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4"/>
  </p:notesMasterIdLst>
  <p:sldIdLst>
    <p:sldId id="537" r:id="rId2"/>
    <p:sldId id="538" r:id="rId3"/>
    <p:sldId id="539" r:id="rId4"/>
    <p:sldId id="540" r:id="rId5"/>
    <p:sldId id="541" r:id="rId6"/>
    <p:sldId id="542" r:id="rId7"/>
    <p:sldId id="546" r:id="rId8"/>
    <p:sldId id="547" r:id="rId9"/>
    <p:sldId id="548" r:id="rId10"/>
    <p:sldId id="549" r:id="rId11"/>
    <p:sldId id="550" r:id="rId12"/>
    <p:sldId id="556" r:id="rId13"/>
    <p:sldId id="323" r:id="rId14"/>
    <p:sldId id="324" r:id="rId15"/>
    <p:sldId id="327" r:id="rId16"/>
    <p:sldId id="330" r:id="rId17"/>
    <p:sldId id="329" r:id="rId18"/>
    <p:sldId id="417" r:id="rId19"/>
    <p:sldId id="418" r:id="rId20"/>
    <p:sldId id="527" r:id="rId21"/>
    <p:sldId id="328" r:id="rId22"/>
    <p:sldId id="420" r:id="rId23"/>
    <p:sldId id="421" r:id="rId24"/>
    <p:sldId id="422" r:id="rId25"/>
    <p:sldId id="423" r:id="rId26"/>
    <p:sldId id="477" r:id="rId27"/>
    <p:sldId id="478" r:id="rId28"/>
    <p:sldId id="479" r:id="rId29"/>
    <p:sldId id="480" r:id="rId30"/>
    <p:sldId id="481" r:id="rId31"/>
    <p:sldId id="331" r:id="rId32"/>
    <p:sldId id="334" r:id="rId33"/>
    <p:sldId id="333" r:id="rId34"/>
    <p:sldId id="426" r:id="rId35"/>
    <p:sldId id="424" r:id="rId36"/>
    <p:sldId id="528" r:id="rId37"/>
    <p:sldId id="332" r:id="rId38"/>
    <p:sldId id="427" r:id="rId39"/>
    <p:sldId id="428" r:id="rId40"/>
    <p:sldId id="429" r:id="rId41"/>
    <p:sldId id="430" r:id="rId42"/>
    <p:sldId id="482" r:id="rId43"/>
    <p:sldId id="483" r:id="rId44"/>
    <p:sldId id="484" r:id="rId45"/>
    <p:sldId id="485" r:id="rId46"/>
    <p:sldId id="486" r:id="rId47"/>
    <p:sldId id="335" r:id="rId48"/>
    <p:sldId id="336" r:id="rId49"/>
    <p:sldId id="337" r:id="rId50"/>
    <p:sldId id="431" r:id="rId51"/>
    <p:sldId id="432" r:id="rId52"/>
    <p:sldId id="529" r:id="rId53"/>
    <p:sldId id="338" r:id="rId54"/>
    <p:sldId id="488" r:id="rId55"/>
    <p:sldId id="489" r:id="rId56"/>
    <p:sldId id="435" r:id="rId57"/>
    <p:sldId id="436" r:id="rId58"/>
    <p:sldId id="487" r:id="rId59"/>
    <p:sldId id="433" r:id="rId60"/>
    <p:sldId id="434" r:id="rId61"/>
    <p:sldId id="490" r:id="rId62"/>
    <p:sldId id="491" r:id="rId63"/>
    <p:sldId id="340" r:id="rId64"/>
    <p:sldId id="341" r:id="rId65"/>
    <p:sldId id="344" r:id="rId66"/>
    <p:sldId id="437" r:id="rId67"/>
    <p:sldId id="438" r:id="rId68"/>
    <p:sldId id="530" r:id="rId69"/>
    <p:sldId id="342" r:id="rId70"/>
    <p:sldId id="439" r:id="rId71"/>
    <p:sldId id="440" r:id="rId72"/>
    <p:sldId id="441" r:id="rId73"/>
    <p:sldId id="442" r:id="rId74"/>
    <p:sldId id="492" r:id="rId75"/>
    <p:sldId id="493" r:id="rId76"/>
    <p:sldId id="494" r:id="rId77"/>
    <p:sldId id="495" r:id="rId78"/>
    <p:sldId id="496" r:id="rId79"/>
    <p:sldId id="345" r:id="rId80"/>
    <p:sldId id="346" r:id="rId81"/>
    <p:sldId id="350" r:id="rId82"/>
    <p:sldId id="349" r:id="rId83"/>
    <p:sldId id="348" r:id="rId84"/>
    <p:sldId id="531" r:id="rId85"/>
    <p:sldId id="347" r:id="rId86"/>
    <p:sldId id="444" r:id="rId87"/>
    <p:sldId id="445" r:id="rId88"/>
    <p:sldId id="446" r:id="rId89"/>
    <p:sldId id="447" r:id="rId90"/>
    <p:sldId id="497" r:id="rId91"/>
    <p:sldId id="498" r:id="rId92"/>
    <p:sldId id="499" r:id="rId93"/>
    <p:sldId id="500" r:id="rId94"/>
    <p:sldId id="501" r:id="rId95"/>
    <p:sldId id="351" r:id="rId96"/>
    <p:sldId id="352" r:id="rId97"/>
    <p:sldId id="355" r:id="rId98"/>
    <p:sldId id="448" r:id="rId99"/>
    <p:sldId id="449" r:id="rId100"/>
    <p:sldId id="532" r:id="rId101"/>
    <p:sldId id="353" r:id="rId102"/>
    <p:sldId id="450" r:id="rId103"/>
    <p:sldId id="451" r:id="rId104"/>
    <p:sldId id="452" r:id="rId105"/>
    <p:sldId id="453" r:id="rId106"/>
    <p:sldId id="502" r:id="rId107"/>
    <p:sldId id="503" r:id="rId108"/>
    <p:sldId id="504" r:id="rId109"/>
    <p:sldId id="505" r:id="rId110"/>
    <p:sldId id="506" r:id="rId111"/>
    <p:sldId id="356" r:id="rId112"/>
    <p:sldId id="360" r:id="rId113"/>
    <p:sldId id="359" r:id="rId114"/>
    <p:sldId id="454" r:id="rId115"/>
    <p:sldId id="455" r:id="rId116"/>
    <p:sldId id="533" r:id="rId117"/>
    <p:sldId id="357" r:id="rId118"/>
    <p:sldId id="456" r:id="rId119"/>
    <p:sldId id="457" r:id="rId120"/>
    <p:sldId id="458" r:id="rId121"/>
    <p:sldId id="459" r:id="rId122"/>
    <p:sldId id="507" r:id="rId123"/>
    <p:sldId id="508" r:id="rId124"/>
    <p:sldId id="509" r:id="rId125"/>
    <p:sldId id="510" r:id="rId126"/>
    <p:sldId id="511" r:id="rId127"/>
    <p:sldId id="361" r:id="rId128"/>
    <p:sldId id="365" r:id="rId129"/>
    <p:sldId id="364" r:id="rId130"/>
    <p:sldId id="460" r:id="rId131"/>
    <p:sldId id="461" r:id="rId132"/>
    <p:sldId id="534" r:id="rId133"/>
    <p:sldId id="362" r:id="rId134"/>
    <p:sldId id="462" r:id="rId135"/>
    <p:sldId id="463" r:id="rId136"/>
    <p:sldId id="464" r:id="rId137"/>
    <p:sldId id="465" r:id="rId138"/>
    <p:sldId id="512" r:id="rId139"/>
    <p:sldId id="513" r:id="rId140"/>
    <p:sldId id="514" r:id="rId141"/>
    <p:sldId id="515" r:id="rId142"/>
    <p:sldId id="516" r:id="rId143"/>
    <p:sldId id="366" r:id="rId144"/>
    <p:sldId id="370" r:id="rId145"/>
    <p:sldId id="369" r:id="rId146"/>
    <p:sldId id="466" r:id="rId147"/>
    <p:sldId id="467" r:id="rId148"/>
    <p:sldId id="535" r:id="rId149"/>
    <p:sldId id="367" r:id="rId150"/>
    <p:sldId id="468" r:id="rId151"/>
    <p:sldId id="469" r:id="rId152"/>
    <p:sldId id="470" r:id="rId153"/>
    <p:sldId id="471" r:id="rId154"/>
    <p:sldId id="517" r:id="rId155"/>
    <p:sldId id="518" r:id="rId156"/>
    <p:sldId id="519" r:id="rId157"/>
    <p:sldId id="520" r:id="rId158"/>
    <p:sldId id="521" r:id="rId159"/>
    <p:sldId id="371" r:id="rId160"/>
    <p:sldId id="376" r:id="rId161"/>
    <p:sldId id="375" r:id="rId162"/>
    <p:sldId id="374" r:id="rId163"/>
    <p:sldId id="373" r:id="rId164"/>
    <p:sldId id="536" r:id="rId165"/>
    <p:sldId id="372" r:id="rId166"/>
    <p:sldId id="472" r:id="rId167"/>
    <p:sldId id="473" r:id="rId168"/>
    <p:sldId id="474" r:id="rId169"/>
    <p:sldId id="475" r:id="rId170"/>
    <p:sldId id="522" r:id="rId171"/>
    <p:sldId id="523" r:id="rId172"/>
    <p:sldId id="524" r:id="rId173"/>
    <p:sldId id="525" r:id="rId174"/>
    <p:sldId id="526" r:id="rId175"/>
    <p:sldId id="319" r:id="rId176"/>
    <p:sldId id="320" r:id="rId177"/>
    <p:sldId id="551" r:id="rId178"/>
    <p:sldId id="552" r:id="rId179"/>
    <p:sldId id="553" r:id="rId180"/>
    <p:sldId id="543" r:id="rId181"/>
    <p:sldId id="544" r:id="rId182"/>
    <p:sldId id="545" r:id="rId18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64A2"/>
    <a:srgbClr val="5EAFA6"/>
    <a:srgbClr val="9BBB59"/>
    <a:srgbClr val="C0504D"/>
    <a:srgbClr val="4BACC6"/>
    <a:srgbClr val="5767B4"/>
    <a:srgbClr val="E2C2C2"/>
    <a:srgbClr val="D5E0C4"/>
    <a:srgbClr val="CDC6D7"/>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73" autoAdjust="0"/>
    <p:restoredTop sz="32133" autoAdjust="0"/>
  </p:normalViewPr>
  <p:slideViewPr>
    <p:cSldViewPr>
      <p:cViewPr varScale="1">
        <p:scale>
          <a:sx n="43" d="100"/>
          <a:sy n="43" d="100"/>
        </p:scale>
        <p:origin x="384" y="38"/>
      </p:cViewPr>
      <p:guideLst>
        <p:guide orient="horz" pos="2160"/>
        <p:guide pos="2880"/>
      </p:guideLst>
    </p:cSldViewPr>
  </p:slideViewPr>
  <p:outlineViewPr>
    <p:cViewPr>
      <p:scale>
        <a:sx n="33" d="100"/>
        <a:sy n="33" d="100"/>
      </p:scale>
      <p:origin x="0" y="2014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notesMaster" Target="notesMasters/notesMaster1.xml"/><Relationship Id="rId189"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7/20/2017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019816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3849796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1" kern="1200" dirty="0">
                <a:solidFill>
                  <a:schemeClr val="tx1"/>
                </a:solidFill>
                <a:latin typeface="+mn-lt"/>
                <a:ea typeface="+mn-ea"/>
                <a:cs typeface="+mn-cs"/>
              </a:rPr>
              <a:t> </a:t>
            </a:r>
            <a:endParaRPr lang="en-US" sz="1200" kern="1200" dirty="0">
              <a:solidFill>
                <a:schemeClr val="tx1"/>
              </a:solidFill>
              <a:latin typeface="+mn-lt"/>
              <a:ea typeface="+mn-ea"/>
              <a:cs typeface="+mn-cs"/>
            </a:endParaRPr>
          </a:p>
          <a:p>
            <a:r>
              <a:rPr lang="en-US" dirty="0"/>
              <a:t>Effective, high-quality management is key to organizational success. No matter what your industry, your organization needs to have skilled managers in place to be the best it can be. But managers don’t just appear out of nowhere, equipped with the skills to succeed. Managers need to be developed. And while your organization is likely to do a mix of external hiring and internal promotion, taking the time to develop new managers from within the organization is a worthwhile time investment. There are several strategies that can help you develop new managers, which ensures not just the success of individual employees but of the organization as a whole.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1120371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At the end of this workshop, participants should be able </a:t>
            </a:r>
            <a:r>
              <a:rPr lang="en-US" sz="1200" kern="1200">
                <a:solidFill>
                  <a:schemeClr val="tx1"/>
                </a:solidFill>
                <a:latin typeface="+mn-lt"/>
                <a:ea typeface="+mn-ea"/>
                <a:cs typeface="+mn-cs"/>
              </a:rPr>
              <a:t>to:</a:t>
            </a:r>
          </a:p>
          <a:p>
            <a:pPr lvl="0"/>
            <a:r>
              <a:rPr lang="en-US" sz="1200" kern="1200" dirty="0">
                <a:solidFill>
                  <a:schemeClr val="tx1"/>
                </a:solidFill>
                <a:latin typeface="+mn-lt"/>
                <a:ea typeface="+mn-ea"/>
                <a:cs typeface="+mn-cs"/>
              </a:rPr>
              <a:t>Discuss strategies for developing new managers</a:t>
            </a:r>
          </a:p>
          <a:p>
            <a:pPr lvl="0"/>
            <a:r>
              <a:rPr lang="en-US" sz="1200" kern="1200" dirty="0">
                <a:solidFill>
                  <a:schemeClr val="tx1"/>
                </a:solidFill>
                <a:latin typeface="+mn-lt"/>
                <a:ea typeface="+mn-ea"/>
                <a:cs typeface="+mn-cs"/>
              </a:rPr>
              <a:t>Understand the importance of defining a clear management track</a:t>
            </a:r>
          </a:p>
          <a:p>
            <a:pPr lvl="0"/>
            <a:r>
              <a:rPr lang="en-US" sz="1200" kern="1200" dirty="0">
                <a:solidFill>
                  <a:schemeClr val="tx1"/>
                </a:solidFill>
                <a:latin typeface="+mn-lt"/>
                <a:ea typeface="+mn-ea"/>
                <a:cs typeface="+mn-cs"/>
              </a:rPr>
              <a:t>Determine core roles and competencies for managers</a:t>
            </a:r>
          </a:p>
          <a:p>
            <a:pPr lvl="0"/>
            <a:r>
              <a:rPr lang="en-US" sz="1200" kern="1200" dirty="0">
                <a:solidFill>
                  <a:schemeClr val="tx1"/>
                </a:solidFill>
                <a:latin typeface="+mn-lt"/>
                <a:ea typeface="+mn-ea"/>
                <a:cs typeface="+mn-cs"/>
              </a:rPr>
              <a:t>Understand the importance of continuous development for managers</a:t>
            </a:r>
          </a:p>
          <a:p>
            <a:pPr lvl="0"/>
            <a:r>
              <a:rPr lang="en-US" sz="1200" kern="1200" dirty="0">
                <a:solidFill>
                  <a:schemeClr val="tx1"/>
                </a:solidFill>
                <a:latin typeface="+mn-lt"/>
                <a:ea typeface="+mn-ea"/>
                <a:cs typeface="+mn-cs"/>
              </a:rPr>
              <a:t>Apply the principles of manager development to your own organization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1910480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While it may seem that management skills come naturally to some people, in reality management is a set of skills, which can be learned. Perhaps the most important part of developing new managers is giving them opportunities to develop key management skills, empowering them to take charge of their professional development, and providing chances for them to apply what they have learned. Developing new managers is a continuous process.</a:t>
            </a:r>
            <a:r>
              <a:rPr lang="en-US" dirty="0"/>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5628835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Asking an employee to make the transition from a non-managerial role to a managerial one without taking the time to develop him or her is a recipe for failure. When new managers struggle, it is more often than not a result of underdevelopment, not lack of talent or potential. While some skills may come more easily to some people than others, managers must be developed. Even the most talented employee won't be successful if he or she is expected to jump into a managerial role unprepared. And new manager development has to start long before an employee is poised to step into a new job! Having a process in place to develop new managers and support them as they transition into their new roles ensures not only the success of individual managers, but of your organization as a whole.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developing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How Do We Develop Managers?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developing managers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ways in which managers are or can be developed. Brainstorm strategies that are or could be used to develop managers.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Invite individual participants to share their nightly routines.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ways we develop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4029204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Successful management requires a complex, interconnected set of skills – time management, people management, interpersonal skills, and any industry-specific skills needed. It may seem that a good manager just </a:t>
            </a:r>
            <a:r>
              <a:rPr lang="en-US" sz="1200" i="1" kern="1200" dirty="0">
                <a:solidFill>
                  <a:schemeClr val="tx1"/>
                </a:solidFill>
                <a:latin typeface="+mn-lt"/>
                <a:ea typeface="+mn-ea"/>
                <a:cs typeface="+mn-cs"/>
              </a:rPr>
              <a:t>knows </a:t>
            </a:r>
            <a:r>
              <a:rPr lang="en-US" sz="1200" kern="1200" dirty="0">
                <a:solidFill>
                  <a:schemeClr val="tx1"/>
                </a:solidFill>
                <a:latin typeface="+mn-lt"/>
                <a:ea typeface="+mn-ea"/>
                <a:cs typeface="+mn-cs"/>
              </a:rPr>
              <a:t>what to do in any given situation. But like all other skills, management skills can be learned. Taking the time to get a strong sense of what skills a manager needs to be successful at your organization can help you develop new managers as they come up through the ranks and transition into managerial roles. Knowing what skills are essential for successful management can also help you better plan professional development for employees with managerial aspirations, as well as evaluate the performance of those already in managerial roles.</a:t>
            </a:r>
          </a:p>
          <a:p>
            <a:r>
              <a:rPr lang="en-US" sz="1200" kern="1200" dirty="0">
                <a:solidFill>
                  <a:schemeClr val="tx1"/>
                </a:solidFill>
                <a:latin typeface="+mn-lt"/>
                <a:ea typeface="+mn-ea"/>
                <a:cs typeface="+mn-cs"/>
              </a:rPr>
              <a:t>Placing the emphasis on the fact that skills are learned, not automatic or inborn, is key when developing managers. Some employees with managerial potential may be reluctant to pursue such positions because they lack the skills and fear that they cannot acquire them. When working with new managers or those aspiring to management, continuously emphasize that even those aspects of management which seem to come “naturally” to good managers have been carefully cultivated.</a:t>
            </a:r>
          </a:p>
          <a:p>
            <a:endParaRPr lang="en-US" dirty="0"/>
          </a:p>
          <a:p>
            <a:r>
              <a:rPr lang="en-US" dirty="0"/>
              <a:t>----------------------------------------------</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learning management skills.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Managerial Skills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learning managerial skills.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One: Managerial skills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answers with the class if desired.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key skills that every manager must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3348742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If you ask a successful manager where he or she learned the most about management, the answer is almost always the same: From a manager or other boss who was a good manager, mentor, or supervisor. Managers learn how to manage by being managed well themselves as they grow in their careers. (More than one manager has a story about what they learned from being managed badly, too!) When you develop managers at your organization, you don't you don't just develop individual employees – you invest in those who will help develop the next generation of managers. Making sure your current managers are skilled, and helping them to continuously improve, is an investment in future managers as well. Some traits of effective managers include</a:t>
            </a:r>
          </a:p>
          <a:p>
            <a:pPr lvl="0">
              <a:buFont typeface="Arial"/>
              <a:buChar char="•"/>
            </a:pPr>
            <a:r>
              <a:rPr lang="en-US" sz="1200" kern="1200" dirty="0">
                <a:solidFill>
                  <a:schemeClr val="tx1"/>
                </a:solidFill>
                <a:latin typeface="+mn-lt"/>
                <a:ea typeface="+mn-ea"/>
                <a:cs typeface="+mn-cs"/>
              </a:rPr>
              <a:t>Responsiveness </a:t>
            </a:r>
          </a:p>
          <a:p>
            <a:pPr lvl="0">
              <a:buFont typeface="Arial"/>
              <a:buChar char="•"/>
            </a:pPr>
            <a:r>
              <a:rPr lang="en-US" sz="1200" kern="1200" dirty="0">
                <a:solidFill>
                  <a:schemeClr val="tx1"/>
                </a:solidFill>
                <a:latin typeface="+mn-lt"/>
                <a:ea typeface="+mn-ea"/>
                <a:cs typeface="+mn-cs"/>
              </a:rPr>
              <a:t>Investment in employee development</a:t>
            </a:r>
          </a:p>
          <a:p>
            <a:pPr lvl="0">
              <a:buFont typeface="Arial"/>
              <a:buChar char="•"/>
            </a:pPr>
            <a:r>
              <a:rPr lang="en-US" sz="1200" kern="1200" dirty="0">
                <a:solidFill>
                  <a:schemeClr val="tx1"/>
                </a:solidFill>
                <a:latin typeface="+mn-lt"/>
                <a:ea typeface="+mn-ea"/>
                <a:cs typeface="+mn-cs"/>
              </a:rPr>
              <a:t>Personal accountability</a:t>
            </a:r>
          </a:p>
          <a:p>
            <a:pPr lvl="0">
              <a:buFont typeface="Arial"/>
              <a:buChar char="•"/>
            </a:pPr>
            <a:r>
              <a:rPr lang="en-US" sz="1200" kern="1200" dirty="0">
                <a:solidFill>
                  <a:schemeClr val="tx1"/>
                </a:solidFill>
                <a:latin typeface="+mn-lt"/>
                <a:ea typeface="+mn-ea"/>
                <a:cs typeface="+mn-cs"/>
              </a:rPr>
              <a:t>Speaking clearly and politely to colleagues, customers, and clients</a:t>
            </a:r>
          </a:p>
          <a:p>
            <a:pPr lvl="0">
              <a:buFont typeface="Arial"/>
              <a:buChar char="•"/>
            </a:pPr>
            <a:r>
              <a:rPr lang="en-US" sz="1200" kern="1200" dirty="0">
                <a:solidFill>
                  <a:schemeClr val="tx1"/>
                </a:solidFill>
                <a:latin typeface="+mn-lt"/>
                <a:ea typeface="+mn-ea"/>
                <a:cs typeface="+mn-cs"/>
              </a:rPr>
              <a:t>Holding one’s self and one’s employees to high standards</a:t>
            </a:r>
          </a:p>
          <a:p>
            <a:pPr>
              <a:buFont typeface="Arial"/>
              <a:buChar char="•"/>
            </a:pPr>
            <a:endParaRPr lang="en-US" dirty="0"/>
          </a:p>
          <a:p>
            <a:pPr>
              <a:buFont typeface="Arial"/>
              <a:buChar cha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traits of effective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Best Manager I Ever Had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traits of effective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reflect on the best managers they have had in their careers. Discuss the traits or practices that made these managers so effective.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traits of highly effective managers?</a:t>
            </a:r>
          </a:p>
          <a:p>
            <a:pPr>
              <a:buFont typeface="Arial"/>
              <a:buChar char="•"/>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26026437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One of the most important things you can do to develop new managers is to create a clear path to a management position. Employees who have managerial aspirations or potential should be given clear guidelines for how to attain such positions. Develop a management track that clearly lays out the skills, experiences, training, and professional development needed to qualify for management positions. When meeting with employees who wish to move into management, such as in annual reviews, go over this path and create benchmarks. Also include details about how to access training or other professional development. When creating a management track, including key information such as:</a:t>
            </a:r>
          </a:p>
          <a:p>
            <a:pPr lvl="0"/>
            <a:r>
              <a:rPr lang="en-US" sz="1200" kern="1200" dirty="0">
                <a:solidFill>
                  <a:schemeClr val="tx1"/>
                </a:solidFill>
                <a:latin typeface="+mn-lt"/>
                <a:ea typeface="+mn-ea"/>
                <a:cs typeface="+mn-cs"/>
              </a:rPr>
              <a:t>The key competencies needed for management</a:t>
            </a:r>
          </a:p>
          <a:p>
            <a:pPr lvl="0"/>
            <a:r>
              <a:rPr lang="en-US" sz="1200" kern="1200" dirty="0">
                <a:solidFill>
                  <a:schemeClr val="tx1"/>
                </a:solidFill>
                <a:latin typeface="+mn-lt"/>
                <a:ea typeface="+mn-ea"/>
                <a:cs typeface="+mn-cs"/>
              </a:rPr>
              <a:t>The average expected years of work experience for managers</a:t>
            </a:r>
          </a:p>
          <a:p>
            <a:pPr lvl="0"/>
            <a:r>
              <a:rPr lang="en-US" sz="1200" kern="1200" dirty="0">
                <a:solidFill>
                  <a:schemeClr val="tx1"/>
                </a:solidFill>
                <a:latin typeface="+mn-lt"/>
                <a:ea typeface="+mn-ea"/>
                <a:cs typeface="+mn-cs"/>
              </a:rPr>
              <a:t>Potential paths towards management through other positions</a:t>
            </a:r>
          </a:p>
          <a:p>
            <a:pPr lvl="0"/>
            <a:r>
              <a:rPr lang="en-US" sz="1200" kern="1200" dirty="0">
                <a:solidFill>
                  <a:schemeClr val="tx1"/>
                </a:solidFill>
                <a:latin typeface="+mn-lt"/>
                <a:ea typeface="+mn-ea"/>
                <a:cs typeface="+mn-cs"/>
              </a:rPr>
              <a:t>The education requirements of managers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creating a management track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Create a Management Track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in which we can create a clear management track.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ideas for what should be included when creating a clear management track.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create a clear management track?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15536006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Serena had been working at her organization for five years. She consistently got high marks on her evaluations and was given increasing levels of responsibility. However, she was beginning to feel stuck. Her colleague Marsha asked why Serena didn't apply for a management position. “Oh, I just don't have what it takes. And I have no idea how to even start applying,” Serena replied. Marsha told Serena to talk to her supervisor. “That's how I got my manager position. I thought I wasn't cut out for management, but when I talked to Ross about it, he showed me how my skills could be developed to be a good manager. He walked me through the steps every manager here takes, and we worked out a plan for me to get more training so I could advance.” Serena was intrigued. She decided to talk to her own supervisor during their weekly check-in so she could learn more about how to advance her career. During their meeting, she expressed her goals and anxieties. Mary, her supervisor, showed Serena the management track checklist. To her surprise, Serena already had some of the qualifications. Mary encouraged her to take a training on the newest budget software to help prepare her for the next managerial position that came open. Serena began to feel like she was finally moving forward.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Managers Are Made, Not Born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developing new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Serena resist applying for management positions?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1770347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Does your organization have a roadmap for employees who want to move into managerial positions? If you have such a roadmap, do employees know how to access it? Creating a clear management track is a vital tool for developing new managers. It provides employees who want to advance into management with a guide for the skills, experiences, and professional development they will need in order to become managers. Even more, it serves as a way to develop employees with managerial aspirations and potential.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767259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9100691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first step in creating a management track is defining what managers actually </a:t>
            </a:r>
            <a:r>
              <a:rPr lang="en-US" sz="1200" i="1" kern="1200" dirty="0">
                <a:solidFill>
                  <a:schemeClr val="tx1"/>
                </a:solidFill>
                <a:latin typeface="+mn-lt"/>
                <a:ea typeface="+mn-ea"/>
                <a:cs typeface="+mn-cs"/>
              </a:rPr>
              <a:t>do</a:t>
            </a:r>
            <a:r>
              <a:rPr lang="en-US" sz="1200" kern="1200" dirty="0">
                <a:solidFill>
                  <a:schemeClr val="tx1"/>
                </a:solidFill>
                <a:latin typeface="+mn-lt"/>
                <a:ea typeface="+mn-ea"/>
                <a:cs typeface="+mn-cs"/>
              </a:rPr>
              <a:t> when they manage, and what skills and competencies they need in order to manage successfully. Spend time clearly defining the different roles that managers play in your organization. It is often helpful to look at job descriptions already on file, and also to briefly interview some current managers about what their work days are like. Based on those roles, create a list of core competencies managers need in order to be successful. Job descriptions and interviews with current manager can also be useful here, as can spending some time talking to lower level employees about their experiences being managed. Make sure that competencies are measurable as well, so that this list can be used in evaluations and professional development plans.</a:t>
            </a:r>
          </a:p>
          <a:p>
            <a:r>
              <a:rPr lang="en-US" dirty="0"/>
              <a: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defining roles and competencies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Managerial Roles and Competencies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clearly defined roles and competencies.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Two: Roles and Competencies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roles and competencies are key for a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1879787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It is important to provide new managers, and employees with management potential, that the tools they need to become effective managers. Drawing on the list of managerial roles and competencies, identify the tools managers need. Spending time asking current managers what they found valuable (or would find helpful) is also useful. Mentoring, internal training, and opportunities for external training and development are all tools that are effective in developing new managers. Setting up peer groups for new managers or those who wish to step onto the management track can also be valuable. If your list of competencies includes technical skills, provide opportunities for employees to learn and practice with the technology. Equally important, ensure that new managers and those seeking management positions are aware of the tools and know how to access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providing the tools for success.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Providing Tools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providing employees with tools.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different tools they feel can help new managers succeed.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provide new managers with the tools they need to succeed?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7961426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Identifying candidates for the management track as early as possible gives you the greatest chance to develop successful managers. The earlier an employee can begin building the competencies he or she will need in a managerial role, the more likely that employee is to be successfully. Similarly, identifying candidates for management early gives you the opportunity to pair these employees with mentors, guide them on the management track, and help them access the tools and training they may need. Having management candidates in the pipeline is incredibly helpful in succession planning as well. To identify management candidates early, it is helpful to talk to employees about their long-term career plans, whether in informal meetings or in regular reviews. Having managers and supervisors recommend employees who show potential and ambition is another way to identify managerial candidates.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ways to identify management candidates.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How to Identify a Manager to Be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identify management candidates.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 traits that indicate to them that someone might be a potential manager.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identify potential candidates for 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3557502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Once you've created a management track and identified candidates, it is vital that employees know that that management track exists! Having a clearly defined management track empowers employees to direct their professional development towards managerial positions. When identifying management candidates, or when talking to these employees in settings such as annual reviews, discuss the management track and how the employee can access the information. Providing a packet of materials outlining the management track, or making these materials available digitally in an easy-to-access location, is helpful. Ensure that all employees, including supervisors and current managers, know that the management track exists and how to access it.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a clear management track.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Get On Track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creating a clear management track.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Three: Get on Track</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openness and honesty enhance communication?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26497950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Oren and </a:t>
            </a:r>
            <a:r>
              <a:rPr lang="en-US" sz="1200" kern="1200" dirty="0" err="1">
                <a:solidFill>
                  <a:schemeClr val="tx1"/>
                </a:solidFill>
                <a:latin typeface="+mn-lt"/>
                <a:ea typeface="+mn-ea"/>
                <a:cs typeface="+mn-cs"/>
              </a:rPr>
              <a:t>Kadidjha</a:t>
            </a:r>
            <a:r>
              <a:rPr lang="en-US" sz="1200" kern="1200" dirty="0">
                <a:solidFill>
                  <a:schemeClr val="tx1"/>
                </a:solidFill>
                <a:latin typeface="+mn-lt"/>
                <a:ea typeface="+mn-ea"/>
                <a:cs typeface="+mn-cs"/>
              </a:rPr>
              <a:t> were asked to examine why their organization was having so much trouble with succession planning. Employees moving into management were often confused by their new responsibilities, lacked key skills, or otherwise struggled in their new roles. </a:t>
            </a:r>
            <a:r>
              <a:rPr lang="en-US" sz="1200" kern="1200" dirty="0" err="1">
                <a:solidFill>
                  <a:schemeClr val="tx1"/>
                </a:solidFill>
                <a:latin typeface="+mn-lt"/>
                <a:ea typeface="+mn-ea"/>
                <a:cs typeface="+mn-cs"/>
              </a:rPr>
              <a:t>Kadidjha</a:t>
            </a:r>
            <a:r>
              <a:rPr lang="en-US" sz="1200" kern="1200" dirty="0">
                <a:solidFill>
                  <a:schemeClr val="tx1"/>
                </a:solidFill>
                <a:latin typeface="+mn-lt"/>
                <a:ea typeface="+mn-ea"/>
                <a:cs typeface="+mn-cs"/>
              </a:rPr>
              <a:t> suggested they spend some time interviewing employees, including managers. After talking to dozens of people, they realized that many managers had no idea what was expected of them when they took the job, and lower level employees didn't know how they might become managers. Oren suggested they create a clear path to management so that employees would know the steps they should take if they want to move into management. Together, they created a list of competencies for managers, as well as a roadmap for how employees would pursue management. They also asked existing managers to recommend employees who seemed to have aspirations or potential for being managers. Within a year, Oren and </a:t>
            </a:r>
            <a:r>
              <a:rPr lang="en-US" sz="1200" kern="1200" dirty="0" err="1">
                <a:solidFill>
                  <a:schemeClr val="tx1"/>
                </a:solidFill>
                <a:latin typeface="+mn-lt"/>
                <a:ea typeface="+mn-ea"/>
                <a:cs typeface="+mn-cs"/>
              </a:rPr>
              <a:t>Kadidjha's</a:t>
            </a:r>
            <a:r>
              <a:rPr lang="en-US" sz="1200" kern="1200" dirty="0">
                <a:solidFill>
                  <a:schemeClr val="tx1"/>
                </a:solidFill>
                <a:latin typeface="+mn-lt"/>
                <a:ea typeface="+mn-ea"/>
                <a:cs typeface="+mn-cs"/>
              </a:rPr>
              <a:t> boss told them that the organization now had a promising new crop of managers in development.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Communication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creating a management track helped the organization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and how creating a clear management track was helpful.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Oren and </a:t>
            </a:r>
            <a:r>
              <a:rPr lang="en-US" sz="1200" kern="1200" dirty="0" err="1">
                <a:solidFill>
                  <a:schemeClr val="tx1"/>
                </a:solidFill>
                <a:effectLst/>
                <a:latin typeface="+mn-lt"/>
                <a:ea typeface="+mn-ea"/>
                <a:cs typeface="+mn-cs"/>
              </a:rPr>
              <a:t>Kadidjha’s</a:t>
            </a:r>
            <a:r>
              <a:rPr lang="en-US" sz="1200" kern="1200" dirty="0">
                <a:solidFill>
                  <a:schemeClr val="tx1"/>
                </a:solidFill>
                <a:effectLst/>
                <a:latin typeface="+mn-lt"/>
                <a:ea typeface="+mn-ea"/>
                <a:cs typeface="+mn-cs"/>
              </a:rPr>
              <a:t> work help the organization?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17046718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The skills for effective management can be learned and built. However, they can only be learned and built if those who aspire to management know what those skills and competencies are. Taking time to define the core competencies needed for management, and then creating opportunities to build and practice those competencies, is a valuable investment in developing new managers. Incorporating these clearly defined competencies into the management track is also vital.</a:t>
            </a:r>
            <a:r>
              <a:rPr lang="en-US" dirty="0"/>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3615565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latin typeface="+mn-lt"/>
                <a:ea typeface="+mn-ea"/>
                <a:cs typeface="+mn-cs"/>
              </a:rPr>
              <a:t>What does it take to be an effective manager? This is an important question, and one that goes unasked far too often. When seeking to create a clearer management track and plan for developing new managers, take a step back and ask what competencies and skills effective managers practice. Interview supervisors, managers, and lower level employees. Ask managers about their workday, the challenges they face, and the tools they use. Also, look to best practices in other organizations or divisions. </a:t>
            </a: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identifying management competencies.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Identifying Competencies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identifying competencies for management.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experiences class members have had with or in management. What competencies do they think make a successful manager?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competencies are key for successful 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42259109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Every employee has some things he or she does well. When working with new managers or those who are on the management track, first identify an individual's strengths. An effective strategy is to ask the employee to list his or her own areas of strength, and also to ask supervisors or peers to (anonymously) list that employee's strengths. Use your own evaluation of the employee as well. By identifying the employee's strengths, you can find areas in which he or she already demonstrates key competencies, or areas in which his or her strengths can be used to build those competencies. The process of identifying strengths may also be part of your overall process of identifying management candidates.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finding strengths.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Finding Strengths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identifying strengths.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Four:  My Strengths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your strengths and how can you identify them?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16755336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When discussing these areas with the employee, keep the focus on the potential for development and improvement, rather than on blame or punishment. Rather than framing them as things the employee does “wrong” or “poorly,” frame them as opportunities to build new strengths or learn new skills. When possible, map these development needs to the employee's areas of strength or to the competencies he or she wishes to develop in order to move into management. </a:t>
            </a:r>
          </a:p>
          <a:p>
            <a:r>
              <a:rPr lang="en-US" sz="1200" kern="1200" dirty="0">
                <a:solidFill>
                  <a:schemeClr val="tx1"/>
                </a:solidFill>
                <a:latin typeface="+mn-lt"/>
                <a:ea typeface="+mn-ea"/>
                <a:cs typeface="+mn-cs"/>
              </a:rPr>
              <a:t>Follow up developmental feedback by identifying steps the employee can take to build these areas into strengths. Simply giving developmental feedback with no plan may leave the employee feeling helpless or hopeless. Make the employee aware of tools or resources that can be used in developing his or her development areas.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identifying developmental areas.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Identify Development Areas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learn the entire process of a project.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Five:  My Development Areas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 identify development areas?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31458129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When you have discussed the employee's strengths and development needs, work with the employee to make a development plan. Provide opportunities to address development needs, whether through mentoring, internal training, external training, or on the job practice. Have the employee set goals and benchmarks for his or her own development, and set up times to check in or evaluate progress. Keep the focus positive rather than punitive. Make the employee aware of any programs or tools that the organization has, such as peer mentoring groups or training workshops that might help him or her in developing the areas identified. This process should also be ongoing – help the employee identify opportunities to focus on development, and provide new opportunities regularly.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development plans.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Building a Development Plan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reach flow state.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help employees build development plans. List these on the chart.</a:t>
            </a:r>
          </a:p>
          <a:p>
            <a:r>
              <a:rPr lang="en-US" sz="1200" b="1" kern="1200" dirty="0">
                <a:solidFill>
                  <a:schemeClr val="tx1"/>
                </a:solidFill>
                <a:effectLst/>
                <a:latin typeface="+mn-lt"/>
                <a:ea typeface="+mn-ea"/>
                <a:cs typeface="+mn-cs"/>
              </a:rPr>
              <a:t> 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build a development plan for a new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3813524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8981942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In his annual review, Mario's supervisor, Chen, asked if he had ever considered moving into a managerial position. Yes, Mario replied, but he didn't think he really had the skills needed to be a good manager. Chen offered to spend time with Mario looking at the skills common to good managers. She used a list created by their organization that listed 10 core competencies of good managers, with examples of each. After she and Mario reviewed it, they spent 15 minutes discussing the areas in which Mario felt his skills were strong, and 15 more discussing areas in which he wanted to improve. Mario realized that he actually had very strong time management and interpersonal skills, which would serve him well as a manager. He and Chen agreed that he would need to build his skills in managing people and budgets, but that his strengths would serve him well in these areas, too. Chen gave Mario some information about an internal training offered by HR about effectively managing employees, and he signed up.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Define and Build Competencies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clearly defined competencies.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How having a clearly defined competencies changes Mario’s approach to his career??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clearly defined competencies aid in developing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2158196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If you ask a good manager where he or she learned how to manage, the answer is likely to be from a manager who was important to his or her own career. While courses and trainings on management skills are valuable and should be used, people appear to learn the most about managing by </a:t>
            </a:r>
            <a:r>
              <a:rPr lang="en-US" sz="1200" i="1" kern="1200" dirty="0">
                <a:solidFill>
                  <a:schemeClr val="tx1"/>
                </a:solidFill>
                <a:latin typeface="+mn-lt"/>
                <a:ea typeface="+mn-ea"/>
                <a:cs typeface="+mn-cs"/>
              </a:rPr>
              <a:t>being managed</a:t>
            </a:r>
            <a:r>
              <a:rPr lang="en-US" sz="1200" kern="1200" dirty="0">
                <a:solidFill>
                  <a:schemeClr val="tx1"/>
                </a:solidFill>
                <a:latin typeface="+mn-lt"/>
                <a:ea typeface="+mn-ea"/>
                <a:cs typeface="+mn-cs"/>
              </a:rPr>
              <a:t>. And while a bad manager can provide valuable lessons in what </a:t>
            </a:r>
            <a:r>
              <a:rPr lang="en-US" sz="1200" i="1" kern="1200" dirty="0">
                <a:solidFill>
                  <a:schemeClr val="tx1"/>
                </a:solidFill>
                <a:latin typeface="+mn-lt"/>
                <a:ea typeface="+mn-ea"/>
                <a:cs typeface="+mn-cs"/>
              </a:rPr>
              <a:t>not</a:t>
            </a:r>
            <a:r>
              <a:rPr lang="en-US" sz="1200" kern="1200" dirty="0">
                <a:solidFill>
                  <a:schemeClr val="tx1"/>
                </a:solidFill>
                <a:latin typeface="+mn-lt"/>
                <a:ea typeface="+mn-ea"/>
                <a:cs typeface="+mn-cs"/>
              </a:rPr>
              <a:t> to do, people learn more about management by being managed well. Employees who are managed effectively tend to be happier and more productive. As a result, when they enter management, they want to recreate that environment for their own employees or direct reports.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12444880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latin typeface="+mn-lt"/>
                <a:ea typeface="+mn-ea"/>
                <a:cs typeface="+mn-cs"/>
              </a:rPr>
              <a:t>Mentoring is invaluable when developing new managers, whether they are freshly in the position or on the management track for the future. Identify the top managers in your organization, and encourage them to mentor up and coming managers. When you hire a new manager, or identify an employee with management potential, pair him or her with a manager who has a track record of effectiveness. Encourage employees who aspire to management to seek out mentor relationships with managers they admire as well. Mentoring relationships give employees a chance to see good management “in action” and also to seek feedback from someone they respect. Mentors can help provide development opportunities and can also serve as valuable sounding boards for new managers. </a:t>
            </a: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being managed well.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Managing Well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traits and practices of good managers.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traits common to good managers. Make a list of these and place them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good management develop new managers?</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15257608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surest way to promote and reinforce effective, quality management is to reward effective managers. Recognizing and rewarding those managers who demonstrate the skills and competencies valued by the organization reinforces that good management is itself valued. When employees at all levels see effective managers being recognized and rewarded, they aspire to demonstrate the same traits they see from these individuals. Depending on your company culture, rewards for effective managers may be financial (as in raises), incentives (such as extra vacation time), symbolic (such as plaques or certificates) or a mix of the three. Finding out what motivates individual managers and tailoring the rewards is also an effective strategy. Whatever reward system you choose, take the time to not only reward effective managers but recognize their efforts in a public way.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reward effective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Reward Effective Managers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reward effective manager.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in which an organization might reward effective managers.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reward effective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2744312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When working with new managers, encourage them to emulate the best traits and practices of managers they've had in the past, whether at your organization or another. Encourage new managers or those aspiring to management to reflect on the best bosses, supervisors, or other managers they have ever worked with. Have them list the qualities, behaviors, or practices that made them so memorable and so effective. Encourage employees to emulate these qualities, behaviors, and practices. Also encourage them to look to managers they see as effective in your organization, and identify traits of those individuals they can emulate as well.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emulating effective managers.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Emulate Effective Managers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tools for evaluating plans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Six: Traits to Emulate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traits of effective managers do you seek to emulate?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35969322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There are many ways to be an effective manager, and each organization's culture will influence the type of management it values. Creating and documenting a set of best management practices helps to reinforce the organizational culture and serves as a resource for new managers – and indeed for all managers as they grow and develop in their careers. A best practices document need not be long or exhaustive, and it should be a living document, which can change as new practices emerge as effective. Working with employees at multiple levels, identify what management practices and behaviors are consistently identified as effective, engaging, and motivating. Also, review organizational policies (such as around hiring and termination) and develop a set of best practices based on these. Adopting a central set of best practices helps to ensure consistency, and also serves as another guidepost for managers as they develop and grow. Make the best practices document readily available.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documenting best practices.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Document Best Practices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documenting best practices.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documenting best practices. Brainstorm some best management practices.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should we create and document best practices?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20422629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Carmen had just started working with her mentor, Mia, as part of her development as a new manager. Carmen admired Mia a great deal, especially the effortless way she seemed to manage the people under her and negotiate office conflicts. Carmen asked Mia how she always seemed to stay so positive, and how she stayed calm in the midst of stressful situations. “I had this great boss when I first got out of college,” Mia told her. “Lewis was always looking for the positive. He told me once that when you focus on the negative, it pits people against each other. But when you can focus on the positive or the common goal, people pull together. So I try to keep the focus on the goal, not the stress or the conflict.” The more time she spent with Mia, the more Carmen learned about what Lewis had taught Mia. Carmen decided to adopt Mia's attitude of focusing on the positive when she had her own direct reports.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Managers Learn By Being Managed Well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What changes did Carmen make to her approach?</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having a good manger influence Mia?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20683124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A key component to developing new managers is providing them with the tools they need in order to be successful. Just as you wouldn't expect an employee to do a job without supplies or necessary technology, you cannot expect managers to manage effectively without a tool kit. Take the time to create or locate the tools managers need to manage effectively, as well as to develop their skills and competencies. These might include technology, documents and policies, opportunities, and relationships. When new managers are well equipped to not only execute their duties but continuously develop, the entire organization benefits.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24118808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Manuals and policy documents are invaluable to a new manager. These documents are an important roadmap to the day-to-day aspects of the job. Policy documents, especially for those policies which the manager has to enforce or follow, should be provided as early as possible. This allows the new manager time to review the policies and ask questions about how to enforce or follow them. Copies of these documents should be readily available, either in digital or hardcopy form. They must be regularly updated as policies change as well. Manuals are also vital. They provide a sense of structure to the job duties, the organizational culture, and expectations of the manager. A quality manual allows a manager to problem-solve and answer his or her own questions in many cases, which not only saves time but can be a source of empowerment. Manuals should also be living documents, regularly updated. </a:t>
            </a:r>
          </a:p>
          <a:p>
            <a:endParaRPr lang="en-US" sz="1200" kern="1200" dirty="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Manuals are also vital. They provide a sense of structure to the job duties, the organizational culture, and expectations of the manager. A quality manual allows a manager to problem-solve and answer his or her own questions in many cases, which not only saves time but can be a source of empowerment. Manuals should also be living documents, regularly updated. </a:t>
            </a:r>
          </a:p>
          <a:p>
            <a:endParaRPr lang="en-US" sz="1200" kern="1200" dirty="0">
              <a:solidFill>
                <a:schemeClr val="tx1"/>
              </a:solidFill>
              <a:latin typeface="+mn-lt"/>
              <a:ea typeface="+mn-ea"/>
              <a:cs typeface="+mn-cs"/>
            </a:endParaRP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manuals and policy documents.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Manuals and Policy Documents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types of manuals and policy documents.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some examples of manuals and policy documents.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what type manuals and policy documents their organization provides. Discuss different ways to design and provide these items. List these on the 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manuals and policy documents be tools for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18648609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latin typeface="+mn-lt"/>
                <a:ea typeface="+mn-ea"/>
                <a:cs typeface="+mn-cs"/>
              </a:rPr>
              <a:t>If a new manager feels as though he or she has to have every decision or action signed off on or approved by someone higher up, this stunts that manager's growth and development. Make clear to new managers that you and other experienced managers are resources, but that they can and should make decisions and take actions on their own. </a:t>
            </a: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empowering new managers.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Empower 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empower new managers.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Seven: Empower Me!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 empower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4062140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7234576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Even as you seek to empower new managers, provide support. Those new to management may be hesitant to take action, or they may be nervous about exerting authority. Let new managers, and those in development to be new managers, know that there is support for them. One of the simplest steps you can take is not second-guessing or undermining a new manager with his or her direct reports, even if you may have questions about the action or decision. Address these privately with the new manager. Also, encourage new managers to continue to work with their mentors so that they have support as they transition to the new role. Making new managers aware of other support systems, such as peer networks, discussion groups, reading materials, and resource people is another key way to support them as they grow and develop.</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providing support.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Provide Support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provide support for new managers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Eight: Support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your organization support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4010211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You might develop internal trainings, such as workshops, that are geared towards managers and those who aspire to management. Bringing in outside trainers, or making employees aware of outside workshops and trainings, is another way to offer a diversity of experiences. If possible, the organization should pay for or otherwise subsidize external trainings. Less formal opportunities, such as inviting an employee on the management path to sit in on meetings or help design documentation for a department, are also important. Work with Human Resources and other divisions to create, offer, or make employees aware of different opportunities for skill building.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issue of providing development opportunities.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Providing Opportunities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in which organizations can provide development opportunities.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types of training and development opportunities that can be provided to new managers.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development opportunities that can help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884302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Working with his supervisor, Caesar started on the management track at his company. While his supervisor, Laura, was very supportive, he sometimes felt like he wasn't sure what the next step in his career was. He was very nervous about stepping fully into a management role, especially when it came to personnel decisions and policy. Although he was very skilled at the technical aspects of his job, Caesar was less comfortable managing people and making hiring decisions. Laura often told him not to worry about it, that she would take care of the issue. In talking to a colleague, Wayne, who had been a manager for several years, Caesar learned that the company had a comprehensive manual to personnel policies. There was also a workshop, offered every 6 weeks, on interpersonal skills for managers. Caesar got a copy of the manual and signed up for the workshop. He soon felt much more comfortable with this aspect of his job.</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Improving Providing Tools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helped Cliff focus?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helped Wayne feel more confident?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28240414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New managers need support as they build their skills and transition to their new roles. However, they may sometimes be reluctant to ask for help, for fear of appearing less competent. When creating a plan to develop new managers, be sure to build in some support systems. When there are support systems in place, and those systems are readily accessible, employees are much more likely to access them. Having the support of peers and mentors is key to a new manager's success. In turn, today's new managers will become tomorrow's support system for the next generation of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15684899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Encourage peer networking at your organization. Some organizations create formal peer support groups, where employees at a similar career stage meet regularly to support each other. Informal networking is also valuable. Encourage new managers to reach out to their peers in other departments, or in their same department in other locations of your organization. Also encourage established managers to reach out to new managers. Foster an environment where peers support and collaborate with each other.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peer networks.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Peer Networking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peer networks.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Nine: Peer Networks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Check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peer networks help develop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9246060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latin typeface="+mn-lt"/>
                <a:ea typeface="+mn-ea"/>
                <a:cs typeface="+mn-cs"/>
              </a:rPr>
              <a:t>Establish a network of “go to” people, and make new managers aware of this network. Including a list or table in the manual given to new managers is an effective strategy. Leverage the expertise in your organization! New managers might find it helpful, for example, to have a resource person in Human Resources to answer personnel questions, a resource person for questions about budgets, or a resource person who handles ordering supplies. When a new manager has a network of expert resources at his or her fingertips, this empowers action and decision-making. It also fosters efficiency, as the manager can go directly to someone who can answer a question or solve a problem. By establishing a network of resource people, you also ensure that the information and answers given are consistent.</a:t>
            </a: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establishing resource people.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Resource People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who important resource people might be.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important resources that new managers might need. Brainstorm a list of important resource people.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having a list of resources people benefit new managers?</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24002449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latin typeface="+mn-lt"/>
                <a:ea typeface="+mn-ea"/>
                <a:cs typeface="+mn-cs"/>
              </a:rPr>
              <a:t>Encourage new managers to continue past mentor relationships or seek out new mentors. Possible mentors might be part of your resource network – this will help new managers seek out mentors who are experts in specific areas. Encourage established managers and other employees to act as mentors to new managers as well. If an employee is new to being mentored, take some time to talk about what the expectations of mentor and mentee are, and perhaps to help the new manager find some prospective mentors in the organization. Also, encourage new managers to think about ways they can serve as mentors to their own direct reports</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or to upcoming new managers in the future.</a:t>
            </a:r>
            <a:r>
              <a:rPr lang="en-US" dirty="0"/>
              <a: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mentoring.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Mentoring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mentoring.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benefits of working with a mentor.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having a mentor develop a new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31722062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Establish regular check-in times with new managers so that there is time set aside to check progress, answer questions, or provide feedback. Make sure that the new manager knows that these check-ins are not about micromanaging or punishment, but rather an investment in his or her development. You might check in once a week for the first few months that a new manager is in his or her role, then transition to once every two weeks or once a month after some time has passed. Work with the employee to find what works best for both of you. You may do check-ins face to face, over the phone, or over email, depending on what you and the new manager prefer and need.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regular check ins with new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Check In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ways to use regular check ins to develop new managers.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benefits of regular check ins. Brainstorm different ways to use check in time and conduct check ins.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regular check ins important when developing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35247787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When </a:t>
            </a:r>
            <a:r>
              <a:rPr lang="en-US" sz="1200" kern="1200" dirty="0" err="1">
                <a:solidFill>
                  <a:schemeClr val="tx1"/>
                </a:solidFill>
                <a:latin typeface="+mn-lt"/>
                <a:ea typeface="+mn-ea"/>
                <a:cs typeface="+mn-cs"/>
              </a:rPr>
              <a:t>Rhona</a:t>
            </a:r>
            <a:r>
              <a:rPr lang="en-US" sz="1200" kern="1200" dirty="0">
                <a:solidFill>
                  <a:schemeClr val="tx1"/>
                </a:solidFill>
                <a:latin typeface="+mn-lt"/>
                <a:ea typeface="+mn-ea"/>
                <a:cs typeface="+mn-cs"/>
              </a:rPr>
              <a:t> took her new job, she was very nervous. She'd never been in a managerial role before, and she was anxious to do a good job. She was worried about knowing what to do and was afraid that she would appear less competent, especially because she was younger than other managers at her organization. On her first day, </a:t>
            </a:r>
            <a:r>
              <a:rPr lang="en-US" sz="1200" kern="1200" dirty="0" err="1">
                <a:solidFill>
                  <a:schemeClr val="tx1"/>
                </a:solidFill>
                <a:latin typeface="+mn-lt"/>
                <a:ea typeface="+mn-ea"/>
                <a:cs typeface="+mn-cs"/>
              </a:rPr>
              <a:t>Rhona's</a:t>
            </a:r>
            <a:r>
              <a:rPr lang="en-US" sz="1200" kern="1200" dirty="0">
                <a:solidFill>
                  <a:schemeClr val="tx1"/>
                </a:solidFill>
                <a:latin typeface="+mn-lt"/>
                <a:ea typeface="+mn-ea"/>
                <a:cs typeface="+mn-cs"/>
              </a:rPr>
              <a:t> boss, Marisol, introduced her to two other managers who'd been in their positions for about a year. She also told </a:t>
            </a:r>
            <a:r>
              <a:rPr lang="en-US" sz="1200" kern="1200" dirty="0" err="1">
                <a:solidFill>
                  <a:schemeClr val="tx1"/>
                </a:solidFill>
                <a:latin typeface="+mn-lt"/>
                <a:ea typeface="+mn-ea"/>
                <a:cs typeface="+mn-cs"/>
              </a:rPr>
              <a:t>Rhona</a:t>
            </a:r>
            <a:r>
              <a:rPr lang="en-US" sz="1200" kern="1200" dirty="0">
                <a:solidFill>
                  <a:schemeClr val="tx1"/>
                </a:solidFill>
                <a:latin typeface="+mn-lt"/>
                <a:ea typeface="+mn-ea"/>
                <a:cs typeface="+mn-cs"/>
              </a:rPr>
              <a:t> that she liked to check in with her people once a week, just to see how they were doing, and she asked her if Friday mornings were a good time for her. </a:t>
            </a:r>
            <a:r>
              <a:rPr lang="en-US" sz="1200" kern="1200" dirty="0" err="1">
                <a:solidFill>
                  <a:schemeClr val="tx1"/>
                </a:solidFill>
                <a:latin typeface="+mn-lt"/>
                <a:ea typeface="+mn-ea"/>
                <a:cs typeface="+mn-cs"/>
              </a:rPr>
              <a:t>Rhona</a:t>
            </a:r>
            <a:r>
              <a:rPr lang="en-US" sz="1200" kern="1200" dirty="0">
                <a:solidFill>
                  <a:schemeClr val="tx1"/>
                </a:solidFill>
                <a:latin typeface="+mn-lt"/>
                <a:ea typeface="+mn-ea"/>
                <a:cs typeface="+mn-cs"/>
              </a:rPr>
              <a:t> was very worried when Friday came around, as she was afraid Marisol would have a long list of things she was doing incorrectly. When they sat down, Marisol assured her that this regular meeting was about helping </a:t>
            </a:r>
            <a:r>
              <a:rPr lang="en-US" sz="1200" kern="1200" dirty="0" err="1">
                <a:solidFill>
                  <a:schemeClr val="tx1"/>
                </a:solidFill>
                <a:latin typeface="+mn-lt"/>
                <a:ea typeface="+mn-ea"/>
                <a:cs typeface="+mn-cs"/>
              </a:rPr>
              <a:t>Rhona</a:t>
            </a:r>
            <a:r>
              <a:rPr lang="en-US" sz="1200" kern="1200" dirty="0">
                <a:solidFill>
                  <a:schemeClr val="tx1"/>
                </a:solidFill>
                <a:latin typeface="+mn-lt"/>
                <a:ea typeface="+mn-ea"/>
                <a:cs typeface="+mn-cs"/>
              </a:rPr>
              <a:t> settle in and get comfortable in her role, not about punishment or looking over her shoulder. During their first meeting, Marisol helped </a:t>
            </a:r>
            <a:r>
              <a:rPr lang="en-US" sz="1200" kern="1200" dirty="0" err="1">
                <a:solidFill>
                  <a:schemeClr val="tx1"/>
                </a:solidFill>
                <a:latin typeface="+mn-lt"/>
                <a:ea typeface="+mn-ea"/>
                <a:cs typeface="+mn-cs"/>
              </a:rPr>
              <a:t>Rhona</a:t>
            </a:r>
            <a:r>
              <a:rPr lang="en-US" sz="1200" kern="1200" dirty="0">
                <a:solidFill>
                  <a:schemeClr val="tx1"/>
                </a:solidFill>
                <a:latin typeface="+mn-lt"/>
                <a:ea typeface="+mn-ea"/>
                <a:cs typeface="+mn-cs"/>
              </a:rPr>
              <a:t> identify some resource people who could help answer some questions that had come up during that first week.</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Provide Support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resource people and regular check ins.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regular check in help </a:t>
            </a:r>
            <a:r>
              <a:rPr lang="en-US" sz="1200" kern="1200" dirty="0" err="1">
                <a:solidFill>
                  <a:schemeClr val="tx1"/>
                </a:solidFill>
                <a:effectLst/>
                <a:latin typeface="+mn-lt"/>
                <a:ea typeface="+mn-ea"/>
                <a:cs typeface="+mn-cs"/>
              </a:rPr>
              <a:t>Rhona</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11534006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While every organization is likely to do a mix of internal promotions and outside hiring, oftentimes the best candidates for management are already within your organization. If you wait to develop potential new managers until you have to fill a vacant position, however, you may miss out on some talented employees. Identifying strong candidates for management roles should be an ongoing process, and employees with management aspirations and potential should be identified as early as possible. This allows the organization and the employee to invest time and resources in developing that potential.</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2487744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4113050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Employee development at all levels should be ongoing, of course. When it comes to new managers, development must begin early. Waiting until there is a vacant position to develop an employee with potential means trying to rush the process, which is stressful for all involved. Instead, begin developing employees who show interest and potential for management at the earliest opportunity. In some ways, this can be a company-wide initiative, with trainings and workshops. Individual development with employees who express a desire to move into management should also begin as soon as possible. In this way, the organization ends up with many talented potential managers in the pipeline when positions need to be filled.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way that we can begin development early.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Development Begins Early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begin developing new managers.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share ways in which their organizations develop new managers and talented employees. Brainstorm ideas.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start developing new managers early?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35507981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There are several ways to identify strong candidates for management. Employee evaluations or reviews are one excellent source, as you have the opportunity not only to examine the employee's skill set but to discuss his or her goals. If an employee expresses management goals, you should explore this further. Highly productive or otherwise high performing employees may also be candidates for management. Asking managers and supervisors to identify potential candidates from among their direct reports is a third way to locate potential future managers. In all cases, discuss with the employee what his or her goals are, what the management track involves, and whether he or she wishes to move forward.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identifying talented candidates early.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Identifying Candidates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identifying strong candidates early.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Ten: Identifying Candidates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identify management candidates early?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80652960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annual (or other regular) employee performance review is perhaps the richest source when seeking to identify strong candidates for management. Because the employee review offers a picture of the employee's strengths, development areas, and overall progress, you can quickly evaluate whether he or she possesses some or all of the skills needed for management. The review also offers a chance to discuss with an employee what his or her future employment goals are, including whether he or she is interested in moving into management. The professional development plan portion of the employee review, in which you work with him or her to set forth professional goals for the next year, is an excellent opportunity to discuss the management track and begin the development of an employee who expresses interest in management. If your annual review process also includes evaluations from peers and colleagues, this information may also help you identify those employees who have the potential to be successful managers within your organization.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using reviews to identify candidates.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Identify Candidates Through Reviews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using employee reviews to identify candidates for management.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in which the annual review process can help identify management candidates. Brainstorm other ways.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use employee reviews to identify candidates for 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26437825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When an employee expresses a desire to transition into management, spend some time exploring this with him or her. Discuss the management track, the important milestones, and where the employee's own career fits in relation to these. Identify strengths and development areas, and work with the employee to create a plan. Check in with the employee regularly about this plan, even if it is just annually at review time. Identifying a group of potential candidates may be useful, as it allows you to create a peer cohort who can go through some trainings and development experiences together, and who can serve as support for one another. </a:t>
            </a:r>
            <a:r>
              <a:rPr lang="en-US" sz="1200" kern="1200" dirty="0">
                <a:solidFill>
                  <a:schemeClr val="tx1"/>
                </a:solidFill>
                <a:effectLst/>
                <a:latin typeface="+mn-lt"/>
                <a:ea typeface="+mn-ea"/>
                <a:cs typeface="+mn-cs"/>
              </a:rPr>
              <a:t>Do not discount an employee who expresses management goals, although you should approach the question of development needs honestly.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being developing employees with management goals.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Develop 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develop employees with management goals.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Eleven: Develop Me!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develop employees who have management goals?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68180920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Randolph just didn't understand it. It seemed like every time he needed to fill a management position in his organization, he found that he had an internal candidate who was almost perfect for the job but was lacking one or two key competencies or experiences. He ended up doing a lot of outside hiring, which often left his employees resentful at the lack of opportunity for advancement. He asked his colleague, Cassandra, how she handled this issue in her division. Cassandra replied that she was almost always able to hire from within. Randolph said she must just have more motivated employees than he did. “No,” Cassandra replied, “I just start early. As soon as an employee expresses an interest in eventually becoming a manager, I help him or her make a plan for building the needed skills. And when I hear of an employee that might be management material, I talk to him or her and see what potential is there. This way, I've always got people who are developing and ready to take on new roles.”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Identify Candidates Early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identifying management candidates.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steps did Randolph take?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Randolph not understand at the beginning?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207655709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Oftentimes, employees have an interest in transitioning to management but don't understand the process. This may keep talented people from pursuing managerial positions. Having a clearly laid out management track in place is invaluable in developing new managers. When employees can see the path to management, including expectations and competencies, they can plan their professional development accordingly. A clearly defined management track is also useful for those in the role of developing new managers, as it provides a roadmap for mentors, managers, and supervisors.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3763090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While no two employees will follow exactly the same career trajectory, a clear general path from lower level positions into management can apply to most situations. A clear management track should give employees a sense of the education and training they will need in order to move into management. If there are intermediate positions they can or should assume between their current role and a future management role, make these clear as well. A flow chart or graphic may be helpful for employees as they map their own career onto the management track. Most importantly, the track should be easy to follow and easy to understand, with clear connections between each step.</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a clear management path.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making the path to management clear.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make the path to management clear. Brainstorm ideas.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should we make the path to management clear?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41891027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latin typeface="+mn-lt"/>
                <a:ea typeface="+mn-ea"/>
                <a:cs typeface="+mn-cs"/>
              </a:rPr>
              <a:t>One of the most important roles a clear management track serves is that of guidepost. When an employee has a clearly laid out management track, he or she can use it to shape his or her own development efforts and professional goals. Whether there are skills the employee needs to build, intermediate positions he or she should occupy, or education he or she must attain, a clear management track can provide the backbone for an effective development plan. When working with employees who aspire to management, use the management track to help them set goals. </a:t>
            </a: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management path guideposts.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Guideposts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guideposts on the path to management.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Twelve: Guideposts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several self-confidence questionnaires to work with.</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Discuss the questioning process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self-confident are you?</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129</a:t>
            </a:fld>
            <a:endParaRPr lang="en-US" dirty="0"/>
          </a:p>
        </p:txBody>
      </p:sp>
    </p:spTree>
    <p:extLst>
      <p:ext uri="{BB962C8B-B14F-4D97-AF65-F5344CB8AC3E}">
        <p14:creationId xmlns:p14="http://schemas.microsoft.com/office/powerpoint/2010/main" val="297878448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 clearly laid out management track is also useful when planning training, support, and development. When it is clear what employees must do or accomplish to move into management, the organization can then build in opportunities for both individual employees and groups of employees. Further, knowing that new managers came up along the same management track gives a level of assurance that they have all gone through the same (or similar) training and development experiences. Making certain types of training or education mandatory for those moving into management, either before they take the position or shortly after, helps ensure that there is a consistency of training across management roles. When the management track is clear, it helps the organization set priorities in terms of allocating human and financial resources towards training, development, and other forms of support.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a clear management track supports training.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Track for Training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use the management track to support training.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how a clear management track best supports quality training and development. Brainstorm ideas.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clear management track support quality training and development?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41140852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When there are employees who are on the management track, especially when they are also working with mentors, it is much simpler to determine who might be ready to move into management when someone leaves the organization. Mentors are able to start grooming new managers to take over early on, so that succession goes as smoothly as possible. If personnel changes are sudden, having a cohort of new managers in development helps to ensure that at least one person is prepared to step in and assume a vacant position. Similarly, if the organization grows or otherwise finds itself creating new management positions, it can draw on the employees who are furthest along on the management track to fill them. This helps minimize outside hiring (with all its associated costs) while also ensuring that qualified candidates who possess the key competencies are placed into vacant or new positions. Promoting internal candidates has the added advantage that these employees are already familiar with organizational culture and resources, may have powerful peer networks in place, and have an understanding of the day to day of the organization as a whole.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using the management track in succession management and change management.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for Change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the management track can assist in planning for change.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ways in which a clear management track can ease succession planning and change management.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clear management track help with change 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3088735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06855161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Over the last four years, Reginald's organization has grown a lot. As their business has expanded, they have had to hire nearly a dozen new managers. Nearly all of these came from outside the organization, and the transitions were often difficult. While these new managers were clearly smart and talented, they often did not easily adjust to the organization's culture. There was a higher degree of turnover than Reginald would have liked among these new managers. “I don't understand why more of our people don't want to move into management,” Reginald told Katherine, one of his colleagues. “I think they do, but they are not sure how,” she replied. “Maybe we should find a way to make that clearer.” Together with a group of high-level managers, Reginald and Katherine worked to create a clear path to management. They decided on requirements, expectations, and benchmarks. Katherine created a flow sheet for each division to show some potential paths through lower positions into management. They presented this to the organization in a webinar and posted it on the intranet. The next time a managerial position came open, Reginald was pleased to see that four internal candidates applied, and each was far enough along on the track to be considered.</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Management Track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a clear management track.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 clear management track improve things?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clear management track help in times of organizational change?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12905378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One of the most important things you can do to develop new managers is to empower them. New managers may be hesitant or nervous to take on their new responsibilities and authority. It is not enough to simply put someone in a managerial position – they must be empowered to do the job. Find ways to empower new managers from the outset, balancing empowerment with support. This helps new managers develop their skills and their confidence.</a:t>
            </a:r>
          </a:p>
          <a:p>
            <a:r>
              <a:rPr lang="en-US" sz="1200" kern="1200" dirty="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361689907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New managers must be empowered to make decisions. When first in a managerial position, new managers may be reluctant to make decisions out of fear of being wrong. If they have come up within your organization, they may still be used to old power dynamics and reporting relationships. Empower new managers to make decisions by encouraging them to do so! Be willing to serve as a sounding board as the new manager gets comfortable in the role, but resist making decisions for him or her. Assure the new manager that you support him or her in making decisions, and that you will support the decisions made. With new managers who are especially hesitant, you may start by empowering them to make simple, low-stakes decisions independently, and encourage them to seek advice in making more major decisions. However, ultimately new managers must move fully into their role. Avoid second-guessing or overriding a new manager's decision unless the consequences of that situation are truly dire. Also refrain from undermining a new manager's decisions with employees. If you have misgivings about a decision, you might bring it up with a new manager, but do so privately.</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 However, ultimately new managers must move fully into their role. Avoid second-guessing or overriding a new manager's decision unless the consequences of that situation are truly dire. Also, refrain from undermining a new manager's decisions with employees. If you have misgivings about a decision, you might bring it up with a new manager, but do so privately.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empowering new managers to make decisions.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You Decide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empower new managers to make decisions.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ways to empower new managers to make decisions. Brainstorm ideas.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empower new managers to make decisions?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15885569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latin typeface="+mn-lt"/>
                <a:ea typeface="+mn-ea"/>
                <a:cs typeface="+mn-cs"/>
              </a:rPr>
              <a:t>Be sure that you empower new managers to ask for help. Many new managers may feel as though asking for help makes them look incompetent or weak. New managers must know that it is fine to ask for advice or help. The list of resource people you establish is a first line of assistance, and you should also make sure that new managers you mentor or who report to you can ask you for help. </a:t>
            </a: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being empowered to ask for help.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 for Help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being empowered to ask for help.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Thirteen: Ask for Help</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empower new managers to ask for help?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218721542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Your goal is to support new managers without micromanaging. Empowering new managers to make decisions and ask for help facilitates this goal, as they may feel more comfortable operating independently. You should check in often with new managers and be a sounding board. However, resist the temptation double check every aspect of a new manager's work or be kept abreast of everything he or she is doing. This can be difficult if a new manager wants to seek approval for every action or decision. In these cases, make clear that you trust the manager's judgment and do not need to sign off on everything he or she does. Find the balance between micromanaging and being too hands-off, which may be a little different for each new manager.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supporting without micromanaging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Support 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support without micromanaging.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Fourteen: Support Me!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support new managers without micromanaging?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14772031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Developing a new manager doesn't end when he or she assumes that managerial role. Provide opportunities for continuous growth and development. This can include internal workshops, external trainings, and formal development opportunities. You may also provide continuous growth opportunities by encouraging a new manager to take on new roles, make increasingly important decision independently, or assume broader responsibilities. Through the feedback process, in both regular check ins and employee reviews, continue to identify areas of development for the manager. Help him or her identify ways to build strengths even further, and address areas of needed development.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continuous growth and development.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Keeping Growing!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provide continuous growth opportunities.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provide continuous growth opportunities. Brainstorm ideas.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provide continuous growth and development for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147</a:t>
            </a:fld>
            <a:endParaRPr lang="en-US" dirty="0"/>
          </a:p>
        </p:txBody>
      </p:sp>
    </p:spTree>
    <p:extLst>
      <p:ext uri="{BB962C8B-B14F-4D97-AF65-F5344CB8AC3E}">
        <p14:creationId xmlns:p14="http://schemas.microsoft.com/office/powerpoint/2010/main" val="16163524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err="1">
                <a:solidFill>
                  <a:schemeClr val="tx1"/>
                </a:solidFill>
                <a:latin typeface="+mn-lt"/>
                <a:ea typeface="+mn-ea"/>
                <a:cs typeface="+mn-cs"/>
              </a:rPr>
              <a:t>Xander</a:t>
            </a:r>
            <a:r>
              <a:rPr lang="en-US" sz="1200" kern="1200" dirty="0">
                <a:solidFill>
                  <a:schemeClr val="tx1"/>
                </a:solidFill>
                <a:latin typeface="+mn-lt"/>
                <a:ea typeface="+mn-ea"/>
                <a:cs typeface="+mn-cs"/>
              </a:rPr>
              <a:t> prided himself on his ability to work independently. He was decisive and resourceful, and he had strong problem-solving skills. So, when he moved into a new managerial position, he was determined to rely only on himself. He had been with the organization for six years and felt like he knew all there was to know. During his first month as a manager, however, he found himself facing a number of problems he didn't know how to solve, from supply chain slowdowns to personnel conflicts. He was frustrated and worried that he was not cut out for the job. His supervisor, Carlos, noticed that </a:t>
            </a:r>
            <a:r>
              <a:rPr lang="en-US" sz="1200" kern="1200" dirty="0" err="1">
                <a:solidFill>
                  <a:schemeClr val="tx1"/>
                </a:solidFill>
                <a:latin typeface="+mn-lt"/>
                <a:ea typeface="+mn-ea"/>
                <a:cs typeface="+mn-cs"/>
              </a:rPr>
              <a:t>Xander</a:t>
            </a:r>
            <a:r>
              <a:rPr lang="en-US" sz="1200" kern="1200" dirty="0">
                <a:solidFill>
                  <a:schemeClr val="tx1"/>
                </a:solidFill>
                <a:latin typeface="+mn-lt"/>
                <a:ea typeface="+mn-ea"/>
                <a:cs typeface="+mn-cs"/>
              </a:rPr>
              <a:t> seemed more and more stressed by the day. “You know, you're not in this alone,” Carlos told him during their biweekly check in. “It's OK to ask for help. When I first started as a manager here, I called HR or IT almost every day with a question!” </a:t>
            </a:r>
            <a:r>
              <a:rPr lang="en-US" sz="1200" kern="1200" dirty="0" err="1">
                <a:solidFill>
                  <a:schemeClr val="tx1"/>
                </a:solidFill>
                <a:latin typeface="+mn-lt"/>
                <a:ea typeface="+mn-ea"/>
                <a:cs typeface="+mn-cs"/>
              </a:rPr>
              <a:t>Xander</a:t>
            </a:r>
            <a:r>
              <a:rPr lang="en-US" sz="1200" kern="1200" dirty="0">
                <a:solidFill>
                  <a:schemeClr val="tx1"/>
                </a:solidFill>
                <a:latin typeface="+mn-lt"/>
                <a:ea typeface="+mn-ea"/>
                <a:cs typeface="+mn-cs"/>
              </a:rPr>
              <a:t> was surprised – Carlos seemed so self-sufficient. He told Carlos a bit about the problems he was facing. Carlos gave him the email addresses of two people who would be able to help. </a:t>
            </a:r>
            <a:r>
              <a:rPr lang="en-US" sz="1200" kern="1200" dirty="0" err="1">
                <a:solidFill>
                  <a:schemeClr val="tx1"/>
                </a:solidFill>
                <a:latin typeface="+mn-lt"/>
                <a:ea typeface="+mn-ea"/>
                <a:cs typeface="+mn-cs"/>
              </a:rPr>
              <a:t>Xander</a:t>
            </a:r>
            <a:r>
              <a:rPr lang="en-US" sz="1200" kern="1200" dirty="0">
                <a:solidFill>
                  <a:schemeClr val="tx1"/>
                </a:solidFill>
                <a:latin typeface="+mn-lt"/>
                <a:ea typeface="+mn-ea"/>
                <a:cs typeface="+mn-cs"/>
              </a:rPr>
              <a:t> left the meeting feeling much less stressed and much more comfortable with the idea of asking for help.</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Empower New Managers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the importance of empowering new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do you think </a:t>
            </a:r>
            <a:r>
              <a:rPr lang="en-US" sz="1200" kern="1200" dirty="0" err="1">
                <a:solidFill>
                  <a:schemeClr val="tx1"/>
                </a:solidFill>
                <a:effectLst/>
                <a:latin typeface="+mn-lt"/>
                <a:ea typeface="+mn-ea"/>
                <a:cs typeface="+mn-cs"/>
              </a:rPr>
              <a:t>Xander’s</a:t>
            </a:r>
            <a:r>
              <a:rPr lang="en-US" sz="1200" kern="1200" dirty="0">
                <a:solidFill>
                  <a:schemeClr val="tx1"/>
                </a:solidFill>
                <a:effectLst/>
                <a:latin typeface="+mn-lt"/>
                <a:ea typeface="+mn-ea"/>
                <a:cs typeface="+mn-cs"/>
              </a:rPr>
              <a:t> attitude was impacting his career?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a:t>
            </a:r>
            <a:r>
              <a:rPr lang="en-US" sz="1200" kern="1200" dirty="0" err="1">
                <a:solidFill>
                  <a:schemeClr val="tx1"/>
                </a:solidFill>
                <a:effectLst/>
                <a:latin typeface="+mn-lt"/>
                <a:ea typeface="+mn-ea"/>
                <a:cs typeface="+mn-cs"/>
              </a:rPr>
              <a:t>Xander</a:t>
            </a:r>
            <a:r>
              <a:rPr lang="en-US" sz="1200" kern="1200" dirty="0">
                <a:solidFill>
                  <a:schemeClr val="tx1"/>
                </a:solidFill>
                <a:effectLst/>
                <a:latin typeface="+mn-lt"/>
                <a:ea typeface="+mn-ea"/>
                <a:cs typeface="+mn-cs"/>
              </a:rPr>
              <a:t> think of himself?</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108630797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are never done growing. Even when an employee has grown into a management position, the development process must continue. Employees who feel they cannot grow in their current position or organization are likely to be unhappy, and may ultimately not stay. New managers need to be given opportunities to grow and develop within their managerial role, whether this is in order to eventually move into even higher positions or simply to become more skilled at managing. Continuously challenging new managers to grow, strengthen their current skills, and develop new ones will benefit not only the individual managers but also the organization as a whole.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22466918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No matter what your industry or role, there is always room to grow. Whether an employee wants to eventually move into upper management or another position, or simply to make the most of his or her current managerial position, it is key to find ways for new managers to continuously grow. Work with individual new managers to explore what areas they'd like to grow in. When a new manager expresses interest in building skills in an area such as budgeting or marketing, work with him or her to find opportunities. This might mean taking courses outside of work, completing internal training, or working with others on a special project or committee. Empower your new managers to take charge of their own development. Also be sure that new managers are aware of growth opportunities that exist within the organization, such as workshops, committees and projects, or special initiatives. If you hear of an opportunity that seems a good fit for one of your new managers, bring it to his or her attention. Encourage new managers to also be alert for growth opportunities and to discuss possibilities with you.</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offer growth opportunities.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Growth</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offer growth opportunities.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Fifteen: Growth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growth opportunities can you offer to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18810867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latin typeface="+mn-lt"/>
                <a:ea typeface="+mn-ea"/>
                <a:cs typeface="+mn-cs"/>
              </a:rPr>
              <a:t>Working with the employee, explore what his or her short and long term goals are. Find ways to support these goals and to encourage the employee to grow and develop toward them. Much as the clear management track serves as a way to map and measure progress, the personal development plan helps the new manager shape the next phase of his or her career. The personal development plan is also useful for those who supervise new managers, as it alerts them to areas in which the manager might contribute his or her strengths as well as opportunities to help the new manager develop in areas of less strength. Having a clear development plan not only helps the new manager clarify his or her goals and the steps towards them, but better enables supervisors to best support new managers.</a:t>
            </a:r>
            <a:r>
              <a:rPr lang="en-US" dirty="0"/>
              <a: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development plans.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Development Plans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create development plans.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create an employee development plan. Brainstorm ideas.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creating a development plan important when developing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2913008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When a new manager first assumes a management role, it is a good idea to schedule regular check-ins or feedback sessions, perhaps as often as once a week. After the employee has settled into the management role, you may cut these back to biweekly or monthly. Also, take opportunities to give feedback on projects or anything else you observe. Do not just give feedback when you see something go wrong or observe a development need. Be sure to give positive, affirming feedback when things are going well. When new managers only receive developmental feedback, they may feel as though they can do nothing right. Take the time to acknowledge growth, improvement, and work done well.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Feedback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art of giving feedback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break into pairs and practice giving each other both positive and developmental feedback. Come back together and share experiences.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give feedback to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155925198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Mentoring is a wonderful way to keep employees learning and growing. Encourage new managers to continue to work with past mentors, and encourage mentors to continue finding ways to help their mentees grow. If a new manager wishes to develop a particular skill or explore a new aspect of management, encourage him or her to find a mentor who is skilled in this area. Being paired one on one with a mentor provides a chance not only to learn new skills and strengthen existing ones, but to build professional relationships and networks. Finally, encourage new managers to become mentors to their own employees, and to those who wish to enter management in the future. By becoming mentors themselves, new managers have a chance to build skills in building talent, as well as invest in their people. </a:t>
            </a:r>
          </a:p>
          <a:p>
            <a:r>
              <a:rPr lang="en-US" sz="1200" kern="1200" dirty="0">
                <a:solidFill>
                  <a:schemeClr val="tx1"/>
                </a:solidFill>
                <a:latin typeface="+mn-lt"/>
                <a:ea typeface="+mn-ea"/>
                <a:cs typeface="+mn-cs"/>
              </a:rPr>
              <a: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encouraging mentoring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Mentoring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to encourage mentoring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experiences with mentoring. Brainstorm ideas for encouraging mentoring. Write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encouraging mentoring?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160425110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err="1">
                <a:solidFill>
                  <a:schemeClr val="tx1"/>
                </a:solidFill>
                <a:latin typeface="+mn-lt"/>
                <a:ea typeface="+mn-ea"/>
                <a:cs typeface="+mn-cs"/>
              </a:rPr>
              <a:t>Corrie</a:t>
            </a:r>
            <a:r>
              <a:rPr lang="en-US" sz="1200" kern="1200" dirty="0">
                <a:solidFill>
                  <a:schemeClr val="tx1"/>
                </a:solidFill>
                <a:latin typeface="+mn-lt"/>
                <a:ea typeface="+mn-ea"/>
                <a:cs typeface="+mn-cs"/>
              </a:rPr>
              <a:t> had just moved into a new managerial position. She was enjoying the increased responsibility and the chance to contribute in a different way. After she had been in the job for about a month, her mentor </a:t>
            </a:r>
            <a:r>
              <a:rPr lang="en-US" sz="1200" kern="1200" dirty="0" err="1">
                <a:solidFill>
                  <a:schemeClr val="tx1"/>
                </a:solidFill>
                <a:latin typeface="+mn-lt"/>
                <a:ea typeface="+mn-ea"/>
                <a:cs typeface="+mn-cs"/>
              </a:rPr>
              <a:t>Julieanne</a:t>
            </a:r>
            <a:r>
              <a:rPr lang="en-US" sz="1200" kern="1200" dirty="0">
                <a:solidFill>
                  <a:schemeClr val="tx1"/>
                </a:solidFill>
                <a:latin typeface="+mn-lt"/>
                <a:ea typeface="+mn-ea"/>
                <a:cs typeface="+mn-cs"/>
              </a:rPr>
              <a:t> called and asked to take her to lunch. </a:t>
            </a:r>
            <a:r>
              <a:rPr lang="en-US" sz="1200" kern="1200" dirty="0" err="1">
                <a:solidFill>
                  <a:schemeClr val="tx1"/>
                </a:solidFill>
                <a:latin typeface="+mn-lt"/>
                <a:ea typeface="+mn-ea"/>
                <a:cs typeface="+mn-cs"/>
              </a:rPr>
              <a:t>Corrie</a:t>
            </a:r>
            <a:r>
              <a:rPr lang="en-US" sz="1200" kern="1200" dirty="0">
                <a:solidFill>
                  <a:schemeClr val="tx1"/>
                </a:solidFill>
                <a:latin typeface="+mn-lt"/>
                <a:ea typeface="+mn-ea"/>
                <a:cs typeface="+mn-cs"/>
              </a:rPr>
              <a:t> and </a:t>
            </a:r>
            <a:r>
              <a:rPr lang="en-US" sz="1200" kern="1200" dirty="0" err="1">
                <a:solidFill>
                  <a:schemeClr val="tx1"/>
                </a:solidFill>
                <a:latin typeface="+mn-lt"/>
                <a:ea typeface="+mn-ea"/>
                <a:cs typeface="+mn-cs"/>
              </a:rPr>
              <a:t>Julieanne</a:t>
            </a:r>
            <a:r>
              <a:rPr lang="en-US" sz="1200" kern="1200" dirty="0">
                <a:solidFill>
                  <a:schemeClr val="tx1"/>
                </a:solidFill>
                <a:latin typeface="+mn-lt"/>
                <a:ea typeface="+mn-ea"/>
                <a:cs typeface="+mn-cs"/>
              </a:rPr>
              <a:t> had worked together ever since </a:t>
            </a:r>
            <a:r>
              <a:rPr lang="en-US" sz="1200" kern="1200" dirty="0" err="1">
                <a:solidFill>
                  <a:schemeClr val="tx1"/>
                </a:solidFill>
                <a:latin typeface="+mn-lt"/>
                <a:ea typeface="+mn-ea"/>
                <a:cs typeface="+mn-cs"/>
              </a:rPr>
              <a:t>Corrie</a:t>
            </a:r>
            <a:r>
              <a:rPr lang="en-US" sz="1200" kern="1200" dirty="0">
                <a:solidFill>
                  <a:schemeClr val="tx1"/>
                </a:solidFill>
                <a:latin typeface="+mn-lt"/>
                <a:ea typeface="+mn-ea"/>
                <a:cs typeface="+mn-cs"/>
              </a:rPr>
              <a:t> realized she wanted to move into management. At lunch, </a:t>
            </a:r>
            <a:r>
              <a:rPr lang="en-US" sz="1200" kern="1200" dirty="0" err="1">
                <a:solidFill>
                  <a:schemeClr val="tx1"/>
                </a:solidFill>
                <a:latin typeface="+mn-lt"/>
                <a:ea typeface="+mn-ea"/>
                <a:cs typeface="+mn-cs"/>
              </a:rPr>
              <a:t>Corrie</a:t>
            </a:r>
            <a:r>
              <a:rPr lang="en-US" sz="1200" kern="1200" dirty="0">
                <a:solidFill>
                  <a:schemeClr val="tx1"/>
                </a:solidFill>
                <a:latin typeface="+mn-lt"/>
                <a:ea typeface="+mn-ea"/>
                <a:cs typeface="+mn-cs"/>
              </a:rPr>
              <a:t> said, “I kind of figured that our time was done. I mean, your job was to help me get into management, and I did.” </a:t>
            </a:r>
            <a:r>
              <a:rPr lang="en-US" sz="1200" kern="1200" dirty="0" err="1">
                <a:solidFill>
                  <a:schemeClr val="tx1"/>
                </a:solidFill>
                <a:latin typeface="+mn-lt"/>
                <a:ea typeface="+mn-ea"/>
                <a:cs typeface="+mn-cs"/>
              </a:rPr>
              <a:t>Julieanne</a:t>
            </a:r>
            <a:r>
              <a:rPr lang="en-US" sz="1200" kern="1200" dirty="0">
                <a:solidFill>
                  <a:schemeClr val="tx1"/>
                </a:solidFill>
                <a:latin typeface="+mn-lt"/>
                <a:ea typeface="+mn-ea"/>
                <a:cs typeface="+mn-cs"/>
              </a:rPr>
              <a:t> replied, “I hope we’ll keep working together! I think it’s important to always be looking to the next step, and it helps to have someone to guide the way. You’ve achieved your first goal of becoming a manager. Now, what’s the next goal? How can I help you?” </a:t>
            </a:r>
            <a:r>
              <a:rPr lang="en-US" sz="1200" kern="1200" dirty="0" err="1">
                <a:solidFill>
                  <a:schemeClr val="tx1"/>
                </a:solidFill>
                <a:latin typeface="+mn-lt"/>
                <a:ea typeface="+mn-ea"/>
                <a:cs typeface="+mn-cs"/>
              </a:rPr>
              <a:t>Corrie</a:t>
            </a:r>
            <a:r>
              <a:rPr lang="en-US" sz="1200" kern="1200" dirty="0">
                <a:solidFill>
                  <a:schemeClr val="tx1"/>
                </a:solidFill>
                <a:latin typeface="+mn-lt"/>
                <a:ea typeface="+mn-ea"/>
                <a:cs typeface="+mn-cs"/>
              </a:rPr>
              <a:t> was surprised – she hadn’t thought much about what came next. As she and </a:t>
            </a:r>
            <a:r>
              <a:rPr lang="en-US" sz="1200" kern="1200" dirty="0" err="1">
                <a:solidFill>
                  <a:schemeClr val="tx1"/>
                </a:solidFill>
                <a:latin typeface="+mn-lt"/>
                <a:ea typeface="+mn-ea"/>
                <a:cs typeface="+mn-cs"/>
              </a:rPr>
              <a:t>Julieanne</a:t>
            </a:r>
            <a:r>
              <a:rPr lang="en-US" sz="1200" kern="1200" dirty="0">
                <a:solidFill>
                  <a:schemeClr val="tx1"/>
                </a:solidFill>
                <a:latin typeface="+mn-lt"/>
                <a:ea typeface="+mn-ea"/>
                <a:cs typeface="+mn-cs"/>
              </a:rPr>
              <a:t> talked, however, she realized that she still had a lot to learn from </a:t>
            </a:r>
            <a:r>
              <a:rPr lang="en-US" sz="1200" kern="1200" dirty="0" err="1">
                <a:solidFill>
                  <a:schemeClr val="tx1"/>
                </a:solidFill>
                <a:latin typeface="+mn-lt"/>
                <a:ea typeface="+mn-ea"/>
                <a:cs typeface="+mn-cs"/>
              </a:rPr>
              <a:t>Julieanne’s</a:t>
            </a:r>
            <a:r>
              <a:rPr lang="en-US" sz="1200" kern="1200" dirty="0">
                <a:solidFill>
                  <a:schemeClr val="tx1"/>
                </a:solidFill>
                <a:latin typeface="+mn-lt"/>
                <a:ea typeface="+mn-ea"/>
                <a:cs typeface="+mn-cs"/>
              </a:rPr>
              <a:t> 30 years of experience. She became excited to resume their regular meetings.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Provide Growth Opportunities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provide growth opportunities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surprised Carrie about her mentor?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mentors be part of growth?</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345688173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latin typeface="+mn-lt"/>
                <a:ea typeface="+mn-ea"/>
                <a:cs typeface="+mn-cs"/>
              </a:rPr>
              <a:t> </a:t>
            </a:r>
            <a:r>
              <a:rPr lang="en-US" dirty="0"/>
              <a:t>Although this workshop is coming to a close, we hope that your journey to learning how to develop new managers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175</a:t>
            </a:fld>
            <a:endParaRPr lang="en-US" dirty="0"/>
          </a:p>
        </p:txBody>
      </p:sp>
    </p:spTree>
    <p:extLst>
      <p:ext uri="{BB962C8B-B14F-4D97-AF65-F5344CB8AC3E}">
        <p14:creationId xmlns:p14="http://schemas.microsoft.com/office/powerpoint/2010/main" val="144150396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latin typeface="+mn-lt"/>
                <a:ea typeface="+mn-ea"/>
                <a:cs typeface="+mn-cs"/>
              </a:rPr>
              <a:t>Guy Kawasaki:</a:t>
            </a:r>
            <a:r>
              <a:rPr lang="en-US" sz="1200" i="1" kern="1200" dirty="0">
                <a:solidFill>
                  <a:schemeClr val="tx1"/>
                </a:solidFill>
                <a:latin typeface="+mn-lt"/>
                <a:ea typeface="+mn-ea"/>
                <a:cs typeface="+mn-cs"/>
              </a:rPr>
              <a:t> </a:t>
            </a:r>
            <a:r>
              <a:rPr lang="en-US" sz="1200" kern="1200" dirty="0">
                <a:solidFill>
                  <a:schemeClr val="tx1"/>
                </a:solidFill>
                <a:latin typeface="+mn-lt"/>
                <a:ea typeface="+mn-ea"/>
                <a:cs typeface="+mn-cs"/>
              </a:rPr>
              <a:t>When I finally got a management position, I learned how hard it is to manage people.</a:t>
            </a:r>
          </a:p>
          <a:p>
            <a:r>
              <a:rPr lang="en-US" sz="1200" kern="1200" dirty="0">
                <a:solidFill>
                  <a:schemeClr val="tx1"/>
                </a:solidFill>
                <a:latin typeface="+mn-lt"/>
                <a:ea typeface="+mn-ea"/>
                <a:cs typeface="+mn-cs"/>
              </a:rPr>
              <a:t> </a:t>
            </a:r>
          </a:p>
          <a:p>
            <a:pPr lvl="0"/>
            <a:r>
              <a:rPr lang="en-US" sz="1200" b="1" kern="1200" dirty="0">
                <a:solidFill>
                  <a:schemeClr val="tx1"/>
                </a:solidFill>
                <a:latin typeface="+mn-lt"/>
                <a:ea typeface="+mn-ea"/>
                <a:cs typeface="+mn-cs"/>
              </a:rPr>
              <a:t>Henry Kissinger:</a:t>
            </a:r>
            <a:r>
              <a:rPr lang="en-US" sz="1200" kern="1200" dirty="0">
                <a:solidFill>
                  <a:schemeClr val="tx1"/>
                </a:solidFill>
                <a:latin typeface="+mn-lt"/>
                <a:ea typeface="+mn-ea"/>
                <a:cs typeface="+mn-cs"/>
              </a:rPr>
              <a:t> The task of a leader is to get his people from where they are to where they have not yet been.</a:t>
            </a:r>
          </a:p>
          <a:p>
            <a:r>
              <a:rPr lang="en-US" sz="1200" kern="1200" dirty="0">
                <a:solidFill>
                  <a:schemeClr val="tx1"/>
                </a:solidFill>
                <a:latin typeface="+mn-lt"/>
                <a:ea typeface="+mn-ea"/>
                <a:cs typeface="+mn-cs"/>
              </a:rPr>
              <a:t> </a:t>
            </a:r>
          </a:p>
          <a:p>
            <a:pPr lvl="0"/>
            <a:r>
              <a:rPr lang="en-US" sz="1200" b="1" kern="1200" dirty="0">
                <a:solidFill>
                  <a:schemeClr val="tx1"/>
                </a:solidFill>
                <a:latin typeface="+mn-lt"/>
                <a:ea typeface="+mn-ea"/>
                <a:cs typeface="+mn-cs"/>
              </a:rPr>
              <a:t>Goethe:</a:t>
            </a:r>
            <a:r>
              <a:rPr lang="en-US" sz="1200" kern="1200" dirty="0">
                <a:solidFill>
                  <a:schemeClr val="tx1"/>
                </a:solidFill>
                <a:latin typeface="+mn-lt"/>
                <a:ea typeface="+mn-ea"/>
                <a:cs typeface="+mn-cs"/>
              </a:rPr>
              <a:t> Treat people as if they were what they ought to be and you help them become what they are capable of being.</a:t>
            </a:r>
          </a:p>
          <a:p>
            <a:r>
              <a:rPr lang="en-US" sz="1200" kern="1200" dirty="0">
                <a:solidFill>
                  <a:schemeClr val="tx1"/>
                </a:solidFill>
                <a:latin typeface="+mn-lt"/>
                <a:ea typeface="+mn-ea"/>
                <a:cs typeface="+mn-cs"/>
              </a:rPr>
              <a:t> </a:t>
            </a:r>
          </a:p>
          <a:p>
            <a:pPr lvl="0"/>
            <a:r>
              <a:rPr lang="en-US" sz="1200" b="1" kern="1200" dirty="0">
                <a:solidFill>
                  <a:schemeClr val="tx1"/>
                </a:solidFill>
                <a:latin typeface="+mn-lt"/>
                <a:ea typeface="+mn-ea"/>
                <a:cs typeface="+mn-cs"/>
              </a:rPr>
              <a:t>Collin Powell:</a:t>
            </a:r>
            <a:r>
              <a:rPr lang="en-US" sz="1200" kern="1200" dirty="0">
                <a:solidFill>
                  <a:schemeClr val="tx1"/>
                </a:solidFill>
                <a:latin typeface="+mn-lt"/>
                <a:ea typeface="+mn-ea"/>
                <a:cs typeface="+mn-cs"/>
              </a:rPr>
              <a:t> There are no secrets to success. It is the result of preparation, hard work, and learning from failure.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176</a:t>
            </a:fld>
            <a:endParaRPr lang="en-US" dirty="0"/>
          </a:p>
        </p:txBody>
      </p:sp>
    </p:spTree>
    <p:extLst>
      <p:ext uri="{BB962C8B-B14F-4D97-AF65-F5344CB8AC3E}">
        <p14:creationId xmlns:p14="http://schemas.microsoft.com/office/powerpoint/2010/main" val="245269865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177</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178</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179</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180</a:t>
            </a:fld>
            <a:endParaRPr lang="en-US" dirty="0"/>
          </a:p>
        </p:txBody>
      </p:sp>
    </p:spTree>
    <p:extLst>
      <p:ext uri="{BB962C8B-B14F-4D97-AF65-F5344CB8AC3E}">
        <p14:creationId xmlns:p14="http://schemas.microsoft.com/office/powerpoint/2010/main" val="130956436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181</a:t>
            </a:fld>
            <a:endParaRPr lang="en-US" dirty="0"/>
          </a:p>
        </p:txBody>
      </p:sp>
    </p:spTree>
    <p:extLst>
      <p:ext uri="{BB962C8B-B14F-4D97-AF65-F5344CB8AC3E}">
        <p14:creationId xmlns:p14="http://schemas.microsoft.com/office/powerpoint/2010/main" val="1243212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182</a:t>
            </a:fld>
            <a:endParaRPr lang="en-CA" dirty="0"/>
          </a:p>
        </p:txBody>
      </p:sp>
    </p:spTree>
    <p:extLst>
      <p:ext uri="{BB962C8B-B14F-4D97-AF65-F5344CB8AC3E}">
        <p14:creationId xmlns:p14="http://schemas.microsoft.com/office/powerpoint/2010/main" val="3707636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j-lt"/>
                <a:ea typeface="+mn-ea"/>
                <a:cs typeface="Times New Roman" pitchFamily="18" charset="0"/>
              </a:defRPr>
            </a:lvl1pPr>
          </a:lstStyle>
          <a:p>
            <a:pPr lvl="0"/>
            <a:r>
              <a:rPr lang="en-US" dirty="0"/>
              <a:t>Click to edit Master text styles</a:t>
            </a:r>
          </a:p>
        </p:txBody>
      </p:sp>
      <p:pic>
        <p:nvPicPr>
          <p:cNvPr id="6" name="Picture 5" descr="C:\Users\Darren\Desktop\New Photos\s06066.png"/>
          <p:cNvPicPr>
            <a:picLocks noChangeAspect="1"/>
          </p:cNvPicPr>
          <p:nvPr userDrawn="1"/>
        </p:nvPicPr>
        <p:blipFill rotWithShape="1">
          <a:blip r:embed="rId2">
            <a:extLst>
              <a:ext uri="{28A0092B-C50C-407E-A947-70E740481C1C}">
                <a14:useLocalDpi xmlns:a14="http://schemas.microsoft.com/office/drawing/2010/main" val="0"/>
              </a:ext>
            </a:extLst>
          </a:blip>
          <a:srcRect l="14138" t="11178" r="17291" b="15968"/>
          <a:stretch/>
        </p:blipFill>
        <p:spPr bwMode="auto">
          <a:xfrm>
            <a:off x="6858000" y="4707924"/>
            <a:ext cx="2286000" cy="215007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9589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287782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sz="3200" i="1">
                <a:solidFill>
                  <a:srgbClr val="5A2854"/>
                </a:solidFill>
                <a:latin typeface="+mj-lt"/>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27222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785001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600888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5475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3201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19151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207230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681682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566388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7/20/2017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1.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8.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9.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9648299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FFA94E15-3BE5-4C8F-AFF7-05455AE2D4B0}"/>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CC8ABEA5-A858-4B93-BC25-DAA0F7320E13}"/>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D0083CF4-CC78-455F-9249-8ED1315B309A}"/>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latin typeface="+mn-lt"/>
                  <a:ea typeface="+mn-ea"/>
                  <a:cs typeface="+mn-cs"/>
                </a:rPr>
                <a:t>When </a:t>
              </a:r>
              <a:r>
                <a:rPr lang="en-US" sz="3100" kern="1200" dirty="0" err="1">
                  <a:latin typeface="+mn-lt"/>
                  <a:ea typeface="+mn-ea"/>
                  <a:cs typeface="+mn-cs"/>
                </a:rPr>
                <a:t>Rhona</a:t>
              </a:r>
              <a:r>
                <a:rPr lang="en-US" sz="3100" kern="1200" dirty="0">
                  <a:latin typeface="+mn-lt"/>
                  <a:ea typeface="+mn-ea"/>
                  <a:cs typeface="+mn-cs"/>
                </a:rPr>
                <a:t> took her new job, she was very nervous and anxious to do a good job.</a:t>
              </a:r>
              <a:endParaRPr lang="en-US" sz="3100" kern="1200" dirty="0"/>
            </a:p>
          </p:txBody>
        </p:sp>
        <p:sp>
          <p:nvSpPr>
            <p:cNvPr id="6" name="Rectangle: Rounded Corners 5">
              <a:extLst>
                <a:ext uri="{FF2B5EF4-FFF2-40B4-BE49-F238E27FC236}">
                  <a16:creationId xmlns:a16="http://schemas.microsoft.com/office/drawing/2014/main" id="{688BAA60-727A-420B-9738-E3AA4AB4BC92}"/>
                </a:ext>
              </a:extLst>
            </p:cNvPr>
            <p:cNvSpPr/>
            <p:nvPr/>
          </p:nvSpPr>
          <p:spPr>
            <a:xfrm>
              <a:off x="850999" y="2809281"/>
              <a:ext cx="1023203" cy="1023203"/>
            </a:xfrm>
            <a:prstGeom prst="roundRect">
              <a:avLst>
                <a:gd name="adj" fmla="val 16670"/>
              </a:avLst>
            </a:prstGeom>
            <a:solidFill>
              <a:srgbClr val="C0504D"/>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55B992CC-787D-40CF-A001-19A1AEAF6A60}"/>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0862" tIns="170862" rIns="170862" bIns="170862"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mn-lt"/>
                  <a:ea typeface="+mn-ea"/>
                  <a:cs typeface="+mn-cs"/>
                </a:rPr>
                <a:t>She was worried about knowing what to do and was afraid that she would appear less competent</a:t>
              </a:r>
              <a:endParaRPr lang="en-US" sz="1700" kern="1200" dirty="0"/>
            </a:p>
          </p:txBody>
        </p:sp>
        <p:sp>
          <p:nvSpPr>
            <p:cNvPr id="8" name="Rectangle: Rounded Corners 7">
              <a:extLst>
                <a:ext uri="{FF2B5EF4-FFF2-40B4-BE49-F238E27FC236}">
                  <a16:creationId xmlns:a16="http://schemas.microsoft.com/office/drawing/2014/main" id="{D1B28481-9608-4A2B-A97E-1008E81A6ABC}"/>
                </a:ext>
              </a:extLst>
            </p:cNvPr>
            <p:cNvSpPr/>
            <p:nvPr/>
          </p:nvSpPr>
          <p:spPr>
            <a:xfrm>
              <a:off x="850999" y="3955269"/>
              <a:ext cx="1023203" cy="1023203"/>
            </a:xfrm>
            <a:prstGeom prst="roundRect">
              <a:avLst>
                <a:gd name="adj" fmla="val 16670"/>
              </a:avLst>
            </a:prstGeom>
            <a:solidFill>
              <a:srgbClr val="9BBB59"/>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3AD802B4-92D1-49BC-87BF-2AAB087294D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0862" tIns="170862" rIns="170862" bIns="170862"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mn-lt"/>
                  <a:ea typeface="+mn-ea"/>
                  <a:cs typeface="+mn-cs"/>
                </a:rPr>
                <a:t>Marisol told </a:t>
              </a:r>
              <a:r>
                <a:rPr lang="en-US" sz="1700" kern="1200" dirty="0" err="1">
                  <a:latin typeface="+mn-lt"/>
                  <a:ea typeface="+mn-ea"/>
                  <a:cs typeface="+mn-cs"/>
                </a:rPr>
                <a:t>Rhona</a:t>
              </a:r>
              <a:r>
                <a:rPr lang="en-US" sz="1700" kern="1200" dirty="0">
                  <a:latin typeface="+mn-lt"/>
                  <a:ea typeface="+mn-ea"/>
                  <a:cs typeface="+mn-cs"/>
                </a:rPr>
                <a:t> that she liked to check in with her people once a week, just to see how they were doing</a:t>
              </a:r>
              <a:endParaRPr lang="en-US" sz="1700" kern="1200" dirty="0"/>
            </a:p>
          </p:txBody>
        </p:sp>
        <p:sp>
          <p:nvSpPr>
            <p:cNvPr id="10" name="Rectangle: Rounded Corners 9">
              <a:extLst>
                <a:ext uri="{FF2B5EF4-FFF2-40B4-BE49-F238E27FC236}">
                  <a16:creationId xmlns:a16="http://schemas.microsoft.com/office/drawing/2014/main" id="{95F49023-2587-4AC1-B4F0-2B1C8515C6FF}"/>
                </a:ext>
              </a:extLst>
            </p:cNvPr>
            <p:cNvSpPr/>
            <p:nvPr/>
          </p:nvSpPr>
          <p:spPr>
            <a:xfrm>
              <a:off x="850999" y="5101257"/>
              <a:ext cx="1023203" cy="1023203"/>
            </a:xfrm>
            <a:prstGeom prst="roundRect">
              <a:avLst>
                <a:gd name="adj" fmla="val 16670"/>
              </a:avLst>
            </a:prstGeom>
            <a:solidFill>
              <a:srgbClr val="8064A2"/>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A0FB45BF-F027-4AE0-88F7-E8EB27853631}"/>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0862" tIns="170862" rIns="170862" bIns="170862"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mn-lt"/>
                  <a:ea typeface="+mn-ea"/>
                  <a:cs typeface="+mn-cs"/>
                </a:rPr>
                <a:t>When they sat down, Marisol assured her that this regular meeting was about helping </a:t>
              </a:r>
              <a:r>
                <a:rPr lang="en-US" sz="1700" kern="1200" dirty="0" err="1">
                  <a:latin typeface="+mn-lt"/>
                  <a:ea typeface="+mn-ea"/>
                  <a:cs typeface="+mn-cs"/>
                </a:rPr>
                <a:t>Rhona</a:t>
              </a:r>
              <a:r>
                <a:rPr lang="en-US" sz="1700" kern="1200" dirty="0">
                  <a:latin typeface="+mn-lt"/>
                  <a:ea typeface="+mn-ea"/>
                  <a:cs typeface="+mn-cs"/>
                </a:rPr>
                <a:t> settle in and get comfortable in her role</a:t>
              </a:r>
              <a:endParaRPr lang="en-US" sz="1700" kern="1200" dirty="0"/>
            </a:p>
          </p:txBody>
        </p:sp>
      </p:gr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a:t>What type of environment should you cultivate?</a:t>
            </a:r>
          </a:p>
          <a:p>
            <a:pPr marL="857250" lvl="1" indent="-457200">
              <a:buFont typeface="+mj-lt"/>
              <a:buAutoNum type="alphaLcParenR"/>
            </a:pPr>
            <a:r>
              <a:rPr lang="en-US" sz="2400" dirty="0"/>
              <a:t>One where peers compete</a:t>
            </a:r>
          </a:p>
          <a:p>
            <a:pPr marL="857250" lvl="1" indent="-457200">
              <a:buFont typeface="+mj-lt"/>
              <a:buAutoNum type="alphaLcParenR"/>
            </a:pPr>
            <a:r>
              <a:rPr lang="en-US" sz="2400" dirty="0"/>
              <a:t>One where peers support each other</a:t>
            </a:r>
          </a:p>
          <a:p>
            <a:pPr marL="857250" lvl="1" indent="-457200">
              <a:buFont typeface="+mj-lt"/>
              <a:buAutoNum type="alphaLcParenR"/>
            </a:pPr>
            <a:r>
              <a:rPr lang="en-US" sz="2400" dirty="0"/>
              <a:t>One where self-sufficiency is most important</a:t>
            </a:r>
          </a:p>
          <a:p>
            <a:pPr marL="857250" lvl="1" indent="-457200">
              <a:buFont typeface="+mj-lt"/>
              <a:buAutoNum type="alphaLcParenR"/>
            </a:pPr>
            <a:r>
              <a:rPr lang="en-US" sz="2400" dirty="0"/>
              <a:t>None of the above</a:t>
            </a:r>
          </a:p>
          <a:p>
            <a:pPr marL="114300" lvl="0" indent="-457200">
              <a:buFont typeface="+mj-lt"/>
              <a:buAutoNum type="arabicPeriod"/>
            </a:pPr>
            <a:r>
              <a:rPr lang="en-US" sz="2400" dirty="0"/>
              <a:t>How do peer networks help develop new managers?</a:t>
            </a:r>
          </a:p>
          <a:p>
            <a:pPr marL="857250" lvl="1" indent="-457200">
              <a:buFont typeface="+mj-lt"/>
              <a:buAutoNum type="alphaLcParenR"/>
            </a:pPr>
            <a:r>
              <a:rPr lang="en-US" sz="2400" dirty="0"/>
              <a:t>They serve as a source of support</a:t>
            </a:r>
          </a:p>
          <a:p>
            <a:pPr marL="857250" lvl="1" indent="-457200">
              <a:buFont typeface="+mj-lt"/>
              <a:buAutoNum type="alphaLcParenR"/>
            </a:pPr>
            <a:r>
              <a:rPr lang="en-US" sz="2400" dirty="0"/>
              <a:t>They serve as a place for shared knowledge</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They allow peers to learn from each other’s experiences</a:t>
            </a:r>
          </a:p>
          <a:p>
            <a:r>
              <a:rPr lang="en-US" dirty="0"/>
              <a:t> </a:t>
            </a:r>
          </a:p>
          <a:p>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2400" dirty="0"/>
              <a:t>3.   Having a group of resource people does which of the following?</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Empowers new managers to problem solve</a:t>
            </a:r>
          </a:p>
          <a:p>
            <a:pPr marL="857250" lvl="1" indent="-457200">
              <a:buFont typeface="+mj-lt"/>
              <a:buAutoNum type="alphaLcParenR"/>
            </a:pPr>
            <a:r>
              <a:rPr lang="en-US" sz="2400" dirty="0"/>
              <a:t>Ensures consistency</a:t>
            </a:r>
          </a:p>
          <a:p>
            <a:pPr marL="857250" lvl="1" indent="-457200">
              <a:buFont typeface="+mj-lt"/>
              <a:buAutoNum type="alphaLcParenR"/>
            </a:pPr>
            <a:r>
              <a:rPr lang="en-US" sz="2400" dirty="0"/>
              <a:t>Leverages organizational expertise</a:t>
            </a:r>
          </a:p>
          <a:p>
            <a:pPr lvl="0"/>
            <a:r>
              <a:rPr lang="en-US" sz="2400" dirty="0"/>
              <a:t>4.   You resource people should be which of the following?</a:t>
            </a:r>
          </a:p>
          <a:p>
            <a:pPr marL="914400" lvl="1" indent="-457200">
              <a:buFont typeface="+mj-lt"/>
              <a:buAutoNum type="alphaLcParenR"/>
            </a:pPr>
            <a:r>
              <a:rPr lang="en-US" sz="2400" dirty="0"/>
              <a:t>Only lower level employees</a:t>
            </a:r>
          </a:p>
          <a:p>
            <a:pPr marL="914400" lvl="1" indent="-457200">
              <a:buFont typeface="+mj-lt"/>
              <a:buAutoNum type="alphaLcParenR"/>
            </a:pPr>
            <a:r>
              <a:rPr lang="en-US" sz="2400" dirty="0"/>
              <a:t>Only managers</a:t>
            </a:r>
          </a:p>
          <a:p>
            <a:pPr marL="914400" lvl="1" indent="-457200">
              <a:buFont typeface="+mj-lt"/>
              <a:buAutoNum type="alphaLcParenR"/>
            </a:pPr>
            <a:r>
              <a:rPr lang="en-US" sz="2400" dirty="0"/>
              <a:t>Accountable to you personally</a:t>
            </a:r>
          </a:p>
          <a:p>
            <a:pPr marL="914400" lvl="1" indent="-457200">
              <a:buFont typeface="+mj-lt"/>
              <a:buAutoNum type="alphaLcParenR"/>
            </a:pPr>
            <a:r>
              <a:rPr lang="en-US" sz="2400" dirty="0"/>
              <a:t>Experts in their area</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2200" dirty="0"/>
              <a:t>5.   All but which of the following is true of pairing new managers with mentors?</a:t>
            </a:r>
          </a:p>
          <a:p>
            <a:pPr marL="857250" lvl="1" indent="-457200">
              <a:buFont typeface="+mj-lt"/>
              <a:buAutoNum type="alphaLcParenR"/>
            </a:pPr>
            <a:r>
              <a:rPr lang="en-US" sz="2200" dirty="0"/>
              <a:t>Mentors serve as support for new managers</a:t>
            </a:r>
          </a:p>
          <a:p>
            <a:pPr marL="857250" lvl="1" indent="-457200">
              <a:buFont typeface="+mj-lt"/>
              <a:buAutoNum type="alphaLcParenR"/>
            </a:pPr>
            <a:r>
              <a:rPr lang="en-US" sz="2200" dirty="0"/>
              <a:t>Mentors provide models of effective management</a:t>
            </a:r>
          </a:p>
          <a:p>
            <a:pPr marL="857250" lvl="1" indent="-457200">
              <a:buFont typeface="+mj-lt"/>
              <a:buAutoNum type="alphaLcParenR"/>
            </a:pPr>
            <a:r>
              <a:rPr lang="en-US" sz="2200" dirty="0"/>
              <a:t>Mentors hinder the development of new managers</a:t>
            </a:r>
          </a:p>
          <a:p>
            <a:pPr marL="857250" lvl="1" indent="-457200">
              <a:buFont typeface="+mj-lt"/>
              <a:buAutoNum type="alphaLcParenR"/>
            </a:pPr>
            <a:r>
              <a:rPr lang="en-US" sz="2200" dirty="0"/>
              <a:t>Mentors can help empower new managers</a:t>
            </a:r>
          </a:p>
          <a:p>
            <a:pPr lvl="0"/>
            <a:r>
              <a:rPr lang="en-US" sz="2200" dirty="0"/>
              <a:t>6.   You should encourage new managers to do which of the following?</a:t>
            </a:r>
          </a:p>
          <a:p>
            <a:pPr marL="914400" lvl="1" indent="-457200">
              <a:buFont typeface="+mj-lt"/>
              <a:buAutoNum type="alphaLcParenR"/>
            </a:pPr>
            <a:r>
              <a:rPr lang="en-US" sz="2200" dirty="0"/>
              <a:t>Seek out a mentor in the organization</a:t>
            </a:r>
          </a:p>
          <a:p>
            <a:pPr marL="914400" lvl="1" indent="-457200">
              <a:buFont typeface="+mj-lt"/>
              <a:buAutoNum type="alphaLcParenR"/>
            </a:pPr>
            <a:r>
              <a:rPr lang="en-US" sz="2200" dirty="0"/>
              <a:t>All of these</a:t>
            </a:r>
          </a:p>
          <a:p>
            <a:pPr marL="914400" lvl="1" indent="-457200">
              <a:buFont typeface="+mj-lt"/>
              <a:buAutoNum type="alphaLcParenR"/>
            </a:pPr>
            <a:r>
              <a:rPr lang="en-US" sz="2200" dirty="0"/>
              <a:t>Mentor their own direct reports</a:t>
            </a:r>
          </a:p>
          <a:p>
            <a:pPr marL="914400" lvl="1" indent="-457200">
              <a:buFont typeface="+mj-lt"/>
              <a:buAutoNum type="alphaLcParenR"/>
            </a:pPr>
            <a:r>
              <a:rPr lang="en-US" sz="2200" dirty="0"/>
              <a:t>Seek out multiple mentors if it is appropriate</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2400" dirty="0"/>
              <a:t>7.   How often should you check in?</a:t>
            </a:r>
          </a:p>
          <a:p>
            <a:pPr marL="914400" lvl="1" indent="-457200">
              <a:buFont typeface="+mj-lt"/>
              <a:buAutoNum type="alphaLcParenR"/>
            </a:pPr>
            <a:r>
              <a:rPr lang="en-US" sz="2400" dirty="0"/>
              <a:t>As often as you and the new manager agree is appropriate</a:t>
            </a:r>
          </a:p>
          <a:p>
            <a:pPr marL="914400" lvl="1" indent="-457200">
              <a:buFont typeface="+mj-lt"/>
              <a:buAutoNum type="alphaLcParenR"/>
            </a:pPr>
            <a:r>
              <a:rPr lang="en-US" sz="2400" dirty="0"/>
              <a:t>Only when there is a problem</a:t>
            </a:r>
          </a:p>
          <a:p>
            <a:pPr marL="914400" lvl="1" indent="-457200">
              <a:buFont typeface="+mj-lt"/>
              <a:buAutoNum type="alphaLcParenR"/>
            </a:pPr>
            <a:r>
              <a:rPr lang="en-US" sz="2400" dirty="0"/>
              <a:t>Daily</a:t>
            </a:r>
          </a:p>
          <a:p>
            <a:pPr marL="914400" lvl="1" indent="-457200">
              <a:buFont typeface="+mj-lt"/>
              <a:buAutoNum type="alphaLcParenR"/>
            </a:pPr>
            <a:r>
              <a:rPr lang="en-US" sz="2400" dirty="0"/>
              <a:t>Yearly</a:t>
            </a:r>
          </a:p>
          <a:p>
            <a:pPr lvl="0"/>
            <a:r>
              <a:rPr lang="en-US" sz="2400" dirty="0"/>
              <a:t>8.   What should you do during regular check in time?</a:t>
            </a:r>
          </a:p>
          <a:p>
            <a:pPr marL="914400" lvl="1" indent="-457200">
              <a:buFont typeface="+mj-lt"/>
              <a:buAutoNum type="alphaLcParenR"/>
            </a:pPr>
            <a:r>
              <a:rPr lang="en-US" sz="2400" dirty="0"/>
              <a:t>Ask the new manager how the job is going</a:t>
            </a:r>
          </a:p>
          <a:p>
            <a:pPr marL="914400" lvl="1" indent="-457200">
              <a:buFont typeface="+mj-lt"/>
              <a:buAutoNum type="alphaLcParenR"/>
            </a:pPr>
            <a:r>
              <a:rPr lang="en-US" sz="2400" dirty="0"/>
              <a:t>All of these</a:t>
            </a:r>
          </a:p>
          <a:p>
            <a:pPr marL="914400" lvl="1" indent="-457200">
              <a:buFont typeface="+mj-lt"/>
              <a:buAutoNum type="alphaLcParenR"/>
            </a:pPr>
            <a:r>
              <a:rPr lang="en-US" sz="2400" dirty="0"/>
              <a:t>Listen to the new manager’s concerns or questions</a:t>
            </a:r>
          </a:p>
          <a:p>
            <a:pPr marL="914400" lvl="1" indent="-457200">
              <a:buFont typeface="+mj-lt"/>
              <a:buAutoNum type="alphaLcParenR"/>
            </a:pPr>
            <a:r>
              <a:rPr lang="en-US" sz="2400" dirty="0"/>
              <a:t>Provide feedback</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2400" dirty="0"/>
              <a:t>9.   How did </a:t>
            </a:r>
            <a:r>
              <a:rPr lang="en-US" sz="2400" dirty="0" err="1"/>
              <a:t>Rhona</a:t>
            </a:r>
            <a:r>
              <a:rPr lang="en-US" sz="2400" dirty="0"/>
              <a:t> feel when she started her new position?</a:t>
            </a:r>
          </a:p>
          <a:p>
            <a:pPr marL="914400" lvl="1" indent="-457200">
              <a:buFont typeface="+mj-lt"/>
              <a:buAutoNum type="alphaLcParenR"/>
            </a:pPr>
            <a:r>
              <a:rPr lang="en-US" sz="2400" dirty="0"/>
              <a:t>Nervous</a:t>
            </a:r>
          </a:p>
          <a:p>
            <a:pPr marL="914400" lvl="1" indent="-457200">
              <a:buFont typeface="+mj-lt"/>
              <a:buAutoNum type="alphaLcParenR"/>
            </a:pPr>
            <a:r>
              <a:rPr lang="en-US" sz="2400" dirty="0"/>
              <a:t>Confident</a:t>
            </a:r>
          </a:p>
          <a:p>
            <a:pPr marL="914400" lvl="1" indent="-457200">
              <a:buFont typeface="+mj-lt"/>
              <a:buAutoNum type="alphaLcParenR"/>
            </a:pPr>
            <a:r>
              <a:rPr lang="en-US" sz="2400" dirty="0"/>
              <a:t>Incompetent</a:t>
            </a:r>
          </a:p>
          <a:p>
            <a:pPr marL="914400" lvl="1" indent="-457200">
              <a:buFont typeface="+mj-lt"/>
              <a:buAutoNum type="alphaLcParenR"/>
            </a:pPr>
            <a:r>
              <a:rPr lang="en-US" sz="2400" dirty="0"/>
              <a:t>Depressed</a:t>
            </a:r>
          </a:p>
          <a:p>
            <a:pPr lvl="0"/>
            <a:r>
              <a:rPr lang="en-US" sz="2400" dirty="0"/>
              <a:t>10.  What did Marisol request?</a:t>
            </a:r>
          </a:p>
          <a:p>
            <a:pPr marL="914400" lvl="1" indent="-457200">
              <a:buFont typeface="+mj-lt"/>
              <a:buAutoNum type="alphaLcParenR"/>
            </a:pPr>
            <a:r>
              <a:rPr lang="en-US" sz="2400" dirty="0"/>
              <a:t>That </a:t>
            </a:r>
            <a:r>
              <a:rPr lang="en-US" sz="2400" dirty="0" err="1"/>
              <a:t>Rhona</a:t>
            </a:r>
            <a:r>
              <a:rPr lang="en-US" sz="2400" dirty="0"/>
              <a:t> have all her decisions approved by her</a:t>
            </a:r>
          </a:p>
          <a:p>
            <a:pPr marL="914400" lvl="1" indent="-457200">
              <a:buFont typeface="+mj-lt"/>
              <a:buAutoNum type="alphaLcParenR"/>
            </a:pPr>
            <a:r>
              <a:rPr lang="en-US" sz="2400" dirty="0"/>
              <a:t>That </a:t>
            </a:r>
            <a:r>
              <a:rPr lang="en-US" sz="2400" dirty="0" err="1"/>
              <a:t>Rhona</a:t>
            </a:r>
            <a:r>
              <a:rPr lang="en-US" sz="2400" dirty="0"/>
              <a:t> seek training</a:t>
            </a:r>
          </a:p>
          <a:p>
            <a:pPr marL="914400" lvl="1" indent="-457200">
              <a:buFont typeface="+mj-lt"/>
              <a:buAutoNum type="alphaLcParenR"/>
            </a:pPr>
            <a:r>
              <a:rPr lang="en-US" sz="2400" dirty="0"/>
              <a:t>That she and </a:t>
            </a:r>
            <a:r>
              <a:rPr lang="en-US" sz="2400" dirty="0" err="1"/>
              <a:t>Rhona</a:t>
            </a:r>
            <a:r>
              <a:rPr lang="en-US" sz="2400" dirty="0"/>
              <a:t> check in each Friday</a:t>
            </a:r>
          </a:p>
          <a:p>
            <a:pPr marL="914400" lvl="1" indent="-457200">
              <a:buFont typeface="+mj-lt"/>
              <a:buAutoNum type="alphaLcParenR"/>
            </a:pPr>
            <a:r>
              <a:rPr lang="en-US" sz="2400" dirty="0"/>
              <a:t>That </a:t>
            </a:r>
            <a:r>
              <a:rPr lang="en-US" sz="2400" dirty="0" err="1"/>
              <a:t>Rhona</a:t>
            </a:r>
            <a:r>
              <a:rPr lang="en-US" sz="2400" dirty="0"/>
              <a:t> quit</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800" dirty="0"/>
              <a:t>What type of environment should you cultivate?</a:t>
            </a:r>
          </a:p>
          <a:p>
            <a:pPr marL="857250" lvl="1" indent="-457200">
              <a:buFont typeface="+mj-lt"/>
              <a:buAutoNum type="alphaLcParenR"/>
            </a:pPr>
            <a:r>
              <a:rPr lang="en-US" sz="1800" dirty="0"/>
              <a:t>One where peers compete</a:t>
            </a:r>
          </a:p>
          <a:p>
            <a:pPr marL="857250" lvl="1" indent="-457200">
              <a:buFont typeface="+mj-lt"/>
              <a:buAutoNum type="alphaLcParenR"/>
            </a:pPr>
            <a:r>
              <a:rPr lang="en-US" sz="1800" dirty="0">
                <a:solidFill>
                  <a:srgbClr val="FF0000"/>
                </a:solidFill>
              </a:rPr>
              <a:t>One where peers support each other</a:t>
            </a:r>
          </a:p>
          <a:p>
            <a:pPr marL="857250" lvl="1" indent="-457200">
              <a:buFont typeface="+mj-lt"/>
              <a:buAutoNum type="alphaLcParenR"/>
            </a:pPr>
            <a:r>
              <a:rPr lang="en-US" sz="1800" dirty="0"/>
              <a:t>One where self-sufficiency is most important</a:t>
            </a:r>
          </a:p>
          <a:p>
            <a:pPr marL="857250" lvl="1" indent="-457200">
              <a:buFont typeface="+mj-lt"/>
              <a:buAutoNum type="alphaLcParenR"/>
            </a:pPr>
            <a:r>
              <a:rPr lang="en-US" sz="1800" dirty="0"/>
              <a:t>None of the above</a:t>
            </a:r>
          </a:p>
          <a:p>
            <a:pPr marL="114300" indent="-457200"/>
            <a:r>
              <a:rPr lang="en-US" sz="1800" dirty="0">
                <a:solidFill>
                  <a:srgbClr val="FF0000"/>
                </a:solidFill>
              </a:rPr>
              <a:t>Cultivate an environment where peers support each other. This will allow new managers to reach out to peers.</a:t>
            </a:r>
          </a:p>
          <a:p>
            <a:pPr marL="857250" lvl="1" indent="-457200">
              <a:buFont typeface="+mj-lt"/>
              <a:buAutoNum type="alphaLcParenR"/>
            </a:pPr>
            <a:endParaRPr lang="en-US" sz="1800" dirty="0"/>
          </a:p>
          <a:p>
            <a:pPr marL="114300" lvl="0" indent="-457200"/>
            <a:r>
              <a:rPr lang="en-US" sz="1800" dirty="0"/>
              <a:t>2.       How do peer networks help develop new managers?</a:t>
            </a:r>
          </a:p>
          <a:p>
            <a:pPr marL="857250" lvl="1" indent="-457200">
              <a:buFont typeface="+mj-lt"/>
              <a:buAutoNum type="alphaLcParenR"/>
            </a:pPr>
            <a:r>
              <a:rPr lang="en-US" sz="1800" dirty="0"/>
              <a:t>They serve as a source of support</a:t>
            </a:r>
          </a:p>
          <a:p>
            <a:pPr marL="857250" lvl="1" indent="-457200">
              <a:buFont typeface="+mj-lt"/>
              <a:buAutoNum type="alphaLcParenR"/>
            </a:pPr>
            <a:r>
              <a:rPr lang="en-US" sz="1800" dirty="0"/>
              <a:t>They serve as a place for shared knowledge</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They allow peers to learn from each other’s experiences</a:t>
            </a:r>
          </a:p>
          <a:p>
            <a:r>
              <a:rPr lang="en-US" sz="1800" dirty="0">
                <a:solidFill>
                  <a:srgbClr val="FF0000"/>
                </a:solidFill>
              </a:rPr>
              <a:t>Peer networks are incredibly valuable. They are not only support systems, but also serve as a place to share knowledge and learn from each other’s experiences.</a:t>
            </a:r>
          </a:p>
          <a:p>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1600" dirty="0"/>
              <a:t>3.   Having a group of resource people does which of the following?</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Empowers new managers to problem solve</a:t>
            </a:r>
          </a:p>
          <a:p>
            <a:pPr marL="857250" lvl="1" indent="-457200">
              <a:buFont typeface="+mj-lt"/>
              <a:buAutoNum type="alphaLcParenR"/>
            </a:pPr>
            <a:r>
              <a:rPr lang="en-US" sz="1600" dirty="0"/>
              <a:t>Ensures consistency</a:t>
            </a:r>
          </a:p>
          <a:p>
            <a:pPr marL="857250" lvl="1" indent="-457200">
              <a:buFont typeface="+mj-lt"/>
              <a:buAutoNum type="alphaLcParenR"/>
            </a:pPr>
            <a:r>
              <a:rPr lang="en-US" sz="1600" dirty="0"/>
              <a:t>Leverages organizational expertise</a:t>
            </a:r>
          </a:p>
          <a:p>
            <a:pPr marL="114300" indent="-457200"/>
            <a:r>
              <a:rPr lang="en-US" sz="1600" dirty="0">
                <a:solidFill>
                  <a:srgbClr val="FF0000"/>
                </a:solidFill>
              </a:rPr>
              <a:t>	Establishing resource people helps new manager solve problems on their own. Resource people are also a way to ensure consistency in information and to showcase the expertise in the organization.</a:t>
            </a:r>
          </a:p>
          <a:p>
            <a:pPr marL="857250" lvl="1" indent="-457200">
              <a:buNone/>
            </a:pPr>
            <a:endParaRPr lang="en-US" sz="1600" dirty="0"/>
          </a:p>
          <a:p>
            <a:pPr lvl="0"/>
            <a:r>
              <a:rPr lang="en-US" sz="1600" dirty="0"/>
              <a:t>4.   You resource people should be which of the following?</a:t>
            </a:r>
          </a:p>
          <a:p>
            <a:pPr marL="914400" lvl="1" indent="-457200">
              <a:buFont typeface="+mj-lt"/>
              <a:buAutoNum type="alphaLcParenR"/>
            </a:pPr>
            <a:r>
              <a:rPr lang="en-US" sz="1600" dirty="0"/>
              <a:t>Only lower level employees</a:t>
            </a:r>
          </a:p>
          <a:p>
            <a:pPr marL="914400" lvl="1" indent="-457200">
              <a:buFont typeface="+mj-lt"/>
              <a:buAutoNum type="alphaLcParenR"/>
            </a:pPr>
            <a:r>
              <a:rPr lang="en-US" sz="1600" dirty="0"/>
              <a:t>Only managers</a:t>
            </a:r>
          </a:p>
          <a:p>
            <a:pPr marL="914400" lvl="1" indent="-457200">
              <a:buFont typeface="+mj-lt"/>
              <a:buAutoNum type="alphaLcParenR"/>
            </a:pPr>
            <a:r>
              <a:rPr lang="en-US" sz="1600" dirty="0"/>
              <a:t>Accountable to you personally</a:t>
            </a:r>
          </a:p>
          <a:p>
            <a:pPr marL="914400" lvl="1" indent="-457200">
              <a:buFont typeface="+mj-lt"/>
              <a:buAutoNum type="alphaLcParenR"/>
            </a:pPr>
            <a:r>
              <a:rPr lang="en-US" sz="1600" dirty="0">
                <a:solidFill>
                  <a:srgbClr val="FF0000"/>
                </a:solidFill>
              </a:rPr>
              <a:t>Experts in their area</a:t>
            </a:r>
          </a:p>
          <a:p>
            <a:r>
              <a:rPr lang="en-US" sz="1600" dirty="0">
                <a:solidFill>
                  <a:srgbClr val="FF0000"/>
                </a:solidFill>
              </a:rPr>
              <a:t>Choose experts in their area as resource people. This way they are able to successfully answer questions and assist others.</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1600" dirty="0"/>
              <a:t>5.   All but which of the following is true of pairing new managers with mentors?</a:t>
            </a:r>
          </a:p>
          <a:p>
            <a:pPr marL="857250" lvl="1" indent="-457200">
              <a:buFont typeface="+mj-lt"/>
              <a:buAutoNum type="alphaLcParenR"/>
            </a:pPr>
            <a:r>
              <a:rPr lang="en-US" sz="1600" dirty="0"/>
              <a:t>Mentors serve as support for new managers</a:t>
            </a:r>
          </a:p>
          <a:p>
            <a:pPr marL="857250" lvl="1" indent="-457200">
              <a:buFont typeface="+mj-lt"/>
              <a:buAutoNum type="alphaLcParenR"/>
            </a:pPr>
            <a:r>
              <a:rPr lang="en-US" sz="1600" dirty="0"/>
              <a:t>Mentors provide models of effective management</a:t>
            </a:r>
          </a:p>
          <a:p>
            <a:pPr marL="857250" lvl="1" indent="-457200">
              <a:buFont typeface="+mj-lt"/>
              <a:buAutoNum type="alphaLcParenR"/>
            </a:pPr>
            <a:r>
              <a:rPr lang="en-US" sz="1600" dirty="0">
                <a:solidFill>
                  <a:srgbClr val="FF0000"/>
                </a:solidFill>
              </a:rPr>
              <a:t>Mentors hinder the development of new managers</a:t>
            </a:r>
          </a:p>
          <a:p>
            <a:pPr marL="857250" lvl="1" indent="-457200">
              <a:buFont typeface="+mj-lt"/>
              <a:buAutoNum type="alphaLcParenR"/>
            </a:pPr>
            <a:r>
              <a:rPr lang="en-US" sz="1600" dirty="0"/>
              <a:t>Mentors can help empower new managers</a:t>
            </a:r>
          </a:p>
          <a:p>
            <a:pPr marL="114300" indent="-457200"/>
            <a:r>
              <a:rPr lang="en-US" sz="1600" dirty="0">
                <a:solidFill>
                  <a:srgbClr val="FF0000"/>
                </a:solidFill>
              </a:rPr>
              <a:t>	Mentors are key to the development of new managers. They serve as models and support, and can do much to empower new managers as they grow.</a:t>
            </a:r>
          </a:p>
          <a:p>
            <a:pPr marL="857250" lvl="1" indent="-457200">
              <a:buNone/>
            </a:pPr>
            <a:endParaRPr lang="en-US" sz="1600" dirty="0"/>
          </a:p>
          <a:p>
            <a:pPr lvl="0"/>
            <a:r>
              <a:rPr lang="en-US" sz="1600" dirty="0"/>
              <a:t>6.   You should encourage new managers to do which of the following?</a:t>
            </a:r>
          </a:p>
          <a:p>
            <a:pPr marL="914400" lvl="1" indent="-457200">
              <a:buFont typeface="+mj-lt"/>
              <a:buAutoNum type="alphaLcParenR"/>
            </a:pPr>
            <a:r>
              <a:rPr lang="en-US" sz="1600" dirty="0"/>
              <a:t>Seek out a mentor in the organization</a:t>
            </a:r>
          </a:p>
          <a:p>
            <a:pPr marL="914400" lvl="1" indent="-457200">
              <a:buFont typeface="+mj-lt"/>
              <a:buAutoNum type="alphaLcParenR"/>
            </a:pPr>
            <a:r>
              <a:rPr lang="en-US" sz="1600" dirty="0">
                <a:solidFill>
                  <a:srgbClr val="FF0000"/>
                </a:solidFill>
              </a:rPr>
              <a:t>All of these</a:t>
            </a:r>
          </a:p>
          <a:p>
            <a:pPr marL="914400" lvl="1" indent="-457200">
              <a:buFont typeface="+mj-lt"/>
              <a:buAutoNum type="alphaLcParenR"/>
            </a:pPr>
            <a:r>
              <a:rPr lang="en-US" sz="1600" dirty="0"/>
              <a:t>Mentor their own direct reports</a:t>
            </a:r>
          </a:p>
          <a:p>
            <a:pPr marL="914400" lvl="1" indent="-457200">
              <a:buFont typeface="+mj-lt"/>
              <a:buAutoNum type="alphaLcParenR"/>
            </a:pPr>
            <a:r>
              <a:rPr lang="en-US" sz="1600" dirty="0"/>
              <a:t>Seek out multiple mentors if it is appropriate</a:t>
            </a:r>
          </a:p>
          <a:p>
            <a:r>
              <a:rPr lang="en-US" sz="1600" dirty="0">
                <a:solidFill>
                  <a:srgbClr val="FF0000"/>
                </a:solidFill>
              </a:rPr>
              <a:t>Encourage new managers to seek out a mentor or even multiple mentors, depending on their needs. Also, encourage them to think about how they can mentor their own direct reports and ultimately future new managers.</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1800" dirty="0"/>
              <a:t>7.   How often should you check in?</a:t>
            </a:r>
          </a:p>
          <a:p>
            <a:pPr marL="914400" lvl="1" indent="-457200">
              <a:buFont typeface="+mj-lt"/>
              <a:buAutoNum type="alphaLcParenR"/>
            </a:pPr>
            <a:r>
              <a:rPr lang="en-US" sz="1800" dirty="0">
                <a:solidFill>
                  <a:srgbClr val="FF0000"/>
                </a:solidFill>
              </a:rPr>
              <a:t>As often as you and the new manager agree is appropriate</a:t>
            </a:r>
          </a:p>
          <a:p>
            <a:pPr marL="914400" lvl="1" indent="-457200">
              <a:buFont typeface="+mj-lt"/>
              <a:buAutoNum type="alphaLcParenR"/>
            </a:pPr>
            <a:r>
              <a:rPr lang="en-US" sz="1800" dirty="0"/>
              <a:t>Only when there is a problem</a:t>
            </a:r>
          </a:p>
          <a:p>
            <a:pPr marL="914400" lvl="1" indent="-457200">
              <a:buFont typeface="+mj-lt"/>
              <a:buAutoNum type="alphaLcParenR"/>
            </a:pPr>
            <a:r>
              <a:rPr lang="en-US" sz="1800" dirty="0"/>
              <a:t>Daily</a:t>
            </a:r>
          </a:p>
          <a:p>
            <a:pPr marL="914400" lvl="1" indent="-457200">
              <a:buFont typeface="+mj-lt"/>
              <a:buAutoNum type="alphaLcParenR"/>
            </a:pPr>
            <a:r>
              <a:rPr lang="en-US" sz="1800" dirty="0"/>
              <a:t>Yearly</a:t>
            </a:r>
          </a:p>
          <a:p>
            <a:pPr marL="171450" indent="-457200"/>
            <a:r>
              <a:rPr lang="en-US" sz="1800" dirty="0">
                <a:solidFill>
                  <a:srgbClr val="FF0000"/>
                </a:solidFill>
              </a:rPr>
              <a:t>	Regular check ins are an excellent development tool. Establish regular check ins at a frequency that both you and the new manager feel is appropriate.</a:t>
            </a:r>
          </a:p>
          <a:p>
            <a:pPr marL="914400" lvl="1" indent="-457200">
              <a:buNone/>
            </a:pPr>
            <a:endParaRPr lang="en-US" sz="1800" dirty="0"/>
          </a:p>
          <a:p>
            <a:pPr lvl="0"/>
            <a:r>
              <a:rPr lang="en-US" sz="1800" dirty="0"/>
              <a:t>8.   What should you do during regular check in time?</a:t>
            </a:r>
          </a:p>
          <a:p>
            <a:pPr marL="914400" lvl="1" indent="-457200">
              <a:buFont typeface="+mj-lt"/>
              <a:buAutoNum type="alphaLcParenR"/>
            </a:pPr>
            <a:r>
              <a:rPr lang="en-US" sz="1800" dirty="0"/>
              <a:t>Ask the new manager how the job is going</a:t>
            </a:r>
          </a:p>
          <a:p>
            <a:pPr marL="914400" lvl="1" indent="-457200">
              <a:buFont typeface="+mj-lt"/>
              <a:buAutoNum type="alphaLcParenR"/>
            </a:pPr>
            <a:r>
              <a:rPr lang="en-US" sz="1800" dirty="0">
                <a:solidFill>
                  <a:srgbClr val="FF0000"/>
                </a:solidFill>
              </a:rPr>
              <a:t>All of these</a:t>
            </a:r>
          </a:p>
          <a:p>
            <a:pPr marL="914400" lvl="1" indent="-457200">
              <a:buFont typeface="+mj-lt"/>
              <a:buAutoNum type="alphaLcParenR"/>
            </a:pPr>
            <a:r>
              <a:rPr lang="en-US" sz="1800" dirty="0"/>
              <a:t>Listen to the new manager’s concerns or questions</a:t>
            </a:r>
          </a:p>
          <a:p>
            <a:pPr marL="914400" lvl="1" indent="-457200">
              <a:buFont typeface="+mj-lt"/>
              <a:buAutoNum type="alphaLcParenR"/>
            </a:pPr>
            <a:r>
              <a:rPr lang="en-US" sz="1800" dirty="0"/>
              <a:t>Provide feedback</a:t>
            </a:r>
          </a:p>
          <a:p>
            <a:pPr marL="171450" indent="-457200"/>
            <a:r>
              <a:rPr lang="en-US" sz="1800" dirty="0">
                <a:solidFill>
                  <a:srgbClr val="FF0000"/>
                </a:solidFill>
              </a:rPr>
              <a:t>	The regular check in is a time to do just that—check in. Ask the new manger how the job is going, listen to questions or concerns, and provide feedback and guidance.</a:t>
            </a:r>
          </a:p>
          <a:p>
            <a:pPr marL="914400" lvl="1" indent="-457200">
              <a:buFont typeface="+mj-lt"/>
              <a:buAutoNum type="alphaLcParenR"/>
            </a:pPr>
            <a:endParaRPr lang="en-US" sz="1800" dirty="0"/>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1800" dirty="0"/>
              <a:t>9.   How did </a:t>
            </a:r>
            <a:r>
              <a:rPr lang="en-US" sz="1800" dirty="0" err="1"/>
              <a:t>Rhona</a:t>
            </a:r>
            <a:r>
              <a:rPr lang="en-US" sz="1800" dirty="0"/>
              <a:t> feel when she started her new position?</a:t>
            </a:r>
          </a:p>
          <a:p>
            <a:pPr marL="914400" lvl="1" indent="-457200">
              <a:buFont typeface="+mj-lt"/>
              <a:buAutoNum type="alphaLcParenR"/>
            </a:pPr>
            <a:r>
              <a:rPr lang="en-US" sz="1800" dirty="0">
                <a:solidFill>
                  <a:srgbClr val="FF0000"/>
                </a:solidFill>
              </a:rPr>
              <a:t>Nervous</a:t>
            </a:r>
          </a:p>
          <a:p>
            <a:pPr marL="914400" lvl="1" indent="-457200">
              <a:buFont typeface="+mj-lt"/>
              <a:buAutoNum type="alphaLcParenR"/>
            </a:pPr>
            <a:r>
              <a:rPr lang="en-US" sz="1800" dirty="0"/>
              <a:t>Confident</a:t>
            </a:r>
          </a:p>
          <a:p>
            <a:pPr marL="914400" lvl="1" indent="-457200">
              <a:buFont typeface="+mj-lt"/>
              <a:buAutoNum type="alphaLcParenR"/>
            </a:pPr>
            <a:r>
              <a:rPr lang="en-US" sz="1800" dirty="0"/>
              <a:t>Incompetent</a:t>
            </a:r>
          </a:p>
          <a:p>
            <a:pPr marL="914400" lvl="1" indent="-457200">
              <a:buFont typeface="+mj-lt"/>
              <a:buAutoNum type="alphaLcParenR"/>
            </a:pPr>
            <a:r>
              <a:rPr lang="en-US" sz="1800" dirty="0"/>
              <a:t>Depressed</a:t>
            </a:r>
          </a:p>
          <a:p>
            <a:pPr marL="171450" indent="-457200"/>
            <a:r>
              <a:rPr lang="en-US" sz="1800" dirty="0">
                <a:solidFill>
                  <a:srgbClr val="FF0000"/>
                </a:solidFill>
              </a:rPr>
              <a:t>	</a:t>
            </a:r>
            <a:r>
              <a:rPr lang="en-US" sz="1800" dirty="0" err="1">
                <a:solidFill>
                  <a:srgbClr val="FF0000"/>
                </a:solidFill>
              </a:rPr>
              <a:t>Rhona</a:t>
            </a:r>
            <a:r>
              <a:rPr lang="en-US" sz="1800" dirty="0">
                <a:solidFill>
                  <a:srgbClr val="FF0000"/>
                </a:solidFill>
              </a:rPr>
              <a:t> was nervous when she first started her new position. She was new to management and not entirely sure what to do.</a:t>
            </a:r>
          </a:p>
          <a:p>
            <a:pPr marL="914400" lvl="1" indent="-457200">
              <a:buNone/>
            </a:pPr>
            <a:endParaRPr lang="en-US" sz="1800" dirty="0"/>
          </a:p>
          <a:p>
            <a:pPr lvl="0"/>
            <a:r>
              <a:rPr lang="en-US" sz="1800" dirty="0"/>
              <a:t>10.  What did Marisol request?</a:t>
            </a:r>
          </a:p>
          <a:p>
            <a:pPr marL="914400" lvl="1" indent="-457200">
              <a:buFont typeface="+mj-lt"/>
              <a:buAutoNum type="alphaLcParenR"/>
            </a:pPr>
            <a:r>
              <a:rPr lang="en-US" sz="1800" dirty="0"/>
              <a:t>That </a:t>
            </a:r>
            <a:r>
              <a:rPr lang="en-US" sz="1800" dirty="0" err="1"/>
              <a:t>Rhona</a:t>
            </a:r>
            <a:r>
              <a:rPr lang="en-US" sz="1800" dirty="0"/>
              <a:t> have all her decisions approved by her</a:t>
            </a:r>
          </a:p>
          <a:p>
            <a:pPr marL="914400" lvl="1" indent="-457200">
              <a:buFont typeface="+mj-lt"/>
              <a:buAutoNum type="alphaLcParenR"/>
            </a:pPr>
            <a:r>
              <a:rPr lang="en-US" sz="1800" dirty="0"/>
              <a:t>That </a:t>
            </a:r>
            <a:r>
              <a:rPr lang="en-US" sz="1800" dirty="0" err="1"/>
              <a:t>Rhona</a:t>
            </a:r>
            <a:r>
              <a:rPr lang="en-US" sz="1800" dirty="0"/>
              <a:t> seek training</a:t>
            </a:r>
          </a:p>
          <a:p>
            <a:pPr marL="914400" lvl="1" indent="-457200">
              <a:buFont typeface="+mj-lt"/>
              <a:buAutoNum type="alphaLcParenR"/>
            </a:pPr>
            <a:r>
              <a:rPr lang="en-US" sz="1800" dirty="0">
                <a:solidFill>
                  <a:srgbClr val="FF0000"/>
                </a:solidFill>
              </a:rPr>
              <a:t>That she and </a:t>
            </a:r>
            <a:r>
              <a:rPr lang="en-US" sz="1800" dirty="0" err="1">
                <a:solidFill>
                  <a:srgbClr val="FF0000"/>
                </a:solidFill>
              </a:rPr>
              <a:t>Rhona</a:t>
            </a:r>
            <a:r>
              <a:rPr lang="en-US" sz="1800" dirty="0">
                <a:solidFill>
                  <a:srgbClr val="FF0000"/>
                </a:solidFill>
              </a:rPr>
              <a:t> check in each Friday</a:t>
            </a:r>
          </a:p>
          <a:p>
            <a:pPr marL="914400" lvl="1" indent="-457200">
              <a:buFont typeface="+mj-lt"/>
              <a:buAutoNum type="alphaLcParenR"/>
            </a:pPr>
            <a:r>
              <a:rPr lang="en-US" sz="1800" dirty="0"/>
              <a:t>That </a:t>
            </a:r>
            <a:r>
              <a:rPr lang="en-US" sz="1800" dirty="0" err="1"/>
              <a:t>Rhona</a:t>
            </a:r>
            <a:r>
              <a:rPr lang="en-US" sz="1800" dirty="0"/>
              <a:t> quit</a:t>
            </a:r>
          </a:p>
          <a:p>
            <a:r>
              <a:rPr lang="en-US" sz="1800" dirty="0">
                <a:solidFill>
                  <a:srgbClr val="FF0000"/>
                </a:solidFill>
              </a:rPr>
              <a:t>Marisol requested that she and </a:t>
            </a:r>
            <a:r>
              <a:rPr lang="en-US" sz="1800" dirty="0" err="1">
                <a:solidFill>
                  <a:srgbClr val="FF0000"/>
                </a:solidFill>
              </a:rPr>
              <a:t>Rhona</a:t>
            </a:r>
            <a:r>
              <a:rPr lang="en-US" sz="1800" dirty="0">
                <a:solidFill>
                  <a:srgbClr val="FF0000"/>
                </a:solidFill>
              </a:rPr>
              <a:t> meet once a week, on Fridays. This was a way to help </a:t>
            </a:r>
            <a:r>
              <a:rPr lang="en-US" sz="1800" dirty="0" err="1">
                <a:solidFill>
                  <a:srgbClr val="FF0000"/>
                </a:solidFill>
              </a:rPr>
              <a:t>Rhona</a:t>
            </a:r>
            <a:r>
              <a:rPr lang="en-US" sz="1800" dirty="0">
                <a:solidFill>
                  <a:srgbClr val="FF0000"/>
                </a:solidFill>
              </a:rPr>
              <a:t> become more comfortable in the job.</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noProof="0" dirty="0"/>
              <a:t>Module Eight: Identify Strong Candidates Early</a:t>
            </a:r>
          </a:p>
        </p:txBody>
      </p:sp>
      <p:sp>
        <p:nvSpPr>
          <p:cNvPr id="39940" name="Text Placeholder 3"/>
          <p:cNvSpPr>
            <a:spLocks noGrp="1"/>
          </p:cNvSpPr>
          <p:nvPr>
            <p:ph type="body" sz="quarter" idx="10"/>
          </p:nvPr>
        </p:nvSpPr>
        <p:spPr>
          <a:ln>
            <a:miter lim="800000"/>
            <a:headEnd/>
            <a:tailEnd/>
          </a:ln>
        </p:spPr>
        <p:txBody>
          <a:bodyPr/>
          <a:lstStyle/>
          <a:p>
            <a:r>
              <a:rPr lang="en-US" i="1" dirty="0"/>
              <a:t>Hard work turns talent into genius.</a:t>
            </a:r>
          </a:p>
          <a:p>
            <a:endParaRPr lang="en-US" i="1" dirty="0"/>
          </a:p>
          <a:p>
            <a:r>
              <a:rPr lang="en-US" b="1" i="1" dirty="0"/>
              <a:t>Anna </a:t>
            </a:r>
            <a:r>
              <a:rPr lang="en-US" b="1" i="1" dirty="0" err="1"/>
              <a:t>Pavlova</a:t>
            </a:r>
            <a:endParaRPr lang="en-US" b="1" i="1" dirty="0"/>
          </a:p>
        </p:txBody>
      </p:sp>
      <p:sp>
        <p:nvSpPr>
          <p:cNvPr id="39939" name="Content Placeholder 2"/>
          <p:cNvSpPr>
            <a:spLocks noGrp="1"/>
          </p:cNvSpPr>
          <p:nvPr>
            <p:ph type="body" sz="quarter" idx="11"/>
          </p:nvPr>
        </p:nvSpPr>
        <p:spPr/>
        <p:txBody>
          <a:bodyPr/>
          <a:lstStyle/>
          <a:p>
            <a:r>
              <a:rPr lang="en-US" dirty="0"/>
              <a:t>Identifying strong candidates for management roles should be an ongoing process, and employees with management aspirations and potential should be identified as early as possible. This allows the organization and the employee to invest time and resources in developing that potential.</a:t>
            </a:r>
          </a:p>
          <a:p>
            <a:endParaRPr lang="en-US"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567B75D-7C12-4AC7-8093-BD3909B50400}"/>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noProof="0" dirty="0"/>
              <a:t>Development Begins Early</a:t>
            </a:r>
          </a:p>
        </p:txBody>
      </p:sp>
      <p:grpSp>
        <p:nvGrpSpPr>
          <p:cNvPr id="2" name="Group 1">
            <a:extLst>
              <a:ext uri="{FF2B5EF4-FFF2-40B4-BE49-F238E27FC236}">
                <a16:creationId xmlns:a16="http://schemas.microsoft.com/office/drawing/2014/main" id="{E745957A-F7C1-435A-A401-6B863C1404F4}"/>
              </a:ext>
            </a:extLst>
          </p:cNvPr>
          <p:cNvGrpSpPr/>
          <p:nvPr/>
        </p:nvGrpSpPr>
        <p:grpSpPr>
          <a:xfrm>
            <a:off x="457200" y="1600752"/>
            <a:ext cx="8229599" cy="4524858"/>
            <a:chOff x="457200" y="1600752"/>
            <a:chExt cx="8229599" cy="4524858"/>
          </a:xfrm>
        </p:grpSpPr>
        <p:sp>
          <p:nvSpPr>
            <p:cNvPr id="3" name="Freeform: Shape 2">
              <a:extLst>
                <a:ext uri="{FF2B5EF4-FFF2-40B4-BE49-F238E27FC236}">
                  <a16:creationId xmlns:a16="http://schemas.microsoft.com/office/drawing/2014/main" id="{CDAB1FB6-E9A2-4AFA-B41C-D76EBB4DAB4F}"/>
                </a:ext>
              </a:extLst>
            </p:cNvPr>
            <p:cNvSpPr/>
            <p:nvPr/>
          </p:nvSpPr>
          <p:spPr>
            <a:xfrm>
              <a:off x="3749039" y="1600752"/>
              <a:ext cx="4937760" cy="2154694"/>
            </a:xfrm>
            <a:custGeom>
              <a:avLst/>
              <a:gdLst>
                <a:gd name="connsiteX0" fmla="*/ 0 w 4937760"/>
                <a:gd name="connsiteY0" fmla="*/ 269337 h 2154694"/>
                <a:gd name="connsiteX1" fmla="*/ 3860413 w 4937760"/>
                <a:gd name="connsiteY1" fmla="*/ 269337 h 2154694"/>
                <a:gd name="connsiteX2" fmla="*/ 3860413 w 4937760"/>
                <a:gd name="connsiteY2" fmla="*/ 0 h 2154694"/>
                <a:gd name="connsiteX3" fmla="*/ 4937760 w 4937760"/>
                <a:gd name="connsiteY3" fmla="*/ 1077347 h 2154694"/>
                <a:gd name="connsiteX4" fmla="*/ 3860413 w 4937760"/>
                <a:gd name="connsiteY4" fmla="*/ 2154694 h 2154694"/>
                <a:gd name="connsiteX5" fmla="*/ 3860413 w 4937760"/>
                <a:gd name="connsiteY5" fmla="*/ 1885357 h 2154694"/>
                <a:gd name="connsiteX6" fmla="*/ 0 w 4937760"/>
                <a:gd name="connsiteY6" fmla="*/ 1885357 h 2154694"/>
                <a:gd name="connsiteX7" fmla="*/ 0 w 4937760"/>
                <a:gd name="connsiteY7" fmla="*/ 269337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2154694">
                  <a:moveTo>
                    <a:pt x="0" y="269337"/>
                  </a:moveTo>
                  <a:lnTo>
                    <a:pt x="3860413" y="269337"/>
                  </a:lnTo>
                  <a:lnTo>
                    <a:pt x="3860413" y="0"/>
                  </a:lnTo>
                  <a:lnTo>
                    <a:pt x="4937760" y="1077347"/>
                  </a:lnTo>
                  <a:lnTo>
                    <a:pt x="3860413" y="2154694"/>
                  </a:lnTo>
                  <a:lnTo>
                    <a:pt x="3860413" y="1885357"/>
                  </a:lnTo>
                  <a:lnTo>
                    <a:pt x="0" y="1885357"/>
                  </a:lnTo>
                  <a:lnTo>
                    <a:pt x="0" y="26933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225" tIns="291562" rIns="830235" bIns="291562" numCol="1" spcCol="1270" anchor="t" anchorCtr="0">
              <a:noAutofit/>
            </a:bodyPr>
            <a:lstStyle/>
            <a:p>
              <a:pPr marL="285750" lvl="1" indent="-285750" algn="l" defTabSz="1555750">
                <a:lnSpc>
                  <a:spcPct val="90000"/>
                </a:lnSpc>
                <a:spcBef>
                  <a:spcPct val="0"/>
                </a:spcBef>
                <a:spcAft>
                  <a:spcPct val="15000"/>
                </a:spcAft>
                <a:buChar char="•"/>
              </a:pPr>
              <a:r>
                <a:rPr lang="en-US" sz="3500" kern="1200" dirty="0"/>
                <a:t>Training</a:t>
              </a:r>
            </a:p>
            <a:p>
              <a:pPr marL="285750" lvl="1" indent="-285750" algn="l" defTabSz="1555750">
                <a:lnSpc>
                  <a:spcPct val="90000"/>
                </a:lnSpc>
                <a:spcBef>
                  <a:spcPct val="0"/>
                </a:spcBef>
                <a:spcAft>
                  <a:spcPct val="15000"/>
                </a:spcAft>
                <a:buChar char="•"/>
              </a:pPr>
              <a:r>
                <a:rPr lang="en-US" sz="3500" kern="1200" dirty="0"/>
                <a:t>Workshops</a:t>
              </a:r>
            </a:p>
          </p:txBody>
        </p:sp>
        <p:sp>
          <p:nvSpPr>
            <p:cNvPr id="5" name="Freeform: Shape 4">
              <a:extLst>
                <a:ext uri="{FF2B5EF4-FFF2-40B4-BE49-F238E27FC236}">
                  <a16:creationId xmlns:a16="http://schemas.microsoft.com/office/drawing/2014/main" id="{2EFFE1B7-EADE-4783-A0B3-F1D24461D0AD}"/>
                </a:ext>
              </a:extLst>
            </p:cNvPr>
            <p:cNvSpPr/>
            <p:nvPr/>
          </p:nvSpPr>
          <p:spPr>
            <a:xfrm>
              <a:off x="457200" y="1600752"/>
              <a:ext cx="3291840" cy="2154694"/>
            </a:xfrm>
            <a:custGeom>
              <a:avLst/>
              <a:gdLst>
                <a:gd name="connsiteX0" fmla="*/ 0 w 3291840"/>
                <a:gd name="connsiteY0" fmla="*/ 359123 h 2154694"/>
                <a:gd name="connsiteX1" fmla="*/ 359123 w 3291840"/>
                <a:gd name="connsiteY1" fmla="*/ 0 h 2154694"/>
                <a:gd name="connsiteX2" fmla="*/ 2932717 w 3291840"/>
                <a:gd name="connsiteY2" fmla="*/ 0 h 2154694"/>
                <a:gd name="connsiteX3" fmla="*/ 3291840 w 3291840"/>
                <a:gd name="connsiteY3" fmla="*/ 359123 h 2154694"/>
                <a:gd name="connsiteX4" fmla="*/ 3291840 w 3291840"/>
                <a:gd name="connsiteY4" fmla="*/ 1795571 h 2154694"/>
                <a:gd name="connsiteX5" fmla="*/ 2932717 w 3291840"/>
                <a:gd name="connsiteY5" fmla="*/ 2154694 h 2154694"/>
                <a:gd name="connsiteX6" fmla="*/ 359123 w 3291840"/>
                <a:gd name="connsiteY6" fmla="*/ 2154694 h 2154694"/>
                <a:gd name="connsiteX7" fmla="*/ 0 w 3291840"/>
                <a:gd name="connsiteY7" fmla="*/ 1795571 h 2154694"/>
                <a:gd name="connsiteX8" fmla="*/ 0 w 3291840"/>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2154694">
                  <a:moveTo>
                    <a:pt x="0" y="359123"/>
                  </a:moveTo>
                  <a:cubicBezTo>
                    <a:pt x="0" y="160785"/>
                    <a:pt x="160785" y="0"/>
                    <a:pt x="359123" y="0"/>
                  </a:cubicBezTo>
                  <a:lnTo>
                    <a:pt x="2932717" y="0"/>
                  </a:lnTo>
                  <a:cubicBezTo>
                    <a:pt x="3131055" y="0"/>
                    <a:pt x="3291840" y="160785"/>
                    <a:pt x="3291840" y="359123"/>
                  </a:cubicBezTo>
                  <a:lnTo>
                    <a:pt x="3291840" y="1795571"/>
                  </a:lnTo>
                  <a:cubicBezTo>
                    <a:pt x="3291840" y="1993909"/>
                    <a:pt x="3131055" y="2154694"/>
                    <a:pt x="2932717" y="2154694"/>
                  </a:cubicBezTo>
                  <a:lnTo>
                    <a:pt x="359123" y="2154694"/>
                  </a:lnTo>
                  <a:cubicBezTo>
                    <a:pt x="160785" y="2154694"/>
                    <a:pt x="0" y="1993909"/>
                    <a:pt x="0" y="1795571"/>
                  </a:cubicBezTo>
                  <a:lnTo>
                    <a:pt x="0" y="35912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9963" tIns="177573" rIns="249963" bIns="177573" numCol="1" spcCol="1270" anchor="ctr" anchorCtr="0">
              <a:noAutofit/>
            </a:bodyPr>
            <a:lstStyle/>
            <a:p>
              <a:pPr marL="0" lvl="0" indent="0" algn="ctr" defTabSz="1689100">
                <a:lnSpc>
                  <a:spcPct val="90000"/>
                </a:lnSpc>
                <a:spcBef>
                  <a:spcPct val="0"/>
                </a:spcBef>
                <a:spcAft>
                  <a:spcPct val="35000"/>
                </a:spcAft>
                <a:buNone/>
              </a:pPr>
              <a:r>
                <a:rPr lang="en-US" sz="3800" kern="1200" dirty="0"/>
                <a:t>Company Initiatives</a:t>
              </a:r>
            </a:p>
          </p:txBody>
        </p:sp>
        <p:sp>
          <p:nvSpPr>
            <p:cNvPr id="6" name="Freeform: Shape 5">
              <a:extLst>
                <a:ext uri="{FF2B5EF4-FFF2-40B4-BE49-F238E27FC236}">
                  <a16:creationId xmlns:a16="http://schemas.microsoft.com/office/drawing/2014/main" id="{8B77688B-5F04-4D4E-BC69-B2C545C69A93}"/>
                </a:ext>
              </a:extLst>
            </p:cNvPr>
            <p:cNvSpPr/>
            <p:nvPr/>
          </p:nvSpPr>
          <p:spPr>
            <a:xfrm>
              <a:off x="3749039" y="3970916"/>
              <a:ext cx="4937760" cy="2154694"/>
            </a:xfrm>
            <a:custGeom>
              <a:avLst/>
              <a:gdLst>
                <a:gd name="connsiteX0" fmla="*/ 0 w 4937760"/>
                <a:gd name="connsiteY0" fmla="*/ 269337 h 2154694"/>
                <a:gd name="connsiteX1" fmla="*/ 3860413 w 4937760"/>
                <a:gd name="connsiteY1" fmla="*/ 269337 h 2154694"/>
                <a:gd name="connsiteX2" fmla="*/ 3860413 w 4937760"/>
                <a:gd name="connsiteY2" fmla="*/ 0 h 2154694"/>
                <a:gd name="connsiteX3" fmla="*/ 4937760 w 4937760"/>
                <a:gd name="connsiteY3" fmla="*/ 1077347 h 2154694"/>
                <a:gd name="connsiteX4" fmla="*/ 3860413 w 4937760"/>
                <a:gd name="connsiteY4" fmla="*/ 2154694 h 2154694"/>
                <a:gd name="connsiteX5" fmla="*/ 3860413 w 4937760"/>
                <a:gd name="connsiteY5" fmla="*/ 1885357 h 2154694"/>
                <a:gd name="connsiteX6" fmla="*/ 0 w 4937760"/>
                <a:gd name="connsiteY6" fmla="*/ 1885357 h 2154694"/>
                <a:gd name="connsiteX7" fmla="*/ 0 w 4937760"/>
                <a:gd name="connsiteY7" fmla="*/ 269337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2154694">
                  <a:moveTo>
                    <a:pt x="0" y="269337"/>
                  </a:moveTo>
                  <a:lnTo>
                    <a:pt x="3860413" y="269337"/>
                  </a:lnTo>
                  <a:lnTo>
                    <a:pt x="3860413" y="0"/>
                  </a:lnTo>
                  <a:lnTo>
                    <a:pt x="4937760" y="1077347"/>
                  </a:lnTo>
                  <a:lnTo>
                    <a:pt x="3860413" y="2154694"/>
                  </a:lnTo>
                  <a:lnTo>
                    <a:pt x="3860413" y="1885357"/>
                  </a:lnTo>
                  <a:lnTo>
                    <a:pt x="0" y="1885357"/>
                  </a:lnTo>
                  <a:lnTo>
                    <a:pt x="0" y="269337"/>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2225" tIns="291562" rIns="830235" bIns="291562" numCol="1" spcCol="1270" anchor="t" anchorCtr="0">
              <a:noAutofit/>
            </a:bodyPr>
            <a:lstStyle/>
            <a:p>
              <a:pPr marL="285750" lvl="1" indent="-285750" algn="l" defTabSz="1555750">
                <a:lnSpc>
                  <a:spcPct val="90000"/>
                </a:lnSpc>
                <a:spcBef>
                  <a:spcPct val="0"/>
                </a:spcBef>
                <a:spcAft>
                  <a:spcPct val="15000"/>
                </a:spcAft>
                <a:buChar char="•"/>
              </a:pPr>
              <a:r>
                <a:rPr lang="en-US" sz="3500" kern="1200" dirty="0"/>
                <a:t>Begin early</a:t>
              </a:r>
            </a:p>
            <a:p>
              <a:pPr marL="285750" lvl="1" indent="-285750" algn="l" defTabSz="1555750">
                <a:lnSpc>
                  <a:spcPct val="90000"/>
                </a:lnSpc>
                <a:spcBef>
                  <a:spcPct val="0"/>
                </a:spcBef>
                <a:spcAft>
                  <a:spcPct val="15000"/>
                </a:spcAft>
                <a:buChar char="•"/>
              </a:pPr>
              <a:r>
                <a:rPr lang="en-US" sz="3500" kern="1200" dirty="0"/>
                <a:t>Continue development</a:t>
              </a:r>
            </a:p>
          </p:txBody>
        </p:sp>
        <p:sp>
          <p:nvSpPr>
            <p:cNvPr id="7" name="Freeform: Shape 6">
              <a:extLst>
                <a:ext uri="{FF2B5EF4-FFF2-40B4-BE49-F238E27FC236}">
                  <a16:creationId xmlns:a16="http://schemas.microsoft.com/office/drawing/2014/main" id="{D487A827-A894-451A-ABFE-40709C8189AD}"/>
                </a:ext>
              </a:extLst>
            </p:cNvPr>
            <p:cNvSpPr/>
            <p:nvPr/>
          </p:nvSpPr>
          <p:spPr>
            <a:xfrm>
              <a:off x="457200" y="3970916"/>
              <a:ext cx="3291840" cy="2154694"/>
            </a:xfrm>
            <a:custGeom>
              <a:avLst/>
              <a:gdLst>
                <a:gd name="connsiteX0" fmla="*/ 0 w 3291840"/>
                <a:gd name="connsiteY0" fmla="*/ 359123 h 2154694"/>
                <a:gd name="connsiteX1" fmla="*/ 359123 w 3291840"/>
                <a:gd name="connsiteY1" fmla="*/ 0 h 2154694"/>
                <a:gd name="connsiteX2" fmla="*/ 2932717 w 3291840"/>
                <a:gd name="connsiteY2" fmla="*/ 0 h 2154694"/>
                <a:gd name="connsiteX3" fmla="*/ 3291840 w 3291840"/>
                <a:gd name="connsiteY3" fmla="*/ 359123 h 2154694"/>
                <a:gd name="connsiteX4" fmla="*/ 3291840 w 3291840"/>
                <a:gd name="connsiteY4" fmla="*/ 1795571 h 2154694"/>
                <a:gd name="connsiteX5" fmla="*/ 2932717 w 3291840"/>
                <a:gd name="connsiteY5" fmla="*/ 2154694 h 2154694"/>
                <a:gd name="connsiteX6" fmla="*/ 359123 w 3291840"/>
                <a:gd name="connsiteY6" fmla="*/ 2154694 h 2154694"/>
                <a:gd name="connsiteX7" fmla="*/ 0 w 3291840"/>
                <a:gd name="connsiteY7" fmla="*/ 1795571 h 2154694"/>
                <a:gd name="connsiteX8" fmla="*/ 0 w 3291840"/>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2154694">
                  <a:moveTo>
                    <a:pt x="0" y="359123"/>
                  </a:moveTo>
                  <a:cubicBezTo>
                    <a:pt x="0" y="160785"/>
                    <a:pt x="160785" y="0"/>
                    <a:pt x="359123" y="0"/>
                  </a:cubicBezTo>
                  <a:lnTo>
                    <a:pt x="2932717" y="0"/>
                  </a:lnTo>
                  <a:cubicBezTo>
                    <a:pt x="3131055" y="0"/>
                    <a:pt x="3291840" y="160785"/>
                    <a:pt x="3291840" y="359123"/>
                  </a:cubicBezTo>
                  <a:lnTo>
                    <a:pt x="3291840" y="1795571"/>
                  </a:lnTo>
                  <a:cubicBezTo>
                    <a:pt x="3291840" y="1993909"/>
                    <a:pt x="3131055" y="2154694"/>
                    <a:pt x="2932717" y="2154694"/>
                  </a:cubicBezTo>
                  <a:lnTo>
                    <a:pt x="359123" y="2154694"/>
                  </a:lnTo>
                  <a:cubicBezTo>
                    <a:pt x="160785" y="2154694"/>
                    <a:pt x="0" y="1993909"/>
                    <a:pt x="0" y="1795571"/>
                  </a:cubicBezTo>
                  <a:lnTo>
                    <a:pt x="0" y="35912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49963" tIns="177573" rIns="249963" bIns="177573" numCol="1" spcCol="1270" anchor="ctr" anchorCtr="0">
              <a:noAutofit/>
            </a:bodyPr>
            <a:lstStyle/>
            <a:p>
              <a:pPr marL="0" lvl="0" indent="0" algn="ctr" defTabSz="1689100">
                <a:lnSpc>
                  <a:spcPct val="90000"/>
                </a:lnSpc>
                <a:spcBef>
                  <a:spcPct val="0"/>
                </a:spcBef>
                <a:spcAft>
                  <a:spcPct val="35000"/>
                </a:spcAft>
                <a:buNone/>
              </a:pPr>
              <a:r>
                <a:rPr lang="en-US" sz="3800" kern="1200" dirty="0"/>
                <a:t>Individual Development</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D09718A-89EA-43FF-B1C1-9B72EC46194B}"/>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noProof="0" dirty="0"/>
              <a:t>Identify Candidates Early</a:t>
            </a:r>
          </a:p>
        </p:txBody>
      </p:sp>
      <p:grpSp>
        <p:nvGrpSpPr>
          <p:cNvPr id="2" name="Group 1">
            <a:extLst>
              <a:ext uri="{FF2B5EF4-FFF2-40B4-BE49-F238E27FC236}">
                <a16:creationId xmlns:a16="http://schemas.microsoft.com/office/drawing/2014/main" id="{2D90CC67-E6E1-48EE-8028-060266F92527}"/>
              </a:ext>
            </a:extLst>
          </p:cNvPr>
          <p:cNvGrpSpPr/>
          <p:nvPr/>
        </p:nvGrpSpPr>
        <p:grpSpPr>
          <a:xfrm>
            <a:off x="457200" y="1600200"/>
            <a:ext cx="8229599" cy="4525963"/>
            <a:chOff x="457200" y="1600200"/>
            <a:chExt cx="8229599" cy="4525963"/>
          </a:xfrm>
        </p:grpSpPr>
        <p:sp>
          <p:nvSpPr>
            <p:cNvPr id="3" name="Partial Circle 2">
              <a:extLst>
                <a:ext uri="{FF2B5EF4-FFF2-40B4-BE49-F238E27FC236}">
                  <a16:creationId xmlns:a16="http://schemas.microsoft.com/office/drawing/2014/main" id="{1080C3E6-A9C6-4374-A813-C88B63AB7297}"/>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7BB6FF1E-2743-446F-A321-69870BC1E3D6}"/>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5250" tIns="95250" rIns="3078559" bIns="3263422" numCol="1" spcCol="1270" anchor="ctr" anchorCtr="0">
              <a:noAutofit/>
            </a:bodyPr>
            <a:lstStyle/>
            <a:p>
              <a:pPr marL="0" lvl="0" indent="0" algn="ctr" defTabSz="1111250">
                <a:lnSpc>
                  <a:spcPct val="90000"/>
                </a:lnSpc>
                <a:spcBef>
                  <a:spcPct val="0"/>
                </a:spcBef>
                <a:spcAft>
                  <a:spcPct val="35000"/>
                </a:spcAft>
                <a:buNone/>
              </a:pPr>
              <a:r>
                <a:rPr lang="en-US" sz="2500" kern="1200" dirty="0"/>
                <a:t>Employee expresses desire</a:t>
              </a:r>
            </a:p>
          </p:txBody>
        </p:sp>
        <p:sp>
          <p:nvSpPr>
            <p:cNvPr id="6" name="Partial Circle 5">
              <a:extLst>
                <a:ext uri="{FF2B5EF4-FFF2-40B4-BE49-F238E27FC236}">
                  <a16:creationId xmlns:a16="http://schemas.microsoft.com/office/drawing/2014/main" id="{81FAFE8E-46A4-4275-8541-A03578DAD8B5}"/>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7" name="Freeform: Shape 6">
              <a:extLst>
                <a:ext uri="{FF2B5EF4-FFF2-40B4-BE49-F238E27FC236}">
                  <a16:creationId xmlns:a16="http://schemas.microsoft.com/office/drawing/2014/main" id="{50EC71FE-E2C2-4F73-861D-E7FA02823D15}"/>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5250" tIns="95250" rIns="3078559" bIns="1679336" numCol="1" spcCol="1270" anchor="ctr" anchorCtr="0">
              <a:noAutofit/>
            </a:bodyPr>
            <a:lstStyle/>
            <a:p>
              <a:pPr marL="0" lvl="0" indent="0" algn="ctr" defTabSz="1111250">
                <a:lnSpc>
                  <a:spcPct val="90000"/>
                </a:lnSpc>
                <a:spcBef>
                  <a:spcPct val="0"/>
                </a:spcBef>
                <a:spcAft>
                  <a:spcPct val="35000"/>
                </a:spcAft>
                <a:buNone/>
              </a:pPr>
              <a:r>
                <a:rPr lang="en-US" sz="2500" kern="1200" dirty="0"/>
                <a:t>Reviews/Evaluations</a:t>
              </a:r>
            </a:p>
          </p:txBody>
        </p:sp>
        <p:sp>
          <p:nvSpPr>
            <p:cNvPr id="8" name="Partial Circle 7">
              <a:extLst>
                <a:ext uri="{FF2B5EF4-FFF2-40B4-BE49-F238E27FC236}">
                  <a16:creationId xmlns:a16="http://schemas.microsoft.com/office/drawing/2014/main" id="{06B6BBC1-A210-45A3-AB79-87221DB4A762}"/>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9" name="Freeform: Shape 8">
              <a:extLst>
                <a:ext uri="{FF2B5EF4-FFF2-40B4-BE49-F238E27FC236}">
                  <a16:creationId xmlns:a16="http://schemas.microsoft.com/office/drawing/2014/main" id="{F2A78A5A-1BD5-4C10-B5B0-BB8012AAAECE}"/>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5250" tIns="95250" rIns="3078559" bIns="95250" numCol="1" spcCol="1270" anchor="ctr" anchorCtr="0">
              <a:noAutofit/>
            </a:bodyPr>
            <a:lstStyle/>
            <a:p>
              <a:pPr marL="0" lvl="0" indent="0" algn="ctr" defTabSz="1111250">
                <a:lnSpc>
                  <a:spcPct val="90000"/>
                </a:lnSpc>
                <a:spcBef>
                  <a:spcPct val="0"/>
                </a:spcBef>
                <a:spcAft>
                  <a:spcPct val="35000"/>
                </a:spcAft>
                <a:buNone/>
              </a:pPr>
              <a:r>
                <a:rPr lang="en-US" sz="2500" kern="1200" dirty="0"/>
                <a:t>Ask supervisors</a:t>
              </a:r>
            </a:p>
          </p:txBody>
        </p:sp>
        <p:sp>
          <p:nvSpPr>
            <p:cNvPr id="10" name="Freeform: Shape 9">
              <a:extLst>
                <a:ext uri="{FF2B5EF4-FFF2-40B4-BE49-F238E27FC236}">
                  <a16:creationId xmlns:a16="http://schemas.microsoft.com/office/drawing/2014/main" id="{8AB44B89-AB4D-4E46-9D78-34F4EF444884}"/>
                </a:ext>
              </a:extLst>
            </p:cNvPr>
            <p:cNvSpPr/>
            <p:nvPr/>
          </p:nvSpPr>
          <p:spPr>
            <a:xfrm>
              <a:off x="5703490" y="2957991"/>
              <a:ext cx="2983309" cy="1357787"/>
            </a:xfrm>
            <a:custGeom>
              <a:avLst/>
              <a:gdLst>
                <a:gd name="connsiteX0" fmla="*/ 0 w 2983309"/>
                <a:gd name="connsiteY0" fmla="*/ 0 h 1357787"/>
                <a:gd name="connsiteX1" fmla="*/ 2983309 w 2983309"/>
                <a:gd name="connsiteY1" fmla="*/ 0 h 1357787"/>
                <a:gd name="connsiteX2" fmla="*/ 2983309 w 2983309"/>
                <a:gd name="connsiteY2" fmla="*/ 1357787 h 1357787"/>
                <a:gd name="connsiteX3" fmla="*/ 0 w 2983309"/>
                <a:gd name="connsiteY3" fmla="*/ 1357787 h 1357787"/>
                <a:gd name="connsiteX4" fmla="*/ 0 w 2983309"/>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3309" h="1357787">
                  <a:moveTo>
                    <a:pt x="0" y="0"/>
                  </a:moveTo>
                  <a:lnTo>
                    <a:pt x="2983309" y="0"/>
                  </a:lnTo>
                  <a:lnTo>
                    <a:pt x="2983309" y="1357787"/>
                  </a:lnTo>
                  <a:lnTo>
                    <a:pt x="0" y="1357787"/>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6220" tIns="236220" rIns="236220" bIns="236220" numCol="1" spcCol="1270" anchor="ctr" anchorCtr="0">
              <a:noAutofit/>
            </a:bodyPr>
            <a:lstStyle/>
            <a:p>
              <a:pPr marL="285750" lvl="1" indent="-285750" algn="l" defTabSz="2755900">
                <a:lnSpc>
                  <a:spcPct val="90000"/>
                </a:lnSpc>
                <a:spcBef>
                  <a:spcPct val="0"/>
                </a:spcBef>
                <a:spcAft>
                  <a:spcPct val="15000"/>
                </a:spcAft>
                <a:buChar char="•"/>
              </a:pPr>
              <a:endParaRPr lang="en-US" sz="6200" kern="1200" dirty="0"/>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FBBDB42-9129-4EC0-87A3-C00B9D4E2FF8}"/>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noProof="0" dirty="0"/>
              <a:t>Identify Candidates through Reviews</a:t>
            </a:r>
          </a:p>
        </p:txBody>
      </p:sp>
      <p:grpSp>
        <p:nvGrpSpPr>
          <p:cNvPr id="2" name="Group 1">
            <a:extLst>
              <a:ext uri="{FF2B5EF4-FFF2-40B4-BE49-F238E27FC236}">
                <a16:creationId xmlns:a16="http://schemas.microsoft.com/office/drawing/2014/main" id="{E9CF6361-A26C-4DD8-B065-1B23950B0430}"/>
              </a:ext>
            </a:extLst>
          </p:cNvPr>
          <p:cNvGrpSpPr/>
          <p:nvPr/>
        </p:nvGrpSpPr>
        <p:grpSpPr>
          <a:xfrm>
            <a:off x="459771" y="2714702"/>
            <a:ext cx="8224456" cy="2296957"/>
            <a:chOff x="459771" y="2714702"/>
            <a:chExt cx="8224456" cy="2296957"/>
          </a:xfrm>
        </p:grpSpPr>
        <p:sp>
          <p:nvSpPr>
            <p:cNvPr id="3" name="Freeform: Shape 2">
              <a:extLst>
                <a:ext uri="{FF2B5EF4-FFF2-40B4-BE49-F238E27FC236}">
                  <a16:creationId xmlns:a16="http://schemas.microsoft.com/office/drawing/2014/main" id="{74D989E4-9650-4EF4-921D-56A805792A91}"/>
                </a:ext>
              </a:extLst>
            </p:cNvPr>
            <p:cNvSpPr/>
            <p:nvPr/>
          </p:nvSpPr>
          <p:spPr>
            <a:xfrm>
              <a:off x="459771" y="2714702"/>
              <a:ext cx="2507456" cy="777600"/>
            </a:xfrm>
            <a:custGeom>
              <a:avLst/>
              <a:gdLst>
                <a:gd name="connsiteX0" fmla="*/ 0 w 2507456"/>
                <a:gd name="connsiteY0" fmla="*/ 0 h 777600"/>
                <a:gd name="connsiteX1" fmla="*/ 2507456 w 2507456"/>
                <a:gd name="connsiteY1" fmla="*/ 0 h 777600"/>
                <a:gd name="connsiteX2" fmla="*/ 2507456 w 2507456"/>
                <a:gd name="connsiteY2" fmla="*/ 777600 h 777600"/>
                <a:gd name="connsiteX3" fmla="*/ 0 w 2507456"/>
                <a:gd name="connsiteY3" fmla="*/ 777600 h 777600"/>
                <a:gd name="connsiteX4" fmla="*/ 0 w 2507456"/>
                <a:gd name="connsiteY4" fmla="*/ 0 h 77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777600">
                  <a:moveTo>
                    <a:pt x="0" y="0"/>
                  </a:moveTo>
                  <a:lnTo>
                    <a:pt x="2507456" y="0"/>
                  </a:lnTo>
                  <a:lnTo>
                    <a:pt x="2507456" y="777600"/>
                  </a:lnTo>
                  <a:lnTo>
                    <a:pt x="0" y="777600"/>
                  </a:lnTo>
                  <a:lnTo>
                    <a:pt x="0"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t>Review</a:t>
              </a:r>
            </a:p>
          </p:txBody>
        </p:sp>
        <p:sp>
          <p:nvSpPr>
            <p:cNvPr id="4" name="Freeform: Shape 3">
              <a:extLst>
                <a:ext uri="{FF2B5EF4-FFF2-40B4-BE49-F238E27FC236}">
                  <a16:creationId xmlns:a16="http://schemas.microsoft.com/office/drawing/2014/main" id="{26F24032-91E2-43CA-ACD6-407B89C610F7}"/>
                </a:ext>
              </a:extLst>
            </p:cNvPr>
            <p:cNvSpPr/>
            <p:nvPr/>
          </p:nvSpPr>
          <p:spPr>
            <a:xfrm>
              <a:off x="459771" y="3492302"/>
              <a:ext cx="2507456" cy="1519357"/>
            </a:xfrm>
            <a:custGeom>
              <a:avLst/>
              <a:gdLst>
                <a:gd name="connsiteX0" fmla="*/ 0 w 2507456"/>
                <a:gd name="connsiteY0" fmla="*/ 0 h 1519357"/>
                <a:gd name="connsiteX1" fmla="*/ 2507456 w 2507456"/>
                <a:gd name="connsiteY1" fmla="*/ 0 h 1519357"/>
                <a:gd name="connsiteX2" fmla="*/ 2507456 w 2507456"/>
                <a:gd name="connsiteY2" fmla="*/ 1519357 h 1519357"/>
                <a:gd name="connsiteX3" fmla="*/ 0 w 2507456"/>
                <a:gd name="connsiteY3" fmla="*/ 1519357 h 1519357"/>
                <a:gd name="connsiteX4" fmla="*/ 0 w 2507456"/>
                <a:gd name="connsiteY4" fmla="*/ 0 h 15193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1519357">
                  <a:moveTo>
                    <a:pt x="0" y="0"/>
                  </a:moveTo>
                  <a:lnTo>
                    <a:pt x="2507456" y="0"/>
                  </a:lnTo>
                  <a:lnTo>
                    <a:pt x="2507456" y="1519357"/>
                  </a:lnTo>
                  <a:lnTo>
                    <a:pt x="0" y="1519357"/>
                  </a:lnTo>
                  <a:lnTo>
                    <a:pt x="0" y="0"/>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Evaluate skills quickly</a:t>
              </a:r>
            </a:p>
          </p:txBody>
        </p:sp>
        <p:sp>
          <p:nvSpPr>
            <p:cNvPr id="5" name="Freeform: Shape 4">
              <a:extLst>
                <a:ext uri="{FF2B5EF4-FFF2-40B4-BE49-F238E27FC236}">
                  <a16:creationId xmlns:a16="http://schemas.microsoft.com/office/drawing/2014/main" id="{977C4361-F7E8-491B-AA4B-879756E7BBCF}"/>
                </a:ext>
              </a:extLst>
            </p:cNvPr>
            <p:cNvSpPr/>
            <p:nvPr/>
          </p:nvSpPr>
          <p:spPr>
            <a:xfrm>
              <a:off x="3318271" y="2714702"/>
              <a:ext cx="2507456" cy="777600"/>
            </a:xfrm>
            <a:custGeom>
              <a:avLst/>
              <a:gdLst>
                <a:gd name="connsiteX0" fmla="*/ 0 w 2507456"/>
                <a:gd name="connsiteY0" fmla="*/ 0 h 777600"/>
                <a:gd name="connsiteX1" fmla="*/ 2507456 w 2507456"/>
                <a:gd name="connsiteY1" fmla="*/ 0 h 777600"/>
                <a:gd name="connsiteX2" fmla="*/ 2507456 w 2507456"/>
                <a:gd name="connsiteY2" fmla="*/ 777600 h 777600"/>
                <a:gd name="connsiteX3" fmla="*/ 0 w 2507456"/>
                <a:gd name="connsiteY3" fmla="*/ 777600 h 777600"/>
                <a:gd name="connsiteX4" fmla="*/ 0 w 2507456"/>
                <a:gd name="connsiteY4" fmla="*/ 0 h 77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777600">
                  <a:moveTo>
                    <a:pt x="0" y="0"/>
                  </a:moveTo>
                  <a:lnTo>
                    <a:pt x="2507456" y="0"/>
                  </a:lnTo>
                  <a:lnTo>
                    <a:pt x="2507456" y="777600"/>
                  </a:lnTo>
                  <a:lnTo>
                    <a:pt x="0" y="777600"/>
                  </a:lnTo>
                  <a:lnTo>
                    <a:pt x="0" y="0"/>
                  </a:lnTo>
                  <a:close/>
                </a:path>
              </a:pathLst>
            </a:custGeom>
          </p:spPr>
          <p:style>
            <a:lnRef idx="2">
              <a:schemeClr val="accent3">
                <a:hueOff val="5625132"/>
                <a:satOff val="-8440"/>
                <a:lumOff val="-1373"/>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t>Discussion</a:t>
              </a:r>
            </a:p>
          </p:txBody>
        </p:sp>
        <p:sp>
          <p:nvSpPr>
            <p:cNvPr id="7" name="Freeform: Shape 6">
              <a:extLst>
                <a:ext uri="{FF2B5EF4-FFF2-40B4-BE49-F238E27FC236}">
                  <a16:creationId xmlns:a16="http://schemas.microsoft.com/office/drawing/2014/main" id="{AEC3D173-2417-47AF-BEDD-3BD77CA71F34}"/>
                </a:ext>
              </a:extLst>
            </p:cNvPr>
            <p:cNvSpPr/>
            <p:nvPr/>
          </p:nvSpPr>
          <p:spPr>
            <a:xfrm>
              <a:off x="3318271" y="3492302"/>
              <a:ext cx="2507456" cy="1519357"/>
            </a:xfrm>
            <a:custGeom>
              <a:avLst/>
              <a:gdLst>
                <a:gd name="connsiteX0" fmla="*/ 0 w 2507456"/>
                <a:gd name="connsiteY0" fmla="*/ 0 h 1519357"/>
                <a:gd name="connsiteX1" fmla="*/ 2507456 w 2507456"/>
                <a:gd name="connsiteY1" fmla="*/ 0 h 1519357"/>
                <a:gd name="connsiteX2" fmla="*/ 2507456 w 2507456"/>
                <a:gd name="connsiteY2" fmla="*/ 1519357 h 1519357"/>
                <a:gd name="connsiteX3" fmla="*/ 0 w 2507456"/>
                <a:gd name="connsiteY3" fmla="*/ 1519357 h 1519357"/>
                <a:gd name="connsiteX4" fmla="*/ 0 w 2507456"/>
                <a:gd name="connsiteY4" fmla="*/ 0 h 15193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1519357">
                  <a:moveTo>
                    <a:pt x="0" y="0"/>
                  </a:moveTo>
                  <a:lnTo>
                    <a:pt x="2507456" y="0"/>
                  </a:lnTo>
                  <a:lnTo>
                    <a:pt x="2507456" y="1519357"/>
                  </a:lnTo>
                  <a:lnTo>
                    <a:pt x="0" y="1519357"/>
                  </a:lnTo>
                  <a:lnTo>
                    <a:pt x="0" y="0"/>
                  </a:lnTo>
                  <a:close/>
                </a:path>
              </a:pathLst>
            </a:cu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Ask about employment goals</a:t>
              </a:r>
            </a:p>
          </p:txBody>
        </p:sp>
        <p:sp>
          <p:nvSpPr>
            <p:cNvPr id="8" name="Freeform: Shape 7">
              <a:extLst>
                <a:ext uri="{FF2B5EF4-FFF2-40B4-BE49-F238E27FC236}">
                  <a16:creationId xmlns:a16="http://schemas.microsoft.com/office/drawing/2014/main" id="{8CB08DFB-0613-41EE-B268-1CAB06B4184C}"/>
                </a:ext>
              </a:extLst>
            </p:cNvPr>
            <p:cNvSpPr/>
            <p:nvPr/>
          </p:nvSpPr>
          <p:spPr>
            <a:xfrm>
              <a:off x="6176771" y="2714702"/>
              <a:ext cx="2507456" cy="777600"/>
            </a:xfrm>
            <a:custGeom>
              <a:avLst/>
              <a:gdLst>
                <a:gd name="connsiteX0" fmla="*/ 0 w 2507456"/>
                <a:gd name="connsiteY0" fmla="*/ 0 h 777600"/>
                <a:gd name="connsiteX1" fmla="*/ 2507456 w 2507456"/>
                <a:gd name="connsiteY1" fmla="*/ 0 h 777600"/>
                <a:gd name="connsiteX2" fmla="*/ 2507456 w 2507456"/>
                <a:gd name="connsiteY2" fmla="*/ 777600 h 777600"/>
                <a:gd name="connsiteX3" fmla="*/ 0 w 2507456"/>
                <a:gd name="connsiteY3" fmla="*/ 777600 h 777600"/>
                <a:gd name="connsiteX4" fmla="*/ 0 w 2507456"/>
                <a:gd name="connsiteY4" fmla="*/ 0 h 77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777600">
                  <a:moveTo>
                    <a:pt x="0" y="0"/>
                  </a:moveTo>
                  <a:lnTo>
                    <a:pt x="2507456" y="0"/>
                  </a:lnTo>
                  <a:lnTo>
                    <a:pt x="2507456" y="777600"/>
                  </a:lnTo>
                  <a:lnTo>
                    <a:pt x="0" y="777600"/>
                  </a:lnTo>
                  <a:lnTo>
                    <a:pt x="0" y="0"/>
                  </a:lnTo>
                  <a:close/>
                </a:path>
              </a:pathLst>
            </a:custGeom>
          </p:spPr>
          <p:style>
            <a:lnRef idx="2">
              <a:schemeClr val="accent3">
                <a:hueOff val="11250264"/>
                <a:satOff val="-16880"/>
                <a:lumOff val="-2745"/>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t>Development</a:t>
              </a:r>
            </a:p>
          </p:txBody>
        </p:sp>
        <p:sp>
          <p:nvSpPr>
            <p:cNvPr id="9" name="Freeform: Shape 8">
              <a:extLst>
                <a:ext uri="{FF2B5EF4-FFF2-40B4-BE49-F238E27FC236}">
                  <a16:creationId xmlns:a16="http://schemas.microsoft.com/office/drawing/2014/main" id="{0E9269BF-2CFA-43CA-BD88-C300868286E4}"/>
                </a:ext>
              </a:extLst>
            </p:cNvPr>
            <p:cNvSpPr/>
            <p:nvPr/>
          </p:nvSpPr>
          <p:spPr>
            <a:xfrm>
              <a:off x="6176771" y="3492302"/>
              <a:ext cx="2507456" cy="1519357"/>
            </a:xfrm>
            <a:custGeom>
              <a:avLst/>
              <a:gdLst>
                <a:gd name="connsiteX0" fmla="*/ 0 w 2507456"/>
                <a:gd name="connsiteY0" fmla="*/ 0 h 1519357"/>
                <a:gd name="connsiteX1" fmla="*/ 2507456 w 2507456"/>
                <a:gd name="connsiteY1" fmla="*/ 0 h 1519357"/>
                <a:gd name="connsiteX2" fmla="*/ 2507456 w 2507456"/>
                <a:gd name="connsiteY2" fmla="*/ 1519357 h 1519357"/>
                <a:gd name="connsiteX3" fmla="*/ 0 w 2507456"/>
                <a:gd name="connsiteY3" fmla="*/ 1519357 h 1519357"/>
                <a:gd name="connsiteX4" fmla="*/ 0 w 2507456"/>
                <a:gd name="connsiteY4" fmla="*/ 0 h 15193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1519357">
                  <a:moveTo>
                    <a:pt x="0" y="0"/>
                  </a:moveTo>
                  <a:lnTo>
                    <a:pt x="2507456" y="0"/>
                  </a:lnTo>
                  <a:lnTo>
                    <a:pt x="2507456" y="1519357"/>
                  </a:lnTo>
                  <a:lnTo>
                    <a:pt x="0" y="1519357"/>
                  </a:lnTo>
                  <a:lnTo>
                    <a:pt x="0" y="0"/>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Introduce management track</a:t>
              </a:r>
            </a:p>
          </p:txBody>
        </p:sp>
      </p:grpSp>
    </p:spTree>
    <p:extLst>
      <p:ext uri="{BB962C8B-B14F-4D97-AF65-F5344CB8AC3E}">
        <p14:creationId xmlns:p14="http://schemas.microsoft.com/office/powerpoint/2010/main" val="86100890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2714FC4-A4FD-4295-9197-4DC8E870CA4D}"/>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noProof="0" dirty="0"/>
              <a:t>Develop </a:t>
            </a:r>
            <a:r>
              <a:rPr lang="en-US" dirty="0"/>
              <a:t>Those with Management Goals</a:t>
            </a:r>
            <a:endParaRPr lang="en-US" noProof="0" dirty="0"/>
          </a:p>
        </p:txBody>
      </p:sp>
      <p:grpSp>
        <p:nvGrpSpPr>
          <p:cNvPr id="2" name="Group 1">
            <a:extLst>
              <a:ext uri="{FF2B5EF4-FFF2-40B4-BE49-F238E27FC236}">
                <a16:creationId xmlns:a16="http://schemas.microsoft.com/office/drawing/2014/main" id="{08A67E69-AA4D-428C-8ADD-C7E068142245}"/>
              </a:ext>
            </a:extLst>
          </p:cNvPr>
          <p:cNvGrpSpPr/>
          <p:nvPr/>
        </p:nvGrpSpPr>
        <p:grpSpPr>
          <a:xfrm>
            <a:off x="457200" y="1600200"/>
            <a:ext cx="8229599" cy="4525962"/>
            <a:chOff x="457200" y="1600200"/>
            <a:chExt cx="8229599" cy="4525962"/>
          </a:xfrm>
        </p:grpSpPr>
        <p:sp>
          <p:nvSpPr>
            <p:cNvPr id="3" name="Freeform: Shape 2">
              <a:extLst>
                <a:ext uri="{FF2B5EF4-FFF2-40B4-BE49-F238E27FC236}">
                  <a16:creationId xmlns:a16="http://schemas.microsoft.com/office/drawing/2014/main" id="{8A75EFF0-95B5-4FC1-8E1A-5C57BEBE2581}"/>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1688" tIns="161688" rIns="1547312" bIns="161688" numCol="1" spcCol="1270" anchor="ctr" anchorCtr="0">
              <a:noAutofit/>
            </a:bodyPr>
            <a:lstStyle/>
            <a:p>
              <a:pPr marL="0" lvl="0" indent="0" algn="l" defTabSz="1422400">
                <a:lnSpc>
                  <a:spcPct val="90000"/>
                </a:lnSpc>
                <a:spcBef>
                  <a:spcPct val="0"/>
                </a:spcBef>
                <a:spcAft>
                  <a:spcPct val="35000"/>
                </a:spcAft>
                <a:buNone/>
              </a:pPr>
              <a:r>
                <a:rPr lang="en-US" sz="3200" kern="1200" dirty="0"/>
                <a:t>Explore management track in relationship to the employee</a:t>
              </a:r>
            </a:p>
          </p:txBody>
        </p:sp>
        <p:sp>
          <p:nvSpPr>
            <p:cNvPr id="4" name="Freeform: Shape 3">
              <a:extLst>
                <a:ext uri="{FF2B5EF4-FFF2-40B4-BE49-F238E27FC236}">
                  <a16:creationId xmlns:a16="http://schemas.microsoft.com/office/drawing/2014/main" id="{EF3F7247-C65F-4AA6-833C-8D42754670EE}"/>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1688" tIns="161688" rIns="1661471" bIns="161688" numCol="1" spcCol="1270" anchor="ctr" anchorCtr="0">
              <a:noAutofit/>
            </a:bodyPr>
            <a:lstStyle/>
            <a:p>
              <a:pPr marL="0" lvl="0" indent="0" algn="l" defTabSz="1422400">
                <a:lnSpc>
                  <a:spcPct val="90000"/>
                </a:lnSpc>
                <a:spcBef>
                  <a:spcPct val="0"/>
                </a:spcBef>
                <a:spcAft>
                  <a:spcPct val="35000"/>
                </a:spcAft>
                <a:buNone/>
              </a:pPr>
              <a:r>
                <a:rPr lang="en-US" sz="3200" kern="1200" dirty="0"/>
                <a:t>Determine strengths and areas that require development</a:t>
              </a:r>
            </a:p>
          </p:txBody>
        </p:sp>
        <p:sp>
          <p:nvSpPr>
            <p:cNvPr id="5" name="Freeform: Shape 4">
              <a:extLst>
                <a:ext uri="{FF2B5EF4-FFF2-40B4-BE49-F238E27FC236}">
                  <a16:creationId xmlns:a16="http://schemas.microsoft.com/office/drawing/2014/main" id="{0B8CBF72-223F-4FD4-BA17-ACA6D4140017}"/>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1688" tIns="161688" rIns="1661471" bIns="161688" numCol="1" spcCol="1270" anchor="ctr" anchorCtr="0">
              <a:noAutofit/>
            </a:bodyPr>
            <a:lstStyle/>
            <a:p>
              <a:pPr marL="0" lvl="0" indent="0" algn="l" defTabSz="1422400">
                <a:lnSpc>
                  <a:spcPct val="90000"/>
                </a:lnSpc>
                <a:spcBef>
                  <a:spcPct val="0"/>
                </a:spcBef>
                <a:spcAft>
                  <a:spcPct val="35000"/>
                </a:spcAft>
                <a:buNone/>
              </a:pPr>
              <a:r>
                <a:rPr lang="en-US" sz="3200" kern="1200" dirty="0"/>
                <a:t>Create a plan</a:t>
              </a:r>
            </a:p>
          </p:txBody>
        </p:sp>
        <p:sp>
          <p:nvSpPr>
            <p:cNvPr id="6" name="Freeform: Shape 5">
              <a:extLst>
                <a:ext uri="{FF2B5EF4-FFF2-40B4-BE49-F238E27FC236}">
                  <a16:creationId xmlns:a16="http://schemas.microsoft.com/office/drawing/2014/main" id="{57829AD8-0B6F-4204-B69D-C575DE40B8F8}"/>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7" name="Freeform: Shape 6">
              <a:extLst>
                <a:ext uri="{FF2B5EF4-FFF2-40B4-BE49-F238E27FC236}">
                  <a16:creationId xmlns:a16="http://schemas.microsoft.com/office/drawing/2014/main" id="{1B954C8D-6425-4DE5-A257-7F9C52BF562E}"/>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extLst>
      <p:ext uri="{BB962C8B-B14F-4D97-AF65-F5344CB8AC3E}">
        <p14:creationId xmlns:p14="http://schemas.microsoft.com/office/powerpoint/2010/main" val="149152354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471D89ED-21AA-499D-B7CC-A9457EF581DD}"/>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A12B6CA1-8236-44E6-8D36-FF831DBB1278}"/>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E0AD4AA0-669E-4B88-88C7-63C93BC2C129}"/>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6164" tIns="54099" rIns="66164" bIns="54099"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mn-lt"/>
                  <a:ea typeface="+mn-ea"/>
                  <a:cs typeface="+mn-cs"/>
                </a:rPr>
                <a:t>It seemed like every time Randolph needed to fill a management position, he found that he had an internal candidate who was almost perfect for the job but lacked one or two key competencies or experiences.</a:t>
              </a:r>
              <a:endParaRPr lang="en-US" sz="1900" kern="1200" dirty="0"/>
            </a:p>
          </p:txBody>
        </p:sp>
        <p:sp>
          <p:nvSpPr>
            <p:cNvPr id="6" name="Rectangle: Rounded Corners 5">
              <a:extLst>
                <a:ext uri="{FF2B5EF4-FFF2-40B4-BE49-F238E27FC236}">
                  <a16:creationId xmlns:a16="http://schemas.microsoft.com/office/drawing/2014/main" id="{3D7E22AD-6E69-4257-9CD6-609A545BA5C2}"/>
                </a:ext>
              </a:extLst>
            </p:cNvPr>
            <p:cNvSpPr/>
            <p:nvPr/>
          </p:nvSpPr>
          <p:spPr>
            <a:xfrm>
              <a:off x="850999" y="2809281"/>
              <a:ext cx="1023203" cy="1023203"/>
            </a:xfrm>
            <a:prstGeom prst="roundRect">
              <a:avLst>
                <a:gd name="adj" fmla="val 16670"/>
              </a:avLst>
            </a:prstGeom>
            <a:solidFill>
              <a:srgbClr val="9BBB59"/>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A349A842-A031-4943-BE27-646CA8DBC31A}"/>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5086" tIns="185086" rIns="185086" bIns="185086"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mn-lt"/>
                  <a:ea typeface="+mn-ea"/>
                  <a:cs typeface="+mn-cs"/>
                </a:rPr>
                <a:t>He asked his colleague, Cassandra, how she handled this issue in her division</a:t>
              </a:r>
              <a:endParaRPr lang="en-US" sz="1900" kern="1200" dirty="0"/>
            </a:p>
          </p:txBody>
        </p:sp>
        <p:sp>
          <p:nvSpPr>
            <p:cNvPr id="8" name="Rectangle: Rounded Corners 7">
              <a:extLst>
                <a:ext uri="{FF2B5EF4-FFF2-40B4-BE49-F238E27FC236}">
                  <a16:creationId xmlns:a16="http://schemas.microsoft.com/office/drawing/2014/main" id="{16C3EB4B-EB93-49D5-B3E0-249A26E876A3}"/>
                </a:ext>
              </a:extLst>
            </p:cNvPr>
            <p:cNvSpPr/>
            <p:nvPr/>
          </p:nvSpPr>
          <p:spPr>
            <a:xfrm>
              <a:off x="850999" y="3955269"/>
              <a:ext cx="1023203" cy="1023203"/>
            </a:xfrm>
            <a:prstGeom prst="roundRect">
              <a:avLst>
                <a:gd name="adj" fmla="val 16670"/>
              </a:avLst>
            </a:prstGeom>
            <a:solidFill>
              <a:srgbClr val="5EAFA6"/>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9" name="Freeform: Shape 8">
              <a:extLst>
                <a:ext uri="{FF2B5EF4-FFF2-40B4-BE49-F238E27FC236}">
                  <a16:creationId xmlns:a16="http://schemas.microsoft.com/office/drawing/2014/main" id="{F355AAC5-D6F6-4F37-8F69-B349C2AF0DEC}"/>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85086" tIns="185086" rIns="185086" bIns="185086"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mn-lt"/>
                  <a:ea typeface="+mn-ea"/>
                  <a:cs typeface="+mn-cs"/>
                </a:rPr>
                <a:t>Randolph said she must just have more motivated employees than he did</a:t>
              </a:r>
              <a:endParaRPr lang="en-US" sz="1900" kern="1200" dirty="0"/>
            </a:p>
          </p:txBody>
        </p:sp>
        <p:sp>
          <p:nvSpPr>
            <p:cNvPr id="10" name="Rectangle: Rounded Corners 9">
              <a:extLst>
                <a:ext uri="{FF2B5EF4-FFF2-40B4-BE49-F238E27FC236}">
                  <a16:creationId xmlns:a16="http://schemas.microsoft.com/office/drawing/2014/main" id="{32D5DEB8-2266-4FB0-BD3A-2525CD3462CE}"/>
                </a:ext>
              </a:extLst>
            </p:cNvPr>
            <p:cNvSpPr/>
            <p:nvPr/>
          </p:nvSpPr>
          <p:spPr>
            <a:xfrm>
              <a:off x="850999" y="5101257"/>
              <a:ext cx="1023203" cy="1023203"/>
            </a:xfrm>
            <a:prstGeom prst="roundRect">
              <a:avLst>
                <a:gd name="adj" fmla="val 16670"/>
              </a:avLst>
            </a:prstGeom>
            <a:solidFill>
              <a:srgbClr val="8064A2"/>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1" name="Freeform: Shape 10">
              <a:extLst>
                <a:ext uri="{FF2B5EF4-FFF2-40B4-BE49-F238E27FC236}">
                  <a16:creationId xmlns:a16="http://schemas.microsoft.com/office/drawing/2014/main" id="{048031FB-3C8C-468F-BBB8-531B86C42490}"/>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85086" tIns="185086" rIns="185086" bIns="185086" numCol="1" spcCol="1270" anchor="ctr" anchorCtr="0">
              <a:noAutofit/>
            </a:bodyPr>
            <a:lstStyle/>
            <a:p>
              <a:pPr marL="0" lvl="0" indent="0" algn="ctr" defTabSz="844550">
                <a:lnSpc>
                  <a:spcPct val="90000"/>
                </a:lnSpc>
                <a:spcBef>
                  <a:spcPct val="0"/>
                </a:spcBef>
                <a:spcAft>
                  <a:spcPct val="35000"/>
                </a:spcAft>
                <a:buNone/>
              </a:pPr>
              <a:r>
                <a:rPr lang="en-US" sz="1900" kern="1200" dirty="0"/>
                <a:t>Cassandra explains that she develops employees for management early</a:t>
              </a:r>
            </a:p>
          </p:txBody>
        </p:sp>
      </p:gr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200" dirty="0"/>
              <a:t>When should development of new managers begin?</a:t>
            </a:r>
          </a:p>
          <a:p>
            <a:pPr marL="857250" lvl="1" indent="-457200">
              <a:buFont typeface="+mj-lt"/>
              <a:buAutoNum type="alphaLcParenR"/>
            </a:pPr>
            <a:r>
              <a:rPr lang="en-US" sz="2200" dirty="0"/>
              <a:t>When they take the job</a:t>
            </a:r>
          </a:p>
          <a:p>
            <a:pPr marL="857250" lvl="1" indent="-457200">
              <a:buFont typeface="+mj-lt"/>
              <a:buAutoNum type="alphaLcParenR"/>
            </a:pPr>
            <a:r>
              <a:rPr lang="en-US" sz="2200" dirty="0"/>
              <a:t>When a job opens up</a:t>
            </a:r>
          </a:p>
          <a:p>
            <a:pPr marL="857250" lvl="1" indent="-457200">
              <a:buFont typeface="+mj-lt"/>
              <a:buAutoNum type="alphaLcParenR"/>
            </a:pPr>
            <a:r>
              <a:rPr lang="en-US" sz="2200" dirty="0"/>
              <a:t>When there is time</a:t>
            </a:r>
          </a:p>
          <a:p>
            <a:pPr marL="857250" lvl="1" indent="-457200">
              <a:buFont typeface="+mj-lt"/>
              <a:buAutoNum type="alphaLcParenR"/>
            </a:pPr>
            <a:r>
              <a:rPr lang="en-US" sz="2200" dirty="0"/>
              <a:t>As early as possible</a:t>
            </a:r>
          </a:p>
          <a:p>
            <a:pPr marL="114300" lvl="0" indent="-457200">
              <a:buFont typeface="+mj-lt"/>
              <a:buAutoNum type="arabicPeriod"/>
            </a:pPr>
            <a:r>
              <a:rPr lang="en-US" sz="2200" dirty="0"/>
              <a:t>How can you develop new managers early?</a:t>
            </a:r>
          </a:p>
          <a:p>
            <a:pPr marL="914400" lvl="1" indent="-457200">
              <a:buFont typeface="+mj-lt"/>
              <a:buAutoNum type="alphaLcParenR"/>
            </a:pPr>
            <a:r>
              <a:rPr lang="en-US" sz="2200" dirty="0"/>
              <a:t>Company-wide trainings and workshops</a:t>
            </a:r>
          </a:p>
          <a:p>
            <a:pPr marL="914400" lvl="1" indent="-457200">
              <a:buFont typeface="+mj-lt"/>
              <a:buAutoNum type="alphaLcParenR"/>
            </a:pPr>
            <a:r>
              <a:rPr lang="en-US" sz="2200" dirty="0"/>
              <a:t>All of these</a:t>
            </a:r>
          </a:p>
          <a:p>
            <a:pPr marL="914400" lvl="1" indent="-457200">
              <a:buFont typeface="+mj-lt"/>
              <a:buAutoNum type="alphaLcParenR"/>
            </a:pPr>
            <a:r>
              <a:rPr lang="en-US" sz="2200" dirty="0"/>
              <a:t>Work one on one with employees who have management goals</a:t>
            </a:r>
          </a:p>
          <a:p>
            <a:pPr marL="914400" lvl="1" indent="-457200">
              <a:buFont typeface="+mj-lt"/>
              <a:buAutoNum type="alphaLcParenR"/>
            </a:pPr>
            <a:r>
              <a:rPr lang="en-US" sz="2200" dirty="0"/>
              <a:t>External trainings for employees who wish to move into management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2200" dirty="0"/>
              <a:t>3.   When should we identify potential candidates for management?</a:t>
            </a:r>
          </a:p>
          <a:p>
            <a:pPr marL="857250" lvl="1" indent="-457200">
              <a:buFont typeface="+mj-lt"/>
              <a:buAutoNum type="alphaLcParenR"/>
            </a:pPr>
            <a:r>
              <a:rPr lang="en-US" sz="2200" dirty="0"/>
              <a:t>During the process of hiring a new manager</a:t>
            </a:r>
          </a:p>
          <a:p>
            <a:pPr marL="857250" lvl="1" indent="-457200">
              <a:buFont typeface="+mj-lt"/>
              <a:buAutoNum type="alphaLcParenR"/>
            </a:pPr>
            <a:r>
              <a:rPr lang="en-US" sz="2200" dirty="0"/>
              <a:t>When a managerial job comes open</a:t>
            </a:r>
          </a:p>
          <a:p>
            <a:pPr marL="857250" lvl="1" indent="-457200">
              <a:buFont typeface="+mj-lt"/>
              <a:buAutoNum type="alphaLcParenR"/>
            </a:pPr>
            <a:r>
              <a:rPr lang="en-US" sz="2200" dirty="0"/>
              <a:t>Early and continuously</a:t>
            </a:r>
          </a:p>
          <a:p>
            <a:pPr marL="857250" lvl="1" indent="-457200">
              <a:buFont typeface="+mj-lt"/>
              <a:buAutoNum type="alphaLcParenR"/>
            </a:pPr>
            <a:r>
              <a:rPr lang="en-US" sz="2200" dirty="0"/>
              <a:t>Never</a:t>
            </a:r>
          </a:p>
          <a:p>
            <a:pPr lvl="0"/>
            <a:r>
              <a:rPr lang="en-US" sz="2200" dirty="0"/>
              <a:t>4.   Which of the following can help us identify management candidates?</a:t>
            </a:r>
          </a:p>
          <a:p>
            <a:pPr marL="857250" lvl="1" indent="-457200">
              <a:buFont typeface="+mj-lt"/>
              <a:buAutoNum type="alphaLcParenR"/>
            </a:pPr>
            <a:r>
              <a:rPr lang="en-US" sz="2200" dirty="0"/>
              <a:t>All of these</a:t>
            </a:r>
          </a:p>
          <a:p>
            <a:pPr marL="857250" lvl="1" indent="-457200">
              <a:buFont typeface="+mj-lt"/>
              <a:buAutoNum type="alphaLcParenR"/>
            </a:pPr>
            <a:r>
              <a:rPr lang="en-US" sz="2200" dirty="0"/>
              <a:t>Employee reviews</a:t>
            </a:r>
          </a:p>
          <a:p>
            <a:pPr marL="857250" lvl="1" indent="-457200">
              <a:buFont typeface="+mj-lt"/>
              <a:buAutoNum type="alphaLcParenR"/>
            </a:pPr>
            <a:r>
              <a:rPr lang="en-US" sz="2200" dirty="0"/>
              <a:t>Recommendations from supervisors</a:t>
            </a:r>
          </a:p>
          <a:p>
            <a:pPr marL="857250" lvl="1" indent="-457200">
              <a:buFont typeface="+mj-lt"/>
              <a:buAutoNum type="alphaLcParenR"/>
            </a:pPr>
            <a:r>
              <a:rPr lang="en-US" sz="2200" dirty="0"/>
              <a:t>Discussions with employees</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2200" dirty="0"/>
              <a:t>5.   How can the annual review help us identify management candidates?</a:t>
            </a:r>
          </a:p>
          <a:p>
            <a:pPr marL="857250" lvl="1" indent="-457200">
              <a:buFont typeface="+mj-lt"/>
              <a:buAutoNum type="alphaLcParenR"/>
            </a:pPr>
            <a:r>
              <a:rPr lang="en-US" sz="2200" dirty="0"/>
              <a:t>All of these</a:t>
            </a:r>
          </a:p>
          <a:p>
            <a:pPr marL="857250" lvl="1" indent="-457200">
              <a:buFont typeface="+mj-lt"/>
              <a:buAutoNum type="alphaLcParenR"/>
            </a:pPr>
            <a:r>
              <a:rPr lang="en-US" sz="2200" dirty="0"/>
              <a:t>It is an opportunity to discuss the employee’s goals</a:t>
            </a:r>
          </a:p>
          <a:p>
            <a:pPr marL="857250" lvl="1" indent="-457200">
              <a:buFont typeface="+mj-lt"/>
              <a:buAutoNum type="alphaLcParenR"/>
            </a:pPr>
            <a:r>
              <a:rPr lang="en-US" sz="2200" dirty="0"/>
              <a:t>It highlights the employee’s strengths</a:t>
            </a:r>
          </a:p>
          <a:p>
            <a:pPr marL="857250" lvl="1" indent="-457200">
              <a:buFont typeface="+mj-lt"/>
              <a:buAutoNum type="alphaLcParenR"/>
            </a:pPr>
            <a:r>
              <a:rPr lang="en-US" sz="2200" dirty="0"/>
              <a:t>It provides information about the employee’s development needs</a:t>
            </a:r>
          </a:p>
          <a:p>
            <a:pPr lvl="0"/>
            <a:r>
              <a:rPr lang="en-US" sz="2200" dirty="0"/>
              <a:t>6.   What should you ask the employee about in the annual review?</a:t>
            </a:r>
          </a:p>
          <a:p>
            <a:pPr marL="857250" lvl="1" indent="-457200">
              <a:buFont typeface="+mj-lt"/>
              <a:buAutoNum type="alphaLcParenR"/>
            </a:pPr>
            <a:r>
              <a:rPr lang="en-US" sz="2200" dirty="0"/>
              <a:t>His or her professional goals</a:t>
            </a:r>
          </a:p>
          <a:p>
            <a:pPr marL="857250" lvl="1" indent="-457200">
              <a:buFont typeface="+mj-lt"/>
              <a:buAutoNum type="alphaLcParenR"/>
            </a:pPr>
            <a:r>
              <a:rPr lang="en-US" sz="2200" dirty="0"/>
              <a:t>None of these</a:t>
            </a:r>
          </a:p>
          <a:p>
            <a:pPr marL="857250" lvl="1" indent="-457200">
              <a:buFont typeface="+mj-lt"/>
              <a:buAutoNum type="alphaLcParenR"/>
            </a:pPr>
            <a:r>
              <a:rPr lang="en-US" sz="2200" dirty="0"/>
              <a:t>His or her strengths</a:t>
            </a:r>
          </a:p>
          <a:p>
            <a:pPr marL="857250" lvl="1" indent="-457200">
              <a:buFont typeface="+mj-lt"/>
              <a:buAutoNum type="alphaLcParenR"/>
            </a:pPr>
            <a:r>
              <a:rPr lang="en-US" sz="2200" dirty="0"/>
              <a:t>His or her development plans</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Developing New Managers</a:t>
            </a:r>
          </a:p>
        </p:txBody>
      </p:sp>
    </p:spTree>
    <p:extLst>
      <p:ext uri="{BB962C8B-B14F-4D97-AF65-F5344CB8AC3E}">
        <p14:creationId xmlns:p14="http://schemas.microsoft.com/office/powerpoint/2010/main" val="141330299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2200" dirty="0"/>
              <a:t>7.   What should you do with employees that express management goals?</a:t>
            </a:r>
          </a:p>
          <a:p>
            <a:pPr marL="857250" lvl="1" indent="-457200">
              <a:buFont typeface="+mj-lt"/>
              <a:buAutoNum type="alphaLcParenR"/>
            </a:pPr>
            <a:r>
              <a:rPr lang="en-US" sz="2200" dirty="0"/>
              <a:t>Ignore them</a:t>
            </a:r>
          </a:p>
          <a:p>
            <a:pPr marL="857250" lvl="1" indent="-457200">
              <a:buFont typeface="+mj-lt"/>
              <a:buAutoNum type="alphaLcParenR"/>
            </a:pPr>
            <a:r>
              <a:rPr lang="en-US" sz="2200" dirty="0"/>
              <a:t>Develop them</a:t>
            </a:r>
          </a:p>
          <a:p>
            <a:pPr marL="857250" lvl="1" indent="-457200">
              <a:buFont typeface="+mj-lt"/>
              <a:buAutoNum type="alphaLcParenR"/>
            </a:pPr>
            <a:r>
              <a:rPr lang="en-US" sz="2200" dirty="0"/>
              <a:t>Micromanage them</a:t>
            </a:r>
          </a:p>
          <a:p>
            <a:pPr marL="857250" lvl="1" indent="-457200">
              <a:buFont typeface="+mj-lt"/>
              <a:buAutoNum type="alphaLcParenR"/>
            </a:pPr>
            <a:r>
              <a:rPr lang="en-US" sz="2200" dirty="0"/>
              <a:t>Promote them</a:t>
            </a:r>
          </a:p>
          <a:p>
            <a:pPr lvl="0"/>
            <a:r>
              <a:rPr lang="en-US" sz="2200" dirty="0"/>
              <a:t>8.   What should you discuss with an employee who has management goals?</a:t>
            </a:r>
          </a:p>
          <a:p>
            <a:pPr marL="857250" lvl="1" indent="-457200">
              <a:buFont typeface="+mj-lt"/>
              <a:buAutoNum type="alphaLcParenR"/>
            </a:pPr>
            <a:r>
              <a:rPr lang="en-US" sz="2200" dirty="0"/>
              <a:t>Whether or not you think they can succeed</a:t>
            </a:r>
          </a:p>
          <a:p>
            <a:pPr marL="857250" lvl="1" indent="-457200">
              <a:buFont typeface="+mj-lt"/>
              <a:buAutoNum type="alphaLcParenR"/>
            </a:pPr>
            <a:r>
              <a:rPr lang="en-US" sz="2200" dirty="0"/>
              <a:t>Compensation</a:t>
            </a:r>
          </a:p>
          <a:p>
            <a:pPr marL="857250" lvl="1" indent="-457200">
              <a:buFont typeface="+mj-lt"/>
              <a:buAutoNum type="alphaLcParenR"/>
            </a:pPr>
            <a:r>
              <a:rPr lang="en-US" sz="2200" dirty="0"/>
              <a:t>None of these</a:t>
            </a:r>
          </a:p>
          <a:p>
            <a:pPr marL="857250" lvl="1" indent="-457200">
              <a:buFont typeface="+mj-lt"/>
              <a:buAutoNum type="alphaLcParenR"/>
            </a:pPr>
            <a:r>
              <a:rPr lang="en-US" sz="2200" dirty="0"/>
              <a:t>The management track</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2400" dirty="0"/>
              <a:t>9.   What was Randolph’s organization lacking?</a:t>
            </a:r>
          </a:p>
          <a:p>
            <a:pPr marL="857250" lvl="1" indent="-457200">
              <a:buFont typeface="+mj-lt"/>
              <a:buAutoNum type="alphaLcParenR"/>
            </a:pPr>
            <a:r>
              <a:rPr lang="en-US" sz="2400" dirty="0"/>
              <a:t>Talent </a:t>
            </a:r>
          </a:p>
          <a:p>
            <a:pPr marL="857250" lvl="1" indent="-457200">
              <a:buFont typeface="+mj-lt"/>
              <a:buAutoNum type="alphaLcParenR"/>
            </a:pPr>
            <a:r>
              <a:rPr lang="en-US" sz="2400" dirty="0"/>
              <a:t>A clear management track</a:t>
            </a:r>
          </a:p>
          <a:p>
            <a:pPr marL="857250" lvl="1" indent="-457200">
              <a:buFont typeface="+mj-lt"/>
              <a:buAutoNum type="alphaLcParenR"/>
            </a:pPr>
            <a:r>
              <a:rPr lang="en-US" sz="2400" dirty="0"/>
              <a:t>Training</a:t>
            </a:r>
          </a:p>
          <a:p>
            <a:pPr marL="857250" lvl="1" indent="-457200">
              <a:buFont typeface="+mj-lt"/>
              <a:buAutoNum type="alphaLcParenR"/>
            </a:pPr>
            <a:r>
              <a:rPr lang="en-US" sz="2400" dirty="0"/>
              <a:t>Motivation</a:t>
            </a:r>
          </a:p>
          <a:p>
            <a:pPr lvl="0"/>
            <a:r>
              <a:rPr lang="en-US" sz="2400" dirty="0"/>
              <a:t>10.  Who suggested Randolph discuss his employee’s goals with them?</a:t>
            </a:r>
          </a:p>
          <a:p>
            <a:pPr marL="857250" lvl="1" indent="-457200">
              <a:buFont typeface="+mj-lt"/>
              <a:buAutoNum type="alphaLcParenR"/>
            </a:pPr>
            <a:r>
              <a:rPr lang="en-US" sz="2400" dirty="0"/>
              <a:t>His manager</a:t>
            </a:r>
          </a:p>
          <a:p>
            <a:pPr marL="857250" lvl="1" indent="-457200">
              <a:buFont typeface="+mj-lt"/>
              <a:buAutoNum type="alphaLcParenR"/>
            </a:pPr>
            <a:r>
              <a:rPr lang="en-US" sz="2400" dirty="0"/>
              <a:t>His colleague</a:t>
            </a:r>
          </a:p>
          <a:p>
            <a:pPr marL="857250" lvl="1" indent="-457200">
              <a:buFont typeface="+mj-lt"/>
              <a:buAutoNum type="alphaLcParenR"/>
            </a:pPr>
            <a:r>
              <a:rPr lang="en-US" sz="2400" dirty="0"/>
              <a:t>One of his direct reports</a:t>
            </a:r>
          </a:p>
          <a:p>
            <a:pPr marL="857250" lvl="1" indent="-457200">
              <a:buFont typeface="+mj-lt"/>
              <a:buAutoNum type="alphaLcParenR"/>
            </a:pPr>
            <a:r>
              <a:rPr lang="en-US" sz="2400" dirty="0"/>
              <a:t>His wife</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600" dirty="0"/>
              <a:t>When should development of new managers begin?</a:t>
            </a:r>
          </a:p>
          <a:p>
            <a:pPr marL="857250" lvl="1" indent="-457200">
              <a:buFont typeface="+mj-lt"/>
              <a:buAutoNum type="alphaLcParenR"/>
            </a:pPr>
            <a:r>
              <a:rPr lang="en-US" sz="1600" dirty="0"/>
              <a:t>When they take the job</a:t>
            </a:r>
          </a:p>
          <a:p>
            <a:pPr marL="857250" lvl="1" indent="-457200">
              <a:buFont typeface="+mj-lt"/>
              <a:buAutoNum type="alphaLcParenR"/>
            </a:pPr>
            <a:r>
              <a:rPr lang="en-US" sz="1600" dirty="0"/>
              <a:t>When a job opens up</a:t>
            </a:r>
          </a:p>
          <a:p>
            <a:pPr marL="857250" lvl="1" indent="-457200">
              <a:buFont typeface="+mj-lt"/>
              <a:buAutoNum type="alphaLcParenR"/>
            </a:pPr>
            <a:r>
              <a:rPr lang="en-US" sz="1600" dirty="0"/>
              <a:t>When there is time</a:t>
            </a:r>
          </a:p>
          <a:p>
            <a:pPr marL="857250" lvl="1" indent="-457200">
              <a:buFont typeface="+mj-lt"/>
              <a:buAutoNum type="alphaLcParenR"/>
            </a:pPr>
            <a:r>
              <a:rPr lang="en-US" sz="1600" dirty="0"/>
              <a:t>As early as possible</a:t>
            </a:r>
          </a:p>
          <a:p>
            <a:pPr marL="114300" indent="-457200"/>
            <a:r>
              <a:rPr lang="en-US" sz="1600" dirty="0">
                <a:solidFill>
                  <a:srgbClr val="FF0000"/>
                </a:solidFill>
              </a:rPr>
              <a:t>	Developing new managers should start as early as possible. This gives the most time for quality development.</a:t>
            </a:r>
          </a:p>
          <a:p>
            <a:pPr marL="857250" lvl="1" indent="-457200">
              <a:buFont typeface="+mj-lt"/>
              <a:buAutoNum type="alphaLcParenR"/>
            </a:pPr>
            <a:endParaRPr lang="en-US" sz="1600" dirty="0"/>
          </a:p>
          <a:p>
            <a:pPr marL="114300" lvl="0" indent="-457200"/>
            <a:r>
              <a:rPr lang="en-US" sz="1600" dirty="0"/>
              <a:t>2.        How can you develop new managers early?</a:t>
            </a:r>
          </a:p>
          <a:p>
            <a:pPr marL="914400" lvl="1" indent="-457200">
              <a:buFont typeface="+mj-lt"/>
              <a:buAutoNum type="alphaLcParenR"/>
            </a:pPr>
            <a:r>
              <a:rPr lang="en-US" sz="1600" dirty="0"/>
              <a:t>Company-wide trainings and workshops</a:t>
            </a:r>
          </a:p>
          <a:p>
            <a:pPr marL="914400" lvl="1" indent="-457200">
              <a:buFont typeface="+mj-lt"/>
              <a:buAutoNum type="alphaLcParenR"/>
            </a:pPr>
            <a:r>
              <a:rPr lang="en-US" sz="1600" dirty="0">
                <a:solidFill>
                  <a:srgbClr val="FF0000"/>
                </a:solidFill>
              </a:rPr>
              <a:t>All of these</a:t>
            </a:r>
          </a:p>
          <a:p>
            <a:pPr marL="914400" lvl="1" indent="-457200">
              <a:buFont typeface="+mj-lt"/>
              <a:buAutoNum type="alphaLcParenR"/>
            </a:pPr>
            <a:r>
              <a:rPr lang="en-US" sz="1600" dirty="0"/>
              <a:t>Work one on one with employees who have management goals</a:t>
            </a:r>
          </a:p>
          <a:p>
            <a:pPr marL="914400" lvl="1" indent="-457200">
              <a:buFont typeface="+mj-lt"/>
              <a:buAutoNum type="alphaLcParenR"/>
            </a:pPr>
            <a:r>
              <a:rPr lang="en-US" sz="1600" dirty="0"/>
              <a:t>External trainings for employees who wish to move into management </a:t>
            </a:r>
          </a:p>
          <a:p>
            <a:pPr marL="171450" indent="-457200"/>
            <a:r>
              <a:rPr lang="en-US" sz="1600" dirty="0">
                <a:solidFill>
                  <a:srgbClr val="FF0000"/>
                </a:solidFill>
              </a:rPr>
              <a:t>	There are many ways to develop new managers. You may work one on one with employees with management goals, or may use internal and external workshops and training to develop groups of employees at once.</a:t>
            </a:r>
          </a:p>
          <a:p>
            <a:pPr marL="914400" lvl="1" indent="-457200">
              <a:buFont typeface="+mj-lt"/>
              <a:buAutoNum type="alphaLcParenR"/>
            </a:pPr>
            <a:endParaRPr lang="en-US" sz="16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5105400"/>
          </a:xfrm>
        </p:spPr>
        <p:txBody>
          <a:bodyPr/>
          <a:lstStyle/>
          <a:p>
            <a:pPr lvl="0"/>
            <a:r>
              <a:rPr lang="en-US" sz="1800" dirty="0"/>
              <a:t>3.   When should we identify potential candidates for management?</a:t>
            </a:r>
          </a:p>
          <a:p>
            <a:pPr marL="857250" lvl="1" indent="-457200">
              <a:buFont typeface="+mj-lt"/>
              <a:buAutoNum type="alphaLcParenR"/>
            </a:pPr>
            <a:r>
              <a:rPr lang="en-US" sz="1800" dirty="0"/>
              <a:t>During the process of hiring a new manager</a:t>
            </a:r>
          </a:p>
          <a:p>
            <a:pPr marL="857250" lvl="1" indent="-457200">
              <a:buFont typeface="+mj-lt"/>
              <a:buAutoNum type="alphaLcParenR"/>
            </a:pPr>
            <a:r>
              <a:rPr lang="en-US" sz="1800" dirty="0"/>
              <a:t>When a managerial job comes open</a:t>
            </a:r>
          </a:p>
          <a:p>
            <a:pPr marL="857250" lvl="1" indent="-457200">
              <a:buFont typeface="+mj-lt"/>
              <a:buAutoNum type="alphaLcParenR"/>
            </a:pPr>
            <a:r>
              <a:rPr lang="en-US" sz="1800" dirty="0">
                <a:solidFill>
                  <a:srgbClr val="FF0000"/>
                </a:solidFill>
              </a:rPr>
              <a:t>Early and continuously</a:t>
            </a:r>
          </a:p>
          <a:p>
            <a:pPr marL="857250" lvl="1" indent="-457200">
              <a:buFont typeface="+mj-lt"/>
              <a:buAutoNum type="alphaLcParenR"/>
            </a:pPr>
            <a:r>
              <a:rPr lang="en-US" sz="1800" dirty="0"/>
              <a:t>Never</a:t>
            </a:r>
          </a:p>
          <a:p>
            <a:pPr marL="114300" indent="-457200"/>
            <a:r>
              <a:rPr lang="en-US" sz="1800" dirty="0">
                <a:solidFill>
                  <a:srgbClr val="FF0000"/>
                </a:solidFill>
              </a:rPr>
              <a:t>	Potential candidates for management should be identified early so that they can be developed. This should be an ongoing process.</a:t>
            </a:r>
          </a:p>
          <a:p>
            <a:pPr marL="857250" lvl="1" indent="-457200">
              <a:buNone/>
            </a:pPr>
            <a:endParaRPr lang="en-US" sz="1800" dirty="0"/>
          </a:p>
          <a:p>
            <a:pPr lvl="0"/>
            <a:r>
              <a:rPr lang="en-US" sz="1800" dirty="0"/>
              <a:t>4.   Which of the following can help us identify management candidates?</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Employee reviews</a:t>
            </a:r>
          </a:p>
          <a:p>
            <a:pPr marL="857250" lvl="1" indent="-457200">
              <a:buFont typeface="+mj-lt"/>
              <a:buAutoNum type="alphaLcParenR"/>
            </a:pPr>
            <a:r>
              <a:rPr lang="en-US" sz="1800" dirty="0"/>
              <a:t>Recommendations from supervisors</a:t>
            </a:r>
          </a:p>
          <a:p>
            <a:pPr marL="857250" lvl="1" indent="-457200">
              <a:buFont typeface="+mj-lt"/>
              <a:buAutoNum type="alphaLcParenR"/>
            </a:pPr>
            <a:r>
              <a:rPr lang="en-US" sz="1800" dirty="0"/>
              <a:t>Discussions with employees</a:t>
            </a:r>
          </a:p>
          <a:p>
            <a:r>
              <a:rPr lang="en-US" sz="1800" dirty="0">
                <a:solidFill>
                  <a:srgbClr val="FF0000"/>
                </a:solidFill>
              </a:rPr>
              <a:t>There are many sources of information when identifying management candidates. Employee reviews and feedback from supervisors are both helpful. Talking to employees about their goals is another source.</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1600" dirty="0"/>
              <a:t>5.   How can the annual review help us identify management candidates?</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It is an opportunity to discuss the employee’s goals</a:t>
            </a:r>
          </a:p>
          <a:p>
            <a:pPr marL="857250" lvl="1" indent="-457200">
              <a:buFont typeface="+mj-lt"/>
              <a:buAutoNum type="alphaLcParenR"/>
            </a:pPr>
            <a:r>
              <a:rPr lang="en-US" sz="1600" dirty="0"/>
              <a:t>It highlights the employee’s strengths</a:t>
            </a:r>
          </a:p>
          <a:p>
            <a:pPr marL="857250" lvl="1" indent="-457200">
              <a:buFont typeface="+mj-lt"/>
              <a:buAutoNum type="alphaLcParenR"/>
            </a:pPr>
            <a:r>
              <a:rPr lang="en-US" sz="1600" dirty="0"/>
              <a:t>It provides information about the employee’s development needs</a:t>
            </a:r>
          </a:p>
          <a:p>
            <a:pPr marL="114300" indent="-457200"/>
            <a:r>
              <a:rPr lang="en-US" sz="1600" dirty="0">
                <a:solidFill>
                  <a:srgbClr val="FF0000"/>
                </a:solidFill>
              </a:rPr>
              <a:t>	The annual review is a valuable source of information on potential management client. The annual review is a chance to talk to the employee about his or her goals. The review also highlights strengths and development areas, which give insight into an employee’s skill set.</a:t>
            </a:r>
          </a:p>
          <a:p>
            <a:pPr marL="857250" lvl="1" indent="-457200">
              <a:buNone/>
            </a:pPr>
            <a:endParaRPr lang="en-US" sz="1600" dirty="0"/>
          </a:p>
          <a:p>
            <a:pPr lvl="0"/>
            <a:r>
              <a:rPr lang="en-US" sz="1600" dirty="0"/>
              <a:t>6.   What should you ask the employee about in the annual review?</a:t>
            </a:r>
          </a:p>
          <a:p>
            <a:pPr marL="857250" lvl="1" indent="-457200">
              <a:buFont typeface="+mj-lt"/>
              <a:buAutoNum type="alphaLcParenR"/>
            </a:pPr>
            <a:r>
              <a:rPr lang="en-US" sz="1600" dirty="0"/>
              <a:t>His or her professional goals</a:t>
            </a:r>
          </a:p>
          <a:p>
            <a:pPr marL="857250" lvl="1" indent="-457200">
              <a:buFont typeface="+mj-lt"/>
              <a:buAutoNum type="alphaLcParenR"/>
            </a:pPr>
            <a:r>
              <a:rPr lang="en-US" sz="1600" dirty="0">
                <a:solidFill>
                  <a:srgbClr val="FF0000"/>
                </a:solidFill>
              </a:rPr>
              <a:t>None of these</a:t>
            </a:r>
          </a:p>
          <a:p>
            <a:pPr marL="857250" lvl="1" indent="-457200">
              <a:buFont typeface="+mj-lt"/>
              <a:buAutoNum type="alphaLcParenR"/>
            </a:pPr>
            <a:r>
              <a:rPr lang="en-US" sz="1600" dirty="0"/>
              <a:t>His or her strengths</a:t>
            </a:r>
          </a:p>
          <a:p>
            <a:pPr marL="857250" lvl="1" indent="-457200">
              <a:buFont typeface="+mj-lt"/>
              <a:buAutoNum type="alphaLcParenR"/>
            </a:pPr>
            <a:r>
              <a:rPr lang="en-US" sz="1600" dirty="0"/>
              <a:t>His or her development plans</a:t>
            </a:r>
          </a:p>
          <a:p>
            <a:pPr marL="114300" indent="-457200"/>
            <a:r>
              <a:rPr lang="en-US" sz="1600" dirty="0">
                <a:solidFill>
                  <a:srgbClr val="FF0000"/>
                </a:solidFill>
              </a:rPr>
              <a:t>	The annual review is a valuable source of information when identifying strong candidates for management. It is a chance to discuss the employee’s goals and identify those who wish to move into management.</a:t>
            </a:r>
          </a:p>
          <a:p>
            <a:pPr marL="857250" lvl="1" indent="-457200">
              <a:buFont typeface="+mj-lt"/>
              <a:buAutoNum type="alphaLcParenR"/>
            </a:pPr>
            <a:endParaRPr lang="en-US" sz="1600" dirty="0"/>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1600" dirty="0"/>
              <a:t>7.   What should you do with employees that express management goals?</a:t>
            </a:r>
          </a:p>
          <a:p>
            <a:pPr marL="857250" lvl="1" indent="-457200">
              <a:buFont typeface="+mj-lt"/>
              <a:buAutoNum type="alphaLcParenR"/>
            </a:pPr>
            <a:r>
              <a:rPr lang="en-US" sz="1600" dirty="0"/>
              <a:t>Ignore them</a:t>
            </a:r>
          </a:p>
          <a:p>
            <a:pPr marL="857250" lvl="1" indent="-457200">
              <a:buFont typeface="+mj-lt"/>
              <a:buAutoNum type="alphaLcParenR"/>
            </a:pPr>
            <a:r>
              <a:rPr lang="en-US" sz="1600" dirty="0">
                <a:solidFill>
                  <a:srgbClr val="FF0000"/>
                </a:solidFill>
              </a:rPr>
              <a:t>Develop them</a:t>
            </a:r>
          </a:p>
          <a:p>
            <a:pPr marL="857250" lvl="1" indent="-457200">
              <a:buFont typeface="+mj-lt"/>
              <a:buAutoNum type="alphaLcParenR"/>
            </a:pPr>
            <a:r>
              <a:rPr lang="en-US" sz="1600" dirty="0"/>
              <a:t>Micromanage them</a:t>
            </a:r>
          </a:p>
          <a:p>
            <a:pPr marL="857250" lvl="1" indent="-457200">
              <a:buFont typeface="+mj-lt"/>
              <a:buAutoNum type="alphaLcParenR"/>
            </a:pPr>
            <a:r>
              <a:rPr lang="en-US" sz="1600" dirty="0"/>
              <a:t>Promote them</a:t>
            </a:r>
          </a:p>
          <a:p>
            <a:pPr marL="114300" indent="-457200"/>
            <a:r>
              <a:rPr lang="en-US" sz="1600" dirty="0">
                <a:solidFill>
                  <a:srgbClr val="FF0000"/>
                </a:solidFill>
              </a:rPr>
              <a:t>	Employees who express management goals should be developed. While not every such employee will eventually enter management, developing them from early on increases their chances of success.</a:t>
            </a:r>
          </a:p>
          <a:p>
            <a:pPr marL="857250" lvl="1" indent="-457200">
              <a:buNone/>
            </a:pPr>
            <a:endParaRPr lang="en-US" sz="1600" dirty="0"/>
          </a:p>
          <a:p>
            <a:pPr lvl="0"/>
            <a:r>
              <a:rPr lang="en-US" sz="1600" dirty="0"/>
              <a:t>8.   What should you discuss with an employee who has management goals?</a:t>
            </a:r>
          </a:p>
          <a:p>
            <a:pPr marL="857250" lvl="1" indent="-457200">
              <a:buFont typeface="+mj-lt"/>
              <a:buAutoNum type="alphaLcParenR"/>
            </a:pPr>
            <a:r>
              <a:rPr lang="en-US" sz="1600" dirty="0"/>
              <a:t>Whether or not you think they can succeed</a:t>
            </a:r>
          </a:p>
          <a:p>
            <a:pPr marL="857250" lvl="1" indent="-457200">
              <a:buFont typeface="+mj-lt"/>
              <a:buAutoNum type="alphaLcParenR"/>
            </a:pPr>
            <a:r>
              <a:rPr lang="en-US" sz="1600" dirty="0"/>
              <a:t>Compensation</a:t>
            </a:r>
          </a:p>
          <a:p>
            <a:pPr marL="857250" lvl="1" indent="-457200">
              <a:buFont typeface="+mj-lt"/>
              <a:buAutoNum type="alphaLcParenR"/>
            </a:pPr>
            <a:r>
              <a:rPr lang="en-US" sz="1600" dirty="0"/>
              <a:t>None of these</a:t>
            </a:r>
          </a:p>
          <a:p>
            <a:pPr marL="857250" lvl="1" indent="-457200">
              <a:buFont typeface="+mj-lt"/>
              <a:buAutoNum type="alphaLcParenR"/>
            </a:pPr>
            <a:r>
              <a:rPr lang="en-US" sz="1600" dirty="0">
                <a:solidFill>
                  <a:srgbClr val="FF0000"/>
                </a:solidFill>
              </a:rPr>
              <a:t>The management track</a:t>
            </a:r>
          </a:p>
          <a:p>
            <a:pPr marL="114300" indent="-457200"/>
            <a:r>
              <a:rPr lang="en-US" sz="1600" dirty="0">
                <a:solidFill>
                  <a:srgbClr val="FF0000"/>
                </a:solidFill>
              </a:rPr>
              <a:t>	When an employee expresses management goals, discuss the management track with him or her. This will give you both a sense of what needs to occur for the employee to pursue his or her goals.</a:t>
            </a:r>
          </a:p>
          <a:p>
            <a:pPr marL="857250" lvl="1" indent="-457200">
              <a:buFont typeface="+mj-lt"/>
              <a:buAutoNum type="alphaLcParenR"/>
            </a:pPr>
            <a:endParaRPr lang="en-US" sz="1600" dirty="0"/>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1800" dirty="0"/>
              <a:t>9.   What was Randolph’s organization lacking?</a:t>
            </a:r>
          </a:p>
          <a:p>
            <a:pPr marL="857250" lvl="1" indent="-457200">
              <a:buFont typeface="+mj-lt"/>
              <a:buAutoNum type="alphaLcParenR"/>
            </a:pPr>
            <a:r>
              <a:rPr lang="en-US" sz="1800" dirty="0"/>
              <a:t>Talent </a:t>
            </a:r>
          </a:p>
          <a:p>
            <a:pPr marL="857250" lvl="1" indent="-457200">
              <a:buFont typeface="+mj-lt"/>
              <a:buAutoNum type="alphaLcParenR"/>
            </a:pPr>
            <a:r>
              <a:rPr lang="en-US" sz="1800" dirty="0">
                <a:solidFill>
                  <a:srgbClr val="FF0000"/>
                </a:solidFill>
              </a:rPr>
              <a:t>A clear management track</a:t>
            </a:r>
          </a:p>
          <a:p>
            <a:pPr marL="857250" lvl="1" indent="-457200">
              <a:buFont typeface="+mj-lt"/>
              <a:buAutoNum type="alphaLcParenR"/>
            </a:pPr>
            <a:r>
              <a:rPr lang="en-US" sz="1800" dirty="0"/>
              <a:t>Training</a:t>
            </a:r>
          </a:p>
          <a:p>
            <a:pPr marL="857250" lvl="1" indent="-457200">
              <a:buFont typeface="+mj-lt"/>
              <a:buAutoNum type="alphaLcParenR"/>
            </a:pPr>
            <a:r>
              <a:rPr lang="en-US" sz="1800" dirty="0"/>
              <a:t>Motivation</a:t>
            </a:r>
          </a:p>
          <a:p>
            <a:pPr marL="114300" indent="-457200"/>
            <a:r>
              <a:rPr lang="en-US" sz="1800" dirty="0">
                <a:solidFill>
                  <a:srgbClr val="FF0000"/>
                </a:solidFill>
              </a:rPr>
              <a:t>	Randolph’s organization lacked a clear management track. This kept internal candidates from pursuing management roles.</a:t>
            </a:r>
          </a:p>
          <a:p>
            <a:pPr marL="857250" lvl="1" indent="-457200">
              <a:buNone/>
            </a:pPr>
            <a:endParaRPr lang="en-US" sz="1800" dirty="0"/>
          </a:p>
          <a:p>
            <a:pPr lvl="0"/>
            <a:r>
              <a:rPr lang="en-US" sz="1800" dirty="0"/>
              <a:t>10.  Who suggested Randolph discuss his employee’s goals with them?</a:t>
            </a:r>
          </a:p>
          <a:p>
            <a:pPr marL="857250" lvl="1" indent="-457200">
              <a:buFont typeface="+mj-lt"/>
              <a:buAutoNum type="alphaLcParenR"/>
            </a:pPr>
            <a:r>
              <a:rPr lang="en-US" sz="1800" dirty="0"/>
              <a:t>His manager</a:t>
            </a:r>
          </a:p>
          <a:p>
            <a:pPr marL="857250" lvl="1" indent="-457200">
              <a:buFont typeface="+mj-lt"/>
              <a:buAutoNum type="alphaLcParenR"/>
            </a:pPr>
            <a:r>
              <a:rPr lang="en-US" sz="1800" dirty="0">
                <a:solidFill>
                  <a:srgbClr val="FF0000"/>
                </a:solidFill>
              </a:rPr>
              <a:t>His colleague</a:t>
            </a:r>
          </a:p>
          <a:p>
            <a:pPr marL="857250" lvl="1" indent="-457200">
              <a:buFont typeface="+mj-lt"/>
              <a:buAutoNum type="alphaLcParenR"/>
            </a:pPr>
            <a:r>
              <a:rPr lang="en-US" sz="1800" dirty="0"/>
              <a:t>One of his direct reports</a:t>
            </a:r>
          </a:p>
          <a:p>
            <a:pPr marL="857250" lvl="1" indent="-457200">
              <a:buFont typeface="+mj-lt"/>
              <a:buAutoNum type="alphaLcParenR"/>
            </a:pPr>
            <a:r>
              <a:rPr lang="en-US" sz="1800" dirty="0"/>
              <a:t>His wife</a:t>
            </a:r>
          </a:p>
          <a:p>
            <a:r>
              <a:rPr lang="en-US" sz="1800" dirty="0">
                <a:solidFill>
                  <a:srgbClr val="FF0000"/>
                </a:solidFill>
              </a:rPr>
              <a:t>Cassandra was Randolph’s colleague. She suggested he discuss his employee’s goals with them to identify management candidates.</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noProof="0" dirty="0"/>
              <a:t>Module Nine: Clearly Define the Management Track</a:t>
            </a:r>
          </a:p>
        </p:txBody>
      </p:sp>
      <p:sp>
        <p:nvSpPr>
          <p:cNvPr id="45060" name="Text Placeholder 3"/>
          <p:cNvSpPr>
            <a:spLocks noGrp="1"/>
          </p:cNvSpPr>
          <p:nvPr>
            <p:ph type="body" sz="quarter" idx="10"/>
          </p:nvPr>
        </p:nvSpPr>
        <p:spPr>
          <a:ln>
            <a:miter lim="800000"/>
            <a:headEnd/>
            <a:tailEnd/>
          </a:ln>
        </p:spPr>
        <p:txBody>
          <a:bodyPr/>
          <a:lstStyle/>
          <a:p>
            <a:r>
              <a:rPr lang="en-US" sz="2800" i="1" dirty="0"/>
              <a:t>Success in management requires learning as fast as the world is changing.</a:t>
            </a:r>
          </a:p>
          <a:p>
            <a:endParaRPr lang="en-US" sz="2800" i="1" dirty="0"/>
          </a:p>
          <a:p>
            <a:r>
              <a:rPr lang="en-US" sz="2800" b="1" i="1" dirty="0"/>
              <a:t>Warren </a:t>
            </a:r>
            <a:r>
              <a:rPr lang="en-US" sz="2800" b="1" i="1" dirty="0" err="1"/>
              <a:t>Bennis</a:t>
            </a:r>
            <a:endParaRPr lang="en-US" sz="2800" b="1" dirty="0"/>
          </a:p>
        </p:txBody>
      </p:sp>
      <p:sp>
        <p:nvSpPr>
          <p:cNvPr id="45059" name="Content Placeholder 2"/>
          <p:cNvSpPr>
            <a:spLocks noGrp="1"/>
          </p:cNvSpPr>
          <p:nvPr>
            <p:ph type="body" sz="quarter" idx="11"/>
          </p:nvPr>
        </p:nvSpPr>
        <p:spPr/>
        <p:txBody>
          <a:bodyPr/>
          <a:lstStyle/>
          <a:p>
            <a:r>
              <a:rPr lang="en-US" dirty="0"/>
              <a:t>Having a clearly laid out management track in place is invaluable in developing new managers. When employees can see the path to management, including expectations and competencies, they can plan their professional development accordingly.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4D0C5A4-065F-44D5-B1A9-1F68135AA5DF}"/>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noProof="0" dirty="0"/>
              <a:t>Make the Path to Management Clear</a:t>
            </a:r>
          </a:p>
        </p:txBody>
      </p:sp>
      <p:grpSp>
        <p:nvGrpSpPr>
          <p:cNvPr id="2" name="Group 1">
            <a:extLst>
              <a:ext uri="{FF2B5EF4-FFF2-40B4-BE49-F238E27FC236}">
                <a16:creationId xmlns:a16="http://schemas.microsoft.com/office/drawing/2014/main" id="{99B576E4-4869-44F1-B563-8838E0B95473}"/>
              </a:ext>
            </a:extLst>
          </p:cNvPr>
          <p:cNvGrpSpPr/>
          <p:nvPr/>
        </p:nvGrpSpPr>
        <p:grpSpPr>
          <a:xfrm>
            <a:off x="457200" y="1641621"/>
            <a:ext cx="8229600" cy="4443120"/>
            <a:chOff x="457200" y="1641621"/>
            <a:chExt cx="8229600" cy="4443120"/>
          </a:xfrm>
        </p:grpSpPr>
        <p:sp>
          <p:nvSpPr>
            <p:cNvPr id="3" name="Rectangle 2">
              <a:extLst>
                <a:ext uri="{FF2B5EF4-FFF2-40B4-BE49-F238E27FC236}">
                  <a16:creationId xmlns:a16="http://schemas.microsoft.com/office/drawing/2014/main" id="{770BBB72-1926-4B15-997E-D02F8EB5EE51}"/>
                </a:ext>
              </a:extLst>
            </p:cNvPr>
            <p:cNvSpPr/>
            <p:nvPr/>
          </p:nvSpPr>
          <p:spPr>
            <a:xfrm>
              <a:off x="457200" y="2143461"/>
              <a:ext cx="8229600" cy="8568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Freeform: Shape 3">
              <a:extLst>
                <a:ext uri="{FF2B5EF4-FFF2-40B4-BE49-F238E27FC236}">
                  <a16:creationId xmlns:a16="http://schemas.microsoft.com/office/drawing/2014/main" id="{B6B51F9F-2960-4DBC-8A2D-C9A41C900F15}"/>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Clear expectations</a:t>
              </a:r>
            </a:p>
          </p:txBody>
        </p:sp>
        <p:sp>
          <p:nvSpPr>
            <p:cNvPr id="5" name="Rectangle 4">
              <a:extLst>
                <a:ext uri="{FF2B5EF4-FFF2-40B4-BE49-F238E27FC236}">
                  <a16:creationId xmlns:a16="http://schemas.microsoft.com/office/drawing/2014/main" id="{873E3571-E83E-49FD-A5FE-3271E146F0DE}"/>
                </a:ext>
              </a:extLst>
            </p:cNvPr>
            <p:cNvSpPr/>
            <p:nvPr/>
          </p:nvSpPr>
          <p:spPr>
            <a:xfrm>
              <a:off x="457200" y="3685701"/>
              <a:ext cx="8229600" cy="856800"/>
            </a:xfrm>
            <a:prstGeom prst="rect">
              <a:avLst/>
            </a:prstGeom>
          </p:spPr>
          <p:style>
            <a:lnRef idx="2">
              <a:schemeClr val="accent4">
                <a:hueOff val="-2232385"/>
                <a:satOff val="13449"/>
                <a:lumOff val="107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5FE0413F-158C-4316-B2EA-3DEFA4E527B3}"/>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Clear requirements </a:t>
              </a:r>
            </a:p>
          </p:txBody>
        </p:sp>
        <p:sp>
          <p:nvSpPr>
            <p:cNvPr id="8" name="Rectangle 7">
              <a:extLst>
                <a:ext uri="{FF2B5EF4-FFF2-40B4-BE49-F238E27FC236}">
                  <a16:creationId xmlns:a16="http://schemas.microsoft.com/office/drawing/2014/main" id="{D8A62964-A056-4234-AA75-B1B063ECD2B6}"/>
                </a:ext>
              </a:extLst>
            </p:cNvPr>
            <p:cNvSpPr/>
            <p:nvPr/>
          </p:nvSpPr>
          <p:spPr>
            <a:xfrm>
              <a:off x="457200" y="5227941"/>
              <a:ext cx="8229600" cy="856800"/>
            </a:xfrm>
            <a:prstGeom prst="rect">
              <a:avLst/>
            </a:prstGeom>
          </p:spPr>
          <p:style>
            <a:lnRef idx="2">
              <a:schemeClr val="accent4">
                <a:hueOff val="-4464770"/>
                <a:satOff val="26899"/>
                <a:lumOff val="215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F8987B6-F592-48E1-8E1B-0F1856ECE6A8}"/>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Clear benchmarks</a:t>
              </a:r>
            </a:p>
          </p:txBody>
        </p:sp>
      </p:gr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CFA7B85-C797-4F31-A7DA-7090FFFD6E7A}"/>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noProof="0" dirty="0"/>
              <a:t>A Clear Track </a:t>
            </a:r>
            <a:r>
              <a:rPr lang="en-US" dirty="0"/>
              <a:t>Is a Guidepost</a:t>
            </a:r>
            <a:endParaRPr lang="en-US" noProof="0" dirty="0"/>
          </a:p>
        </p:txBody>
      </p:sp>
      <p:grpSp>
        <p:nvGrpSpPr>
          <p:cNvPr id="2" name="Group 1">
            <a:extLst>
              <a:ext uri="{FF2B5EF4-FFF2-40B4-BE49-F238E27FC236}">
                <a16:creationId xmlns:a16="http://schemas.microsoft.com/office/drawing/2014/main" id="{18CD9A00-CC26-437F-847F-B7C4C382564B}"/>
              </a:ext>
            </a:extLst>
          </p:cNvPr>
          <p:cNvGrpSpPr/>
          <p:nvPr/>
        </p:nvGrpSpPr>
        <p:grpSpPr>
          <a:xfrm>
            <a:off x="2310575" y="1811614"/>
            <a:ext cx="4522849" cy="4103134"/>
            <a:chOff x="2310575" y="1811614"/>
            <a:chExt cx="4522849" cy="4103134"/>
          </a:xfrm>
        </p:grpSpPr>
        <p:sp>
          <p:nvSpPr>
            <p:cNvPr id="3" name="Freeform: Shape 2">
              <a:extLst>
                <a:ext uri="{FF2B5EF4-FFF2-40B4-BE49-F238E27FC236}">
                  <a16:creationId xmlns:a16="http://schemas.microsoft.com/office/drawing/2014/main" id="{6E1861C3-9F46-4830-BB58-4EF71AE57A90}"/>
                </a:ext>
              </a:extLst>
            </p:cNvPr>
            <p:cNvSpPr/>
            <p:nvPr/>
          </p:nvSpPr>
          <p:spPr>
            <a:xfrm>
              <a:off x="3181945" y="2925307"/>
              <a:ext cx="2780108" cy="2780108"/>
            </a:xfrm>
            <a:custGeom>
              <a:avLst/>
              <a:gdLst>
                <a:gd name="connsiteX0" fmla="*/ 0 w 2780108"/>
                <a:gd name="connsiteY0" fmla="*/ 1390054 h 2780108"/>
                <a:gd name="connsiteX1" fmla="*/ 1390054 w 2780108"/>
                <a:gd name="connsiteY1" fmla="*/ 0 h 2780108"/>
                <a:gd name="connsiteX2" fmla="*/ 2780108 w 2780108"/>
                <a:gd name="connsiteY2" fmla="*/ 1390054 h 2780108"/>
                <a:gd name="connsiteX3" fmla="*/ 1390054 w 2780108"/>
                <a:gd name="connsiteY3" fmla="*/ 2780108 h 2780108"/>
                <a:gd name="connsiteX4" fmla="*/ 0 w 2780108"/>
                <a:gd name="connsiteY4" fmla="*/ 1390054 h 2780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0108" h="2780108">
                  <a:moveTo>
                    <a:pt x="0" y="1390054"/>
                  </a:moveTo>
                  <a:cubicBezTo>
                    <a:pt x="0" y="622348"/>
                    <a:pt x="622348" y="0"/>
                    <a:pt x="1390054" y="0"/>
                  </a:cubicBezTo>
                  <a:cubicBezTo>
                    <a:pt x="2157760" y="0"/>
                    <a:pt x="2780108" y="622348"/>
                    <a:pt x="2780108" y="1390054"/>
                  </a:cubicBezTo>
                  <a:cubicBezTo>
                    <a:pt x="2780108" y="2157760"/>
                    <a:pt x="2157760" y="2780108"/>
                    <a:pt x="1390054" y="2780108"/>
                  </a:cubicBezTo>
                  <a:cubicBezTo>
                    <a:pt x="622348" y="2780108"/>
                    <a:pt x="0" y="2157760"/>
                    <a:pt x="0" y="1390054"/>
                  </a:cubicBezTo>
                  <a:close/>
                </a:path>
              </a:pathLst>
            </a:custGeom>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spcFirstLastPara="0" vert="horz" wrap="square" lIns="443967" tIns="443967" rIns="443967" bIns="443967" numCol="1" spcCol="1270" anchor="ctr" anchorCtr="0">
              <a:noAutofit/>
            </a:bodyPr>
            <a:lstStyle/>
            <a:p>
              <a:pPr marL="0" lvl="0" indent="0" algn="ctr" defTabSz="1289050">
                <a:lnSpc>
                  <a:spcPct val="90000"/>
                </a:lnSpc>
                <a:spcBef>
                  <a:spcPct val="0"/>
                </a:spcBef>
                <a:spcAft>
                  <a:spcPct val="35000"/>
                </a:spcAft>
                <a:buNone/>
              </a:pPr>
              <a:r>
                <a:rPr lang="en-US" sz="2900" kern="1200" dirty="0"/>
                <a:t>Benchmarks</a:t>
              </a:r>
            </a:p>
          </p:txBody>
        </p:sp>
        <p:sp>
          <p:nvSpPr>
            <p:cNvPr id="5" name="Freeform: Shape 4">
              <a:extLst>
                <a:ext uri="{FF2B5EF4-FFF2-40B4-BE49-F238E27FC236}">
                  <a16:creationId xmlns:a16="http://schemas.microsoft.com/office/drawing/2014/main" id="{F7114B56-AC69-4A2C-8E28-EE5496188B7C}"/>
                </a:ext>
              </a:extLst>
            </p:cNvPr>
            <p:cNvSpPr/>
            <p:nvPr/>
          </p:nvSpPr>
          <p:spPr>
            <a:xfrm>
              <a:off x="3876972" y="1811614"/>
              <a:ext cx="1390054" cy="1390054"/>
            </a:xfrm>
            <a:custGeom>
              <a:avLst/>
              <a:gdLst>
                <a:gd name="connsiteX0" fmla="*/ 0 w 1390054"/>
                <a:gd name="connsiteY0" fmla="*/ 695027 h 1390054"/>
                <a:gd name="connsiteX1" fmla="*/ 695027 w 1390054"/>
                <a:gd name="connsiteY1" fmla="*/ 0 h 1390054"/>
                <a:gd name="connsiteX2" fmla="*/ 1390054 w 1390054"/>
                <a:gd name="connsiteY2" fmla="*/ 695027 h 1390054"/>
                <a:gd name="connsiteX3" fmla="*/ 695027 w 1390054"/>
                <a:gd name="connsiteY3" fmla="*/ 1390054 h 1390054"/>
                <a:gd name="connsiteX4" fmla="*/ 0 w 1390054"/>
                <a:gd name="connsiteY4" fmla="*/ 695027 h 139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0054" h="1390054">
                  <a:moveTo>
                    <a:pt x="0" y="695027"/>
                  </a:moveTo>
                  <a:cubicBezTo>
                    <a:pt x="0" y="311174"/>
                    <a:pt x="311174" y="0"/>
                    <a:pt x="695027" y="0"/>
                  </a:cubicBezTo>
                  <a:cubicBezTo>
                    <a:pt x="1078880" y="0"/>
                    <a:pt x="1390054" y="311174"/>
                    <a:pt x="1390054" y="695027"/>
                  </a:cubicBezTo>
                  <a:cubicBezTo>
                    <a:pt x="1390054" y="1078880"/>
                    <a:pt x="1078880" y="1390054"/>
                    <a:pt x="695027" y="1390054"/>
                  </a:cubicBezTo>
                  <a:cubicBezTo>
                    <a:pt x="311174" y="1390054"/>
                    <a:pt x="0" y="1078880"/>
                    <a:pt x="0" y="695027"/>
                  </a:cubicBezTo>
                  <a:close/>
                </a:path>
              </a:pathLst>
            </a:custGeom>
          </p:spPr>
          <p:style>
            <a:lnRef idx="2">
              <a:schemeClr val="lt1">
                <a:hueOff val="0"/>
                <a:satOff val="0"/>
                <a:lumOff val="0"/>
                <a:alphaOff val="0"/>
              </a:schemeClr>
            </a:lnRef>
            <a:fillRef idx="1">
              <a:schemeClr val="accent4">
                <a:alpha val="50000"/>
                <a:hueOff val="-1488257"/>
                <a:satOff val="8966"/>
                <a:lumOff val="719"/>
                <a:alphaOff val="0"/>
              </a:schemeClr>
            </a:fillRef>
            <a:effectRef idx="0">
              <a:schemeClr val="accent4">
                <a:alpha val="50000"/>
                <a:hueOff val="-1488257"/>
                <a:satOff val="8966"/>
                <a:lumOff val="719"/>
                <a:alphaOff val="0"/>
              </a:schemeClr>
            </a:effectRef>
            <a:fontRef idx="minor">
              <a:schemeClr val="tx1"/>
            </a:fontRef>
          </p:style>
          <p:txBody>
            <a:bodyPr spcFirstLastPara="0" vert="horz" wrap="square" lIns="225159" tIns="225159" rIns="225159" bIns="225159" numCol="1" spcCol="1270" anchor="ctr" anchorCtr="0">
              <a:noAutofit/>
            </a:bodyPr>
            <a:lstStyle/>
            <a:p>
              <a:pPr marL="0" lvl="0" indent="0" algn="ctr" defTabSz="755650">
                <a:lnSpc>
                  <a:spcPct val="90000"/>
                </a:lnSpc>
                <a:spcBef>
                  <a:spcPct val="0"/>
                </a:spcBef>
                <a:spcAft>
                  <a:spcPct val="35000"/>
                </a:spcAft>
                <a:buNone/>
              </a:pPr>
              <a:r>
                <a:rPr lang="en-US" sz="1700" kern="1200" dirty="0"/>
                <a:t>Strengths</a:t>
              </a:r>
            </a:p>
          </p:txBody>
        </p:sp>
        <p:sp>
          <p:nvSpPr>
            <p:cNvPr id="6" name="Freeform: Shape 5">
              <a:extLst>
                <a:ext uri="{FF2B5EF4-FFF2-40B4-BE49-F238E27FC236}">
                  <a16:creationId xmlns:a16="http://schemas.microsoft.com/office/drawing/2014/main" id="{FE2C94FB-857F-4D21-A684-54DC7A1912D0}"/>
                </a:ext>
              </a:extLst>
            </p:cNvPr>
            <p:cNvSpPr/>
            <p:nvPr/>
          </p:nvSpPr>
          <p:spPr>
            <a:xfrm>
              <a:off x="5443370" y="4524694"/>
              <a:ext cx="1390054" cy="1390054"/>
            </a:xfrm>
            <a:custGeom>
              <a:avLst/>
              <a:gdLst>
                <a:gd name="connsiteX0" fmla="*/ 0 w 1390054"/>
                <a:gd name="connsiteY0" fmla="*/ 695027 h 1390054"/>
                <a:gd name="connsiteX1" fmla="*/ 695027 w 1390054"/>
                <a:gd name="connsiteY1" fmla="*/ 0 h 1390054"/>
                <a:gd name="connsiteX2" fmla="*/ 1390054 w 1390054"/>
                <a:gd name="connsiteY2" fmla="*/ 695027 h 1390054"/>
                <a:gd name="connsiteX3" fmla="*/ 695027 w 1390054"/>
                <a:gd name="connsiteY3" fmla="*/ 1390054 h 1390054"/>
                <a:gd name="connsiteX4" fmla="*/ 0 w 1390054"/>
                <a:gd name="connsiteY4" fmla="*/ 695027 h 139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0054" h="1390054">
                  <a:moveTo>
                    <a:pt x="0" y="695027"/>
                  </a:moveTo>
                  <a:cubicBezTo>
                    <a:pt x="0" y="311174"/>
                    <a:pt x="311174" y="0"/>
                    <a:pt x="695027" y="0"/>
                  </a:cubicBezTo>
                  <a:cubicBezTo>
                    <a:pt x="1078880" y="0"/>
                    <a:pt x="1390054" y="311174"/>
                    <a:pt x="1390054" y="695027"/>
                  </a:cubicBezTo>
                  <a:cubicBezTo>
                    <a:pt x="1390054" y="1078880"/>
                    <a:pt x="1078880" y="1390054"/>
                    <a:pt x="695027" y="1390054"/>
                  </a:cubicBezTo>
                  <a:cubicBezTo>
                    <a:pt x="311174" y="1390054"/>
                    <a:pt x="0" y="1078880"/>
                    <a:pt x="0" y="695027"/>
                  </a:cubicBezTo>
                  <a:close/>
                </a:path>
              </a:pathLst>
            </a:custGeom>
          </p:spPr>
          <p:style>
            <a:lnRef idx="2">
              <a:schemeClr val="lt1">
                <a:hueOff val="0"/>
                <a:satOff val="0"/>
                <a:lumOff val="0"/>
                <a:alphaOff val="0"/>
              </a:schemeClr>
            </a:lnRef>
            <a:fillRef idx="1">
              <a:schemeClr val="accent4">
                <a:alpha val="50000"/>
                <a:hueOff val="-2976513"/>
                <a:satOff val="17933"/>
                <a:lumOff val="1437"/>
                <a:alphaOff val="0"/>
              </a:schemeClr>
            </a:fillRef>
            <a:effectRef idx="0">
              <a:schemeClr val="accent4">
                <a:alpha val="50000"/>
                <a:hueOff val="-2976513"/>
                <a:satOff val="17933"/>
                <a:lumOff val="1437"/>
                <a:alphaOff val="0"/>
              </a:schemeClr>
            </a:effectRef>
            <a:fontRef idx="minor">
              <a:schemeClr val="tx1"/>
            </a:fontRef>
          </p:style>
          <p:txBody>
            <a:bodyPr spcFirstLastPara="0" vert="horz" wrap="square" lIns="225159" tIns="225159" rIns="225159" bIns="225159" numCol="1" spcCol="1270" anchor="ctr" anchorCtr="0">
              <a:noAutofit/>
            </a:bodyPr>
            <a:lstStyle/>
            <a:p>
              <a:pPr marL="0" lvl="0" indent="0" algn="ctr" defTabSz="755650">
                <a:lnSpc>
                  <a:spcPct val="90000"/>
                </a:lnSpc>
                <a:spcBef>
                  <a:spcPct val="0"/>
                </a:spcBef>
                <a:spcAft>
                  <a:spcPct val="35000"/>
                </a:spcAft>
                <a:buNone/>
              </a:pPr>
              <a:r>
                <a:rPr lang="en-US" sz="1700" kern="1200" dirty="0"/>
                <a:t>Needs</a:t>
              </a:r>
            </a:p>
          </p:txBody>
        </p:sp>
        <p:sp>
          <p:nvSpPr>
            <p:cNvPr id="7" name="Freeform: Shape 6">
              <a:extLst>
                <a:ext uri="{FF2B5EF4-FFF2-40B4-BE49-F238E27FC236}">
                  <a16:creationId xmlns:a16="http://schemas.microsoft.com/office/drawing/2014/main" id="{3612AF78-45AE-4403-B7C7-314CE6A62484}"/>
                </a:ext>
              </a:extLst>
            </p:cNvPr>
            <p:cNvSpPr/>
            <p:nvPr/>
          </p:nvSpPr>
          <p:spPr>
            <a:xfrm>
              <a:off x="2310575" y="4524694"/>
              <a:ext cx="1390054" cy="1390054"/>
            </a:xfrm>
            <a:custGeom>
              <a:avLst/>
              <a:gdLst>
                <a:gd name="connsiteX0" fmla="*/ 0 w 1390054"/>
                <a:gd name="connsiteY0" fmla="*/ 695027 h 1390054"/>
                <a:gd name="connsiteX1" fmla="*/ 695027 w 1390054"/>
                <a:gd name="connsiteY1" fmla="*/ 0 h 1390054"/>
                <a:gd name="connsiteX2" fmla="*/ 1390054 w 1390054"/>
                <a:gd name="connsiteY2" fmla="*/ 695027 h 1390054"/>
                <a:gd name="connsiteX3" fmla="*/ 695027 w 1390054"/>
                <a:gd name="connsiteY3" fmla="*/ 1390054 h 1390054"/>
                <a:gd name="connsiteX4" fmla="*/ 0 w 1390054"/>
                <a:gd name="connsiteY4" fmla="*/ 695027 h 139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0054" h="1390054">
                  <a:moveTo>
                    <a:pt x="0" y="695027"/>
                  </a:moveTo>
                  <a:cubicBezTo>
                    <a:pt x="0" y="311174"/>
                    <a:pt x="311174" y="0"/>
                    <a:pt x="695027" y="0"/>
                  </a:cubicBezTo>
                  <a:cubicBezTo>
                    <a:pt x="1078880" y="0"/>
                    <a:pt x="1390054" y="311174"/>
                    <a:pt x="1390054" y="695027"/>
                  </a:cubicBezTo>
                  <a:cubicBezTo>
                    <a:pt x="1390054" y="1078880"/>
                    <a:pt x="1078880" y="1390054"/>
                    <a:pt x="695027" y="1390054"/>
                  </a:cubicBezTo>
                  <a:cubicBezTo>
                    <a:pt x="311174" y="1390054"/>
                    <a:pt x="0" y="1078880"/>
                    <a:pt x="0" y="695027"/>
                  </a:cubicBezTo>
                  <a:close/>
                </a:path>
              </a:pathLst>
            </a:custGeom>
          </p:spPr>
          <p:style>
            <a:lnRef idx="2">
              <a:schemeClr val="lt1">
                <a:hueOff val="0"/>
                <a:satOff val="0"/>
                <a:lumOff val="0"/>
                <a:alphaOff val="0"/>
              </a:schemeClr>
            </a:lnRef>
            <a:fillRef idx="1">
              <a:schemeClr val="accent4">
                <a:alpha val="50000"/>
                <a:hueOff val="-4464770"/>
                <a:satOff val="26899"/>
                <a:lumOff val="2156"/>
                <a:alphaOff val="0"/>
              </a:schemeClr>
            </a:fillRef>
            <a:effectRef idx="0">
              <a:schemeClr val="accent4">
                <a:alpha val="50000"/>
                <a:hueOff val="-4464770"/>
                <a:satOff val="26899"/>
                <a:lumOff val="2156"/>
                <a:alphaOff val="0"/>
              </a:schemeClr>
            </a:effectRef>
            <a:fontRef idx="minor">
              <a:schemeClr val="tx1"/>
            </a:fontRef>
          </p:style>
          <p:txBody>
            <a:bodyPr spcFirstLastPara="0" vert="horz" wrap="square" lIns="225159" tIns="225159" rIns="225159" bIns="225159" numCol="1" spcCol="1270" anchor="ctr" anchorCtr="0">
              <a:noAutofit/>
            </a:bodyPr>
            <a:lstStyle/>
            <a:p>
              <a:pPr marL="0" lvl="0" indent="0" algn="ctr" defTabSz="755650">
                <a:lnSpc>
                  <a:spcPct val="90000"/>
                </a:lnSpc>
                <a:spcBef>
                  <a:spcPct val="0"/>
                </a:spcBef>
                <a:spcAft>
                  <a:spcPct val="35000"/>
                </a:spcAft>
                <a:buNone/>
              </a:pPr>
              <a:r>
                <a:rPr lang="en-US" sz="1700" kern="1200" dirty="0"/>
                <a:t>Goals</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noProof="0" dirty="0"/>
              <a:t>Module One: Getting Started</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Georgia"/>
              </a:rPr>
              <a:t>The secret of winning is constant, consistent management.</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Tom Landry</a:t>
            </a:r>
            <a:endParaRPr lang="en-US" dirty="0"/>
          </a:p>
        </p:txBody>
      </p:sp>
      <p:sp>
        <p:nvSpPr>
          <p:cNvPr id="6147" name="Content Placeholder 2"/>
          <p:cNvSpPr>
            <a:spLocks noGrp="1"/>
          </p:cNvSpPr>
          <p:nvPr>
            <p:ph type="body" sz="quarter" idx="11"/>
          </p:nvPr>
        </p:nvSpPr>
        <p:spPr/>
        <p:txBody>
          <a:bodyPr/>
          <a:lstStyle/>
          <a:p>
            <a:r>
              <a:rPr lang="en-US" dirty="0"/>
              <a:t>Effective, high-quality management is key to organizational success. No matter what your industry, your organization needs to have skilled managers in place to be the best it can be. But managers don’t just appear out of nowhere, equipped with the skills to succeed. Managers need to be developed.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707C6EC-6CDE-448D-BBB7-3735E50C0F3E}"/>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noProof="0" dirty="0"/>
              <a:t>A Clear Track Ensures Quality Training and Support</a:t>
            </a:r>
          </a:p>
        </p:txBody>
      </p:sp>
      <p:grpSp>
        <p:nvGrpSpPr>
          <p:cNvPr id="2" name="Group 1">
            <a:extLst>
              <a:ext uri="{FF2B5EF4-FFF2-40B4-BE49-F238E27FC236}">
                <a16:creationId xmlns:a16="http://schemas.microsoft.com/office/drawing/2014/main" id="{AD757302-4B7A-4FEA-8F1B-A567162F63B9}"/>
              </a:ext>
            </a:extLst>
          </p:cNvPr>
          <p:cNvGrpSpPr/>
          <p:nvPr/>
        </p:nvGrpSpPr>
        <p:grpSpPr>
          <a:xfrm>
            <a:off x="461369" y="1600200"/>
            <a:ext cx="8221260" cy="4525963"/>
            <a:chOff x="461369" y="1600200"/>
            <a:chExt cx="8221260" cy="4525963"/>
          </a:xfrm>
        </p:grpSpPr>
        <p:sp>
          <p:nvSpPr>
            <p:cNvPr id="3" name="Arrow: Right 2">
              <a:extLst>
                <a:ext uri="{FF2B5EF4-FFF2-40B4-BE49-F238E27FC236}">
                  <a16:creationId xmlns:a16="http://schemas.microsoft.com/office/drawing/2014/main" id="{0A0DC5E3-690A-4077-8813-4D20119E8E1F}"/>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BE0C34D-0681-464E-8D93-F3DCDEA7C1B2}"/>
                </a:ext>
              </a:extLst>
            </p:cNvPr>
            <p:cNvSpPr/>
            <p:nvPr/>
          </p:nvSpPr>
          <p:spPr>
            <a:xfrm>
              <a:off x="461369" y="2957988"/>
              <a:ext cx="2639157" cy="1810385"/>
            </a:xfrm>
            <a:custGeom>
              <a:avLst/>
              <a:gdLst>
                <a:gd name="connsiteX0" fmla="*/ 0 w 2639157"/>
                <a:gd name="connsiteY0" fmla="*/ 301737 h 1810385"/>
                <a:gd name="connsiteX1" fmla="*/ 301737 w 2639157"/>
                <a:gd name="connsiteY1" fmla="*/ 0 h 1810385"/>
                <a:gd name="connsiteX2" fmla="*/ 2337420 w 2639157"/>
                <a:gd name="connsiteY2" fmla="*/ 0 h 1810385"/>
                <a:gd name="connsiteX3" fmla="*/ 2639157 w 2639157"/>
                <a:gd name="connsiteY3" fmla="*/ 301737 h 1810385"/>
                <a:gd name="connsiteX4" fmla="*/ 2639157 w 2639157"/>
                <a:gd name="connsiteY4" fmla="*/ 1508648 h 1810385"/>
                <a:gd name="connsiteX5" fmla="*/ 2337420 w 2639157"/>
                <a:gd name="connsiteY5" fmla="*/ 1810385 h 1810385"/>
                <a:gd name="connsiteX6" fmla="*/ 301737 w 2639157"/>
                <a:gd name="connsiteY6" fmla="*/ 1810385 h 1810385"/>
                <a:gd name="connsiteX7" fmla="*/ 0 w 2639157"/>
                <a:gd name="connsiteY7" fmla="*/ 1508648 h 1810385"/>
                <a:gd name="connsiteX8" fmla="*/ 0 w 2639157"/>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9157" h="1810385">
                  <a:moveTo>
                    <a:pt x="0" y="301737"/>
                  </a:moveTo>
                  <a:cubicBezTo>
                    <a:pt x="0" y="135092"/>
                    <a:pt x="135092" y="0"/>
                    <a:pt x="301737" y="0"/>
                  </a:cubicBezTo>
                  <a:lnTo>
                    <a:pt x="2337420" y="0"/>
                  </a:lnTo>
                  <a:cubicBezTo>
                    <a:pt x="2504065" y="0"/>
                    <a:pt x="2639157" y="135092"/>
                    <a:pt x="2639157" y="301737"/>
                  </a:cubicBezTo>
                  <a:lnTo>
                    <a:pt x="2639157" y="1508648"/>
                  </a:lnTo>
                  <a:cubicBezTo>
                    <a:pt x="2639157" y="1675293"/>
                    <a:pt x="2504065" y="1810385"/>
                    <a:pt x="2337420"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6006" tIns="176006" rIns="176006" bIns="176006" numCol="1" spcCol="1270" anchor="ctr" anchorCtr="0">
              <a:noAutofit/>
            </a:bodyPr>
            <a:lstStyle/>
            <a:p>
              <a:pPr marL="0" lvl="0" indent="0" algn="ctr" defTabSz="1022350">
                <a:lnSpc>
                  <a:spcPct val="90000"/>
                </a:lnSpc>
                <a:spcBef>
                  <a:spcPct val="0"/>
                </a:spcBef>
                <a:spcAft>
                  <a:spcPct val="35000"/>
                </a:spcAft>
                <a:buNone/>
              </a:pPr>
              <a:r>
                <a:rPr lang="en-US" sz="2300" kern="1200" dirty="0"/>
                <a:t>Training/education</a:t>
              </a:r>
            </a:p>
          </p:txBody>
        </p:sp>
        <p:sp>
          <p:nvSpPr>
            <p:cNvPr id="6" name="Freeform: Shape 5">
              <a:extLst>
                <a:ext uri="{FF2B5EF4-FFF2-40B4-BE49-F238E27FC236}">
                  <a16:creationId xmlns:a16="http://schemas.microsoft.com/office/drawing/2014/main" id="{D2F12361-3372-4FBA-8B77-A52432457A83}"/>
                </a:ext>
              </a:extLst>
            </p:cNvPr>
            <p:cNvSpPr/>
            <p:nvPr/>
          </p:nvSpPr>
          <p:spPr>
            <a:xfrm>
              <a:off x="3252421" y="2957988"/>
              <a:ext cx="2639157" cy="1810385"/>
            </a:xfrm>
            <a:custGeom>
              <a:avLst/>
              <a:gdLst>
                <a:gd name="connsiteX0" fmla="*/ 0 w 2639157"/>
                <a:gd name="connsiteY0" fmla="*/ 301737 h 1810385"/>
                <a:gd name="connsiteX1" fmla="*/ 301737 w 2639157"/>
                <a:gd name="connsiteY1" fmla="*/ 0 h 1810385"/>
                <a:gd name="connsiteX2" fmla="*/ 2337420 w 2639157"/>
                <a:gd name="connsiteY2" fmla="*/ 0 h 1810385"/>
                <a:gd name="connsiteX3" fmla="*/ 2639157 w 2639157"/>
                <a:gd name="connsiteY3" fmla="*/ 301737 h 1810385"/>
                <a:gd name="connsiteX4" fmla="*/ 2639157 w 2639157"/>
                <a:gd name="connsiteY4" fmla="*/ 1508648 h 1810385"/>
                <a:gd name="connsiteX5" fmla="*/ 2337420 w 2639157"/>
                <a:gd name="connsiteY5" fmla="*/ 1810385 h 1810385"/>
                <a:gd name="connsiteX6" fmla="*/ 301737 w 2639157"/>
                <a:gd name="connsiteY6" fmla="*/ 1810385 h 1810385"/>
                <a:gd name="connsiteX7" fmla="*/ 0 w 2639157"/>
                <a:gd name="connsiteY7" fmla="*/ 1508648 h 1810385"/>
                <a:gd name="connsiteX8" fmla="*/ 0 w 2639157"/>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9157" h="1810385">
                  <a:moveTo>
                    <a:pt x="0" y="301737"/>
                  </a:moveTo>
                  <a:cubicBezTo>
                    <a:pt x="0" y="135092"/>
                    <a:pt x="135092" y="0"/>
                    <a:pt x="301737" y="0"/>
                  </a:cubicBezTo>
                  <a:lnTo>
                    <a:pt x="2337420" y="0"/>
                  </a:lnTo>
                  <a:cubicBezTo>
                    <a:pt x="2504065" y="0"/>
                    <a:pt x="2639157" y="135092"/>
                    <a:pt x="2639157" y="301737"/>
                  </a:cubicBezTo>
                  <a:lnTo>
                    <a:pt x="2639157" y="1508648"/>
                  </a:lnTo>
                  <a:cubicBezTo>
                    <a:pt x="2639157" y="1675293"/>
                    <a:pt x="2504065" y="1810385"/>
                    <a:pt x="2337420"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76006" tIns="176006" rIns="176006" bIns="176006" numCol="1" spcCol="1270" anchor="ctr" anchorCtr="0">
              <a:noAutofit/>
            </a:bodyPr>
            <a:lstStyle/>
            <a:p>
              <a:pPr marL="0" lvl="0" indent="0" algn="ctr" defTabSz="1022350">
                <a:lnSpc>
                  <a:spcPct val="90000"/>
                </a:lnSpc>
                <a:spcBef>
                  <a:spcPct val="0"/>
                </a:spcBef>
                <a:spcAft>
                  <a:spcPct val="35000"/>
                </a:spcAft>
                <a:buNone/>
              </a:pPr>
              <a:r>
                <a:rPr lang="en-US" sz="2300" kern="1200" dirty="0"/>
                <a:t>Support</a:t>
              </a:r>
            </a:p>
          </p:txBody>
        </p:sp>
        <p:sp>
          <p:nvSpPr>
            <p:cNvPr id="7" name="Freeform: Shape 6">
              <a:extLst>
                <a:ext uri="{FF2B5EF4-FFF2-40B4-BE49-F238E27FC236}">
                  <a16:creationId xmlns:a16="http://schemas.microsoft.com/office/drawing/2014/main" id="{2E352826-D468-4FF9-BB54-611030EC086C}"/>
                </a:ext>
              </a:extLst>
            </p:cNvPr>
            <p:cNvSpPr/>
            <p:nvPr/>
          </p:nvSpPr>
          <p:spPr>
            <a:xfrm>
              <a:off x="6043472" y="2957988"/>
              <a:ext cx="2639157" cy="1810385"/>
            </a:xfrm>
            <a:custGeom>
              <a:avLst/>
              <a:gdLst>
                <a:gd name="connsiteX0" fmla="*/ 0 w 2639157"/>
                <a:gd name="connsiteY0" fmla="*/ 301737 h 1810385"/>
                <a:gd name="connsiteX1" fmla="*/ 301737 w 2639157"/>
                <a:gd name="connsiteY1" fmla="*/ 0 h 1810385"/>
                <a:gd name="connsiteX2" fmla="*/ 2337420 w 2639157"/>
                <a:gd name="connsiteY2" fmla="*/ 0 h 1810385"/>
                <a:gd name="connsiteX3" fmla="*/ 2639157 w 2639157"/>
                <a:gd name="connsiteY3" fmla="*/ 301737 h 1810385"/>
                <a:gd name="connsiteX4" fmla="*/ 2639157 w 2639157"/>
                <a:gd name="connsiteY4" fmla="*/ 1508648 h 1810385"/>
                <a:gd name="connsiteX5" fmla="*/ 2337420 w 2639157"/>
                <a:gd name="connsiteY5" fmla="*/ 1810385 h 1810385"/>
                <a:gd name="connsiteX6" fmla="*/ 301737 w 2639157"/>
                <a:gd name="connsiteY6" fmla="*/ 1810385 h 1810385"/>
                <a:gd name="connsiteX7" fmla="*/ 0 w 2639157"/>
                <a:gd name="connsiteY7" fmla="*/ 1508648 h 1810385"/>
                <a:gd name="connsiteX8" fmla="*/ 0 w 2639157"/>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9157" h="1810385">
                  <a:moveTo>
                    <a:pt x="0" y="301737"/>
                  </a:moveTo>
                  <a:cubicBezTo>
                    <a:pt x="0" y="135092"/>
                    <a:pt x="135092" y="0"/>
                    <a:pt x="301737" y="0"/>
                  </a:cubicBezTo>
                  <a:lnTo>
                    <a:pt x="2337420" y="0"/>
                  </a:lnTo>
                  <a:cubicBezTo>
                    <a:pt x="2504065" y="0"/>
                    <a:pt x="2639157" y="135092"/>
                    <a:pt x="2639157" y="301737"/>
                  </a:cubicBezTo>
                  <a:lnTo>
                    <a:pt x="2639157" y="1508648"/>
                  </a:lnTo>
                  <a:cubicBezTo>
                    <a:pt x="2639157" y="1675293"/>
                    <a:pt x="2504065" y="1810385"/>
                    <a:pt x="2337420"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76006" tIns="176006" rIns="176006" bIns="176006" numCol="1" spcCol="1270" anchor="ctr" anchorCtr="0">
              <a:noAutofit/>
            </a:bodyPr>
            <a:lstStyle/>
            <a:p>
              <a:pPr marL="0" lvl="0" indent="0" algn="ctr" defTabSz="1022350">
                <a:lnSpc>
                  <a:spcPct val="90000"/>
                </a:lnSpc>
                <a:spcBef>
                  <a:spcPct val="0"/>
                </a:spcBef>
                <a:spcAft>
                  <a:spcPct val="35000"/>
                </a:spcAft>
                <a:buNone/>
              </a:pPr>
              <a:r>
                <a:rPr lang="en-US" sz="2300" kern="1200" dirty="0"/>
                <a:t>Development</a:t>
              </a:r>
            </a:p>
          </p:txBody>
        </p:sp>
      </p:grpSp>
    </p:spTree>
    <p:extLst>
      <p:ext uri="{BB962C8B-B14F-4D97-AF65-F5344CB8AC3E}">
        <p14:creationId xmlns:p14="http://schemas.microsoft.com/office/powerpoint/2010/main" val="137782009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71D70E8-9413-4164-A0EF-73C18C18A767}"/>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noProof="0" dirty="0"/>
              <a:t>Succession Planning and Change Management</a:t>
            </a:r>
          </a:p>
        </p:txBody>
      </p:sp>
      <p:grpSp>
        <p:nvGrpSpPr>
          <p:cNvPr id="2" name="Group 1">
            <a:extLst>
              <a:ext uri="{FF2B5EF4-FFF2-40B4-BE49-F238E27FC236}">
                <a16:creationId xmlns:a16="http://schemas.microsoft.com/office/drawing/2014/main" id="{472CD4F5-07E7-4C18-A06A-9D02BA33D119}"/>
              </a:ext>
            </a:extLst>
          </p:cNvPr>
          <p:cNvGrpSpPr/>
          <p:nvPr/>
        </p:nvGrpSpPr>
        <p:grpSpPr>
          <a:xfrm>
            <a:off x="457200" y="1600752"/>
            <a:ext cx="8229599" cy="4524858"/>
            <a:chOff x="457200" y="1600752"/>
            <a:chExt cx="8229599" cy="4524858"/>
          </a:xfrm>
        </p:grpSpPr>
        <p:sp>
          <p:nvSpPr>
            <p:cNvPr id="3" name="Freeform: Shape 2">
              <a:extLst>
                <a:ext uri="{FF2B5EF4-FFF2-40B4-BE49-F238E27FC236}">
                  <a16:creationId xmlns:a16="http://schemas.microsoft.com/office/drawing/2014/main" id="{A795660C-D4B4-4E82-95F9-C8A0AA80E8A5}"/>
                </a:ext>
              </a:extLst>
            </p:cNvPr>
            <p:cNvSpPr/>
            <p:nvPr/>
          </p:nvSpPr>
          <p:spPr>
            <a:xfrm>
              <a:off x="3749039" y="1600752"/>
              <a:ext cx="4937760" cy="2154694"/>
            </a:xfrm>
            <a:custGeom>
              <a:avLst/>
              <a:gdLst>
                <a:gd name="connsiteX0" fmla="*/ 0 w 4937760"/>
                <a:gd name="connsiteY0" fmla="*/ 269337 h 2154694"/>
                <a:gd name="connsiteX1" fmla="*/ 3860413 w 4937760"/>
                <a:gd name="connsiteY1" fmla="*/ 269337 h 2154694"/>
                <a:gd name="connsiteX2" fmla="*/ 3860413 w 4937760"/>
                <a:gd name="connsiteY2" fmla="*/ 0 h 2154694"/>
                <a:gd name="connsiteX3" fmla="*/ 4937760 w 4937760"/>
                <a:gd name="connsiteY3" fmla="*/ 1077347 h 2154694"/>
                <a:gd name="connsiteX4" fmla="*/ 3860413 w 4937760"/>
                <a:gd name="connsiteY4" fmla="*/ 2154694 h 2154694"/>
                <a:gd name="connsiteX5" fmla="*/ 3860413 w 4937760"/>
                <a:gd name="connsiteY5" fmla="*/ 1885357 h 2154694"/>
                <a:gd name="connsiteX6" fmla="*/ 0 w 4937760"/>
                <a:gd name="connsiteY6" fmla="*/ 1885357 h 2154694"/>
                <a:gd name="connsiteX7" fmla="*/ 0 w 4937760"/>
                <a:gd name="connsiteY7" fmla="*/ 269337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2154694">
                  <a:moveTo>
                    <a:pt x="0" y="269337"/>
                  </a:moveTo>
                  <a:lnTo>
                    <a:pt x="3860413" y="269337"/>
                  </a:lnTo>
                  <a:lnTo>
                    <a:pt x="3860413" y="0"/>
                  </a:lnTo>
                  <a:lnTo>
                    <a:pt x="4937760" y="1077347"/>
                  </a:lnTo>
                  <a:lnTo>
                    <a:pt x="3860413" y="2154694"/>
                  </a:lnTo>
                  <a:lnTo>
                    <a:pt x="3860413" y="1885357"/>
                  </a:lnTo>
                  <a:lnTo>
                    <a:pt x="0" y="1885357"/>
                  </a:lnTo>
                  <a:lnTo>
                    <a:pt x="0" y="269337"/>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860" tIns="292197" rIns="830870" bIns="292197" numCol="1" spcCol="1270" anchor="t" anchorCtr="0">
              <a:noAutofit/>
            </a:bodyPr>
            <a:lstStyle/>
            <a:p>
              <a:pPr marL="285750" lvl="1" indent="-285750" algn="l" defTabSz="1600200">
                <a:lnSpc>
                  <a:spcPct val="90000"/>
                </a:lnSpc>
                <a:spcBef>
                  <a:spcPct val="0"/>
                </a:spcBef>
                <a:spcAft>
                  <a:spcPct val="15000"/>
                </a:spcAft>
                <a:buChar char="•"/>
              </a:pPr>
              <a:r>
                <a:rPr lang="en-US" sz="3600" kern="1200" dirty="0"/>
                <a:t>New managers have been groomed for the position</a:t>
              </a:r>
            </a:p>
          </p:txBody>
        </p:sp>
        <p:sp>
          <p:nvSpPr>
            <p:cNvPr id="5" name="Freeform: Shape 4">
              <a:extLst>
                <a:ext uri="{FF2B5EF4-FFF2-40B4-BE49-F238E27FC236}">
                  <a16:creationId xmlns:a16="http://schemas.microsoft.com/office/drawing/2014/main" id="{01B9EF1D-8714-4423-9F50-87F0A006ABBA}"/>
                </a:ext>
              </a:extLst>
            </p:cNvPr>
            <p:cNvSpPr/>
            <p:nvPr/>
          </p:nvSpPr>
          <p:spPr>
            <a:xfrm>
              <a:off x="457200" y="1600752"/>
              <a:ext cx="3291840" cy="2154694"/>
            </a:xfrm>
            <a:custGeom>
              <a:avLst/>
              <a:gdLst>
                <a:gd name="connsiteX0" fmla="*/ 0 w 3291840"/>
                <a:gd name="connsiteY0" fmla="*/ 359123 h 2154694"/>
                <a:gd name="connsiteX1" fmla="*/ 359123 w 3291840"/>
                <a:gd name="connsiteY1" fmla="*/ 0 h 2154694"/>
                <a:gd name="connsiteX2" fmla="*/ 2932717 w 3291840"/>
                <a:gd name="connsiteY2" fmla="*/ 0 h 2154694"/>
                <a:gd name="connsiteX3" fmla="*/ 3291840 w 3291840"/>
                <a:gd name="connsiteY3" fmla="*/ 359123 h 2154694"/>
                <a:gd name="connsiteX4" fmla="*/ 3291840 w 3291840"/>
                <a:gd name="connsiteY4" fmla="*/ 1795571 h 2154694"/>
                <a:gd name="connsiteX5" fmla="*/ 2932717 w 3291840"/>
                <a:gd name="connsiteY5" fmla="*/ 2154694 h 2154694"/>
                <a:gd name="connsiteX6" fmla="*/ 359123 w 3291840"/>
                <a:gd name="connsiteY6" fmla="*/ 2154694 h 2154694"/>
                <a:gd name="connsiteX7" fmla="*/ 0 w 3291840"/>
                <a:gd name="connsiteY7" fmla="*/ 1795571 h 2154694"/>
                <a:gd name="connsiteX8" fmla="*/ 0 w 3291840"/>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2154694">
                  <a:moveTo>
                    <a:pt x="0" y="359123"/>
                  </a:moveTo>
                  <a:cubicBezTo>
                    <a:pt x="0" y="160785"/>
                    <a:pt x="160785" y="0"/>
                    <a:pt x="359123" y="0"/>
                  </a:cubicBezTo>
                  <a:lnTo>
                    <a:pt x="2932717" y="0"/>
                  </a:lnTo>
                  <a:cubicBezTo>
                    <a:pt x="3131055" y="0"/>
                    <a:pt x="3291840" y="160785"/>
                    <a:pt x="3291840" y="359123"/>
                  </a:cubicBezTo>
                  <a:lnTo>
                    <a:pt x="3291840" y="1795571"/>
                  </a:lnTo>
                  <a:cubicBezTo>
                    <a:pt x="3291840" y="1993909"/>
                    <a:pt x="3131055" y="2154694"/>
                    <a:pt x="2932717" y="2154694"/>
                  </a:cubicBezTo>
                  <a:lnTo>
                    <a:pt x="359123" y="2154694"/>
                  </a:lnTo>
                  <a:cubicBezTo>
                    <a:pt x="160785" y="2154694"/>
                    <a:pt x="0" y="1993909"/>
                    <a:pt x="0" y="1795571"/>
                  </a:cubicBezTo>
                  <a:lnTo>
                    <a:pt x="0" y="35912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91873" tIns="198528" rIns="291873" bIns="198528" numCol="1" spcCol="1270" anchor="ctr" anchorCtr="0">
              <a:noAutofit/>
            </a:bodyPr>
            <a:lstStyle/>
            <a:p>
              <a:pPr marL="0" lvl="0" indent="0" algn="ctr" defTabSz="2178050">
                <a:lnSpc>
                  <a:spcPct val="90000"/>
                </a:lnSpc>
                <a:spcBef>
                  <a:spcPct val="0"/>
                </a:spcBef>
                <a:spcAft>
                  <a:spcPct val="35000"/>
                </a:spcAft>
                <a:buNone/>
              </a:pPr>
              <a:r>
                <a:rPr lang="en-US" sz="4900" kern="1200" dirty="0"/>
                <a:t>Someone leaves</a:t>
              </a:r>
            </a:p>
          </p:txBody>
        </p:sp>
        <p:sp>
          <p:nvSpPr>
            <p:cNvPr id="6" name="Freeform: Shape 5">
              <a:extLst>
                <a:ext uri="{FF2B5EF4-FFF2-40B4-BE49-F238E27FC236}">
                  <a16:creationId xmlns:a16="http://schemas.microsoft.com/office/drawing/2014/main" id="{D402D056-F398-4FE6-9724-0F2170BCA1EA}"/>
                </a:ext>
              </a:extLst>
            </p:cNvPr>
            <p:cNvSpPr/>
            <p:nvPr/>
          </p:nvSpPr>
          <p:spPr>
            <a:xfrm>
              <a:off x="3749039" y="3970916"/>
              <a:ext cx="4937760" cy="2154694"/>
            </a:xfrm>
            <a:custGeom>
              <a:avLst/>
              <a:gdLst>
                <a:gd name="connsiteX0" fmla="*/ 0 w 4937760"/>
                <a:gd name="connsiteY0" fmla="*/ 269337 h 2154694"/>
                <a:gd name="connsiteX1" fmla="*/ 3860413 w 4937760"/>
                <a:gd name="connsiteY1" fmla="*/ 269337 h 2154694"/>
                <a:gd name="connsiteX2" fmla="*/ 3860413 w 4937760"/>
                <a:gd name="connsiteY2" fmla="*/ 0 h 2154694"/>
                <a:gd name="connsiteX3" fmla="*/ 4937760 w 4937760"/>
                <a:gd name="connsiteY3" fmla="*/ 1077347 h 2154694"/>
                <a:gd name="connsiteX4" fmla="*/ 3860413 w 4937760"/>
                <a:gd name="connsiteY4" fmla="*/ 2154694 h 2154694"/>
                <a:gd name="connsiteX5" fmla="*/ 3860413 w 4937760"/>
                <a:gd name="connsiteY5" fmla="*/ 1885357 h 2154694"/>
                <a:gd name="connsiteX6" fmla="*/ 0 w 4937760"/>
                <a:gd name="connsiteY6" fmla="*/ 1885357 h 2154694"/>
                <a:gd name="connsiteX7" fmla="*/ 0 w 4937760"/>
                <a:gd name="connsiteY7" fmla="*/ 269337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2154694">
                  <a:moveTo>
                    <a:pt x="0" y="269337"/>
                  </a:moveTo>
                  <a:lnTo>
                    <a:pt x="3860413" y="269337"/>
                  </a:lnTo>
                  <a:lnTo>
                    <a:pt x="3860413" y="0"/>
                  </a:lnTo>
                  <a:lnTo>
                    <a:pt x="4937760" y="1077347"/>
                  </a:lnTo>
                  <a:lnTo>
                    <a:pt x="3860413" y="2154694"/>
                  </a:lnTo>
                  <a:lnTo>
                    <a:pt x="3860413" y="1885357"/>
                  </a:lnTo>
                  <a:lnTo>
                    <a:pt x="0" y="1885357"/>
                  </a:lnTo>
                  <a:lnTo>
                    <a:pt x="0" y="269337"/>
                  </a:lnTo>
                  <a:close/>
                </a:path>
              </a:pathLst>
            </a:custGeom>
          </p:spPr>
          <p:style>
            <a:lnRef idx="2">
              <a:schemeClr val="accent4">
                <a:tint val="40000"/>
                <a:alpha val="90000"/>
                <a:hueOff val="-3945710"/>
                <a:satOff val="22157"/>
                <a:lumOff val="1408"/>
                <a:alphaOff val="0"/>
              </a:schemeClr>
            </a:lnRef>
            <a:fillRef idx="1">
              <a:schemeClr val="accent4">
                <a:tint val="40000"/>
                <a:alpha val="90000"/>
                <a:hueOff val="-3945710"/>
                <a:satOff val="22157"/>
                <a:lumOff val="1408"/>
                <a:alphaOff val="0"/>
              </a:schemeClr>
            </a:fillRef>
            <a:effectRef idx="0">
              <a:schemeClr val="accent4">
                <a:tint val="40000"/>
                <a:alpha val="90000"/>
                <a:hueOff val="-3945710"/>
                <a:satOff val="22157"/>
                <a:lumOff val="1408"/>
                <a:alphaOff val="0"/>
              </a:schemeClr>
            </a:effectRef>
            <a:fontRef idx="minor">
              <a:schemeClr val="dk1">
                <a:hueOff val="0"/>
                <a:satOff val="0"/>
                <a:lumOff val="0"/>
                <a:alphaOff val="0"/>
              </a:schemeClr>
            </a:fontRef>
          </p:style>
          <p:txBody>
            <a:bodyPr spcFirstLastPara="0" vert="horz" wrap="square" lIns="22860" tIns="292197" rIns="830870" bIns="292197" numCol="1" spcCol="1270" anchor="t" anchorCtr="0">
              <a:noAutofit/>
            </a:bodyPr>
            <a:lstStyle/>
            <a:p>
              <a:pPr marL="285750" lvl="1" indent="-285750" algn="l" defTabSz="1600200">
                <a:lnSpc>
                  <a:spcPct val="90000"/>
                </a:lnSpc>
                <a:spcBef>
                  <a:spcPct val="0"/>
                </a:spcBef>
                <a:spcAft>
                  <a:spcPct val="15000"/>
                </a:spcAft>
                <a:buChar char="•"/>
              </a:pPr>
              <a:r>
                <a:rPr lang="en-US" sz="3600" kern="1200" dirty="0"/>
                <a:t>Employees from the management track are prepared</a:t>
              </a:r>
            </a:p>
          </p:txBody>
        </p:sp>
        <p:sp>
          <p:nvSpPr>
            <p:cNvPr id="7" name="Freeform: Shape 6">
              <a:extLst>
                <a:ext uri="{FF2B5EF4-FFF2-40B4-BE49-F238E27FC236}">
                  <a16:creationId xmlns:a16="http://schemas.microsoft.com/office/drawing/2014/main" id="{6B222EE5-A384-42D9-B494-6309BEDAD252}"/>
                </a:ext>
              </a:extLst>
            </p:cNvPr>
            <p:cNvSpPr/>
            <p:nvPr/>
          </p:nvSpPr>
          <p:spPr>
            <a:xfrm>
              <a:off x="457200" y="3970916"/>
              <a:ext cx="3291840" cy="2154694"/>
            </a:xfrm>
            <a:custGeom>
              <a:avLst/>
              <a:gdLst>
                <a:gd name="connsiteX0" fmla="*/ 0 w 3291840"/>
                <a:gd name="connsiteY0" fmla="*/ 359123 h 2154694"/>
                <a:gd name="connsiteX1" fmla="*/ 359123 w 3291840"/>
                <a:gd name="connsiteY1" fmla="*/ 0 h 2154694"/>
                <a:gd name="connsiteX2" fmla="*/ 2932717 w 3291840"/>
                <a:gd name="connsiteY2" fmla="*/ 0 h 2154694"/>
                <a:gd name="connsiteX3" fmla="*/ 3291840 w 3291840"/>
                <a:gd name="connsiteY3" fmla="*/ 359123 h 2154694"/>
                <a:gd name="connsiteX4" fmla="*/ 3291840 w 3291840"/>
                <a:gd name="connsiteY4" fmla="*/ 1795571 h 2154694"/>
                <a:gd name="connsiteX5" fmla="*/ 2932717 w 3291840"/>
                <a:gd name="connsiteY5" fmla="*/ 2154694 h 2154694"/>
                <a:gd name="connsiteX6" fmla="*/ 359123 w 3291840"/>
                <a:gd name="connsiteY6" fmla="*/ 2154694 h 2154694"/>
                <a:gd name="connsiteX7" fmla="*/ 0 w 3291840"/>
                <a:gd name="connsiteY7" fmla="*/ 1795571 h 2154694"/>
                <a:gd name="connsiteX8" fmla="*/ 0 w 3291840"/>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2154694">
                  <a:moveTo>
                    <a:pt x="0" y="359123"/>
                  </a:moveTo>
                  <a:cubicBezTo>
                    <a:pt x="0" y="160785"/>
                    <a:pt x="160785" y="0"/>
                    <a:pt x="359123" y="0"/>
                  </a:cubicBezTo>
                  <a:lnTo>
                    <a:pt x="2932717" y="0"/>
                  </a:lnTo>
                  <a:cubicBezTo>
                    <a:pt x="3131055" y="0"/>
                    <a:pt x="3291840" y="160785"/>
                    <a:pt x="3291840" y="359123"/>
                  </a:cubicBezTo>
                  <a:lnTo>
                    <a:pt x="3291840" y="1795571"/>
                  </a:lnTo>
                  <a:cubicBezTo>
                    <a:pt x="3291840" y="1993909"/>
                    <a:pt x="3131055" y="2154694"/>
                    <a:pt x="2932717" y="2154694"/>
                  </a:cubicBezTo>
                  <a:lnTo>
                    <a:pt x="359123" y="2154694"/>
                  </a:lnTo>
                  <a:cubicBezTo>
                    <a:pt x="160785" y="2154694"/>
                    <a:pt x="0" y="1993909"/>
                    <a:pt x="0" y="1795571"/>
                  </a:cubicBezTo>
                  <a:lnTo>
                    <a:pt x="0" y="359123"/>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91873" tIns="198528" rIns="291873" bIns="198528" numCol="1" spcCol="1270" anchor="ctr" anchorCtr="0">
              <a:noAutofit/>
            </a:bodyPr>
            <a:lstStyle/>
            <a:p>
              <a:pPr marL="0" lvl="0" indent="0" algn="ctr" defTabSz="2178050">
                <a:lnSpc>
                  <a:spcPct val="90000"/>
                </a:lnSpc>
                <a:spcBef>
                  <a:spcPct val="0"/>
                </a:spcBef>
                <a:spcAft>
                  <a:spcPct val="35000"/>
                </a:spcAft>
                <a:buNone/>
              </a:pPr>
              <a:r>
                <a:rPr lang="en-US" sz="4900" kern="1200" dirty="0"/>
                <a:t>Expansion</a:t>
              </a:r>
            </a:p>
          </p:txBody>
        </p:sp>
      </p:grpSp>
    </p:spTree>
    <p:extLst>
      <p:ext uri="{BB962C8B-B14F-4D97-AF65-F5344CB8AC3E}">
        <p14:creationId xmlns:p14="http://schemas.microsoft.com/office/powerpoint/2010/main" val="165426859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2F39A7F4-2FA5-4A96-A794-498488D8A0FA}"/>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3EF5C599-B5A5-49DD-A3A3-D0A84E3E018C}"/>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B8253988-F13C-4C30-9883-D2507BC94B19}"/>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9974" tIns="56639" rIns="69974" bIns="56639"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As their business has expanded, they have had to hire nearly a dozen new managers. Nearly all of these came from outside the organization, and the transitions were often difficult. </a:t>
              </a:r>
              <a:endParaRPr lang="en-US" sz="2100" kern="1200" dirty="0"/>
            </a:p>
          </p:txBody>
        </p:sp>
        <p:sp>
          <p:nvSpPr>
            <p:cNvPr id="6" name="Rectangle: Rounded Corners 5">
              <a:extLst>
                <a:ext uri="{FF2B5EF4-FFF2-40B4-BE49-F238E27FC236}">
                  <a16:creationId xmlns:a16="http://schemas.microsoft.com/office/drawing/2014/main" id="{44BE5CE8-9CC9-409E-9A75-EB8A1AF5584C}"/>
                </a:ext>
              </a:extLst>
            </p:cNvPr>
            <p:cNvSpPr/>
            <p:nvPr/>
          </p:nvSpPr>
          <p:spPr>
            <a:xfrm>
              <a:off x="850999" y="2809281"/>
              <a:ext cx="1023203" cy="1023203"/>
            </a:xfrm>
            <a:prstGeom prst="roundRect">
              <a:avLst>
                <a:gd name="adj" fmla="val 16670"/>
              </a:avLst>
            </a:prstGeom>
            <a:solidFill>
              <a:srgbClr val="8064A2"/>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94110875-2A3E-4856-9052-D7F22C07CBA0}"/>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3750" tIns="163750" rIns="163750" bIns="16375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ea typeface="+mn-ea"/>
                  <a:cs typeface="+mn-cs"/>
                </a:rPr>
                <a:t>There was a high degree of turnover</a:t>
              </a:r>
              <a:endParaRPr lang="en-US" sz="1600" kern="1200" dirty="0"/>
            </a:p>
          </p:txBody>
        </p:sp>
        <p:sp>
          <p:nvSpPr>
            <p:cNvPr id="8" name="Rectangle: Rounded Corners 7">
              <a:extLst>
                <a:ext uri="{FF2B5EF4-FFF2-40B4-BE49-F238E27FC236}">
                  <a16:creationId xmlns:a16="http://schemas.microsoft.com/office/drawing/2014/main" id="{C408FB10-6806-4D0A-97B7-EA608C5FAD10}"/>
                </a:ext>
              </a:extLst>
            </p:cNvPr>
            <p:cNvSpPr/>
            <p:nvPr/>
          </p:nvSpPr>
          <p:spPr>
            <a:xfrm>
              <a:off x="850999" y="3955269"/>
              <a:ext cx="1023203" cy="1023203"/>
            </a:xfrm>
            <a:prstGeom prst="roundRect">
              <a:avLst>
                <a:gd name="adj" fmla="val 16670"/>
              </a:avLst>
            </a:prstGeom>
            <a:solidFill>
              <a:srgbClr val="5767B4"/>
            </a:solidFill>
          </p:spPr>
          <p:style>
            <a:lnRef idx="2">
              <a:schemeClr val="lt1">
                <a:hueOff val="0"/>
                <a:satOff val="0"/>
                <a:lumOff val="0"/>
                <a:alphaOff val="0"/>
              </a:schemeClr>
            </a:lnRef>
            <a:fillRef idx="1">
              <a:scrgbClr r="0" g="0" b="0"/>
            </a:fillRef>
            <a:effectRef idx="0">
              <a:schemeClr val="accent4">
                <a:hueOff val="-2232385"/>
                <a:satOff val="13449"/>
                <a:lumOff val="1078"/>
                <a:alphaOff val="0"/>
              </a:schemeClr>
            </a:effectRef>
            <a:fontRef idx="minor">
              <a:schemeClr val="lt1"/>
            </a:fontRef>
          </p:style>
        </p:sp>
        <p:sp>
          <p:nvSpPr>
            <p:cNvPr id="9" name="Freeform: Shape 8">
              <a:extLst>
                <a:ext uri="{FF2B5EF4-FFF2-40B4-BE49-F238E27FC236}">
                  <a16:creationId xmlns:a16="http://schemas.microsoft.com/office/drawing/2014/main" id="{37468C6B-276F-4D99-B209-BCE2CE19B3AB}"/>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63750" tIns="163750" rIns="163750" bIns="16375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ea typeface="+mn-ea"/>
                  <a:cs typeface="+mn-cs"/>
                </a:rPr>
                <a:t>Together with a group of high-level managers, Reginald and Katherine worked to create a clear path to management</a:t>
              </a:r>
              <a:endParaRPr lang="en-US" sz="1600" kern="1200" dirty="0"/>
            </a:p>
          </p:txBody>
        </p:sp>
        <p:sp>
          <p:nvSpPr>
            <p:cNvPr id="10" name="Rectangle: Rounded Corners 9">
              <a:extLst>
                <a:ext uri="{FF2B5EF4-FFF2-40B4-BE49-F238E27FC236}">
                  <a16:creationId xmlns:a16="http://schemas.microsoft.com/office/drawing/2014/main" id="{830A259C-7CC9-4E46-AB15-398BA8347F3F}"/>
                </a:ext>
              </a:extLst>
            </p:cNvPr>
            <p:cNvSpPr/>
            <p:nvPr/>
          </p:nvSpPr>
          <p:spPr>
            <a:xfrm>
              <a:off x="850999" y="5101257"/>
              <a:ext cx="1023203" cy="1023203"/>
            </a:xfrm>
            <a:prstGeom prst="roundRect">
              <a:avLst>
                <a:gd name="adj" fmla="val 16670"/>
              </a:avLst>
            </a:prstGeom>
            <a:solidFill>
              <a:srgbClr val="4BACC6"/>
            </a:solidFill>
          </p:spPr>
          <p:style>
            <a:lnRef idx="2">
              <a:schemeClr val="lt1">
                <a:hueOff val="0"/>
                <a:satOff val="0"/>
                <a:lumOff val="0"/>
                <a:alphaOff val="0"/>
              </a:schemeClr>
            </a:lnRef>
            <a:fillRef idx="1">
              <a:scrgbClr r="0" g="0" b="0"/>
            </a:fillRef>
            <a:effectRef idx="0">
              <a:schemeClr val="accent4">
                <a:hueOff val="-4464770"/>
                <a:satOff val="26899"/>
                <a:lumOff val="2156"/>
                <a:alphaOff val="0"/>
              </a:schemeClr>
            </a:effectRef>
            <a:fontRef idx="minor">
              <a:schemeClr val="lt1"/>
            </a:fontRef>
          </p:style>
        </p:sp>
        <p:sp>
          <p:nvSpPr>
            <p:cNvPr id="11" name="Freeform: Shape 10">
              <a:extLst>
                <a:ext uri="{FF2B5EF4-FFF2-40B4-BE49-F238E27FC236}">
                  <a16:creationId xmlns:a16="http://schemas.microsoft.com/office/drawing/2014/main" id="{55669298-C2E7-4581-B6E1-3D3748FA694B}"/>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63750" tIns="163750" rIns="163750" bIns="16375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ea typeface="+mn-ea"/>
                  <a:cs typeface="+mn-cs"/>
                </a:rPr>
                <a:t>The next time a managerial position came open, Reginald was pleased to see that four internal candidates applied, and each was far enough along on the track to be considered</a:t>
              </a:r>
              <a:endParaRPr lang="en-US" sz="1600" kern="1200" dirty="0"/>
            </a:p>
          </p:txBody>
        </p:sp>
      </p:gr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a:t>How can a clear management track help with employee retention?</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It helps employees to keep growing</a:t>
            </a:r>
          </a:p>
          <a:p>
            <a:pPr marL="857250" lvl="1" indent="-457200">
              <a:buFont typeface="+mj-lt"/>
              <a:buAutoNum type="alphaLcParenR"/>
            </a:pPr>
            <a:r>
              <a:rPr lang="en-US" sz="2400" dirty="0"/>
              <a:t>It helps employees know how to pursue their goals</a:t>
            </a:r>
          </a:p>
          <a:p>
            <a:pPr marL="857250" lvl="1" indent="-457200">
              <a:buFont typeface="+mj-lt"/>
              <a:buAutoNum type="alphaLcParenR"/>
            </a:pPr>
            <a:r>
              <a:rPr lang="en-US" sz="2400" dirty="0"/>
              <a:t>It helps employees move up in the organization</a:t>
            </a:r>
          </a:p>
          <a:p>
            <a:pPr marL="114300" lvl="0" indent="-457200">
              <a:buFont typeface="+mj-lt"/>
              <a:buAutoNum type="arabicPeriod"/>
            </a:pPr>
            <a:r>
              <a:rPr lang="en-US" sz="2400" dirty="0"/>
              <a:t>The management track should be what?</a:t>
            </a:r>
          </a:p>
          <a:p>
            <a:pPr marL="914400" lvl="1" indent="-457200">
              <a:buFont typeface="+mj-lt"/>
              <a:buAutoNum type="alphaLcParenR"/>
            </a:pPr>
            <a:r>
              <a:rPr lang="en-US" sz="2400" dirty="0"/>
              <a:t>Busy</a:t>
            </a:r>
          </a:p>
          <a:p>
            <a:pPr marL="914400" lvl="1" indent="-457200">
              <a:buFont typeface="+mj-lt"/>
              <a:buAutoNum type="alphaLcParenR"/>
            </a:pPr>
            <a:r>
              <a:rPr lang="en-US" sz="2400" dirty="0"/>
              <a:t>Respected </a:t>
            </a:r>
          </a:p>
          <a:p>
            <a:pPr marL="914400" lvl="1" indent="-457200">
              <a:buFont typeface="+mj-lt"/>
              <a:buAutoNum type="alphaLcParenR"/>
            </a:pPr>
            <a:r>
              <a:rPr lang="en-US" sz="2400" dirty="0"/>
              <a:t>Clear</a:t>
            </a:r>
          </a:p>
          <a:p>
            <a:pPr marL="914400" lvl="1" indent="-457200">
              <a:buFont typeface="+mj-lt"/>
              <a:buAutoNum type="alphaLcParenR"/>
            </a:pPr>
            <a:r>
              <a:rPr lang="en-US" sz="2400" dirty="0"/>
              <a:t>None of these</a:t>
            </a:r>
          </a:p>
          <a:p>
            <a:endParaRPr lang="en-US"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2400" dirty="0"/>
              <a:t>3.   A clear management track serves as what?</a:t>
            </a:r>
          </a:p>
          <a:p>
            <a:pPr marL="914400" lvl="1" indent="-457200">
              <a:buFont typeface="+mj-lt"/>
              <a:buAutoNum type="alphaLcParenR"/>
            </a:pPr>
            <a:r>
              <a:rPr lang="en-US" sz="2400" dirty="0"/>
              <a:t>A guidepost for development</a:t>
            </a:r>
          </a:p>
          <a:p>
            <a:pPr marL="914400" lvl="1" indent="-457200">
              <a:buFont typeface="+mj-lt"/>
              <a:buAutoNum type="alphaLcParenR"/>
            </a:pPr>
            <a:r>
              <a:rPr lang="en-US" sz="2400" dirty="0"/>
              <a:t>A map to employee’s goals</a:t>
            </a:r>
          </a:p>
          <a:p>
            <a:pPr marL="914400" lvl="1" indent="-457200">
              <a:buFont typeface="+mj-lt"/>
              <a:buAutoNum type="alphaLcParenR"/>
            </a:pPr>
            <a:r>
              <a:rPr lang="en-US" sz="2400" dirty="0"/>
              <a:t>A tool for planning employee development</a:t>
            </a:r>
          </a:p>
          <a:p>
            <a:pPr marL="914400" lvl="1" indent="-457200">
              <a:buFont typeface="+mj-lt"/>
              <a:buAutoNum type="alphaLcParenR"/>
            </a:pPr>
            <a:r>
              <a:rPr lang="en-US" sz="2400" dirty="0"/>
              <a:t>All of the above</a:t>
            </a:r>
          </a:p>
          <a:p>
            <a:pPr lvl="0"/>
            <a:r>
              <a:rPr lang="en-US" sz="2400" dirty="0"/>
              <a:t>4.   The management track can be used to create which of the following?</a:t>
            </a:r>
          </a:p>
          <a:p>
            <a:pPr marL="914400" lvl="1" indent="-457200">
              <a:buFont typeface="+mj-lt"/>
              <a:buAutoNum type="alphaLcParenR"/>
            </a:pPr>
            <a:r>
              <a:rPr lang="en-US" sz="2400" dirty="0"/>
              <a:t>Employee development plans</a:t>
            </a:r>
          </a:p>
          <a:p>
            <a:pPr marL="914400" lvl="1" indent="-457200">
              <a:buFont typeface="+mj-lt"/>
              <a:buAutoNum type="alphaLcParenR"/>
            </a:pPr>
            <a:r>
              <a:rPr lang="en-US" sz="2400" dirty="0"/>
              <a:t>All of these</a:t>
            </a:r>
          </a:p>
          <a:p>
            <a:pPr marL="914400" lvl="1" indent="-457200">
              <a:buFont typeface="+mj-lt"/>
              <a:buAutoNum type="alphaLcParenR"/>
            </a:pPr>
            <a:r>
              <a:rPr lang="en-US" sz="2400" dirty="0"/>
              <a:t>Training initiatives</a:t>
            </a:r>
          </a:p>
          <a:p>
            <a:pPr marL="914400" lvl="1" indent="-457200">
              <a:buFont typeface="+mj-lt"/>
              <a:buAutoNum type="alphaLcParenR"/>
            </a:pPr>
            <a:r>
              <a:rPr lang="en-US" sz="2400" dirty="0"/>
              <a:t>Benchmarks for an employee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2400" dirty="0"/>
              <a:t>5.   A clear management track ensures which of the following?</a:t>
            </a:r>
          </a:p>
          <a:p>
            <a:pPr marL="914400" lvl="1" indent="-457200">
              <a:buFont typeface="+mj-lt"/>
              <a:buAutoNum type="alphaLcParenR"/>
            </a:pPr>
            <a:r>
              <a:rPr lang="en-US" sz="2400" dirty="0"/>
              <a:t>Quality training and support</a:t>
            </a:r>
          </a:p>
          <a:p>
            <a:pPr marL="914400" lvl="1" indent="-457200">
              <a:buFont typeface="+mj-lt"/>
              <a:buAutoNum type="alphaLcParenR"/>
            </a:pPr>
            <a:r>
              <a:rPr lang="en-US" sz="2400" dirty="0"/>
              <a:t>Accountability</a:t>
            </a:r>
          </a:p>
          <a:p>
            <a:pPr marL="914400" lvl="1" indent="-457200">
              <a:buFont typeface="+mj-lt"/>
              <a:buAutoNum type="alphaLcParenR"/>
            </a:pPr>
            <a:r>
              <a:rPr lang="en-US" sz="2400" dirty="0"/>
              <a:t>Minimal supervision</a:t>
            </a:r>
          </a:p>
          <a:p>
            <a:pPr marL="914400" lvl="1" indent="-457200">
              <a:buFont typeface="+mj-lt"/>
              <a:buAutoNum type="alphaLcParenR"/>
            </a:pPr>
            <a:r>
              <a:rPr lang="en-US" sz="2400" dirty="0"/>
              <a:t>None of these</a:t>
            </a:r>
          </a:p>
          <a:p>
            <a:pPr lvl="0"/>
            <a:r>
              <a:rPr lang="en-US" sz="2400" dirty="0"/>
              <a:t>6.   A clear management track helps in planning which of the following?</a:t>
            </a:r>
          </a:p>
          <a:p>
            <a:pPr marL="914400" lvl="1" indent="-457200">
              <a:buFont typeface="+mj-lt"/>
              <a:buAutoNum type="alphaLcParenR"/>
            </a:pPr>
            <a:r>
              <a:rPr lang="en-US" sz="2400" dirty="0"/>
              <a:t>Development activities</a:t>
            </a:r>
          </a:p>
          <a:p>
            <a:pPr marL="914400" lvl="1" indent="-457200">
              <a:buFont typeface="+mj-lt"/>
              <a:buAutoNum type="alphaLcParenR"/>
            </a:pPr>
            <a:r>
              <a:rPr lang="en-US" sz="2400" dirty="0"/>
              <a:t>Human resource allocation</a:t>
            </a:r>
          </a:p>
          <a:p>
            <a:pPr marL="914400" lvl="1" indent="-457200">
              <a:buFont typeface="+mj-lt"/>
              <a:buAutoNum type="alphaLcParenR"/>
            </a:pPr>
            <a:r>
              <a:rPr lang="en-US" sz="2400" dirty="0"/>
              <a:t>Financial resource allocation</a:t>
            </a:r>
          </a:p>
          <a:p>
            <a:pPr marL="914400" lvl="1" indent="-457200">
              <a:buFont typeface="+mj-lt"/>
              <a:buAutoNum type="alphaLcParenR"/>
            </a:pPr>
            <a:r>
              <a:rPr lang="en-US" sz="2400" dirty="0"/>
              <a:t>All of these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2200" dirty="0"/>
              <a:t>7.   Having a clear management track can make which of the following easier?</a:t>
            </a:r>
          </a:p>
          <a:p>
            <a:pPr marL="857250" lvl="1" indent="-457200">
              <a:buFont typeface="+mj-lt"/>
              <a:buAutoNum type="alphaLcParenR"/>
            </a:pPr>
            <a:r>
              <a:rPr lang="en-US" sz="2200" dirty="0"/>
              <a:t>All of these</a:t>
            </a:r>
          </a:p>
          <a:p>
            <a:pPr marL="857250" lvl="1" indent="-457200">
              <a:buFont typeface="+mj-lt"/>
              <a:buAutoNum type="alphaLcParenR"/>
            </a:pPr>
            <a:r>
              <a:rPr lang="en-US" sz="2200" dirty="0"/>
              <a:t>Succession planning</a:t>
            </a:r>
          </a:p>
          <a:p>
            <a:pPr marL="857250" lvl="1" indent="-457200">
              <a:buFont typeface="+mj-lt"/>
              <a:buAutoNum type="alphaLcParenR"/>
            </a:pPr>
            <a:r>
              <a:rPr lang="en-US" sz="2200" dirty="0"/>
              <a:t>Change management</a:t>
            </a:r>
          </a:p>
          <a:p>
            <a:pPr marL="857250" lvl="1" indent="-457200">
              <a:buFont typeface="+mj-lt"/>
              <a:buAutoNum type="alphaLcParenR"/>
            </a:pPr>
            <a:r>
              <a:rPr lang="en-US" sz="2200" dirty="0"/>
              <a:t>Hiring</a:t>
            </a:r>
          </a:p>
          <a:p>
            <a:pPr lvl="0"/>
            <a:r>
              <a:rPr lang="en-US" sz="2200" dirty="0"/>
              <a:t>8.   What can mentors do when there is a clear management track?</a:t>
            </a:r>
          </a:p>
          <a:p>
            <a:pPr marL="857250" lvl="1" indent="-457200">
              <a:buFont typeface="+mj-lt"/>
              <a:buAutoNum type="alphaLcParenR"/>
            </a:pPr>
            <a:r>
              <a:rPr lang="en-US" sz="2200" dirty="0"/>
              <a:t>Retire early</a:t>
            </a:r>
          </a:p>
          <a:p>
            <a:pPr marL="857250" lvl="1" indent="-457200">
              <a:buFont typeface="+mj-lt"/>
              <a:buAutoNum type="alphaLcParenR"/>
            </a:pPr>
            <a:r>
              <a:rPr lang="en-US" sz="2200" dirty="0"/>
              <a:t>Delegate work</a:t>
            </a:r>
          </a:p>
          <a:p>
            <a:pPr marL="857250" lvl="1" indent="-457200">
              <a:buFont typeface="+mj-lt"/>
              <a:buAutoNum type="alphaLcParenR"/>
            </a:pPr>
            <a:r>
              <a:rPr lang="en-US" sz="2200" dirty="0"/>
              <a:t>Share the spotlight</a:t>
            </a:r>
          </a:p>
          <a:p>
            <a:pPr marL="857250" lvl="1" indent="-457200">
              <a:buFont typeface="+mj-lt"/>
              <a:buAutoNum type="alphaLcParenR"/>
            </a:pPr>
            <a:r>
              <a:rPr lang="en-US" sz="2200" dirty="0"/>
              <a:t>Develop their successors from the earliest stage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2400" dirty="0"/>
              <a:t>9.   What did Reginald dislike?</a:t>
            </a:r>
          </a:p>
          <a:p>
            <a:pPr marL="857250" lvl="1" indent="-457200">
              <a:buFont typeface="+mj-lt"/>
              <a:buAutoNum type="alphaLcParenR"/>
            </a:pPr>
            <a:r>
              <a:rPr lang="en-US" sz="2400" dirty="0"/>
              <a:t>Managing people</a:t>
            </a:r>
          </a:p>
          <a:p>
            <a:pPr marL="857250" lvl="1" indent="-457200">
              <a:buFont typeface="+mj-lt"/>
              <a:buAutoNum type="alphaLcParenR"/>
            </a:pPr>
            <a:r>
              <a:rPr lang="en-US" sz="2400" dirty="0"/>
              <a:t>The high level of turnover </a:t>
            </a:r>
          </a:p>
          <a:p>
            <a:pPr marL="857250" lvl="1" indent="-457200">
              <a:buFont typeface="+mj-lt"/>
              <a:buAutoNum type="alphaLcParenR"/>
            </a:pPr>
            <a:r>
              <a:rPr lang="en-US" sz="2400" dirty="0"/>
              <a:t>Collaborating with others</a:t>
            </a:r>
          </a:p>
          <a:p>
            <a:pPr marL="857250" lvl="1" indent="-457200">
              <a:buFont typeface="+mj-lt"/>
              <a:buAutoNum type="alphaLcParenR"/>
            </a:pPr>
            <a:r>
              <a:rPr lang="en-US" sz="2400" dirty="0"/>
              <a:t>None of the above</a:t>
            </a:r>
          </a:p>
          <a:p>
            <a:r>
              <a:rPr lang="en-US" sz="2400" dirty="0"/>
              <a:t>10. Who helped Reginald?</a:t>
            </a:r>
          </a:p>
          <a:p>
            <a:pPr marL="914400" lvl="1" indent="-457200">
              <a:buFont typeface="+mj-lt"/>
              <a:buAutoNum type="alphaLcParenR"/>
            </a:pPr>
            <a:r>
              <a:rPr lang="en-US" sz="2400" dirty="0"/>
              <a:t>His colleague</a:t>
            </a:r>
          </a:p>
          <a:p>
            <a:pPr marL="914400" lvl="1" indent="-457200">
              <a:buFont typeface="+mj-lt"/>
              <a:buAutoNum type="alphaLcParenR"/>
            </a:pPr>
            <a:r>
              <a:rPr lang="en-US" sz="2400" dirty="0"/>
              <a:t>An external consultant</a:t>
            </a:r>
          </a:p>
          <a:p>
            <a:pPr marL="914400" lvl="1" indent="-457200">
              <a:buFont typeface="+mj-lt"/>
              <a:buAutoNum type="alphaLcParenR"/>
            </a:pPr>
            <a:r>
              <a:rPr lang="en-US" sz="2400" dirty="0"/>
              <a:t>His boss</a:t>
            </a:r>
          </a:p>
          <a:p>
            <a:pPr marL="914400" lvl="1" indent="-457200">
              <a:buFont typeface="+mj-lt"/>
              <a:buAutoNum type="alphaLcParenR"/>
            </a:pPr>
            <a:r>
              <a:rPr lang="en-US" sz="2400" dirty="0"/>
              <a:t>Someone from HR</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700" dirty="0"/>
              <a:t>How can a clear management track help with employee retention?</a:t>
            </a:r>
          </a:p>
          <a:p>
            <a:pPr marL="857250" lvl="1" indent="-457200">
              <a:buFont typeface="+mj-lt"/>
              <a:buAutoNum type="alphaLcParenR"/>
            </a:pPr>
            <a:r>
              <a:rPr lang="en-US" sz="1700" dirty="0">
                <a:solidFill>
                  <a:srgbClr val="FF0000"/>
                </a:solidFill>
              </a:rPr>
              <a:t>All of these</a:t>
            </a:r>
          </a:p>
          <a:p>
            <a:pPr marL="857250" lvl="1" indent="-457200">
              <a:buFont typeface="+mj-lt"/>
              <a:buAutoNum type="alphaLcParenR"/>
            </a:pPr>
            <a:r>
              <a:rPr lang="en-US" sz="1700" dirty="0"/>
              <a:t>It helps employees to keep growing</a:t>
            </a:r>
          </a:p>
          <a:p>
            <a:pPr marL="857250" lvl="1" indent="-457200">
              <a:buFont typeface="+mj-lt"/>
              <a:buAutoNum type="alphaLcParenR"/>
            </a:pPr>
            <a:r>
              <a:rPr lang="en-US" sz="1700" dirty="0"/>
              <a:t>It helps employees know how to pursue their goals</a:t>
            </a:r>
          </a:p>
          <a:p>
            <a:pPr marL="857250" lvl="1" indent="-457200">
              <a:buFont typeface="+mj-lt"/>
              <a:buAutoNum type="alphaLcParenR"/>
            </a:pPr>
            <a:r>
              <a:rPr lang="en-US" sz="1700" dirty="0"/>
              <a:t>It helps employees move up in the organization</a:t>
            </a:r>
          </a:p>
          <a:p>
            <a:pPr marL="114300" indent="-457200"/>
            <a:r>
              <a:rPr lang="en-US" sz="1700" dirty="0">
                <a:solidFill>
                  <a:srgbClr val="FF0000"/>
                </a:solidFill>
              </a:rPr>
              <a:t>	A clear management track helps employees reach their goals, including promotion, and so helps stave off frustration and stagnation. It also helps employees to keep growing.</a:t>
            </a:r>
          </a:p>
          <a:p>
            <a:pPr marL="857250" lvl="1" indent="-457200">
              <a:buFont typeface="+mj-lt"/>
              <a:buAutoNum type="alphaLcParenR"/>
            </a:pPr>
            <a:endParaRPr lang="en-US" sz="1700" dirty="0"/>
          </a:p>
          <a:p>
            <a:pPr marL="114300" lvl="0" indent="-457200"/>
            <a:r>
              <a:rPr lang="en-US" sz="1700" dirty="0"/>
              <a:t>2.        The management track should be what?</a:t>
            </a:r>
          </a:p>
          <a:p>
            <a:pPr marL="914400" lvl="1" indent="-457200">
              <a:buFont typeface="+mj-lt"/>
              <a:buAutoNum type="alphaLcParenR"/>
            </a:pPr>
            <a:r>
              <a:rPr lang="en-US" sz="1700" dirty="0"/>
              <a:t>Busy</a:t>
            </a:r>
          </a:p>
          <a:p>
            <a:pPr marL="914400" lvl="1" indent="-457200">
              <a:buFont typeface="+mj-lt"/>
              <a:buAutoNum type="alphaLcParenR"/>
            </a:pPr>
            <a:r>
              <a:rPr lang="en-US" sz="1700" dirty="0"/>
              <a:t>Respected </a:t>
            </a:r>
          </a:p>
          <a:p>
            <a:pPr marL="914400" lvl="1" indent="-457200">
              <a:buFont typeface="+mj-lt"/>
              <a:buAutoNum type="alphaLcParenR"/>
            </a:pPr>
            <a:r>
              <a:rPr lang="en-US" sz="1700" dirty="0">
                <a:solidFill>
                  <a:srgbClr val="FF0000"/>
                </a:solidFill>
              </a:rPr>
              <a:t>Clear</a:t>
            </a:r>
          </a:p>
          <a:p>
            <a:pPr marL="914400" lvl="1" indent="-457200">
              <a:buFont typeface="+mj-lt"/>
              <a:buAutoNum type="alphaLcParenR"/>
            </a:pPr>
            <a:r>
              <a:rPr lang="en-US" sz="1700" dirty="0"/>
              <a:t>None of these</a:t>
            </a:r>
          </a:p>
          <a:p>
            <a:r>
              <a:rPr lang="en-US" sz="1700" dirty="0">
                <a:solidFill>
                  <a:srgbClr val="FF0000"/>
                </a:solidFill>
              </a:rPr>
              <a:t>The management track should be made clear. If it is unclear or confusing it is of no benefit.</a:t>
            </a:r>
          </a:p>
          <a:p>
            <a:endParaRPr lang="en-US"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1700" dirty="0"/>
              <a:t>3.   A clear management track serves as what?</a:t>
            </a:r>
          </a:p>
          <a:p>
            <a:pPr marL="914400" lvl="1" indent="-457200">
              <a:buFont typeface="+mj-lt"/>
              <a:buAutoNum type="alphaLcParenR"/>
            </a:pPr>
            <a:r>
              <a:rPr lang="en-US" sz="1700" dirty="0"/>
              <a:t>A guidepost for development</a:t>
            </a:r>
          </a:p>
          <a:p>
            <a:pPr marL="914400" lvl="1" indent="-457200">
              <a:buFont typeface="+mj-lt"/>
              <a:buAutoNum type="alphaLcParenR"/>
            </a:pPr>
            <a:r>
              <a:rPr lang="en-US" sz="1700" dirty="0"/>
              <a:t>A map to employee’s goals</a:t>
            </a:r>
          </a:p>
          <a:p>
            <a:pPr marL="914400" lvl="1" indent="-457200">
              <a:buFont typeface="+mj-lt"/>
              <a:buAutoNum type="alphaLcParenR"/>
            </a:pPr>
            <a:r>
              <a:rPr lang="en-US" sz="1700" dirty="0"/>
              <a:t>A tool for planning employee development</a:t>
            </a:r>
          </a:p>
          <a:p>
            <a:pPr marL="914400" lvl="1" indent="-457200">
              <a:buFont typeface="+mj-lt"/>
              <a:buAutoNum type="alphaLcParenR"/>
            </a:pPr>
            <a:r>
              <a:rPr lang="en-US" sz="1700" dirty="0">
                <a:solidFill>
                  <a:srgbClr val="FF0000"/>
                </a:solidFill>
              </a:rPr>
              <a:t>All of the above</a:t>
            </a:r>
          </a:p>
          <a:p>
            <a:pPr marL="171450" indent="-457200"/>
            <a:r>
              <a:rPr lang="en-US" sz="1700" dirty="0">
                <a:solidFill>
                  <a:srgbClr val="FF0000"/>
                </a:solidFill>
              </a:rPr>
              <a:t>	The management track helps employees plan their development and gives them a map to goals. It is also useful when planning larger training and development initiatives.</a:t>
            </a:r>
          </a:p>
          <a:p>
            <a:pPr marL="914400" lvl="1" indent="-457200">
              <a:buNone/>
            </a:pPr>
            <a:endParaRPr lang="en-US" sz="1700" dirty="0"/>
          </a:p>
          <a:p>
            <a:pPr lvl="0"/>
            <a:r>
              <a:rPr lang="en-US" sz="1700" dirty="0"/>
              <a:t>4.   The management track can be used to create which of the following?</a:t>
            </a:r>
          </a:p>
          <a:p>
            <a:pPr marL="914400" lvl="1" indent="-457200">
              <a:buFont typeface="+mj-lt"/>
              <a:buAutoNum type="alphaLcParenR"/>
            </a:pPr>
            <a:r>
              <a:rPr lang="en-US" sz="1700" dirty="0"/>
              <a:t>Employee development plans</a:t>
            </a:r>
          </a:p>
          <a:p>
            <a:pPr marL="914400" lvl="1" indent="-457200">
              <a:buFont typeface="+mj-lt"/>
              <a:buAutoNum type="alphaLcParenR"/>
            </a:pPr>
            <a:r>
              <a:rPr lang="en-US" sz="1700" dirty="0">
                <a:solidFill>
                  <a:srgbClr val="FF0000"/>
                </a:solidFill>
              </a:rPr>
              <a:t>All of these</a:t>
            </a:r>
          </a:p>
          <a:p>
            <a:pPr marL="914400" lvl="1" indent="-457200">
              <a:buFont typeface="+mj-lt"/>
              <a:buAutoNum type="alphaLcParenR"/>
            </a:pPr>
            <a:r>
              <a:rPr lang="en-US" sz="1700" dirty="0"/>
              <a:t>Training initiatives</a:t>
            </a:r>
          </a:p>
          <a:p>
            <a:pPr marL="914400" lvl="1" indent="-457200">
              <a:buFont typeface="+mj-lt"/>
              <a:buAutoNum type="alphaLcParenR"/>
            </a:pPr>
            <a:r>
              <a:rPr lang="en-US" sz="1700" dirty="0"/>
              <a:t>Benchmarks for an employee</a:t>
            </a:r>
          </a:p>
          <a:p>
            <a:r>
              <a:rPr lang="en-US" sz="1700" dirty="0">
                <a:solidFill>
                  <a:srgbClr val="FF0000"/>
                </a:solidFill>
              </a:rPr>
              <a:t>A clear management track is useful in planning individual and group development and training. It can also provide employees with benchmarks as they work toward their goals.</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A2A606E-1514-4397-A756-F04FFEF06033}"/>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noProof="0" dirty="0"/>
              <a:t>Workshop Objectives</a:t>
            </a:r>
          </a:p>
        </p:txBody>
      </p:sp>
      <p:grpSp>
        <p:nvGrpSpPr>
          <p:cNvPr id="2" name="Group 1">
            <a:extLst>
              <a:ext uri="{FF2B5EF4-FFF2-40B4-BE49-F238E27FC236}">
                <a16:creationId xmlns:a16="http://schemas.microsoft.com/office/drawing/2014/main" id="{25EC8F3B-BADA-4875-8209-2CDD384BDB0A}"/>
              </a:ext>
            </a:extLst>
          </p:cNvPr>
          <p:cNvGrpSpPr/>
          <p:nvPr/>
        </p:nvGrpSpPr>
        <p:grpSpPr>
          <a:xfrm>
            <a:off x="458204" y="1600199"/>
            <a:ext cx="8227591" cy="4525963"/>
            <a:chOff x="458204" y="1600199"/>
            <a:chExt cx="8227591" cy="4525963"/>
          </a:xfrm>
        </p:grpSpPr>
        <p:sp>
          <p:nvSpPr>
            <p:cNvPr id="3" name="Freeform: Shape 2">
              <a:extLst>
                <a:ext uri="{FF2B5EF4-FFF2-40B4-BE49-F238E27FC236}">
                  <a16:creationId xmlns:a16="http://schemas.microsoft.com/office/drawing/2014/main" id="{AAFF5006-4C07-4450-AFA9-44C2D473B5F0}"/>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4151" tIns="905193" rIns="182453" bIns="905193" numCol="1" spcCol="1270" anchor="ctr" anchorCtr="0">
              <a:noAutofit/>
            </a:bodyPr>
            <a:lstStyle/>
            <a:p>
              <a:pPr marL="0" lvl="0" indent="0" algn="ctr" defTabSz="1289050">
                <a:lnSpc>
                  <a:spcPct val="90000"/>
                </a:lnSpc>
                <a:spcBef>
                  <a:spcPct val="0"/>
                </a:spcBef>
                <a:spcAft>
                  <a:spcPct val="35000"/>
                </a:spcAft>
                <a:buNone/>
              </a:pPr>
              <a:r>
                <a:rPr lang="en-US" sz="2900" kern="1200" dirty="0"/>
                <a:t>Discuss strategies for developing new managers.</a:t>
              </a:r>
            </a:p>
          </p:txBody>
        </p:sp>
        <p:sp>
          <p:nvSpPr>
            <p:cNvPr id="4" name="Freeform: Shape 3">
              <a:extLst>
                <a:ext uri="{FF2B5EF4-FFF2-40B4-BE49-F238E27FC236}">
                  <a16:creationId xmlns:a16="http://schemas.microsoft.com/office/drawing/2014/main" id="{D6C24B42-E9AF-4B61-93A3-02D56A87C4BD}"/>
                </a:ext>
              </a:extLst>
            </p:cNvPr>
            <p:cNvSpPr/>
            <p:nvPr/>
          </p:nvSpPr>
          <p:spPr>
            <a:xfrm rot="21600000">
              <a:off x="3200399"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4151" tIns="905193" rIns="182453" bIns="905193" numCol="1" spcCol="1270" anchor="ctr" anchorCtr="0">
              <a:noAutofit/>
            </a:bodyPr>
            <a:lstStyle/>
            <a:p>
              <a:pPr marL="0" lvl="0" indent="0" algn="ctr" defTabSz="1289050">
                <a:lnSpc>
                  <a:spcPct val="90000"/>
                </a:lnSpc>
                <a:spcBef>
                  <a:spcPct val="0"/>
                </a:spcBef>
                <a:spcAft>
                  <a:spcPct val="35000"/>
                </a:spcAft>
                <a:buNone/>
              </a:pPr>
              <a:r>
                <a:rPr lang="en-US" sz="2900" kern="1200" dirty="0"/>
                <a:t>Determine core roles and responsibilities</a:t>
              </a:r>
            </a:p>
          </p:txBody>
        </p:sp>
        <p:sp>
          <p:nvSpPr>
            <p:cNvPr id="5" name="Freeform: Shape 4">
              <a:extLst>
                <a:ext uri="{FF2B5EF4-FFF2-40B4-BE49-F238E27FC236}">
                  <a16:creationId xmlns:a16="http://schemas.microsoft.com/office/drawing/2014/main" id="{5BA627D1-5D4B-4154-99FE-2FE5A4C3166C}"/>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4150" tIns="905193" rIns="182453" bIns="905193" numCol="1" spcCol="1270" anchor="ctr" anchorCtr="0">
              <a:noAutofit/>
            </a:bodyPr>
            <a:lstStyle/>
            <a:p>
              <a:pPr marL="0" lvl="0" indent="0" algn="ctr" defTabSz="1289050">
                <a:lnSpc>
                  <a:spcPct val="90000"/>
                </a:lnSpc>
                <a:spcBef>
                  <a:spcPct val="0"/>
                </a:spcBef>
                <a:spcAft>
                  <a:spcPct val="35000"/>
                </a:spcAft>
                <a:buNone/>
              </a:pPr>
              <a:r>
                <a:rPr lang="en-US" sz="2900" kern="1200" dirty="0"/>
                <a:t>Understand the importance of continuous development</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1600" dirty="0"/>
              <a:t>5.   A clear management track ensures which of the following?</a:t>
            </a:r>
          </a:p>
          <a:p>
            <a:pPr marL="914400" lvl="1" indent="-457200">
              <a:buFont typeface="+mj-lt"/>
              <a:buAutoNum type="alphaLcParenR"/>
            </a:pPr>
            <a:r>
              <a:rPr lang="en-US" sz="1600" dirty="0">
                <a:solidFill>
                  <a:srgbClr val="FF0000"/>
                </a:solidFill>
              </a:rPr>
              <a:t>Quality training and support</a:t>
            </a:r>
          </a:p>
          <a:p>
            <a:pPr marL="914400" lvl="1" indent="-457200">
              <a:buFont typeface="+mj-lt"/>
              <a:buAutoNum type="alphaLcParenR"/>
            </a:pPr>
            <a:r>
              <a:rPr lang="en-US" sz="1600" dirty="0"/>
              <a:t>Accountability</a:t>
            </a:r>
          </a:p>
          <a:p>
            <a:pPr marL="914400" lvl="1" indent="-457200">
              <a:buFont typeface="+mj-lt"/>
              <a:buAutoNum type="alphaLcParenR"/>
            </a:pPr>
            <a:r>
              <a:rPr lang="en-US" sz="1600" dirty="0"/>
              <a:t>Minimal supervision</a:t>
            </a:r>
          </a:p>
          <a:p>
            <a:pPr marL="914400" lvl="1" indent="-457200">
              <a:buFont typeface="+mj-lt"/>
              <a:buAutoNum type="alphaLcParenR"/>
            </a:pPr>
            <a:r>
              <a:rPr lang="en-US" sz="1600" dirty="0"/>
              <a:t>None of these</a:t>
            </a:r>
          </a:p>
          <a:p>
            <a:pPr marL="171450" indent="-457200"/>
            <a:r>
              <a:rPr lang="en-US" sz="1600" dirty="0">
                <a:solidFill>
                  <a:srgbClr val="FF0000"/>
                </a:solidFill>
              </a:rPr>
              <a:t>	A clear management track helps ensure quality training and support. The track provides a guideline for what experiences and trainings that managers should have.</a:t>
            </a:r>
          </a:p>
          <a:p>
            <a:pPr marL="914400" lvl="1" indent="-457200">
              <a:buNone/>
            </a:pPr>
            <a:endParaRPr lang="en-US" sz="1600" dirty="0"/>
          </a:p>
          <a:p>
            <a:pPr lvl="0"/>
            <a:r>
              <a:rPr lang="en-US" sz="1600" dirty="0"/>
              <a:t>6.   A clear management track helps in planning which of the following?</a:t>
            </a:r>
          </a:p>
          <a:p>
            <a:pPr marL="914400" lvl="1" indent="-457200">
              <a:buFont typeface="+mj-lt"/>
              <a:buAutoNum type="alphaLcParenR"/>
            </a:pPr>
            <a:r>
              <a:rPr lang="en-US" sz="1600" dirty="0"/>
              <a:t>Development activities</a:t>
            </a:r>
          </a:p>
          <a:p>
            <a:pPr marL="914400" lvl="1" indent="-457200">
              <a:buFont typeface="+mj-lt"/>
              <a:buAutoNum type="alphaLcParenR"/>
            </a:pPr>
            <a:r>
              <a:rPr lang="en-US" sz="1600" dirty="0"/>
              <a:t>Human resource allocation</a:t>
            </a:r>
          </a:p>
          <a:p>
            <a:pPr marL="914400" lvl="1" indent="-457200">
              <a:buFont typeface="+mj-lt"/>
              <a:buAutoNum type="alphaLcParenR"/>
            </a:pPr>
            <a:r>
              <a:rPr lang="en-US" sz="1600" dirty="0"/>
              <a:t>Financial resource allocation</a:t>
            </a:r>
          </a:p>
          <a:p>
            <a:pPr marL="914400" lvl="1" indent="-457200">
              <a:buFont typeface="+mj-lt"/>
              <a:buAutoNum type="alphaLcParenR"/>
            </a:pPr>
            <a:r>
              <a:rPr lang="en-US" sz="1600" dirty="0">
                <a:solidFill>
                  <a:srgbClr val="FF0000"/>
                </a:solidFill>
              </a:rPr>
              <a:t>All of these</a:t>
            </a:r>
          </a:p>
          <a:p>
            <a:r>
              <a:rPr lang="en-US" sz="1600" dirty="0">
                <a:solidFill>
                  <a:srgbClr val="FF0000"/>
                </a:solidFill>
              </a:rPr>
              <a:t>A clear management track helps the organization in planning. It helps in allocation of human and financial resources, as well as in planning training and development.</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1800" dirty="0"/>
              <a:t>7.   Having a clear management track can make which of the following easier?</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Succession planning</a:t>
            </a:r>
          </a:p>
          <a:p>
            <a:pPr marL="857250" lvl="1" indent="-457200">
              <a:buFont typeface="+mj-lt"/>
              <a:buAutoNum type="alphaLcParenR"/>
            </a:pPr>
            <a:r>
              <a:rPr lang="en-US" sz="1800" dirty="0"/>
              <a:t>Change management</a:t>
            </a:r>
          </a:p>
          <a:p>
            <a:pPr marL="857250" lvl="1" indent="-457200">
              <a:buFont typeface="+mj-lt"/>
              <a:buAutoNum type="alphaLcParenR"/>
            </a:pPr>
            <a:r>
              <a:rPr lang="en-US" sz="1800" dirty="0"/>
              <a:t>Hiring</a:t>
            </a:r>
          </a:p>
          <a:p>
            <a:pPr marL="114300" indent="-457200"/>
            <a:r>
              <a:rPr lang="en-US" sz="1800" dirty="0">
                <a:solidFill>
                  <a:srgbClr val="FF0000"/>
                </a:solidFill>
              </a:rPr>
              <a:t>	A clear management track is helpful in times of change. It can be a key tool in making hiring, change management, and succession planning easier.</a:t>
            </a:r>
          </a:p>
          <a:p>
            <a:pPr marL="857250" lvl="1" indent="-457200">
              <a:buNone/>
            </a:pPr>
            <a:endParaRPr lang="en-US" sz="1800" dirty="0"/>
          </a:p>
          <a:p>
            <a:pPr lvl="0"/>
            <a:r>
              <a:rPr lang="en-US" sz="1800" dirty="0"/>
              <a:t>8.   What can mentors do when there is a clear management track?</a:t>
            </a:r>
          </a:p>
          <a:p>
            <a:pPr marL="857250" lvl="1" indent="-457200">
              <a:buFont typeface="+mj-lt"/>
              <a:buAutoNum type="alphaLcParenR"/>
            </a:pPr>
            <a:r>
              <a:rPr lang="en-US" sz="1800" dirty="0"/>
              <a:t>Retire early</a:t>
            </a:r>
          </a:p>
          <a:p>
            <a:pPr marL="857250" lvl="1" indent="-457200">
              <a:buFont typeface="+mj-lt"/>
              <a:buAutoNum type="alphaLcParenR"/>
            </a:pPr>
            <a:r>
              <a:rPr lang="en-US" sz="1800" dirty="0"/>
              <a:t>Delegate work</a:t>
            </a:r>
          </a:p>
          <a:p>
            <a:pPr marL="857250" lvl="1" indent="-457200">
              <a:buFont typeface="+mj-lt"/>
              <a:buAutoNum type="alphaLcParenR"/>
            </a:pPr>
            <a:r>
              <a:rPr lang="en-US" sz="1800" dirty="0"/>
              <a:t>Share the spotlight</a:t>
            </a:r>
          </a:p>
          <a:p>
            <a:pPr marL="857250" lvl="1" indent="-457200">
              <a:buFont typeface="+mj-lt"/>
              <a:buAutoNum type="alphaLcParenR"/>
            </a:pPr>
            <a:r>
              <a:rPr lang="en-US" sz="1800" dirty="0">
                <a:solidFill>
                  <a:srgbClr val="FF0000"/>
                </a:solidFill>
              </a:rPr>
              <a:t>Develop their successors from the earliest stage</a:t>
            </a:r>
          </a:p>
          <a:p>
            <a:r>
              <a:rPr lang="en-US" sz="1800" dirty="0">
                <a:solidFill>
                  <a:srgbClr val="FF0000"/>
                </a:solidFill>
              </a:rPr>
              <a:t>When there is a clear management track, mentors can begin developing their successors early on. This helps succession planning and change management.</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1800" dirty="0"/>
              <a:t>9.   What did Reginald dislike?</a:t>
            </a:r>
          </a:p>
          <a:p>
            <a:pPr marL="857250" lvl="1" indent="-457200">
              <a:buFont typeface="+mj-lt"/>
              <a:buAutoNum type="alphaLcParenR"/>
            </a:pPr>
            <a:r>
              <a:rPr lang="en-US" sz="1800" dirty="0"/>
              <a:t>Managing people</a:t>
            </a:r>
          </a:p>
          <a:p>
            <a:pPr marL="857250" lvl="1" indent="-457200">
              <a:buFont typeface="+mj-lt"/>
              <a:buAutoNum type="alphaLcParenR"/>
            </a:pPr>
            <a:r>
              <a:rPr lang="en-US" sz="1800" dirty="0">
                <a:solidFill>
                  <a:srgbClr val="FF0000"/>
                </a:solidFill>
              </a:rPr>
              <a:t>The high level of turnover </a:t>
            </a:r>
          </a:p>
          <a:p>
            <a:pPr marL="857250" lvl="1" indent="-457200">
              <a:buFont typeface="+mj-lt"/>
              <a:buAutoNum type="alphaLcParenR"/>
            </a:pPr>
            <a:r>
              <a:rPr lang="en-US" sz="1800" dirty="0"/>
              <a:t>Collaborating with others</a:t>
            </a:r>
          </a:p>
          <a:p>
            <a:pPr marL="857250" lvl="1" indent="-457200">
              <a:buFont typeface="+mj-lt"/>
              <a:buAutoNum type="alphaLcParenR"/>
            </a:pPr>
            <a:r>
              <a:rPr lang="en-US" sz="1800" dirty="0"/>
              <a:t>None of the above</a:t>
            </a:r>
          </a:p>
          <a:p>
            <a:pPr marL="114300" indent="-457200"/>
            <a:r>
              <a:rPr lang="en-US" sz="1800" dirty="0">
                <a:solidFill>
                  <a:srgbClr val="FF0000"/>
                </a:solidFill>
              </a:rPr>
              <a:t>	Reginald disliked the high level of turnover among the new managers. He wanted to find a way to stop this.</a:t>
            </a:r>
          </a:p>
          <a:p>
            <a:pPr marL="857250" lvl="1" indent="-457200">
              <a:buNone/>
            </a:pPr>
            <a:endParaRPr lang="en-US" sz="1800" dirty="0"/>
          </a:p>
          <a:p>
            <a:r>
              <a:rPr lang="en-US" sz="1800" dirty="0"/>
              <a:t>10. Who helped Reginald?</a:t>
            </a:r>
          </a:p>
          <a:p>
            <a:pPr marL="914400" lvl="1" indent="-457200">
              <a:buFont typeface="+mj-lt"/>
              <a:buAutoNum type="alphaLcParenR"/>
            </a:pPr>
            <a:r>
              <a:rPr lang="en-US" sz="1800" dirty="0">
                <a:solidFill>
                  <a:srgbClr val="FF0000"/>
                </a:solidFill>
              </a:rPr>
              <a:t>His colleague</a:t>
            </a:r>
          </a:p>
          <a:p>
            <a:pPr marL="914400" lvl="1" indent="-457200">
              <a:buFont typeface="+mj-lt"/>
              <a:buAutoNum type="alphaLcParenR"/>
            </a:pPr>
            <a:r>
              <a:rPr lang="en-US" sz="1800" dirty="0"/>
              <a:t>An external consultant</a:t>
            </a:r>
          </a:p>
          <a:p>
            <a:pPr marL="914400" lvl="1" indent="-457200">
              <a:buFont typeface="+mj-lt"/>
              <a:buAutoNum type="alphaLcParenR"/>
            </a:pPr>
            <a:r>
              <a:rPr lang="en-US" sz="1800" dirty="0"/>
              <a:t>His boss</a:t>
            </a:r>
          </a:p>
          <a:p>
            <a:pPr marL="914400" lvl="1" indent="-457200">
              <a:buFont typeface="+mj-lt"/>
              <a:buAutoNum type="alphaLcParenR"/>
            </a:pPr>
            <a:r>
              <a:rPr lang="en-US" sz="1800" dirty="0"/>
              <a:t>Someone from HR</a:t>
            </a:r>
          </a:p>
          <a:p>
            <a:r>
              <a:rPr lang="en-US" sz="1800" dirty="0">
                <a:solidFill>
                  <a:srgbClr val="FF0000"/>
                </a:solidFill>
              </a:rPr>
              <a:t>Katherine helped Reginald. She was his colleague.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noProof="0" dirty="0"/>
              <a:t>Module Ten: Empower New Managers</a:t>
            </a:r>
          </a:p>
        </p:txBody>
      </p:sp>
      <p:sp>
        <p:nvSpPr>
          <p:cNvPr id="50180" name="Text Placeholder 3"/>
          <p:cNvSpPr>
            <a:spLocks noGrp="1"/>
          </p:cNvSpPr>
          <p:nvPr>
            <p:ph type="body" sz="quarter" idx="10"/>
          </p:nvPr>
        </p:nvSpPr>
        <p:spPr>
          <a:ln>
            <a:miter lim="800000"/>
            <a:headEnd/>
            <a:tailEnd/>
          </a:ln>
        </p:spPr>
        <p:txBody>
          <a:bodyPr/>
          <a:lstStyle/>
          <a:p>
            <a:r>
              <a:rPr lang="en-US" sz="2800" i="1" dirty="0"/>
              <a:t>Confidence and empowerment are cousins in my opinion.</a:t>
            </a:r>
          </a:p>
          <a:p>
            <a:endParaRPr lang="en-US" sz="2800" i="1" dirty="0"/>
          </a:p>
          <a:p>
            <a:r>
              <a:rPr lang="en-US" sz="2800" b="1" i="1" dirty="0"/>
              <a:t>Amy Jo Martin</a:t>
            </a:r>
            <a:endParaRPr lang="en-US" sz="2800" b="1" dirty="0"/>
          </a:p>
          <a:p>
            <a:endParaRPr lang="en-US" sz="2800" dirty="0"/>
          </a:p>
        </p:txBody>
      </p:sp>
      <p:sp>
        <p:nvSpPr>
          <p:cNvPr id="50179" name="Content Placeholder 2"/>
          <p:cNvSpPr>
            <a:spLocks noGrp="1"/>
          </p:cNvSpPr>
          <p:nvPr>
            <p:ph type="body" sz="quarter" idx="11"/>
          </p:nvPr>
        </p:nvSpPr>
        <p:spPr/>
        <p:txBody>
          <a:bodyPr/>
          <a:lstStyle/>
          <a:p>
            <a:r>
              <a:rPr lang="en-US" dirty="0"/>
              <a:t>One of the most important things you can do to develop new managers is to empower them. New managers may be hesitant or nervous to take on their new responsibilities and authority. It is not enough to simply put someone in a managerial position – they must be empowered to do the job.</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CF3FC35-A2CE-447F-9239-C8FD4D541AB9}"/>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noProof="0" dirty="0"/>
              <a:t>Making Decisions</a:t>
            </a:r>
          </a:p>
        </p:txBody>
      </p:sp>
      <p:grpSp>
        <p:nvGrpSpPr>
          <p:cNvPr id="2" name="Group 1">
            <a:extLst>
              <a:ext uri="{FF2B5EF4-FFF2-40B4-BE49-F238E27FC236}">
                <a16:creationId xmlns:a16="http://schemas.microsoft.com/office/drawing/2014/main" id="{97011D4B-58FD-44A8-99ED-4451926073B3}"/>
              </a:ext>
            </a:extLst>
          </p:cNvPr>
          <p:cNvGrpSpPr/>
          <p:nvPr/>
        </p:nvGrpSpPr>
        <p:grpSpPr>
          <a:xfrm>
            <a:off x="458204" y="1600199"/>
            <a:ext cx="8227591" cy="4525963"/>
            <a:chOff x="458204" y="1600199"/>
            <a:chExt cx="8227591" cy="4525963"/>
          </a:xfrm>
        </p:grpSpPr>
        <p:sp>
          <p:nvSpPr>
            <p:cNvPr id="3" name="Freeform: Shape 2">
              <a:extLst>
                <a:ext uri="{FF2B5EF4-FFF2-40B4-BE49-F238E27FC236}">
                  <a16:creationId xmlns:a16="http://schemas.microsoft.com/office/drawing/2014/main" id="{BB8A415F-767B-4DAB-9E79-C56674794E01}"/>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3201" tIns="905193" rIns="203952" bIns="905193" numCol="1" spcCol="1270" anchor="t" anchorCtr="0">
              <a:noAutofit/>
            </a:bodyPr>
            <a:lstStyle/>
            <a:p>
              <a:pPr marL="0" lvl="0" indent="0" algn="l" defTabSz="1422400">
                <a:lnSpc>
                  <a:spcPct val="90000"/>
                </a:lnSpc>
                <a:spcBef>
                  <a:spcPct val="0"/>
                </a:spcBef>
                <a:spcAft>
                  <a:spcPct val="35000"/>
                </a:spcAft>
                <a:buNone/>
              </a:pPr>
              <a:r>
                <a:rPr lang="en-US" sz="3200" kern="1200" dirty="0"/>
                <a:t>Be a Sounding Board</a:t>
              </a:r>
            </a:p>
            <a:p>
              <a:pPr marL="228600" lvl="1" indent="-228600" algn="l" defTabSz="1111250">
                <a:lnSpc>
                  <a:spcPct val="90000"/>
                </a:lnSpc>
                <a:spcBef>
                  <a:spcPct val="0"/>
                </a:spcBef>
                <a:spcAft>
                  <a:spcPct val="15000"/>
                </a:spcAft>
                <a:buChar char="•"/>
              </a:pPr>
              <a:r>
                <a:rPr lang="en-US" sz="2500" kern="1200" dirty="0"/>
                <a:t>Give advice, but not decisions</a:t>
              </a:r>
            </a:p>
          </p:txBody>
        </p:sp>
        <p:sp>
          <p:nvSpPr>
            <p:cNvPr id="5" name="Freeform: Shape 4">
              <a:extLst>
                <a:ext uri="{FF2B5EF4-FFF2-40B4-BE49-F238E27FC236}">
                  <a16:creationId xmlns:a16="http://schemas.microsoft.com/office/drawing/2014/main" id="{E35A27F4-042B-46B8-9CC5-5E8FB6A23D28}"/>
                </a:ext>
              </a:extLst>
            </p:cNvPr>
            <p:cNvSpPr/>
            <p:nvPr/>
          </p:nvSpPr>
          <p:spPr>
            <a:xfrm rot="21600000">
              <a:off x="3276599"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3201" tIns="905193" rIns="203952" bIns="905193" numCol="1" spcCol="1270" anchor="t" anchorCtr="0">
              <a:noAutofit/>
            </a:bodyPr>
            <a:lstStyle/>
            <a:p>
              <a:pPr marL="0" lvl="0" indent="0" algn="l" defTabSz="1422400">
                <a:lnSpc>
                  <a:spcPct val="90000"/>
                </a:lnSpc>
                <a:spcBef>
                  <a:spcPct val="0"/>
                </a:spcBef>
                <a:spcAft>
                  <a:spcPct val="35000"/>
                </a:spcAft>
                <a:buNone/>
              </a:pPr>
              <a:r>
                <a:rPr lang="en-US" sz="3200" kern="1200" dirty="0"/>
                <a:t>Support</a:t>
              </a:r>
            </a:p>
            <a:p>
              <a:pPr marL="228600" lvl="1" indent="-228600" algn="l" defTabSz="1111250">
                <a:lnSpc>
                  <a:spcPct val="90000"/>
                </a:lnSpc>
                <a:spcBef>
                  <a:spcPct val="0"/>
                </a:spcBef>
                <a:spcAft>
                  <a:spcPct val="15000"/>
                </a:spcAft>
                <a:buChar char="•"/>
              </a:pPr>
              <a:r>
                <a:rPr lang="en-US" sz="2500" kern="1200" dirty="0"/>
                <a:t>Support the manager and the decisions made</a:t>
              </a:r>
            </a:p>
          </p:txBody>
        </p:sp>
        <p:sp>
          <p:nvSpPr>
            <p:cNvPr id="6" name="Freeform: Shape 5">
              <a:extLst>
                <a:ext uri="{FF2B5EF4-FFF2-40B4-BE49-F238E27FC236}">
                  <a16:creationId xmlns:a16="http://schemas.microsoft.com/office/drawing/2014/main" id="{8C15DB76-8A96-4D2B-A543-B80CA95D41BA}"/>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3200" tIns="905193" rIns="203952" bIns="905193" numCol="1" spcCol="1270" anchor="t" anchorCtr="0">
              <a:noAutofit/>
            </a:bodyPr>
            <a:lstStyle/>
            <a:p>
              <a:pPr marL="0" lvl="0" indent="0" algn="l" defTabSz="1422400">
                <a:lnSpc>
                  <a:spcPct val="90000"/>
                </a:lnSpc>
                <a:spcBef>
                  <a:spcPct val="0"/>
                </a:spcBef>
                <a:spcAft>
                  <a:spcPct val="35000"/>
                </a:spcAft>
                <a:buNone/>
              </a:pPr>
              <a:r>
                <a:rPr lang="en-US" sz="3200" kern="1200" dirty="0"/>
                <a:t>Start Small</a:t>
              </a:r>
            </a:p>
            <a:p>
              <a:pPr marL="228600" lvl="1" indent="-228600" algn="l" defTabSz="1111250">
                <a:lnSpc>
                  <a:spcPct val="90000"/>
                </a:lnSpc>
                <a:spcBef>
                  <a:spcPct val="0"/>
                </a:spcBef>
                <a:spcAft>
                  <a:spcPct val="15000"/>
                </a:spcAft>
                <a:buChar char="•"/>
              </a:pPr>
              <a:r>
                <a:rPr lang="en-US" sz="2500" kern="1200" dirty="0"/>
                <a:t>Encourage managers to begin making small, less important decisions</a:t>
              </a:r>
            </a:p>
          </p:txBody>
        </p:sp>
      </p:gr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C2374D8-C948-478C-8094-21BA827E3B39}"/>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noProof="0" dirty="0"/>
              <a:t>Asking for Help</a:t>
            </a:r>
          </a:p>
        </p:txBody>
      </p:sp>
      <p:grpSp>
        <p:nvGrpSpPr>
          <p:cNvPr id="2" name="Group 1">
            <a:extLst>
              <a:ext uri="{FF2B5EF4-FFF2-40B4-BE49-F238E27FC236}">
                <a16:creationId xmlns:a16="http://schemas.microsoft.com/office/drawing/2014/main" id="{100ACE0B-82D0-4F1F-9D1C-A3AB8600ADC7}"/>
              </a:ext>
            </a:extLst>
          </p:cNvPr>
          <p:cNvGrpSpPr/>
          <p:nvPr/>
        </p:nvGrpSpPr>
        <p:grpSpPr>
          <a:xfrm>
            <a:off x="457200" y="1602409"/>
            <a:ext cx="8229600" cy="4521543"/>
            <a:chOff x="457200" y="1602409"/>
            <a:chExt cx="8229600" cy="4521543"/>
          </a:xfrm>
        </p:grpSpPr>
        <p:sp>
          <p:nvSpPr>
            <p:cNvPr id="3" name="Freeform: Shape 2">
              <a:extLst>
                <a:ext uri="{FF2B5EF4-FFF2-40B4-BE49-F238E27FC236}">
                  <a16:creationId xmlns:a16="http://schemas.microsoft.com/office/drawing/2014/main" id="{C9019701-86B7-4134-A525-457F92CC3457}"/>
                </a:ext>
              </a:extLst>
            </p:cNvPr>
            <p:cNvSpPr/>
            <p:nvPr/>
          </p:nvSpPr>
          <p:spPr>
            <a:xfrm>
              <a:off x="3419855" y="1748267"/>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5731" tIns="119826" rIns="182691" bIns="119827"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Create a culture where people ask for help</a:t>
              </a:r>
            </a:p>
          </p:txBody>
        </p:sp>
        <p:sp>
          <p:nvSpPr>
            <p:cNvPr id="4" name="Freeform: Shape 3">
              <a:extLst>
                <a:ext uri="{FF2B5EF4-FFF2-40B4-BE49-F238E27FC236}">
                  <a16:creationId xmlns:a16="http://schemas.microsoft.com/office/drawing/2014/main" id="{05EA2B81-6015-4A1B-8EB7-984AC79B0866}"/>
                </a:ext>
              </a:extLst>
            </p:cNvPr>
            <p:cNvSpPr/>
            <p:nvPr/>
          </p:nvSpPr>
          <p:spPr>
            <a:xfrm>
              <a:off x="457200" y="1602409"/>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92181" tIns="181691" rIns="292181" bIns="181691" numCol="1" spcCol="1270" anchor="ctr" anchorCtr="0">
              <a:noAutofit/>
            </a:bodyPr>
            <a:lstStyle/>
            <a:p>
              <a:pPr marL="0" lvl="0" indent="0" algn="ctr" defTabSz="2578100">
                <a:lnSpc>
                  <a:spcPct val="90000"/>
                </a:lnSpc>
                <a:spcBef>
                  <a:spcPct val="0"/>
                </a:spcBef>
                <a:spcAft>
                  <a:spcPct val="35000"/>
                </a:spcAft>
                <a:buNone/>
              </a:pPr>
              <a:r>
                <a:rPr lang="en-US" sz="5800" kern="1200" dirty="0"/>
                <a:t>Culture</a:t>
              </a:r>
            </a:p>
          </p:txBody>
        </p:sp>
        <p:sp>
          <p:nvSpPr>
            <p:cNvPr id="6" name="Freeform: Shape 5">
              <a:extLst>
                <a:ext uri="{FF2B5EF4-FFF2-40B4-BE49-F238E27FC236}">
                  <a16:creationId xmlns:a16="http://schemas.microsoft.com/office/drawing/2014/main" id="{121F4D9B-00D4-4406-9C5A-562004BA5539}"/>
                </a:ext>
              </a:extLst>
            </p:cNvPr>
            <p:cNvSpPr/>
            <p:nvPr/>
          </p:nvSpPr>
          <p:spPr>
            <a:xfrm>
              <a:off x="3419855" y="3279757"/>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5731" tIns="119826" rIns="182691" bIns="119827"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Help employees who ask</a:t>
              </a:r>
            </a:p>
          </p:txBody>
        </p:sp>
        <p:sp>
          <p:nvSpPr>
            <p:cNvPr id="7" name="Freeform: Shape 6">
              <a:extLst>
                <a:ext uri="{FF2B5EF4-FFF2-40B4-BE49-F238E27FC236}">
                  <a16:creationId xmlns:a16="http://schemas.microsoft.com/office/drawing/2014/main" id="{F3AC8D1E-8559-4A45-B5CF-5700992C3B05}"/>
                </a:ext>
              </a:extLst>
            </p:cNvPr>
            <p:cNvSpPr/>
            <p:nvPr/>
          </p:nvSpPr>
          <p:spPr>
            <a:xfrm>
              <a:off x="457200" y="313390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92181" tIns="181691" rIns="292181" bIns="181691" numCol="1" spcCol="1270" anchor="ctr" anchorCtr="0">
              <a:noAutofit/>
            </a:bodyPr>
            <a:lstStyle/>
            <a:p>
              <a:pPr marL="0" lvl="0" indent="0" algn="ctr" defTabSz="2578100">
                <a:lnSpc>
                  <a:spcPct val="90000"/>
                </a:lnSpc>
                <a:spcBef>
                  <a:spcPct val="0"/>
                </a:spcBef>
                <a:spcAft>
                  <a:spcPct val="35000"/>
                </a:spcAft>
                <a:buNone/>
              </a:pPr>
              <a:r>
                <a:rPr lang="en-US" sz="5800" kern="1200" dirty="0"/>
                <a:t>Help</a:t>
              </a:r>
            </a:p>
          </p:txBody>
        </p:sp>
        <p:sp>
          <p:nvSpPr>
            <p:cNvPr id="8" name="Freeform: Shape 7">
              <a:extLst>
                <a:ext uri="{FF2B5EF4-FFF2-40B4-BE49-F238E27FC236}">
                  <a16:creationId xmlns:a16="http://schemas.microsoft.com/office/drawing/2014/main" id="{C0D4D409-84EA-48D3-9BEB-68236B926A05}"/>
                </a:ext>
              </a:extLst>
            </p:cNvPr>
            <p:cNvSpPr/>
            <p:nvPr/>
          </p:nvSpPr>
          <p:spPr>
            <a:xfrm>
              <a:off x="3419855" y="4811246"/>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5731" tIns="119827" rIns="182691" bIns="119826"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Offer to help employees</a:t>
              </a:r>
            </a:p>
          </p:txBody>
        </p:sp>
        <p:sp>
          <p:nvSpPr>
            <p:cNvPr id="9" name="Freeform: Shape 8">
              <a:extLst>
                <a:ext uri="{FF2B5EF4-FFF2-40B4-BE49-F238E27FC236}">
                  <a16:creationId xmlns:a16="http://schemas.microsoft.com/office/drawing/2014/main" id="{AA5DD5F8-47E8-44FC-95EB-E2408C37114E}"/>
                </a:ext>
              </a:extLst>
            </p:cNvPr>
            <p:cNvSpPr/>
            <p:nvPr/>
          </p:nvSpPr>
          <p:spPr>
            <a:xfrm>
              <a:off x="457200" y="466539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92181" tIns="181691" rIns="292181" bIns="181691" numCol="1" spcCol="1270" anchor="ctr" anchorCtr="0">
              <a:noAutofit/>
            </a:bodyPr>
            <a:lstStyle/>
            <a:p>
              <a:pPr marL="0" lvl="0" indent="0" algn="ctr" defTabSz="2578100">
                <a:lnSpc>
                  <a:spcPct val="90000"/>
                </a:lnSpc>
                <a:spcBef>
                  <a:spcPct val="0"/>
                </a:spcBef>
                <a:spcAft>
                  <a:spcPct val="35000"/>
                </a:spcAft>
                <a:buNone/>
              </a:pPr>
              <a:r>
                <a:rPr lang="en-US" sz="5800" kern="1200" dirty="0"/>
                <a:t>Offer</a:t>
              </a:r>
            </a:p>
          </p:txBody>
        </p:sp>
      </p:gr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26D5818-76FA-452D-9D80-E1A8C48E3CF8}"/>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noProof="0" dirty="0"/>
              <a:t>Support, Don’t Micromanage</a:t>
            </a:r>
          </a:p>
        </p:txBody>
      </p:sp>
      <p:grpSp>
        <p:nvGrpSpPr>
          <p:cNvPr id="2" name="Group 1">
            <a:extLst>
              <a:ext uri="{FF2B5EF4-FFF2-40B4-BE49-F238E27FC236}">
                <a16:creationId xmlns:a16="http://schemas.microsoft.com/office/drawing/2014/main" id="{F35800A7-6FA7-49F7-AB2A-965AA83B86C6}"/>
              </a:ext>
            </a:extLst>
          </p:cNvPr>
          <p:cNvGrpSpPr/>
          <p:nvPr/>
        </p:nvGrpSpPr>
        <p:grpSpPr>
          <a:xfrm>
            <a:off x="918105" y="1601247"/>
            <a:ext cx="7307788" cy="4523868"/>
            <a:chOff x="918105" y="1601247"/>
            <a:chExt cx="7307788" cy="4523868"/>
          </a:xfrm>
        </p:grpSpPr>
        <p:sp>
          <p:nvSpPr>
            <p:cNvPr id="3" name="Freeform: Shape 2">
              <a:extLst>
                <a:ext uri="{FF2B5EF4-FFF2-40B4-BE49-F238E27FC236}">
                  <a16:creationId xmlns:a16="http://schemas.microsoft.com/office/drawing/2014/main" id="{9DD374CC-D8B7-4746-BB2C-C87B42475F5E}"/>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Do not double check everything</a:t>
              </a:r>
            </a:p>
          </p:txBody>
        </p:sp>
        <p:sp>
          <p:nvSpPr>
            <p:cNvPr id="5" name="Freeform: Shape 4">
              <a:extLst>
                <a:ext uri="{FF2B5EF4-FFF2-40B4-BE49-F238E27FC236}">
                  <a16:creationId xmlns:a16="http://schemas.microsoft.com/office/drawing/2014/main" id="{B8BF496B-5D04-40B7-84AD-9CDC6D7D71E9}"/>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Do not sign off on everything</a:t>
              </a:r>
            </a:p>
          </p:txBody>
        </p:sp>
        <p:sp>
          <p:nvSpPr>
            <p:cNvPr id="6" name="Freeform: Shape 5">
              <a:extLst>
                <a:ext uri="{FF2B5EF4-FFF2-40B4-BE49-F238E27FC236}">
                  <a16:creationId xmlns:a16="http://schemas.microsoft.com/office/drawing/2014/main" id="{FDC3978D-EBEC-460B-98BC-D43B253F1424}"/>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3">
              <a:schemeClr val="lt1">
                <a:hueOff val="0"/>
                <a:satOff val="0"/>
                <a:lumOff val="0"/>
                <a:alphaOff val="0"/>
              </a:schemeClr>
            </a:lnRef>
            <a:fillRef idx="1">
              <a:schemeClr val="accent4">
                <a:hueOff val="0"/>
                <a:satOff val="0"/>
                <a:lumOff val="0"/>
                <a:alphaOff val="0"/>
              </a:schemeClr>
            </a:fillRef>
            <a:effectRef idx="1">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Adjust for each manager</a:t>
              </a:r>
            </a:p>
          </p:txBody>
        </p:sp>
      </p:grpSp>
    </p:spTree>
    <p:extLst>
      <p:ext uri="{BB962C8B-B14F-4D97-AF65-F5344CB8AC3E}">
        <p14:creationId xmlns:p14="http://schemas.microsoft.com/office/powerpoint/2010/main" val="79919573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403AC24-76DC-4CD1-ACEA-C28DDBCCE5A9}"/>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Continuous Growth and Development</a:t>
            </a:r>
            <a:endParaRPr lang="en-US" noProof="0" dirty="0"/>
          </a:p>
        </p:txBody>
      </p:sp>
      <p:grpSp>
        <p:nvGrpSpPr>
          <p:cNvPr id="2" name="Group 1">
            <a:extLst>
              <a:ext uri="{FF2B5EF4-FFF2-40B4-BE49-F238E27FC236}">
                <a16:creationId xmlns:a16="http://schemas.microsoft.com/office/drawing/2014/main" id="{EB0A3B3D-21CE-4A7B-AE53-DED4F9F8A3D2}"/>
              </a:ext>
            </a:extLst>
          </p:cNvPr>
          <p:cNvGrpSpPr/>
          <p:nvPr/>
        </p:nvGrpSpPr>
        <p:grpSpPr>
          <a:xfrm>
            <a:off x="1969571" y="1600200"/>
            <a:ext cx="5204856" cy="4525963"/>
            <a:chOff x="1969571" y="1600200"/>
            <a:chExt cx="5204856" cy="4525963"/>
          </a:xfrm>
        </p:grpSpPr>
        <p:sp>
          <p:nvSpPr>
            <p:cNvPr id="3" name="Isosceles Triangle 2">
              <a:extLst>
                <a:ext uri="{FF2B5EF4-FFF2-40B4-BE49-F238E27FC236}">
                  <a16:creationId xmlns:a16="http://schemas.microsoft.com/office/drawing/2014/main" id="{399DFA68-2052-44B7-B241-E0C8A477DE17}"/>
                </a:ext>
              </a:extLst>
            </p:cNvPr>
            <p:cNvSpPr/>
            <p:nvPr/>
          </p:nvSpPr>
          <p:spPr>
            <a:xfrm>
              <a:off x="1969571" y="1600200"/>
              <a:ext cx="4525963" cy="4525963"/>
            </a:xfrm>
            <a:prstGeom prst="triangl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33AAF7E5-75F6-431C-853B-955C1ED428DC}"/>
                </a:ext>
              </a:extLst>
            </p:cNvPr>
            <p:cNvSpPr/>
            <p:nvPr/>
          </p:nvSpPr>
          <p:spPr>
            <a:xfrm>
              <a:off x="4232552" y="2055227"/>
              <a:ext cx="2941875" cy="1071380"/>
            </a:xfrm>
            <a:custGeom>
              <a:avLst/>
              <a:gdLst>
                <a:gd name="connsiteX0" fmla="*/ 0 w 2941875"/>
                <a:gd name="connsiteY0" fmla="*/ 178567 h 1071380"/>
                <a:gd name="connsiteX1" fmla="*/ 178567 w 2941875"/>
                <a:gd name="connsiteY1" fmla="*/ 0 h 1071380"/>
                <a:gd name="connsiteX2" fmla="*/ 2763308 w 2941875"/>
                <a:gd name="connsiteY2" fmla="*/ 0 h 1071380"/>
                <a:gd name="connsiteX3" fmla="*/ 2941875 w 2941875"/>
                <a:gd name="connsiteY3" fmla="*/ 178567 h 1071380"/>
                <a:gd name="connsiteX4" fmla="*/ 2941875 w 2941875"/>
                <a:gd name="connsiteY4" fmla="*/ 892813 h 1071380"/>
                <a:gd name="connsiteX5" fmla="*/ 2763308 w 2941875"/>
                <a:gd name="connsiteY5" fmla="*/ 1071380 h 1071380"/>
                <a:gd name="connsiteX6" fmla="*/ 178567 w 2941875"/>
                <a:gd name="connsiteY6" fmla="*/ 1071380 h 1071380"/>
                <a:gd name="connsiteX7" fmla="*/ 0 w 2941875"/>
                <a:gd name="connsiteY7" fmla="*/ 892813 h 1071380"/>
                <a:gd name="connsiteX8" fmla="*/ 0 w 2941875"/>
                <a:gd name="connsiteY8" fmla="*/ 178567 h 10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1875" h="1071380">
                  <a:moveTo>
                    <a:pt x="0" y="178567"/>
                  </a:moveTo>
                  <a:cubicBezTo>
                    <a:pt x="0" y="79947"/>
                    <a:pt x="79947" y="0"/>
                    <a:pt x="178567" y="0"/>
                  </a:cubicBezTo>
                  <a:lnTo>
                    <a:pt x="2763308" y="0"/>
                  </a:lnTo>
                  <a:cubicBezTo>
                    <a:pt x="2861928" y="0"/>
                    <a:pt x="2941875" y="79947"/>
                    <a:pt x="2941875" y="178567"/>
                  </a:cubicBezTo>
                  <a:lnTo>
                    <a:pt x="2941875" y="892813"/>
                  </a:lnTo>
                  <a:cubicBezTo>
                    <a:pt x="2941875" y="991433"/>
                    <a:pt x="2861928" y="1071380"/>
                    <a:pt x="2763308" y="1071380"/>
                  </a:cubicBezTo>
                  <a:lnTo>
                    <a:pt x="178567" y="1071380"/>
                  </a:lnTo>
                  <a:cubicBezTo>
                    <a:pt x="79947" y="1071380"/>
                    <a:pt x="0" y="991433"/>
                    <a:pt x="0" y="892813"/>
                  </a:cubicBezTo>
                  <a:lnTo>
                    <a:pt x="0" y="178567"/>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5170" tIns="155170" rIns="155170" bIns="155170" numCol="1" spcCol="1270" anchor="ctr" anchorCtr="0">
              <a:noAutofit/>
            </a:bodyPr>
            <a:lstStyle/>
            <a:p>
              <a:pPr marL="0" lvl="0" indent="0" algn="ctr" defTabSz="1200150">
                <a:lnSpc>
                  <a:spcPct val="90000"/>
                </a:lnSpc>
                <a:spcBef>
                  <a:spcPct val="0"/>
                </a:spcBef>
                <a:spcAft>
                  <a:spcPct val="35000"/>
                </a:spcAft>
                <a:buNone/>
              </a:pPr>
              <a:r>
                <a:rPr lang="en-US" sz="2700" kern="1200" dirty="0"/>
                <a:t>Formal/Informal Training</a:t>
              </a:r>
            </a:p>
          </p:txBody>
        </p:sp>
        <p:sp>
          <p:nvSpPr>
            <p:cNvPr id="6" name="Freeform: Shape 5">
              <a:extLst>
                <a:ext uri="{FF2B5EF4-FFF2-40B4-BE49-F238E27FC236}">
                  <a16:creationId xmlns:a16="http://schemas.microsoft.com/office/drawing/2014/main" id="{ACE8F12C-AF08-430D-9534-162AC1E88DB8}"/>
                </a:ext>
              </a:extLst>
            </p:cNvPr>
            <p:cNvSpPr/>
            <p:nvPr/>
          </p:nvSpPr>
          <p:spPr>
            <a:xfrm>
              <a:off x="4232552" y="3260530"/>
              <a:ext cx="2941875" cy="1071380"/>
            </a:xfrm>
            <a:custGeom>
              <a:avLst/>
              <a:gdLst>
                <a:gd name="connsiteX0" fmla="*/ 0 w 2941875"/>
                <a:gd name="connsiteY0" fmla="*/ 178567 h 1071380"/>
                <a:gd name="connsiteX1" fmla="*/ 178567 w 2941875"/>
                <a:gd name="connsiteY1" fmla="*/ 0 h 1071380"/>
                <a:gd name="connsiteX2" fmla="*/ 2763308 w 2941875"/>
                <a:gd name="connsiteY2" fmla="*/ 0 h 1071380"/>
                <a:gd name="connsiteX3" fmla="*/ 2941875 w 2941875"/>
                <a:gd name="connsiteY3" fmla="*/ 178567 h 1071380"/>
                <a:gd name="connsiteX4" fmla="*/ 2941875 w 2941875"/>
                <a:gd name="connsiteY4" fmla="*/ 892813 h 1071380"/>
                <a:gd name="connsiteX5" fmla="*/ 2763308 w 2941875"/>
                <a:gd name="connsiteY5" fmla="*/ 1071380 h 1071380"/>
                <a:gd name="connsiteX6" fmla="*/ 178567 w 2941875"/>
                <a:gd name="connsiteY6" fmla="*/ 1071380 h 1071380"/>
                <a:gd name="connsiteX7" fmla="*/ 0 w 2941875"/>
                <a:gd name="connsiteY7" fmla="*/ 892813 h 1071380"/>
                <a:gd name="connsiteX8" fmla="*/ 0 w 2941875"/>
                <a:gd name="connsiteY8" fmla="*/ 178567 h 10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1875" h="1071380">
                  <a:moveTo>
                    <a:pt x="0" y="178567"/>
                  </a:moveTo>
                  <a:cubicBezTo>
                    <a:pt x="0" y="79947"/>
                    <a:pt x="79947" y="0"/>
                    <a:pt x="178567" y="0"/>
                  </a:cubicBezTo>
                  <a:lnTo>
                    <a:pt x="2763308" y="0"/>
                  </a:lnTo>
                  <a:cubicBezTo>
                    <a:pt x="2861928" y="0"/>
                    <a:pt x="2941875" y="79947"/>
                    <a:pt x="2941875" y="178567"/>
                  </a:cubicBezTo>
                  <a:lnTo>
                    <a:pt x="2941875" y="892813"/>
                  </a:lnTo>
                  <a:cubicBezTo>
                    <a:pt x="2941875" y="991433"/>
                    <a:pt x="2861928" y="1071380"/>
                    <a:pt x="2763308" y="1071380"/>
                  </a:cubicBezTo>
                  <a:lnTo>
                    <a:pt x="178567" y="1071380"/>
                  </a:lnTo>
                  <a:cubicBezTo>
                    <a:pt x="79947" y="1071380"/>
                    <a:pt x="0" y="991433"/>
                    <a:pt x="0" y="892813"/>
                  </a:cubicBezTo>
                  <a:lnTo>
                    <a:pt x="0" y="178567"/>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5170" tIns="155170" rIns="155170" bIns="155170" numCol="1" spcCol="1270" anchor="ctr" anchorCtr="0">
              <a:noAutofit/>
            </a:bodyPr>
            <a:lstStyle/>
            <a:p>
              <a:pPr marL="0" lvl="0" indent="0" algn="ctr" defTabSz="1200150">
                <a:lnSpc>
                  <a:spcPct val="90000"/>
                </a:lnSpc>
                <a:spcBef>
                  <a:spcPct val="0"/>
                </a:spcBef>
                <a:spcAft>
                  <a:spcPct val="35000"/>
                </a:spcAft>
                <a:buNone/>
              </a:pPr>
              <a:r>
                <a:rPr lang="en-US" sz="2700" kern="1200" dirty="0"/>
                <a:t>New Roles and Responsibilities</a:t>
              </a:r>
            </a:p>
          </p:txBody>
        </p:sp>
        <p:sp>
          <p:nvSpPr>
            <p:cNvPr id="7" name="Freeform: Shape 6">
              <a:extLst>
                <a:ext uri="{FF2B5EF4-FFF2-40B4-BE49-F238E27FC236}">
                  <a16:creationId xmlns:a16="http://schemas.microsoft.com/office/drawing/2014/main" id="{B46905EE-6256-4BB3-A6D9-2E2DA87987C1}"/>
                </a:ext>
              </a:extLst>
            </p:cNvPr>
            <p:cNvSpPr/>
            <p:nvPr/>
          </p:nvSpPr>
          <p:spPr>
            <a:xfrm>
              <a:off x="4232552" y="4465832"/>
              <a:ext cx="2941875" cy="1071380"/>
            </a:xfrm>
            <a:custGeom>
              <a:avLst/>
              <a:gdLst>
                <a:gd name="connsiteX0" fmla="*/ 0 w 2941875"/>
                <a:gd name="connsiteY0" fmla="*/ 178567 h 1071380"/>
                <a:gd name="connsiteX1" fmla="*/ 178567 w 2941875"/>
                <a:gd name="connsiteY1" fmla="*/ 0 h 1071380"/>
                <a:gd name="connsiteX2" fmla="*/ 2763308 w 2941875"/>
                <a:gd name="connsiteY2" fmla="*/ 0 h 1071380"/>
                <a:gd name="connsiteX3" fmla="*/ 2941875 w 2941875"/>
                <a:gd name="connsiteY3" fmla="*/ 178567 h 1071380"/>
                <a:gd name="connsiteX4" fmla="*/ 2941875 w 2941875"/>
                <a:gd name="connsiteY4" fmla="*/ 892813 h 1071380"/>
                <a:gd name="connsiteX5" fmla="*/ 2763308 w 2941875"/>
                <a:gd name="connsiteY5" fmla="*/ 1071380 h 1071380"/>
                <a:gd name="connsiteX6" fmla="*/ 178567 w 2941875"/>
                <a:gd name="connsiteY6" fmla="*/ 1071380 h 1071380"/>
                <a:gd name="connsiteX7" fmla="*/ 0 w 2941875"/>
                <a:gd name="connsiteY7" fmla="*/ 892813 h 1071380"/>
                <a:gd name="connsiteX8" fmla="*/ 0 w 2941875"/>
                <a:gd name="connsiteY8" fmla="*/ 178567 h 10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1875" h="1071380">
                  <a:moveTo>
                    <a:pt x="0" y="178567"/>
                  </a:moveTo>
                  <a:cubicBezTo>
                    <a:pt x="0" y="79947"/>
                    <a:pt x="79947" y="0"/>
                    <a:pt x="178567" y="0"/>
                  </a:cubicBezTo>
                  <a:lnTo>
                    <a:pt x="2763308" y="0"/>
                  </a:lnTo>
                  <a:cubicBezTo>
                    <a:pt x="2861928" y="0"/>
                    <a:pt x="2941875" y="79947"/>
                    <a:pt x="2941875" y="178567"/>
                  </a:cubicBezTo>
                  <a:lnTo>
                    <a:pt x="2941875" y="892813"/>
                  </a:lnTo>
                  <a:cubicBezTo>
                    <a:pt x="2941875" y="991433"/>
                    <a:pt x="2861928" y="1071380"/>
                    <a:pt x="2763308" y="1071380"/>
                  </a:cubicBezTo>
                  <a:lnTo>
                    <a:pt x="178567" y="1071380"/>
                  </a:lnTo>
                  <a:cubicBezTo>
                    <a:pt x="79947" y="1071380"/>
                    <a:pt x="0" y="991433"/>
                    <a:pt x="0" y="892813"/>
                  </a:cubicBezTo>
                  <a:lnTo>
                    <a:pt x="0" y="178567"/>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5170" tIns="155170" rIns="155170" bIns="155170" numCol="1" spcCol="1270" anchor="ctr" anchorCtr="0">
              <a:noAutofit/>
            </a:bodyPr>
            <a:lstStyle/>
            <a:p>
              <a:pPr marL="0" lvl="0" indent="0" algn="ctr" defTabSz="1200150">
                <a:lnSpc>
                  <a:spcPct val="90000"/>
                </a:lnSpc>
                <a:spcBef>
                  <a:spcPct val="0"/>
                </a:spcBef>
                <a:spcAft>
                  <a:spcPct val="35000"/>
                </a:spcAft>
                <a:buNone/>
              </a:pPr>
              <a:r>
                <a:rPr lang="en-US" sz="2700" kern="1200" dirty="0"/>
                <a:t>The Feedback Process</a:t>
              </a:r>
            </a:p>
          </p:txBody>
        </p:sp>
      </p:grpSp>
    </p:spTree>
    <p:extLst>
      <p:ext uri="{BB962C8B-B14F-4D97-AF65-F5344CB8AC3E}">
        <p14:creationId xmlns:p14="http://schemas.microsoft.com/office/powerpoint/2010/main" val="8725744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80F12E8-62A2-43C5-902A-CA5758D4B924}"/>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59E52AE6-3F1B-4BE5-93C7-B6E802B2DDE3}"/>
              </a:ext>
            </a:extLst>
          </p:cNvPr>
          <p:cNvGrpSpPr/>
          <p:nvPr/>
        </p:nvGrpSpPr>
        <p:grpSpPr>
          <a:xfrm>
            <a:off x="850999" y="1601901"/>
            <a:ext cx="7487583" cy="4522559"/>
            <a:chOff x="850999" y="1601901"/>
            <a:chExt cx="7487583" cy="4522559"/>
          </a:xfrm>
        </p:grpSpPr>
        <p:sp>
          <p:nvSpPr>
            <p:cNvPr id="4" name="Freeform: Shape 3">
              <a:extLst>
                <a:ext uri="{FF2B5EF4-FFF2-40B4-BE49-F238E27FC236}">
                  <a16:creationId xmlns:a16="http://schemas.microsoft.com/office/drawing/2014/main" id="{4C38FA98-7A4A-4DD2-BF3F-BC39C25DE1EB}"/>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err="1">
                  <a:latin typeface="+mn-lt"/>
                  <a:ea typeface="+mn-ea"/>
                  <a:cs typeface="+mn-cs"/>
                </a:rPr>
                <a:t>Xander</a:t>
              </a:r>
              <a:r>
                <a:rPr lang="en-US" sz="3100" kern="1200" dirty="0">
                  <a:latin typeface="+mn-lt"/>
                  <a:ea typeface="+mn-ea"/>
                  <a:cs typeface="+mn-cs"/>
                </a:rPr>
                <a:t> prided himself on his ability to work independently. </a:t>
              </a:r>
              <a:endParaRPr lang="en-US" sz="3100" kern="1200" dirty="0"/>
            </a:p>
          </p:txBody>
        </p:sp>
        <p:sp>
          <p:nvSpPr>
            <p:cNvPr id="6" name="Rectangle: Rounded Corners 5">
              <a:extLst>
                <a:ext uri="{FF2B5EF4-FFF2-40B4-BE49-F238E27FC236}">
                  <a16:creationId xmlns:a16="http://schemas.microsoft.com/office/drawing/2014/main" id="{501CC005-C552-4843-B822-541CC72B21E3}"/>
                </a:ext>
              </a:extLst>
            </p:cNvPr>
            <p:cNvSpPr/>
            <p:nvPr/>
          </p:nvSpPr>
          <p:spPr>
            <a:xfrm>
              <a:off x="850999" y="2809281"/>
              <a:ext cx="1023203" cy="1023203"/>
            </a:xfrm>
            <a:prstGeom prst="roundRect">
              <a:avLst>
                <a:gd name="adj" fmla="val 16670"/>
              </a:avLst>
            </a:prstGeom>
            <a:solidFill>
              <a:srgbClr val="C0504D"/>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0D2AFEA9-6A8E-42E2-AD78-709A7A9F77E9}"/>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974" tIns="177974" rIns="177974" bIns="177974"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n-lt"/>
                  <a:ea typeface="+mn-ea"/>
                  <a:cs typeface="+mn-cs"/>
                </a:rPr>
                <a:t>During his first month as a manager, however, he found himself facing a number of problems he didn't know how to solve</a:t>
              </a:r>
              <a:endParaRPr lang="en-US" sz="1800" kern="1200" dirty="0"/>
            </a:p>
          </p:txBody>
        </p:sp>
        <p:sp>
          <p:nvSpPr>
            <p:cNvPr id="8" name="Rectangle: Rounded Corners 7">
              <a:extLst>
                <a:ext uri="{FF2B5EF4-FFF2-40B4-BE49-F238E27FC236}">
                  <a16:creationId xmlns:a16="http://schemas.microsoft.com/office/drawing/2014/main" id="{8168FF4B-F6FE-4F08-A407-4DE4B12EFE38}"/>
                </a:ext>
              </a:extLst>
            </p:cNvPr>
            <p:cNvSpPr/>
            <p:nvPr/>
          </p:nvSpPr>
          <p:spPr>
            <a:xfrm>
              <a:off x="850999" y="3955269"/>
              <a:ext cx="1023203" cy="1023203"/>
            </a:xfrm>
            <a:prstGeom prst="roundRect">
              <a:avLst>
                <a:gd name="adj" fmla="val 16670"/>
              </a:avLst>
            </a:prstGeom>
            <a:solidFill>
              <a:srgbClr val="9BBB59"/>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C71E364E-6ED3-4A69-8EB8-4CA2BE10DB20}"/>
                </a:ext>
              </a:extLst>
            </p:cNvPr>
            <p:cNvSpPr/>
            <p:nvPr/>
          </p:nvSpPr>
          <p:spPr>
            <a:xfrm>
              <a:off x="1981177" y="396240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7974" tIns="177974" rIns="177974" bIns="177974"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n-lt"/>
                  <a:ea typeface="+mn-ea"/>
                  <a:cs typeface="+mn-cs"/>
                </a:rPr>
                <a:t>His supervisor, Carlos, noticed that </a:t>
              </a:r>
              <a:r>
                <a:rPr lang="en-US" sz="1800" kern="1200" dirty="0" err="1">
                  <a:latin typeface="+mn-lt"/>
                  <a:ea typeface="+mn-ea"/>
                  <a:cs typeface="+mn-cs"/>
                </a:rPr>
                <a:t>Xander</a:t>
              </a:r>
              <a:r>
                <a:rPr lang="en-US" sz="1800" kern="1200" dirty="0">
                  <a:latin typeface="+mn-lt"/>
                  <a:ea typeface="+mn-ea"/>
                  <a:cs typeface="+mn-cs"/>
                </a:rPr>
                <a:t> seemed more and more stressed by the day </a:t>
              </a:r>
              <a:endParaRPr lang="en-US" sz="1800" kern="1200" dirty="0"/>
            </a:p>
          </p:txBody>
        </p:sp>
        <p:sp>
          <p:nvSpPr>
            <p:cNvPr id="10" name="Rectangle: Rounded Corners 9">
              <a:extLst>
                <a:ext uri="{FF2B5EF4-FFF2-40B4-BE49-F238E27FC236}">
                  <a16:creationId xmlns:a16="http://schemas.microsoft.com/office/drawing/2014/main" id="{EDEB1CD4-756D-49C8-9F3B-F8E8FCEED3ED}"/>
                </a:ext>
              </a:extLst>
            </p:cNvPr>
            <p:cNvSpPr/>
            <p:nvPr/>
          </p:nvSpPr>
          <p:spPr>
            <a:xfrm>
              <a:off x="850999" y="5101257"/>
              <a:ext cx="1023203" cy="1023203"/>
            </a:xfrm>
            <a:prstGeom prst="roundRect">
              <a:avLst>
                <a:gd name="adj" fmla="val 16670"/>
              </a:avLst>
            </a:prstGeom>
            <a:solidFill>
              <a:srgbClr val="8064A2"/>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CF77FD9D-18DD-4DEC-92AF-A0FA12DA04F6}"/>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7974" tIns="177974" rIns="177974" bIns="177974"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n-lt"/>
                  <a:ea typeface="+mn-ea"/>
                  <a:cs typeface="+mn-cs"/>
                </a:rPr>
                <a:t>Carlos gave him the email addresses of two people who would be able to help</a:t>
              </a:r>
              <a:endParaRPr lang="en-US" sz="1800" kern="1200" dirty="0"/>
            </a:p>
          </p:txBody>
        </p:sp>
      </p:gr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a:t>What should we do for new managers?</a:t>
            </a:r>
          </a:p>
          <a:p>
            <a:pPr marL="857250" lvl="1" indent="-457200">
              <a:buFont typeface="+mj-lt"/>
              <a:buAutoNum type="alphaLcParenR"/>
            </a:pPr>
            <a:r>
              <a:rPr lang="en-US" sz="2400" dirty="0"/>
              <a:t>Empower them</a:t>
            </a:r>
          </a:p>
          <a:p>
            <a:pPr marL="857250" lvl="1" indent="-457200">
              <a:buFont typeface="+mj-lt"/>
              <a:buAutoNum type="alphaLcParenR"/>
            </a:pPr>
            <a:r>
              <a:rPr lang="en-US" sz="2400" dirty="0"/>
              <a:t>Criticize them</a:t>
            </a:r>
          </a:p>
          <a:p>
            <a:pPr marL="857250" lvl="1" indent="-457200">
              <a:buFont typeface="+mj-lt"/>
              <a:buAutoNum type="alphaLcParenR"/>
            </a:pPr>
            <a:r>
              <a:rPr lang="en-US" sz="2400" dirty="0"/>
              <a:t>Defend them</a:t>
            </a:r>
          </a:p>
          <a:p>
            <a:pPr marL="857250" lvl="1" indent="-457200">
              <a:buFont typeface="+mj-lt"/>
              <a:buAutoNum type="alphaLcParenR"/>
            </a:pPr>
            <a:r>
              <a:rPr lang="en-US" sz="2400" dirty="0"/>
              <a:t>Ignore them</a:t>
            </a:r>
          </a:p>
          <a:p>
            <a:pPr marL="114300" lvl="0" indent="-457200">
              <a:buFont typeface="+mj-lt"/>
              <a:buAutoNum type="arabicPeriod"/>
            </a:pPr>
            <a:r>
              <a:rPr lang="en-US" sz="2400" dirty="0"/>
              <a:t>What does empowering new managers do?</a:t>
            </a:r>
          </a:p>
          <a:p>
            <a:pPr marL="857250" lvl="1" indent="-457200">
              <a:buFont typeface="+mj-lt"/>
              <a:buAutoNum type="alphaLcParenR"/>
            </a:pPr>
            <a:r>
              <a:rPr lang="en-US" sz="2400" dirty="0"/>
              <a:t>Builds their confidence</a:t>
            </a:r>
          </a:p>
          <a:p>
            <a:pPr marL="857250" lvl="1" indent="-457200">
              <a:buFont typeface="+mj-lt"/>
              <a:buAutoNum type="alphaLcParenR"/>
            </a:pPr>
            <a:r>
              <a:rPr lang="en-US" sz="2400" dirty="0"/>
              <a:t>Shows confidence in them.</a:t>
            </a:r>
          </a:p>
          <a:p>
            <a:pPr marL="857250" lvl="1" indent="-457200">
              <a:buFont typeface="+mj-lt"/>
              <a:buAutoNum type="alphaLcParenR"/>
            </a:pPr>
            <a:r>
              <a:rPr lang="en-US" sz="2400" dirty="0"/>
              <a:t>Helps them grow</a:t>
            </a:r>
          </a:p>
          <a:p>
            <a:pPr marL="857250" lvl="1" indent="-457200">
              <a:buFont typeface="+mj-lt"/>
              <a:buAutoNum type="alphaLcParenR"/>
            </a:pPr>
            <a:r>
              <a:rPr lang="en-US" sz="2400" dirty="0"/>
              <a:t>All of these</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noProof="0" dirty="0"/>
              <a:t>Module Two: Managers Are Made, Not Born</a:t>
            </a:r>
          </a:p>
        </p:txBody>
      </p:sp>
      <p:sp>
        <p:nvSpPr>
          <p:cNvPr id="10244" name="Text Placeholder 3"/>
          <p:cNvSpPr>
            <a:spLocks noGrp="1"/>
          </p:cNvSpPr>
          <p:nvPr>
            <p:ph type="body" sz="quarter" idx="10"/>
          </p:nvPr>
        </p:nvSpPr>
        <p:spPr>
          <a:ln>
            <a:miter lim="800000"/>
            <a:headEnd/>
            <a:tailEnd/>
          </a:ln>
        </p:spPr>
        <p:txBody>
          <a:bodyPr/>
          <a:lstStyle/>
          <a:p>
            <a:r>
              <a:rPr lang="en-US" i="1" dirty="0"/>
              <a:t>I think the best training a top manager can be </a:t>
            </a:r>
            <a:r>
              <a:rPr lang="en-US" i="1" dirty="0">
                <a:latin typeface="+mj-lt"/>
              </a:rPr>
              <a:t>engaged</a:t>
            </a:r>
            <a:r>
              <a:rPr lang="en-US" i="1" dirty="0"/>
              <a:t> in is managing by example.</a:t>
            </a:r>
            <a:endParaRPr lang="en-US" dirty="0"/>
          </a:p>
          <a:p>
            <a:r>
              <a:rPr lang="en-US" b="1" i="1" dirty="0"/>
              <a:t>Carlos Ghosn</a:t>
            </a:r>
            <a:r>
              <a:rPr lang="en-US" dirty="0"/>
              <a:t> </a:t>
            </a:r>
          </a:p>
        </p:txBody>
      </p:sp>
      <p:sp>
        <p:nvSpPr>
          <p:cNvPr id="10243" name="Content Placeholder 2"/>
          <p:cNvSpPr>
            <a:spLocks noGrp="1"/>
          </p:cNvSpPr>
          <p:nvPr>
            <p:ph type="body" sz="quarter" idx="11"/>
          </p:nvPr>
        </p:nvSpPr>
        <p:spPr/>
        <p:txBody>
          <a:bodyPr/>
          <a:lstStyle/>
          <a:p>
            <a:endParaRPr lang="en-US" dirty="0"/>
          </a:p>
          <a:p>
            <a:r>
              <a:rPr lang="en-US" dirty="0"/>
              <a:t>While it may seem that management skills come naturally to some people, in reality management is a set of skills that can be learned.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2200" dirty="0"/>
              <a:t>3.   We should empower new managers to do which of the following?</a:t>
            </a:r>
          </a:p>
          <a:p>
            <a:pPr marL="857250" lvl="1" indent="-457200">
              <a:buFont typeface="+mj-lt"/>
              <a:buAutoNum type="alphaLcParenR"/>
            </a:pPr>
            <a:r>
              <a:rPr lang="en-US" sz="2200" dirty="0"/>
              <a:t>Take action</a:t>
            </a:r>
          </a:p>
          <a:p>
            <a:pPr marL="857250" lvl="1" indent="-457200">
              <a:buFont typeface="+mj-lt"/>
              <a:buAutoNum type="alphaLcParenR"/>
            </a:pPr>
            <a:r>
              <a:rPr lang="en-US" sz="2200" dirty="0"/>
              <a:t>All of these</a:t>
            </a:r>
          </a:p>
          <a:p>
            <a:pPr marL="857250" lvl="1" indent="-457200">
              <a:buFont typeface="+mj-lt"/>
              <a:buAutoNum type="alphaLcParenR"/>
            </a:pPr>
            <a:r>
              <a:rPr lang="en-US" sz="2200" dirty="0"/>
              <a:t>Ask for help</a:t>
            </a:r>
          </a:p>
          <a:p>
            <a:pPr marL="857250" lvl="1" indent="-457200">
              <a:buFont typeface="+mj-lt"/>
              <a:buAutoNum type="alphaLcParenR"/>
            </a:pPr>
            <a:r>
              <a:rPr lang="en-US" sz="2200" dirty="0"/>
              <a:t>Make decisions</a:t>
            </a:r>
          </a:p>
          <a:p>
            <a:pPr lvl="0"/>
            <a:r>
              <a:rPr lang="en-US" sz="2200" dirty="0"/>
              <a:t>4.   Which is not a way to empower a new manager to ask for help?</a:t>
            </a:r>
          </a:p>
          <a:p>
            <a:pPr marL="857250" lvl="1" indent="-457200">
              <a:buFont typeface="+mj-lt"/>
              <a:buAutoNum type="alphaLcParenR"/>
            </a:pPr>
            <a:r>
              <a:rPr lang="en-US" sz="2200" dirty="0"/>
              <a:t>Provide them with a list of resources</a:t>
            </a:r>
          </a:p>
          <a:p>
            <a:pPr marL="857250" lvl="1" indent="-457200">
              <a:buFont typeface="+mj-lt"/>
              <a:buAutoNum type="alphaLcParenR"/>
            </a:pPr>
            <a:r>
              <a:rPr lang="en-US" sz="2200" dirty="0"/>
              <a:t>Tell them about times you have needed help</a:t>
            </a:r>
          </a:p>
          <a:p>
            <a:pPr marL="857250" lvl="1" indent="-457200">
              <a:buFont typeface="+mj-lt"/>
              <a:buAutoNum type="alphaLcParenR"/>
            </a:pPr>
            <a:r>
              <a:rPr lang="en-US" sz="2200" dirty="0"/>
              <a:t>Encourage them to seek out assistance</a:t>
            </a:r>
          </a:p>
          <a:p>
            <a:pPr marL="857250" lvl="1" indent="-457200">
              <a:buFont typeface="+mj-lt"/>
              <a:buAutoNum type="alphaLcParenR"/>
            </a:pPr>
            <a:r>
              <a:rPr lang="en-US" sz="2200" dirty="0"/>
              <a:t>Punish them</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2200" dirty="0"/>
              <a:t>5.   All but which of the following is micromanaging rather than supporting?</a:t>
            </a:r>
          </a:p>
          <a:p>
            <a:pPr marL="857250" lvl="1" indent="-457200">
              <a:buFont typeface="+mj-lt"/>
              <a:buAutoNum type="alphaLcParenR"/>
            </a:pPr>
            <a:r>
              <a:rPr lang="en-US" sz="2200" dirty="0"/>
              <a:t>Requiring a new manager to have all actions approved by another</a:t>
            </a:r>
          </a:p>
          <a:p>
            <a:pPr marL="857250" lvl="1" indent="-457200">
              <a:buFont typeface="+mj-lt"/>
              <a:buAutoNum type="alphaLcParenR"/>
            </a:pPr>
            <a:r>
              <a:rPr lang="en-US" sz="2200" dirty="0"/>
              <a:t>Backing up the new manager’s decisions</a:t>
            </a:r>
          </a:p>
          <a:p>
            <a:pPr marL="857250" lvl="1" indent="-457200">
              <a:buFont typeface="+mj-lt"/>
              <a:buAutoNum type="alphaLcParenR"/>
            </a:pPr>
            <a:r>
              <a:rPr lang="en-US" sz="2200" dirty="0"/>
              <a:t>Double checking all the new manager’s work</a:t>
            </a:r>
          </a:p>
          <a:p>
            <a:pPr marL="857250" lvl="1" indent="-457200">
              <a:buFont typeface="+mj-lt"/>
              <a:buAutoNum type="alphaLcParenR"/>
            </a:pPr>
            <a:r>
              <a:rPr lang="en-US" sz="2200" dirty="0"/>
              <a:t>Second guessing the new manager’s decisions.</a:t>
            </a:r>
          </a:p>
          <a:p>
            <a:pPr lvl="0"/>
            <a:r>
              <a:rPr lang="en-US" sz="2200" dirty="0"/>
              <a:t>6.   Which of the following is a  way to support a new manager</a:t>
            </a:r>
          </a:p>
          <a:p>
            <a:pPr marL="800100" lvl="1" indent="-342900">
              <a:buFont typeface="+mj-lt"/>
              <a:buAutoNum type="alphaLcParenR"/>
            </a:pPr>
            <a:r>
              <a:rPr lang="en-US" sz="2200" dirty="0"/>
              <a:t>Support their decisions</a:t>
            </a:r>
          </a:p>
          <a:p>
            <a:pPr marL="800100" lvl="1" indent="-342900">
              <a:buFont typeface="+mj-lt"/>
              <a:buAutoNum type="alphaLcParenR"/>
            </a:pPr>
            <a:r>
              <a:rPr lang="en-US" sz="2200" dirty="0"/>
              <a:t>Offer your help</a:t>
            </a:r>
          </a:p>
          <a:p>
            <a:pPr marL="800100" lvl="1" indent="-342900">
              <a:buFont typeface="+mj-lt"/>
              <a:buAutoNum type="alphaLcParenR"/>
            </a:pPr>
            <a:r>
              <a:rPr lang="en-US" sz="2200" dirty="0"/>
              <a:t>All of these</a:t>
            </a:r>
          </a:p>
          <a:p>
            <a:pPr marL="800100" lvl="1" indent="-342900">
              <a:buFont typeface="+mj-lt"/>
              <a:buAutoNum type="alphaLcParenR"/>
            </a:pPr>
            <a:r>
              <a:rPr lang="en-US" sz="2200" dirty="0"/>
              <a:t>Provide them with tools</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2400" dirty="0"/>
              <a:t>7.   Growth and development should be which of the following?</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Continuous</a:t>
            </a:r>
          </a:p>
          <a:p>
            <a:pPr marL="857250" lvl="1" indent="-457200">
              <a:buFont typeface="+mj-lt"/>
              <a:buAutoNum type="alphaLcParenR"/>
            </a:pPr>
            <a:r>
              <a:rPr lang="en-US" sz="2400" dirty="0"/>
              <a:t>Personalized</a:t>
            </a:r>
          </a:p>
          <a:p>
            <a:pPr marL="857250" lvl="1" indent="-457200">
              <a:buFont typeface="+mj-lt"/>
              <a:buAutoNum type="alphaLcParenR"/>
            </a:pPr>
            <a:r>
              <a:rPr lang="en-US" sz="2400" dirty="0"/>
              <a:t>Part of every employee’s career path</a:t>
            </a:r>
          </a:p>
          <a:p>
            <a:pPr lvl="0"/>
            <a:r>
              <a:rPr lang="en-US" sz="2400" dirty="0"/>
              <a:t>8.   When does new manager development end?</a:t>
            </a:r>
          </a:p>
          <a:p>
            <a:pPr marL="857250" lvl="1" indent="-457200">
              <a:buFont typeface="+mj-lt"/>
              <a:buAutoNum type="alphaLcParenR"/>
            </a:pPr>
            <a:r>
              <a:rPr lang="en-US" sz="2400" dirty="0"/>
              <a:t>When the position is filled</a:t>
            </a:r>
          </a:p>
          <a:p>
            <a:pPr marL="857250" lvl="1" indent="-457200">
              <a:buFont typeface="+mj-lt"/>
              <a:buAutoNum type="alphaLcParenR"/>
            </a:pPr>
            <a:r>
              <a:rPr lang="en-US" sz="2400" dirty="0"/>
              <a:t>When the employee says so</a:t>
            </a:r>
          </a:p>
          <a:p>
            <a:pPr marL="857250" lvl="1" indent="-457200">
              <a:buFont typeface="+mj-lt"/>
              <a:buAutoNum type="alphaLcParenR"/>
            </a:pPr>
            <a:r>
              <a:rPr lang="en-US" sz="2400" dirty="0"/>
              <a:t>When the employee is promoted</a:t>
            </a:r>
          </a:p>
          <a:p>
            <a:pPr marL="857250" lvl="1" indent="-457200">
              <a:buFont typeface="+mj-lt"/>
              <a:buAutoNum type="alphaLcParenR"/>
            </a:pPr>
            <a:r>
              <a:rPr lang="en-US" sz="2400" dirty="0"/>
              <a:t>Never </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2400" dirty="0"/>
              <a:t>9.   How did </a:t>
            </a:r>
            <a:r>
              <a:rPr lang="en-US" sz="2400" dirty="0" err="1"/>
              <a:t>Xander</a:t>
            </a:r>
            <a:r>
              <a:rPr lang="en-US" sz="2400" dirty="0"/>
              <a:t> picture himself?</a:t>
            </a:r>
          </a:p>
          <a:p>
            <a:pPr marL="857250" lvl="1" indent="-457200">
              <a:buFont typeface="+mj-lt"/>
              <a:buAutoNum type="alphaLcParenR"/>
            </a:pPr>
            <a:r>
              <a:rPr lang="en-US" sz="2400" dirty="0"/>
              <a:t>Independent</a:t>
            </a:r>
          </a:p>
          <a:p>
            <a:pPr marL="857250" lvl="1" indent="-457200">
              <a:buFont typeface="+mj-lt"/>
              <a:buAutoNum type="alphaLcParenR"/>
            </a:pPr>
            <a:r>
              <a:rPr lang="en-US" sz="2400" dirty="0"/>
              <a:t>Incompetent</a:t>
            </a:r>
          </a:p>
          <a:p>
            <a:pPr marL="857250" lvl="1" indent="-457200">
              <a:buFont typeface="+mj-lt"/>
              <a:buAutoNum type="alphaLcParenR"/>
            </a:pPr>
            <a:r>
              <a:rPr lang="en-US" sz="2400" dirty="0"/>
              <a:t>Dependent on others</a:t>
            </a:r>
          </a:p>
          <a:p>
            <a:pPr marL="857250" lvl="1" indent="-457200">
              <a:buFont typeface="+mj-lt"/>
              <a:buAutoNum type="alphaLcParenR"/>
            </a:pPr>
            <a:r>
              <a:rPr lang="en-US" sz="2400" dirty="0"/>
              <a:t>Creative</a:t>
            </a:r>
          </a:p>
          <a:p>
            <a:pPr lvl="0"/>
            <a:r>
              <a:rPr lang="en-US" sz="2400" dirty="0"/>
              <a:t>10.  What did Carlos encourage </a:t>
            </a:r>
            <a:r>
              <a:rPr lang="en-US" sz="2400" dirty="0" err="1"/>
              <a:t>Xander</a:t>
            </a:r>
            <a:r>
              <a:rPr lang="en-US" sz="2400" dirty="0"/>
              <a:t> to do?</a:t>
            </a:r>
          </a:p>
          <a:p>
            <a:pPr marL="857250" lvl="1" indent="-457200">
              <a:buFont typeface="+mj-lt"/>
              <a:buAutoNum type="alphaLcParenR"/>
            </a:pPr>
            <a:r>
              <a:rPr lang="en-US" sz="2400" dirty="0"/>
              <a:t>Sleep</a:t>
            </a:r>
          </a:p>
          <a:p>
            <a:pPr marL="857250" lvl="1" indent="-457200">
              <a:buFont typeface="+mj-lt"/>
              <a:buAutoNum type="alphaLcParenR"/>
            </a:pPr>
            <a:r>
              <a:rPr lang="en-US" sz="2400" dirty="0"/>
              <a:t>Ask for help</a:t>
            </a:r>
          </a:p>
          <a:p>
            <a:pPr marL="857250" lvl="1" indent="-457200">
              <a:buFont typeface="+mj-lt"/>
              <a:buAutoNum type="alphaLcParenR"/>
            </a:pPr>
            <a:r>
              <a:rPr lang="en-US" sz="2400" dirty="0"/>
              <a:t>Seek out more training</a:t>
            </a:r>
          </a:p>
          <a:p>
            <a:pPr marL="857250" lvl="1" indent="-457200">
              <a:buFont typeface="+mj-lt"/>
              <a:buAutoNum type="alphaLcParenR"/>
            </a:pPr>
            <a:r>
              <a:rPr lang="en-US" sz="2400" dirty="0"/>
              <a:t>Brainstorm</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800" dirty="0"/>
              <a:t>What should we do for new managers?</a:t>
            </a:r>
          </a:p>
          <a:p>
            <a:pPr marL="857250" lvl="1" indent="-457200">
              <a:buFont typeface="+mj-lt"/>
              <a:buAutoNum type="alphaLcParenR"/>
            </a:pPr>
            <a:r>
              <a:rPr lang="en-US" sz="1800" dirty="0">
                <a:solidFill>
                  <a:srgbClr val="FF0000"/>
                </a:solidFill>
              </a:rPr>
              <a:t>Empower them</a:t>
            </a:r>
          </a:p>
          <a:p>
            <a:pPr marL="857250" lvl="1" indent="-457200">
              <a:buFont typeface="+mj-lt"/>
              <a:buAutoNum type="alphaLcParenR"/>
            </a:pPr>
            <a:r>
              <a:rPr lang="en-US" sz="1800" dirty="0"/>
              <a:t>Criticize them</a:t>
            </a:r>
          </a:p>
          <a:p>
            <a:pPr marL="857250" lvl="1" indent="-457200">
              <a:buFont typeface="+mj-lt"/>
              <a:buAutoNum type="alphaLcParenR"/>
            </a:pPr>
            <a:r>
              <a:rPr lang="en-US" sz="1800" dirty="0"/>
              <a:t>Defend them</a:t>
            </a:r>
          </a:p>
          <a:p>
            <a:pPr marL="857250" lvl="1" indent="-457200">
              <a:buFont typeface="+mj-lt"/>
              <a:buAutoNum type="alphaLcParenR"/>
            </a:pPr>
            <a:r>
              <a:rPr lang="en-US" sz="1800" dirty="0"/>
              <a:t>Ignore them</a:t>
            </a:r>
          </a:p>
          <a:p>
            <a:pPr marL="857250" lvl="1" indent="-457200">
              <a:buNone/>
            </a:pPr>
            <a:r>
              <a:rPr lang="en-US" sz="1800" dirty="0">
                <a:solidFill>
                  <a:srgbClr val="FF0000"/>
                </a:solidFill>
              </a:rPr>
              <a:t>New managers need to be empowered. This helps them succeed.</a:t>
            </a:r>
          </a:p>
          <a:p>
            <a:pPr marL="857250" lvl="1" indent="-457200">
              <a:buFont typeface="+mj-lt"/>
              <a:buAutoNum type="alphaLcParenR"/>
            </a:pPr>
            <a:endParaRPr lang="en-US" sz="1800" dirty="0"/>
          </a:p>
          <a:p>
            <a:pPr marL="114300" lvl="0" indent="-457200">
              <a:buFont typeface="+mj-lt"/>
              <a:buAutoNum type="arabicPeriod"/>
            </a:pPr>
            <a:r>
              <a:rPr lang="en-US" sz="1800" dirty="0"/>
              <a:t>      What does empowering new managers do?</a:t>
            </a:r>
          </a:p>
          <a:p>
            <a:pPr marL="857250" lvl="1" indent="-457200">
              <a:buFont typeface="+mj-lt"/>
              <a:buAutoNum type="alphaLcParenR"/>
            </a:pPr>
            <a:r>
              <a:rPr lang="en-US" sz="1800" dirty="0"/>
              <a:t>Builds their confidence</a:t>
            </a:r>
          </a:p>
          <a:p>
            <a:pPr marL="857250" lvl="1" indent="-457200">
              <a:buFont typeface="+mj-lt"/>
              <a:buAutoNum type="alphaLcParenR"/>
            </a:pPr>
            <a:r>
              <a:rPr lang="en-US" sz="1800" dirty="0"/>
              <a:t>Shows confidence in them.</a:t>
            </a:r>
          </a:p>
          <a:p>
            <a:pPr marL="857250" lvl="1" indent="-457200">
              <a:buFont typeface="+mj-lt"/>
              <a:buAutoNum type="alphaLcParenR"/>
            </a:pPr>
            <a:r>
              <a:rPr lang="en-US" sz="1800" dirty="0">
                <a:solidFill>
                  <a:srgbClr val="FF0000"/>
                </a:solidFill>
              </a:rPr>
              <a:t>Helps them grow</a:t>
            </a:r>
          </a:p>
          <a:p>
            <a:pPr marL="857250" lvl="1" indent="-457200">
              <a:buFont typeface="+mj-lt"/>
              <a:buAutoNum type="alphaLcParenR"/>
            </a:pPr>
            <a:r>
              <a:rPr lang="en-US" sz="1800" dirty="0"/>
              <a:t>All of these</a:t>
            </a:r>
          </a:p>
          <a:p>
            <a:r>
              <a:rPr lang="en-US" sz="1800" dirty="0">
                <a:solidFill>
                  <a:srgbClr val="FF0000"/>
                </a:solidFill>
              </a:rPr>
              <a:t>Empowering new managers builds their confidence and helps them grow. It also demonstrates confidence in them, which in turn builds their confidence.</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1800" dirty="0"/>
              <a:t>3.   We should empower new managers to do which of the following?</a:t>
            </a:r>
          </a:p>
          <a:p>
            <a:pPr marL="857250" lvl="1" indent="-457200">
              <a:buFont typeface="+mj-lt"/>
              <a:buAutoNum type="alphaLcParenR"/>
            </a:pPr>
            <a:r>
              <a:rPr lang="en-US" sz="1800" dirty="0"/>
              <a:t>Take action</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Ask for help</a:t>
            </a:r>
          </a:p>
          <a:p>
            <a:pPr marL="857250" lvl="1" indent="-457200">
              <a:buFont typeface="+mj-lt"/>
              <a:buAutoNum type="alphaLcParenR"/>
            </a:pPr>
            <a:r>
              <a:rPr lang="en-US" sz="1800" dirty="0"/>
              <a:t>Make decisions</a:t>
            </a:r>
          </a:p>
          <a:p>
            <a:pPr marL="114300" indent="-457200"/>
            <a:r>
              <a:rPr lang="en-US" sz="1800" dirty="0">
                <a:solidFill>
                  <a:srgbClr val="FF0000"/>
                </a:solidFill>
              </a:rPr>
              <a:t>New managers should be empowered to ask for help, make decisions, and take action. </a:t>
            </a:r>
          </a:p>
          <a:p>
            <a:pPr marL="857250" lvl="1" indent="-457200">
              <a:buFont typeface="+mj-lt"/>
              <a:buAutoNum type="alphaLcParenR"/>
            </a:pPr>
            <a:endParaRPr lang="en-US" sz="1800" dirty="0"/>
          </a:p>
          <a:p>
            <a:pPr lvl="0"/>
            <a:r>
              <a:rPr lang="en-US" sz="1800" dirty="0"/>
              <a:t>4.   Which is not a way to empower a new manager to ask for help?</a:t>
            </a:r>
          </a:p>
          <a:p>
            <a:pPr marL="857250" lvl="1" indent="-457200">
              <a:buFont typeface="+mj-lt"/>
              <a:buAutoNum type="alphaLcParenR"/>
            </a:pPr>
            <a:r>
              <a:rPr lang="en-US" sz="1800" dirty="0"/>
              <a:t>Provide them with a list of resources</a:t>
            </a:r>
          </a:p>
          <a:p>
            <a:pPr marL="857250" lvl="1" indent="-457200">
              <a:buFont typeface="+mj-lt"/>
              <a:buAutoNum type="alphaLcParenR"/>
            </a:pPr>
            <a:r>
              <a:rPr lang="en-US" sz="1800" dirty="0"/>
              <a:t>Tell them about times you have needed help</a:t>
            </a:r>
          </a:p>
          <a:p>
            <a:pPr marL="857250" lvl="1" indent="-457200">
              <a:buFont typeface="+mj-lt"/>
              <a:buAutoNum type="alphaLcParenR"/>
            </a:pPr>
            <a:r>
              <a:rPr lang="en-US" sz="1800" dirty="0"/>
              <a:t>Encourage them to seek out assistance</a:t>
            </a:r>
          </a:p>
          <a:p>
            <a:pPr marL="857250" lvl="1" indent="-457200">
              <a:buFont typeface="+mj-lt"/>
              <a:buAutoNum type="alphaLcParenR"/>
            </a:pPr>
            <a:r>
              <a:rPr lang="en-US" sz="1800" dirty="0">
                <a:solidFill>
                  <a:srgbClr val="FF0000"/>
                </a:solidFill>
              </a:rPr>
              <a:t>Punish them</a:t>
            </a:r>
          </a:p>
          <a:p>
            <a:r>
              <a:rPr lang="en-US" sz="1800" dirty="0">
                <a:solidFill>
                  <a:srgbClr val="FF0000"/>
                </a:solidFill>
              </a:rPr>
              <a:t>Never punish a new manager for asking for help. Instead, share instances where you have needed help, encourage them to seek assistance, and provide them with a list of resources.</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1800" dirty="0"/>
              <a:t>5.   All but which of the following is micromanaging rather than supporting?</a:t>
            </a:r>
          </a:p>
          <a:p>
            <a:pPr marL="857250" lvl="1" indent="-457200">
              <a:buFont typeface="+mj-lt"/>
              <a:buAutoNum type="alphaLcParenR"/>
            </a:pPr>
            <a:r>
              <a:rPr lang="en-US" sz="1800" dirty="0"/>
              <a:t>Requiring a new manager to have all actions approved by another</a:t>
            </a:r>
          </a:p>
          <a:p>
            <a:pPr marL="857250" lvl="1" indent="-457200">
              <a:buFont typeface="+mj-lt"/>
              <a:buAutoNum type="alphaLcParenR"/>
            </a:pPr>
            <a:r>
              <a:rPr lang="en-US" sz="1800" dirty="0">
                <a:solidFill>
                  <a:srgbClr val="FF0000"/>
                </a:solidFill>
              </a:rPr>
              <a:t>Backing up the new manager’s decisions</a:t>
            </a:r>
          </a:p>
          <a:p>
            <a:pPr marL="857250" lvl="1" indent="-457200">
              <a:buFont typeface="+mj-lt"/>
              <a:buAutoNum type="alphaLcParenR"/>
            </a:pPr>
            <a:r>
              <a:rPr lang="en-US" sz="1800" dirty="0"/>
              <a:t>Double checking all the new manager’s work</a:t>
            </a:r>
          </a:p>
          <a:p>
            <a:pPr marL="857250" lvl="1" indent="-457200">
              <a:buFont typeface="+mj-lt"/>
              <a:buAutoNum type="alphaLcParenR"/>
            </a:pPr>
            <a:r>
              <a:rPr lang="en-US" sz="1800" dirty="0"/>
              <a:t>Second guessing the new manager’s decisions.</a:t>
            </a:r>
          </a:p>
          <a:p>
            <a:pPr marL="114300" indent="-457200"/>
            <a:r>
              <a:rPr lang="en-US" sz="1800" dirty="0">
                <a:solidFill>
                  <a:srgbClr val="FF0000"/>
                </a:solidFill>
              </a:rPr>
              <a:t>	Backing up the new manager’s decisions is an example of supporting a new manager. We should seek to support rather than micromanage.</a:t>
            </a:r>
          </a:p>
          <a:p>
            <a:pPr marL="857250" lvl="1" indent="-457200">
              <a:buNone/>
            </a:pPr>
            <a:endParaRPr lang="en-US" sz="1800" dirty="0"/>
          </a:p>
          <a:p>
            <a:pPr lvl="0"/>
            <a:r>
              <a:rPr lang="en-US" sz="1800" dirty="0"/>
              <a:t>6.   Which of the following is a  way to support a new manager</a:t>
            </a:r>
          </a:p>
          <a:p>
            <a:pPr marL="800100" lvl="1" indent="-342900">
              <a:buFont typeface="+mj-lt"/>
              <a:buAutoNum type="alphaLcParenR"/>
            </a:pPr>
            <a:r>
              <a:rPr lang="en-US" sz="1800" dirty="0"/>
              <a:t>Support their decisions</a:t>
            </a:r>
          </a:p>
          <a:p>
            <a:pPr marL="800100" lvl="1" indent="-342900">
              <a:buFont typeface="+mj-lt"/>
              <a:buAutoNum type="alphaLcParenR"/>
            </a:pPr>
            <a:r>
              <a:rPr lang="en-US" sz="1800" dirty="0"/>
              <a:t>Offer your help</a:t>
            </a:r>
          </a:p>
          <a:p>
            <a:pPr marL="800100" lvl="1" indent="-342900">
              <a:buFont typeface="+mj-lt"/>
              <a:buAutoNum type="alphaLcParenR"/>
            </a:pPr>
            <a:r>
              <a:rPr lang="en-US" sz="1800" dirty="0">
                <a:solidFill>
                  <a:srgbClr val="FF0000"/>
                </a:solidFill>
              </a:rPr>
              <a:t>All of these</a:t>
            </a:r>
          </a:p>
          <a:p>
            <a:pPr marL="800100" lvl="1" indent="-342900">
              <a:buFont typeface="+mj-lt"/>
              <a:buAutoNum type="alphaLcParenR"/>
            </a:pPr>
            <a:r>
              <a:rPr lang="en-US" sz="1800" dirty="0"/>
              <a:t>Provide them with tools</a:t>
            </a:r>
          </a:p>
          <a:p>
            <a:r>
              <a:rPr lang="en-US" sz="1800" dirty="0">
                <a:solidFill>
                  <a:srgbClr val="FF0000"/>
                </a:solidFill>
              </a:rPr>
              <a:t>There are many ways to support a new manager. Back up their decisions, express confidence in them, offer your help, and provide them with tools.</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1800" dirty="0"/>
              <a:t>7.   Growth and development should be which of the following?</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Continuous</a:t>
            </a:r>
          </a:p>
          <a:p>
            <a:pPr marL="857250" lvl="1" indent="-457200">
              <a:buFont typeface="+mj-lt"/>
              <a:buAutoNum type="alphaLcParenR"/>
            </a:pPr>
            <a:r>
              <a:rPr lang="en-US" sz="1800" dirty="0"/>
              <a:t>Personalized</a:t>
            </a:r>
          </a:p>
          <a:p>
            <a:pPr marL="857250" lvl="1" indent="-457200">
              <a:buFont typeface="+mj-lt"/>
              <a:buAutoNum type="alphaLcParenR"/>
            </a:pPr>
            <a:r>
              <a:rPr lang="en-US" sz="1800" dirty="0"/>
              <a:t>Part of every employee’s career path</a:t>
            </a:r>
          </a:p>
          <a:p>
            <a:pPr marL="114300" indent="-457200"/>
            <a:r>
              <a:rPr lang="en-US" sz="1800" dirty="0">
                <a:solidFill>
                  <a:srgbClr val="FF0000"/>
                </a:solidFill>
              </a:rPr>
              <a:t>	Growth and development are never done. They should be continuous, personalized, and part of every employee’s development plan and path.</a:t>
            </a:r>
          </a:p>
          <a:p>
            <a:pPr marL="857250" lvl="1" indent="-457200">
              <a:buFont typeface="+mj-lt"/>
              <a:buAutoNum type="alphaLcParenR"/>
            </a:pPr>
            <a:endParaRPr lang="en-US" sz="1800" dirty="0"/>
          </a:p>
          <a:p>
            <a:pPr lvl="0"/>
            <a:r>
              <a:rPr lang="en-US" sz="1800" dirty="0"/>
              <a:t>8.   When does new manager development end?</a:t>
            </a:r>
          </a:p>
          <a:p>
            <a:pPr marL="857250" lvl="1" indent="-457200">
              <a:buFont typeface="+mj-lt"/>
              <a:buAutoNum type="alphaLcParenR"/>
            </a:pPr>
            <a:r>
              <a:rPr lang="en-US" sz="1800" dirty="0"/>
              <a:t>When the position is filled</a:t>
            </a:r>
          </a:p>
          <a:p>
            <a:pPr marL="857250" lvl="1" indent="-457200">
              <a:buFont typeface="+mj-lt"/>
              <a:buAutoNum type="alphaLcParenR"/>
            </a:pPr>
            <a:r>
              <a:rPr lang="en-US" sz="1800" dirty="0"/>
              <a:t>When the employee says so</a:t>
            </a:r>
          </a:p>
          <a:p>
            <a:pPr marL="857250" lvl="1" indent="-457200">
              <a:buFont typeface="+mj-lt"/>
              <a:buAutoNum type="alphaLcParenR"/>
            </a:pPr>
            <a:r>
              <a:rPr lang="en-US" sz="1800" dirty="0"/>
              <a:t>When the employee is promoted</a:t>
            </a:r>
          </a:p>
          <a:p>
            <a:pPr marL="857250" lvl="1" indent="-457200">
              <a:buFont typeface="+mj-lt"/>
              <a:buAutoNum type="alphaLcParenR"/>
            </a:pPr>
            <a:r>
              <a:rPr lang="en-US" sz="1800" dirty="0">
                <a:solidFill>
                  <a:srgbClr val="FF0000"/>
                </a:solidFill>
              </a:rPr>
              <a:t>Never </a:t>
            </a:r>
          </a:p>
          <a:p>
            <a:r>
              <a:rPr lang="en-US" sz="1800" dirty="0">
                <a:solidFill>
                  <a:srgbClr val="FF0000"/>
                </a:solidFill>
              </a:rPr>
              <a:t>Growth and development never end. This is why we must continuously provide opportunities.</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1800" dirty="0"/>
              <a:t>9.   How did </a:t>
            </a:r>
            <a:r>
              <a:rPr lang="en-US" sz="1800" dirty="0" err="1"/>
              <a:t>Xander</a:t>
            </a:r>
            <a:r>
              <a:rPr lang="en-US" sz="1800" dirty="0"/>
              <a:t> picture himself?</a:t>
            </a:r>
          </a:p>
          <a:p>
            <a:pPr marL="857250" lvl="1" indent="-457200">
              <a:buFont typeface="+mj-lt"/>
              <a:buAutoNum type="alphaLcParenR"/>
            </a:pPr>
            <a:r>
              <a:rPr lang="en-US" sz="1800" dirty="0">
                <a:solidFill>
                  <a:srgbClr val="FF0000"/>
                </a:solidFill>
              </a:rPr>
              <a:t>Independent</a:t>
            </a:r>
          </a:p>
          <a:p>
            <a:pPr marL="857250" lvl="1" indent="-457200">
              <a:buFont typeface="+mj-lt"/>
              <a:buAutoNum type="alphaLcParenR"/>
            </a:pPr>
            <a:r>
              <a:rPr lang="en-US" sz="1800" dirty="0"/>
              <a:t>Incompetent</a:t>
            </a:r>
          </a:p>
          <a:p>
            <a:pPr marL="857250" lvl="1" indent="-457200">
              <a:buFont typeface="+mj-lt"/>
              <a:buAutoNum type="alphaLcParenR"/>
            </a:pPr>
            <a:r>
              <a:rPr lang="en-US" sz="1800" dirty="0"/>
              <a:t>Dependent on others</a:t>
            </a:r>
          </a:p>
          <a:p>
            <a:pPr marL="857250" lvl="1" indent="-457200">
              <a:buFont typeface="+mj-lt"/>
              <a:buAutoNum type="alphaLcParenR"/>
            </a:pPr>
            <a:r>
              <a:rPr lang="en-US" sz="1800" dirty="0"/>
              <a:t>Creative</a:t>
            </a:r>
          </a:p>
          <a:p>
            <a:pPr marL="114300" indent="-457200"/>
            <a:r>
              <a:rPr lang="en-US" sz="1800" dirty="0" err="1">
                <a:solidFill>
                  <a:srgbClr val="FF0000"/>
                </a:solidFill>
              </a:rPr>
              <a:t>Xander</a:t>
            </a:r>
            <a:r>
              <a:rPr lang="en-US" sz="1800" dirty="0">
                <a:solidFill>
                  <a:srgbClr val="FF0000"/>
                </a:solidFill>
              </a:rPr>
              <a:t> pictured himself as independent. This is why it was hard to ask for help.</a:t>
            </a:r>
          </a:p>
          <a:p>
            <a:pPr marL="857250" lvl="1" indent="-457200">
              <a:buNone/>
            </a:pPr>
            <a:endParaRPr lang="en-US" sz="1800" dirty="0"/>
          </a:p>
          <a:p>
            <a:pPr lvl="0"/>
            <a:r>
              <a:rPr lang="en-US" sz="1800" dirty="0"/>
              <a:t>10.  What did Carlos encourage </a:t>
            </a:r>
            <a:r>
              <a:rPr lang="en-US" sz="1800" dirty="0" err="1"/>
              <a:t>Xander</a:t>
            </a:r>
            <a:r>
              <a:rPr lang="en-US" sz="1800" dirty="0"/>
              <a:t> to do?</a:t>
            </a:r>
          </a:p>
          <a:p>
            <a:pPr marL="857250" lvl="1" indent="-457200">
              <a:buFont typeface="+mj-lt"/>
              <a:buAutoNum type="alphaLcParenR"/>
            </a:pPr>
            <a:r>
              <a:rPr lang="en-US" sz="1800" dirty="0"/>
              <a:t>Sleep</a:t>
            </a:r>
          </a:p>
          <a:p>
            <a:pPr marL="857250" lvl="1" indent="-457200">
              <a:buFont typeface="+mj-lt"/>
              <a:buAutoNum type="alphaLcParenR"/>
            </a:pPr>
            <a:r>
              <a:rPr lang="en-US" sz="1800" dirty="0">
                <a:solidFill>
                  <a:srgbClr val="FF0000"/>
                </a:solidFill>
              </a:rPr>
              <a:t>Ask for help</a:t>
            </a:r>
          </a:p>
          <a:p>
            <a:pPr marL="857250" lvl="1" indent="-457200">
              <a:buFont typeface="+mj-lt"/>
              <a:buAutoNum type="alphaLcParenR"/>
            </a:pPr>
            <a:r>
              <a:rPr lang="en-US" sz="1800" dirty="0"/>
              <a:t>Seek out more training</a:t>
            </a:r>
          </a:p>
          <a:p>
            <a:pPr marL="857250" lvl="1" indent="-457200">
              <a:buFont typeface="+mj-lt"/>
              <a:buAutoNum type="alphaLcParenR"/>
            </a:pPr>
            <a:r>
              <a:rPr lang="en-US" sz="1800" dirty="0"/>
              <a:t>Brainstorm</a:t>
            </a:r>
          </a:p>
          <a:p>
            <a:r>
              <a:rPr lang="en-US" sz="1800" dirty="0">
                <a:solidFill>
                  <a:srgbClr val="FF0000"/>
                </a:solidFill>
              </a:rPr>
              <a:t>Carlos encouraged </a:t>
            </a:r>
            <a:r>
              <a:rPr lang="en-US" sz="1800" dirty="0" err="1">
                <a:solidFill>
                  <a:srgbClr val="FF0000"/>
                </a:solidFill>
              </a:rPr>
              <a:t>Xander</a:t>
            </a:r>
            <a:r>
              <a:rPr lang="en-US" sz="1800" dirty="0">
                <a:solidFill>
                  <a:srgbClr val="FF0000"/>
                </a:solidFill>
              </a:rPr>
              <a:t> to ask for help. He shared times when he had asked for help.</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noProof="0" dirty="0"/>
              <a:t>Module Eleven: Provide Growth Opportunities</a:t>
            </a:r>
          </a:p>
        </p:txBody>
      </p:sp>
      <p:sp>
        <p:nvSpPr>
          <p:cNvPr id="55300" name="Text Placeholder 3"/>
          <p:cNvSpPr>
            <a:spLocks noGrp="1"/>
          </p:cNvSpPr>
          <p:nvPr>
            <p:ph type="body" sz="quarter" idx="10"/>
          </p:nvPr>
        </p:nvSpPr>
        <p:spPr>
          <a:ln>
            <a:miter lim="800000"/>
            <a:headEnd/>
            <a:tailEnd/>
          </a:ln>
        </p:spPr>
        <p:txBody>
          <a:bodyPr/>
          <a:lstStyle/>
          <a:p>
            <a:r>
              <a:rPr lang="en-US" sz="2800" i="1" dirty="0"/>
              <a:t>Growth is the best separator between those who succeed and those who do not.</a:t>
            </a:r>
          </a:p>
          <a:p>
            <a:endParaRPr lang="en-US" sz="2800" i="1" dirty="0"/>
          </a:p>
          <a:p>
            <a:r>
              <a:rPr lang="en-US" sz="2800" b="1" i="1" dirty="0"/>
              <a:t>John C. Maxwell</a:t>
            </a:r>
            <a:endParaRPr lang="en-US" sz="2800" b="1" dirty="0"/>
          </a:p>
        </p:txBody>
      </p:sp>
      <p:sp>
        <p:nvSpPr>
          <p:cNvPr id="55299" name="Content Placeholder 2"/>
          <p:cNvSpPr>
            <a:spLocks noGrp="1"/>
          </p:cNvSpPr>
          <p:nvPr>
            <p:ph type="body" sz="quarter" idx="11"/>
          </p:nvPr>
        </p:nvSpPr>
        <p:spPr/>
        <p:txBody>
          <a:bodyPr/>
          <a:lstStyle/>
          <a:p>
            <a:r>
              <a:rPr lang="en-US" sz="3000" dirty="0"/>
              <a:t>Employees who feel they cannot grow in their current position or organization are likely to be unhappy, and may ultimately not stay. New managers need to be given opportunities to grow and develop within their managerial role, whether this is in order to eventually move into even higher positions or simply to become more skilled at managing.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B51ECD1-79A4-4BE2-917B-CF9B96D6530F}"/>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Managers Must Be Developed</a:t>
            </a:r>
            <a:br>
              <a:rPr lang="en-US" dirty="0"/>
            </a:br>
            <a:endParaRPr lang="en-US" noProof="0" dirty="0"/>
          </a:p>
        </p:txBody>
      </p:sp>
      <p:grpSp>
        <p:nvGrpSpPr>
          <p:cNvPr id="2" name="Group 1">
            <a:extLst>
              <a:ext uri="{FF2B5EF4-FFF2-40B4-BE49-F238E27FC236}">
                <a16:creationId xmlns:a16="http://schemas.microsoft.com/office/drawing/2014/main" id="{FEB1D8A8-6CE2-4DF4-89BD-80FEF887E4F2}"/>
              </a:ext>
            </a:extLst>
          </p:cNvPr>
          <p:cNvGrpSpPr/>
          <p:nvPr/>
        </p:nvGrpSpPr>
        <p:grpSpPr>
          <a:xfrm>
            <a:off x="464433" y="3214618"/>
            <a:ext cx="8215133" cy="1297126"/>
            <a:chOff x="464433" y="3214618"/>
            <a:chExt cx="8215133" cy="1297126"/>
          </a:xfrm>
        </p:grpSpPr>
        <p:sp>
          <p:nvSpPr>
            <p:cNvPr id="3" name="Freeform: Shape 2">
              <a:extLst>
                <a:ext uri="{FF2B5EF4-FFF2-40B4-BE49-F238E27FC236}">
                  <a16:creationId xmlns:a16="http://schemas.microsoft.com/office/drawing/2014/main" id="{6BD39C33-694A-4AB1-8EBE-677F71677565}"/>
                </a:ext>
              </a:extLst>
            </p:cNvPr>
            <p:cNvSpPr/>
            <p:nvPr/>
          </p:nvSpPr>
          <p:spPr>
            <a:xfrm>
              <a:off x="464433" y="3214618"/>
              <a:ext cx="2161877" cy="1297126"/>
            </a:xfrm>
            <a:custGeom>
              <a:avLst/>
              <a:gdLst>
                <a:gd name="connsiteX0" fmla="*/ 0 w 2161877"/>
                <a:gd name="connsiteY0" fmla="*/ 129713 h 1297126"/>
                <a:gd name="connsiteX1" fmla="*/ 129713 w 2161877"/>
                <a:gd name="connsiteY1" fmla="*/ 0 h 1297126"/>
                <a:gd name="connsiteX2" fmla="*/ 2032164 w 2161877"/>
                <a:gd name="connsiteY2" fmla="*/ 0 h 1297126"/>
                <a:gd name="connsiteX3" fmla="*/ 2161877 w 2161877"/>
                <a:gd name="connsiteY3" fmla="*/ 129713 h 1297126"/>
                <a:gd name="connsiteX4" fmla="*/ 2161877 w 2161877"/>
                <a:gd name="connsiteY4" fmla="*/ 1167413 h 1297126"/>
                <a:gd name="connsiteX5" fmla="*/ 2032164 w 2161877"/>
                <a:gd name="connsiteY5" fmla="*/ 1297126 h 1297126"/>
                <a:gd name="connsiteX6" fmla="*/ 129713 w 2161877"/>
                <a:gd name="connsiteY6" fmla="*/ 1297126 h 1297126"/>
                <a:gd name="connsiteX7" fmla="*/ 0 w 2161877"/>
                <a:gd name="connsiteY7" fmla="*/ 1167413 h 1297126"/>
                <a:gd name="connsiteX8" fmla="*/ 0 w 2161877"/>
                <a:gd name="connsiteY8" fmla="*/ 129713 h 129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1877" h="1297126">
                  <a:moveTo>
                    <a:pt x="0" y="129713"/>
                  </a:moveTo>
                  <a:cubicBezTo>
                    <a:pt x="0" y="58074"/>
                    <a:pt x="58074" y="0"/>
                    <a:pt x="129713" y="0"/>
                  </a:cubicBezTo>
                  <a:lnTo>
                    <a:pt x="2032164" y="0"/>
                  </a:lnTo>
                  <a:cubicBezTo>
                    <a:pt x="2103803" y="0"/>
                    <a:pt x="2161877" y="58074"/>
                    <a:pt x="2161877" y="129713"/>
                  </a:cubicBezTo>
                  <a:lnTo>
                    <a:pt x="2161877" y="1167413"/>
                  </a:lnTo>
                  <a:cubicBezTo>
                    <a:pt x="2161877" y="1239052"/>
                    <a:pt x="2103803" y="1297126"/>
                    <a:pt x="2032164" y="1297126"/>
                  </a:cubicBezTo>
                  <a:lnTo>
                    <a:pt x="129713" y="1297126"/>
                  </a:lnTo>
                  <a:cubicBezTo>
                    <a:pt x="58074" y="1297126"/>
                    <a:pt x="0" y="1239052"/>
                    <a:pt x="0" y="1167413"/>
                  </a:cubicBezTo>
                  <a:lnTo>
                    <a:pt x="0" y="12971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4202" tIns="194202" rIns="194202" bIns="194202" numCol="1" spcCol="1270" anchor="ctr" anchorCtr="0">
              <a:noAutofit/>
            </a:bodyPr>
            <a:lstStyle/>
            <a:p>
              <a:pPr marL="0" lvl="0" indent="0" algn="ctr" defTabSz="1822450">
                <a:lnSpc>
                  <a:spcPct val="90000"/>
                </a:lnSpc>
                <a:spcBef>
                  <a:spcPct val="0"/>
                </a:spcBef>
                <a:spcAft>
                  <a:spcPct val="35000"/>
                </a:spcAft>
                <a:buNone/>
              </a:pPr>
              <a:r>
                <a:rPr lang="en-US" sz="4100" kern="1200" dirty="0"/>
                <a:t>Prepare</a:t>
              </a:r>
            </a:p>
          </p:txBody>
        </p:sp>
        <p:sp>
          <p:nvSpPr>
            <p:cNvPr id="5" name="Freeform: Shape 4">
              <a:extLst>
                <a:ext uri="{FF2B5EF4-FFF2-40B4-BE49-F238E27FC236}">
                  <a16:creationId xmlns:a16="http://schemas.microsoft.com/office/drawing/2014/main" id="{3FC988EF-695D-4B7E-BF53-977E8944FE7E}"/>
                </a:ext>
              </a:extLst>
            </p:cNvPr>
            <p:cNvSpPr/>
            <p:nvPr/>
          </p:nvSpPr>
          <p:spPr>
            <a:xfrm>
              <a:off x="2842498" y="3595108"/>
              <a:ext cx="458317" cy="536145"/>
            </a:xfrm>
            <a:custGeom>
              <a:avLst/>
              <a:gdLst>
                <a:gd name="connsiteX0" fmla="*/ 0 w 458317"/>
                <a:gd name="connsiteY0" fmla="*/ 107229 h 536145"/>
                <a:gd name="connsiteX1" fmla="*/ 229159 w 458317"/>
                <a:gd name="connsiteY1" fmla="*/ 107229 h 536145"/>
                <a:gd name="connsiteX2" fmla="*/ 229159 w 458317"/>
                <a:gd name="connsiteY2" fmla="*/ 0 h 536145"/>
                <a:gd name="connsiteX3" fmla="*/ 458317 w 458317"/>
                <a:gd name="connsiteY3" fmla="*/ 268073 h 536145"/>
                <a:gd name="connsiteX4" fmla="*/ 229159 w 458317"/>
                <a:gd name="connsiteY4" fmla="*/ 536145 h 536145"/>
                <a:gd name="connsiteX5" fmla="*/ 229159 w 458317"/>
                <a:gd name="connsiteY5" fmla="*/ 428916 h 536145"/>
                <a:gd name="connsiteX6" fmla="*/ 0 w 458317"/>
                <a:gd name="connsiteY6" fmla="*/ 428916 h 536145"/>
                <a:gd name="connsiteX7" fmla="*/ 0 w 458317"/>
                <a:gd name="connsiteY7" fmla="*/ 107229 h 536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8317" h="536145">
                  <a:moveTo>
                    <a:pt x="0" y="107229"/>
                  </a:moveTo>
                  <a:lnTo>
                    <a:pt x="229159" y="107229"/>
                  </a:lnTo>
                  <a:lnTo>
                    <a:pt x="229159" y="0"/>
                  </a:lnTo>
                  <a:lnTo>
                    <a:pt x="458317" y="268073"/>
                  </a:lnTo>
                  <a:lnTo>
                    <a:pt x="229159" y="536145"/>
                  </a:lnTo>
                  <a:lnTo>
                    <a:pt x="229159" y="428916"/>
                  </a:lnTo>
                  <a:lnTo>
                    <a:pt x="0" y="428916"/>
                  </a:lnTo>
                  <a:lnTo>
                    <a:pt x="0" y="107229"/>
                  </a:lnTo>
                  <a:close/>
                </a:path>
              </a:pathLst>
            </a:custGeom>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0" tIns="107229" rIns="137495" bIns="107229" numCol="1" spcCol="1270" anchor="ctr" anchorCtr="0">
              <a:noAutofit/>
            </a:bodyPr>
            <a:lstStyle/>
            <a:p>
              <a:pPr marL="0" lvl="0" indent="0" algn="ctr" defTabSz="1022350">
                <a:lnSpc>
                  <a:spcPct val="90000"/>
                </a:lnSpc>
                <a:spcBef>
                  <a:spcPct val="0"/>
                </a:spcBef>
                <a:spcAft>
                  <a:spcPct val="35000"/>
                </a:spcAft>
                <a:buNone/>
              </a:pPr>
              <a:endParaRPr lang="en-US" sz="2300" kern="1200" dirty="0"/>
            </a:p>
          </p:txBody>
        </p:sp>
        <p:sp>
          <p:nvSpPr>
            <p:cNvPr id="6" name="Freeform: Shape 5">
              <a:extLst>
                <a:ext uri="{FF2B5EF4-FFF2-40B4-BE49-F238E27FC236}">
                  <a16:creationId xmlns:a16="http://schemas.microsoft.com/office/drawing/2014/main" id="{4214B7CD-475F-4A30-A234-F767F5C0002B}"/>
                </a:ext>
              </a:extLst>
            </p:cNvPr>
            <p:cNvSpPr/>
            <p:nvPr/>
          </p:nvSpPr>
          <p:spPr>
            <a:xfrm>
              <a:off x="3491061" y="3214618"/>
              <a:ext cx="2161877" cy="1297126"/>
            </a:xfrm>
            <a:custGeom>
              <a:avLst/>
              <a:gdLst>
                <a:gd name="connsiteX0" fmla="*/ 0 w 2161877"/>
                <a:gd name="connsiteY0" fmla="*/ 129713 h 1297126"/>
                <a:gd name="connsiteX1" fmla="*/ 129713 w 2161877"/>
                <a:gd name="connsiteY1" fmla="*/ 0 h 1297126"/>
                <a:gd name="connsiteX2" fmla="*/ 2032164 w 2161877"/>
                <a:gd name="connsiteY2" fmla="*/ 0 h 1297126"/>
                <a:gd name="connsiteX3" fmla="*/ 2161877 w 2161877"/>
                <a:gd name="connsiteY3" fmla="*/ 129713 h 1297126"/>
                <a:gd name="connsiteX4" fmla="*/ 2161877 w 2161877"/>
                <a:gd name="connsiteY4" fmla="*/ 1167413 h 1297126"/>
                <a:gd name="connsiteX5" fmla="*/ 2032164 w 2161877"/>
                <a:gd name="connsiteY5" fmla="*/ 1297126 h 1297126"/>
                <a:gd name="connsiteX6" fmla="*/ 129713 w 2161877"/>
                <a:gd name="connsiteY6" fmla="*/ 1297126 h 1297126"/>
                <a:gd name="connsiteX7" fmla="*/ 0 w 2161877"/>
                <a:gd name="connsiteY7" fmla="*/ 1167413 h 1297126"/>
                <a:gd name="connsiteX8" fmla="*/ 0 w 2161877"/>
                <a:gd name="connsiteY8" fmla="*/ 129713 h 129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1877" h="1297126">
                  <a:moveTo>
                    <a:pt x="0" y="129713"/>
                  </a:moveTo>
                  <a:cubicBezTo>
                    <a:pt x="0" y="58074"/>
                    <a:pt x="58074" y="0"/>
                    <a:pt x="129713" y="0"/>
                  </a:cubicBezTo>
                  <a:lnTo>
                    <a:pt x="2032164" y="0"/>
                  </a:lnTo>
                  <a:cubicBezTo>
                    <a:pt x="2103803" y="0"/>
                    <a:pt x="2161877" y="58074"/>
                    <a:pt x="2161877" y="129713"/>
                  </a:cubicBezTo>
                  <a:lnTo>
                    <a:pt x="2161877" y="1167413"/>
                  </a:lnTo>
                  <a:cubicBezTo>
                    <a:pt x="2161877" y="1239052"/>
                    <a:pt x="2103803" y="1297126"/>
                    <a:pt x="2032164" y="1297126"/>
                  </a:cubicBezTo>
                  <a:lnTo>
                    <a:pt x="129713" y="1297126"/>
                  </a:lnTo>
                  <a:cubicBezTo>
                    <a:pt x="58074" y="1297126"/>
                    <a:pt x="0" y="1239052"/>
                    <a:pt x="0" y="1167413"/>
                  </a:cubicBezTo>
                  <a:lnTo>
                    <a:pt x="0" y="12971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4202" tIns="194202" rIns="194202" bIns="194202" numCol="1" spcCol="1270" anchor="ctr" anchorCtr="0">
              <a:noAutofit/>
            </a:bodyPr>
            <a:lstStyle/>
            <a:p>
              <a:pPr marL="0" lvl="0" indent="0" algn="ctr" defTabSz="1822450">
                <a:lnSpc>
                  <a:spcPct val="90000"/>
                </a:lnSpc>
                <a:spcBef>
                  <a:spcPct val="0"/>
                </a:spcBef>
                <a:spcAft>
                  <a:spcPct val="35000"/>
                </a:spcAft>
                <a:buNone/>
              </a:pPr>
              <a:r>
                <a:rPr lang="en-US" sz="4100" kern="1200" dirty="0"/>
                <a:t>Develop</a:t>
              </a:r>
            </a:p>
          </p:txBody>
        </p:sp>
        <p:sp>
          <p:nvSpPr>
            <p:cNvPr id="7" name="Freeform: Shape 6">
              <a:extLst>
                <a:ext uri="{FF2B5EF4-FFF2-40B4-BE49-F238E27FC236}">
                  <a16:creationId xmlns:a16="http://schemas.microsoft.com/office/drawing/2014/main" id="{9F0F57DA-7F73-49D1-8BCA-21D4D3C05292}"/>
                </a:ext>
              </a:extLst>
            </p:cNvPr>
            <p:cNvSpPr/>
            <p:nvPr/>
          </p:nvSpPr>
          <p:spPr>
            <a:xfrm>
              <a:off x="5869126" y="3595108"/>
              <a:ext cx="458317" cy="536145"/>
            </a:xfrm>
            <a:custGeom>
              <a:avLst/>
              <a:gdLst>
                <a:gd name="connsiteX0" fmla="*/ 0 w 458317"/>
                <a:gd name="connsiteY0" fmla="*/ 107229 h 536145"/>
                <a:gd name="connsiteX1" fmla="*/ 229159 w 458317"/>
                <a:gd name="connsiteY1" fmla="*/ 107229 h 536145"/>
                <a:gd name="connsiteX2" fmla="*/ 229159 w 458317"/>
                <a:gd name="connsiteY2" fmla="*/ 0 h 536145"/>
                <a:gd name="connsiteX3" fmla="*/ 458317 w 458317"/>
                <a:gd name="connsiteY3" fmla="*/ 268073 h 536145"/>
                <a:gd name="connsiteX4" fmla="*/ 229159 w 458317"/>
                <a:gd name="connsiteY4" fmla="*/ 536145 h 536145"/>
                <a:gd name="connsiteX5" fmla="*/ 229159 w 458317"/>
                <a:gd name="connsiteY5" fmla="*/ 428916 h 536145"/>
                <a:gd name="connsiteX6" fmla="*/ 0 w 458317"/>
                <a:gd name="connsiteY6" fmla="*/ 428916 h 536145"/>
                <a:gd name="connsiteX7" fmla="*/ 0 w 458317"/>
                <a:gd name="connsiteY7" fmla="*/ 107229 h 536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8317" h="536145">
                  <a:moveTo>
                    <a:pt x="0" y="107229"/>
                  </a:moveTo>
                  <a:lnTo>
                    <a:pt x="229159" y="107229"/>
                  </a:lnTo>
                  <a:lnTo>
                    <a:pt x="229159" y="0"/>
                  </a:lnTo>
                  <a:lnTo>
                    <a:pt x="458317" y="268073"/>
                  </a:lnTo>
                  <a:lnTo>
                    <a:pt x="229159" y="536145"/>
                  </a:lnTo>
                  <a:lnTo>
                    <a:pt x="229159" y="428916"/>
                  </a:lnTo>
                  <a:lnTo>
                    <a:pt x="0" y="428916"/>
                  </a:lnTo>
                  <a:lnTo>
                    <a:pt x="0" y="107229"/>
                  </a:lnTo>
                  <a:close/>
                </a:path>
              </a:pathLst>
            </a:custGeom>
          </p:spPr>
          <p:style>
            <a:lnRef idx="0">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0" tIns="107229" rIns="137495" bIns="107229" numCol="1" spcCol="1270" anchor="ctr" anchorCtr="0">
              <a:noAutofit/>
            </a:bodyPr>
            <a:lstStyle/>
            <a:p>
              <a:pPr marL="0" lvl="0" indent="0" algn="ctr" defTabSz="1022350">
                <a:lnSpc>
                  <a:spcPct val="90000"/>
                </a:lnSpc>
                <a:spcBef>
                  <a:spcPct val="0"/>
                </a:spcBef>
                <a:spcAft>
                  <a:spcPct val="35000"/>
                </a:spcAft>
                <a:buNone/>
              </a:pPr>
              <a:endParaRPr lang="en-US" sz="2300" kern="1200" dirty="0"/>
            </a:p>
          </p:txBody>
        </p:sp>
        <p:sp>
          <p:nvSpPr>
            <p:cNvPr id="8" name="Freeform: Shape 7">
              <a:extLst>
                <a:ext uri="{FF2B5EF4-FFF2-40B4-BE49-F238E27FC236}">
                  <a16:creationId xmlns:a16="http://schemas.microsoft.com/office/drawing/2014/main" id="{2BD2E6CC-54B6-4B27-ABAA-CCB7E8E523A6}"/>
                </a:ext>
              </a:extLst>
            </p:cNvPr>
            <p:cNvSpPr/>
            <p:nvPr/>
          </p:nvSpPr>
          <p:spPr>
            <a:xfrm>
              <a:off x="6517689" y="3214618"/>
              <a:ext cx="2161877" cy="1297126"/>
            </a:xfrm>
            <a:custGeom>
              <a:avLst/>
              <a:gdLst>
                <a:gd name="connsiteX0" fmla="*/ 0 w 2161877"/>
                <a:gd name="connsiteY0" fmla="*/ 129713 h 1297126"/>
                <a:gd name="connsiteX1" fmla="*/ 129713 w 2161877"/>
                <a:gd name="connsiteY1" fmla="*/ 0 h 1297126"/>
                <a:gd name="connsiteX2" fmla="*/ 2032164 w 2161877"/>
                <a:gd name="connsiteY2" fmla="*/ 0 h 1297126"/>
                <a:gd name="connsiteX3" fmla="*/ 2161877 w 2161877"/>
                <a:gd name="connsiteY3" fmla="*/ 129713 h 1297126"/>
                <a:gd name="connsiteX4" fmla="*/ 2161877 w 2161877"/>
                <a:gd name="connsiteY4" fmla="*/ 1167413 h 1297126"/>
                <a:gd name="connsiteX5" fmla="*/ 2032164 w 2161877"/>
                <a:gd name="connsiteY5" fmla="*/ 1297126 h 1297126"/>
                <a:gd name="connsiteX6" fmla="*/ 129713 w 2161877"/>
                <a:gd name="connsiteY6" fmla="*/ 1297126 h 1297126"/>
                <a:gd name="connsiteX7" fmla="*/ 0 w 2161877"/>
                <a:gd name="connsiteY7" fmla="*/ 1167413 h 1297126"/>
                <a:gd name="connsiteX8" fmla="*/ 0 w 2161877"/>
                <a:gd name="connsiteY8" fmla="*/ 129713 h 129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1877" h="1297126">
                  <a:moveTo>
                    <a:pt x="0" y="129713"/>
                  </a:moveTo>
                  <a:cubicBezTo>
                    <a:pt x="0" y="58074"/>
                    <a:pt x="58074" y="0"/>
                    <a:pt x="129713" y="0"/>
                  </a:cubicBezTo>
                  <a:lnTo>
                    <a:pt x="2032164" y="0"/>
                  </a:lnTo>
                  <a:cubicBezTo>
                    <a:pt x="2103803" y="0"/>
                    <a:pt x="2161877" y="58074"/>
                    <a:pt x="2161877" y="129713"/>
                  </a:cubicBezTo>
                  <a:lnTo>
                    <a:pt x="2161877" y="1167413"/>
                  </a:lnTo>
                  <a:cubicBezTo>
                    <a:pt x="2161877" y="1239052"/>
                    <a:pt x="2103803" y="1297126"/>
                    <a:pt x="2032164" y="1297126"/>
                  </a:cubicBezTo>
                  <a:lnTo>
                    <a:pt x="129713" y="1297126"/>
                  </a:lnTo>
                  <a:cubicBezTo>
                    <a:pt x="58074" y="1297126"/>
                    <a:pt x="0" y="1239052"/>
                    <a:pt x="0" y="1167413"/>
                  </a:cubicBezTo>
                  <a:lnTo>
                    <a:pt x="0" y="12971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4202" tIns="194202" rIns="194202" bIns="194202" numCol="1" spcCol="1270" anchor="ctr" anchorCtr="0">
              <a:noAutofit/>
            </a:bodyPr>
            <a:lstStyle/>
            <a:p>
              <a:pPr marL="0" lvl="0" indent="0" algn="ctr" defTabSz="1822450">
                <a:lnSpc>
                  <a:spcPct val="90000"/>
                </a:lnSpc>
                <a:spcBef>
                  <a:spcPct val="0"/>
                </a:spcBef>
                <a:spcAft>
                  <a:spcPct val="35000"/>
                </a:spcAft>
                <a:buNone/>
              </a:pPr>
              <a:r>
                <a:rPr lang="en-US" sz="4100" kern="1200" dirty="0"/>
                <a:t>Support</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CC09309-0563-455E-9195-5ACB3BA38E43}"/>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lstStyle/>
          <a:p>
            <a:r>
              <a:rPr lang="en-US" noProof="0" dirty="0"/>
              <a:t>Provide Continuous Growth Opportunities</a:t>
            </a:r>
          </a:p>
        </p:txBody>
      </p:sp>
      <p:grpSp>
        <p:nvGrpSpPr>
          <p:cNvPr id="2" name="Group 1">
            <a:extLst>
              <a:ext uri="{FF2B5EF4-FFF2-40B4-BE49-F238E27FC236}">
                <a16:creationId xmlns:a16="http://schemas.microsoft.com/office/drawing/2014/main" id="{9A99C751-1AF2-4E7D-8CCF-CDEDD8FDD15A}"/>
              </a:ext>
            </a:extLst>
          </p:cNvPr>
          <p:cNvGrpSpPr/>
          <p:nvPr/>
        </p:nvGrpSpPr>
        <p:grpSpPr>
          <a:xfrm>
            <a:off x="457200" y="1600200"/>
            <a:ext cx="8229599" cy="4525963"/>
            <a:chOff x="457200" y="1600200"/>
            <a:chExt cx="8229599" cy="4525963"/>
          </a:xfrm>
        </p:grpSpPr>
        <p:sp>
          <p:nvSpPr>
            <p:cNvPr id="3" name="Partial Circle 2">
              <a:extLst>
                <a:ext uri="{FF2B5EF4-FFF2-40B4-BE49-F238E27FC236}">
                  <a16:creationId xmlns:a16="http://schemas.microsoft.com/office/drawing/2014/main" id="{45FFC0E3-9346-47D2-B398-3DABA44F0ED7}"/>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 name="Freeform: Shape 3">
              <a:extLst>
                <a:ext uri="{FF2B5EF4-FFF2-40B4-BE49-F238E27FC236}">
                  <a16:creationId xmlns:a16="http://schemas.microsoft.com/office/drawing/2014/main" id="{5656C7BE-F90F-4ABB-8C28-8B647986F4DF}"/>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2410" tIns="232410" rIns="232410" bIns="3400582" numCol="1" spcCol="1270" anchor="ctr" anchorCtr="0">
              <a:noAutofit/>
            </a:bodyPr>
            <a:lstStyle/>
            <a:p>
              <a:pPr marL="0" lvl="0" indent="0" algn="ctr" defTabSz="2711450">
                <a:lnSpc>
                  <a:spcPct val="90000"/>
                </a:lnSpc>
                <a:spcBef>
                  <a:spcPct val="0"/>
                </a:spcBef>
                <a:spcAft>
                  <a:spcPct val="35000"/>
                </a:spcAft>
                <a:buNone/>
              </a:pPr>
              <a:r>
                <a:rPr lang="en-US" sz="6100" kern="1200" dirty="0"/>
                <a:t>Internal Training</a:t>
              </a:r>
            </a:p>
          </p:txBody>
        </p:sp>
        <p:sp>
          <p:nvSpPr>
            <p:cNvPr id="6" name="Partial Circle 5">
              <a:extLst>
                <a:ext uri="{FF2B5EF4-FFF2-40B4-BE49-F238E27FC236}">
                  <a16:creationId xmlns:a16="http://schemas.microsoft.com/office/drawing/2014/main" id="{04BA51C7-F59D-4EBB-8254-5517D9D4E6E0}"/>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7" name="Freeform: Shape 6">
              <a:extLst>
                <a:ext uri="{FF2B5EF4-FFF2-40B4-BE49-F238E27FC236}">
                  <a16:creationId xmlns:a16="http://schemas.microsoft.com/office/drawing/2014/main" id="{18BC71E9-EAAC-47A2-9F45-3489217ADA0C}"/>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2410" tIns="232410" rIns="232410" bIns="1816496" numCol="1" spcCol="1270" anchor="ctr" anchorCtr="0">
              <a:noAutofit/>
            </a:bodyPr>
            <a:lstStyle/>
            <a:p>
              <a:pPr marL="0" lvl="0" indent="0" algn="ctr" defTabSz="2711450">
                <a:lnSpc>
                  <a:spcPct val="90000"/>
                </a:lnSpc>
                <a:spcBef>
                  <a:spcPct val="0"/>
                </a:spcBef>
                <a:spcAft>
                  <a:spcPct val="35000"/>
                </a:spcAft>
                <a:buNone/>
              </a:pPr>
              <a:r>
                <a:rPr lang="en-US" sz="6100" kern="1200" dirty="0"/>
                <a:t>External Training</a:t>
              </a:r>
            </a:p>
          </p:txBody>
        </p:sp>
        <p:sp>
          <p:nvSpPr>
            <p:cNvPr id="8" name="Partial Circle 7">
              <a:extLst>
                <a:ext uri="{FF2B5EF4-FFF2-40B4-BE49-F238E27FC236}">
                  <a16:creationId xmlns:a16="http://schemas.microsoft.com/office/drawing/2014/main" id="{48D4C882-14EB-41F5-9D4C-950E819E3FB5}"/>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9" name="Freeform: Shape 8">
              <a:extLst>
                <a:ext uri="{FF2B5EF4-FFF2-40B4-BE49-F238E27FC236}">
                  <a16:creationId xmlns:a16="http://schemas.microsoft.com/office/drawing/2014/main" id="{D5138EE7-633A-44E6-958D-A8F1906041F1}"/>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2410" tIns="232410" rIns="232410" bIns="232410" numCol="1" spcCol="1270" anchor="ctr" anchorCtr="0">
              <a:noAutofit/>
            </a:bodyPr>
            <a:lstStyle/>
            <a:p>
              <a:pPr marL="0" lvl="0" indent="0" algn="ctr" defTabSz="2711450">
                <a:lnSpc>
                  <a:spcPct val="90000"/>
                </a:lnSpc>
                <a:spcBef>
                  <a:spcPct val="0"/>
                </a:spcBef>
                <a:spcAft>
                  <a:spcPct val="35000"/>
                </a:spcAft>
                <a:buNone/>
              </a:pPr>
              <a:r>
                <a:rPr lang="en-US" sz="6100" kern="1200" dirty="0"/>
                <a:t>Special Projects</a:t>
              </a:r>
            </a:p>
          </p:txBody>
        </p:sp>
      </p:gr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813B221-1C8D-4243-86F6-B63E73850A13}"/>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lstStyle/>
          <a:p>
            <a:r>
              <a:rPr lang="en-US" noProof="0" dirty="0"/>
              <a:t>Create a Development Plan</a:t>
            </a:r>
          </a:p>
        </p:txBody>
      </p:sp>
      <p:grpSp>
        <p:nvGrpSpPr>
          <p:cNvPr id="2" name="Group 1">
            <a:extLst>
              <a:ext uri="{FF2B5EF4-FFF2-40B4-BE49-F238E27FC236}">
                <a16:creationId xmlns:a16="http://schemas.microsoft.com/office/drawing/2014/main" id="{10BCC650-9393-455D-8382-BB79070C2570}"/>
              </a:ext>
            </a:extLst>
          </p:cNvPr>
          <p:cNvGrpSpPr/>
          <p:nvPr/>
        </p:nvGrpSpPr>
        <p:grpSpPr>
          <a:xfrm>
            <a:off x="457200" y="1600647"/>
            <a:ext cx="8229599" cy="4525067"/>
            <a:chOff x="457200" y="1600647"/>
            <a:chExt cx="8229599" cy="4525067"/>
          </a:xfrm>
        </p:grpSpPr>
        <p:sp>
          <p:nvSpPr>
            <p:cNvPr id="3" name="Freeform: Shape 2">
              <a:extLst>
                <a:ext uri="{FF2B5EF4-FFF2-40B4-BE49-F238E27FC236}">
                  <a16:creationId xmlns:a16="http://schemas.microsoft.com/office/drawing/2014/main" id="{DA34A2DF-A3C0-4E33-8C73-9770C8D5A59C}"/>
                </a:ext>
              </a:extLst>
            </p:cNvPr>
            <p:cNvSpPr/>
            <p:nvPr/>
          </p:nvSpPr>
          <p:spPr>
            <a:xfrm>
              <a:off x="457200" y="16006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Plan</a:t>
              </a:r>
            </a:p>
          </p:txBody>
        </p:sp>
        <p:sp>
          <p:nvSpPr>
            <p:cNvPr id="5" name="Freeform: Shape 4">
              <a:extLst>
                <a:ext uri="{FF2B5EF4-FFF2-40B4-BE49-F238E27FC236}">
                  <a16:creationId xmlns:a16="http://schemas.microsoft.com/office/drawing/2014/main" id="{4CEB80EB-D290-4D3F-B2FA-8F8B8797D1A9}"/>
                </a:ext>
              </a:extLst>
            </p:cNvPr>
            <p:cNvSpPr/>
            <p:nvPr/>
          </p:nvSpPr>
          <p:spPr>
            <a:xfrm>
              <a:off x="1603497" y="16006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12929" tIns="79900" rIns="79900" bIns="79902"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a:t>Strengths</a:t>
              </a:r>
            </a:p>
          </p:txBody>
        </p:sp>
        <p:sp>
          <p:nvSpPr>
            <p:cNvPr id="6" name="Freeform: Shape 5">
              <a:extLst>
                <a:ext uri="{FF2B5EF4-FFF2-40B4-BE49-F238E27FC236}">
                  <a16:creationId xmlns:a16="http://schemas.microsoft.com/office/drawing/2014/main" id="{554EF986-EBDC-439A-982B-0229EAB7D695}"/>
                </a:ext>
              </a:extLst>
            </p:cNvPr>
            <p:cNvSpPr/>
            <p:nvPr/>
          </p:nvSpPr>
          <p:spPr>
            <a:xfrm>
              <a:off x="457200" y="304439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5625132"/>
                <a:satOff val="-8440"/>
                <a:lumOff val="-1373"/>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Plan</a:t>
              </a:r>
            </a:p>
          </p:txBody>
        </p:sp>
        <p:sp>
          <p:nvSpPr>
            <p:cNvPr id="7" name="Freeform: Shape 6">
              <a:extLst>
                <a:ext uri="{FF2B5EF4-FFF2-40B4-BE49-F238E27FC236}">
                  <a16:creationId xmlns:a16="http://schemas.microsoft.com/office/drawing/2014/main" id="{1B2D4596-F1AF-42BE-ADDF-8F22685E2DAD}"/>
                </a:ext>
              </a:extLst>
            </p:cNvPr>
            <p:cNvSpPr/>
            <p:nvPr/>
          </p:nvSpPr>
          <p:spPr>
            <a:xfrm>
              <a:off x="1603497" y="304439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12929" tIns="79900" rIns="79900" bIns="79902"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a:t>Development Opportunities</a:t>
              </a:r>
            </a:p>
          </p:txBody>
        </p:sp>
        <p:sp>
          <p:nvSpPr>
            <p:cNvPr id="8" name="Freeform: Shape 7">
              <a:extLst>
                <a:ext uri="{FF2B5EF4-FFF2-40B4-BE49-F238E27FC236}">
                  <a16:creationId xmlns:a16="http://schemas.microsoft.com/office/drawing/2014/main" id="{D5C205C5-22C7-4EAA-B489-E0364590A0D5}"/>
                </a:ext>
              </a:extLst>
            </p:cNvPr>
            <p:cNvSpPr/>
            <p:nvPr/>
          </p:nvSpPr>
          <p:spPr>
            <a:xfrm>
              <a:off x="457200" y="44881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11250264"/>
                <a:satOff val="-16880"/>
                <a:lumOff val="-2745"/>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Plan</a:t>
              </a:r>
            </a:p>
          </p:txBody>
        </p:sp>
        <p:sp>
          <p:nvSpPr>
            <p:cNvPr id="9" name="Freeform: Shape 8">
              <a:extLst>
                <a:ext uri="{FF2B5EF4-FFF2-40B4-BE49-F238E27FC236}">
                  <a16:creationId xmlns:a16="http://schemas.microsoft.com/office/drawing/2014/main" id="{9C9BF0B5-EFB6-4B88-B6D4-18AAC7CEB05A}"/>
                </a:ext>
              </a:extLst>
            </p:cNvPr>
            <p:cNvSpPr/>
            <p:nvPr/>
          </p:nvSpPr>
          <p:spPr>
            <a:xfrm>
              <a:off x="1603497" y="44881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12929" tIns="79900" rIns="79900" bIns="79902"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a:t>Goals</a:t>
              </a:r>
            </a:p>
          </p:txBody>
        </p:sp>
      </p:gr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EB703E3B-AAE2-4BD5-BA79-52135C0A6915}"/>
              </a:ext>
            </a:extLst>
          </p:cNvPr>
          <p:cNvSpPr>
            <a:spLocks noGrp="1"/>
          </p:cNvSpPr>
          <p:nvPr>
            <p:ph sz="quarter" idx="11"/>
          </p:nvPr>
        </p:nvSpPr>
        <p:spPr/>
        <p:txBody>
          <a:bodyPr/>
          <a:lstStyle/>
          <a:p>
            <a:endParaRPr lang="en-US"/>
          </a:p>
        </p:txBody>
      </p:sp>
      <p:sp>
        <p:nvSpPr>
          <p:cNvPr id="58370" name="Title 1"/>
          <p:cNvSpPr>
            <a:spLocks noGrp="1"/>
          </p:cNvSpPr>
          <p:nvPr>
            <p:ph type="title"/>
          </p:nvPr>
        </p:nvSpPr>
        <p:spPr/>
        <p:txBody>
          <a:bodyPr/>
          <a:lstStyle/>
          <a:p>
            <a:r>
              <a:rPr lang="en-US" noProof="0" dirty="0"/>
              <a:t>Provide Regular Feedback</a:t>
            </a:r>
          </a:p>
        </p:txBody>
      </p:sp>
      <p:grpSp>
        <p:nvGrpSpPr>
          <p:cNvPr id="2" name="Group 1">
            <a:extLst>
              <a:ext uri="{FF2B5EF4-FFF2-40B4-BE49-F238E27FC236}">
                <a16:creationId xmlns:a16="http://schemas.microsoft.com/office/drawing/2014/main" id="{2630E094-94FD-4053-ACD4-71739878A421}"/>
              </a:ext>
            </a:extLst>
          </p:cNvPr>
          <p:cNvGrpSpPr/>
          <p:nvPr/>
        </p:nvGrpSpPr>
        <p:grpSpPr>
          <a:xfrm>
            <a:off x="457822" y="2255033"/>
            <a:ext cx="8228355" cy="3216295"/>
            <a:chOff x="457822" y="2255033"/>
            <a:chExt cx="8228355" cy="3216295"/>
          </a:xfrm>
        </p:grpSpPr>
        <p:sp>
          <p:nvSpPr>
            <p:cNvPr id="3" name="Freeform: Shape 2">
              <a:extLst>
                <a:ext uri="{FF2B5EF4-FFF2-40B4-BE49-F238E27FC236}">
                  <a16:creationId xmlns:a16="http://schemas.microsoft.com/office/drawing/2014/main" id="{A08E4F06-1A63-448D-9310-B6FCDF1A6ED9}"/>
                </a:ext>
              </a:extLst>
            </p:cNvPr>
            <p:cNvSpPr/>
            <p:nvPr/>
          </p:nvSpPr>
          <p:spPr>
            <a:xfrm rot="16200000">
              <a:off x="189797" y="2523058"/>
              <a:ext cx="3216295" cy="2680246"/>
            </a:xfrm>
            <a:custGeom>
              <a:avLst/>
              <a:gdLst>
                <a:gd name="connsiteX0" fmla="*/ 0 w 2680245"/>
                <a:gd name="connsiteY0" fmla="*/ 134012 h 3216294"/>
                <a:gd name="connsiteX1" fmla="*/ 134012 w 2680245"/>
                <a:gd name="connsiteY1" fmla="*/ 0 h 3216294"/>
                <a:gd name="connsiteX2" fmla="*/ 2546233 w 2680245"/>
                <a:gd name="connsiteY2" fmla="*/ 0 h 3216294"/>
                <a:gd name="connsiteX3" fmla="*/ 2680245 w 2680245"/>
                <a:gd name="connsiteY3" fmla="*/ 134012 h 3216294"/>
                <a:gd name="connsiteX4" fmla="*/ 2680245 w 2680245"/>
                <a:gd name="connsiteY4" fmla="*/ 3082282 h 3216294"/>
                <a:gd name="connsiteX5" fmla="*/ 2546233 w 2680245"/>
                <a:gd name="connsiteY5" fmla="*/ 3216294 h 3216294"/>
                <a:gd name="connsiteX6" fmla="*/ 134012 w 2680245"/>
                <a:gd name="connsiteY6" fmla="*/ 3216294 h 3216294"/>
                <a:gd name="connsiteX7" fmla="*/ 0 w 2680245"/>
                <a:gd name="connsiteY7" fmla="*/ 3082282 h 3216294"/>
                <a:gd name="connsiteX8" fmla="*/ 0 w 2680245"/>
                <a:gd name="connsiteY8" fmla="*/ 134012 h 321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0245" h="3216294">
                  <a:moveTo>
                    <a:pt x="2568568" y="1"/>
                  </a:moveTo>
                  <a:cubicBezTo>
                    <a:pt x="2630245" y="1"/>
                    <a:pt x="2680245" y="71999"/>
                    <a:pt x="2680245" y="160815"/>
                  </a:cubicBezTo>
                  <a:lnTo>
                    <a:pt x="2680245" y="3055479"/>
                  </a:lnTo>
                  <a:cubicBezTo>
                    <a:pt x="2680245" y="3144295"/>
                    <a:pt x="2630245" y="3216293"/>
                    <a:pt x="2568568" y="3216293"/>
                  </a:cubicBezTo>
                  <a:lnTo>
                    <a:pt x="111677" y="3216293"/>
                  </a:lnTo>
                  <a:cubicBezTo>
                    <a:pt x="50000" y="3216293"/>
                    <a:pt x="0" y="3144295"/>
                    <a:pt x="0" y="3055479"/>
                  </a:cubicBezTo>
                  <a:lnTo>
                    <a:pt x="0" y="160815"/>
                  </a:lnTo>
                  <a:cubicBezTo>
                    <a:pt x="0" y="71999"/>
                    <a:pt x="50000" y="1"/>
                    <a:pt x="111677" y="1"/>
                  </a:cubicBezTo>
                  <a:lnTo>
                    <a:pt x="2568568" y="1"/>
                  </a:lnTo>
                  <a:close/>
                </a:path>
              </a:pathLst>
            </a:custGeom>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578933" tIns="102872" rIns="133350" bIns="2144195" numCol="1" spcCol="1270" anchor="t" anchorCtr="0">
              <a:noAutofit/>
            </a:bodyPr>
            <a:lstStyle/>
            <a:p>
              <a:pPr marL="0" lvl="0" indent="0" algn="r" defTabSz="1333500">
                <a:lnSpc>
                  <a:spcPct val="90000"/>
                </a:lnSpc>
                <a:spcBef>
                  <a:spcPct val="0"/>
                </a:spcBef>
                <a:spcAft>
                  <a:spcPct val="35000"/>
                </a:spcAft>
                <a:buNone/>
              </a:pPr>
              <a:endParaRPr lang="en-US" sz="3000" kern="1200" dirty="0"/>
            </a:p>
          </p:txBody>
        </p:sp>
        <p:sp>
          <p:nvSpPr>
            <p:cNvPr id="5" name="Freeform: Shape 4">
              <a:extLst>
                <a:ext uri="{FF2B5EF4-FFF2-40B4-BE49-F238E27FC236}">
                  <a16:creationId xmlns:a16="http://schemas.microsoft.com/office/drawing/2014/main" id="{483AA0B7-863E-48F2-80FD-B5EDA232B6F7}"/>
                </a:ext>
              </a:extLst>
            </p:cNvPr>
            <p:cNvSpPr/>
            <p:nvPr/>
          </p:nvSpPr>
          <p:spPr>
            <a:xfrm>
              <a:off x="993871" y="2255034"/>
              <a:ext cx="1996783" cy="3216294"/>
            </a:xfrm>
            <a:custGeom>
              <a:avLst/>
              <a:gdLst>
                <a:gd name="connsiteX0" fmla="*/ 0 w 1996783"/>
                <a:gd name="connsiteY0" fmla="*/ 0 h 3216294"/>
                <a:gd name="connsiteX1" fmla="*/ 1996783 w 1996783"/>
                <a:gd name="connsiteY1" fmla="*/ 0 h 3216294"/>
                <a:gd name="connsiteX2" fmla="*/ 1996783 w 1996783"/>
                <a:gd name="connsiteY2" fmla="*/ 3216294 h 3216294"/>
                <a:gd name="connsiteX3" fmla="*/ 0 w 1996783"/>
                <a:gd name="connsiteY3" fmla="*/ 3216294 h 3216294"/>
                <a:gd name="connsiteX4" fmla="*/ 0 w 1996783"/>
                <a:gd name="connsiteY4" fmla="*/ 0 h 3216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783" h="3216294">
                  <a:moveTo>
                    <a:pt x="0" y="0"/>
                  </a:moveTo>
                  <a:lnTo>
                    <a:pt x="1996783" y="0"/>
                  </a:lnTo>
                  <a:lnTo>
                    <a:pt x="1996783" y="3216294"/>
                  </a:lnTo>
                  <a:lnTo>
                    <a:pt x="0" y="3216294"/>
                  </a:lnTo>
                  <a:lnTo>
                    <a:pt x="0" y="0"/>
                  </a:lnTo>
                  <a:close/>
                </a:path>
              </a:pathLst>
            </a:custGeom>
            <a:noFill/>
            <a:ln>
              <a:noFill/>
            </a:ln>
            <a:sp3d/>
          </p:spPr>
          <p:style>
            <a:lnRef idx="3">
              <a:scrgbClr r="0" g="0" b="0"/>
            </a:lnRef>
            <a:fillRef idx="1">
              <a:scrgbClr r="0" g="0" b="0"/>
            </a:fillRef>
            <a:effectRef idx="1">
              <a:schemeClr val="accent3">
                <a:hueOff val="0"/>
                <a:satOff val="0"/>
                <a:lumOff val="0"/>
                <a:alphaOff val="0"/>
              </a:schemeClr>
            </a:effectRef>
            <a:fontRef idx="minor">
              <a:schemeClr val="lt1"/>
            </a:fontRef>
          </p:style>
          <p:txBody>
            <a:bodyPr spcFirstLastPara="0" vert="horz" wrap="square" lIns="0" tIns="126873" rIns="0" bIns="0" numCol="1" spcCol="1270" anchor="t" anchorCtr="0">
              <a:noAutofit/>
            </a:bodyPr>
            <a:lstStyle/>
            <a:p>
              <a:pPr marL="0" lvl="0" indent="0" algn="l" defTabSz="1644650">
                <a:lnSpc>
                  <a:spcPct val="90000"/>
                </a:lnSpc>
                <a:spcBef>
                  <a:spcPct val="0"/>
                </a:spcBef>
                <a:spcAft>
                  <a:spcPct val="35000"/>
                </a:spcAft>
                <a:buNone/>
              </a:pPr>
              <a:r>
                <a:rPr lang="en-US" sz="3700" kern="1200" dirty="0"/>
                <a:t>Provide weekly feedback</a:t>
              </a:r>
            </a:p>
          </p:txBody>
        </p:sp>
        <p:sp>
          <p:nvSpPr>
            <p:cNvPr id="6" name="Freeform: Shape 5">
              <a:extLst>
                <a:ext uri="{FF2B5EF4-FFF2-40B4-BE49-F238E27FC236}">
                  <a16:creationId xmlns:a16="http://schemas.microsoft.com/office/drawing/2014/main" id="{73B21DA1-E4C8-41D9-BD39-EFD45BBCE319}"/>
                </a:ext>
              </a:extLst>
            </p:cNvPr>
            <p:cNvSpPr/>
            <p:nvPr/>
          </p:nvSpPr>
          <p:spPr>
            <a:xfrm rot="16200000">
              <a:off x="2963852" y="2523058"/>
              <a:ext cx="3216295" cy="2680246"/>
            </a:xfrm>
            <a:custGeom>
              <a:avLst/>
              <a:gdLst>
                <a:gd name="connsiteX0" fmla="*/ 0 w 2680245"/>
                <a:gd name="connsiteY0" fmla="*/ 134012 h 3216294"/>
                <a:gd name="connsiteX1" fmla="*/ 134012 w 2680245"/>
                <a:gd name="connsiteY1" fmla="*/ 0 h 3216294"/>
                <a:gd name="connsiteX2" fmla="*/ 2546233 w 2680245"/>
                <a:gd name="connsiteY2" fmla="*/ 0 h 3216294"/>
                <a:gd name="connsiteX3" fmla="*/ 2680245 w 2680245"/>
                <a:gd name="connsiteY3" fmla="*/ 134012 h 3216294"/>
                <a:gd name="connsiteX4" fmla="*/ 2680245 w 2680245"/>
                <a:gd name="connsiteY4" fmla="*/ 3082282 h 3216294"/>
                <a:gd name="connsiteX5" fmla="*/ 2546233 w 2680245"/>
                <a:gd name="connsiteY5" fmla="*/ 3216294 h 3216294"/>
                <a:gd name="connsiteX6" fmla="*/ 134012 w 2680245"/>
                <a:gd name="connsiteY6" fmla="*/ 3216294 h 3216294"/>
                <a:gd name="connsiteX7" fmla="*/ 0 w 2680245"/>
                <a:gd name="connsiteY7" fmla="*/ 3082282 h 3216294"/>
                <a:gd name="connsiteX8" fmla="*/ 0 w 2680245"/>
                <a:gd name="connsiteY8" fmla="*/ 134012 h 321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0245" h="3216294">
                  <a:moveTo>
                    <a:pt x="2568568" y="1"/>
                  </a:moveTo>
                  <a:cubicBezTo>
                    <a:pt x="2630245" y="1"/>
                    <a:pt x="2680245" y="71999"/>
                    <a:pt x="2680245" y="160815"/>
                  </a:cubicBezTo>
                  <a:lnTo>
                    <a:pt x="2680245" y="3055479"/>
                  </a:lnTo>
                  <a:cubicBezTo>
                    <a:pt x="2680245" y="3144295"/>
                    <a:pt x="2630245" y="3216293"/>
                    <a:pt x="2568568" y="3216293"/>
                  </a:cubicBezTo>
                  <a:lnTo>
                    <a:pt x="111677" y="3216293"/>
                  </a:lnTo>
                  <a:cubicBezTo>
                    <a:pt x="50000" y="3216293"/>
                    <a:pt x="0" y="3144295"/>
                    <a:pt x="0" y="3055479"/>
                  </a:cubicBezTo>
                  <a:lnTo>
                    <a:pt x="0" y="160815"/>
                  </a:lnTo>
                  <a:cubicBezTo>
                    <a:pt x="0" y="71999"/>
                    <a:pt x="50000" y="1"/>
                    <a:pt x="111677" y="1"/>
                  </a:cubicBezTo>
                  <a:lnTo>
                    <a:pt x="2568568" y="1"/>
                  </a:lnTo>
                  <a:close/>
                </a:path>
              </a:pathLst>
            </a:custGeom>
          </p:spPr>
          <p:style>
            <a:lnRef idx="3">
              <a:schemeClr val="lt1">
                <a:hueOff val="0"/>
                <a:satOff val="0"/>
                <a:lumOff val="0"/>
                <a:alphaOff val="0"/>
              </a:schemeClr>
            </a:lnRef>
            <a:fillRef idx="1">
              <a:schemeClr val="accent3">
                <a:hueOff val="5625132"/>
                <a:satOff val="-8440"/>
                <a:lumOff val="-1373"/>
                <a:alphaOff val="0"/>
              </a:schemeClr>
            </a:fillRef>
            <a:effectRef idx="1">
              <a:schemeClr val="accent3">
                <a:hueOff val="5625132"/>
                <a:satOff val="-8440"/>
                <a:lumOff val="-1373"/>
                <a:alphaOff val="0"/>
              </a:schemeClr>
            </a:effectRef>
            <a:fontRef idx="minor">
              <a:schemeClr val="lt1"/>
            </a:fontRef>
          </p:style>
          <p:txBody>
            <a:bodyPr spcFirstLastPara="0" vert="horz" wrap="square" lIns="578933" tIns="102870" rIns="133351" bIns="2144197" numCol="1" spcCol="1270" anchor="t" anchorCtr="0">
              <a:noAutofit/>
            </a:bodyPr>
            <a:lstStyle/>
            <a:p>
              <a:pPr marL="0" lvl="0" indent="0" algn="r" defTabSz="1333500">
                <a:lnSpc>
                  <a:spcPct val="90000"/>
                </a:lnSpc>
                <a:spcBef>
                  <a:spcPct val="0"/>
                </a:spcBef>
                <a:spcAft>
                  <a:spcPct val="35000"/>
                </a:spcAft>
                <a:buNone/>
              </a:pPr>
              <a:endParaRPr lang="en-US" sz="3000" kern="1200" dirty="0"/>
            </a:p>
          </p:txBody>
        </p:sp>
        <p:sp>
          <p:nvSpPr>
            <p:cNvPr id="7" name="Flowchart: Extract 6">
              <a:extLst>
                <a:ext uri="{FF2B5EF4-FFF2-40B4-BE49-F238E27FC236}">
                  <a16:creationId xmlns:a16="http://schemas.microsoft.com/office/drawing/2014/main" id="{934A0F40-AB4A-4EF7-83B3-1DB358D12BE5}"/>
                </a:ext>
              </a:extLst>
            </p:cNvPr>
            <p:cNvSpPr/>
            <p:nvPr/>
          </p:nvSpPr>
          <p:spPr>
            <a:xfrm rot="5400000">
              <a:off x="3009060" y="4809895"/>
              <a:ext cx="472436" cy="402036"/>
            </a:xfrm>
            <a:prstGeom prst="flowChartExtract">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605C004B-DF98-4E52-82EA-5376B2E498B9}"/>
                </a:ext>
              </a:extLst>
            </p:cNvPr>
            <p:cNvSpPr/>
            <p:nvPr/>
          </p:nvSpPr>
          <p:spPr>
            <a:xfrm>
              <a:off x="3767926" y="2255034"/>
              <a:ext cx="1996783" cy="3216294"/>
            </a:xfrm>
            <a:custGeom>
              <a:avLst/>
              <a:gdLst>
                <a:gd name="connsiteX0" fmla="*/ 0 w 1996783"/>
                <a:gd name="connsiteY0" fmla="*/ 0 h 3216294"/>
                <a:gd name="connsiteX1" fmla="*/ 1996783 w 1996783"/>
                <a:gd name="connsiteY1" fmla="*/ 0 h 3216294"/>
                <a:gd name="connsiteX2" fmla="*/ 1996783 w 1996783"/>
                <a:gd name="connsiteY2" fmla="*/ 3216294 h 3216294"/>
                <a:gd name="connsiteX3" fmla="*/ 0 w 1996783"/>
                <a:gd name="connsiteY3" fmla="*/ 3216294 h 3216294"/>
                <a:gd name="connsiteX4" fmla="*/ 0 w 1996783"/>
                <a:gd name="connsiteY4" fmla="*/ 0 h 3216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783" h="3216294">
                  <a:moveTo>
                    <a:pt x="0" y="0"/>
                  </a:moveTo>
                  <a:lnTo>
                    <a:pt x="1996783" y="0"/>
                  </a:lnTo>
                  <a:lnTo>
                    <a:pt x="1996783" y="3216294"/>
                  </a:lnTo>
                  <a:lnTo>
                    <a:pt x="0" y="3216294"/>
                  </a:lnTo>
                  <a:lnTo>
                    <a:pt x="0" y="0"/>
                  </a:lnTo>
                  <a:close/>
                </a:path>
              </a:pathLst>
            </a:custGeom>
            <a:noFill/>
            <a:ln>
              <a:noFill/>
            </a:ln>
            <a:sp3d/>
          </p:spPr>
          <p:style>
            <a:lnRef idx="3">
              <a:scrgbClr r="0" g="0" b="0"/>
            </a:lnRef>
            <a:fillRef idx="1">
              <a:scrgbClr r="0" g="0" b="0"/>
            </a:fillRef>
            <a:effectRef idx="1">
              <a:schemeClr val="accent3">
                <a:hueOff val="5625132"/>
                <a:satOff val="-8440"/>
                <a:lumOff val="-1373"/>
                <a:alphaOff val="0"/>
              </a:schemeClr>
            </a:effectRef>
            <a:fontRef idx="minor">
              <a:schemeClr val="lt1"/>
            </a:fontRef>
          </p:style>
          <p:txBody>
            <a:bodyPr spcFirstLastPara="0" vert="horz" wrap="square" lIns="0" tIns="126873" rIns="0" bIns="0" numCol="1" spcCol="1270" anchor="t" anchorCtr="0">
              <a:noAutofit/>
            </a:bodyPr>
            <a:lstStyle/>
            <a:p>
              <a:pPr marL="0" lvl="0" indent="0" algn="l" defTabSz="1644650">
                <a:lnSpc>
                  <a:spcPct val="90000"/>
                </a:lnSpc>
                <a:spcBef>
                  <a:spcPct val="0"/>
                </a:spcBef>
                <a:spcAft>
                  <a:spcPct val="35000"/>
                </a:spcAft>
                <a:buNone/>
              </a:pPr>
              <a:r>
                <a:rPr lang="en-US" sz="3700" kern="1200" dirty="0"/>
                <a:t>Provide bimonthly feedback</a:t>
              </a:r>
            </a:p>
          </p:txBody>
        </p:sp>
        <p:sp>
          <p:nvSpPr>
            <p:cNvPr id="9" name="Freeform: Shape 8">
              <a:extLst>
                <a:ext uri="{FF2B5EF4-FFF2-40B4-BE49-F238E27FC236}">
                  <a16:creationId xmlns:a16="http://schemas.microsoft.com/office/drawing/2014/main" id="{AD106EAC-427B-4606-95D5-8C42C32B1235}"/>
                </a:ext>
              </a:extLst>
            </p:cNvPr>
            <p:cNvSpPr/>
            <p:nvPr/>
          </p:nvSpPr>
          <p:spPr>
            <a:xfrm rot="16200000">
              <a:off x="5737906" y="2523058"/>
              <a:ext cx="3216295" cy="2680246"/>
            </a:xfrm>
            <a:custGeom>
              <a:avLst/>
              <a:gdLst>
                <a:gd name="connsiteX0" fmla="*/ 0 w 2680245"/>
                <a:gd name="connsiteY0" fmla="*/ 134012 h 3216294"/>
                <a:gd name="connsiteX1" fmla="*/ 134012 w 2680245"/>
                <a:gd name="connsiteY1" fmla="*/ 0 h 3216294"/>
                <a:gd name="connsiteX2" fmla="*/ 2546233 w 2680245"/>
                <a:gd name="connsiteY2" fmla="*/ 0 h 3216294"/>
                <a:gd name="connsiteX3" fmla="*/ 2680245 w 2680245"/>
                <a:gd name="connsiteY3" fmla="*/ 134012 h 3216294"/>
                <a:gd name="connsiteX4" fmla="*/ 2680245 w 2680245"/>
                <a:gd name="connsiteY4" fmla="*/ 3082282 h 3216294"/>
                <a:gd name="connsiteX5" fmla="*/ 2546233 w 2680245"/>
                <a:gd name="connsiteY5" fmla="*/ 3216294 h 3216294"/>
                <a:gd name="connsiteX6" fmla="*/ 134012 w 2680245"/>
                <a:gd name="connsiteY6" fmla="*/ 3216294 h 3216294"/>
                <a:gd name="connsiteX7" fmla="*/ 0 w 2680245"/>
                <a:gd name="connsiteY7" fmla="*/ 3082282 h 3216294"/>
                <a:gd name="connsiteX8" fmla="*/ 0 w 2680245"/>
                <a:gd name="connsiteY8" fmla="*/ 134012 h 321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0245" h="3216294">
                  <a:moveTo>
                    <a:pt x="2568568" y="1"/>
                  </a:moveTo>
                  <a:cubicBezTo>
                    <a:pt x="2630245" y="1"/>
                    <a:pt x="2680245" y="71999"/>
                    <a:pt x="2680245" y="160815"/>
                  </a:cubicBezTo>
                  <a:lnTo>
                    <a:pt x="2680245" y="3055479"/>
                  </a:lnTo>
                  <a:cubicBezTo>
                    <a:pt x="2680245" y="3144295"/>
                    <a:pt x="2630245" y="3216293"/>
                    <a:pt x="2568568" y="3216293"/>
                  </a:cubicBezTo>
                  <a:lnTo>
                    <a:pt x="111677" y="3216293"/>
                  </a:lnTo>
                  <a:cubicBezTo>
                    <a:pt x="50000" y="3216293"/>
                    <a:pt x="0" y="3144295"/>
                    <a:pt x="0" y="3055479"/>
                  </a:cubicBezTo>
                  <a:lnTo>
                    <a:pt x="0" y="160815"/>
                  </a:lnTo>
                  <a:cubicBezTo>
                    <a:pt x="0" y="71999"/>
                    <a:pt x="50000" y="1"/>
                    <a:pt x="111677" y="1"/>
                  </a:cubicBezTo>
                  <a:lnTo>
                    <a:pt x="2568568" y="1"/>
                  </a:lnTo>
                  <a:close/>
                </a:path>
              </a:pathLst>
            </a:custGeom>
          </p:spPr>
          <p:style>
            <a:lnRef idx="3">
              <a:schemeClr val="lt1">
                <a:hueOff val="0"/>
                <a:satOff val="0"/>
                <a:lumOff val="0"/>
                <a:alphaOff val="0"/>
              </a:schemeClr>
            </a:lnRef>
            <a:fillRef idx="1">
              <a:schemeClr val="accent3">
                <a:hueOff val="11250264"/>
                <a:satOff val="-16880"/>
                <a:lumOff val="-2745"/>
                <a:alphaOff val="0"/>
              </a:schemeClr>
            </a:fillRef>
            <a:effectRef idx="1">
              <a:schemeClr val="accent3">
                <a:hueOff val="11250264"/>
                <a:satOff val="-16880"/>
                <a:lumOff val="-2745"/>
                <a:alphaOff val="0"/>
              </a:schemeClr>
            </a:effectRef>
            <a:fontRef idx="minor">
              <a:schemeClr val="lt1"/>
            </a:fontRef>
          </p:style>
          <p:txBody>
            <a:bodyPr spcFirstLastPara="0" vert="horz" wrap="square" lIns="578933" tIns="102870" rIns="133351" bIns="2144196" numCol="1" spcCol="1270" anchor="t" anchorCtr="0">
              <a:noAutofit/>
            </a:bodyPr>
            <a:lstStyle/>
            <a:p>
              <a:pPr marL="0" lvl="0" indent="0" algn="r" defTabSz="1333500">
                <a:lnSpc>
                  <a:spcPct val="90000"/>
                </a:lnSpc>
                <a:spcBef>
                  <a:spcPct val="0"/>
                </a:spcBef>
                <a:spcAft>
                  <a:spcPct val="35000"/>
                </a:spcAft>
                <a:buNone/>
              </a:pPr>
              <a:endParaRPr lang="en-US" sz="3000" kern="1200" dirty="0"/>
            </a:p>
          </p:txBody>
        </p:sp>
        <p:sp>
          <p:nvSpPr>
            <p:cNvPr id="10" name="Flowchart: Extract 9">
              <a:extLst>
                <a:ext uri="{FF2B5EF4-FFF2-40B4-BE49-F238E27FC236}">
                  <a16:creationId xmlns:a16="http://schemas.microsoft.com/office/drawing/2014/main" id="{22DAF897-905F-4950-A0D7-442F4503BD0B}"/>
                </a:ext>
              </a:extLst>
            </p:cNvPr>
            <p:cNvSpPr/>
            <p:nvPr/>
          </p:nvSpPr>
          <p:spPr>
            <a:xfrm rot="5400000">
              <a:off x="5783114" y="4809895"/>
              <a:ext cx="472436" cy="402036"/>
            </a:xfrm>
            <a:prstGeom prst="flowChartExtract">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4D15DEDB-A2B8-41BB-B4A2-96C6BC238B09}"/>
                </a:ext>
              </a:extLst>
            </p:cNvPr>
            <p:cNvSpPr/>
            <p:nvPr/>
          </p:nvSpPr>
          <p:spPr>
            <a:xfrm>
              <a:off x="6541980" y="2255034"/>
              <a:ext cx="1996783" cy="3216294"/>
            </a:xfrm>
            <a:custGeom>
              <a:avLst/>
              <a:gdLst>
                <a:gd name="connsiteX0" fmla="*/ 0 w 1996783"/>
                <a:gd name="connsiteY0" fmla="*/ 0 h 3216294"/>
                <a:gd name="connsiteX1" fmla="*/ 1996783 w 1996783"/>
                <a:gd name="connsiteY1" fmla="*/ 0 h 3216294"/>
                <a:gd name="connsiteX2" fmla="*/ 1996783 w 1996783"/>
                <a:gd name="connsiteY2" fmla="*/ 3216294 h 3216294"/>
                <a:gd name="connsiteX3" fmla="*/ 0 w 1996783"/>
                <a:gd name="connsiteY3" fmla="*/ 3216294 h 3216294"/>
                <a:gd name="connsiteX4" fmla="*/ 0 w 1996783"/>
                <a:gd name="connsiteY4" fmla="*/ 0 h 3216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783" h="3216294">
                  <a:moveTo>
                    <a:pt x="0" y="0"/>
                  </a:moveTo>
                  <a:lnTo>
                    <a:pt x="1996783" y="0"/>
                  </a:lnTo>
                  <a:lnTo>
                    <a:pt x="1996783" y="3216294"/>
                  </a:lnTo>
                  <a:lnTo>
                    <a:pt x="0" y="3216294"/>
                  </a:lnTo>
                  <a:lnTo>
                    <a:pt x="0" y="0"/>
                  </a:lnTo>
                  <a:close/>
                </a:path>
              </a:pathLst>
            </a:custGeom>
            <a:noFill/>
            <a:ln>
              <a:noFill/>
            </a:ln>
            <a:sp3d/>
          </p:spPr>
          <p:style>
            <a:lnRef idx="3">
              <a:scrgbClr r="0" g="0" b="0"/>
            </a:lnRef>
            <a:fillRef idx="1">
              <a:scrgbClr r="0" g="0" b="0"/>
            </a:fillRef>
            <a:effectRef idx="1">
              <a:schemeClr val="accent3">
                <a:hueOff val="11250264"/>
                <a:satOff val="-16880"/>
                <a:lumOff val="-2745"/>
                <a:alphaOff val="0"/>
              </a:schemeClr>
            </a:effectRef>
            <a:fontRef idx="minor">
              <a:schemeClr val="lt1"/>
            </a:fontRef>
          </p:style>
          <p:txBody>
            <a:bodyPr spcFirstLastPara="0" vert="horz" wrap="square" lIns="0" tIns="126873" rIns="0" bIns="0" numCol="1" spcCol="1270" anchor="t" anchorCtr="0">
              <a:noAutofit/>
            </a:bodyPr>
            <a:lstStyle/>
            <a:p>
              <a:pPr marL="0" lvl="0" indent="0" algn="l" defTabSz="1644650">
                <a:lnSpc>
                  <a:spcPct val="90000"/>
                </a:lnSpc>
                <a:spcBef>
                  <a:spcPct val="0"/>
                </a:spcBef>
                <a:spcAft>
                  <a:spcPct val="35000"/>
                </a:spcAft>
                <a:buNone/>
              </a:pPr>
              <a:r>
                <a:rPr lang="en-US" sz="3700" kern="1200" dirty="0"/>
                <a:t>Provide monthly feedback</a:t>
              </a:r>
            </a:p>
          </p:txBody>
        </p:sp>
      </p:gr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11EB3BB-6814-45A7-9623-80CA2BCE26FC}"/>
              </a:ext>
            </a:extLst>
          </p:cNvPr>
          <p:cNvSpPr>
            <a:spLocks noGrp="1"/>
          </p:cNvSpPr>
          <p:nvPr>
            <p:ph sz="quarter" idx="11"/>
          </p:nvPr>
        </p:nvSpPr>
        <p:spPr/>
        <p:txBody>
          <a:bodyPr/>
          <a:lstStyle/>
          <a:p>
            <a:endParaRPr lang="en-US"/>
          </a:p>
        </p:txBody>
      </p:sp>
      <p:sp>
        <p:nvSpPr>
          <p:cNvPr id="59394" name="Title 1"/>
          <p:cNvSpPr>
            <a:spLocks noGrp="1"/>
          </p:cNvSpPr>
          <p:nvPr>
            <p:ph type="title"/>
          </p:nvPr>
        </p:nvSpPr>
        <p:spPr/>
        <p:txBody>
          <a:bodyPr/>
          <a:lstStyle/>
          <a:p>
            <a:r>
              <a:rPr lang="en-US" noProof="0" dirty="0"/>
              <a:t>Encourage Mentoring</a:t>
            </a:r>
          </a:p>
        </p:txBody>
      </p:sp>
      <p:grpSp>
        <p:nvGrpSpPr>
          <p:cNvPr id="2" name="Group 1">
            <a:extLst>
              <a:ext uri="{FF2B5EF4-FFF2-40B4-BE49-F238E27FC236}">
                <a16:creationId xmlns:a16="http://schemas.microsoft.com/office/drawing/2014/main" id="{D91542B3-722A-4797-AA64-F2C150B6ECEE}"/>
              </a:ext>
            </a:extLst>
          </p:cNvPr>
          <p:cNvGrpSpPr/>
          <p:nvPr/>
        </p:nvGrpSpPr>
        <p:grpSpPr>
          <a:xfrm>
            <a:off x="457200" y="1641621"/>
            <a:ext cx="8229600" cy="4443120"/>
            <a:chOff x="457200" y="1641621"/>
            <a:chExt cx="8229600" cy="4443120"/>
          </a:xfrm>
        </p:grpSpPr>
        <p:sp>
          <p:nvSpPr>
            <p:cNvPr id="3" name="Rectangle 2">
              <a:extLst>
                <a:ext uri="{FF2B5EF4-FFF2-40B4-BE49-F238E27FC236}">
                  <a16:creationId xmlns:a16="http://schemas.microsoft.com/office/drawing/2014/main" id="{0E23ED2A-4E39-4C10-9A31-A254B448D330}"/>
                </a:ext>
              </a:extLst>
            </p:cNvPr>
            <p:cNvSpPr/>
            <p:nvPr/>
          </p:nvSpPr>
          <p:spPr>
            <a:xfrm>
              <a:off x="457200" y="214346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A96765A5-027F-44B1-A100-5203A21AA5F4}"/>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Find skilled mentors</a:t>
              </a:r>
            </a:p>
          </p:txBody>
        </p:sp>
        <p:sp>
          <p:nvSpPr>
            <p:cNvPr id="6" name="Rectangle 5">
              <a:extLst>
                <a:ext uri="{FF2B5EF4-FFF2-40B4-BE49-F238E27FC236}">
                  <a16:creationId xmlns:a16="http://schemas.microsoft.com/office/drawing/2014/main" id="{82E6A0CA-60C7-4E99-9CC7-DEFDA5FE2D9E}"/>
                </a:ext>
              </a:extLst>
            </p:cNvPr>
            <p:cNvSpPr/>
            <p:nvPr/>
          </p:nvSpPr>
          <p:spPr>
            <a:xfrm>
              <a:off x="457200" y="3685701"/>
              <a:ext cx="8229600" cy="8568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8296049-63D4-4011-BC87-12C25C0D8AB3}"/>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Develop networks</a:t>
              </a:r>
            </a:p>
          </p:txBody>
        </p:sp>
        <p:sp>
          <p:nvSpPr>
            <p:cNvPr id="8" name="Rectangle 7">
              <a:extLst>
                <a:ext uri="{FF2B5EF4-FFF2-40B4-BE49-F238E27FC236}">
                  <a16:creationId xmlns:a16="http://schemas.microsoft.com/office/drawing/2014/main" id="{F7BC4D11-2194-41CD-924B-79CFB98B9755}"/>
                </a:ext>
              </a:extLst>
            </p:cNvPr>
            <p:cNvSpPr/>
            <p:nvPr/>
          </p:nvSpPr>
          <p:spPr>
            <a:xfrm>
              <a:off x="457200" y="5227941"/>
              <a:ext cx="8229600" cy="8568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A638279-8823-432C-B5E9-C0BAD97E8446}"/>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Mentor others</a:t>
              </a:r>
            </a:p>
          </p:txBody>
        </p:sp>
      </p:gr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6EF63481-A59E-4067-8497-30588ADA6469}"/>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558EB334-DDE4-42A1-8164-DB6B6A551E90}"/>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A98E57B7-1346-4031-AF24-8C9EBAE8CB91}"/>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err="1">
                  <a:latin typeface="+mn-lt"/>
                  <a:ea typeface="+mn-ea"/>
                  <a:cs typeface="+mn-cs"/>
                </a:rPr>
                <a:t>Corrie</a:t>
              </a:r>
              <a:r>
                <a:rPr lang="en-US" sz="3100" kern="1200" dirty="0">
                  <a:latin typeface="+mn-lt"/>
                  <a:ea typeface="+mn-ea"/>
                  <a:cs typeface="+mn-cs"/>
                </a:rPr>
                <a:t> had just moved into a new managerial position. </a:t>
              </a:r>
              <a:endParaRPr lang="en-US" sz="3100" kern="1200" dirty="0"/>
            </a:p>
          </p:txBody>
        </p:sp>
        <p:sp>
          <p:nvSpPr>
            <p:cNvPr id="6" name="Rectangle: Rounded Corners 5">
              <a:extLst>
                <a:ext uri="{FF2B5EF4-FFF2-40B4-BE49-F238E27FC236}">
                  <a16:creationId xmlns:a16="http://schemas.microsoft.com/office/drawing/2014/main" id="{51125130-D723-499B-91D4-B1D938059BE4}"/>
                </a:ext>
              </a:extLst>
            </p:cNvPr>
            <p:cNvSpPr/>
            <p:nvPr/>
          </p:nvSpPr>
          <p:spPr>
            <a:xfrm>
              <a:off x="850999" y="2809281"/>
              <a:ext cx="1023203" cy="1023203"/>
            </a:xfrm>
            <a:prstGeom prst="roundRect">
              <a:avLst>
                <a:gd name="adj" fmla="val 16670"/>
              </a:avLst>
            </a:prstGeom>
            <a:solidFill>
              <a:srgbClr val="9BBB59"/>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09AF3D32-F94D-413B-91F1-D30A94E8D6BC}"/>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She was enjoying the increased responsibility</a:t>
              </a:r>
              <a:endParaRPr lang="en-US" sz="2100" kern="1200" dirty="0"/>
            </a:p>
          </p:txBody>
        </p:sp>
        <p:sp>
          <p:nvSpPr>
            <p:cNvPr id="8" name="Rectangle: Rounded Corners 7">
              <a:extLst>
                <a:ext uri="{FF2B5EF4-FFF2-40B4-BE49-F238E27FC236}">
                  <a16:creationId xmlns:a16="http://schemas.microsoft.com/office/drawing/2014/main" id="{2204EF38-87EE-4852-8D7E-1B7F8DA72DCD}"/>
                </a:ext>
              </a:extLst>
            </p:cNvPr>
            <p:cNvSpPr/>
            <p:nvPr/>
          </p:nvSpPr>
          <p:spPr>
            <a:xfrm>
              <a:off x="850999" y="3955269"/>
              <a:ext cx="1023203" cy="1023203"/>
            </a:xfrm>
            <a:prstGeom prst="roundRect">
              <a:avLst>
                <a:gd name="adj" fmla="val 16670"/>
              </a:avLst>
            </a:prstGeom>
            <a:solidFill>
              <a:srgbClr val="5EAFA6"/>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9" name="Freeform: Shape 8">
              <a:extLst>
                <a:ext uri="{FF2B5EF4-FFF2-40B4-BE49-F238E27FC236}">
                  <a16:creationId xmlns:a16="http://schemas.microsoft.com/office/drawing/2014/main" id="{624EA491-B376-4E79-978D-1D8C80078289}"/>
                </a:ext>
              </a:extLst>
            </p:cNvPr>
            <p:cNvSpPr/>
            <p:nvPr/>
          </p:nvSpPr>
          <p:spPr>
            <a:xfrm>
              <a:off x="1905015" y="3886203"/>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She was surprised-she hadn’t thought much about what came next </a:t>
              </a:r>
              <a:endParaRPr lang="en-US" sz="2100" kern="1200" dirty="0"/>
            </a:p>
          </p:txBody>
        </p:sp>
        <p:sp>
          <p:nvSpPr>
            <p:cNvPr id="10" name="Rectangle: Rounded Corners 9">
              <a:extLst>
                <a:ext uri="{FF2B5EF4-FFF2-40B4-BE49-F238E27FC236}">
                  <a16:creationId xmlns:a16="http://schemas.microsoft.com/office/drawing/2014/main" id="{66496D75-6907-4C31-811D-D578492E28CF}"/>
                </a:ext>
              </a:extLst>
            </p:cNvPr>
            <p:cNvSpPr/>
            <p:nvPr/>
          </p:nvSpPr>
          <p:spPr>
            <a:xfrm>
              <a:off x="850999" y="5101257"/>
              <a:ext cx="1023203" cy="1023203"/>
            </a:xfrm>
            <a:prstGeom prst="roundRect">
              <a:avLst>
                <a:gd name="adj" fmla="val 16670"/>
              </a:avLst>
            </a:prstGeom>
            <a:solidFill>
              <a:srgbClr val="8064A2"/>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1" name="Freeform: Shape 10">
              <a:extLst>
                <a:ext uri="{FF2B5EF4-FFF2-40B4-BE49-F238E27FC236}">
                  <a16:creationId xmlns:a16="http://schemas.microsoft.com/office/drawing/2014/main" id="{F10D68E7-119F-42C5-9DDB-D969F9D55537}"/>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mn-lt"/>
                  <a:ea typeface="+mn-ea"/>
                  <a:cs typeface="+mn-cs"/>
                </a:rPr>
                <a:t>She realized that she still had a lot to learn from </a:t>
              </a:r>
              <a:r>
                <a:rPr lang="en-US" sz="2100" kern="1200" dirty="0" err="1">
                  <a:latin typeface="+mn-lt"/>
                  <a:ea typeface="+mn-ea"/>
                  <a:cs typeface="+mn-cs"/>
                </a:rPr>
                <a:t>Julieanne’s</a:t>
              </a:r>
              <a:r>
                <a:rPr lang="en-US" sz="2100" kern="1200" dirty="0">
                  <a:latin typeface="+mn-lt"/>
                  <a:ea typeface="+mn-ea"/>
                  <a:cs typeface="+mn-cs"/>
                </a:rPr>
                <a:t> 30 years of experience. </a:t>
              </a:r>
              <a:endParaRPr lang="en-US" sz="2100" kern="1200" dirty="0"/>
            </a:p>
          </p:txBody>
        </p:sp>
      </p:gr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200" dirty="0"/>
              <a:t>What type of opportunities should you provide new managers?</a:t>
            </a:r>
          </a:p>
          <a:p>
            <a:pPr marL="857250" lvl="1" indent="-457200">
              <a:buFont typeface="+mj-lt"/>
              <a:buAutoNum type="alphaLcParenR"/>
            </a:pPr>
            <a:r>
              <a:rPr lang="en-US" sz="2200" dirty="0"/>
              <a:t>Growth</a:t>
            </a:r>
          </a:p>
          <a:p>
            <a:pPr marL="857250" lvl="1" indent="-457200">
              <a:buFont typeface="+mj-lt"/>
              <a:buAutoNum type="alphaLcParenR"/>
            </a:pPr>
            <a:r>
              <a:rPr lang="en-US" sz="2200" dirty="0"/>
              <a:t>Punishment</a:t>
            </a:r>
          </a:p>
          <a:p>
            <a:pPr marL="857250" lvl="1" indent="-457200">
              <a:buFont typeface="+mj-lt"/>
              <a:buAutoNum type="alphaLcParenR"/>
            </a:pPr>
            <a:r>
              <a:rPr lang="en-US" sz="2200" dirty="0"/>
              <a:t>Financial</a:t>
            </a:r>
          </a:p>
          <a:p>
            <a:pPr marL="857250" lvl="1" indent="-457200">
              <a:buFont typeface="+mj-lt"/>
              <a:buAutoNum type="alphaLcParenR"/>
            </a:pPr>
            <a:r>
              <a:rPr lang="en-US" sz="2200" dirty="0"/>
              <a:t>Personal</a:t>
            </a:r>
          </a:p>
          <a:p>
            <a:pPr marL="114300" lvl="0" indent="-457200">
              <a:buFont typeface="+mj-lt"/>
              <a:buAutoNum type="arabicPeriod"/>
            </a:pPr>
            <a:r>
              <a:rPr lang="en-US" sz="2200" dirty="0"/>
              <a:t>Which of the following is a good growth opportunity for a new manager?</a:t>
            </a:r>
          </a:p>
          <a:p>
            <a:pPr marL="857250" lvl="1" indent="-457200">
              <a:buFont typeface="+mj-lt"/>
              <a:buAutoNum type="alphaLcParenR"/>
            </a:pPr>
            <a:r>
              <a:rPr lang="en-US" sz="2200" dirty="0"/>
              <a:t>Working with experienced managers on a committee</a:t>
            </a:r>
          </a:p>
          <a:p>
            <a:pPr marL="857250" lvl="1" indent="-457200">
              <a:buFont typeface="+mj-lt"/>
              <a:buAutoNum type="alphaLcParenR"/>
            </a:pPr>
            <a:r>
              <a:rPr lang="en-US" sz="2200" dirty="0"/>
              <a:t>All of these</a:t>
            </a:r>
          </a:p>
          <a:p>
            <a:pPr marL="857250" lvl="1" indent="-457200">
              <a:buFont typeface="+mj-lt"/>
              <a:buAutoNum type="alphaLcParenR"/>
            </a:pPr>
            <a:r>
              <a:rPr lang="en-US" sz="2200" dirty="0"/>
              <a:t>Taking a workshop on a new technology</a:t>
            </a:r>
          </a:p>
          <a:p>
            <a:pPr marL="857250" lvl="1" indent="-457200">
              <a:buFont typeface="+mj-lt"/>
              <a:buAutoNum type="alphaLcParenR"/>
            </a:pPr>
            <a:r>
              <a:rPr lang="en-US" sz="2200" dirty="0"/>
              <a:t>Completing a special project </a:t>
            </a:r>
          </a:p>
          <a:p>
            <a:endParaRPr lang="en-US" sz="20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400" dirty="0"/>
              <a:t>3.   What should you create with the employee?</a:t>
            </a:r>
          </a:p>
          <a:p>
            <a:pPr marL="857250" lvl="1" indent="-457200">
              <a:buFont typeface="+mj-lt"/>
              <a:buAutoNum type="alphaLcParenR"/>
            </a:pPr>
            <a:r>
              <a:rPr lang="en-US" sz="2400" dirty="0"/>
              <a:t>A contract</a:t>
            </a:r>
          </a:p>
          <a:p>
            <a:pPr marL="857250" lvl="1" indent="-457200">
              <a:buFont typeface="+mj-lt"/>
              <a:buAutoNum type="alphaLcParenR"/>
            </a:pPr>
            <a:r>
              <a:rPr lang="en-US" sz="2400" dirty="0"/>
              <a:t>An agreement</a:t>
            </a:r>
          </a:p>
          <a:p>
            <a:pPr marL="857250" lvl="1" indent="-457200">
              <a:buFont typeface="+mj-lt"/>
              <a:buAutoNum type="alphaLcParenR"/>
            </a:pPr>
            <a:r>
              <a:rPr lang="en-US" sz="2400" dirty="0"/>
              <a:t>A development plan</a:t>
            </a:r>
          </a:p>
          <a:p>
            <a:pPr marL="857250" lvl="1" indent="-457200">
              <a:buFont typeface="+mj-lt"/>
              <a:buAutoNum type="alphaLcParenR"/>
            </a:pPr>
            <a:r>
              <a:rPr lang="en-US" sz="2400" dirty="0"/>
              <a:t>Nothing</a:t>
            </a:r>
          </a:p>
          <a:p>
            <a:pPr lvl="0"/>
            <a:r>
              <a:rPr lang="en-US" sz="2400" dirty="0"/>
              <a:t>4.   What should you focus on when creating a development plan?</a:t>
            </a:r>
          </a:p>
          <a:p>
            <a:pPr marL="857250" lvl="1" indent="-457200">
              <a:buFont typeface="+mj-lt"/>
              <a:buAutoNum type="alphaLcParenR"/>
            </a:pPr>
            <a:r>
              <a:rPr lang="en-US" sz="2400" dirty="0"/>
              <a:t>The employee’s professional goals</a:t>
            </a:r>
          </a:p>
          <a:p>
            <a:pPr marL="857250" lvl="1" indent="-457200">
              <a:buFont typeface="+mj-lt"/>
              <a:buAutoNum type="alphaLcParenR"/>
            </a:pPr>
            <a:r>
              <a:rPr lang="en-US" sz="2400" dirty="0"/>
              <a:t>The employee’s strengths</a:t>
            </a:r>
          </a:p>
          <a:p>
            <a:pPr marL="857250" lvl="1" indent="-457200">
              <a:buFont typeface="+mj-lt"/>
              <a:buAutoNum type="alphaLcParenR"/>
            </a:pPr>
            <a:r>
              <a:rPr lang="en-US" sz="2400" dirty="0"/>
              <a:t>The employee’s development needs</a:t>
            </a:r>
          </a:p>
          <a:p>
            <a:pPr marL="857250" lvl="1" indent="-457200">
              <a:buFont typeface="+mj-lt"/>
              <a:buAutoNum type="alphaLcParenR"/>
            </a:pPr>
            <a:r>
              <a:rPr lang="en-US" sz="2400" dirty="0"/>
              <a:t>All of the above</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400" dirty="0"/>
              <a:t>5.   Which of the following is true of feedback?</a:t>
            </a:r>
          </a:p>
          <a:p>
            <a:pPr marL="857250" lvl="1" indent="-457200">
              <a:buFont typeface="+mj-lt"/>
              <a:buAutoNum type="alphaLcParenR"/>
            </a:pPr>
            <a:r>
              <a:rPr lang="en-US" sz="2400" dirty="0"/>
              <a:t>It should be given regularly</a:t>
            </a:r>
          </a:p>
          <a:p>
            <a:pPr marL="857250" lvl="1" indent="-457200">
              <a:buFont typeface="+mj-lt"/>
              <a:buAutoNum type="alphaLcParenR"/>
            </a:pPr>
            <a:r>
              <a:rPr lang="en-US" sz="2400" dirty="0"/>
              <a:t>It should acknowledge progress</a:t>
            </a:r>
          </a:p>
          <a:p>
            <a:pPr marL="857250" lvl="1" indent="-457200">
              <a:buFont typeface="+mj-lt"/>
              <a:buAutoNum type="alphaLcParenR"/>
            </a:pPr>
            <a:r>
              <a:rPr lang="en-US" sz="2400" dirty="0"/>
              <a:t>IT should address development needs</a:t>
            </a:r>
          </a:p>
          <a:p>
            <a:pPr marL="857250" lvl="1" indent="-457200">
              <a:buFont typeface="+mj-lt"/>
              <a:buAutoNum type="alphaLcParenR"/>
            </a:pPr>
            <a:r>
              <a:rPr lang="en-US" sz="2400" dirty="0"/>
              <a:t>All of these</a:t>
            </a:r>
          </a:p>
          <a:p>
            <a:pPr lvl="0"/>
            <a:r>
              <a:rPr lang="en-US" sz="2400" dirty="0"/>
              <a:t>6.   What type of feedback should you give?</a:t>
            </a:r>
          </a:p>
          <a:p>
            <a:pPr marL="857250" lvl="1" indent="-457200">
              <a:buFont typeface="+mj-lt"/>
              <a:buAutoNum type="alphaLcParenR"/>
            </a:pPr>
            <a:r>
              <a:rPr lang="en-US" sz="2400" dirty="0"/>
              <a:t>Affirmative</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Developmental</a:t>
            </a:r>
          </a:p>
          <a:p>
            <a:pPr marL="857250" lvl="1" indent="-457200">
              <a:buFont typeface="+mj-lt"/>
              <a:buAutoNum type="alphaLcParenR"/>
            </a:pPr>
            <a:r>
              <a:rPr lang="en-US" sz="2400" dirty="0"/>
              <a:t>Acknowledgement</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200" dirty="0"/>
              <a:t>7.   What should you encourage in terms of mentoring?</a:t>
            </a:r>
          </a:p>
          <a:p>
            <a:pPr marL="800100" lvl="1" indent="-342900">
              <a:buFont typeface="+mj-lt"/>
              <a:buAutoNum type="alphaLcParenR"/>
            </a:pPr>
            <a:r>
              <a:rPr lang="en-US" sz="2200" dirty="0"/>
              <a:t>All of these</a:t>
            </a:r>
          </a:p>
          <a:p>
            <a:pPr marL="800100" lvl="1" indent="-342900">
              <a:buFont typeface="+mj-lt"/>
              <a:buAutoNum type="alphaLcParenR"/>
            </a:pPr>
            <a:r>
              <a:rPr lang="en-US" sz="2200" dirty="0"/>
              <a:t>New managers should become mentors</a:t>
            </a:r>
          </a:p>
          <a:p>
            <a:pPr marL="800100" lvl="1" indent="-342900">
              <a:buFont typeface="+mj-lt"/>
              <a:buAutoNum type="alphaLcParenR"/>
            </a:pPr>
            <a:r>
              <a:rPr lang="en-US" sz="2200" dirty="0"/>
              <a:t>New managers should continue to work with their mentors</a:t>
            </a:r>
          </a:p>
          <a:p>
            <a:pPr marL="800100" lvl="1" indent="-342900">
              <a:buFont typeface="+mj-lt"/>
              <a:buAutoNum type="alphaLcParenR"/>
            </a:pPr>
            <a:r>
              <a:rPr lang="en-US" sz="2200" dirty="0"/>
              <a:t>New managers should seek out mentors in new areas of interest</a:t>
            </a:r>
          </a:p>
          <a:p>
            <a:pPr lvl="0"/>
            <a:r>
              <a:rPr lang="en-US" sz="2200" dirty="0"/>
              <a:t>8.   Which is true of mentoring?</a:t>
            </a:r>
          </a:p>
          <a:p>
            <a:pPr marL="857250" lvl="1" indent="-457200">
              <a:buFont typeface="+mj-lt"/>
              <a:buAutoNum type="alphaLcParenR"/>
            </a:pPr>
            <a:r>
              <a:rPr lang="en-US" sz="2200" dirty="0"/>
              <a:t>It can present growth opportunities</a:t>
            </a:r>
          </a:p>
          <a:p>
            <a:pPr marL="857250" lvl="1" indent="-457200">
              <a:buFont typeface="+mj-lt"/>
              <a:buAutoNum type="alphaLcParenR"/>
            </a:pPr>
            <a:r>
              <a:rPr lang="en-US" sz="2200" dirty="0"/>
              <a:t>It can build a new manager’s confidence</a:t>
            </a:r>
          </a:p>
          <a:p>
            <a:pPr marL="857250" lvl="1" indent="-457200">
              <a:buFont typeface="+mj-lt"/>
              <a:buAutoNum type="alphaLcParenR"/>
            </a:pPr>
            <a:r>
              <a:rPr lang="en-US" sz="2200" dirty="0"/>
              <a:t>All of these</a:t>
            </a:r>
          </a:p>
          <a:p>
            <a:pPr marL="857250" lvl="1" indent="-457200">
              <a:buFont typeface="+mj-lt"/>
              <a:buAutoNum type="alphaLcParenR"/>
            </a:pPr>
            <a:r>
              <a:rPr lang="en-US" sz="2200" dirty="0"/>
              <a:t>It can help develop new managers</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400" dirty="0"/>
              <a:t>9.   What did </a:t>
            </a:r>
            <a:r>
              <a:rPr lang="en-US" sz="2400" dirty="0" err="1"/>
              <a:t>Corrie</a:t>
            </a:r>
            <a:r>
              <a:rPr lang="en-US" sz="2400" dirty="0"/>
              <a:t> believe about her mentor?</a:t>
            </a:r>
          </a:p>
          <a:p>
            <a:pPr marL="857250" lvl="1" indent="-457200">
              <a:buFont typeface="+mj-lt"/>
              <a:buAutoNum type="alphaLcParenR"/>
            </a:pPr>
            <a:r>
              <a:rPr lang="en-US" sz="2400" dirty="0"/>
              <a:t>They were done working together</a:t>
            </a:r>
          </a:p>
          <a:p>
            <a:pPr marL="857250" lvl="1" indent="-457200">
              <a:buFont typeface="+mj-lt"/>
              <a:buAutoNum type="alphaLcParenR"/>
            </a:pPr>
            <a:r>
              <a:rPr lang="en-US" sz="2400" dirty="0"/>
              <a:t>She was incompetent</a:t>
            </a:r>
          </a:p>
          <a:p>
            <a:pPr marL="857250" lvl="1" indent="-457200">
              <a:buFont typeface="+mj-lt"/>
              <a:buAutoNum type="alphaLcParenR"/>
            </a:pPr>
            <a:r>
              <a:rPr lang="en-US" sz="2400" dirty="0"/>
              <a:t>She was lazy</a:t>
            </a:r>
          </a:p>
          <a:p>
            <a:pPr marL="857250" lvl="1" indent="-457200">
              <a:buFont typeface="+mj-lt"/>
              <a:buAutoNum type="alphaLcParenR"/>
            </a:pPr>
            <a:r>
              <a:rPr lang="en-US" sz="2400" dirty="0"/>
              <a:t>None of these</a:t>
            </a:r>
          </a:p>
          <a:p>
            <a:r>
              <a:rPr lang="en-US" sz="2400" dirty="0"/>
              <a:t> </a:t>
            </a:r>
          </a:p>
          <a:p>
            <a:pPr lvl="0"/>
            <a:r>
              <a:rPr lang="en-US" sz="2400" dirty="0"/>
              <a:t>10.  What did </a:t>
            </a:r>
            <a:r>
              <a:rPr lang="en-US" sz="2400" dirty="0" err="1"/>
              <a:t>Julieanne</a:t>
            </a:r>
            <a:r>
              <a:rPr lang="en-US" sz="2400" dirty="0"/>
              <a:t> recommend for </a:t>
            </a:r>
            <a:r>
              <a:rPr lang="en-US" sz="2400" dirty="0" err="1"/>
              <a:t>Corrie</a:t>
            </a:r>
            <a:r>
              <a:rPr lang="en-US" sz="2400" dirty="0"/>
              <a:t>?</a:t>
            </a:r>
          </a:p>
          <a:p>
            <a:pPr marL="857250" lvl="1" indent="-457200">
              <a:buFont typeface="+mj-lt"/>
              <a:buAutoNum type="alphaLcParenR"/>
            </a:pPr>
            <a:r>
              <a:rPr lang="en-US" sz="2400" dirty="0"/>
              <a:t>Joining groups</a:t>
            </a:r>
          </a:p>
          <a:p>
            <a:pPr marL="857250" lvl="1" indent="-457200">
              <a:buFont typeface="+mj-lt"/>
              <a:buAutoNum type="alphaLcParenR"/>
            </a:pPr>
            <a:r>
              <a:rPr lang="en-US" sz="2400" dirty="0"/>
              <a:t>Setting a new goal</a:t>
            </a:r>
          </a:p>
          <a:p>
            <a:pPr marL="857250" lvl="1" indent="-457200">
              <a:buFont typeface="+mj-lt"/>
              <a:buAutoNum type="alphaLcParenR"/>
            </a:pPr>
            <a:r>
              <a:rPr lang="en-US" sz="2400" dirty="0"/>
              <a:t>Ending their relationship</a:t>
            </a:r>
          </a:p>
          <a:p>
            <a:pPr marL="857250" lvl="1" indent="-457200">
              <a:buFont typeface="+mj-lt"/>
              <a:buAutoNum type="alphaLcParenR"/>
            </a:pPr>
            <a:r>
              <a:rPr lang="en-US" sz="2400" dirty="0"/>
              <a:t>Finding a new mentor</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60EAE8D-909E-4C66-A060-57214CED7C1B}"/>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noProof="0" dirty="0"/>
              <a:t>Management Skills Can Be Learned</a:t>
            </a:r>
          </a:p>
        </p:txBody>
      </p:sp>
      <p:grpSp>
        <p:nvGrpSpPr>
          <p:cNvPr id="2" name="Group 1">
            <a:extLst>
              <a:ext uri="{FF2B5EF4-FFF2-40B4-BE49-F238E27FC236}">
                <a16:creationId xmlns:a16="http://schemas.microsoft.com/office/drawing/2014/main" id="{7894ADCD-945C-478A-A715-B615D1BA9DE8}"/>
              </a:ext>
            </a:extLst>
          </p:cNvPr>
          <p:cNvGrpSpPr/>
          <p:nvPr/>
        </p:nvGrpSpPr>
        <p:grpSpPr>
          <a:xfrm>
            <a:off x="918105" y="1601247"/>
            <a:ext cx="7307788" cy="4523868"/>
            <a:chOff x="918105" y="1601247"/>
            <a:chExt cx="7307788" cy="4523868"/>
          </a:xfrm>
        </p:grpSpPr>
        <p:sp>
          <p:nvSpPr>
            <p:cNvPr id="3" name="Freeform: Shape 2">
              <a:extLst>
                <a:ext uri="{FF2B5EF4-FFF2-40B4-BE49-F238E27FC236}">
                  <a16:creationId xmlns:a16="http://schemas.microsoft.com/office/drawing/2014/main" id="{67E82669-C962-45A4-86BE-49482B2C6DEE}"/>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Time Management</a:t>
              </a:r>
            </a:p>
          </p:txBody>
        </p:sp>
        <p:sp>
          <p:nvSpPr>
            <p:cNvPr id="5" name="Freeform: Shape 4">
              <a:extLst>
                <a:ext uri="{FF2B5EF4-FFF2-40B4-BE49-F238E27FC236}">
                  <a16:creationId xmlns:a16="http://schemas.microsoft.com/office/drawing/2014/main" id="{AA35286C-1AA9-4784-A21B-F428F550636D}"/>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People Management</a:t>
              </a:r>
            </a:p>
          </p:txBody>
        </p:sp>
        <p:sp>
          <p:nvSpPr>
            <p:cNvPr id="6" name="Freeform: Shape 5">
              <a:extLst>
                <a:ext uri="{FF2B5EF4-FFF2-40B4-BE49-F238E27FC236}">
                  <a16:creationId xmlns:a16="http://schemas.microsoft.com/office/drawing/2014/main" id="{92A524A0-AA75-4534-9FAF-FF40E2F63676}"/>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Interpersonal Skills</a:t>
              </a:r>
            </a:p>
          </p:txBody>
        </p:sp>
        <p:sp>
          <p:nvSpPr>
            <p:cNvPr id="7" name="Freeform: Shape 6">
              <a:extLst>
                <a:ext uri="{FF2B5EF4-FFF2-40B4-BE49-F238E27FC236}">
                  <a16:creationId xmlns:a16="http://schemas.microsoft.com/office/drawing/2014/main" id="{11102D0F-F765-44A1-AE59-616136BDF6BD}"/>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Industry-Specific Skills</a:t>
              </a:r>
            </a:p>
          </p:txBody>
        </p:sp>
      </p:gr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800" dirty="0"/>
              <a:t>What type of opportunities should you provide new managers?</a:t>
            </a:r>
          </a:p>
          <a:p>
            <a:pPr marL="857250" lvl="1" indent="-457200">
              <a:buFont typeface="+mj-lt"/>
              <a:buAutoNum type="alphaLcParenR"/>
            </a:pPr>
            <a:r>
              <a:rPr lang="en-US" sz="1800" dirty="0">
                <a:solidFill>
                  <a:srgbClr val="FF0000"/>
                </a:solidFill>
              </a:rPr>
              <a:t>Growth</a:t>
            </a:r>
          </a:p>
          <a:p>
            <a:pPr marL="857250" lvl="1" indent="-457200">
              <a:buFont typeface="+mj-lt"/>
              <a:buAutoNum type="alphaLcParenR"/>
            </a:pPr>
            <a:r>
              <a:rPr lang="en-US" sz="1800" dirty="0"/>
              <a:t>Punishment</a:t>
            </a:r>
          </a:p>
          <a:p>
            <a:pPr marL="857250" lvl="1" indent="-457200">
              <a:buFont typeface="+mj-lt"/>
              <a:buAutoNum type="alphaLcParenR"/>
            </a:pPr>
            <a:r>
              <a:rPr lang="en-US" sz="1800" dirty="0"/>
              <a:t>Financial</a:t>
            </a:r>
          </a:p>
          <a:p>
            <a:pPr marL="857250" lvl="1" indent="-457200">
              <a:buFont typeface="+mj-lt"/>
              <a:buAutoNum type="alphaLcParenR"/>
            </a:pPr>
            <a:r>
              <a:rPr lang="en-US" sz="1800" dirty="0"/>
              <a:t>Personal</a:t>
            </a:r>
          </a:p>
          <a:p>
            <a:pPr marL="114300" indent="-457200"/>
            <a:r>
              <a:rPr lang="en-US" sz="1800" dirty="0">
                <a:solidFill>
                  <a:srgbClr val="FF0000"/>
                </a:solidFill>
              </a:rPr>
              <a:t>	Part of developing new managers is providing growth opportunities. These should be continuous.</a:t>
            </a:r>
          </a:p>
          <a:p>
            <a:pPr marL="857250" lvl="1" indent="-457200">
              <a:buFont typeface="+mj-lt"/>
              <a:buAutoNum type="alphaLcParenR"/>
            </a:pPr>
            <a:endParaRPr lang="en-US" sz="1800" dirty="0"/>
          </a:p>
          <a:p>
            <a:pPr marL="114300" lvl="0" indent="-457200"/>
            <a:r>
              <a:rPr lang="en-US" sz="1800" dirty="0"/>
              <a:t>2.      Which of the following is a good growth opportunity for a new manager?</a:t>
            </a:r>
          </a:p>
          <a:p>
            <a:pPr marL="857250" lvl="1" indent="-457200">
              <a:buFont typeface="+mj-lt"/>
              <a:buAutoNum type="alphaLcParenR"/>
            </a:pPr>
            <a:r>
              <a:rPr lang="en-US" sz="1800" dirty="0"/>
              <a:t>Working with experienced managers on a committee</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Taking a workshop on a new technology</a:t>
            </a:r>
          </a:p>
          <a:p>
            <a:pPr marL="857250" lvl="1" indent="-457200">
              <a:buFont typeface="+mj-lt"/>
              <a:buAutoNum type="alphaLcParenR"/>
            </a:pPr>
            <a:r>
              <a:rPr lang="en-US" sz="1800" dirty="0"/>
              <a:t>Completing a special project </a:t>
            </a:r>
          </a:p>
          <a:p>
            <a:r>
              <a:rPr lang="en-US" sz="1800" dirty="0">
                <a:solidFill>
                  <a:srgbClr val="FF0000"/>
                </a:solidFill>
              </a:rPr>
              <a:t>There are many different kinds of growth opportunities. These can be formal trainings, working on committees, or special projects. </a:t>
            </a:r>
          </a:p>
          <a:p>
            <a:endParaRPr lang="en-US" sz="20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1800" dirty="0"/>
              <a:t>3.   What should you create with the employee?</a:t>
            </a:r>
          </a:p>
          <a:p>
            <a:pPr marL="857250" lvl="1" indent="-457200">
              <a:buFont typeface="+mj-lt"/>
              <a:buAutoNum type="alphaLcParenR"/>
            </a:pPr>
            <a:r>
              <a:rPr lang="en-US" sz="1800" dirty="0"/>
              <a:t>A contract</a:t>
            </a:r>
          </a:p>
          <a:p>
            <a:pPr marL="857250" lvl="1" indent="-457200">
              <a:buFont typeface="+mj-lt"/>
              <a:buAutoNum type="alphaLcParenR"/>
            </a:pPr>
            <a:r>
              <a:rPr lang="en-US" sz="1800" dirty="0"/>
              <a:t>An agreement</a:t>
            </a:r>
          </a:p>
          <a:p>
            <a:pPr marL="857250" lvl="1" indent="-457200">
              <a:buFont typeface="+mj-lt"/>
              <a:buAutoNum type="alphaLcParenR"/>
            </a:pPr>
            <a:r>
              <a:rPr lang="en-US" sz="1800" dirty="0">
                <a:solidFill>
                  <a:srgbClr val="FF0000"/>
                </a:solidFill>
              </a:rPr>
              <a:t>A development plan</a:t>
            </a:r>
          </a:p>
          <a:p>
            <a:pPr marL="857250" lvl="1" indent="-457200">
              <a:buFont typeface="+mj-lt"/>
              <a:buAutoNum type="alphaLcParenR"/>
            </a:pPr>
            <a:r>
              <a:rPr lang="en-US" sz="1800" dirty="0"/>
              <a:t>Nothing</a:t>
            </a:r>
          </a:p>
          <a:p>
            <a:pPr marL="114300" indent="-457200"/>
            <a:r>
              <a:rPr lang="en-US" sz="1800" dirty="0">
                <a:solidFill>
                  <a:srgbClr val="FF0000"/>
                </a:solidFill>
              </a:rPr>
              <a:t>	Work with an employee to create a development plan. This will help in providing growth opportunities.</a:t>
            </a:r>
          </a:p>
          <a:p>
            <a:pPr marL="857250" lvl="1" indent="-457200">
              <a:buFont typeface="+mj-lt"/>
              <a:buAutoNum type="alphaLcParenR"/>
            </a:pPr>
            <a:endParaRPr lang="en-US" sz="1800" dirty="0"/>
          </a:p>
          <a:p>
            <a:pPr lvl="0"/>
            <a:r>
              <a:rPr lang="en-US" sz="1800" dirty="0"/>
              <a:t>4.   What should you focus on when creating a development plan?</a:t>
            </a:r>
          </a:p>
          <a:p>
            <a:pPr marL="857250" lvl="1" indent="-457200">
              <a:buFont typeface="+mj-lt"/>
              <a:buAutoNum type="alphaLcParenR"/>
            </a:pPr>
            <a:r>
              <a:rPr lang="en-US" sz="1800" dirty="0"/>
              <a:t>The employee’s professional goals</a:t>
            </a:r>
          </a:p>
          <a:p>
            <a:pPr marL="857250" lvl="1" indent="-457200">
              <a:buFont typeface="+mj-lt"/>
              <a:buAutoNum type="alphaLcParenR"/>
            </a:pPr>
            <a:r>
              <a:rPr lang="en-US" sz="1800" dirty="0"/>
              <a:t>The employee’s strengths</a:t>
            </a:r>
          </a:p>
          <a:p>
            <a:pPr marL="857250" lvl="1" indent="-457200">
              <a:buFont typeface="+mj-lt"/>
              <a:buAutoNum type="alphaLcParenR"/>
            </a:pPr>
            <a:r>
              <a:rPr lang="en-US" sz="1800" dirty="0"/>
              <a:t>The employee’s development needs</a:t>
            </a:r>
          </a:p>
          <a:p>
            <a:pPr marL="857250" lvl="1" indent="-457200">
              <a:buFont typeface="+mj-lt"/>
              <a:buAutoNum type="alphaLcParenR"/>
            </a:pPr>
            <a:r>
              <a:rPr lang="en-US" sz="1800" dirty="0">
                <a:solidFill>
                  <a:srgbClr val="FF0000"/>
                </a:solidFill>
              </a:rPr>
              <a:t>All of the above</a:t>
            </a:r>
          </a:p>
          <a:p>
            <a:r>
              <a:rPr lang="en-US" sz="1800" dirty="0">
                <a:solidFill>
                  <a:srgbClr val="FF0000"/>
                </a:solidFill>
              </a:rPr>
              <a:t>A development plan should be built around the employee’s goals. Take into account the employee’s strengths and areas of development need.</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1800" dirty="0"/>
              <a:t>5.   Which of the following is true of feedback?</a:t>
            </a:r>
          </a:p>
          <a:p>
            <a:pPr marL="857250" lvl="1" indent="-457200">
              <a:buFont typeface="+mj-lt"/>
              <a:buAutoNum type="alphaLcParenR"/>
            </a:pPr>
            <a:r>
              <a:rPr lang="en-US" sz="1800" dirty="0"/>
              <a:t>It should be given regularly</a:t>
            </a:r>
          </a:p>
          <a:p>
            <a:pPr marL="857250" lvl="1" indent="-457200">
              <a:buFont typeface="+mj-lt"/>
              <a:buAutoNum type="alphaLcParenR"/>
            </a:pPr>
            <a:r>
              <a:rPr lang="en-US" sz="1800" dirty="0"/>
              <a:t>It should acknowledge progress</a:t>
            </a:r>
          </a:p>
          <a:p>
            <a:pPr marL="857250" lvl="1" indent="-457200">
              <a:buFont typeface="+mj-lt"/>
              <a:buAutoNum type="alphaLcParenR"/>
            </a:pPr>
            <a:r>
              <a:rPr lang="en-US" sz="1800" dirty="0"/>
              <a:t>IT should address development needs</a:t>
            </a:r>
          </a:p>
          <a:p>
            <a:pPr marL="857250" lvl="1" indent="-457200">
              <a:buFont typeface="+mj-lt"/>
              <a:buAutoNum type="alphaLcParenR"/>
            </a:pPr>
            <a:r>
              <a:rPr lang="en-US" sz="1800" dirty="0">
                <a:solidFill>
                  <a:srgbClr val="FF0000"/>
                </a:solidFill>
              </a:rPr>
              <a:t>All of these</a:t>
            </a:r>
          </a:p>
          <a:p>
            <a:pPr marL="114300" indent="-457200"/>
            <a:r>
              <a:rPr lang="en-US" sz="1800" dirty="0">
                <a:solidFill>
                  <a:srgbClr val="FF0000"/>
                </a:solidFill>
              </a:rPr>
              <a:t>	Feedback should be given regularly. Feedback should focus on both development needs and areas of strength or progress.</a:t>
            </a:r>
          </a:p>
          <a:p>
            <a:pPr marL="857250" lvl="1" indent="-457200">
              <a:buNone/>
            </a:pPr>
            <a:endParaRPr lang="en-US" sz="1800" dirty="0"/>
          </a:p>
          <a:p>
            <a:pPr lvl="0"/>
            <a:r>
              <a:rPr lang="en-US" sz="1800" dirty="0"/>
              <a:t>6.   What type of feedback should you give?</a:t>
            </a:r>
          </a:p>
          <a:p>
            <a:pPr marL="857250" lvl="1" indent="-457200">
              <a:buFont typeface="+mj-lt"/>
              <a:buAutoNum type="alphaLcParenR"/>
            </a:pPr>
            <a:r>
              <a:rPr lang="en-US" sz="1800" dirty="0"/>
              <a:t>Affirmative</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Developmental</a:t>
            </a:r>
          </a:p>
          <a:p>
            <a:pPr marL="857250" lvl="1" indent="-457200">
              <a:buFont typeface="+mj-lt"/>
              <a:buAutoNum type="alphaLcParenR"/>
            </a:pPr>
            <a:r>
              <a:rPr lang="en-US" sz="1800" dirty="0"/>
              <a:t>Acknowledgement</a:t>
            </a:r>
          </a:p>
          <a:p>
            <a:r>
              <a:rPr lang="en-US" sz="1800" dirty="0">
                <a:solidFill>
                  <a:srgbClr val="FF0000"/>
                </a:solidFill>
              </a:rPr>
              <a:t>Feedback is important, and all types should be given. Do not just give developmental feedback, but also give affirmative feedback and acknowledge work well done.</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1700" dirty="0"/>
              <a:t>7.   What should you encourage in terms of mentoring?</a:t>
            </a:r>
          </a:p>
          <a:p>
            <a:pPr marL="800100" lvl="1" indent="-342900">
              <a:buFont typeface="+mj-lt"/>
              <a:buAutoNum type="alphaLcParenR"/>
            </a:pPr>
            <a:r>
              <a:rPr lang="en-US" sz="1700" dirty="0">
                <a:solidFill>
                  <a:srgbClr val="FF0000"/>
                </a:solidFill>
              </a:rPr>
              <a:t>All of these</a:t>
            </a:r>
          </a:p>
          <a:p>
            <a:pPr marL="800100" lvl="1" indent="-342900">
              <a:buFont typeface="+mj-lt"/>
              <a:buAutoNum type="alphaLcParenR"/>
            </a:pPr>
            <a:r>
              <a:rPr lang="en-US" sz="1700" dirty="0"/>
              <a:t>New managers should become mentors</a:t>
            </a:r>
          </a:p>
          <a:p>
            <a:pPr marL="800100" lvl="1" indent="-342900">
              <a:buFont typeface="+mj-lt"/>
              <a:buAutoNum type="alphaLcParenR"/>
            </a:pPr>
            <a:r>
              <a:rPr lang="en-US" sz="1700" dirty="0"/>
              <a:t>New managers should continue to work with their mentors</a:t>
            </a:r>
          </a:p>
          <a:p>
            <a:pPr marL="800100" lvl="1" indent="-342900">
              <a:buFont typeface="+mj-lt"/>
              <a:buAutoNum type="alphaLcParenR"/>
            </a:pPr>
            <a:r>
              <a:rPr lang="en-US" sz="1700" dirty="0"/>
              <a:t>New managers should seek out mentors in new areas of interest</a:t>
            </a:r>
          </a:p>
          <a:p>
            <a:pPr marL="57150"/>
            <a:r>
              <a:rPr lang="en-US" sz="1700" dirty="0">
                <a:solidFill>
                  <a:srgbClr val="FF0000"/>
                </a:solidFill>
              </a:rPr>
              <a:t>	Mentoring can be incredibly valuable. Encourage new managers to continue to work with their mentors, and to seek out new mentors as needed. Also, encourage them to become mentors.</a:t>
            </a:r>
          </a:p>
          <a:p>
            <a:pPr marL="800100" lvl="1" indent="-342900">
              <a:buNone/>
            </a:pPr>
            <a:endParaRPr lang="en-US" sz="1700" dirty="0"/>
          </a:p>
          <a:p>
            <a:pPr lvl="0"/>
            <a:r>
              <a:rPr lang="en-US" sz="1700" dirty="0"/>
              <a:t>8.   Which is true of mentoring?</a:t>
            </a:r>
          </a:p>
          <a:p>
            <a:pPr marL="857250" lvl="1" indent="-457200">
              <a:buFont typeface="+mj-lt"/>
              <a:buAutoNum type="alphaLcParenR"/>
            </a:pPr>
            <a:r>
              <a:rPr lang="en-US" sz="1700" dirty="0"/>
              <a:t>It can present growth opportunities</a:t>
            </a:r>
          </a:p>
          <a:p>
            <a:pPr marL="857250" lvl="1" indent="-457200">
              <a:buFont typeface="+mj-lt"/>
              <a:buAutoNum type="alphaLcParenR"/>
            </a:pPr>
            <a:r>
              <a:rPr lang="en-US" sz="1700" dirty="0"/>
              <a:t>It can build a new manager’s confidence</a:t>
            </a:r>
          </a:p>
          <a:p>
            <a:pPr marL="857250" lvl="1" indent="-457200">
              <a:buFont typeface="+mj-lt"/>
              <a:buAutoNum type="alphaLcParenR"/>
            </a:pPr>
            <a:r>
              <a:rPr lang="en-US" sz="1700" dirty="0">
                <a:solidFill>
                  <a:srgbClr val="FF0000"/>
                </a:solidFill>
              </a:rPr>
              <a:t>All of these</a:t>
            </a:r>
          </a:p>
          <a:p>
            <a:pPr marL="857250" lvl="1" indent="-457200">
              <a:buFont typeface="+mj-lt"/>
              <a:buAutoNum type="alphaLcParenR"/>
            </a:pPr>
            <a:r>
              <a:rPr lang="en-US" sz="1700" dirty="0"/>
              <a:t>It can help develop new managers</a:t>
            </a:r>
          </a:p>
          <a:p>
            <a:r>
              <a:rPr lang="en-US" sz="1700" dirty="0">
                <a:solidFill>
                  <a:srgbClr val="FF0000"/>
                </a:solidFill>
              </a:rPr>
              <a:t>Mentoring is valuable to both the mentee and the organization. It can build confidence in new managers, present them with growth opportunities, and help develop them.</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1800" dirty="0"/>
              <a:t>9.   What did </a:t>
            </a:r>
            <a:r>
              <a:rPr lang="en-US" sz="1800" dirty="0" err="1"/>
              <a:t>Corrie</a:t>
            </a:r>
            <a:r>
              <a:rPr lang="en-US" sz="1800" dirty="0"/>
              <a:t> believe about her mentor?</a:t>
            </a:r>
          </a:p>
          <a:p>
            <a:pPr marL="857250" lvl="1" indent="-457200">
              <a:buFont typeface="+mj-lt"/>
              <a:buAutoNum type="alphaLcParenR"/>
            </a:pPr>
            <a:r>
              <a:rPr lang="en-US" sz="1800" dirty="0"/>
              <a:t>They were done working together</a:t>
            </a:r>
          </a:p>
          <a:p>
            <a:pPr marL="857250" lvl="1" indent="-457200">
              <a:buFont typeface="+mj-lt"/>
              <a:buAutoNum type="alphaLcParenR"/>
            </a:pPr>
            <a:r>
              <a:rPr lang="en-US" sz="1800" dirty="0"/>
              <a:t>She was incompetent</a:t>
            </a:r>
          </a:p>
          <a:p>
            <a:pPr marL="857250" lvl="1" indent="-457200">
              <a:buFont typeface="+mj-lt"/>
              <a:buAutoNum type="alphaLcParenR"/>
            </a:pPr>
            <a:r>
              <a:rPr lang="en-US" sz="1800" dirty="0"/>
              <a:t>She was lazy</a:t>
            </a:r>
          </a:p>
          <a:p>
            <a:pPr marL="857250" lvl="1" indent="-457200">
              <a:buFont typeface="+mj-lt"/>
              <a:buAutoNum type="alphaLcParenR"/>
            </a:pPr>
            <a:r>
              <a:rPr lang="en-US" sz="1800" dirty="0">
                <a:solidFill>
                  <a:srgbClr val="FF0000"/>
                </a:solidFill>
              </a:rPr>
              <a:t>None of these</a:t>
            </a:r>
          </a:p>
          <a:p>
            <a:r>
              <a:rPr lang="en-US" sz="1800" dirty="0">
                <a:solidFill>
                  <a:srgbClr val="FF0000"/>
                </a:solidFill>
              </a:rPr>
              <a:t> </a:t>
            </a:r>
            <a:r>
              <a:rPr lang="en-US" sz="1800" dirty="0" err="1">
                <a:solidFill>
                  <a:srgbClr val="FF0000"/>
                </a:solidFill>
              </a:rPr>
              <a:t>Corrie</a:t>
            </a:r>
            <a:r>
              <a:rPr lang="en-US" sz="1800" dirty="0">
                <a:solidFill>
                  <a:srgbClr val="FF0000"/>
                </a:solidFill>
              </a:rPr>
              <a:t> thought that once she achieved her management role, she and her mentor were done working together. She was pleased to find this wasn’t the case.</a:t>
            </a:r>
          </a:p>
          <a:p>
            <a:endParaRPr lang="en-US" sz="1800" dirty="0"/>
          </a:p>
          <a:p>
            <a:pPr lvl="0"/>
            <a:r>
              <a:rPr lang="en-US" sz="1800" dirty="0"/>
              <a:t>10.  What did </a:t>
            </a:r>
            <a:r>
              <a:rPr lang="en-US" sz="1800" dirty="0" err="1"/>
              <a:t>Julieanne</a:t>
            </a:r>
            <a:r>
              <a:rPr lang="en-US" sz="1800" dirty="0"/>
              <a:t> recommend for </a:t>
            </a:r>
            <a:r>
              <a:rPr lang="en-US" sz="1800" dirty="0" err="1"/>
              <a:t>Corrie</a:t>
            </a:r>
            <a:r>
              <a:rPr lang="en-US" sz="1800" dirty="0"/>
              <a:t>?</a:t>
            </a:r>
          </a:p>
          <a:p>
            <a:pPr marL="857250" lvl="1" indent="-457200">
              <a:buFont typeface="+mj-lt"/>
              <a:buAutoNum type="alphaLcParenR"/>
            </a:pPr>
            <a:r>
              <a:rPr lang="en-US" sz="1800" dirty="0"/>
              <a:t>Joining groups</a:t>
            </a:r>
          </a:p>
          <a:p>
            <a:pPr marL="857250" lvl="1" indent="-457200">
              <a:buFont typeface="+mj-lt"/>
              <a:buAutoNum type="alphaLcParenR"/>
            </a:pPr>
            <a:r>
              <a:rPr lang="en-US" sz="1800" dirty="0">
                <a:solidFill>
                  <a:srgbClr val="FF0000"/>
                </a:solidFill>
              </a:rPr>
              <a:t>Setting a new goal</a:t>
            </a:r>
          </a:p>
          <a:p>
            <a:pPr marL="857250" lvl="1" indent="-457200">
              <a:buFont typeface="+mj-lt"/>
              <a:buAutoNum type="alphaLcParenR"/>
            </a:pPr>
            <a:r>
              <a:rPr lang="en-US" sz="1800" dirty="0"/>
              <a:t>Ending their relationship</a:t>
            </a:r>
          </a:p>
          <a:p>
            <a:pPr marL="857250" lvl="1" indent="-457200">
              <a:buFont typeface="+mj-lt"/>
              <a:buAutoNum type="alphaLcParenR"/>
            </a:pPr>
            <a:r>
              <a:rPr lang="en-US" sz="1800" dirty="0"/>
              <a:t>Finding a new mentor</a:t>
            </a:r>
          </a:p>
          <a:p>
            <a:r>
              <a:rPr lang="en-US" sz="1800" dirty="0" err="1">
                <a:solidFill>
                  <a:srgbClr val="FF0000"/>
                </a:solidFill>
              </a:rPr>
              <a:t>Julieanne</a:t>
            </a:r>
            <a:r>
              <a:rPr lang="en-US" sz="1800" dirty="0">
                <a:solidFill>
                  <a:srgbClr val="FF0000"/>
                </a:solidFill>
              </a:rPr>
              <a:t> encouraged </a:t>
            </a:r>
            <a:r>
              <a:rPr lang="en-US" sz="1800" dirty="0" err="1">
                <a:solidFill>
                  <a:srgbClr val="FF0000"/>
                </a:solidFill>
              </a:rPr>
              <a:t>Corrie</a:t>
            </a:r>
            <a:r>
              <a:rPr lang="en-US" sz="1800" dirty="0">
                <a:solidFill>
                  <a:srgbClr val="FF0000"/>
                </a:solidFill>
              </a:rPr>
              <a:t> to set a new goal. They would then work towards it.</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noProof="0" dirty="0"/>
              <a:t>Module Twelve: </a:t>
            </a:r>
            <a:br>
              <a:rPr lang="en-US" noProof="0" dirty="0"/>
            </a:br>
            <a:r>
              <a:rPr lang="en-US" noProof="0" dirty="0"/>
              <a:t>Wrapping Up</a:t>
            </a:r>
          </a:p>
        </p:txBody>
      </p:sp>
      <p:sp>
        <p:nvSpPr>
          <p:cNvPr id="4" name="Text Placeholder 3"/>
          <p:cNvSpPr>
            <a:spLocks noGrp="1"/>
          </p:cNvSpPr>
          <p:nvPr>
            <p:ph type="body" sz="quarter" idx="10"/>
          </p:nvPr>
        </p:nvSpPr>
        <p:spPr/>
        <p:txBody>
          <a:bodyPr rtlCol="0">
            <a:noAutofit/>
          </a:bodyPr>
          <a:lstStyle/>
          <a:p>
            <a:pPr>
              <a:defRPr/>
            </a:pPr>
            <a:r>
              <a:rPr lang="en-US" sz="2800" i="1" dirty="0"/>
              <a:t>In every business, in every industry, management does matter.</a:t>
            </a:r>
          </a:p>
          <a:p>
            <a:pPr>
              <a:defRPr/>
            </a:pPr>
            <a:endParaRPr lang="en-US" sz="2800" i="1" dirty="0"/>
          </a:p>
          <a:p>
            <a:pPr>
              <a:defRPr/>
            </a:pPr>
            <a:r>
              <a:rPr lang="en-US" sz="2800" b="1" i="1" dirty="0"/>
              <a:t>Michael Eisner</a:t>
            </a:r>
            <a:endParaRPr lang="en-US" sz="2800" b="1" dirty="0"/>
          </a:p>
          <a:p>
            <a:pPr eaLnBrk="1" fontAlgn="auto" hangingPunct="1">
              <a:spcAft>
                <a:spcPts val="0"/>
              </a:spcAft>
              <a:buFont typeface="Arial" pitchFamily="34" charset="0"/>
              <a:buNone/>
              <a:defRPr/>
            </a:pPr>
            <a:endParaRPr lang="en-US" sz="2800" dirty="0"/>
          </a:p>
        </p:txBody>
      </p:sp>
      <p:sp>
        <p:nvSpPr>
          <p:cNvPr id="3" name="Content Placeholder 2"/>
          <p:cNvSpPr>
            <a:spLocks noGrp="1"/>
          </p:cNvSpPr>
          <p:nvPr>
            <p:ph type="body" sz="quarter" idx="11"/>
          </p:nvPr>
        </p:nvSpPr>
        <p:spPr/>
        <p:txBody>
          <a:bodyPr rtlCol="0">
            <a:normAutofit fontScale="92500" lnSpcReduction="20000"/>
          </a:bodyPr>
          <a:lstStyle/>
          <a:p>
            <a:pPr eaLnBrk="1" fontAlgn="auto" hangingPunct="1">
              <a:spcAft>
                <a:spcPts val="0"/>
              </a:spcAft>
              <a:buFont typeface="Arial" pitchFamily="34" charset="0"/>
              <a:buNone/>
              <a:defRPr/>
            </a:pPr>
            <a:r>
              <a:rPr lang="en-US" noProof="0" dirty="0"/>
              <a:t>Although this workshop is coming to a close, we hope that your journey to improve your skills is just beginning. </a:t>
            </a:r>
          </a:p>
          <a:p>
            <a:pPr eaLnBrk="1" fontAlgn="auto" hangingPunct="1">
              <a:spcAft>
                <a:spcPts val="0"/>
              </a:spcAft>
              <a:buFont typeface="Arial" pitchFamily="34" charset="0"/>
              <a:buNone/>
              <a:defRPr/>
            </a:pPr>
            <a:r>
              <a:rPr lang="en-US" noProof="0"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noProof="0" dirty="0"/>
              <a:t>We wish you the best of luck on the rest of your travels!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682349A-7B42-40B4-97A9-CD7E41BAB4F5}"/>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pPr eaLnBrk="1" hangingPunct="1"/>
            <a:r>
              <a:rPr lang="en-US" noProof="0" dirty="0"/>
              <a:t>Words from the Wise</a:t>
            </a:r>
          </a:p>
        </p:txBody>
      </p:sp>
      <p:grpSp>
        <p:nvGrpSpPr>
          <p:cNvPr id="2" name="Group 1">
            <a:extLst>
              <a:ext uri="{FF2B5EF4-FFF2-40B4-BE49-F238E27FC236}">
                <a16:creationId xmlns:a16="http://schemas.microsoft.com/office/drawing/2014/main" id="{B62F2902-5734-433F-B19A-19BE3306CC41}"/>
              </a:ext>
            </a:extLst>
          </p:cNvPr>
          <p:cNvGrpSpPr/>
          <p:nvPr/>
        </p:nvGrpSpPr>
        <p:grpSpPr>
          <a:xfrm>
            <a:off x="4191010" y="1828807"/>
            <a:ext cx="4282436" cy="3962437"/>
            <a:chOff x="4191010" y="1828807"/>
            <a:chExt cx="4282436" cy="3962437"/>
          </a:xfrm>
        </p:grpSpPr>
        <p:sp>
          <p:nvSpPr>
            <p:cNvPr id="3" name="Freeform: Shape 2">
              <a:extLst>
                <a:ext uri="{FF2B5EF4-FFF2-40B4-BE49-F238E27FC236}">
                  <a16:creationId xmlns:a16="http://schemas.microsoft.com/office/drawing/2014/main" id="{341F9708-1E1F-486B-BF6A-214C36CEF30D}"/>
                </a:ext>
              </a:extLst>
            </p:cNvPr>
            <p:cNvSpPr/>
            <p:nvPr/>
          </p:nvSpPr>
          <p:spPr>
            <a:xfrm>
              <a:off x="4191010" y="1828807"/>
              <a:ext cx="4267294" cy="1630349"/>
            </a:xfrm>
            <a:custGeom>
              <a:avLst/>
              <a:gdLst>
                <a:gd name="connsiteX0" fmla="*/ 0 w 4267294"/>
                <a:gd name="connsiteY0" fmla="*/ 0 h 1630349"/>
                <a:gd name="connsiteX1" fmla="*/ 4267294 w 4267294"/>
                <a:gd name="connsiteY1" fmla="*/ 0 h 1630349"/>
                <a:gd name="connsiteX2" fmla="*/ 4267294 w 4267294"/>
                <a:gd name="connsiteY2" fmla="*/ 1630349 h 1630349"/>
                <a:gd name="connsiteX3" fmla="*/ 0 w 4267294"/>
                <a:gd name="connsiteY3" fmla="*/ 1630349 h 1630349"/>
                <a:gd name="connsiteX4" fmla="*/ 0 w 4267294"/>
                <a:gd name="connsiteY4" fmla="*/ 0 h 1630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94" h="1630349">
                  <a:moveTo>
                    <a:pt x="0" y="0"/>
                  </a:moveTo>
                  <a:lnTo>
                    <a:pt x="4267294" y="0"/>
                  </a:lnTo>
                  <a:lnTo>
                    <a:pt x="4267294" y="1630349"/>
                  </a:lnTo>
                  <a:lnTo>
                    <a:pt x="0" y="163034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The task of a leader is to get his people from where they are to where they have not yet been.</a:t>
              </a:r>
            </a:p>
          </p:txBody>
        </p:sp>
        <p:sp>
          <p:nvSpPr>
            <p:cNvPr id="4" name="Freeform: Shape 3">
              <a:extLst>
                <a:ext uri="{FF2B5EF4-FFF2-40B4-BE49-F238E27FC236}">
                  <a16:creationId xmlns:a16="http://schemas.microsoft.com/office/drawing/2014/main" id="{A0BFE603-FBFB-4563-BD3E-2D9514B740E3}"/>
                </a:ext>
              </a:extLst>
            </p:cNvPr>
            <p:cNvSpPr/>
            <p:nvPr/>
          </p:nvSpPr>
          <p:spPr>
            <a:xfrm>
              <a:off x="4267216" y="4221136"/>
              <a:ext cx="4206230" cy="1570108"/>
            </a:xfrm>
            <a:custGeom>
              <a:avLst/>
              <a:gdLst>
                <a:gd name="connsiteX0" fmla="*/ 0 w 4206230"/>
                <a:gd name="connsiteY0" fmla="*/ 0 h 1570108"/>
                <a:gd name="connsiteX1" fmla="*/ 4206230 w 4206230"/>
                <a:gd name="connsiteY1" fmla="*/ 0 h 1570108"/>
                <a:gd name="connsiteX2" fmla="*/ 4206230 w 4206230"/>
                <a:gd name="connsiteY2" fmla="*/ 1570108 h 1570108"/>
                <a:gd name="connsiteX3" fmla="*/ 0 w 4206230"/>
                <a:gd name="connsiteY3" fmla="*/ 1570108 h 1570108"/>
                <a:gd name="connsiteX4" fmla="*/ 0 w 4206230"/>
                <a:gd name="connsiteY4" fmla="*/ 0 h 1570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6230" h="1570108">
                  <a:moveTo>
                    <a:pt x="0" y="0"/>
                  </a:moveTo>
                  <a:lnTo>
                    <a:pt x="4206230" y="0"/>
                  </a:lnTo>
                  <a:lnTo>
                    <a:pt x="4206230" y="1570108"/>
                  </a:lnTo>
                  <a:lnTo>
                    <a:pt x="0" y="1570108"/>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When I finally got a management position, I learned how hard it is to manage people.</a:t>
              </a:r>
            </a:p>
          </p:txBody>
        </p:sp>
      </p:grpSp>
      <p:sp>
        <p:nvSpPr>
          <p:cNvPr id="6" name="TextBox 5"/>
          <p:cNvSpPr txBox="1"/>
          <p:nvPr/>
        </p:nvSpPr>
        <p:spPr>
          <a:xfrm>
            <a:off x="1676400" y="2667000"/>
            <a:ext cx="1955020" cy="369332"/>
          </a:xfrm>
          <a:prstGeom prst="rect">
            <a:avLst/>
          </a:prstGeom>
          <a:noFill/>
        </p:spPr>
        <p:txBody>
          <a:bodyPr wrap="none" rtlCol="0">
            <a:spAutoFit/>
          </a:bodyPr>
          <a:lstStyle/>
          <a:p>
            <a:r>
              <a:rPr lang="en-US" b="1" dirty="0"/>
              <a:t>Henry Kissinger</a:t>
            </a:r>
          </a:p>
        </p:txBody>
      </p:sp>
      <p:sp>
        <p:nvSpPr>
          <p:cNvPr id="8" name="Rectangle 7"/>
          <p:cNvSpPr/>
          <p:nvPr/>
        </p:nvSpPr>
        <p:spPr>
          <a:xfrm>
            <a:off x="1828800" y="4800600"/>
            <a:ext cx="1870391" cy="369332"/>
          </a:xfrm>
          <a:prstGeom prst="rect">
            <a:avLst/>
          </a:prstGeom>
        </p:spPr>
        <p:txBody>
          <a:bodyPr wrap="none">
            <a:spAutoFit/>
          </a:bodyPr>
          <a:lstStyle/>
          <a:p>
            <a:r>
              <a:rPr lang="en-US" b="1" dirty="0"/>
              <a:t>Guy Kawasaki:</a:t>
            </a:r>
            <a:r>
              <a:rPr lang="en-US" i="1" dirty="0"/>
              <a:t> </a:t>
            </a:r>
            <a:endParaRPr lang="en-US"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FC23470-CA66-4755-9A09-88A5C8F02A50}"/>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noProof="0" dirty="0"/>
              <a:t>Managers Learn by Being Managed Well</a:t>
            </a:r>
          </a:p>
        </p:txBody>
      </p:sp>
      <p:grpSp>
        <p:nvGrpSpPr>
          <p:cNvPr id="2" name="Group 1">
            <a:extLst>
              <a:ext uri="{FF2B5EF4-FFF2-40B4-BE49-F238E27FC236}">
                <a16:creationId xmlns:a16="http://schemas.microsoft.com/office/drawing/2014/main" id="{D832F842-C61F-45B0-8B30-31CAAB6F91F7}"/>
              </a:ext>
            </a:extLst>
          </p:cNvPr>
          <p:cNvGrpSpPr/>
          <p:nvPr/>
        </p:nvGrpSpPr>
        <p:grpSpPr>
          <a:xfrm>
            <a:off x="457200" y="1600200"/>
            <a:ext cx="8229600" cy="4525962"/>
            <a:chOff x="457200" y="1600200"/>
            <a:chExt cx="8229600" cy="4525962"/>
          </a:xfrm>
        </p:grpSpPr>
        <p:sp>
          <p:nvSpPr>
            <p:cNvPr id="3" name="Freeform: Shape 2">
              <a:extLst>
                <a:ext uri="{FF2B5EF4-FFF2-40B4-BE49-F238E27FC236}">
                  <a16:creationId xmlns:a16="http://schemas.microsoft.com/office/drawing/2014/main" id="{3A7F9C16-3E79-4988-9869-B56B042A1531}"/>
                </a:ext>
              </a:extLst>
            </p:cNvPr>
            <p:cNvSpPr/>
            <p:nvPr/>
          </p:nvSpPr>
          <p:spPr>
            <a:xfrm>
              <a:off x="457200" y="1600200"/>
              <a:ext cx="8229600" cy="1357788"/>
            </a:xfrm>
            <a:custGeom>
              <a:avLst/>
              <a:gdLst>
                <a:gd name="connsiteX0" fmla="*/ 0 w 8229600"/>
                <a:gd name="connsiteY0" fmla="*/ 0 h 1357788"/>
                <a:gd name="connsiteX1" fmla="*/ 8229600 w 8229600"/>
                <a:gd name="connsiteY1" fmla="*/ 0 h 1357788"/>
                <a:gd name="connsiteX2" fmla="*/ 8229600 w 8229600"/>
                <a:gd name="connsiteY2" fmla="*/ 1357788 h 1357788"/>
                <a:gd name="connsiteX3" fmla="*/ 0 w 8229600"/>
                <a:gd name="connsiteY3" fmla="*/ 1357788 h 1357788"/>
                <a:gd name="connsiteX4" fmla="*/ 0 w 8229600"/>
                <a:gd name="connsiteY4" fmla="*/ 0 h 1357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357788">
                  <a:moveTo>
                    <a:pt x="0" y="0"/>
                  </a:moveTo>
                  <a:lnTo>
                    <a:pt x="8229600" y="0"/>
                  </a:lnTo>
                  <a:lnTo>
                    <a:pt x="8229600" y="1357788"/>
                  </a:lnTo>
                  <a:lnTo>
                    <a:pt x="0" y="1357788"/>
                  </a:lnTo>
                  <a:lnTo>
                    <a:pt x="0" y="0"/>
                  </a:lnTo>
                  <a:close/>
                </a:path>
              </a:pathLst>
            </a:custGeom>
          </p:spPr>
          <p:style>
            <a:lnRef idx="0">
              <a:schemeClr val="dk1">
                <a:hueOff val="0"/>
                <a:satOff val="0"/>
                <a:lumOff val="0"/>
                <a:alphaOff val="0"/>
              </a:schemeClr>
            </a:lnRef>
            <a:fillRef idx="1">
              <a:schemeClr val="accent3">
                <a:shade val="90000"/>
                <a:hueOff val="0"/>
                <a:satOff val="0"/>
                <a:lumOff val="0"/>
                <a:alphaOff val="0"/>
              </a:schemeClr>
            </a:fillRef>
            <a:effectRef idx="0">
              <a:schemeClr val="accent3">
                <a:shade val="90000"/>
                <a:hueOff val="0"/>
                <a:satOff val="0"/>
                <a:lumOff val="0"/>
                <a:alphaOff val="0"/>
              </a:schemeClr>
            </a:effectRef>
            <a:fontRef idx="minor">
              <a:schemeClr val="lt1">
                <a:hueOff val="0"/>
                <a:satOff val="0"/>
                <a:lumOff val="0"/>
                <a:alphaOff val="0"/>
              </a:schemeClr>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Traits of Effective Managers</a:t>
              </a:r>
            </a:p>
          </p:txBody>
        </p:sp>
        <p:sp>
          <p:nvSpPr>
            <p:cNvPr id="5" name="Freeform: Shape 4">
              <a:extLst>
                <a:ext uri="{FF2B5EF4-FFF2-40B4-BE49-F238E27FC236}">
                  <a16:creationId xmlns:a16="http://schemas.microsoft.com/office/drawing/2014/main" id="{6934190A-6A91-46AA-AADE-14C395F9F8F8}"/>
                </a:ext>
              </a:extLst>
            </p:cNvPr>
            <p:cNvSpPr/>
            <p:nvPr/>
          </p:nvSpPr>
          <p:spPr>
            <a:xfrm>
              <a:off x="461218" y="2957988"/>
              <a:ext cx="2740521" cy="2851356"/>
            </a:xfrm>
            <a:custGeom>
              <a:avLst/>
              <a:gdLst>
                <a:gd name="connsiteX0" fmla="*/ 0 w 2740521"/>
                <a:gd name="connsiteY0" fmla="*/ 0 h 2851356"/>
                <a:gd name="connsiteX1" fmla="*/ 2740521 w 2740521"/>
                <a:gd name="connsiteY1" fmla="*/ 0 h 2851356"/>
                <a:gd name="connsiteX2" fmla="*/ 2740521 w 2740521"/>
                <a:gd name="connsiteY2" fmla="*/ 2851356 h 2851356"/>
                <a:gd name="connsiteX3" fmla="*/ 0 w 2740521"/>
                <a:gd name="connsiteY3" fmla="*/ 2851356 h 2851356"/>
                <a:gd name="connsiteX4" fmla="*/ 0 w 2740521"/>
                <a:gd name="connsiteY4" fmla="*/ 0 h 2851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2851356">
                  <a:moveTo>
                    <a:pt x="0" y="0"/>
                  </a:moveTo>
                  <a:lnTo>
                    <a:pt x="2740521" y="0"/>
                  </a:lnTo>
                  <a:lnTo>
                    <a:pt x="2740521" y="2851356"/>
                  </a:lnTo>
                  <a:lnTo>
                    <a:pt x="0" y="285135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Responsiveness</a:t>
              </a:r>
            </a:p>
          </p:txBody>
        </p:sp>
        <p:sp>
          <p:nvSpPr>
            <p:cNvPr id="6" name="Freeform: Shape 5">
              <a:extLst>
                <a:ext uri="{FF2B5EF4-FFF2-40B4-BE49-F238E27FC236}">
                  <a16:creationId xmlns:a16="http://schemas.microsoft.com/office/drawing/2014/main" id="{A793A728-101C-45D0-95C8-02D3447D85DA}"/>
                </a:ext>
              </a:extLst>
            </p:cNvPr>
            <p:cNvSpPr/>
            <p:nvPr/>
          </p:nvSpPr>
          <p:spPr>
            <a:xfrm>
              <a:off x="3201739" y="2957988"/>
              <a:ext cx="2740521" cy="2851356"/>
            </a:xfrm>
            <a:custGeom>
              <a:avLst/>
              <a:gdLst>
                <a:gd name="connsiteX0" fmla="*/ 0 w 2740521"/>
                <a:gd name="connsiteY0" fmla="*/ 0 h 2851356"/>
                <a:gd name="connsiteX1" fmla="*/ 2740521 w 2740521"/>
                <a:gd name="connsiteY1" fmla="*/ 0 h 2851356"/>
                <a:gd name="connsiteX2" fmla="*/ 2740521 w 2740521"/>
                <a:gd name="connsiteY2" fmla="*/ 2851356 h 2851356"/>
                <a:gd name="connsiteX3" fmla="*/ 0 w 2740521"/>
                <a:gd name="connsiteY3" fmla="*/ 2851356 h 2851356"/>
                <a:gd name="connsiteX4" fmla="*/ 0 w 2740521"/>
                <a:gd name="connsiteY4" fmla="*/ 0 h 2851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2851356">
                  <a:moveTo>
                    <a:pt x="0" y="0"/>
                  </a:moveTo>
                  <a:lnTo>
                    <a:pt x="2740521" y="0"/>
                  </a:lnTo>
                  <a:lnTo>
                    <a:pt x="2740521" y="2851356"/>
                  </a:lnTo>
                  <a:lnTo>
                    <a:pt x="0" y="2851356"/>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Personal Responsibility</a:t>
              </a:r>
            </a:p>
          </p:txBody>
        </p:sp>
        <p:sp>
          <p:nvSpPr>
            <p:cNvPr id="7" name="Freeform: Shape 6">
              <a:extLst>
                <a:ext uri="{FF2B5EF4-FFF2-40B4-BE49-F238E27FC236}">
                  <a16:creationId xmlns:a16="http://schemas.microsoft.com/office/drawing/2014/main" id="{C1F78A50-2F8E-4AB3-8D2A-CA80E450EF91}"/>
                </a:ext>
              </a:extLst>
            </p:cNvPr>
            <p:cNvSpPr/>
            <p:nvPr/>
          </p:nvSpPr>
          <p:spPr>
            <a:xfrm>
              <a:off x="5942260" y="2957988"/>
              <a:ext cx="2740521" cy="2851356"/>
            </a:xfrm>
            <a:custGeom>
              <a:avLst/>
              <a:gdLst>
                <a:gd name="connsiteX0" fmla="*/ 0 w 2740521"/>
                <a:gd name="connsiteY0" fmla="*/ 0 h 2851356"/>
                <a:gd name="connsiteX1" fmla="*/ 2740521 w 2740521"/>
                <a:gd name="connsiteY1" fmla="*/ 0 h 2851356"/>
                <a:gd name="connsiteX2" fmla="*/ 2740521 w 2740521"/>
                <a:gd name="connsiteY2" fmla="*/ 2851356 h 2851356"/>
                <a:gd name="connsiteX3" fmla="*/ 0 w 2740521"/>
                <a:gd name="connsiteY3" fmla="*/ 2851356 h 2851356"/>
                <a:gd name="connsiteX4" fmla="*/ 0 w 2740521"/>
                <a:gd name="connsiteY4" fmla="*/ 0 h 2851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2851356">
                  <a:moveTo>
                    <a:pt x="0" y="0"/>
                  </a:moveTo>
                  <a:lnTo>
                    <a:pt x="2740521" y="0"/>
                  </a:lnTo>
                  <a:lnTo>
                    <a:pt x="2740521" y="2851356"/>
                  </a:lnTo>
                  <a:lnTo>
                    <a:pt x="0" y="2851356"/>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Holding high standards for self and others</a:t>
              </a:r>
            </a:p>
          </p:txBody>
        </p:sp>
        <p:sp>
          <p:nvSpPr>
            <p:cNvPr id="8" name="Rectangle 7">
              <a:extLst>
                <a:ext uri="{FF2B5EF4-FFF2-40B4-BE49-F238E27FC236}">
                  <a16:creationId xmlns:a16="http://schemas.microsoft.com/office/drawing/2014/main" id="{27964A19-F3F2-435E-AD92-5AF3967557DF}"/>
                </a:ext>
              </a:extLst>
            </p:cNvPr>
            <p:cNvSpPr/>
            <p:nvPr/>
          </p:nvSpPr>
          <p:spPr>
            <a:xfrm>
              <a:off x="457200" y="5809345"/>
              <a:ext cx="8229600" cy="316817"/>
            </a:xfrm>
            <a:prstGeom prst="rect">
              <a:avLst/>
            </a:prstGeom>
          </p:spPr>
          <p:style>
            <a:lnRef idx="0">
              <a:schemeClr val="dk1">
                <a:hueOff val="0"/>
                <a:satOff val="0"/>
                <a:lumOff val="0"/>
                <a:alphaOff val="0"/>
              </a:schemeClr>
            </a:lnRef>
            <a:fillRef idx="1">
              <a:schemeClr val="accent3">
                <a:shade val="90000"/>
                <a:hueOff val="0"/>
                <a:satOff val="0"/>
                <a:lumOff val="0"/>
                <a:alphaOff val="0"/>
              </a:schemeClr>
            </a:fillRef>
            <a:effectRef idx="0">
              <a:schemeClr val="accent3">
                <a:shade val="9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20332375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622560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16051321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820894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C860461-D817-4F3E-965C-A616B0C571A5}"/>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Create a Management Track</a:t>
            </a:r>
            <a:br>
              <a:rPr lang="en-US" dirty="0"/>
            </a:br>
            <a:endParaRPr lang="en-US" noProof="0" dirty="0"/>
          </a:p>
        </p:txBody>
      </p:sp>
      <p:grpSp>
        <p:nvGrpSpPr>
          <p:cNvPr id="2" name="Group 1">
            <a:extLst>
              <a:ext uri="{FF2B5EF4-FFF2-40B4-BE49-F238E27FC236}">
                <a16:creationId xmlns:a16="http://schemas.microsoft.com/office/drawing/2014/main" id="{FEE807B4-C407-47FA-A627-1928C874D6CD}"/>
              </a:ext>
            </a:extLst>
          </p:cNvPr>
          <p:cNvGrpSpPr/>
          <p:nvPr/>
        </p:nvGrpSpPr>
        <p:grpSpPr>
          <a:xfrm>
            <a:off x="457200" y="2099001"/>
            <a:ext cx="8229600" cy="3528360"/>
            <a:chOff x="457200" y="2099001"/>
            <a:chExt cx="8229600" cy="3528360"/>
          </a:xfrm>
        </p:grpSpPr>
        <p:sp>
          <p:nvSpPr>
            <p:cNvPr id="3" name="Rectangle 2">
              <a:extLst>
                <a:ext uri="{FF2B5EF4-FFF2-40B4-BE49-F238E27FC236}">
                  <a16:creationId xmlns:a16="http://schemas.microsoft.com/office/drawing/2014/main" id="{9332AC84-F0DA-41C6-B2E9-1FF23BAA4286}"/>
                </a:ext>
              </a:extLst>
            </p:cNvPr>
            <p:cNvSpPr/>
            <p:nvPr/>
          </p:nvSpPr>
          <p:spPr>
            <a:xfrm>
              <a:off x="457200" y="2497521"/>
              <a:ext cx="8229600" cy="6804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Freeform: Shape 3">
              <a:extLst>
                <a:ext uri="{FF2B5EF4-FFF2-40B4-BE49-F238E27FC236}">
                  <a16:creationId xmlns:a16="http://schemas.microsoft.com/office/drawing/2014/main" id="{84B3762F-3509-4E9D-BABB-3745C0F21200}"/>
                </a:ext>
              </a:extLst>
            </p:cNvPr>
            <p:cNvSpPr/>
            <p:nvPr/>
          </p:nvSpPr>
          <p:spPr>
            <a:xfrm>
              <a:off x="868680" y="2099001"/>
              <a:ext cx="5760720" cy="797040"/>
            </a:xfrm>
            <a:custGeom>
              <a:avLst/>
              <a:gdLst>
                <a:gd name="connsiteX0" fmla="*/ 0 w 5760720"/>
                <a:gd name="connsiteY0" fmla="*/ 132843 h 797040"/>
                <a:gd name="connsiteX1" fmla="*/ 132843 w 5760720"/>
                <a:gd name="connsiteY1" fmla="*/ 0 h 797040"/>
                <a:gd name="connsiteX2" fmla="*/ 5627877 w 5760720"/>
                <a:gd name="connsiteY2" fmla="*/ 0 h 797040"/>
                <a:gd name="connsiteX3" fmla="*/ 5760720 w 5760720"/>
                <a:gd name="connsiteY3" fmla="*/ 132843 h 797040"/>
                <a:gd name="connsiteX4" fmla="*/ 5760720 w 5760720"/>
                <a:gd name="connsiteY4" fmla="*/ 664197 h 797040"/>
                <a:gd name="connsiteX5" fmla="*/ 5627877 w 5760720"/>
                <a:gd name="connsiteY5" fmla="*/ 797040 h 797040"/>
                <a:gd name="connsiteX6" fmla="*/ 132843 w 5760720"/>
                <a:gd name="connsiteY6" fmla="*/ 797040 h 797040"/>
                <a:gd name="connsiteX7" fmla="*/ 0 w 5760720"/>
                <a:gd name="connsiteY7" fmla="*/ 664197 h 797040"/>
                <a:gd name="connsiteX8" fmla="*/ 0 w 576072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97040">
                  <a:moveTo>
                    <a:pt x="0" y="132843"/>
                  </a:moveTo>
                  <a:cubicBezTo>
                    <a:pt x="0" y="59476"/>
                    <a:pt x="59476" y="0"/>
                    <a:pt x="132843" y="0"/>
                  </a:cubicBezTo>
                  <a:lnTo>
                    <a:pt x="5627877" y="0"/>
                  </a:lnTo>
                  <a:cubicBezTo>
                    <a:pt x="5701244" y="0"/>
                    <a:pt x="5760720" y="59476"/>
                    <a:pt x="5760720" y="132843"/>
                  </a:cubicBezTo>
                  <a:lnTo>
                    <a:pt x="5760720" y="664197"/>
                  </a:lnTo>
                  <a:cubicBezTo>
                    <a:pt x="5760720" y="737564"/>
                    <a:pt x="5701244" y="797040"/>
                    <a:pt x="5627877" y="797040"/>
                  </a:cubicBezTo>
                  <a:lnTo>
                    <a:pt x="132843" y="797040"/>
                  </a:lnTo>
                  <a:cubicBezTo>
                    <a:pt x="59476" y="797040"/>
                    <a:pt x="0" y="737564"/>
                    <a:pt x="0" y="664197"/>
                  </a:cubicBezTo>
                  <a:lnTo>
                    <a:pt x="0" y="13284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6650" tIns="38908" rIns="256650" bIns="38908" numCol="1" spcCol="1270" anchor="ctr" anchorCtr="0">
              <a:noAutofit/>
            </a:bodyPr>
            <a:lstStyle/>
            <a:p>
              <a:pPr marL="0" lvl="0" indent="0" algn="l" defTabSz="1200150">
                <a:lnSpc>
                  <a:spcPct val="90000"/>
                </a:lnSpc>
                <a:spcBef>
                  <a:spcPct val="0"/>
                </a:spcBef>
                <a:spcAft>
                  <a:spcPct val="35000"/>
                </a:spcAft>
                <a:buNone/>
              </a:pPr>
              <a:r>
                <a:rPr lang="en-US" sz="2700" kern="1200" dirty="0"/>
                <a:t>Necessary Skills</a:t>
              </a:r>
            </a:p>
          </p:txBody>
        </p:sp>
        <p:sp>
          <p:nvSpPr>
            <p:cNvPr id="6" name="Rectangle 5">
              <a:extLst>
                <a:ext uri="{FF2B5EF4-FFF2-40B4-BE49-F238E27FC236}">
                  <a16:creationId xmlns:a16="http://schemas.microsoft.com/office/drawing/2014/main" id="{AD90F80E-5BB4-431A-B5CD-48F2B597F344}"/>
                </a:ext>
              </a:extLst>
            </p:cNvPr>
            <p:cNvSpPr/>
            <p:nvPr/>
          </p:nvSpPr>
          <p:spPr>
            <a:xfrm>
              <a:off x="457200" y="3722241"/>
              <a:ext cx="8229600" cy="6804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81628CE-FCCE-4921-8D87-B23C549B49C3}"/>
                </a:ext>
              </a:extLst>
            </p:cNvPr>
            <p:cNvSpPr/>
            <p:nvPr/>
          </p:nvSpPr>
          <p:spPr>
            <a:xfrm>
              <a:off x="868680" y="3323721"/>
              <a:ext cx="5760720" cy="797040"/>
            </a:xfrm>
            <a:custGeom>
              <a:avLst/>
              <a:gdLst>
                <a:gd name="connsiteX0" fmla="*/ 0 w 5760720"/>
                <a:gd name="connsiteY0" fmla="*/ 132843 h 797040"/>
                <a:gd name="connsiteX1" fmla="*/ 132843 w 5760720"/>
                <a:gd name="connsiteY1" fmla="*/ 0 h 797040"/>
                <a:gd name="connsiteX2" fmla="*/ 5627877 w 5760720"/>
                <a:gd name="connsiteY2" fmla="*/ 0 h 797040"/>
                <a:gd name="connsiteX3" fmla="*/ 5760720 w 5760720"/>
                <a:gd name="connsiteY3" fmla="*/ 132843 h 797040"/>
                <a:gd name="connsiteX4" fmla="*/ 5760720 w 5760720"/>
                <a:gd name="connsiteY4" fmla="*/ 664197 h 797040"/>
                <a:gd name="connsiteX5" fmla="*/ 5627877 w 5760720"/>
                <a:gd name="connsiteY5" fmla="*/ 797040 h 797040"/>
                <a:gd name="connsiteX6" fmla="*/ 132843 w 5760720"/>
                <a:gd name="connsiteY6" fmla="*/ 797040 h 797040"/>
                <a:gd name="connsiteX7" fmla="*/ 0 w 5760720"/>
                <a:gd name="connsiteY7" fmla="*/ 664197 h 797040"/>
                <a:gd name="connsiteX8" fmla="*/ 0 w 576072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97040">
                  <a:moveTo>
                    <a:pt x="0" y="132843"/>
                  </a:moveTo>
                  <a:cubicBezTo>
                    <a:pt x="0" y="59476"/>
                    <a:pt x="59476" y="0"/>
                    <a:pt x="132843" y="0"/>
                  </a:cubicBezTo>
                  <a:lnTo>
                    <a:pt x="5627877" y="0"/>
                  </a:lnTo>
                  <a:cubicBezTo>
                    <a:pt x="5701244" y="0"/>
                    <a:pt x="5760720" y="59476"/>
                    <a:pt x="5760720" y="132843"/>
                  </a:cubicBezTo>
                  <a:lnTo>
                    <a:pt x="5760720" y="664197"/>
                  </a:lnTo>
                  <a:cubicBezTo>
                    <a:pt x="5760720" y="737564"/>
                    <a:pt x="5701244" y="797040"/>
                    <a:pt x="5627877" y="797040"/>
                  </a:cubicBezTo>
                  <a:lnTo>
                    <a:pt x="132843" y="797040"/>
                  </a:lnTo>
                  <a:cubicBezTo>
                    <a:pt x="59476" y="797040"/>
                    <a:pt x="0" y="737564"/>
                    <a:pt x="0" y="664197"/>
                  </a:cubicBezTo>
                  <a:lnTo>
                    <a:pt x="0" y="13284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56650" tIns="38908" rIns="256650" bIns="38908" numCol="1" spcCol="1270" anchor="ctr" anchorCtr="0">
              <a:noAutofit/>
            </a:bodyPr>
            <a:lstStyle/>
            <a:p>
              <a:pPr marL="0" lvl="0" indent="0" algn="l" defTabSz="1200150">
                <a:lnSpc>
                  <a:spcPct val="90000"/>
                </a:lnSpc>
                <a:spcBef>
                  <a:spcPct val="0"/>
                </a:spcBef>
                <a:spcAft>
                  <a:spcPct val="35000"/>
                </a:spcAft>
                <a:buNone/>
              </a:pPr>
              <a:r>
                <a:rPr lang="en-US" sz="2700" kern="1200" dirty="0"/>
                <a:t>Necessary Experience</a:t>
              </a:r>
            </a:p>
          </p:txBody>
        </p:sp>
        <p:sp>
          <p:nvSpPr>
            <p:cNvPr id="8" name="Rectangle 7">
              <a:extLst>
                <a:ext uri="{FF2B5EF4-FFF2-40B4-BE49-F238E27FC236}">
                  <a16:creationId xmlns:a16="http://schemas.microsoft.com/office/drawing/2014/main" id="{51CF4FDB-C60E-4637-BFF2-84E1FE55D452}"/>
                </a:ext>
              </a:extLst>
            </p:cNvPr>
            <p:cNvSpPr/>
            <p:nvPr/>
          </p:nvSpPr>
          <p:spPr>
            <a:xfrm>
              <a:off x="457200" y="4946961"/>
              <a:ext cx="8229600" cy="6804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F0FA1D0-7BF8-4EDE-8975-08DABDC42D5D}"/>
                </a:ext>
              </a:extLst>
            </p:cNvPr>
            <p:cNvSpPr/>
            <p:nvPr/>
          </p:nvSpPr>
          <p:spPr>
            <a:xfrm>
              <a:off x="868680" y="4548441"/>
              <a:ext cx="5760720" cy="797040"/>
            </a:xfrm>
            <a:custGeom>
              <a:avLst/>
              <a:gdLst>
                <a:gd name="connsiteX0" fmla="*/ 0 w 5760720"/>
                <a:gd name="connsiteY0" fmla="*/ 132843 h 797040"/>
                <a:gd name="connsiteX1" fmla="*/ 132843 w 5760720"/>
                <a:gd name="connsiteY1" fmla="*/ 0 h 797040"/>
                <a:gd name="connsiteX2" fmla="*/ 5627877 w 5760720"/>
                <a:gd name="connsiteY2" fmla="*/ 0 h 797040"/>
                <a:gd name="connsiteX3" fmla="*/ 5760720 w 5760720"/>
                <a:gd name="connsiteY3" fmla="*/ 132843 h 797040"/>
                <a:gd name="connsiteX4" fmla="*/ 5760720 w 5760720"/>
                <a:gd name="connsiteY4" fmla="*/ 664197 h 797040"/>
                <a:gd name="connsiteX5" fmla="*/ 5627877 w 5760720"/>
                <a:gd name="connsiteY5" fmla="*/ 797040 h 797040"/>
                <a:gd name="connsiteX6" fmla="*/ 132843 w 5760720"/>
                <a:gd name="connsiteY6" fmla="*/ 797040 h 797040"/>
                <a:gd name="connsiteX7" fmla="*/ 0 w 5760720"/>
                <a:gd name="connsiteY7" fmla="*/ 664197 h 797040"/>
                <a:gd name="connsiteX8" fmla="*/ 0 w 576072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97040">
                  <a:moveTo>
                    <a:pt x="0" y="132843"/>
                  </a:moveTo>
                  <a:cubicBezTo>
                    <a:pt x="0" y="59476"/>
                    <a:pt x="59476" y="0"/>
                    <a:pt x="132843" y="0"/>
                  </a:cubicBezTo>
                  <a:lnTo>
                    <a:pt x="5627877" y="0"/>
                  </a:lnTo>
                  <a:cubicBezTo>
                    <a:pt x="5701244" y="0"/>
                    <a:pt x="5760720" y="59476"/>
                    <a:pt x="5760720" y="132843"/>
                  </a:cubicBezTo>
                  <a:lnTo>
                    <a:pt x="5760720" y="664197"/>
                  </a:lnTo>
                  <a:cubicBezTo>
                    <a:pt x="5760720" y="737564"/>
                    <a:pt x="5701244" y="797040"/>
                    <a:pt x="5627877" y="797040"/>
                  </a:cubicBezTo>
                  <a:lnTo>
                    <a:pt x="132843" y="797040"/>
                  </a:lnTo>
                  <a:cubicBezTo>
                    <a:pt x="59476" y="797040"/>
                    <a:pt x="0" y="737564"/>
                    <a:pt x="0" y="664197"/>
                  </a:cubicBezTo>
                  <a:lnTo>
                    <a:pt x="0" y="13284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56650" tIns="38908" rIns="256650" bIns="38908" numCol="1" spcCol="1270" anchor="ctr" anchorCtr="0">
              <a:noAutofit/>
            </a:bodyPr>
            <a:lstStyle/>
            <a:p>
              <a:pPr marL="0" lvl="0" indent="0" algn="l" defTabSz="1200150">
                <a:lnSpc>
                  <a:spcPct val="90000"/>
                </a:lnSpc>
                <a:spcBef>
                  <a:spcPct val="0"/>
                </a:spcBef>
                <a:spcAft>
                  <a:spcPct val="35000"/>
                </a:spcAft>
                <a:buNone/>
              </a:pPr>
              <a:r>
                <a:rPr lang="en-US" sz="2700" kern="1200" dirty="0"/>
                <a:t>Necessary training and development</a:t>
              </a:r>
            </a:p>
          </p:txBody>
        </p:sp>
      </p:grpSp>
    </p:spTree>
    <p:extLst>
      <p:ext uri="{BB962C8B-B14F-4D97-AF65-F5344CB8AC3E}">
        <p14:creationId xmlns:p14="http://schemas.microsoft.com/office/powerpoint/2010/main" val="2857020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295766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3FC4444-B6B1-430D-816B-67B7D97C94BF}"/>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32C1A820-D0A9-4BC7-801C-D1D49EF8AD52}"/>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FDF4ACA2-F444-4336-8487-EB3B9A69974A}"/>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Serena did not believe she could be a manager</a:t>
              </a:r>
            </a:p>
          </p:txBody>
        </p:sp>
        <p:sp>
          <p:nvSpPr>
            <p:cNvPr id="6" name="Rectangle: Rounded Corners 5">
              <a:extLst>
                <a:ext uri="{FF2B5EF4-FFF2-40B4-BE49-F238E27FC236}">
                  <a16:creationId xmlns:a16="http://schemas.microsoft.com/office/drawing/2014/main" id="{AEE31182-BEC3-4253-8A1E-65E2FFEFE1DB}"/>
                </a:ext>
              </a:extLst>
            </p:cNvPr>
            <p:cNvSpPr/>
            <p:nvPr/>
          </p:nvSpPr>
          <p:spPr>
            <a:xfrm>
              <a:off x="850999" y="2809281"/>
              <a:ext cx="1023203" cy="1023203"/>
            </a:xfrm>
            <a:prstGeom prst="roundRect">
              <a:avLst>
                <a:gd name="adj" fmla="val 16670"/>
              </a:avLst>
            </a:prstGeom>
            <a:solidFill>
              <a:srgbClr val="9BBB59"/>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7763D31D-4447-4BD3-9C99-5E68978587CB}"/>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Serena speaks to her supervisor</a:t>
              </a:r>
            </a:p>
          </p:txBody>
        </p:sp>
        <p:sp>
          <p:nvSpPr>
            <p:cNvPr id="8" name="Rectangle: Rounded Corners 7">
              <a:extLst>
                <a:ext uri="{FF2B5EF4-FFF2-40B4-BE49-F238E27FC236}">
                  <a16:creationId xmlns:a16="http://schemas.microsoft.com/office/drawing/2014/main" id="{D6CACFB9-0E36-4744-AFA5-B03BD58A913A}"/>
                </a:ext>
              </a:extLst>
            </p:cNvPr>
            <p:cNvSpPr/>
            <p:nvPr/>
          </p:nvSpPr>
          <p:spPr>
            <a:xfrm>
              <a:off x="850999" y="3955269"/>
              <a:ext cx="1023203" cy="1023203"/>
            </a:xfrm>
            <a:prstGeom prst="roundRect">
              <a:avLst>
                <a:gd name="adj" fmla="val 16670"/>
              </a:avLst>
            </a:prstGeom>
            <a:solidFill>
              <a:srgbClr val="5EAFA6"/>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9" name="Freeform: Shape 8">
              <a:extLst>
                <a:ext uri="{FF2B5EF4-FFF2-40B4-BE49-F238E27FC236}">
                  <a16:creationId xmlns:a16="http://schemas.microsoft.com/office/drawing/2014/main" id="{1D173FF0-C6C1-4790-938F-521FA23719A3}"/>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Her supervisor shows her the checklist</a:t>
              </a:r>
            </a:p>
          </p:txBody>
        </p:sp>
        <p:sp>
          <p:nvSpPr>
            <p:cNvPr id="10" name="Rectangle: Rounded Corners 9">
              <a:extLst>
                <a:ext uri="{FF2B5EF4-FFF2-40B4-BE49-F238E27FC236}">
                  <a16:creationId xmlns:a16="http://schemas.microsoft.com/office/drawing/2014/main" id="{96E0AC5B-B817-4836-A5D6-937354AB3DC4}"/>
                </a:ext>
              </a:extLst>
            </p:cNvPr>
            <p:cNvSpPr/>
            <p:nvPr/>
          </p:nvSpPr>
          <p:spPr>
            <a:xfrm>
              <a:off x="850999" y="5101257"/>
              <a:ext cx="1023203" cy="1023203"/>
            </a:xfrm>
            <a:prstGeom prst="roundRect">
              <a:avLst>
                <a:gd name="adj" fmla="val 16670"/>
              </a:avLst>
            </a:prstGeom>
            <a:solidFill>
              <a:srgbClr val="8064A2"/>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1" name="Freeform: Shape 10">
              <a:extLst>
                <a:ext uri="{FF2B5EF4-FFF2-40B4-BE49-F238E27FC236}">
                  <a16:creationId xmlns:a16="http://schemas.microsoft.com/office/drawing/2014/main" id="{E56298C7-3575-4D04-87B6-5B0BD6AA02C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Serena realizes she already has many of the qualifications</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wrap="square"/>
          <a:lstStyle/>
          <a:p>
            <a:pPr marL="114300" lvl="0" indent="-457200">
              <a:buFont typeface="+mj-lt"/>
              <a:buAutoNum type="arabicPeriod"/>
            </a:pPr>
            <a:r>
              <a:rPr lang="en-US" sz="2400" dirty="0"/>
              <a:t>All but which of the following are true of management skills?</a:t>
            </a:r>
          </a:p>
          <a:p>
            <a:pPr marL="857250" lvl="1" indent="-457200">
              <a:buFont typeface="+mj-lt"/>
              <a:buAutoNum type="alphaLcParenR"/>
            </a:pPr>
            <a:r>
              <a:rPr lang="en-US" sz="2400" dirty="0"/>
              <a:t>Some skills come more easily to some people</a:t>
            </a:r>
          </a:p>
          <a:p>
            <a:pPr marL="857250" lvl="1" indent="-457200">
              <a:buFont typeface="+mj-lt"/>
              <a:buAutoNum type="alphaLcParenR"/>
            </a:pPr>
            <a:r>
              <a:rPr lang="en-US" sz="2400" dirty="0"/>
              <a:t>They can be learned</a:t>
            </a:r>
          </a:p>
          <a:p>
            <a:pPr marL="857250" lvl="1" indent="-457200">
              <a:buFont typeface="+mj-lt"/>
              <a:buAutoNum type="alphaLcParenR"/>
            </a:pPr>
            <a:r>
              <a:rPr lang="en-US" sz="2400" dirty="0"/>
              <a:t>They are always being developed and refined</a:t>
            </a:r>
          </a:p>
          <a:p>
            <a:pPr marL="857250" lvl="1" indent="-457200">
              <a:buFont typeface="+mj-lt"/>
              <a:buAutoNum type="alphaLcParenR"/>
            </a:pPr>
            <a:r>
              <a:rPr lang="en-US" sz="2400" dirty="0"/>
              <a:t>All of these</a:t>
            </a:r>
          </a:p>
          <a:p>
            <a:pPr marL="857250" lvl="1" indent="-457200">
              <a:buNone/>
            </a:pPr>
            <a:endParaRPr lang="en-US" sz="2400" dirty="0"/>
          </a:p>
          <a:p>
            <a:pPr marL="114300" lvl="0" indent="-457200">
              <a:buFont typeface="+mj-lt"/>
              <a:buAutoNum type="arabicPeriod"/>
            </a:pPr>
            <a:r>
              <a:rPr lang="en-US" sz="2400" dirty="0"/>
              <a:t>Which is true of managers?</a:t>
            </a:r>
          </a:p>
          <a:p>
            <a:pPr marL="857250" lvl="1" indent="-457200">
              <a:buFont typeface="+mj-lt"/>
              <a:buAutoNum type="alphaLcParenR"/>
            </a:pPr>
            <a:r>
              <a:rPr lang="en-US" sz="2400" dirty="0"/>
              <a:t>They are born</a:t>
            </a:r>
          </a:p>
          <a:p>
            <a:pPr marL="857250" lvl="1" indent="-457200">
              <a:buFont typeface="+mj-lt"/>
              <a:buAutoNum type="alphaLcParenR"/>
            </a:pPr>
            <a:r>
              <a:rPr lang="en-US" sz="2400" dirty="0"/>
              <a:t>They are made</a:t>
            </a:r>
          </a:p>
          <a:p>
            <a:pPr marL="857250" lvl="1" indent="-457200">
              <a:buFont typeface="+mj-lt"/>
              <a:buAutoNum type="alphaLcParenR"/>
            </a:pPr>
            <a:r>
              <a:rPr lang="en-US" sz="2400" dirty="0"/>
              <a:t>People are either management material or they are not</a:t>
            </a:r>
          </a:p>
          <a:p>
            <a:pPr marL="857250" lvl="1" indent="-457200">
              <a:buFont typeface="+mj-lt"/>
              <a:buAutoNum type="alphaLcParenR"/>
            </a:pPr>
            <a:r>
              <a:rPr lang="en-US" sz="2400" dirty="0"/>
              <a:t>None of these</a:t>
            </a:r>
          </a:p>
          <a:p>
            <a:endParaRPr 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marL="114300" lvl="0" indent="-457200"/>
            <a:r>
              <a:rPr lang="en-US" sz="2400" dirty="0"/>
              <a:t>3.  How</a:t>
            </a:r>
            <a:r>
              <a:rPr lang="en-US" dirty="0"/>
              <a:t> </a:t>
            </a:r>
            <a:r>
              <a:rPr lang="en-US" sz="2400" dirty="0"/>
              <a:t>do most managers say they learned to manage well?</a:t>
            </a:r>
          </a:p>
          <a:p>
            <a:pPr marL="857250" lvl="1" indent="-457200">
              <a:buFont typeface="+mj-lt"/>
              <a:buAutoNum type="alphaLcParenR"/>
            </a:pPr>
            <a:r>
              <a:rPr lang="en-US" sz="2400" dirty="0"/>
              <a:t>By being managed well themselves</a:t>
            </a:r>
          </a:p>
          <a:p>
            <a:pPr marL="857250" lvl="1" indent="-457200">
              <a:buFont typeface="+mj-lt"/>
              <a:buAutoNum type="alphaLcParenR"/>
            </a:pPr>
            <a:r>
              <a:rPr lang="en-US" sz="2400" dirty="0"/>
              <a:t>From training courses</a:t>
            </a:r>
          </a:p>
          <a:p>
            <a:pPr marL="857250" lvl="1" indent="-457200">
              <a:buFont typeface="+mj-lt"/>
              <a:buAutoNum type="alphaLcParenR"/>
            </a:pPr>
            <a:r>
              <a:rPr lang="en-US" sz="2400" dirty="0"/>
              <a:t>By being poorly managed themselves</a:t>
            </a:r>
          </a:p>
          <a:p>
            <a:pPr marL="857250" lvl="1" indent="-457200">
              <a:buFont typeface="+mj-lt"/>
              <a:buAutoNum type="alphaLcParenR"/>
            </a:pPr>
            <a:r>
              <a:rPr lang="en-US" sz="2400" dirty="0"/>
              <a:t>Role playing</a:t>
            </a:r>
          </a:p>
          <a:p>
            <a:pPr marL="114300" lvl="0" indent="-457200"/>
            <a:r>
              <a:rPr lang="en-US" sz="2400" dirty="0"/>
              <a:t>4.  Which is true of developing new managers?</a:t>
            </a:r>
          </a:p>
          <a:p>
            <a:pPr marL="857250" lvl="1" indent="-457200">
              <a:buFont typeface="+mj-lt"/>
              <a:buAutoNum type="alphaLcParenR"/>
            </a:pPr>
            <a:r>
              <a:rPr lang="en-US" sz="2400" dirty="0"/>
              <a:t>It should be done after an employee takes a role</a:t>
            </a:r>
          </a:p>
          <a:p>
            <a:pPr marL="857250" lvl="1" indent="-457200">
              <a:buFont typeface="+mj-lt"/>
              <a:buAutoNum type="alphaLcParenR"/>
            </a:pPr>
            <a:r>
              <a:rPr lang="en-US" sz="2400" dirty="0"/>
              <a:t>It is not the responsibility of the organization</a:t>
            </a:r>
          </a:p>
          <a:p>
            <a:pPr marL="857250" lvl="1" indent="-457200">
              <a:buFont typeface="+mj-lt"/>
              <a:buAutoNum type="alphaLcParenR"/>
            </a:pPr>
            <a:r>
              <a:rPr lang="en-US" sz="2400" dirty="0"/>
              <a:t>It should be done continuously</a:t>
            </a:r>
          </a:p>
          <a:p>
            <a:pPr marL="857250" lvl="1" indent="-457200">
              <a:buFont typeface="+mj-lt"/>
              <a:buAutoNum type="alphaLcParenR"/>
            </a:pPr>
            <a:r>
              <a:rPr lang="en-US" sz="2400" dirty="0"/>
              <a:t>It should only be done when managers are struggling</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marL="114300" lvl="0" indent="-457200"/>
            <a:r>
              <a:rPr lang="en-US" sz="2000" dirty="0"/>
              <a:t>5.  Why do many new managers struggle?</a:t>
            </a:r>
          </a:p>
          <a:p>
            <a:pPr marL="857250" lvl="1" indent="-457200">
              <a:buFont typeface="+mj-lt"/>
              <a:buAutoNum type="alphaLcParenR"/>
            </a:pPr>
            <a:r>
              <a:rPr lang="en-US" sz="2000" dirty="0"/>
              <a:t>Lack of potential</a:t>
            </a:r>
          </a:p>
          <a:p>
            <a:pPr marL="857250" lvl="1" indent="-457200">
              <a:buFont typeface="+mj-lt"/>
              <a:buAutoNum type="alphaLcParenR"/>
            </a:pPr>
            <a:r>
              <a:rPr lang="en-US" sz="2000" dirty="0"/>
              <a:t>Underdevelopment</a:t>
            </a:r>
          </a:p>
          <a:p>
            <a:pPr marL="857250" lvl="1" indent="-457200">
              <a:buFont typeface="+mj-lt"/>
              <a:buAutoNum type="alphaLcParenR"/>
            </a:pPr>
            <a:r>
              <a:rPr lang="en-US" sz="2000" dirty="0"/>
              <a:t>Incompetence</a:t>
            </a:r>
          </a:p>
          <a:p>
            <a:pPr marL="857250" lvl="1" indent="-457200">
              <a:buFont typeface="+mj-lt"/>
              <a:buAutoNum type="alphaLcParenR"/>
            </a:pPr>
            <a:r>
              <a:rPr lang="en-US" sz="2000" dirty="0"/>
              <a:t>Stress</a:t>
            </a:r>
          </a:p>
          <a:p>
            <a:pPr lvl="0"/>
            <a:r>
              <a:rPr lang="en-US" sz="2000" dirty="0"/>
              <a:t>6.  How does developing new managers benefit the organization as a whole?</a:t>
            </a:r>
          </a:p>
          <a:p>
            <a:pPr marL="857250" lvl="1" indent="-457200">
              <a:buFont typeface="+mj-lt"/>
              <a:buAutoNum type="alphaLcParenR"/>
            </a:pPr>
            <a:r>
              <a:rPr lang="en-US" sz="2000" dirty="0"/>
              <a:t>It prepares employees to transition to new roles, promoting retention</a:t>
            </a:r>
          </a:p>
          <a:p>
            <a:pPr marL="857250" lvl="1" indent="-457200">
              <a:buFont typeface="+mj-lt"/>
              <a:buAutoNum type="alphaLcParenR"/>
            </a:pPr>
            <a:r>
              <a:rPr lang="en-US" sz="2000" dirty="0"/>
              <a:t>It prepares employees to transition to new roles, enabling inside rather than outside hiring</a:t>
            </a:r>
          </a:p>
          <a:p>
            <a:pPr marL="857250" lvl="1" indent="-457200">
              <a:buFont typeface="+mj-lt"/>
              <a:buAutoNum type="alphaLcParenR"/>
            </a:pPr>
            <a:r>
              <a:rPr lang="en-US" sz="2000" dirty="0"/>
              <a:t>It prepares employees to succeed in managerial roles</a:t>
            </a:r>
          </a:p>
          <a:p>
            <a:pPr marL="857250" lvl="1" indent="-457200">
              <a:buFont typeface="+mj-lt"/>
              <a:buAutoNum type="alphaLcParenR"/>
            </a:pPr>
            <a:r>
              <a:rPr lang="en-US" sz="2000" dirty="0"/>
              <a:t>All of the above</a:t>
            </a:r>
          </a:p>
          <a:p>
            <a:endParaRPr lang="en-US" sz="2000" dirty="0"/>
          </a:p>
        </p:txBody>
      </p:sp>
    </p:spTree>
    <p:extLst>
      <p:ext uri="{BB962C8B-B14F-4D97-AF65-F5344CB8AC3E}">
        <p14:creationId xmlns:p14="http://schemas.microsoft.com/office/powerpoint/2010/main" val="2388905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2000" dirty="0"/>
              <a:t>7.   Which of the following should you include when creating a management track?</a:t>
            </a:r>
          </a:p>
          <a:p>
            <a:pPr marL="857250" lvl="1" indent="-457200">
              <a:buFont typeface="+mj-lt"/>
              <a:buAutoNum type="alphaLcParenR"/>
            </a:pPr>
            <a:r>
              <a:rPr lang="en-US" sz="2000" dirty="0"/>
              <a:t>All of these</a:t>
            </a:r>
          </a:p>
          <a:p>
            <a:pPr marL="857250" lvl="1" indent="-457200">
              <a:buFont typeface="+mj-lt"/>
              <a:buAutoNum type="alphaLcParenR"/>
            </a:pPr>
            <a:r>
              <a:rPr lang="en-US" sz="2000" dirty="0"/>
              <a:t>Educational requirements for managers</a:t>
            </a:r>
          </a:p>
          <a:p>
            <a:pPr marL="857250" lvl="1" indent="-457200">
              <a:buFont typeface="+mj-lt"/>
              <a:buAutoNum type="alphaLcParenR"/>
            </a:pPr>
            <a:r>
              <a:rPr lang="en-US" sz="2000" dirty="0"/>
              <a:t>Experience requirements for managers</a:t>
            </a:r>
          </a:p>
          <a:p>
            <a:pPr marL="857250" lvl="1" indent="-457200">
              <a:buFont typeface="+mj-lt"/>
              <a:buAutoNum type="alphaLcParenR"/>
            </a:pPr>
            <a:r>
              <a:rPr lang="en-US" sz="2000" dirty="0"/>
              <a:t>Typical paths through other positions to management</a:t>
            </a:r>
          </a:p>
          <a:p>
            <a:pPr lvl="0"/>
            <a:r>
              <a:rPr lang="en-US" sz="2000" dirty="0"/>
              <a:t>8.   How should you communicate with employees about the management track?</a:t>
            </a:r>
          </a:p>
          <a:p>
            <a:pPr marL="857250" lvl="1" indent="-457200">
              <a:buFont typeface="+mj-lt"/>
              <a:buAutoNum type="alphaLcParenR"/>
            </a:pPr>
            <a:r>
              <a:rPr lang="en-US" sz="2000" dirty="0"/>
              <a:t>Wait for them to ask about it</a:t>
            </a:r>
          </a:p>
          <a:p>
            <a:pPr marL="857250" lvl="1" indent="-457200">
              <a:buFont typeface="+mj-lt"/>
              <a:buAutoNum type="alphaLcParenR"/>
            </a:pPr>
            <a:r>
              <a:rPr lang="en-US" sz="2000" dirty="0"/>
              <a:t>Make it available on the server</a:t>
            </a:r>
          </a:p>
          <a:p>
            <a:pPr marL="857250" lvl="1" indent="-457200">
              <a:buFont typeface="+mj-lt"/>
              <a:buAutoNum type="alphaLcParenR"/>
            </a:pPr>
            <a:r>
              <a:rPr lang="en-US" sz="2000" dirty="0"/>
              <a:t>None of these</a:t>
            </a:r>
          </a:p>
          <a:p>
            <a:pPr marL="857250" lvl="1" indent="-457200">
              <a:buFont typeface="+mj-lt"/>
              <a:buAutoNum type="alphaLcParenR"/>
            </a:pPr>
            <a:r>
              <a:rPr lang="en-US" sz="2000" dirty="0"/>
              <a:t>Discuss it with them during annual reviews or other performance reviews</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2400" dirty="0"/>
              <a:t>9.   What best describes Serena?</a:t>
            </a:r>
          </a:p>
          <a:p>
            <a:pPr marL="857250" lvl="1" indent="-457200">
              <a:buFont typeface="+mj-lt"/>
              <a:buAutoNum type="alphaLcParenR"/>
            </a:pPr>
            <a:r>
              <a:rPr lang="en-US" sz="2400" dirty="0"/>
              <a:t>Hesitant</a:t>
            </a:r>
          </a:p>
          <a:p>
            <a:pPr marL="857250" lvl="1" indent="-457200">
              <a:buFont typeface="+mj-lt"/>
              <a:buAutoNum type="alphaLcParenR"/>
            </a:pPr>
            <a:r>
              <a:rPr lang="en-US" sz="2400" dirty="0"/>
              <a:t>Relaxed</a:t>
            </a:r>
          </a:p>
          <a:p>
            <a:pPr marL="857250" lvl="1" indent="-457200">
              <a:buFont typeface="+mj-lt"/>
              <a:buAutoNum type="alphaLcParenR"/>
            </a:pPr>
            <a:r>
              <a:rPr lang="en-US" sz="2400" dirty="0"/>
              <a:t>Personable</a:t>
            </a:r>
          </a:p>
          <a:p>
            <a:pPr marL="857250" lvl="1" indent="-457200">
              <a:buFont typeface="+mj-lt"/>
              <a:buAutoNum type="alphaLcParenR"/>
            </a:pPr>
            <a:r>
              <a:rPr lang="en-US" sz="2400" dirty="0"/>
              <a:t>Imaginative</a:t>
            </a:r>
          </a:p>
          <a:p>
            <a:pPr lvl="0"/>
            <a:r>
              <a:rPr lang="en-US" sz="2400" dirty="0"/>
              <a:t>10.  What did consulting her supervisor help increase?</a:t>
            </a:r>
          </a:p>
          <a:p>
            <a:pPr marL="857250" lvl="1" indent="-457200">
              <a:buFont typeface="+mj-lt"/>
              <a:buAutoNum type="alphaLcParenR"/>
            </a:pPr>
            <a:r>
              <a:rPr lang="en-US" sz="2400" dirty="0"/>
              <a:t>Anxiety</a:t>
            </a:r>
          </a:p>
          <a:p>
            <a:pPr marL="857250" lvl="1" indent="-457200">
              <a:buFont typeface="+mj-lt"/>
              <a:buAutoNum type="alphaLcParenR"/>
            </a:pPr>
            <a:r>
              <a:rPr lang="en-US" sz="2400" dirty="0"/>
              <a:t>Understanding</a:t>
            </a:r>
          </a:p>
          <a:p>
            <a:pPr marL="857250" lvl="1" indent="-457200">
              <a:buFont typeface="+mj-lt"/>
              <a:buAutoNum type="alphaLcParenR"/>
            </a:pPr>
            <a:r>
              <a:rPr lang="en-US" sz="2400" dirty="0"/>
              <a:t>Confidence</a:t>
            </a:r>
          </a:p>
          <a:p>
            <a:pPr marL="857250" lvl="1" indent="-457200">
              <a:buFont typeface="+mj-lt"/>
              <a:buAutoNum type="alphaLcParenR"/>
            </a:pPr>
            <a:r>
              <a:rPr lang="en-US" sz="2400" dirty="0"/>
              <a:t>Communication</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524000"/>
            <a:ext cx="8153400" cy="5105400"/>
          </a:xfrm>
        </p:spPr>
        <p:txBody>
          <a:bodyPr wrap="square" anchor="t"/>
          <a:lstStyle/>
          <a:p>
            <a:pPr marL="114300" lvl="0" indent="-457200">
              <a:buFont typeface="+mj-lt"/>
              <a:buAutoNum type="arabicPeriod"/>
            </a:pPr>
            <a:r>
              <a:rPr lang="en-US" sz="1800" dirty="0"/>
              <a:t>All but which of the following are true of management skills?</a:t>
            </a:r>
          </a:p>
          <a:p>
            <a:pPr marL="857250" lvl="1" indent="-457200">
              <a:buFont typeface="+mj-lt"/>
              <a:buAutoNum type="alphaLcParenR"/>
            </a:pPr>
            <a:r>
              <a:rPr lang="en-US" sz="1800" dirty="0"/>
              <a:t>Some skills come more easily to some people</a:t>
            </a:r>
          </a:p>
          <a:p>
            <a:pPr marL="857250" lvl="1" indent="-457200">
              <a:buFont typeface="+mj-lt"/>
              <a:buAutoNum type="alphaLcParenR"/>
            </a:pPr>
            <a:r>
              <a:rPr lang="en-US" sz="1800" dirty="0"/>
              <a:t>They can be learned</a:t>
            </a:r>
          </a:p>
          <a:p>
            <a:pPr marL="857250" lvl="1" indent="-457200">
              <a:buFont typeface="+mj-lt"/>
              <a:buAutoNum type="alphaLcParenR"/>
            </a:pPr>
            <a:r>
              <a:rPr lang="en-US" sz="1800" dirty="0"/>
              <a:t>They are always being developed and refined</a:t>
            </a:r>
          </a:p>
          <a:p>
            <a:pPr marL="857250" lvl="1" indent="-457200">
              <a:buFont typeface="+mj-lt"/>
              <a:buAutoNum type="alphaLcParenR"/>
            </a:pPr>
            <a:r>
              <a:rPr lang="en-US" sz="1800" dirty="0">
                <a:solidFill>
                  <a:srgbClr val="FF0000"/>
                </a:solidFill>
              </a:rPr>
              <a:t>All of these</a:t>
            </a:r>
          </a:p>
          <a:p>
            <a:pPr marL="114300" indent="-457200"/>
            <a:r>
              <a:rPr lang="en-US" sz="1800" dirty="0">
                <a:solidFill>
                  <a:srgbClr val="FF0000"/>
                </a:solidFill>
              </a:rPr>
              <a:t>	Managerial skills are learned. Some people, depending on personality, may develop some skills more easily than others. Skill building is a continuous process.</a:t>
            </a:r>
          </a:p>
          <a:p>
            <a:pPr marL="857250" lvl="1" indent="-457200">
              <a:buNone/>
            </a:pPr>
            <a:endParaRPr lang="en-US" sz="1800" dirty="0"/>
          </a:p>
          <a:p>
            <a:pPr marL="114300" lvl="0" indent="-457200"/>
            <a:r>
              <a:rPr lang="en-US" sz="1800" dirty="0"/>
              <a:t>2.      Which is true of managers?</a:t>
            </a:r>
          </a:p>
          <a:p>
            <a:pPr marL="857250" lvl="1" indent="-457200">
              <a:buFont typeface="+mj-lt"/>
              <a:buAutoNum type="alphaLcParenR"/>
            </a:pPr>
            <a:r>
              <a:rPr lang="en-US" sz="1800" dirty="0"/>
              <a:t>They are born</a:t>
            </a:r>
          </a:p>
          <a:p>
            <a:pPr marL="857250" lvl="1" indent="-457200">
              <a:buFont typeface="+mj-lt"/>
              <a:buAutoNum type="alphaLcParenR"/>
            </a:pPr>
            <a:r>
              <a:rPr lang="en-US" sz="1800" dirty="0">
                <a:solidFill>
                  <a:srgbClr val="FF0000"/>
                </a:solidFill>
              </a:rPr>
              <a:t>They are made</a:t>
            </a:r>
          </a:p>
          <a:p>
            <a:pPr marL="857250" lvl="1" indent="-457200">
              <a:buFont typeface="+mj-lt"/>
              <a:buAutoNum type="alphaLcParenR"/>
            </a:pPr>
            <a:r>
              <a:rPr lang="en-US" sz="1800" dirty="0"/>
              <a:t>People are either management material or they are not</a:t>
            </a:r>
          </a:p>
          <a:p>
            <a:pPr marL="857250" lvl="1" indent="-457200">
              <a:buFont typeface="+mj-lt"/>
              <a:buAutoNum type="alphaLcParenR"/>
            </a:pPr>
            <a:r>
              <a:rPr lang="en-US" sz="1800" dirty="0"/>
              <a:t>None of these</a:t>
            </a:r>
          </a:p>
          <a:p>
            <a:pPr marL="114300" indent="-457200"/>
            <a:r>
              <a:rPr lang="en-US" sz="1800" dirty="0">
                <a:solidFill>
                  <a:srgbClr val="FF0000"/>
                </a:solidFill>
              </a:rPr>
              <a:t>	Managers are made, not born. The skills for effective management can be learned by anyone.</a:t>
            </a:r>
          </a:p>
          <a:p>
            <a:pPr marL="857250" lvl="1" indent="-457200">
              <a:buFont typeface="+mj-lt"/>
              <a:buAutoNum type="alphaLcParenR"/>
            </a:pPr>
            <a:endParaRPr lang="en-US" sz="1800" dirty="0"/>
          </a:p>
          <a:p>
            <a:endParaRPr lang="en-US"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524000"/>
            <a:ext cx="8229600" cy="5105400"/>
          </a:xfrm>
        </p:spPr>
        <p:txBody>
          <a:bodyPr/>
          <a:lstStyle/>
          <a:p>
            <a:pPr marL="114300" lvl="0" indent="-457200"/>
            <a:r>
              <a:rPr lang="en-US" sz="1800" dirty="0"/>
              <a:t>3.  How do most managers say they learned to manage well?</a:t>
            </a:r>
          </a:p>
          <a:p>
            <a:pPr marL="857250" lvl="1" indent="-457200">
              <a:buFont typeface="+mj-lt"/>
              <a:buAutoNum type="alphaLcParenR"/>
            </a:pPr>
            <a:r>
              <a:rPr lang="en-US" sz="1800" dirty="0">
                <a:solidFill>
                  <a:srgbClr val="FF0000"/>
                </a:solidFill>
              </a:rPr>
              <a:t>By being managed well themselves</a:t>
            </a:r>
          </a:p>
          <a:p>
            <a:pPr marL="857250" lvl="1" indent="-457200">
              <a:buFont typeface="+mj-lt"/>
              <a:buAutoNum type="alphaLcParenR"/>
            </a:pPr>
            <a:r>
              <a:rPr lang="en-US" sz="1800" dirty="0"/>
              <a:t>From training courses</a:t>
            </a:r>
          </a:p>
          <a:p>
            <a:pPr marL="857250" lvl="1" indent="-457200">
              <a:buFont typeface="+mj-lt"/>
              <a:buAutoNum type="alphaLcParenR"/>
            </a:pPr>
            <a:r>
              <a:rPr lang="en-US" sz="1800" dirty="0"/>
              <a:t>By being poorly managed themselves</a:t>
            </a:r>
          </a:p>
          <a:p>
            <a:pPr marL="857250" lvl="1" indent="-457200">
              <a:buFont typeface="+mj-lt"/>
              <a:buAutoNum type="alphaLcParenR"/>
            </a:pPr>
            <a:r>
              <a:rPr lang="en-US" sz="1800" dirty="0"/>
              <a:t>Role playing</a:t>
            </a:r>
          </a:p>
          <a:p>
            <a:pPr marL="114300" indent="-457200"/>
            <a:r>
              <a:rPr lang="en-US" sz="1800" dirty="0">
                <a:solidFill>
                  <a:srgbClr val="FF0000"/>
                </a:solidFill>
              </a:rPr>
              <a:t>	Managers learn to manage by being managed well themselves. Most skilled managers say they learned from past effective managers, and they emulate those traits.</a:t>
            </a:r>
          </a:p>
          <a:p>
            <a:pPr marL="857250" lvl="1" indent="-457200">
              <a:buNone/>
            </a:pPr>
            <a:endParaRPr lang="en-US" sz="1800" dirty="0"/>
          </a:p>
          <a:p>
            <a:pPr marL="114300" lvl="0" indent="-457200"/>
            <a:r>
              <a:rPr lang="en-US" sz="1800" dirty="0"/>
              <a:t>4.  Which is true of developing new managers?</a:t>
            </a:r>
          </a:p>
          <a:p>
            <a:pPr marL="857250" lvl="1" indent="-457200">
              <a:buFont typeface="+mj-lt"/>
              <a:buAutoNum type="alphaLcParenR"/>
            </a:pPr>
            <a:r>
              <a:rPr lang="en-US" sz="1800" dirty="0"/>
              <a:t>It should be done after an employee takes a role</a:t>
            </a:r>
          </a:p>
          <a:p>
            <a:pPr marL="857250" lvl="1" indent="-457200">
              <a:buFont typeface="+mj-lt"/>
              <a:buAutoNum type="alphaLcParenR"/>
            </a:pPr>
            <a:r>
              <a:rPr lang="en-US" sz="1800" dirty="0"/>
              <a:t>It is not the responsibility of the organization</a:t>
            </a:r>
          </a:p>
          <a:p>
            <a:pPr marL="857250" lvl="1" indent="-457200">
              <a:buFont typeface="+mj-lt"/>
              <a:buAutoNum type="alphaLcParenR"/>
            </a:pPr>
            <a:r>
              <a:rPr lang="en-US" sz="1800" dirty="0">
                <a:solidFill>
                  <a:srgbClr val="FF0000"/>
                </a:solidFill>
              </a:rPr>
              <a:t>It should be done continuously</a:t>
            </a:r>
          </a:p>
          <a:p>
            <a:pPr marL="857250" lvl="1" indent="-457200">
              <a:buFont typeface="+mj-lt"/>
              <a:buAutoNum type="alphaLcParenR"/>
            </a:pPr>
            <a:r>
              <a:rPr lang="en-US" sz="1800" dirty="0"/>
              <a:t>It should only be done when managers are struggling</a:t>
            </a:r>
          </a:p>
          <a:p>
            <a:pPr marL="114300" indent="-457200"/>
            <a:r>
              <a:rPr lang="en-US" sz="1800" dirty="0">
                <a:solidFill>
                  <a:srgbClr val="FF0000"/>
                </a:solidFill>
              </a:rPr>
              <a:t>The process of developing new managers should be continuous. Waiting until someone is struggling sets the employee and organization up for failure.</a:t>
            </a:r>
          </a:p>
          <a:p>
            <a:pPr marL="857250" lvl="1" indent="-457200">
              <a:buNone/>
            </a:pPr>
            <a:endParaRPr lang="en-US" sz="1800" dirty="0"/>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447800"/>
            <a:ext cx="8229600" cy="5257800"/>
          </a:xfrm>
        </p:spPr>
        <p:txBody>
          <a:bodyPr/>
          <a:lstStyle/>
          <a:p>
            <a:pPr marL="114300" lvl="0" indent="-457200"/>
            <a:r>
              <a:rPr lang="en-US" sz="1600" dirty="0"/>
              <a:t>5.  Why do many new managers struggle?</a:t>
            </a:r>
          </a:p>
          <a:p>
            <a:pPr marL="857250" lvl="1" indent="-457200">
              <a:buFont typeface="+mj-lt"/>
              <a:buAutoNum type="alphaLcParenR"/>
            </a:pPr>
            <a:r>
              <a:rPr lang="en-US" sz="1600" dirty="0"/>
              <a:t>Lack of potential</a:t>
            </a:r>
          </a:p>
          <a:p>
            <a:pPr marL="857250" lvl="1" indent="-457200">
              <a:buFont typeface="+mj-lt"/>
              <a:buAutoNum type="alphaLcParenR"/>
            </a:pPr>
            <a:r>
              <a:rPr lang="en-US" sz="1600" dirty="0">
                <a:solidFill>
                  <a:srgbClr val="FF0000"/>
                </a:solidFill>
              </a:rPr>
              <a:t>Underdevelopment</a:t>
            </a:r>
          </a:p>
          <a:p>
            <a:pPr marL="857250" lvl="1" indent="-457200">
              <a:buFont typeface="+mj-lt"/>
              <a:buAutoNum type="alphaLcParenR"/>
            </a:pPr>
            <a:r>
              <a:rPr lang="en-US" sz="1600" dirty="0"/>
              <a:t>Incompetence</a:t>
            </a:r>
          </a:p>
          <a:p>
            <a:pPr marL="857250" lvl="1" indent="-457200">
              <a:buFont typeface="+mj-lt"/>
              <a:buAutoNum type="alphaLcParenR"/>
            </a:pPr>
            <a:r>
              <a:rPr lang="en-US" sz="1600" dirty="0"/>
              <a:t>Stress</a:t>
            </a:r>
          </a:p>
          <a:p>
            <a:pPr marL="114300" indent="-457200"/>
            <a:r>
              <a:rPr lang="en-US" sz="1600" dirty="0">
                <a:solidFill>
                  <a:srgbClr val="FF0000"/>
                </a:solidFill>
              </a:rPr>
              <a:t>	When new managers struggle, it is most often the result of underdevelopment. Even the most talented employee will struggle if not given the tools and resources needed to succeed. This is why developing new managers is so important.</a:t>
            </a:r>
          </a:p>
          <a:p>
            <a:pPr marL="857250" lvl="1" indent="-457200">
              <a:buNone/>
            </a:pPr>
            <a:endParaRPr lang="en-US" sz="1600" dirty="0"/>
          </a:p>
          <a:p>
            <a:pPr lvl="0"/>
            <a:r>
              <a:rPr lang="en-US" sz="1600" dirty="0"/>
              <a:t>6.  How does developing new managers benefit the organization as a whole?</a:t>
            </a:r>
          </a:p>
          <a:p>
            <a:pPr marL="857250" lvl="1" indent="-457200">
              <a:buFont typeface="+mj-lt"/>
              <a:buAutoNum type="alphaLcParenR"/>
            </a:pPr>
            <a:r>
              <a:rPr lang="en-US" sz="1600" dirty="0"/>
              <a:t>It prepares employees to transition to new roles, promoting retention</a:t>
            </a:r>
          </a:p>
          <a:p>
            <a:pPr marL="857250" lvl="1" indent="-457200">
              <a:buFont typeface="+mj-lt"/>
              <a:buAutoNum type="alphaLcParenR"/>
            </a:pPr>
            <a:r>
              <a:rPr lang="en-US" sz="1600" dirty="0"/>
              <a:t>It prepares employees to transition to new roles, enabling inside rather than outside hiring</a:t>
            </a:r>
          </a:p>
          <a:p>
            <a:pPr marL="857250" lvl="1" indent="-457200">
              <a:buFont typeface="+mj-lt"/>
              <a:buAutoNum type="alphaLcParenR"/>
            </a:pPr>
            <a:r>
              <a:rPr lang="en-US" sz="1600" dirty="0"/>
              <a:t>It prepares employees to succeed in managerial roles</a:t>
            </a:r>
          </a:p>
          <a:p>
            <a:pPr marL="857250" lvl="1" indent="-457200">
              <a:buFont typeface="+mj-lt"/>
              <a:buAutoNum type="alphaLcParenR"/>
            </a:pPr>
            <a:r>
              <a:rPr lang="en-US" sz="1600" dirty="0">
                <a:solidFill>
                  <a:srgbClr val="FF0000"/>
                </a:solidFill>
              </a:rPr>
              <a:t>All of the above</a:t>
            </a:r>
          </a:p>
          <a:p>
            <a:r>
              <a:rPr lang="en-US" sz="1600" dirty="0">
                <a:solidFill>
                  <a:srgbClr val="FF0000"/>
                </a:solidFill>
              </a:rPr>
              <a:t>Developing new managers from within benefits the whole organization. Employees who can advance are more likely to stay with the organization, which promotes retention and allows internal promotion rather than outside hiring. It also prepares employees to succeed in managerial roles, which is good for the whole organization.</a:t>
            </a:r>
          </a:p>
          <a:p>
            <a:endParaRPr lang="en-US" sz="2000" dirty="0"/>
          </a:p>
          <a:p>
            <a:endParaRPr lang="en-US" sz="2000" dirty="0"/>
          </a:p>
        </p:txBody>
      </p:sp>
    </p:spTree>
    <p:extLst>
      <p:ext uri="{BB962C8B-B14F-4D97-AF65-F5344CB8AC3E}">
        <p14:creationId xmlns:p14="http://schemas.microsoft.com/office/powerpoint/2010/main" val="2388905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1600" dirty="0"/>
              <a:t>7.   Which of the following should you include when creating a management track?</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Educational requirements for managers</a:t>
            </a:r>
          </a:p>
          <a:p>
            <a:pPr marL="857250" lvl="1" indent="-457200">
              <a:buFont typeface="+mj-lt"/>
              <a:buAutoNum type="alphaLcParenR"/>
            </a:pPr>
            <a:r>
              <a:rPr lang="en-US" sz="1600" dirty="0"/>
              <a:t>Experience requirements for managers</a:t>
            </a:r>
          </a:p>
          <a:p>
            <a:pPr marL="857250" lvl="1" indent="-457200">
              <a:buFont typeface="+mj-lt"/>
              <a:buAutoNum type="alphaLcParenR"/>
            </a:pPr>
            <a:r>
              <a:rPr lang="en-US" sz="1600" dirty="0"/>
              <a:t>Typical paths through other positions to management</a:t>
            </a:r>
          </a:p>
          <a:p>
            <a:pPr marL="114300" indent="-457200"/>
            <a:r>
              <a:rPr lang="en-US" sz="1600" dirty="0">
                <a:solidFill>
                  <a:srgbClr val="FF0000"/>
                </a:solidFill>
              </a:rPr>
              <a:t>	A clear management track makes developing new managers easier. Include educational and experience expectations. Also map out some possible paths through other positions to management, to give employees an idea of what their career path might look like.</a:t>
            </a:r>
          </a:p>
          <a:p>
            <a:pPr marL="857250" lvl="1" indent="-457200">
              <a:buNone/>
            </a:pPr>
            <a:endParaRPr lang="en-US" sz="1600" dirty="0"/>
          </a:p>
          <a:p>
            <a:pPr lvl="0"/>
            <a:r>
              <a:rPr lang="en-US" sz="1600" dirty="0"/>
              <a:t>8.   How should you communicate with employees about the management track?</a:t>
            </a:r>
          </a:p>
          <a:p>
            <a:pPr marL="857250" lvl="1" indent="-457200">
              <a:buFont typeface="+mj-lt"/>
              <a:buAutoNum type="alphaLcParenR"/>
            </a:pPr>
            <a:r>
              <a:rPr lang="en-US" sz="1600" dirty="0"/>
              <a:t>Wait for them to ask about it</a:t>
            </a:r>
          </a:p>
          <a:p>
            <a:pPr marL="857250" lvl="1" indent="-457200">
              <a:buFont typeface="+mj-lt"/>
              <a:buAutoNum type="alphaLcParenR"/>
            </a:pPr>
            <a:r>
              <a:rPr lang="en-US" sz="1600" dirty="0"/>
              <a:t>Make it available on the server</a:t>
            </a:r>
          </a:p>
          <a:p>
            <a:pPr marL="857250" lvl="1" indent="-457200">
              <a:buFont typeface="+mj-lt"/>
              <a:buAutoNum type="alphaLcParenR"/>
            </a:pPr>
            <a:r>
              <a:rPr lang="en-US" sz="1600" dirty="0"/>
              <a:t>None of these</a:t>
            </a:r>
          </a:p>
          <a:p>
            <a:pPr marL="857250" lvl="1" indent="-457200">
              <a:buFont typeface="+mj-lt"/>
              <a:buAutoNum type="alphaLcParenR"/>
            </a:pPr>
            <a:r>
              <a:rPr lang="en-US" sz="1600" dirty="0">
                <a:solidFill>
                  <a:srgbClr val="FF0000"/>
                </a:solidFill>
              </a:rPr>
              <a:t>Discuss it with them during annual reviews or other performance reviews</a:t>
            </a:r>
          </a:p>
          <a:p>
            <a:r>
              <a:rPr lang="en-US" sz="1600" dirty="0">
                <a:solidFill>
                  <a:srgbClr val="FF0000"/>
                </a:solidFill>
              </a:rPr>
              <a:t>The annual review is an excellent time to discuss the management track with employees who show potential or desire to move into management. Go over the track with these employees, and keep the lines of conversation over.</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6829095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524000"/>
            <a:ext cx="8229600" cy="5029200"/>
          </a:xfrm>
        </p:spPr>
        <p:txBody>
          <a:bodyPr/>
          <a:lstStyle/>
          <a:p>
            <a:pPr lvl="0"/>
            <a:r>
              <a:rPr lang="en-US" sz="2000" dirty="0"/>
              <a:t>9</a:t>
            </a:r>
            <a:r>
              <a:rPr lang="en-US" sz="1800" dirty="0"/>
              <a:t>.   What best describes Serena?</a:t>
            </a:r>
          </a:p>
          <a:p>
            <a:pPr marL="857250" lvl="1" indent="-457200">
              <a:buFont typeface="+mj-lt"/>
              <a:buAutoNum type="alphaLcParenR"/>
            </a:pPr>
            <a:r>
              <a:rPr lang="en-US" sz="1800" dirty="0">
                <a:solidFill>
                  <a:srgbClr val="FF0000"/>
                </a:solidFill>
              </a:rPr>
              <a:t>Hesitant</a:t>
            </a:r>
          </a:p>
          <a:p>
            <a:pPr marL="857250" lvl="1" indent="-457200">
              <a:buFont typeface="+mj-lt"/>
              <a:buAutoNum type="alphaLcParenR"/>
            </a:pPr>
            <a:r>
              <a:rPr lang="en-US" sz="1800" dirty="0"/>
              <a:t>Relaxed</a:t>
            </a:r>
          </a:p>
          <a:p>
            <a:pPr marL="857250" lvl="1" indent="-457200">
              <a:buFont typeface="+mj-lt"/>
              <a:buAutoNum type="alphaLcParenR"/>
            </a:pPr>
            <a:r>
              <a:rPr lang="en-US" sz="1800" dirty="0"/>
              <a:t>Personable</a:t>
            </a:r>
          </a:p>
          <a:p>
            <a:pPr marL="857250" lvl="1" indent="-457200">
              <a:buFont typeface="+mj-lt"/>
              <a:buAutoNum type="alphaLcParenR"/>
            </a:pPr>
            <a:r>
              <a:rPr lang="en-US" sz="1800" dirty="0"/>
              <a:t>Imaginative</a:t>
            </a:r>
          </a:p>
          <a:p>
            <a:pPr marL="114300" indent="-457200"/>
            <a:r>
              <a:rPr lang="en-US" sz="1800" dirty="0">
                <a:solidFill>
                  <a:srgbClr val="FF0000"/>
                </a:solidFill>
              </a:rPr>
              <a:t>	Serena was hesitant. She wanted to go for a management position but did not know how to get started.</a:t>
            </a:r>
          </a:p>
          <a:p>
            <a:pPr marL="857250" lvl="1" indent="-457200">
              <a:buNone/>
            </a:pPr>
            <a:endParaRPr lang="en-US" sz="1800" dirty="0"/>
          </a:p>
          <a:p>
            <a:pPr lvl="0"/>
            <a:r>
              <a:rPr lang="en-US" sz="1800" dirty="0"/>
              <a:t>10.  What did consulting her supervisor help increase?</a:t>
            </a:r>
          </a:p>
          <a:p>
            <a:pPr marL="857250" lvl="1" indent="-457200">
              <a:buFont typeface="+mj-lt"/>
              <a:buAutoNum type="alphaLcParenR"/>
            </a:pPr>
            <a:r>
              <a:rPr lang="en-US" sz="1800" dirty="0"/>
              <a:t>Anxiety</a:t>
            </a:r>
          </a:p>
          <a:p>
            <a:pPr marL="857250" lvl="1" indent="-457200">
              <a:buFont typeface="+mj-lt"/>
              <a:buAutoNum type="alphaLcParenR"/>
            </a:pPr>
            <a:r>
              <a:rPr lang="en-US" sz="1800" dirty="0"/>
              <a:t>Understanding</a:t>
            </a:r>
          </a:p>
          <a:p>
            <a:pPr marL="857250" lvl="1" indent="-457200">
              <a:buFont typeface="+mj-lt"/>
              <a:buAutoNum type="alphaLcParenR"/>
            </a:pPr>
            <a:r>
              <a:rPr lang="en-US" sz="1800" dirty="0">
                <a:solidFill>
                  <a:srgbClr val="FF0000"/>
                </a:solidFill>
              </a:rPr>
              <a:t>Confidence</a:t>
            </a:r>
          </a:p>
          <a:p>
            <a:pPr marL="857250" lvl="1" indent="-457200">
              <a:buFont typeface="+mj-lt"/>
              <a:buAutoNum type="alphaLcParenR"/>
            </a:pPr>
            <a:r>
              <a:rPr lang="en-US" sz="1800" dirty="0"/>
              <a:t>Communication</a:t>
            </a:r>
          </a:p>
          <a:p>
            <a:pPr marL="114300" indent="-457200"/>
            <a:r>
              <a:rPr lang="en-US" sz="2200" dirty="0">
                <a:solidFill>
                  <a:srgbClr val="FF0000"/>
                </a:solidFill>
              </a:rPr>
              <a:t>	</a:t>
            </a:r>
            <a:r>
              <a:rPr lang="en-US" sz="1800" dirty="0">
                <a:solidFill>
                  <a:srgbClr val="FF0000"/>
                </a:solidFill>
              </a:rPr>
              <a:t>Talking to her supervisor gave Serena the confidence to pursue a management position. Once she knew what would be expected, she was less hesitant.</a:t>
            </a:r>
          </a:p>
          <a:p>
            <a:pPr marL="857250" lvl="1" indent="-457200">
              <a:buFont typeface="+mj-lt"/>
              <a:buAutoNum type="alphaLcParenR"/>
            </a:pPr>
            <a:endParaRPr lang="en-US" sz="1800" dirty="0"/>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noProof="0" dirty="0"/>
              <a:t>Module Three: </a:t>
            </a:r>
            <a:r>
              <a:rPr lang="en-US" dirty="0"/>
              <a:t>Create a Management Track </a:t>
            </a:r>
            <a:endParaRPr lang="en-US" noProof="0" dirty="0"/>
          </a:p>
        </p:txBody>
      </p:sp>
      <p:sp>
        <p:nvSpPr>
          <p:cNvPr id="14340" name="Text Placeholder 3"/>
          <p:cNvSpPr>
            <a:spLocks noGrp="1"/>
          </p:cNvSpPr>
          <p:nvPr>
            <p:ph type="body" sz="quarter" idx="10"/>
          </p:nvPr>
        </p:nvSpPr>
        <p:spPr>
          <a:ln>
            <a:miter lim="800000"/>
            <a:headEnd/>
            <a:tailEnd/>
          </a:ln>
        </p:spPr>
        <p:txBody>
          <a:bodyPr/>
          <a:lstStyle/>
          <a:p>
            <a:r>
              <a:rPr lang="en-US" sz="2800" i="1" dirty="0"/>
              <a:t>I got even with all the bad management I had by being a good manager.</a:t>
            </a:r>
          </a:p>
          <a:p>
            <a:pPr algn="ctr"/>
            <a:endParaRPr lang="en-US" sz="2800" i="1" dirty="0"/>
          </a:p>
          <a:p>
            <a:pPr algn="ctr"/>
            <a:r>
              <a:rPr lang="en-US" sz="2800" dirty="0"/>
              <a:t> </a:t>
            </a:r>
            <a:r>
              <a:rPr lang="en-US" sz="2800" b="1" dirty="0"/>
              <a:t>Victoria Principal</a:t>
            </a:r>
          </a:p>
          <a:p>
            <a:endParaRPr lang="en-US" sz="2800" dirty="0"/>
          </a:p>
        </p:txBody>
      </p:sp>
      <p:sp>
        <p:nvSpPr>
          <p:cNvPr id="14339" name="Content Placeholder 2"/>
          <p:cNvSpPr>
            <a:spLocks noGrp="1"/>
          </p:cNvSpPr>
          <p:nvPr>
            <p:ph type="body" sz="quarter" idx="11"/>
          </p:nvPr>
        </p:nvSpPr>
        <p:spPr/>
        <p:txBody>
          <a:bodyPr/>
          <a:lstStyle/>
          <a:p>
            <a:r>
              <a:rPr lang="en-US" dirty="0"/>
              <a:t>Creating a clear management track is a vital tool for developing new managers. It provides employees who want to advance into management with a guide for the skills, experiences, and professional development they will need in order to become managers.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EE623474-9CA9-468A-91D3-729D25585D19}"/>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noProof="0" dirty="0"/>
              <a:t>Clearly Define Roles and Competencies</a:t>
            </a:r>
          </a:p>
        </p:txBody>
      </p:sp>
      <p:grpSp>
        <p:nvGrpSpPr>
          <p:cNvPr id="2" name="Group 1">
            <a:extLst>
              <a:ext uri="{FF2B5EF4-FFF2-40B4-BE49-F238E27FC236}">
                <a16:creationId xmlns:a16="http://schemas.microsoft.com/office/drawing/2014/main" id="{166D16C7-6C9D-4BAB-AB34-D2B3CD03648E}"/>
              </a:ext>
            </a:extLst>
          </p:cNvPr>
          <p:cNvGrpSpPr/>
          <p:nvPr/>
        </p:nvGrpSpPr>
        <p:grpSpPr>
          <a:xfrm>
            <a:off x="457200" y="1828797"/>
            <a:ext cx="8229599" cy="4297365"/>
            <a:chOff x="457200" y="1828797"/>
            <a:chExt cx="8229599" cy="4297365"/>
          </a:xfrm>
        </p:grpSpPr>
        <p:sp>
          <p:nvSpPr>
            <p:cNvPr id="3" name="Freeform: Shape 2">
              <a:extLst>
                <a:ext uri="{FF2B5EF4-FFF2-40B4-BE49-F238E27FC236}">
                  <a16:creationId xmlns:a16="http://schemas.microsoft.com/office/drawing/2014/main" id="{A4E65E32-259A-4A31-89D2-3D789D694AFD}"/>
                </a:ext>
              </a:extLst>
            </p:cNvPr>
            <p:cNvSpPr/>
            <p:nvPr/>
          </p:nvSpPr>
          <p:spPr>
            <a:xfrm>
              <a:off x="457200" y="182879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Interview managers and employees</a:t>
              </a:r>
            </a:p>
          </p:txBody>
        </p:sp>
        <p:sp>
          <p:nvSpPr>
            <p:cNvPr id="4" name="Freeform: Shape 3">
              <a:extLst>
                <a:ext uri="{FF2B5EF4-FFF2-40B4-BE49-F238E27FC236}">
                  <a16:creationId xmlns:a16="http://schemas.microsoft.com/office/drawing/2014/main" id="{AAA20ED5-C33A-48B5-8148-1BDC5C010D97}"/>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Look and job descriptions</a:t>
              </a:r>
            </a:p>
          </p:txBody>
        </p:sp>
        <p:sp>
          <p:nvSpPr>
            <p:cNvPr id="5" name="Freeform: Shape 4">
              <a:extLst>
                <a:ext uri="{FF2B5EF4-FFF2-40B4-BE49-F238E27FC236}">
                  <a16:creationId xmlns:a16="http://schemas.microsoft.com/office/drawing/2014/main" id="{E919A2E9-64BC-447E-B72B-D70FF92CDE7B}"/>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Create competencies</a:t>
              </a:r>
            </a:p>
          </p:txBody>
        </p:sp>
        <p:sp>
          <p:nvSpPr>
            <p:cNvPr id="6" name="Freeform: Shape 5">
              <a:extLst>
                <a:ext uri="{FF2B5EF4-FFF2-40B4-BE49-F238E27FC236}">
                  <a16:creationId xmlns:a16="http://schemas.microsoft.com/office/drawing/2014/main" id="{8D55B213-FE92-4F50-91F2-2DE9F878BDFE}"/>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7" name="Freeform: Shape 6">
              <a:extLst>
                <a:ext uri="{FF2B5EF4-FFF2-40B4-BE49-F238E27FC236}">
                  <a16:creationId xmlns:a16="http://schemas.microsoft.com/office/drawing/2014/main" id="{32D1E90A-D59E-4E66-9152-0EA303A35CA3}"/>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4">
                <a:tint val="40000"/>
                <a:alpha val="90000"/>
                <a:hueOff val="-3945710"/>
                <a:satOff val="22157"/>
                <a:lumOff val="1408"/>
                <a:alphaOff val="0"/>
              </a:schemeClr>
            </a:lnRef>
            <a:fillRef idx="1">
              <a:schemeClr val="accent4">
                <a:tint val="40000"/>
                <a:alpha val="90000"/>
                <a:hueOff val="-3945710"/>
                <a:satOff val="22157"/>
                <a:lumOff val="1408"/>
                <a:alphaOff val="0"/>
              </a:schemeClr>
            </a:fillRef>
            <a:effectRef idx="0">
              <a:schemeClr val="accent4">
                <a:tint val="40000"/>
                <a:alpha val="90000"/>
                <a:hueOff val="-3945710"/>
                <a:satOff val="22157"/>
                <a:lumOff val="1408"/>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DED1D707-8E40-44F5-88B2-38033E17B26D}"/>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noProof="0" dirty="0"/>
              <a:t>Provide Tools</a:t>
            </a:r>
          </a:p>
        </p:txBody>
      </p:sp>
      <p:grpSp>
        <p:nvGrpSpPr>
          <p:cNvPr id="2" name="Group 1">
            <a:extLst>
              <a:ext uri="{FF2B5EF4-FFF2-40B4-BE49-F238E27FC236}">
                <a16:creationId xmlns:a16="http://schemas.microsoft.com/office/drawing/2014/main" id="{66461D3E-7CEE-4B60-B041-FB3EC19DC347}"/>
              </a:ext>
            </a:extLst>
          </p:cNvPr>
          <p:cNvGrpSpPr/>
          <p:nvPr/>
        </p:nvGrpSpPr>
        <p:grpSpPr>
          <a:xfrm>
            <a:off x="457822" y="2255033"/>
            <a:ext cx="8228355" cy="3216295"/>
            <a:chOff x="457822" y="2255033"/>
            <a:chExt cx="8228355" cy="3216295"/>
          </a:xfrm>
        </p:grpSpPr>
        <p:sp>
          <p:nvSpPr>
            <p:cNvPr id="3" name="Freeform: Shape 2">
              <a:extLst>
                <a:ext uri="{FF2B5EF4-FFF2-40B4-BE49-F238E27FC236}">
                  <a16:creationId xmlns:a16="http://schemas.microsoft.com/office/drawing/2014/main" id="{BB641793-DE22-410D-A09D-698E73B0C2BC}"/>
                </a:ext>
              </a:extLst>
            </p:cNvPr>
            <p:cNvSpPr/>
            <p:nvPr/>
          </p:nvSpPr>
          <p:spPr>
            <a:xfrm rot="16200000">
              <a:off x="189797" y="2523058"/>
              <a:ext cx="3216295" cy="2680246"/>
            </a:xfrm>
            <a:custGeom>
              <a:avLst/>
              <a:gdLst>
                <a:gd name="connsiteX0" fmla="*/ 0 w 2680245"/>
                <a:gd name="connsiteY0" fmla="*/ 134012 h 3216294"/>
                <a:gd name="connsiteX1" fmla="*/ 134012 w 2680245"/>
                <a:gd name="connsiteY1" fmla="*/ 0 h 3216294"/>
                <a:gd name="connsiteX2" fmla="*/ 2546233 w 2680245"/>
                <a:gd name="connsiteY2" fmla="*/ 0 h 3216294"/>
                <a:gd name="connsiteX3" fmla="*/ 2680245 w 2680245"/>
                <a:gd name="connsiteY3" fmla="*/ 134012 h 3216294"/>
                <a:gd name="connsiteX4" fmla="*/ 2680245 w 2680245"/>
                <a:gd name="connsiteY4" fmla="*/ 3082282 h 3216294"/>
                <a:gd name="connsiteX5" fmla="*/ 2546233 w 2680245"/>
                <a:gd name="connsiteY5" fmla="*/ 3216294 h 3216294"/>
                <a:gd name="connsiteX6" fmla="*/ 134012 w 2680245"/>
                <a:gd name="connsiteY6" fmla="*/ 3216294 h 3216294"/>
                <a:gd name="connsiteX7" fmla="*/ 0 w 2680245"/>
                <a:gd name="connsiteY7" fmla="*/ 3082282 h 3216294"/>
                <a:gd name="connsiteX8" fmla="*/ 0 w 2680245"/>
                <a:gd name="connsiteY8" fmla="*/ 134012 h 321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0245" h="3216294">
                  <a:moveTo>
                    <a:pt x="2568568" y="1"/>
                  </a:moveTo>
                  <a:cubicBezTo>
                    <a:pt x="2630245" y="1"/>
                    <a:pt x="2680245" y="71999"/>
                    <a:pt x="2680245" y="160815"/>
                  </a:cubicBezTo>
                  <a:lnTo>
                    <a:pt x="2680245" y="3055479"/>
                  </a:lnTo>
                  <a:cubicBezTo>
                    <a:pt x="2680245" y="3144295"/>
                    <a:pt x="2630245" y="3216293"/>
                    <a:pt x="2568568" y="3216293"/>
                  </a:cubicBezTo>
                  <a:lnTo>
                    <a:pt x="111677" y="3216293"/>
                  </a:lnTo>
                  <a:cubicBezTo>
                    <a:pt x="50000" y="3216293"/>
                    <a:pt x="0" y="3144295"/>
                    <a:pt x="0" y="3055479"/>
                  </a:cubicBezTo>
                  <a:lnTo>
                    <a:pt x="0" y="160815"/>
                  </a:lnTo>
                  <a:cubicBezTo>
                    <a:pt x="0" y="71999"/>
                    <a:pt x="50000" y="1"/>
                    <a:pt x="111677" y="1"/>
                  </a:cubicBezTo>
                  <a:lnTo>
                    <a:pt x="2568568" y="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78933" tIns="102872" rIns="133350" bIns="2144195" numCol="1" spcCol="1270" anchor="t" anchorCtr="0">
              <a:noAutofit/>
            </a:bodyPr>
            <a:lstStyle/>
            <a:p>
              <a:pPr marL="0" lvl="0" indent="0" algn="r" defTabSz="1333500">
                <a:lnSpc>
                  <a:spcPct val="90000"/>
                </a:lnSpc>
                <a:spcBef>
                  <a:spcPct val="0"/>
                </a:spcBef>
                <a:spcAft>
                  <a:spcPct val="35000"/>
                </a:spcAft>
                <a:buNone/>
              </a:pPr>
              <a:endParaRPr lang="en-US" sz="3000" kern="1200" dirty="0"/>
            </a:p>
          </p:txBody>
        </p:sp>
        <p:sp>
          <p:nvSpPr>
            <p:cNvPr id="4" name="Freeform: Shape 3">
              <a:extLst>
                <a:ext uri="{FF2B5EF4-FFF2-40B4-BE49-F238E27FC236}">
                  <a16:creationId xmlns:a16="http://schemas.microsoft.com/office/drawing/2014/main" id="{7D683D85-4BF8-4CCC-85FA-2ADEC53EF0B2}"/>
                </a:ext>
              </a:extLst>
            </p:cNvPr>
            <p:cNvSpPr/>
            <p:nvPr/>
          </p:nvSpPr>
          <p:spPr>
            <a:xfrm>
              <a:off x="993871" y="2255034"/>
              <a:ext cx="1996783" cy="3216294"/>
            </a:xfrm>
            <a:custGeom>
              <a:avLst/>
              <a:gdLst>
                <a:gd name="connsiteX0" fmla="*/ 0 w 1996783"/>
                <a:gd name="connsiteY0" fmla="*/ 0 h 3216294"/>
                <a:gd name="connsiteX1" fmla="*/ 1996783 w 1996783"/>
                <a:gd name="connsiteY1" fmla="*/ 0 h 3216294"/>
                <a:gd name="connsiteX2" fmla="*/ 1996783 w 1996783"/>
                <a:gd name="connsiteY2" fmla="*/ 3216294 h 3216294"/>
                <a:gd name="connsiteX3" fmla="*/ 0 w 1996783"/>
                <a:gd name="connsiteY3" fmla="*/ 3216294 h 3216294"/>
                <a:gd name="connsiteX4" fmla="*/ 0 w 1996783"/>
                <a:gd name="connsiteY4" fmla="*/ 0 h 3216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783" h="3216294">
                  <a:moveTo>
                    <a:pt x="0" y="0"/>
                  </a:moveTo>
                  <a:lnTo>
                    <a:pt x="1996783" y="0"/>
                  </a:lnTo>
                  <a:lnTo>
                    <a:pt x="1996783" y="3216294"/>
                  </a:lnTo>
                  <a:lnTo>
                    <a:pt x="0" y="3216294"/>
                  </a:lnTo>
                  <a:lnTo>
                    <a:pt x="0" y="0"/>
                  </a:lnTo>
                  <a:close/>
                </a:path>
              </a:pathLst>
            </a:custGeom>
            <a:noFill/>
            <a:ln>
              <a:noFill/>
            </a:ln>
            <a:sp3d/>
          </p:spPr>
          <p:style>
            <a:lnRef idx="2">
              <a:scrgbClr r="0" g="0" b="0"/>
            </a:lnRef>
            <a:fillRef idx="1">
              <a:scrgbClr r="0" g="0" b="0"/>
            </a:fillRef>
            <a:effectRef idx="0">
              <a:schemeClr val="accent4">
                <a:hueOff val="0"/>
                <a:satOff val="0"/>
                <a:lumOff val="0"/>
                <a:alphaOff val="0"/>
              </a:schemeClr>
            </a:effectRef>
            <a:fontRef idx="minor">
              <a:schemeClr val="lt1"/>
            </a:fontRef>
          </p:style>
          <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en-US" sz="2700" kern="1200" dirty="0"/>
                <a:t>Consult the roles and competencies</a:t>
              </a:r>
            </a:p>
          </p:txBody>
        </p:sp>
        <p:sp>
          <p:nvSpPr>
            <p:cNvPr id="6" name="Freeform: Shape 5">
              <a:extLst>
                <a:ext uri="{FF2B5EF4-FFF2-40B4-BE49-F238E27FC236}">
                  <a16:creationId xmlns:a16="http://schemas.microsoft.com/office/drawing/2014/main" id="{53A25F73-B833-4A44-9F86-05071763725C}"/>
                </a:ext>
              </a:extLst>
            </p:cNvPr>
            <p:cNvSpPr/>
            <p:nvPr/>
          </p:nvSpPr>
          <p:spPr>
            <a:xfrm rot="16200000">
              <a:off x="2963852" y="2523058"/>
              <a:ext cx="3216295" cy="2680246"/>
            </a:xfrm>
            <a:custGeom>
              <a:avLst/>
              <a:gdLst>
                <a:gd name="connsiteX0" fmla="*/ 0 w 2680245"/>
                <a:gd name="connsiteY0" fmla="*/ 134012 h 3216294"/>
                <a:gd name="connsiteX1" fmla="*/ 134012 w 2680245"/>
                <a:gd name="connsiteY1" fmla="*/ 0 h 3216294"/>
                <a:gd name="connsiteX2" fmla="*/ 2546233 w 2680245"/>
                <a:gd name="connsiteY2" fmla="*/ 0 h 3216294"/>
                <a:gd name="connsiteX3" fmla="*/ 2680245 w 2680245"/>
                <a:gd name="connsiteY3" fmla="*/ 134012 h 3216294"/>
                <a:gd name="connsiteX4" fmla="*/ 2680245 w 2680245"/>
                <a:gd name="connsiteY4" fmla="*/ 3082282 h 3216294"/>
                <a:gd name="connsiteX5" fmla="*/ 2546233 w 2680245"/>
                <a:gd name="connsiteY5" fmla="*/ 3216294 h 3216294"/>
                <a:gd name="connsiteX6" fmla="*/ 134012 w 2680245"/>
                <a:gd name="connsiteY6" fmla="*/ 3216294 h 3216294"/>
                <a:gd name="connsiteX7" fmla="*/ 0 w 2680245"/>
                <a:gd name="connsiteY7" fmla="*/ 3082282 h 3216294"/>
                <a:gd name="connsiteX8" fmla="*/ 0 w 2680245"/>
                <a:gd name="connsiteY8" fmla="*/ 134012 h 321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0245" h="3216294">
                  <a:moveTo>
                    <a:pt x="2568568" y="1"/>
                  </a:moveTo>
                  <a:cubicBezTo>
                    <a:pt x="2630245" y="1"/>
                    <a:pt x="2680245" y="71999"/>
                    <a:pt x="2680245" y="160815"/>
                  </a:cubicBezTo>
                  <a:lnTo>
                    <a:pt x="2680245" y="3055479"/>
                  </a:lnTo>
                  <a:cubicBezTo>
                    <a:pt x="2680245" y="3144295"/>
                    <a:pt x="2630245" y="3216293"/>
                    <a:pt x="2568568" y="3216293"/>
                  </a:cubicBezTo>
                  <a:lnTo>
                    <a:pt x="111677" y="3216293"/>
                  </a:lnTo>
                  <a:cubicBezTo>
                    <a:pt x="50000" y="3216293"/>
                    <a:pt x="0" y="3144295"/>
                    <a:pt x="0" y="3055479"/>
                  </a:cubicBezTo>
                  <a:lnTo>
                    <a:pt x="0" y="160815"/>
                  </a:lnTo>
                  <a:cubicBezTo>
                    <a:pt x="0" y="71999"/>
                    <a:pt x="50000" y="1"/>
                    <a:pt x="111677" y="1"/>
                  </a:cubicBezTo>
                  <a:lnTo>
                    <a:pt x="2568568" y="1"/>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578933" tIns="102870" rIns="133351" bIns="2144197" numCol="1" spcCol="1270" anchor="t" anchorCtr="0">
              <a:noAutofit/>
            </a:bodyPr>
            <a:lstStyle/>
            <a:p>
              <a:pPr marL="0" lvl="0" indent="0" algn="r" defTabSz="1333500">
                <a:lnSpc>
                  <a:spcPct val="90000"/>
                </a:lnSpc>
                <a:spcBef>
                  <a:spcPct val="0"/>
                </a:spcBef>
                <a:spcAft>
                  <a:spcPct val="35000"/>
                </a:spcAft>
                <a:buNone/>
              </a:pPr>
              <a:endParaRPr lang="en-US" sz="3000" kern="1200" dirty="0"/>
            </a:p>
          </p:txBody>
        </p:sp>
        <p:sp>
          <p:nvSpPr>
            <p:cNvPr id="7" name="Flowchart: Extract 6">
              <a:extLst>
                <a:ext uri="{FF2B5EF4-FFF2-40B4-BE49-F238E27FC236}">
                  <a16:creationId xmlns:a16="http://schemas.microsoft.com/office/drawing/2014/main" id="{77D61B2A-F315-4DE3-9868-AA5BCCEB7510}"/>
                </a:ext>
              </a:extLst>
            </p:cNvPr>
            <p:cNvSpPr/>
            <p:nvPr/>
          </p:nvSpPr>
          <p:spPr>
            <a:xfrm rot="5400000">
              <a:off x="3009060" y="4809895"/>
              <a:ext cx="472436" cy="402036"/>
            </a:xfrm>
            <a:prstGeom prst="flowChartExtract">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51FA2625-3B37-403C-8B0D-6B19719EF853}"/>
                </a:ext>
              </a:extLst>
            </p:cNvPr>
            <p:cNvSpPr/>
            <p:nvPr/>
          </p:nvSpPr>
          <p:spPr>
            <a:xfrm>
              <a:off x="3767926" y="2255034"/>
              <a:ext cx="1996783" cy="3216294"/>
            </a:xfrm>
            <a:custGeom>
              <a:avLst/>
              <a:gdLst>
                <a:gd name="connsiteX0" fmla="*/ 0 w 1996783"/>
                <a:gd name="connsiteY0" fmla="*/ 0 h 3216294"/>
                <a:gd name="connsiteX1" fmla="*/ 1996783 w 1996783"/>
                <a:gd name="connsiteY1" fmla="*/ 0 h 3216294"/>
                <a:gd name="connsiteX2" fmla="*/ 1996783 w 1996783"/>
                <a:gd name="connsiteY2" fmla="*/ 3216294 h 3216294"/>
                <a:gd name="connsiteX3" fmla="*/ 0 w 1996783"/>
                <a:gd name="connsiteY3" fmla="*/ 3216294 h 3216294"/>
                <a:gd name="connsiteX4" fmla="*/ 0 w 1996783"/>
                <a:gd name="connsiteY4" fmla="*/ 0 h 3216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783" h="3216294">
                  <a:moveTo>
                    <a:pt x="0" y="0"/>
                  </a:moveTo>
                  <a:lnTo>
                    <a:pt x="1996783" y="0"/>
                  </a:lnTo>
                  <a:lnTo>
                    <a:pt x="1996783" y="3216294"/>
                  </a:lnTo>
                  <a:lnTo>
                    <a:pt x="0" y="3216294"/>
                  </a:lnTo>
                  <a:lnTo>
                    <a:pt x="0" y="0"/>
                  </a:lnTo>
                  <a:close/>
                </a:path>
              </a:pathLst>
            </a:custGeom>
            <a:noFill/>
            <a:ln>
              <a:noFill/>
            </a:ln>
            <a:sp3d/>
          </p:spPr>
          <p:style>
            <a:lnRef idx="2">
              <a:scrgbClr r="0" g="0" b="0"/>
            </a:lnRef>
            <a:fillRef idx="1">
              <a:scrgbClr r="0" g="0" b="0"/>
            </a:fillRef>
            <a:effectRef idx="0">
              <a:schemeClr val="accent4">
                <a:hueOff val="-2232385"/>
                <a:satOff val="13449"/>
                <a:lumOff val="1078"/>
                <a:alphaOff val="0"/>
              </a:schemeClr>
            </a:effectRef>
            <a:fontRef idx="minor">
              <a:schemeClr val="lt1"/>
            </a:fontRef>
          </p:style>
          <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en-US" sz="2700" kern="1200" dirty="0"/>
                <a:t>Consult managers</a:t>
              </a:r>
            </a:p>
          </p:txBody>
        </p:sp>
        <p:sp>
          <p:nvSpPr>
            <p:cNvPr id="9" name="Freeform: Shape 8">
              <a:extLst>
                <a:ext uri="{FF2B5EF4-FFF2-40B4-BE49-F238E27FC236}">
                  <a16:creationId xmlns:a16="http://schemas.microsoft.com/office/drawing/2014/main" id="{66FB320E-1953-48F5-A6BC-75F91A98EF9B}"/>
                </a:ext>
              </a:extLst>
            </p:cNvPr>
            <p:cNvSpPr/>
            <p:nvPr/>
          </p:nvSpPr>
          <p:spPr>
            <a:xfrm rot="16200000">
              <a:off x="5737906" y="2523058"/>
              <a:ext cx="3216295" cy="2680246"/>
            </a:xfrm>
            <a:custGeom>
              <a:avLst/>
              <a:gdLst>
                <a:gd name="connsiteX0" fmla="*/ 0 w 2680245"/>
                <a:gd name="connsiteY0" fmla="*/ 134012 h 3216294"/>
                <a:gd name="connsiteX1" fmla="*/ 134012 w 2680245"/>
                <a:gd name="connsiteY1" fmla="*/ 0 h 3216294"/>
                <a:gd name="connsiteX2" fmla="*/ 2546233 w 2680245"/>
                <a:gd name="connsiteY2" fmla="*/ 0 h 3216294"/>
                <a:gd name="connsiteX3" fmla="*/ 2680245 w 2680245"/>
                <a:gd name="connsiteY3" fmla="*/ 134012 h 3216294"/>
                <a:gd name="connsiteX4" fmla="*/ 2680245 w 2680245"/>
                <a:gd name="connsiteY4" fmla="*/ 3082282 h 3216294"/>
                <a:gd name="connsiteX5" fmla="*/ 2546233 w 2680245"/>
                <a:gd name="connsiteY5" fmla="*/ 3216294 h 3216294"/>
                <a:gd name="connsiteX6" fmla="*/ 134012 w 2680245"/>
                <a:gd name="connsiteY6" fmla="*/ 3216294 h 3216294"/>
                <a:gd name="connsiteX7" fmla="*/ 0 w 2680245"/>
                <a:gd name="connsiteY7" fmla="*/ 3082282 h 3216294"/>
                <a:gd name="connsiteX8" fmla="*/ 0 w 2680245"/>
                <a:gd name="connsiteY8" fmla="*/ 134012 h 321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0245" h="3216294">
                  <a:moveTo>
                    <a:pt x="2568568" y="1"/>
                  </a:moveTo>
                  <a:cubicBezTo>
                    <a:pt x="2630245" y="1"/>
                    <a:pt x="2680245" y="71999"/>
                    <a:pt x="2680245" y="160815"/>
                  </a:cubicBezTo>
                  <a:lnTo>
                    <a:pt x="2680245" y="3055479"/>
                  </a:lnTo>
                  <a:cubicBezTo>
                    <a:pt x="2680245" y="3144295"/>
                    <a:pt x="2630245" y="3216293"/>
                    <a:pt x="2568568" y="3216293"/>
                  </a:cubicBezTo>
                  <a:lnTo>
                    <a:pt x="111677" y="3216293"/>
                  </a:lnTo>
                  <a:cubicBezTo>
                    <a:pt x="50000" y="3216293"/>
                    <a:pt x="0" y="3144295"/>
                    <a:pt x="0" y="3055479"/>
                  </a:cubicBezTo>
                  <a:lnTo>
                    <a:pt x="0" y="160815"/>
                  </a:lnTo>
                  <a:cubicBezTo>
                    <a:pt x="0" y="71999"/>
                    <a:pt x="50000" y="1"/>
                    <a:pt x="111677" y="1"/>
                  </a:cubicBezTo>
                  <a:lnTo>
                    <a:pt x="2568568" y="1"/>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578933" tIns="102870" rIns="133351" bIns="2144196" numCol="1" spcCol="1270" anchor="t" anchorCtr="0">
              <a:noAutofit/>
            </a:bodyPr>
            <a:lstStyle/>
            <a:p>
              <a:pPr marL="0" lvl="0" indent="0" algn="r" defTabSz="1333500">
                <a:lnSpc>
                  <a:spcPct val="90000"/>
                </a:lnSpc>
                <a:spcBef>
                  <a:spcPct val="0"/>
                </a:spcBef>
                <a:spcAft>
                  <a:spcPct val="35000"/>
                </a:spcAft>
                <a:buNone/>
              </a:pPr>
              <a:endParaRPr lang="en-US" sz="3000" kern="1200" dirty="0"/>
            </a:p>
          </p:txBody>
        </p:sp>
        <p:sp>
          <p:nvSpPr>
            <p:cNvPr id="10" name="Flowchart: Extract 9">
              <a:extLst>
                <a:ext uri="{FF2B5EF4-FFF2-40B4-BE49-F238E27FC236}">
                  <a16:creationId xmlns:a16="http://schemas.microsoft.com/office/drawing/2014/main" id="{04940CFD-D31B-4D98-AC7F-D77B184701BB}"/>
                </a:ext>
              </a:extLst>
            </p:cNvPr>
            <p:cNvSpPr/>
            <p:nvPr/>
          </p:nvSpPr>
          <p:spPr>
            <a:xfrm rot="5400000">
              <a:off x="5783114" y="4809895"/>
              <a:ext cx="472436" cy="402036"/>
            </a:xfrm>
            <a:prstGeom prst="flowChartExtract">
              <a:avLst/>
            </a:prstGeom>
          </p:spPr>
          <p:style>
            <a:lnRef idx="2">
              <a:schemeClr val="accent4">
                <a:hueOff val="-4464770"/>
                <a:satOff val="26899"/>
                <a:lumOff val="215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7328075B-C1F3-4B87-9FB1-810054AE4CB3}"/>
                </a:ext>
              </a:extLst>
            </p:cNvPr>
            <p:cNvSpPr/>
            <p:nvPr/>
          </p:nvSpPr>
          <p:spPr>
            <a:xfrm>
              <a:off x="6541980" y="2255034"/>
              <a:ext cx="1996783" cy="3216294"/>
            </a:xfrm>
            <a:custGeom>
              <a:avLst/>
              <a:gdLst>
                <a:gd name="connsiteX0" fmla="*/ 0 w 1996783"/>
                <a:gd name="connsiteY0" fmla="*/ 0 h 3216294"/>
                <a:gd name="connsiteX1" fmla="*/ 1996783 w 1996783"/>
                <a:gd name="connsiteY1" fmla="*/ 0 h 3216294"/>
                <a:gd name="connsiteX2" fmla="*/ 1996783 w 1996783"/>
                <a:gd name="connsiteY2" fmla="*/ 3216294 h 3216294"/>
                <a:gd name="connsiteX3" fmla="*/ 0 w 1996783"/>
                <a:gd name="connsiteY3" fmla="*/ 3216294 h 3216294"/>
                <a:gd name="connsiteX4" fmla="*/ 0 w 1996783"/>
                <a:gd name="connsiteY4" fmla="*/ 0 h 3216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783" h="3216294">
                  <a:moveTo>
                    <a:pt x="0" y="0"/>
                  </a:moveTo>
                  <a:lnTo>
                    <a:pt x="1996783" y="0"/>
                  </a:lnTo>
                  <a:lnTo>
                    <a:pt x="1996783" y="3216294"/>
                  </a:lnTo>
                  <a:lnTo>
                    <a:pt x="0" y="3216294"/>
                  </a:lnTo>
                  <a:lnTo>
                    <a:pt x="0" y="0"/>
                  </a:lnTo>
                  <a:close/>
                </a:path>
              </a:pathLst>
            </a:custGeom>
            <a:noFill/>
            <a:ln>
              <a:noFill/>
            </a:ln>
            <a:sp3d/>
          </p:spPr>
          <p:style>
            <a:lnRef idx="2">
              <a:scrgbClr r="0" g="0" b="0"/>
            </a:lnRef>
            <a:fillRef idx="1">
              <a:scrgbClr r="0" g="0" b="0"/>
            </a:fillRef>
            <a:effectRef idx="0">
              <a:schemeClr val="accent4">
                <a:hueOff val="-4464770"/>
                <a:satOff val="26899"/>
                <a:lumOff val="2156"/>
                <a:alphaOff val="0"/>
              </a:schemeClr>
            </a:effectRef>
            <a:fontRef idx="minor">
              <a:schemeClr val="lt1"/>
            </a:fontRef>
          </p:style>
          <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en-US" sz="2700" kern="1200" dirty="0"/>
                <a:t>Determine necessary tools</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3A3A3105-08A6-463E-8D06-B849FBDC0FCE}"/>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noProof="0" dirty="0"/>
              <a:t>Identify </a:t>
            </a:r>
            <a:r>
              <a:rPr lang="en-US" dirty="0"/>
              <a:t>Candidates Early</a:t>
            </a:r>
            <a:endParaRPr lang="en-US" noProof="0" dirty="0"/>
          </a:p>
        </p:txBody>
      </p:sp>
      <p:grpSp>
        <p:nvGrpSpPr>
          <p:cNvPr id="3" name="Group 2">
            <a:extLst>
              <a:ext uri="{FF2B5EF4-FFF2-40B4-BE49-F238E27FC236}">
                <a16:creationId xmlns:a16="http://schemas.microsoft.com/office/drawing/2014/main" id="{485E3840-635A-4569-8762-7A5A21082E6B}"/>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FAF4799C-6796-4BA1-8FA0-BFCE27B4A04D}"/>
                </a:ext>
              </a:extLst>
            </p:cNvPr>
            <p:cNvSpPr/>
            <p:nvPr/>
          </p:nvSpPr>
          <p:spPr>
            <a:xfrm>
              <a:off x="457200" y="1600200"/>
              <a:ext cx="4525963" cy="4525963"/>
            </a:xfrm>
            <a:prstGeom prst="pie">
              <a:avLst>
                <a:gd name="adj1" fmla="val 5400000"/>
                <a:gd name="adj2" fmla="val 16200000"/>
              </a:avLst>
            </a:prstGeom>
          </p:spPr>
          <p:style>
            <a:lnRef idx="3">
              <a:schemeClr val="lt1">
                <a:hueOff val="0"/>
                <a:satOff val="0"/>
                <a:lumOff val="0"/>
                <a:alphaOff val="0"/>
              </a:schemeClr>
            </a:lnRef>
            <a:fillRef idx="1">
              <a:schemeClr val="accent4">
                <a:hueOff val="0"/>
                <a:satOff val="0"/>
                <a:lumOff val="0"/>
                <a:alphaOff val="0"/>
              </a:schemeClr>
            </a:fillRef>
            <a:effectRef idx="1">
              <a:schemeClr val="accent4">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D43528F8-F702-49F7-86A2-26FE76DEDBBC}"/>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2870" tIns="102870" rIns="3086179" bIns="3271042" numCol="1" spcCol="1270" anchor="ctr" anchorCtr="0">
              <a:noAutofit/>
            </a:bodyPr>
            <a:lstStyle/>
            <a:p>
              <a:pPr marL="0" lvl="0" indent="0" algn="ctr" defTabSz="1200150">
                <a:lnSpc>
                  <a:spcPct val="90000"/>
                </a:lnSpc>
                <a:spcBef>
                  <a:spcPct val="0"/>
                </a:spcBef>
                <a:spcAft>
                  <a:spcPct val="35000"/>
                </a:spcAft>
                <a:buNone/>
              </a:pPr>
              <a:r>
                <a:rPr lang="en-US" sz="2700" kern="1200" dirty="0"/>
                <a:t>Discuss plans in employee reviews</a:t>
              </a:r>
            </a:p>
          </p:txBody>
        </p:sp>
        <p:sp>
          <p:nvSpPr>
            <p:cNvPr id="7" name="Partial Circle 6">
              <a:extLst>
                <a:ext uri="{FF2B5EF4-FFF2-40B4-BE49-F238E27FC236}">
                  <a16:creationId xmlns:a16="http://schemas.microsoft.com/office/drawing/2014/main" id="{6AB5558F-8890-49A6-94CC-F1D9F7986BB2}"/>
                </a:ext>
              </a:extLst>
            </p:cNvPr>
            <p:cNvSpPr/>
            <p:nvPr/>
          </p:nvSpPr>
          <p:spPr>
            <a:xfrm>
              <a:off x="1249244" y="2957991"/>
              <a:ext cx="2941873" cy="2941873"/>
            </a:xfrm>
            <a:prstGeom prst="pie">
              <a:avLst>
                <a:gd name="adj1" fmla="val 5400000"/>
                <a:gd name="adj2" fmla="val 16200000"/>
              </a:avLst>
            </a:prstGeom>
          </p:spPr>
          <p:style>
            <a:lnRef idx="3">
              <a:schemeClr val="lt1">
                <a:hueOff val="0"/>
                <a:satOff val="0"/>
                <a:lumOff val="0"/>
                <a:alphaOff val="0"/>
              </a:schemeClr>
            </a:lnRef>
            <a:fillRef idx="1">
              <a:schemeClr val="accent4">
                <a:hueOff val="-2232385"/>
                <a:satOff val="13449"/>
                <a:lumOff val="1078"/>
                <a:alphaOff val="0"/>
              </a:schemeClr>
            </a:fillRef>
            <a:effectRef idx="1">
              <a:schemeClr val="accent4">
                <a:hueOff val="-2232385"/>
                <a:satOff val="13449"/>
                <a:lumOff val="1078"/>
                <a:alphaOff val="0"/>
              </a:schemeClr>
            </a:effectRef>
            <a:fontRef idx="minor">
              <a:schemeClr val="lt1"/>
            </a:fontRef>
          </p:style>
        </p:sp>
        <p:sp>
          <p:nvSpPr>
            <p:cNvPr id="8" name="Freeform: Shape 7">
              <a:extLst>
                <a:ext uri="{FF2B5EF4-FFF2-40B4-BE49-F238E27FC236}">
                  <a16:creationId xmlns:a16="http://schemas.microsoft.com/office/drawing/2014/main" id="{57D943BA-92E8-43B1-96DA-A4F400A295AA}"/>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4">
                <a:hueOff val="-2232385"/>
                <a:satOff val="13449"/>
                <a:lumOff val="107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2870" tIns="102870" rIns="3086179" bIns="1686956" numCol="1" spcCol="1270" anchor="ctr" anchorCtr="0">
              <a:noAutofit/>
            </a:bodyPr>
            <a:lstStyle/>
            <a:p>
              <a:pPr marL="0" lvl="0" indent="0" algn="ctr" defTabSz="1200150">
                <a:lnSpc>
                  <a:spcPct val="90000"/>
                </a:lnSpc>
                <a:spcBef>
                  <a:spcPct val="0"/>
                </a:spcBef>
                <a:spcAft>
                  <a:spcPct val="35000"/>
                </a:spcAft>
                <a:buNone/>
              </a:pPr>
              <a:r>
                <a:rPr lang="en-US" sz="2700" kern="1200" dirty="0"/>
                <a:t>Discuss plans in meetings</a:t>
              </a:r>
            </a:p>
          </p:txBody>
        </p:sp>
        <p:sp>
          <p:nvSpPr>
            <p:cNvPr id="9" name="Partial Circle 8">
              <a:extLst>
                <a:ext uri="{FF2B5EF4-FFF2-40B4-BE49-F238E27FC236}">
                  <a16:creationId xmlns:a16="http://schemas.microsoft.com/office/drawing/2014/main" id="{2CDE40F0-272A-4FB8-8205-AEB70784A221}"/>
                </a:ext>
              </a:extLst>
            </p:cNvPr>
            <p:cNvSpPr/>
            <p:nvPr/>
          </p:nvSpPr>
          <p:spPr>
            <a:xfrm>
              <a:off x="2041287" y="4315779"/>
              <a:ext cx="1357787" cy="1357787"/>
            </a:xfrm>
            <a:prstGeom prst="pie">
              <a:avLst>
                <a:gd name="adj1" fmla="val 5400000"/>
                <a:gd name="adj2" fmla="val 16200000"/>
              </a:avLst>
            </a:prstGeom>
          </p:spPr>
          <p:style>
            <a:lnRef idx="3">
              <a:schemeClr val="lt1">
                <a:hueOff val="0"/>
                <a:satOff val="0"/>
                <a:lumOff val="0"/>
                <a:alphaOff val="0"/>
              </a:schemeClr>
            </a:lnRef>
            <a:fillRef idx="1">
              <a:schemeClr val="accent4">
                <a:hueOff val="-4464770"/>
                <a:satOff val="26899"/>
                <a:lumOff val="2156"/>
                <a:alphaOff val="0"/>
              </a:schemeClr>
            </a:fillRef>
            <a:effectRef idx="1">
              <a:schemeClr val="accent4">
                <a:hueOff val="-4464770"/>
                <a:satOff val="26899"/>
                <a:lumOff val="2156"/>
                <a:alphaOff val="0"/>
              </a:schemeClr>
            </a:effectRef>
            <a:fontRef idx="minor">
              <a:schemeClr val="lt1"/>
            </a:fontRef>
          </p:style>
        </p:sp>
        <p:sp>
          <p:nvSpPr>
            <p:cNvPr id="10" name="Freeform: Shape 9">
              <a:extLst>
                <a:ext uri="{FF2B5EF4-FFF2-40B4-BE49-F238E27FC236}">
                  <a16:creationId xmlns:a16="http://schemas.microsoft.com/office/drawing/2014/main" id="{EE45250F-F356-4BA8-A0C1-7B451D3A964A}"/>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4">
                <a:hueOff val="-4464770"/>
                <a:satOff val="26899"/>
                <a:lumOff val="215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2870" tIns="102870" rIns="3086179"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Ask managers to recommend candidates</a:t>
              </a:r>
            </a:p>
          </p:txBody>
        </p:sp>
        <p:sp>
          <p:nvSpPr>
            <p:cNvPr id="11" name="Freeform: Shape 10">
              <a:extLst>
                <a:ext uri="{FF2B5EF4-FFF2-40B4-BE49-F238E27FC236}">
                  <a16:creationId xmlns:a16="http://schemas.microsoft.com/office/drawing/2014/main" id="{CF4B3AD3-BEB3-4437-A69E-D9C6BA03D8F0}"/>
                </a:ext>
              </a:extLst>
            </p:cNvPr>
            <p:cNvSpPr/>
            <p:nvPr/>
          </p:nvSpPr>
          <p:spPr>
            <a:xfrm>
              <a:off x="5703490" y="1600200"/>
              <a:ext cx="2983309" cy="1357791"/>
            </a:xfrm>
            <a:custGeom>
              <a:avLst/>
              <a:gdLst>
                <a:gd name="connsiteX0" fmla="*/ 0 w 2983309"/>
                <a:gd name="connsiteY0" fmla="*/ 0 h 1357791"/>
                <a:gd name="connsiteX1" fmla="*/ 2983309 w 2983309"/>
                <a:gd name="connsiteY1" fmla="*/ 0 h 1357791"/>
                <a:gd name="connsiteX2" fmla="*/ 2983309 w 2983309"/>
                <a:gd name="connsiteY2" fmla="*/ 1357791 h 1357791"/>
                <a:gd name="connsiteX3" fmla="*/ 0 w 2983309"/>
                <a:gd name="connsiteY3" fmla="*/ 1357791 h 1357791"/>
                <a:gd name="connsiteX4" fmla="*/ 0 w 2983309"/>
                <a:gd name="connsiteY4" fmla="*/ 0 h 1357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3309" h="1357791">
                  <a:moveTo>
                    <a:pt x="0" y="0"/>
                  </a:moveTo>
                  <a:lnTo>
                    <a:pt x="2983309" y="0"/>
                  </a:lnTo>
                  <a:lnTo>
                    <a:pt x="2983309" y="1357791"/>
                  </a:lnTo>
                  <a:lnTo>
                    <a:pt x="0" y="1357791"/>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6220" tIns="236220" rIns="236220" bIns="236220" numCol="1" spcCol="1270" anchor="ctr" anchorCtr="0">
              <a:noAutofit/>
            </a:bodyPr>
            <a:lstStyle/>
            <a:p>
              <a:pPr marL="285750" lvl="1" indent="-285750" algn="l" defTabSz="2755900">
                <a:lnSpc>
                  <a:spcPct val="90000"/>
                </a:lnSpc>
                <a:spcBef>
                  <a:spcPct val="0"/>
                </a:spcBef>
                <a:spcAft>
                  <a:spcPct val="15000"/>
                </a:spcAft>
                <a:buChar char="•"/>
              </a:pPr>
              <a:endParaRPr lang="en-US" sz="6200" kern="1200" dirty="0"/>
            </a:p>
          </p:txBody>
        </p:sp>
        <p:sp>
          <p:nvSpPr>
            <p:cNvPr id="12" name="Freeform: Shape 11">
              <a:extLst>
                <a:ext uri="{FF2B5EF4-FFF2-40B4-BE49-F238E27FC236}">
                  <a16:creationId xmlns:a16="http://schemas.microsoft.com/office/drawing/2014/main" id="{33A49E3E-3630-439D-AA4A-27A5E769E8A8}"/>
                </a:ext>
              </a:extLst>
            </p:cNvPr>
            <p:cNvSpPr/>
            <p:nvPr/>
          </p:nvSpPr>
          <p:spPr>
            <a:xfrm>
              <a:off x="5703490" y="2957991"/>
              <a:ext cx="2983309" cy="1357787"/>
            </a:xfrm>
            <a:custGeom>
              <a:avLst/>
              <a:gdLst>
                <a:gd name="connsiteX0" fmla="*/ 0 w 2983309"/>
                <a:gd name="connsiteY0" fmla="*/ 0 h 1357787"/>
                <a:gd name="connsiteX1" fmla="*/ 2983309 w 2983309"/>
                <a:gd name="connsiteY1" fmla="*/ 0 h 1357787"/>
                <a:gd name="connsiteX2" fmla="*/ 2983309 w 2983309"/>
                <a:gd name="connsiteY2" fmla="*/ 1357787 h 1357787"/>
                <a:gd name="connsiteX3" fmla="*/ 0 w 2983309"/>
                <a:gd name="connsiteY3" fmla="*/ 1357787 h 1357787"/>
                <a:gd name="connsiteX4" fmla="*/ 0 w 2983309"/>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3309" h="1357787">
                  <a:moveTo>
                    <a:pt x="0" y="0"/>
                  </a:moveTo>
                  <a:lnTo>
                    <a:pt x="2983309" y="0"/>
                  </a:lnTo>
                  <a:lnTo>
                    <a:pt x="2983309" y="1357787"/>
                  </a:lnTo>
                  <a:lnTo>
                    <a:pt x="0" y="1357787"/>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6220" tIns="236220" rIns="236220" bIns="236220" numCol="1" spcCol="1270" anchor="ctr" anchorCtr="0">
              <a:noAutofit/>
            </a:bodyPr>
            <a:lstStyle/>
            <a:p>
              <a:pPr marL="285750" lvl="1" indent="-285750" algn="l" defTabSz="2755900">
                <a:lnSpc>
                  <a:spcPct val="90000"/>
                </a:lnSpc>
                <a:spcBef>
                  <a:spcPct val="0"/>
                </a:spcBef>
                <a:spcAft>
                  <a:spcPct val="15000"/>
                </a:spcAft>
                <a:buChar char="•"/>
              </a:pPr>
              <a:endParaRPr lang="en-US" sz="6200" kern="1200" dirty="0"/>
            </a:p>
          </p:txBody>
        </p:sp>
        <p:sp>
          <p:nvSpPr>
            <p:cNvPr id="13" name="Freeform: Shape 12">
              <a:extLst>
                <a:ext uri="{FF2B5EF4-FFF2-40B4-BE49-F238E27FC236}">
                  <a16:creationId xmlns:a16="http://schemas.microsoft.com/office/drawing/2014/main" id="{F3BAF3DE-D437-4DE7-B1CA-C0B7F94BC15E}"/>
                </a:ext>
              </a:extLst>
            </p:cNvPr>
            <p:cNvSpPr/>
            <p:nvPr/>
          </p:nvSpPr>
          <p:spPr>
            <a:xfrm>
              <a:off x="5703490" y="4315779"/>
              <a:ext cx="2983309" cy="1357787"/>
            </a:xfrm>
            <a:custGeom>
              <a:avLst/>
              <a:gdLst>
                <a:gd name="connsiteX0" fmla="*/ 0 w 2983309"/>
                <a:gd name="connsiteY0" fmla="*/ 0 h 1357787"/>
                <a:gd name="connsiteX1" fmla="*/ 2983309 w 2983309"/>
                <a:gd name="connsiteY1" fmla="*/ 0 h 1357787"/>
                <a:gd name="connsiteX2" fmla="*/ 2983309 w 2983309"/>
                <a:gd name="connsiteY2" fmla="*/ 1357787 h 1357787"/>
                <a:gd name="connsiteX3" fmla="*/ 0 w 2983309"/>
                <a:gd name="connsiteY3" fmla="*/ 1357787 h 1357787"/>
                <a:gd name="connsiteX4" fmla="*/ 0 w 2983309"/>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3309" h="1357787">
                  <a:moveTo>
                    <a:pt x="0" y="0"/>
                  </a:moveTo>
                  <a:lnTo>
                    <a:pt x="2983309" y="0"/>
                  </a:lnTo>
                  <a:lnTo>
                    <a:pt x="2983309" y="1357787"/>
                  </a:lnTo>
                  <a:lnTo>
                    <a:pt x="0" y="1357787"/>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6220" tIns="236220" rIns="236220" bIns="236220" numCol="1" spcCol="1270" anchor="ctr" anchorCtr="0">
              <a:noAutofit/>
            </a:bodyPr>
            <a:lstStyle/>
            <a:p>
              <a:pPr marL="285750" lvl="1" indent="-285750" algn="l" defTabSz="2755900">
                <a:lnSpc>
                  <a:spcPct val="90000"/>
                </a:lnSpc>
                <a:spcBef>
                  <a:spcPct val="0"/>
                </a:spcBef>
                <a:spcAft>
                  <a:spcPct val="15000"/>
                </a:spcAft>
                <a:buChar char="•"/>
              </a:pPr>
              <a:endParaRPr lang="en-US" sz="6200" kern="1200" dirty="0"/>
            </a:p>
          </p:txBody>
        </p:sp>
      </p:grpSp>
    </p:spTree>
    <p:extLst>
      <p:ext uri="{BB962C8B-B14F-4D97-AF65-F5344CB8AC3E}">
        <p14:creationId xmlns:p14="http://schemas.microsoft.com/office/powerpoint/2010/main" val="2433459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F170A20-44B5-4D9C-B4F3-5141B3D60CCB}"/>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spAutoFit/>
          </a:bodyPr>
          <a:lstStyle/>
          <a:p>
            <a:r>
              <a:rPr lang="en-US" noProof="0" dirty="0"/>
              <a:t>Clearly Define the Management Track</a:t>
            </a:r>
          </a:p>
        </p:txBody>
      </p:sp>
      <p:grpSp>
        <p:nvGrpSpPr>
          <p:cNvPr id="2" name="Group 1">
            <a:extLst>
              <a:ext uri="{FF2B5EF4-FFF2-40B4-BE49-F238E27FC236}">
                <a16:creationId xmlns:a16="http://schemas.microsoft.com/office/drawing/2014/main" id="{23DCA674-EAB3-458E-946F-C1DF88A97246}"/>
              </a:ext>
            </a:extLst>
          </p:cNvPr>
          <p:cNvGrpSpPr/>
          <p:nvPr/>
        </p:nvGrpSpPr>
        <p:grpSpPr>
          <a:xfrm>
            <a:off x="458204" y="1600199"/>
            <a:ext cx="8227591" cy="4525963"/>
            <a:chOff x="458204" y="1600199"/>
            <a:chExt cx="8227591" cy="4525963"/>
          </a:xfrm>
        </p:grpSpPr>
        <p:sp>
          <p:nvSpPr>
            <p:cNvPr id="3" name="Freeform: Shape 2">
              <a:extLst>
                <a:ext uri="{FF2B5EF4-FFF2-40B4-BE49-F238E27FC236}">
                  <a16:creationId xmlns:a16="http://schemas.microsoft.com/office/drawing/2014/main" id="{222D47BE-6E37-43A9-A020-385CB9DF6EAA}"/>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hueOff val="0"/>
                <a:satOff val="0"/>
                <a:lumOff val="0"/>
                <a:alphaOff val="0"/>
              </a:schemeClr>
            </a:lnRef>
            <a:fillRef idx="1">
              <a:schemeClr val="accent4">
                <a:hueOff val="0"/>
                <a:satOff val="0"/>
                <a:lumOff val="0"/>
                <a:alphaOff val="0"/>
              </a:schemeClr>
            </a:fillRef>
            <a:effectRef idx="1">
              <a:schemeClr val="accent4">
                <a:hueOff val="0"/>
                <a:satOff val="0"/>
                <a:lumOff val="0"/>
                <a:alphaOff val="0"/>
              </a:schemeClr>
            </a:effectRef>
            <a:fontRef idx="minor">
              <a:schemeClr val="lt1"/>
            </a:fontRef>
          </p:style>
          <p:txBody>
            <a:bodyPr spcFirstLastPara="0" vert="horz" wrap="square" lIns="203201"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Create management track packet</a:t>
              </a:r>
            </a:p>
          </p:txBody>
        </p:sp>
        <p:sp>
          <p:nvSpPr>
            <p:cNvPr id="5" name="Freeform: Shape 4">
              <a:extLst>
                <a:ext uri="{FF2B5EF4-FFF2-40B4-BE49-F238E27FC236}">
                  <a16:creationId xmlns:a16="http://schemas.microsoft.com/office/drawing/2014/main" id="{05581A2E-5CEB-4B45-9642-21282B6EF31E}"/>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hueOff val="0"/>
                <a:satOff val="0"/>
                <a:lumOff val="0"/>
                <a:alphaOff val="0"/>
              </a:schemeClr>
            </a:lnRef>
            <a:fillRef idx="1">
              <a:schemeClr val="accent4">
                <a:hueOff val="-2232385"/>
                <a:satOff val="13449"/>
                <a:lumOff val="1078"/>
                <a:alphaOff val="0"/>
              </a:schemeClr>
            </a:fillRef>
            <a:effectRef idx="1">
              <a:schemeClr val="accent4">
                <a:hueOff val="-2232385"/>
                <a:satOff val="13449"/>
                <a:lumOff val="1078"/>
                <a:alphaOff val="0"/>
              </a:schemeClr>
            </a:effectRef>
            <a:fontRef idx="minor">
              <a:schemeClr val="lt1"/>
            </a:fontRef>
          </p:style>
          <p:txBody>
            <a:bodyPr spcFirstLastPara="0" vert="horz" wrap="square" lIns="203201"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Make the information  accessible</a:t>
              </a:r>
            </a:p>
          </p:txBody>
        </p:sp>
        <p:sp>
          <p:nvSpPr>
            <p:cNvPr id="6" name="Freeform: Shape 5">
              <a:extLst>
                <a:ext uri="{FF2B5EF4-FFF2-40B4-BE49-F238E27FC236}">
                  <a16:creationId xmlns:a16="http://schemas.microsoft.com/office/drawing/2014/main" id="{4D49C940-337C-4935-B9E7-DA794401478C}"/>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hueOff val="0"/>
                <a:satOff val="0"/>
                <a:lumOff val="0"/>
                <a:alphaOff val="0"/>
              </a:schemeClr>
            </a:lnRef>
            <a:fillRef idx="1">
              <a:schemeClr val="accent4">
                <a:hueOff val="-4464770"/>
                <a:satOff val="26899"/>
                <a:lumOff val="2156"/>
                <a:alphaOff val="0"/>
              </a:schemeClr>
            </a:fillRef>
            <a:effectRef idx="1">
              <a:schemeClr val="accent4">
                <a:hueOff val="-4464770"/>
                <a:satOff val="26899"/>
                <a:lumOff val="2156"/>
                <a:alphaOff val="0"/>
              </a:schemeClr>
            </a:effectRef>
            <a:fontRef idx="minor">
              <a:schemeClr val="lt1"/>
            </a:fontRef>
          </p:style>
          <p:txBody>
            <a:bodyPr spcFirstLastPara="0" vert="horz" wrap="square" lIns="203200"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Inform people about the track packet</a:t>
              </a:r>
            </a:p>
          </p:txBody>
        </p:sp>
      </p:grpSp>
    </p:spTree>
    <p:extLst>
      <p:ext uri="{BB962C8B-B14F-4D97-AF65-F5344CB8AC3E}">
        <p14:creationId xmlns:p14="http://schemas.microsoft.com/office/powerpoint/2010/main" val="38919525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AE436CE2-E04B-4D6E-8F8E-E7138EB3B87E}"/>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72FA0DE1-C809-422F-A801-60DCDA7BFEB4}"/>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6B152401-DA04-40E2-A34E-ACF9B0072F38}"/>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9974" tIns="56639" rIns="69974" bIns="56639"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Oren and </a:t>
              </a:r>
              <a:r>
                <a:rPr lang="en-US" sz="2100" kern="1200" dirty="0" err="1">
                  <a:latin typeface="+mn-lt"/>
                  <a:ea typeface="+mn-ea"/>
                  <a:cs typeface="+mn-cs"/>
                </a:rPr>
                <a:t>Kadidjha</a:t>
              </a:r>
              <a:r>
                <a:rPr lang="en-US" sz="2100" kern="1200" dirty="0">
                  <a:latin typeface="+mn-lt"/>
                  <a:ea typeface="+mn-ea"/>
                  <a:cs typeface="+mn-cs"/>
                </a:rPr>
                <a:t> were asked to examine why their organization was having so much trouble with succession planning. </a:t>
              </a:r>
              <a:endParaRPr lang="en-US" sz="2100" kern="1200" dirty="0"/>
            </a:p>
          </p:txBody>
        </p:sp>
        <p:sp>
          <p:nvSpPr>
            <p:cNvPr id="6" name="Rectangle: Rounded Corners 5">
              <a:extLst>
                <a:ext uri="{FF2B5EF4-FFF2-40B4-BE49-F238E27FC236}">
                  <a16:creationId xmlns:a16="http://schemas.microsoft.com/office/drawing/2014/main" id="{D13B070F-B5F1-44CF-AAF9-05FDAAC7EC1F}"/>
                </a:ext>
              </a:extLst>
            </p:cNvPr>
            <p:cNvSpPr/>
            <p:nvPr/>
          </p:nvSpPr>
          <p:spPr>
            <a:xfrm>
              <a:off x="850999" y="2809281"/>
              <a:ext cx="1023203" cy="1023203"/>
            </a:xfrm>
            <a:prstGeom prst="roundRect">
              <a:avLst>
                <a:gd name="adj" fmla="val 16670"/>
              </a:avLst>
            </a:prstGeom>
            <a:solidFill>
              <a:srgbClr val="8064A2"/>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D2C28C14-AF45-4EE4-B5B9-35663B128202}"/>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3750" tIns="163750" rIns="163750" bIns="16375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ea typeface="+mn-ea"/>
                  <a:cs typeface="+mn-cs"/>
                </a:rPr>
                <a:t>Together, they created a list of competencies for managers, as well as a roadmap for how employees would pursue management</a:t>
              </a:r>
              <a:r>
                <a:rPr lang="en-US" sz="1600" kern="1200" dirty="0"/>
                <a:t>.</a:t>
              </a:r>
            </a:p>
          </p:txBody>
        </p:sp>
        <p:sp>
          <p:nvSpPr>
            <p:cNvPr id="8" name="Rectangle: Rounded Corners 7">
              <a:extLst>
                <a:ext uri="{FF2B5EF4-FFF2-40B4-BE49-F238E27FC236}">
                  <a16:creationId xmlns:a16="http://schemas.microsoft.com/office/drawing/2014/main" id="{73A88ABF-2332-466D-A4A2-78241BCEB4FF}"/>
                </a:ext>
              </a:extLst>
            </p:cNvPr>
            <p:cNvSpPr/>
            <p:nvPr/>
          </p:nvSpPr>
          <p:spPr>
            <a:xfrm>
              <a:off x="850999" y="3955269"/>
              <a:ext cx="1023203" cy="1023203"/>
            </a:xfrm>
            <a:prstGeom prst="roundRect">
              <a:avLst>
                <a:gd name="adj" fmla="val 16670"/>
              </a:avLst>
            </a:prstGeom>
            <a:solidFill>
              <a:srgbClr val="5767B4"/>
            </a:solidFill>
          </p:spPr>
          <p:style>
            <a:lnRef idx="2">
              <a:schemeClr val="lt1">
                <a:hueOff val="0"/>
                <a:satOff val="0"/>
                <a:lumOff val="0"/>
                <a:alphaOff val="0"/>
              </a:schemeClr>
            </a:lnRef>
            <a:fillRef idx="1">
              <a:scrgbClr r="0" g="0" b="0"/>
            </a:fillRef>
            <a:effectRef idx="0">
              <a:schemeClr val="accent4">
                <a:hueOff val="-2232385"/>
                <a:satOff val="13449"/>
                <a:lumOff val="1078"/>
                <a:alphaOff val="0"/>
              </a:schemeClr>
            </a:effectRef>
            <a:fontRef idx="minor">
              <a:schemeClr val="lt1"/>
            </a:fontRef>
          </p:style>
        </p:sp>
        <p:sp>
          <p:nvSpPr>
            <p:cNvPr id="9" name="Freeform: Shape 8">
              <a:extLst>
                <a:ext uri="{FF2B5EF4-FFF2-40B4-BE49-F238E27FC236}">
                  <a16:creationId xmlns:a16="http://schemas.microsoft.com/office/drawing/2014/main" id="{37DAB3E2-D223-4B12-89B9-049F21C218F7}"/>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63750" tIns="163750" rIns="163750" bIns="16375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ea typeface="+mn-ea"/>
                  <a:cs typeface="+mn-cs"/>
                </a:rPr>
                <a:t>They also asked existing managers to recommend employees who seemed to have aspirations or potential for being managers. </a:t>
              </a:r>
              <a:endParaRPr lang="en-US" sz="1600" kern="1200" dirty="0"/>
            </a:p>
          </p:txBody>
        </p:sp>
        <p:sp>
          <p:nvSpPr>
            <p:cNvPr id="10" name="Rectangle: Rounded Corners 9">
              <a:extLst>
                <a:ext uri="{FF2B5EF4-FFF2-40B4-BE49-F238E27FC236}">
                  <a16:creationId xmlns:a16="http://schemas.microsoft.com/office/drawing/2014/main" id="{9F9C3E27-DE58-4A1A-AB00-24B62D92D123}"/>
                </a:ext>
              </a:extLst>
            </p:cNvPr>
            <p:cNvSpPr/>
            <p:nvPr/>
          </p:nvSpPr>
          <p:spPr>
            <a:xfrm>
              <a:off x="850999" y="5101257"/>
              <a:ext cx="1023203" cy="1023203"/>
            </a:xfrm>
            <a:prstGeom prst="roundRect">
              <a:avLst>
                <a:gd name="adj" fmla="val 16670"/>
              </a:avLst>
            </a:prstGeom>
            <a:solidFill>
              <a:srgbClr val="4BACC6"/>
            </a:solidFill>
          </p:spPr>
          <p:style>
            <a:lnRef idx="2">
              <a:schemeClr val="lt1">
                <a:hueOff val="0"/>
                <a:satOff val="0"/>
                <a:lumOff val="0"/>
                <a:alphaOff val="0"/>
              </a:schemeClr>
            </a:lnRef>
            <a:fillRef idx="1">
              <a:scrgbClr r="0" g="0" b="0"/>
            </a:fillRef>
            <a:effectRef idx="0">
              <a:schemeClr val="accent4">
                <a:hueOff val="-4464770"/>
                <a:satOff val="26899"/>
                <a:lumOff val="2156"/>
                <a:alphaOff val="0"/>
              </a:schemeClr>
            </a:effectRef>
            <a:fontRef idx="minor">
              <a:schemeClr val="lt1"/>
            </a:fontRef>
          </p:style>
        </p:sp>
        <p:sp>
          <p:nvSpPr>
            <p:cNvPr id="11" name="Freeform: Shape 10">
              <a:extLst>
                <a:ext uri="{FF2B5EF4-FFF2-40B4-BE49-F238E27FC236}">
                  <a16:creationId xmlns:a16="http://schemas.microsoft.com/office/drawing/2014/main" id="{2EC53745-6FD9-4F13-96A0-0E750F46B46B}"/>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63750" tIns="163750" rIns="163750" bIns="16375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ea typeface="+mn-ea"/>
                  <a:cs typeface="+mn-cs"/>
                </a:rPr>
                <a:t>Within a year, Oren and </a:t>
              </a:r>
              <a:r>
                <a:rPr lang="en-US" sz="1600" kern="1200" dirty="0" err="1">
                  <a:latin typeface="+mn-lt"/>
                  <a:ea typeface="+mn-ea"/>
                  <a:cs typeface="+mn-cs"/>
                </a:rPr>
                <a:t>Kadidjha's</a:t>
              </a:r>
              <a:r>
                <a:rPr lang="en-US" sz="1600" kern="1200" dirty="0">
                  <a:latin typeface="+mn-lt"/>
                  <a:ea typeface="+mn-ea"/>
                  <a:cs typeface="+mn-cs"/>
                </a:rPr>
                <a:t> boss told them that the organization now had a promising new crop of managers in development.</a:t>
              </a:r>
              <a:endParaRPr lang="en-US" sz="1600" kern="1200" dirty="0"/>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5262979"/>
          </a:xfrm>
        </p:spPr>
        <p:txBody>
          <a:bodyPr>
            <a:spAutoFit/>
          </a:bodyPr>
          <a:lstStyle/>
          <a:p>
            <a:pPr marL="114300" lvl="0" indent="-457200">
              <a:buFont typeface="+mj-lt"/>
              <a:buAutoNum type="arabicPeriod"/>
            </a:pPr>
            <a:r>
              <a:rPr lang="en-US" sz="2400" dirty="0"/>
              <a:t>What should you clearly define for new managers?</a:t>
            </a:r>
          </a:p>
          <a:p>
            <a:pPr marL="857250" lvl="1" indent="-457200">
              <a:buFont typeface="+mj-lt"/>
              <a:buAutoNum type="alphaLcParenR"/>
            </a:pPr>
            <a:r>
              <a:rPr lang="en-US" sz="2400" dirty="0"/>
              <a:t>Roles and competencies</a:t>
            </a:r>
          </a:p>
          <a:p>
            <a:pPr marL="857250" lvl="1" indent="-457200">
              <a:buFont typeface="+mj-lt"/>
              <a:buAutoNum type="alphaLcParenR"/>
            </a:pPr>
            <a:r>
              <a:rPr lang="en-US" sz="2400" dirty="0"/>
              <a:t>Incentives</a:t>
            </a:r>
          </a:p>
          <a:p>
            <a:pPr marL="857250" lvl="1" indent="-457200">
              <a:buFont typeface="+mj-lt"/>
              <a:buAutoNum type="alphaLcParenR"/>
            </a:pPr>
            <a:r>
              <a:rPr lang="en-US" sz="2400" dirty="0"/>
              <a:t>Sanctions</a:t>
            </a:r>
          </a:p>
          <a:p>
            <a:pPr marL="857250" lvl="1" indent="-457200">
              <a:buFont typeface="+mj-lt"/>
              <a:buAutoNum type="alphaLcParenR"/>
            </a:pPr>
            <a:r>
              <a:rPr lang="en-US" sz="2400" dirty="0"/>
              <a:t>None  of the above</a:t>
            </a:r>
          </a:p>
          <a:p>
            <a:pPr marL="114300" lvl="0" indent="-457200">
              <a:buFont typeface="+mj-lt"/>
              <a:buAutoNum type="arabicPeriod"/>
            </a:pPr>
            <a:r>
              <a:rPr lang="en-US" sz="2400" dirty="0"/>
              <a:t>Where can you look for information on managerial roles and competencies?</a:t>
            </a:r>
          </a:p>
          <a:p>
            <a:pPr marL="857250" lvl="1" indent="-457200">
              <a:buFont typeface="+mj-lt"/>
              <a:buAutoNum type="alphaLcParenR"/>
            </a:pPr>
            <a:r>
              <a:rPr lang="en-US" sz="2400" dirty="0"/>
              <a:t>Job descriptions</a:t>
            </a:r>
          </a:p>
          <a:p>
            <a:pPr marL="857250" lvl="1" indent="-457200">
              <a:buFont typeface="+mj-lt"/>
              <a:buAutoNum type="alphaLcParenR"/>
            </a:pPr>
            <a:r>
              <a:rPr lang="en-US" sz="2400" dirty="0"/>
              <a:t>Talking to current managers</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Reflecting on  your own managerial experience</a:t>
            </a:r>
          </a:p>
          <a:p>
            <a:endParaRPr lang="en-US"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marL="114300" lvl="0" indent="-457200"/>
            <a:r>
              <a:rPr lang="en-US" sz="2000" dirty="0"/>
              <a:t>3.   Which of the following is a tool that is useful for developing new managers?</a:t>
            </a:r>
          </a:p>
          <a:p>
            <a:pPr marL="857250" lvl="1" indent="-457200">
              <a:buFont typeface="+mj-lt"/>
              <a:buAutoNum type="alphaLcParenR"/>
            </a:pPr>
            <a:r>
              <a:rPr lang="en-US" sz="2000" dirty="0"/>
              <a:t>External training</a:t>
            </a:r>
          </a:p>
          <a:p>
            <a:pPr marL="857250" lvl="1" indent="-457200">
              <a:buFont typeface="+mj-lt"/>
              <a:buAutoNum type="alphaLcParenR"/>
            </a:pPr>
            <a:r>
              <a:rPr lang="en-US" sz="2000" dirty="0"/>
              <a:t>All of these </a:t>
            </a:r>
          </a:p>
          <a:p>
            <a:pPr marL="857250" lvl="1" indent="-457200">
              <a:buFont typeface="+mj-lt"/>
              <a:buAutoNum type="alphaLcParenR"/>
            </a:pPr>
            <a:r>
              <a:rPr lang="en-US" sz="2000" dirty="0"/>
              <a:t>Internal workshops</a:t>
            </a:r>
          </a:p>
          <a:p>
            <a:pPr marL="857250" lvl="1" indent="-457200">
              <a:buFont typeface="+mj-lt"/>
              <a:buAutoNum type="alphaLcParenR"/>
            </a:pPr>
            <a:r>
              <a:rPr lang="en-US" sz="2000" dirty="0"/>
              <a:t>Peer groups</a:t>
            </a:r>
          </a:p>
          <a:p>
            <a:pPr lvl="0"/>
            <a:r>
              <a:rPr lang="en-US" sz="2000" dirty="0"/>
              <a:t>4.   Which of the following is true?</a:t>
            </a:r>
          </a:p>
          <a:p>
            <a:pPr marL="857250" lvl="1" indent="-457200">
              <a:buFont typeface="+mj-lt"/>
              <a:buAutoNum type="alphaLcParenR"/>
            </a:pPr>
            <a:r>
              <a:rPr lang="en-US" sz="2000" dirty="0"/>
              <a:t>Talented managers don’t need support tools to succeed</a:t>
            </a:r>
          </a:p>
          <a:p>
            <a:pPr marL="857250" lvl="1" indent="-457200">
              <a:buFont typeface="+mj-lt"/>
              <a:buAutoNum type="alphaLcParenR"/>
            </a:pPr>
            <a:r>
              <a:rPr lang="en-US" sz="2000" dirty="0"/>
              <a:t>Motivated managers don’t need training</a:t>
            </a:r>
          </a:p>
          <a:p>
            <a:pPr marL="857250" lvl="1" indent="-457200">
              <a:buFont typeface="+mj-lt"/>
              <a:buAutoNum type="alphaLcParenR"/>
            </a:pPr>
            <a:r>
              <a:rPr lang="en-US" sz="2000" dirty="0"/>
              <a:t>Tools should be provided only to struggling managers</a:t>
            </a:r>
          </a:p>
          <a:p>
            <a:pPr marL="857250" lvl="1" indent="-457200">
              <a:buFont typeface="+mj-lt"/>
              <a:buAutoNum type="alphaLcParenR"/>
            </a:pPr>
            <a:r>
              <a:rPr lang="en-US" sz="2000" dirty="0"/>
              <a:t>Even talented, motivated managers will struggle without the right tools</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lvl="0"/>
            <a:r>
              <a:rPr lang="en-US" sz="2000" dirty="0"/>
              <a:t>5.   What does a clearly defined management track do?</a:t>
            </a:r>
          </a:p>
          <a:p>
            <a:pPr marL="857250" lvl="1" indent="-457200">
              <a:buFont typeface="+mj-lt"/>
              <a:buAutoNum type="alphaLcParenR"/>
            </a:pPr>
            <a:r>
              <a:rPr lang="en-US" sz="2000" dirty="0"/>
              <a:t>Transfers all responsibility for employee development to the individual employee</a:t>
            </a:r>
          </a:p>
          <a:p>
            <a:pPr marL="857250" lvl="1" indent="-457200">
              <a:buFont typeface="+mj-lt"/>
              <a:buAutoNum type="alphaLcParenR"/>
            </a:pPr>
            <a:r>
              <a:rPr lang="en-US" sz="2000" dirty="0"/>
              <a:t>Empowers employees to help direct their career growth</a:t>
            </a:r>
          </a:p>
          <a:p>
            <a:pPr marL="857250" lvl="1" indent="-457200">
              <a:buFont typeface="+mj-lt"/>
              <a:buAutoNum type="alphaLcParenR"/>
            </a:pPr>
            <a:r>
              <a:rPr lang="en-US" sz="2000" dirty="0"/>
              <a:t>Prevents lawsuits</a:t>
            </a:r>
          </a:p>
          <a:p>
            <a:pPr marL="857250" lvl="1" indent="-457200">
              <a:buFont typeface="+mj-lt"/>
              <a:buAutoNum type="alphaLcParenR"/>
            </a:pPr>
            <a:r>
              <a:rPr lang="en-US" sz="2000" dirty="0"/>
              <a:t>None of these</a:t>
            </a:r>
          </a:p>
          <a:p>
            <a:pPr lvl="0"/>
            <a:r>
              <a:rPr lang="en-US" sz="2000" dirty="0"/>
              <a:t>6.   When should potential management candidates be identified?</a:t>
            </a:r>
          </a:p>
          <a:p>
            <a:pPr marL="857250" lvl="1" indent="-457200">
              <a:buFont typeface="+mj-lt"/>
              <a:buAutoNum type="alphaLcParenR"/>
            </a:pPr>
            <a:r>
              <a:rPr lang="en-US" sz="2000" dirty="0"/>
              <a:t>When a current manager resigns</a:t>
            </a:r>
          </a:p>
          <a:p>
            <a:pPr marL="857250" lvl="1" indent="-457200">
              <a:buFont typeface="+mj-lt"/>
              <a:buAutoNum type="alphaLcParenR"/>
            </a:pPr>
            <a:r>
              <a:rPr lang="en-US" sz="2000" dirty="0"/>
              <a:t>When a new position is created</a:t>
            </a:r>
          </a:p>
          <a:p>
            <a:pPr marL="857250" lvl="1" indent="-457200">
              <a:buFont typeface="+mj-lt"/>
              <a:buAutoNum type="alphaLcParenR"/>
            </a:pPr>
            <a:r>
              <a:rPr lang="en-US" sz="2000" dirty="0"/>
              <a:t>When a new position needs to be filled</a:t>
            </a:r>
          </a:p>
          <a:p>
            <a:pPr marL="857250" lvl="1" indent="-457200">
              <a:buFont typeface="+mj-lt"/>
              <a:buAutoNum type="alphaLcParenR"/>
            </a:pPr>
            <a:r>
              <a:rPr lang="en-US" sz="2000" dirty="0"/>
              <a:t>As early as possible</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239826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lvl="0"/>
            <a:r>
              <a:rPr lang="en-US" sz="2000" dirty="0"/>
              <a:t>7.   Which of the following is a way to identify potential candidates for management?</a:t>
            </a:r>
          </a:p>
          <a:p>
            <a:pPr marL="857250" lvl="1" indent="-457200">
              <a:buFont typeface="+mj-lt"/>
              <a:buAutoNum type="alphaLcParenR"/>
            </a:pPr>
            <a:r>
              <a:rPr lang="en-US" sz="2000" dirty="0"/>
              <a:t>All of these</a:t>
            </a:r>
          </a:p>
          <a:p>
            <a:pPr marL="857250" lvl="1" indent="-457200">
              <a:buFont typeface="+mj-lt"/>
              <a:buAutoNum type="alphaLcParenR"/>
            </a:pPr>
            <a:r>
              <a:rPr lang="en-US" sz="2000" dirty="0"/>
              <a:t>Employee annual reviews</a:t>
            </a:r>
          </a:p>
          <a:p>
            <a:pPr marL="857250" lvl="1" indent="-457200">
              <a:buFont typeface="+mj-lt"/>
              <a:buAutoNum type="alphaLcParenR"/>
            </a:pPr>
            <a:r>
              <a:rPr lang="en-US" sz="2000" dirty="0"/>
              <a:t>Referrals from managers and supervisors</a:t>
            </a:r>
          </a:p>
          <a:p>
            <a:pPr marL="857250" lvl="1" indent="-457200">
              <a:buFont typeface="+mj-lt"/>
              <a:buAutoNum type="alphaLcParenR"/>
            </a:pPr>
            <a:r>
              <a:rPr lang="en-US" sz="2000" dirty="0"/>
              <a:t>Talking to employees about their goals</a:t>
            </a:r>
          </a:p>
          <a:p>
            <a:pPr lvl="0"/>
            <a:r>
              <a:rPr lang="en-US" sz="2000" dirty="0"/>
              <a:t>8.   Once a management track is created, what should you do?</a:t>
            </a:r>
          </a:p>
          <a:p>
            <a:pPr marL="857250" lvl="1" indent="-457200">
              <a:buFont typeface="+mj-lt"/>
              <a:buAutoNum type="alphaLcParenR"/>
            </a:pPr>
            <a:r>
              <a:rPr lang="en-US" sz="2000" dirty="0"/>
              <a:t>Make employees aware of it</a:t>
            </a:r>
          </a:p>
          <a:p>
            <a:pPr marL="857250" lvl="1" indent="-457200">
              <a:buFont typeface="+mj-lt"/>
              <a:buAutoNum type="alphaLcParenR"/>
            </a:pPr>
            <a:r>
              <a:rPr lang="en-US" sz="2000" dirty="0"/>
              <a:t>Discuss it with employees who express management goals</a:t>
            </a:r>
          </a:p>
          <a:p>
            <a:pPr marL="857250" lvl="1" indent="-457200">
              <a:buFont typeface="+mj-lt"/>
              <a:buAutoNum type="alphaLcParenR"/>
            </a:pPr>
            <a:r>
              <a:rPr lang="en-US" sz="2000" dirty="0"/>
              <a:t>All of these</a:t>
            </a:r>
          </a:p>
          <a:p>
            <a:pPr marL="857250" lvl="1" indent="-457200">
              <a:buFont typeface="+mj-lt"/>
              <a:buAutoNum type="alphaLcParenR"/>
            </a:pPr>
            <a:r>
              <a:rPr lang="en-US" sz="2000" dirty="0"/>
              <a:t>Make it available in hard copy or online</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lvl="0"/>
            <a:r>
              <a:rPr lang="en-US" sz="2400" dirty="0"/>
              <a:t>9.   What did Oren and Khadijdha do to get information?</a:t>
            </a:r>
          </a:p>
          <a:p>
            <a:pPr marL="857250" lvl="1" indent="-457200">
              <a:buFont typeface="+mj-lt"/>
              <a:buAutoNum type="alphaLcParenR"/>
            </a:pPr>
            <a:r>
              <a:rPr lang="en-US" sz="2400" dirty="0"/>
              <a:t>Read business journals</a:t>
            </a:r>
          </a:p>
          <a:p>
            <a:pPr marL="857250" lvl="1" indent="-457200">
              <a:buFont typeface="+mj-lt"/>
              <a:buAutoNum type="alphaLcParenR"/>
            </a:pPr>
            <a:r>
              <a:rPr lang="en-US" sz="2400" dirty="0"/>
              <a:t>Talked to employees at different levels</a:t>
            </a:r>
          </a:p>
          <a:p>
            <a:pPr marL="857250" lvl="1" indent="-457200">
              <a:buFont typeface="+mj-lt"/>
              <a:buAutoNum type="alphaLcParenR"/>
            </a:pPr>
            <a:r>
              <a:rPr lang="en-US" sz="2400" dirty="0"/>
              <a:t>Talked to only high level managers</a:t>
            </a:r>
          </a:p>
          <a:p>
            <a:pPr marL="857250" lvl="1" indent="-457200">
              <a:buFont typeface="+mj-lt"/>
              <a:buAutoNum type="alphaLcParenR"/>
            </a:pPr>
            <a:r>
              <a:rPr lang="en-US" sz="2400" dirty="0"/>
              <a:t>Nothing</a:t>
            </a:r>
          </a:p>
          <a:p>
            <a:pPr lvl="0"/>
            <a:r>
              <a:rPr lang="en-US" sz="2400" dirty="0"/>
              <a:t>10.  What did Oren and Khadidjha find?</a:t>
            </a:r>
          </a:p>
          <a:p>
            <a:pPr marL="857250" lvl="1" indent="-457200">
              <a:buFont typeface="+mj-lt"/>
              <a:buAutoNum type="alphaLcParenR"/>
            </a:pPr>
            <a:r>
              <a:rPr lang="en-US" sz="2400" dirty="0"/>
              <a:t>Their company had a well-defined management track</a:t>
            </a:r>
          </a:p>
          <a:p>
            <a:pPr marL="857250" lvl="1" indent="-457200">
              <a:buFont typeface="+mj-lt"/>
              <a:buAutoNum type="alphaLcParenR"/>
            </a:pPr>
            <a:r>
              <a:rPr lang="en-US" sz="2400" dirty="0"/>
              <a:t>Their company had incompetent managers</a:t>
            </a:r>
          </a:p>
          <a:p>
            <a:pPr marL="857250" lvl="1" indent="-457200">
              <a:buFont typeface="+mj-lt"/>
              <a:buAutoNum type="alphaLcParenR"/>
            </a:pPr>
            <a:r>
              <a:rPr lang="en-US" sz="2400" dirty="0"/>
              <a:t>Nothing</a:t>
            </a:r>
          </a:p>
          <a:p>
            <a:pPr marL="857250" lvl="1" indent="-457200">
              <a:buFont typeface="+mj-lt"/>
              <a:buAutoNum type="alphaLcParenR"/>
            </a:pPr>
            <a:r>
              <a:rPr lang="en-US" sz="2400" dirty="0"/>
              <a:t>Their company did not have a clearly defined management track</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1"/>
            <a:ext cx="8305800" cy="5632313"/>
          </a:xfrm>
        </p:spPr>
        <p:txBody>
          <a:bodyPr wrap="square">
            <a:spAutoFit/>
          </a:bodyPr>
          <a:lstStyle/>
          <a:p>
            <a:pPr marL="114300" lvl="0" indent="-457200">
              <a:buFont typeface="+mj-lt"/>
              <a:buAutoNum type="arabicPeriod"/>
            </a:pPr>
            <a:r>
              <a:rPr lang="en-US" sz="1800" dirty="0"/>
              <a:t>What should you clearly define for new managers?</a:t>
            </a:r>
          </a:p>
          <a:p>
            <a:pPr marL="857250" lvl="1" indent="-457200">
              <a:buFont typeface="+mj-lt"/>
              <a:buAutoNum type="alphaLcParenR"/>
            </a:pPr>
            <a:r>
              <a:rPr lang="en-US" sz="1800" dirty="0">
                <a:solidFill>
                  <a:srgbClr val="FF0000"/>
                </a:solidFill>
              </a:rPr>
              <a:t>Roles and competencies</a:t>
            </a:r>
          </a:p>
          <a:p>
            <a:pPr marL="857250" lvl="1" indent="-457200">
              <a:buFont typeface="+mj-lt"/>
              <a:buAutoNum type="alphaLcParenR"/>
            </a:pPr>
            <a:r>
              <a:rPr lang="en-US" sz="1800" dirty="0"/>
              <a:t>Incentives</a:t>
            </a:r>
          </a:p>
          <a:p>
            <a:pPr marL="857250" lvl="1" indent="-457200">
              <a:buFont typeface="+mj-lt"/>
              <a:buAutoNum type="alphaLcParenR"/>
            </a:pPr>
            <a:r>
              <a:rPr lang="en-US" sz="1800" dirty="0"/>
              <a:t>Sanctions</a:t>
            </a:r>
          </a:p>
          <a:p>
            <a:pPr marL="857250" lvl="1" indent="-457200">
              <a:buFont typeface="+mj-lt"/>
              <a:buAutoNum type="alphaLcParenR"/>
            </a:pPr>
            <a:r>
              <a:rPr lang="en-US" sz="1800" dirty="0"/>
              <a:t>None of the above</a:t>
            </a:r>
          </a:p>
          <a:p>
            <a:pPr marL="114300" indent="-457200"/>
            <a:r>
              <a:rPr lang="en-US" sz="1800" dirty="0">
                <a:solidFill>
                  <a:srgbClr val="FF0000"/>
                </a:solidFill>
              </a:rPr>
              <a:t>Clearly defining roles and competencies helps in creating a management track. Take time to figure out not only what managers do, but what skills they need to do it.</a:t>
            </a:r>
          </a:p>
          <a:p>
            <a:pPr marL="857250" lvl="1" indent="-457200">
              <a:buNone/>
            </a:pPr>
            <a:endParaRPr lang="en-US" sz="1800" dirty="0"/>
          </a:p>
          <a:p>
            <a:pPr marL="114300" lvl="0" indent="-457200"/>
            <a:r>
              <a:rPr lang="en-US" sz="1800" dirty="0"/>
              <a:t>2.       Where can you look for information on managerial roles and competencies?</a:t>
            </a:r>
          </a:p>
          <a:p>
            <a:pPr marL="857250" lvl="1" indent="-457200">
              <a:buFont typeface="+mj-lt"/>
              <a:buAutoNum type="alphaLcParenR"/>
            </a:pPr>
            <a:r>
              <a:rPr lang="en-US" sz="1800" dirty="0"/>
              <a:t>Job descriptions</a:t>
            </a:r>
          </a:p>
          <a:p>
            <a:pPr marL="857250" lvl="1" indent="-457200">
              <a:buFont typeface="+mj-lt"/>
              <a:buAutoNum type="alphaLcParenR"/>
            </a:pPr>
            <a:r>
              <a:rPr lang="en-US" sz="1800" dirty="0"/>
              <a:t>Talking to current managers</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Reflecting on your own managerial experience</a:t>
            </a:r>
          </a:p>
          <a:p>
            <a:r>
              <a:rPr lang="en-US" sz="1800" dirty="0">
                <a:solidFill>
                  <a:srgbClr val="FF0000"/>
                </a:solidFill>
              </a:rPr>
              <a:t>There are several sources of information when you are defining roles and competencies. Look at job descriptions for managers, and also talk to managers about their work. If you have been a manager, reflect on your own experience as well.</a:t>
            </a:r>
          </a:p>
          <a:p>
            <a:endParaRPr lang="en-US" sz="2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marL="114300" lvl="0" indent="-457200"/>
            <a:r>
              <a:rPr lang="en-US" sz="1800" dirty="0"/>
              <a:t>3.   </a:t>
            </a:r>
            <a:r>
              <a:rPr lang="en-US" sz="1700" dirty="0"/>
              <a:t>Which of the following is a tool that is useful for developing new managers?</a:t>
            </a:r>
          </a:p>
          <a:p>
            <a:pPr marL="857250" lvl="1" indent="-457200">
              <a:buFont typeface="+mj-lt"/>
              <a:buAutoNum type="alphaLcParenR"/>
            </a:pPr>
            <a:r>
              <a:rPr lang="en-US" sz="1700" dirty="0"/>
              <a:t>External training</a:t>
            </a:r>
          </a:p>
          <a:p>
            <a:pPr marL="857250" lvl="1" indent="-457200">
              <a:buFont typeface="+mj-lt"/>
              <a:buAutoNum type="alphaLcParenR"/>
            </a:pPr>
            <a:r>
              <a:rPr lang="en-US" sz="1700" dirty="0">
                <a:solidFill>
                  <a:srgbClr val="FF0000"/>
                </a:solidFill>
              </a:rPr>
              <a:t>All of these </a:t>
            </a:r>
          </a:p>
          <a:p>
            <a:pPr marL="857250" lvl="1" indent="-457200">
              <a:buFont typeface="+mj-lt"/>
              <a:buAutoNum type="alphaLcParenR"/>
            </a:pPr>
            <a:r>
              <a:rPr lang="en-US" sz="1700" dirty="0"/>
              <a:t>Internal workshops</a:t>
            </a:r>
          </a:p>
          <a:p>
            <a:pPr marL="857250" lvl="1" indent="-457200">
              <a:buFont typeface="+mj-lt"/>
              <a:buAutoNum type="alphaLcParenR"/>
            </a:pPr>
            <a:r>
              <a:rPr lang="en-US" sz="1700" dirty="0"/>
              <a:t>Peer groups</a:t>
            </a:r>
          </a:p>
          <a:p>
            <a:pPr marL="114300" indent="-457200"/>
            <a:r>
              <a:rPr lang="en-US" sz="1700" dirty="0">
                <a:solidFill>
                  <a:srgbClr val="FF0000"/>
                </a:solidFill>
              </a:rPr>
              <a:t>	There are many tools that may help new managers succeed. Internal workshops and external trainings are both ways to equip mangers with skills for success. Peer groups are also a valuable source of support.</a:t>
            </a:r>
          </a:p>
          <a:p>
            <a:pPr marL="857250" lvl="1" indent="-457200">
              <a:buNone/>
            </a:pPr>
            <a:endParaRPr lang="en-US" sz="1700" dirty="0"/>
          </a:p>
          <a:p>
            <a:pPr lvl="0"/>
            <a:r>
              <a:rPr lang="en-US" sz="1700" dirty="0"/>
              <a:t>4.   Which of the following is true?</a:t>
            </a:r>
          </a:p>
          <a:p>
            <a:pPr marL="857250" lvl="1" indent="-457200">
              <a:buFont typeface="+mj-lt"/>
              <a:buAutoNum type="alphaLcParenR"/>
            </a:pPr>
            <a:r>
              <a:rPr lang="en-US" sz="1700" dirty="0"/>
              <a:t>Talented managers don’t need support tools to succeed</a:t>
            </a:r>
          </a:p>
          <a:p>
            <a:pPr marL="857250" lvl="1" indent="-457200">
              <a:buFont typeface="+mj-lt"/>
              <a:buAutoNum type="alphaLcParenR"/>
            </a:pPr>
            <a:r>
              <a:rPr lang="en-US" sz="1700" dirty="0"/>
              <a:t>Motivated managers don’t need training</a:t>
            </a:r>
          </a:p>
          <a:p>
            <a:pPr marL="857250" lvl="1" indent="-457200">
              <a:buFont typeface="+mj-lt"/>
              <a:buAutoNum type="alphaLcParenR"/>
            </a:pPr>
            <a:r>
              <a:rPr lang="en-US" sz="1700" dirty="0"/>
              <a:t>Tools should be provided only to struggling managers</a:t>
            </a:r>
          </a:p>
          <a:p>
            <a:pPr marL="857250" lvl="1" indent="-457200">
              <a:buFont typeface="+mj-lt"/>
              <a:buAutoNum type="alphaLcParenR"/>
            </a:pPr>
            <a:r>
              <a:rPr lang="en-US" sz="1700" dirty="0">
                <a:solidFill>
                  <a:srgbClr val="FF0000"/>
                </a:solidFill>
              </a:rPr>
              <a:t>Even talented, motivated managers will struggle without the right tools</a:t>
            </a:r>
          </a:p>
          <a:p>
            <a:pPr marL="114300" indent="-457200"/>
            <a:r>
              <a:rPr lang="en-US" sz="1700" dirty="0">
                <a:solidFill>
                  <a:srgbClr val="FF0000"/>
                </a:solidFill>
              </a:rPr>
              <a:t>Access to the right tools is essential for success. Even the most talented, motivated manager will struggle if he or she does not have access to tools and support. </a:t>
            </a:r>
          </a:p>
          <a:p>
            <a:pPr marL="857250" lvl="1" indent="-457200">
              <a:buFont typeface="+mj-lt"/>
              <a:buAutoNum type="alphaLcParenR"/>
            </a:pPr>
            <a:endParaRPr lang="en-US" sz="1700" dirty="0"/>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lvl="0"/>
            <a:r>
              <a:rPr lang="en-US" sz="1700" dirty="0"/>
              <a:t>5.   What does a clearly defined management track do?</a:t>
            </a:r>
          </a:p>
          <a:p>
            <a:pPr marL="857250" lvl="1" indent="-457200">
              <a:buFont typeface="+mj-lt"/>
              <a:buAutoNum type="alphaLcParenR"/>
            </a:pPr>
            <a:r>
              <a:rPr lang="en-US" sz="1700" dirty="0"/>
              <a:t>Transfers all responsibility for employee development to the individual employee</a:t>
            </a:r>
          </a:p>
          <a:p>
            <a:pPr marL="857250" lvl="1" indent="-457200">
              <a:buFont typeface="+mj-lt"/>
              <a:buAutoNum type="alphaLcParenR"/>
            </a:pPr>
            <a:r>
              <a:rPr lang="en-US" sz="1700" dirty="0">
                <a:solidFill>
                  <a:srgbClr val="FF0000"/>
                </a:solidFill>
              </a:rPr>
              <a:t>Empowers employees to help direct their career growth</a:t>
            </a:r>
          </a:p>
          <a:p>
            <a:pPr marL="857250" lvl="1" indent="-457200">
              <a:buFont typeface="+mj-lt"/>
              <a:buAutoNum type="alphaLcParenR"/>
            </a:pPr>
            <a:r>
              <a:rPr lang="en-US" sz="1700" dirty="0"/>
              <a:t>Prevents lawsuits</a:t>
            </a:r>
          </a:p>
          <a:p>
            <a:pPr marL="857250" lvl="1" indent="-457200">
              <a:buFont typeface="+mj-lt"/>
              <a:buAutoNum type="alphaLcParenR"/>
            </a:pPr>
            <a:r>
              <a:rPr lang="en-US" sz="1700" dirty="0"/>
              <a:t>None of these</a:t>
            </a:r>
          </a:p>
          <a:p>
            <a:pPr marL="114300" indent="-457200"/>
            <a:r>
              <a:rPr lang="en-US" sz="1700" dirty="0">
                <a:solidFill>
                  <a:srgbClr val="FF0000"/>
                </a:solidFill>
              </a:rPr>
              <a:t>	A clearly defined management track helps to empower employees in directing their career path. They will still need training and development, but a clearly defined track helps them in making choices about their career.</a:t>
            </a:r>
          </a:p>
          <a:p>
            <a:pPr marL="857250" lvl="1" indent="-457200">
              <a:buNone/>
            </a:pPr>
            <a:endParaRPr lang="en-US" sz="1700" dirty="0"/>
          </a:p>
          <a:p>
            <a:pPr lvl="0"/>
            <a:r>
              <a:rPr lang="en-US" sz="1700" dirty="0"/>
              <a:t>6.   When should potential management candidates be identified?</a:t>
            </a:r>
          </a:p>
          <a:p>
            <a:pPr marL="857250" lvl="1" indent="-457200">
              <a:buFont typeface="+mj-lt"/>
              <a:buAutoNum type="alphaLcParenR"/>
            </a:pPr>
            <a:r>
              <a:rPr lang="en-US" sz="1700" dirty="0"/>
              <a:t>When a current manager resigns</a:t>
            </a:r>
          </a:p>
          <a:p>
            <a:pPr marL="857250" lvl="1" indent="-457200">
              <a:buFont typeface="+mj-lt"/>
              <a:buAutoNum type="alphaLcParenR"/>
            </a:pPr>
            <a:r>
              <a:rPr lang="en-US" sz="1700" dirty="0"/>
              <a:t>When a new position is created</a:t>
            </a:r>
          </a:p>
          <a:p>
            <a:pPr marL="857250" lvl="1" indent="-457200">
              <a:buFont typeface="+mj-lt"/>
              <a:buAutoNum type="alphaLcParenR"/>
            </a:pPr>
            <a:r>
              <a:rPr lang="en-US" sz="1700" dirty="0"/>
              <a:t>When a new position needs to be filled</a:t>
            </a:r>
          </a:p>
          <a:p>
            <a:pPr marL="857250" lvl="1" indent="-457200">
              <a:buFont typeface="+mj-lt"/>
              <a:buAutoNum type="alphaLcParenR"/>
            </a:pPr>
            <a:r>
              <a:rPr lang="en-US" sz="1700" dirty="0">
                <a:solidFill>
                  <a:srgbClr val="FF0000"/>
                </a:solidFill>
              </a:rPr>
              <a:t>As early as possible</a:t>
            </a:r>
          </a:p>
          <a:p>
            <a:r>
              <a:rPr lang="en-US" sz="1700" dirty="0">
                <a:solidFill>
                  <a:srgbClr val="FF0000"/>
                </a:solidFill>
              </a:rPr>
              <a:t>Potential candidates for management should be identified as early as possible. This allows the maximum time for development and training.</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lvl="0"/>
            <a:r>
              <a:rPr lang="en-US" sz="1600" dirty="0"/>
              <a:t>7.   Which of the following is a way to identify potential candidates for management?</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Employee annual reviews</a:t>
            </a:r>
          </a:p>
          <a:p>
            <a:pPr marL="857250" lvl="1" indent="-457200">
              <a:buFont typeface="+mj-lt"/>
              <a:buAutoNum type="alphaLcParenR"/>
            </a:pPr>
            <a:r>
              <a:rPr lang="en-US" sz="1600" dirty="0"/>
              <a:t>Referrals from managers and supervisors</a:t>
            </a:r>
          </a:p>
          <a:p>
            <a:pPr marL="857250" lvl="1" indent="-457200">
              <a:buFont typeface="+mj-lt"/>
              <a:buAutoNum type="alphaLcParenR"/>
            </a:pPr>
            <a:r>
              <a:rPr lang="en-US" sz="1600" dirty="0"/>
              <a:t>Talking to employees about their goals</a:t>
            </a:r>
          </a:p>
          <a:p>
            <a:pPr marL="114300" indent="-457200"/>
            <a:r>
              <a:rPr lang="en-US" sz="1600" dirty="0">
                <a:solidFill>
                  <a:srgbClr val="FF0000"/>
                </a:solidFill>
              </a:rPr>
              <a:t>	There are several ways to identify employees with management potential. Employee reviews are one way, as are discussions with employees about their goals at other times. Current managers and supervisors may also refer employees they see as potential candidates.</a:t>
            </a:r>
          </a:p>
          <a:p>
            <a:pPr marL="857250" lvl="1" indent="-457200">
              <a:buNone/>
            </a:pPr>
            <a:endParaRPr lang="en-US" sz="1600" dirty="0"/>
          </a:p>
          <a:p>
            <a:pPr lvl="0"/>
            <a:r>
              <a:rPr lang="en-US" sz="1600" dirty="0"/>
              <a:t>8.   Once a management track is created, what should you do?</a:t>
            </a:r>
          </a:p>
          <a:p>
            <a:pPr marL="857250" lvl="1" indent="-457200">
              <a:buFont typeface="+mj-lt"/>
              <a:buAutoNum type="alphaLcParenR"/>
            </a:pPr>
            <a:r>
              <a:rPr lang="en-US" sz="1600" dirty="0"/>
              <a:t>Make employees aware of it</a:t>
            </a:r>
          </a:p>
          <a:p>
            <a:pPr marL="857250" lvl="1" indent="-457200">
              <a:buFont typeface="+mj-lt"/>
              <a:buAutoNum type="alphaLcParenR"/>
            </a:pPr>
            <a:r>
              <a:rPr lang="en-US" sz="1600" dirty="0"/>
              <a:t>Discuss it with employees who express management goals</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Make it available in hard copy or online</a:t>
            </a:r>
          </a:p>
          <a:p>
            <a:pPr marL="114300" indent="-457200"/>
            <a:r>
              <a:rPr lang="en-US" sz="1600" dirty="0">
                <a:solidFill>
                  <a:srgbClr val="FF0000"/>
                </a:solidFill>
              </a:rPr>
              <a:t>	Once a management track is created, employees need to know about it. Discuss it with employees, make it available in hard copy or online, and make employees aware that these materials are available.</a:t>
            </a:r>
          </a:p>
          <a:p>
            <a:pPr marL="857250" lvl="1" indent="-457200">
              <a:buFont typeface="+mj-lt"/>
              <a:buAutoNum type="alphaLcParenR"/>
            </a:pPr>
            <a:endParaRPr lang="en-US" sz="1600" dirty="0"/>
          </a:p>
          <a:p>
            <a:pPr marL="857250" lvl="1" indent="-457200">
              <a:buFont typeface="+mj-lt"/>
              <a:buAutoNum type="alphaLcParenR"/>
            </a:pPr>
            <a:endParaRPr lang="en-US" sz="1600" dirty="0"/>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lvl="0"/>
            <a:r>
              <a:rPr lang="en-US" sz="1600" dirty="0"/>
              <a:t>9.   What did Oren and Khadijdha do to get information?</a:t>
            </a:r>
          </a:p>
          <a:p>
            <a:pPr marL="857250" lvl="1" indent="-457200">
              <a:buFont typeface="+mj-lt"/>
              <a:buAutoNum type="alphaLcParenR"/>
            </a:pPr>
            <a:r>
              <a:rPr lang="en-US" sz="1600" dirty="0"/>
              <a:t>Read business journals</a:t>
            </a:r>
          </a:p>
          <a:p>
            <a:pPr marL="857250" lvl="1" indent="-457200">
              <a:buFont typeface="+mj-lt"/>
              <a:buAutoNum type="alphaLcParenR"/>
            </a:pPr>
            <a:r>
              <a:rPr lang="en-US" sz="1600" dirty="0">
                <a:solidFill>
                  <a:srgbClr val="FF0000"/>
                </a:solidFill>
              </a:rPr>
              <a:t>Talked to employees at different levels</a:t>
            </a:r>
          </a:p>
          <a:p>
            <a:pPr marL="857250" lvl="1" indent="-457200">
              <a:buFont typeface="+mj-lt"/>
              <a:buAutoNum type="alphaLcParenR"/>
            </a:pPr>
            <a:r>
              <a:rPr lang="en-US" sz="1600" dirty="0"/>
              <a:t>Talked to only high level managers</a:t>
            </a:r>
          </a:p>
          <a:p>
            <a:pPr marL="857250" lvl="1" indent="-457200">
              <a:buFont typeface="+mj-lt"/>
              <a:buAutoNum type="alphaLcParenR"/>
            </a:pPr>
            <a:r>
              <a:rPr lang="en-US" sz="1600" dirty="0"/>
              <a:t>Nothing</a:t>
            </a:r>
          </a:p>
          <a:p>
            <a:pPr marL="114300" indent="-457200"/>
            <a:r>
              <a:rPr lang="en-US" sz="1600" dirty="0">
                <a:solidFill>
                  <a:srgbClr val="FF0000"/>
                </a:solidFill>
              </a:rPr>
              <a:t>	Oren and </a:t>
            </a:r>
            <a:r>
              <a:rPr lang="en-US" sz="1600" dirty="0" err="1">
                <a:solidFill>
                  <a:srgbClr val="FF0000"/>
                </a:solidFill>
              </a:rPr>
              <a:t>Khadidjha</a:t>
            </a:r>
            <a:r>
              <a:rPr lang="en-US" sz="1600" dirty="0">
                <a:solidFill>
                  <a:srgbClr val="FF0000"/>
                </a:solidFill>
              </a:rPr>
              <a:t> talked to employees at various levels to get information about what people knew about moving into management. They interviewed dozens of people.</a:t>
            </a:r>
          </a:p>
          <a:p>
            <a:pPr marL="857250" lvl="1" indent="-457200">
              <a:buNone/>
            </a:pPr>
            <a:endParaRPr lang="en-US" sz="1600" dirty="0"/>
          </a:p>
          <a:p>
            <a:pPr lvl="0"/>
            <a:r>
              <a:rPr lang="en-US" sz="1600" dirty="0"/>
              <a:t>10.  What did Oren and Khadidjha find?</a:t>
            </a:r>
          </a:p>
          <a:p>
            <a:pPr marL="857250" lvl="1" indent="-457200">
              <a:buFont typeface="+mj-lt"/>
              <a:buAutoNum type="alphaLcParenR"/>
            </a:pPr>
            <a:r>
              <a:rPr lang="en-US" sz="1600" dirty="0"/>
              <a:t>Their company had a well-defined management track</a:t>
            </a:r>
          </a:p>
          <a:p>
            <a:pPr marL="857250" lvl="1" indent="-457200">
              <a:buFont typeface="+mj-lt"/>
              <a:buAutoNum type="alphaLcParenR"/>
            </a:pPr>
            <a:r>
              <a:rPr lang="en-US" sz="1600" dirty="0"/>
              <a:t>Their company had incompetent managers</a:t>
            </a:r>
          </a:p>
          <a:p>
            <a:pPr marL="857250" lvl="1" indent="-457200">
              <a:buFont typeface="+mj-lt"/>
              <a:buAutoNum type="alphaLcParenR"/>
            </a:pPr>
            <a:r>
              <a:rPr lang="en-US" sz="1600" dirty="0"/>
              <a:t>Nothing</a:t>
            </a:r>
          </a:p>
          <a:p>
            <a:pPr marL="857250" lvl="1" indent="-457200">
              <a:buFont typeface="+mj-lt"/>
              <a:buAutoNum type="alphaLcParenR"/>
            </a:pPr>
            <a:r>
              <a:rPr lang="en-US" sz="1600" dirty="0">
                <a:solidFill>
                  <a:srgbClr val="FF0000"/>
                </a:solidFill>
              </a:rPr>
              <a:t>Their company did not have a clearly defined management track</a:t>
            </a:r>
          </a:p>
          <a:p>
            <a:r>
              <a:rPr lang="en-US" sz="1600" dirty="0">
                <a:solidFill>
                  <a:srgbClr val="FF0000"/>
                </a:solidFill>
              </a:rPr>
              <a:t>Oren and </a:t>
            </a:r>
            <a:r>
              <a:rPr lang="en-US" sz="1600" dirty="0" err="1">
                <a:solidFill>
                  <a:srgbClr val="FF0000"/>
                </a:solidFill>
              </a:rPr>
              <a:t>Khadidjha</a:t>
            </a:r>
            <a:r>
              <a:rPr lang="en-US" sz="1600" dirty="0">
                <a:solidFill>
                  <a:srgbClr val="FF0000"/>
                </a:solidFill>
              </a:rPr>
              <a:t> found that most people had no idea how they would pursue a management position. This indicated that the company did not have a clearly defined management track.</a:t>
            </a:r>
          </a:p>
          <a:p>
            <a:endParaRPr lang="en-US" sz="1600" dirty="0"/>
          </a:p>
        </p:txBody>
      </p:sp>
    </p:spTree>
    <p:extLst>
      <p:ext uri="{BB962C8B-B14F-4D97-AF65-F5344CB8AC3E}">
        <p14:creationId xmlns:p14="http://schemas.microsoft.com/office/powerpoint/2010/main" val="26747603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spAutoFit/>
          </a:bodyPr>
          <a:lstStyle/>
          <a:p>
            <a:r>
              <a:rPr lang="en-US" dirty="0"/>
              <a:t>Module Four: Define and Build Competencies </a:t>
            </a:r>
            <a:endParaRPr lang="en-US" noProof="0" dirty="0"/>
          </a:p>
        </p:txBody>
      </p:sp>
      <p:sp>
        <p:nvSpPr>
          <p:cNvPr id="18436" name="Text Placeholder 3"/>
          <p:cNvSpPr>
            <a:spLocks noGrp="1"/>
          </p:cNvSpPr>
          <p:nvPr>
            <p:ph type="body" sz="quarter" idx="10"/>
          </p:nvPr>
        </p:nvSpPr>
        <p:spPr>
          <a:ln>
            <a:miter lim="800000"/>
            <a:headEnd/>
            <a:tailEnd/>
          </a:ln>
        </p:spPr>
        <p:txBody>
          <a:bodyPr/>
          <a:lstStyle/>
          <a:p>
            <a:r>
              <a:rPr lang="en-US" i="1" dirty="0"/>
              <a:t>A manager is responsible for the application and performance of knowledge.</a:t>
            </a:r>
          </a:p>
          <a:p>
            <a:r>
              <a:rPr lang="en-US" b="1" i="1" dirty="0"/>
              <a:t>Peter Drucker</a:t>
            </a:r>
            <a:r>
              <a:rPr lang="en-US" b="1" dirty="0"/>
              <a:t> </a:t>
            </a:r>
          </a:p>
        </p:txBody>
      </p:sp>
      <p:sp>
        <p:nvSpPr>
          <p:cNvPr id="18435" name="Content Placeholder 2"/>
          <p:cNvSpPr>
            <a:spLocks noGrp="1"/>
          </p:cNvSpPr>
          <p:nvPr>
            <p:ph type="body" sz="quarter" idx="11"/>
          </p:nvPr>
        </p:nvSpPr>
        <p:spPr/>
        <p:txBody>
          <a:bodyPr/>
          <a:lstStyle/>
          <a:p>
            <a:r>
              <a:rPr lang="en-US" dirty="0"/>
              <a:t> Taking time to define the core competencies needed for management, and then creating opportunities to build and practice those competencies, is a valuable investment in developing new managers.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428B4A9-71F3-4DA9-A7F2-02ECFA1C7B5D}"/>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spAutoFit/>
          </a:bodyPr>
          <a:lstStyle/>
          <a:p>
            <a:r>
              <a:rPr lang="en-US" noProof="0" dirty="0"/>
              <a:t>Clearly Define Competencies Needed</a:t>
            </a:r>
          </a:p>
        </p:txBody>
      </p:sp>
      <p:grpSp>
        <p:nvGrpSpPr>
          <p:cNvPr id="2" name="Group 1">
            <a:extLst>
              <a:ext uri="{FF2B5EF4-FFF2-40B4-BE49-F238E27FC236}">
                <a16:creationId xmlns:a16="http://schemas.microsoft.com/office/drawing/2014/main" id="{09ED9653-F12D-4605-9619-2A08A2A0B110}"/>
              </a:ext>
            </a:extLst>
          </p:cNvPr>
          <p:cNvGrpSpPr/>
          <p:nvPr/>
        </p:nvGrpSpPr>
        <p:grpSpPr>
          <a:xfrm>
            <a:off x="1969571" y="1600200"/>
            <a:ext cx="5204856" cy="4525963"/>
            <a:chOff x="1969571" y="1600200"/>
            <a:chExt cx="5204856" cy="4525963"/>
          </a:xfrm>
        </p:grpSpPr>
        <p:sp>
          <p:nvSpPr>
            <p:cNvPr id="3" name="Isosceles Triangle 2">
              <a:extLst>
                <a:ext uri="{FF2B5EF4-FFF2-40B4-BE49-F238E27FC236}">
                  <a16:creationId xmlns:a16="http://schemas.microsoft.com/office/drawing/2014/main" id="{F04E9C03-9E81-4A64-B371-EAEFC194A585}"/>
                </a:ext>
              </a:extLst>
            </p:cNvPr>
            <p:cNvSpPr/>
            <p:nvPr/>
          </p:nvSpPr>
          <p:spPr>
            <a:xfrm>
              <a:off x="1969571" y="1600200"/>
              <a:ext cx="4525963" cy="4525963"/>
            </a:xfrm>
            <a:prstGeom prst="triangl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4B395F40-1DC6-4129-938C-F72C321269C4}"/>
                </a:ext>
              </a:extLst>
            </p:cNvPr>
            <p:cNvSpPr/>
            <p:nvPr/>
          </p:nvSpPr>
          <p:spPr>
            <a:xfrm>
              <a:off x="4232552" y="2055227"/>
              <a:ext cx="2941875" cy="1071380"/>
            </a:xfrm>
            <a:custGeom>
              <a:avLst/>
              <a:gdLst>
                <a:gd name="connsiteX0" fmla="*/ 0 w 2941875"/>
                <a:gd name="connsiteY0" fmla="*/ 178567 h 1071380"/>
                <a:gd name="connsiteX1" fmla="*/ 178567 w 2941875"/>
                <a:gd name="connsiteY1" fmla="*/ 0 h 1071380"/>
                <a:gd name="connsiteX2" fmla="*/ 2763308 w 2941875"/>
                <a:gd name="connsiteY2" fmla="*/ 0 h 1071380"/>
                <a:gd name="connsiteX3" fmla="*/ 2941875 w 2941875"/>
                <a:gd name="connsiteY3" fmla="*/ 178567 h 1071380"/>
                <a:gd name="connsiteX4" fmla="*/ 2941875 w 2941875"/>
                <a:gd name="connsiteY4" fmla="*/ 892813 h 1071380"/>
                <a:gd name="connsiteX5" fmla="*/ 2763308 w 2941875"/>
                <a:gd name="connsiteY5" fmla="*/ 1071380 h 1071380"/>
                <a:gd name="connsiteX6" fmla="*/ 178567 w 2941875"/>
                <a:gd name="connsiteY6" fmla="*/ 1071380 h 1071380"/>
                <a:gd name="connsiteX7" fmla="*/ 0 w 2941875"/>
                <a:gd name="connsiteY7" fmla="*/ 892813 h 1071380"/>
                <a:gd name="connsiteX8" fmla="*/ 0 w 2941875"/>
                <a:gd name="connsiteY8" fmla="*/ 178567 h 10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1875" h="1071380">
                  <a:moveTo>
                    <a:pt x="0" y="178567"/>
                  </a:moveTo>
                  <a:cubicBezTo>
                    <a:pt x="0" y="79947"/>
                    <a:pt x="79947" y="0"/>
                    <a:pt x="178567" y="0"/>
                  </a:cubicBezTo>
                  <a:lnTo>
                    <a:pt x="2763308" y="0"/>
                  </a:lnTo>
                  <a:cubicBezTo>
                    <a:pt x="2861928" y="0"/>
                    <a:pt x="2941875" y="79947"/>
                    <a:pt x="2941875" y="178567"/>
                  </a:cubicBezTo>
                  <a:lnTo>
                    <a:pt x="2941875" y="892813"/>
                  </a:lnTo>
                  <a:cubicBezTo>
                    <a:pt x="2941875" y="991433"/>
                    <a:pt x="2861928" y="1071380"/>
                    <a:pt x="2763308" y="1071380"/>
                  </a:cubicBezTo>
                  <a:lnTo>
                    <a:pt x="178567" y="1071380"/>
                  </a:lnTo>
                  <a:cubicBezTo>
                    <a:pt x="79947" y="1071380"/>
                    <a:pt x="0" y="991433"/>
                    <a:pt x="0" y="892813"/>
                  </a:cubicBezTo>
                  <a:lnTo>
                    <a:pt x="0" y="178567"/>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5170" tIns="155170" rIns="155170" bIns="155170" numCol="1" spcCol="1270" anchor="ctr" anchorCtr="0">
              <a:noAutofit/>
            </a:bodyPr>
            <a:lstStyle/>
            <a:p>
              <a:pPr marL="0" lvl="0" indent="0" algn="ctr" defTabSz="1200150">
                <a:lnSpc>
                  <a:spcPct val="90000"/>
                </a:lnSpc>
                <a:spcBef>
                  <a:spcPct val="0"/>
                </a:spcBef>
                <a:spcAft>
                  <a:spcPct val="35000"/>
                </a:spcAft>
                <a:buNone/>
              </a:pPr>
              <a:r>
                <a:rPr lang="en-US" sz="2700" kern="1200" dirty="0"/>
                <a:t>Create competency list</a:t>
              </a:r>
            </a:p>
          </p:txBody>
        </p:sp>
        <p:sp>
          <p:nvSpPr>
            <p:cNvPr id="6" name="Freeform: Shape 5">
              <a:extLst>
                <a:ext uri="{FF2B5EF4-FFF2-40B4-BE49-F238E27FC236}">
                  <a16:creationId xmlns:a16="http://schemas.microsoft.com/office/drawing/2014/main" id="{DF2723CC-DA51-4FEB-BBCE-D9420FBCAD1A}"/>
                </a:ext>
              </a:extLst>
            </p:cNvPr>
            <p:cNvSpPr/>
            <p:nvPr/>
          </p:nvSpPr>
          <p:spPr>
            <a:xfrm>
              <a:off x="4232552" y="3260530"/>
              <a:ext cx="2941875" cy="1071380"/>
            </a:xfrm>
            <a:custGeom>
              <a:avLst/>
              <a:gdLst>
                <a:gd name="connsiteX0" fmla="*/ 0 w 2941875"/>
                <a:gd name="connsiteY0" fmla="*/ 178567 h 1071380"/>
                <a:gd name="connsiteX1" fmla="*/ 178567 w 2941875"/>
                <a:gd name="connsiteY1" fmla="*/ 0 h 1071380"/>
                <a:gd name="connsiteX2" fmla="*/ 2763308 w 2941875"/>
                <a:gd name="connsiteY2" fmla="*/ 0 h 1071380"/>
                <a:gd name="connsiteX3" fmla="*/ 2941875 w 2941875"/>
                <a:gd name="connsiteY3" fmla="*/ 178567 h 1071380"/>
                <a:gd name="connsiteX4" fmla="*/ 2941875 w 2941875"/>
                <a:gd name="connsiteY4" fmla="*/ 892813 h 1071380"/>
                <a:gd name="connsiteX5" fmla="*/ 2763308 w 2941875"/>
                <a:gd name="connsiteY5" fmla="*/ 1071380 h 1071380"/>
                <a:gd name="connsiteX6" fmla="*/ 178567 w 2941875"/>
                <a:gd name="connsiteY6" fmla="*/ 1071380 h 1071380"/>
                <a:gd name="connsiteX7" fmla="*/ 0 w 2941875"/>
                <a:gd name="connsiteY7" fmla="*/ 892813 h 1071380"/>
                <a:gd name="connsiteX8" fmla="*/ 0 w 2941875"/>
                <a:gd name="connsiteY8" fmla="*/ 178567 h 10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1875" h="1071380">
                  <a:moveTo>
                    <a:pt x="0" y="178567"/>
                  </a:moveTo>
                  <a:cubicBezTo>
                    <a:pt x="0" y="79947"/>
                    <a:pt x="79947" y="0"/>
                    <a:pt x="178567" y="0"/>
                  </a:cubicBezTo>
                  <a:lnTo>
                    <a:pt x="2763308" y="0"/>
                  </a:lnTo>
                  <a:cubicBezTo>
                    <a:pt x="2861928" y="0"/>
                    <a:pt x="2941875" y="79947"/>
                    <a:pt x="2941875" y="178567"/>
                  </a:cubicBezTo>
                  <a:lnTo>
                    <a:pt x="2941875" y="892813"/>
                  </a:lnTo>
                  <a:cubicBezTo>
                    <a:pt x="2941875" y="991433"/>
                    <a:pt x="2861928" y="1071380"/>
                    <a:pt x="2763308" y="1071380"/>
                  </a:cubicBezTo>
                  <a:lnTo>
                    <a:pt x="178567" y="1071380"/>
                  </a:lnTo>
                  <a:cubicBezTo>
                    <a:pt x="79947" y="1071380"/>
                    <a:pt x="0" y="991433"/>
                    <a:pt x="0" y="892813"/>
                  </a:cubicBezTo>
                  <a:lnTo>
                    <a:pt x="0" y="178567"/>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5170" tIns="155170" rIns="155170" bIns="155170" numCol="1" spcCol="1270" anchor="ctr" anchorCtr="0">
              <a:noAutofit/>
            </a:bodyPr>
            <a:lstStyle/>
            <a:p>
              <a:pPr marL="0" lvl="0" indent="0" algn="ctr" defTabSz="1200150">
                <a:lnSpc>
                  <a:spcPct val="90000"/>
                </a:lnSpc>
                <a:spcBef>
                  <a:spcPct val="0"/>
                </a:spcBef>
                <a:spcAft>
                  <a:spcPct val="35000"/>
                </a:spcAft>
                <a:buNone/>
              </a:pPr>
              <a:r>
                <a:rPr lang="en-US" sz="2700" kern="1200" dirty="0"/>
                <a:t>Make sure they are measurable</a:t>
              </a:r>
            </a:p>
          </p:txBody>
        </p:sp>
        <p:sp>
          <p:nvSpPr>
            <p:cNvPr id="7" name="Freeform: Shape 6">
              <a:extLst>
                <a:ext uri="{FF2B5EF4-FFF2-40B4-BE49-F238E27FC236}">
                  <a16:creationId xmlns:a16="http://schemas.microsoft.com/office/drawing/2014/main" id="{ABB3E838-92BD-4E03-9BF5-E02EAAAE7BF4}"/>
                </a:ext>
              </a:extLst>
            </p:cNvPr>
            <p:cNvSpPr/>
            <p:nvPr/>
          </p:nvSpPr>
          <p:spPr>
            <a:xfrm>
              <a:off x="4232552" y="4465832"/>
              <a:ext cx="2941875" cy="1071380"/>
            </a:xfrm>
            <a:custGeom>
              <a:avLst/>
              <a:gdLst>
                <a:gd name="connsiteX0" fmla="*/ 0 w 2941875"/>
                <a:gd name="connsiteY0" fmla="*/ 178567 h 1071380"/>
                <a:gd name="connsiteX1" fmla="*/ 178567 w 2941875"/>
                <a:gd name="connsiteY1" fmla="*/ 0 h 1071380"/>
                <a:gd name="connsiteX2" fmla="*/ 2763308 w 2941875"/>
                <a:gd name="connsiteY2" fmla="*/ 0 h 1071380"/>
                <a:gd name="connsiteX3" fmla="*/ 2941875 w 2941875"/>
                <a:gd name="connsiteY3" fmla="*/ 178567 h 1071380"/>
                <a:gd name="connsiteX4" fmla="*/ 2941875 w 2941875"/>
                <a:gd name="connsiteY4" fmla="*/ 892813 h 1071380"/>
                <a:gd name="connsiteX5" fmla="*/ 2763308 w 2941875"/>
                <a:gd name="connsiteY5" fmla="*/ 1071380 h 1071380"/>
                <a:gd name="connsiteX6" fmla="*/ 178567 w 2941875"/>
                <a:gd name="connsiteY6" fmla="*/ 1071380 h 1071380"/>
                <a:gd name="connsiteX7" fmla="*/ 0 w 2941875"/>
                <a:gd name="connsiteY7" fmla="*/ 892813 h 1071380"/>
                <a:gd name="connsiteX8" fmla="*/ 0 w 2941875"/>
                <a:gd name="connsiteY8" fmla="*/ 178567 h 10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1875" h="1071380">
                  <a:moveTo>
                    <a:pt x="0" y="178567"/>
                  </a:moveTo>
                  <a:cubicBezTo>
                    <a:pt x="0" y="79947"/>
                    <a:pt x="79947" y="0"/>
                    <a:pt x="178567" y="0"/>
                  </a:cubicBezTo>
                  <a:lnTo>
                    <a:pt x="2763308" y="0"/>
                  </a:lnTo>
                  <a:cubicBezTo>
                    <a:pt x="2861928" y="0"/>
                    <a:pt x="2941875" y="79947"/>
                    <a:pt x="2941875" y="178567"/>
                  </a:cubicBezTo>
                  <a:lnTo>
                    <a:pt x="2941875" y="892813"/>
                  </a:lnTo>
                  <a:cubicBezTo>
                    <a:pt x="2941875" y="991433"/>
                    <a:pt x="2861928" y="1071380"/>
                    <a:pt x="2763308" y="1071380"/>
                  </a:cubicBezTo>
                  <a:lnTo>
                    <a:pt x="178567" y="1071380"/>
                  </a:lnTo>
                  <a:cubicBezTo>
                    <a:pt x="79947" y="1071380"/>
                    <a:pt x="0" y="991433"/>
                    <a:pt x="0" y="892813"/>
                  </a:cubicBezTo>
                  <a:lnTo>
                    <a:pt x="0" y="178567"/>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5170" tIns="155170" rIns="155170" bIns="155170" numCol="1" spcCol="1270" anchor="ctr" anchorCtr="0">
              <a:noAutofit/>
            </a:bodyPr>
            <a:lstStyle/>
            <a:p>
              <a:pPr marL="0" lvl="0" indent="0" algn="ctr" defTabSz="1200150">
                <a:lnSpc>
                  <a:spcPct val="90000"/>
                </a:lnSpc>
                <a:spcBef>
                  <a:spcPct val="0"/>
                </a:spcBef>
                <a:spcAft>
                  <a:spcPct val="35000"/>
                </a:spcAft>
                <a:buNone/>
              </a:pPr>
              <a:r>
                <a:rPr lang="en-US" sz="2700" kern="1200" dirty="0"/>
                <a:t>Self-evaluate competencies</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3CC25E3-11F1-4E69-9982-6D5206A22461}"/>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noProof="0" dirty="0"/>
              <a:t>Identify Strengths</a:t>
            </a:r>
          </a:p>
        </p:txBody>
      </p:sp>
      <p:grpSp>
        <p:nvGrpSpPr>
          <p:cNvPr id="2" name="Group 1">
            <a:extLst>
              <a:ext uri="{FF2B5EF4-FFF2-40B4-BE49-F238E27FC236}">
                <a16:creationId xmlns:a16="http://schemas.microsoft.com/office/drawing/2014/main" id="{8BA7DA4B-FB4C-4F8A-A0CB-F4F9E44964AF}"/>
              </a:ext>
            </a:extLst>
          </p:cNvPr>
          <p:cNvGrpSpPr/>
          <p:nvPr/>
        </p:nvGrpSpPr>
        <p:grpSpPr>
          <a:xfrm>
            <a:off x="457200" y="1600200"/>
            <a:ext cx="8229600" cy="4484541"/>
            <a:chOff x="457200" y="1600200"/>
            <a:chExt cx="8229600" cy="4484541"/>
          </a:xfrm>
        </p:grpSpPr>
        <p:sp>
          <p:nvSpPr>
            <p:cNvPr id="3" name="Rectangle 2">
              <a:extLst>
                <a:ext uri="{FF2B5EF4-FFF2-40B4-BE49-F238E27FC236}">
                  <a16:creationId xmlns:a16="http://schemas.microsoft.com/office/drawing/2014/main" id="{E7907994-A10C-4101-A76A-624882B5D959}"/>
                </a:ext>
              </a:extLst>
            </p:cNvPr>
            <p:cNvSpPr/>
            <p:nvPr/>
          </p:nvSpPr>
          <p:spPr>
            <a:xfrm>
              <a:off x="457200" y="1600200"/>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Freeform: Shape 3">
              <a:extLst>
                <a:ext uri="{FF2B5EF4-FFF2-40B4-BE49-F238E27FC236}">
                  <a16:creationId xmlns:a16="http://schemas.microsoft.com/office/drawing/2014/main" id="{6750F8BA-8F51-4B1E-82DA-D2025E2E05DD}"/>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Employee identifies strengths</a:t>
              </a:r>
            </a:p>
          </p:txBody>
        </p:sp>
        <p:sp>
          <p:nvSpPr>
            <p:cNvPr id="5" name="Rectangle 4">
              <a:extLst>
                <a:ext uri="{FF2B5EF4-FFF2-40B4-BE49-F238E27FC236}">
                  <a16:creationId xmlns:a16="http://schemas.microsoft.com/office/drawing/2014/main" id="{2C7C1084-08C4-4C8D-B981-86751C2DA509}"/>
                </a:ext>
              </a:extLst>
            </p:cNvPr>
            <p:cNvSpPr/>
            <p:nvPr/>
          </p:nvSpPr>
          <p:spPr>
            <a:xfrm>
              <a:off x="457200" y="368570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46C25380-C699-44A6-BD6D-76369A6578AC}"/>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Supervisors identify strengths</a:t>
              </a:r>
            </a:p>
          </p:txBody>
        </p:sp>
        <p:sp>
          <p:nvSpPr>
            <p:cNvPr id="7" name="Rectangle 6">
              <a:extLst>
                <a:ext uri="{FF2B5EF4-FFF2-40B4-BE49-F238E27FC236}">
                  <a16:creationId xmlns:a16="http://schemas.microsoft.com/office/drawing/2014/main" id="{A145D383-6BE6-48BD-BAFC-D620E80EE104}"/>
                </a:ext>
              </a:extLst>
            </p:cNvPr>
            <p:cNvSpPr/>
            <p:nvPr/>
          </p:nvSpPr>
          <p:spPr>
            <a:xfrm>
              <a:off x="457200" y="5227941"/>
              <a:ext cx="8229600" cy="8568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AC22AC9-30AC-4E53-8953-A45C1E607361}"/>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Identify strengths yourself</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5043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F8DF1A9-107D-45B7-B15E-9D5DBCDB56A5}"/>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noProof="0" dirty="0"/>
              <a:t>Identify Development Needs</a:t>
            </a:r>
          </a:p>
        </p:txBody>
      </p:sp>
      <p:grpSp>
        <p:nvGrpSpPr>
          <p:cNvPr id="2" name="Group 1">
            <a:extLst>
              <a:ext uri="{FF2B5EF4-FFF2-40B4-BE49-F238E27FC236}">
                <a16:creationId xmlns:a16="http://schemas.microsoft.com/office/drawing/2014/main" id="{692B1FB4-653E-45D6-9297-20621F1E21E8}"/>
              </a:ext>
            </a:extLst>
          </p:cNvPr>
          <p:cNvGrpSpPr/>
          <p:nvPr/>
        </p:nvGrpSpPr>
        <p:grpSpPr>
          <a:xfrm>
            <a:off x="459611" y="3275697"/>
            <a:ext cx="8224777" cy="1174968"/>
            <a:chOff x="459611" y="3275697"/>
            <a:chExt cx="8224777" cy="1174968"/>
          </a:xfrm>
        </p:grpSpPr>
        <p:sp>
          <p:nvSpPr>
            <p:cNvPr id="3" name="Freeform: Shape 2">
              <a:extLst>
                <a:ext uri="{FF2B5EF4-FFF2-40B4-BE49-F238E27FC236}">
                  <a16:creationId xmlns:a16="http://schemas.microsoft.com/office/drawing/2014/main" id="{A56F4427-764A-496A-A3C9-45F20A720207}"/>
                </a:ext>
              </a:extLst>
            </p:cNvPr>
            <p:cNvSpPr/>
            <p:nvPr/>
          </p:nvSpPr>
          <p:spPr>
            <a:xfrm>
              <a:off x="459611" y="3275697"/>
              <a:ext cx="2937420" cy="1174968"/>
            </a:xfrm>
            <a:custGeom>
              <a:avLst/>
              <a:gdLst>
                <a:gd name="connsiteX0" fmla="*/ 0 w 2937420"/>
                <a:gd name="connsiteY0" fmla="*/ 0 h 1174968"/>
                <a:gd name="connsiteX1" fmla="*/ 2349936 w 2937420"/>
                <a:gd name="connsiteY1" fmla="*/ 0 h 1174968"/>
                <a:gd name="connsiteX2" fmla="*/ 2937420 w 2937420"/>
                <a:gd name="connsiteY2" fmla="*/ 587484 h 1174968"/>
                <a:gd name="connsiteX3" fmla="*/ 2349936 w 2937420"/>
                <a:gd name="connsiteY3" fmla="*/ 1174968 h 1174968"/>
                <a:gd name="connsiteX4" fmla="*/ 0 w 2937420"/>
                <a:gd name="connsiteY4" fmla="*/ 1174968 h 1174968"/>
                <a:gd name="connsiteX5" fmla="*/ 587484 w 2937420"/>
                <a:gd name="connsiteY5" fmla="*/ 587484 h 1174968"/>
                <a:gd name="connsiteX6" fmla="*/ 0 w 2937420"/>
                <a:gd name="connsiteY6" fmla="*/ 0 h 1174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7420" h="1174968">
                  <a:moveTo>
                    <a:pt x="0" y="0"/>
                  </a:moveTo>
                  <a:lnTo>
                    <a:pt x="2349936" y="0"/>
                  </a:lnTo>
                  <a:lnTo>
                    <a:pt x="2937420" y="587484"/>
                  </a:lnTo>
                  <a:lnTo>
                    <a:pt x="2349936" y="1174968"/>
                  </a:lnTo>
                  <a:lnTo>
                    <a:pt x="0" y="1174968"/>
                  </a:lnTo>
                  <a:lnTo>
                    <a:pt x="587484" y="58748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03499" tIns="38672" rIns="626156" bIns="38672" numCol="1" spcCol="1270" anchor="ctr" anchorCtr="0">
              <a:noAutofit/>
            </a:bodyPr>
            <a:lstStyle/>
            <a:p>
              <a:pPr marL="0" lvl="0" indent="0" algn="ctr" defTabSz="1289050">
                <a:lnSpc>
                  <a:spcPct val="90000"/>
                </a:lnSpc>
                <a:spcBef>
                  <a:spcPct val="0"/>
                </a:spcBef>
                <a:spcAft>
                  <a:spcPct val="35000"/>
                </a:spcAft>
                <a:buNone/>
              </a:pPr>
              <a:r>
                <a:rPr lang="en-US" sz="2900" kern="1200" dirty="0"/>
                <a:t>Self evaluation</a:t>
              </a:r>
            </a:p>
          </p:txBody>
        </p:sp>
        <p:sp>
          <p:nvSpPr>
            <p:cNvPr id="5" name="Freeform: Shape 4">
              <a:extLst>
                <a:ext uri="{FF2B5EF4-FFF2-40B4-BE49-F238E27FC236}">
                  <a16:creationId xmlns:a16="http://schemas.microsoft.com/office/drawing/2014/main" id="{A1E9743F-3C65-4CFC-BF63-7F6EADCABCF4}"/>
                </a:ext>
              </a:extLst>
            </p:cNvPr>
            <p:cNvSpPr/>
            <p:nvPr/>
          </p:nvSpPr>
          <p:spPr>
            <a:xfrm>
              <a:off x="3103289" y="3275697"/>
              <a:ext cx="2937420" cy="1174968"/>
            </a:xfrm>
            <a:custGeom>
              <a:avLst/>
              <a:gdLst>
                <a:gd name="connsiteX0" fmla="*/ 0 w 2937420"/>
                <a:gd name="connsiteY0" fmla="*/ 0 h 1174968"/>
                <a:gd name="connsiteX1" fmla="*/ 2349936 w 2937420"/>
                <a:gd name="connsiteY1" fmla="*/ 0 h 1174968"/>
                <a:gd name="connsiteX2" fmla="*/ 2937420 w 2937420"/>
                <a:gd name="connsiteY2" fmla="*/ 587484 h 1174968"/>
                <a:gd name="connsiteX3" fmla="*/ 2349936 w 2937420"/>
                <a:gd name="connsiteY3" fmla="*/ 1174968 h 1174968"/>
                <a:gd name="connsiteX4" fmla="*/ 0 w 2937420"/>
                <a:gd name="connsiteY4" fmla="*/ 1174968 h 1174968"/>
                <a:gd name="connsiteX5" fmla="*/ 587484 w 2937420"/>
                <a:gd name="connsiteY5" fmla="*/ 587484 h 1174968"/>
                <a:gd name="connsiteX6" fmla="*/ 0 w 2937420"/>
                <a:gd name="connsiteY6" fmla="*/ 0 h 1174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7420" h="1174968">
                  <a:moveTo>
                    <a:pt x="0" y="0"/>
                  </a:moveTo>
                  <a:lnTo>
                    <a:pt x="2349936" y="0"/>
                  </a:lnTo>
                  <a:lnTo>
                    <a:pt x="2937420" y="587484"/>
                  </a:lnTo>
                  <a:lnTo>
                    <a:pt x="2349936" y="1174968"/>
                  </a:lnTo>
                  <a:lnTo>
                    <a:pt x="0" y="1174968"/>
                  </a:lnTo>
                  <a:lnTo>
                    <a:pt x="587484" y="58748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03499" tIns="38672" rIns="626156" bIns="38672" numCol="1" spcCol="1270" anchor="ctr" anchorCtr="0">
              <a:noAutofit/>
            </a:bodyPr>
            <a:lstStyle/>
            <a:p>
              <a:pPr marL="0" lvl="0" indent="0" algn="ctr" defTabSz="1289050">
                <a:lnSpc>
                  <a:spcPct val="90000"/>
                </a:lnSpc>
                <a:spcBef>
                  <a:spcPct val="0"/>
                </a:spcBef>
                <a:spcAft>
                  <a:spcPct val="35000"/>
                </a:spcAft>
                <a:buNone/>
              </a:pPr>
              <a:r>
                <a:rPr lang="en-US" sz="2900" kern="1200" dirty="0"/>
                <a:t>Supervisor evaluation</a:t>
              </a:r>
            </a:p>
          </p:txBody>
        </p:sp>
        <p:sp>
          <p:nvSpPr>
            <p:cNvPr id="6" name="Freeform: Shape 5">
              <a:extLst>
                <a:ext uri="{FF2B5EF4-FFF2-40B4-BE49-F238E27FC236}">
                  <a16:creationId xmlns:a16="http://schemas.microsoft.com/office/drawing/2014/main" id="{BCD2D387-F929-4DA8-AB99-D949011985EE}"/>
                </a:ext>
              </a:extLst>
            </p:cNvPr>
            <p:cNvSpPr/>
            <p:nvPr/>
          </p:nvSpPr>
          <p:spPr>
            <a:xfrm>
              <a:off x="5746968" y="3275697"/>
              <a:ext cx="2937420" cy="1174968"/>
            </a:xfrm>
            <a:custGeom>
              <a:avLst/>
              <a:gdLst>
                <a:gd name="connsiteX0" fmla="*/ 0 w 2937420"/>
                <a:gd name="connsiteY0" fmla="*/ 0 h 1174968"/>
                <a:gd name="connsiteX1" fmla="*/ 2349936 w 2937420"/>
                <a:gd name="connsiteY1" fmla="*/ 0 h 1174968"/>
                <a:gd name="connsiteX2" fmla="*/ 2937420 w 2937420"/>
                <a:gd name="connsiteY2" fmla="*/ 587484 h 1174968"/>
                <a:gd name="connsiteX3" fmla="*/ 2349936 w 2937420"/>
                <a:gd name="connsiteY3" fmla="*/ 1174968 h 1174968"/>
                <a:gd name="connsiteX4" fmla="*/ 0 w 2937420"/>
                <a:gd name="connsiteY4" fmla="*/ 1174968 h 1174968"/>
                <a:gd name="connsiteX5" fmla="*/ 587484 w 2937420"/>
                <a:gd name="connsiteY5" fmla="*/ 587484 h 1174968"/>
                <a:gd name="connsiteX6" fmla="*/ 0 w 2937420"/>
                <a:gd name="connsiteY6" fmla="*/ 0 h 1174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7420" h="1174968">
                  <a:moveTo>
                    <a:pt x="0" y="0"/>
                  </a:moveTo>
                  <a:lnTo>
                    <a:pt x="2349936" y="0"/>
                  </a:lnTo>
                  <a:lnTo>
                    <a:pt x="2937420" y="587484"/>
                  </a:lnTo>
                  <a:lnTo>
                    <a:pt x="2349936" y="1174968"/>
                  </a:lnTo>
                  <a:lnTo>
                    <a:pt x="0" y="1174968"/>
                  </a:lnTo>
                  <a:lnTo>
                    <a:pt x="587484" y="587484"/>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03499" tIns="38672" rIns="626156" bIns="38672" numCol="1" spcCol="1270" anchor="ctr" anchorCtr="0">
              <a:noAutofit/>
            </a:bodyPr>
            <a:lstStyle/>
            <a:p>
              <a:pPr marL="0" lvl="0" indent="0" algn="ctr" defTabSz="1289050">
                <a:lnSpc>
                  <a:spcPct val="90000"/>
                </a:lnSpc>
                <a:spcBef>
                  <a:spcPct val="0"/>
                </a:spcBef>
                <a:spcAft>
                  <a:spcPct val="35000"/>
                </a:spcAft>
                <a:buNone/>
              </a:pPr>
              <a:r>
                <a:rPr lang="en-US" sz="2900" kern="1200" dirty="0"/>
                <a:t>Personal evaluation</a:t>
              </a:r>
            </a:p>
          </p:txBody>
        </p:sp>
      </p:grpSp>
    </p:spTree>
    <p:extLst>
      <p:ext uri="{BB962C8B-B14F-4D97-AF65-F5344CB8AC3E}">
        <p14:creationId xmlns:p14="http://schemas.microsoft.com/office/powerpoint/2010/main" val="11377358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0B1D77C6-ADB4-4896-A704-884E68AD7C92}"/>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Provide Development Opportunities</a:t>
            </a:r>
            <a:br>
              <a:rPr lang="en-US" dirty="0"/>
            </a:br>
            <a:endParaRPr lang="en-US" noProof="0" dirty="0"/>
          </a:p>
        </p:txBody>
      </p:sp>
      <p:grpSp>
        <p:nvGrpSpPr>
          <p:cNvPr id="2" name="Group 1">
            <a:extLst>
              <a:ext uri="{FF2B5EF4-FFF2-40B4-BE49-F238E27FC236}">
                <a16:creationId xmlns:a16="http://schemas.microsoft.com/office/drawing/2014/main" id="{44FDE701-CB35-4352-86A9-000B746DBBA8}"/>
              </a:ext>
            </a:extLst>
          </p:cNvPr>
          <p:cNvGrpSpPr/>
          <p:nvPr/>
        </p:nvGrpSpPr>
        <p:grpSpPr>
          <a:xfrm>
            <a:off x="508244" y="2359465"/>
            <a:ext cx="8127512" cy="3530251"/>
            <a:chOff x="508244" y="2359465"/>
            <a:chExt cx="8127512" cy="3530251"/>
          </a:xfrm>
        </p:grpSpPr>
        <p:sp>
          <p:nvSpPr>
            <p:cNvPr id="3" name="Freeform: Shape 2">
              <a:extLst>
                <a:ext uri="{FF2B5EF4-FFF2-40B4-BE49-F238E27FC236}">
                  <a16:creationId xmlns:a16="http://schemas.microsoft.com/office/drawing/2014/main" id="{7E47C231-D33F-400F-BFED-B9531E1EA561}"/>
                </a:ext>
              </a:extLst>
            </p:cNvPr>
            <p:cNvSpPr/>
            <p:nvPr/>
          </p:nvSpPr>
          <p:spPr>
            <a:xfrm rot="16200000">
              <a:off x="-1058844" y="3926553"/>
              <a:ext cx="3530251" cy="396075"/>
            </a:xfrm>
            <a:custGeom>
              <a:avLst/>
              <a:gdLst>
                <a:gd name="connsiteX0" fmla="*/ 0 w 3530251"/>
                <a:gd name="connsiteY0" fmla="*/ 0 h 396075"/>
                <a:gd name="connsiteX1" fmla="*/ 3530251 w 3530251"/>
                <a:gd name="connsiteY1" fmla="*/ 0 h 396075"/>
                <a:gd name="connsiteX2" fmla="*/ 3530251 w 3530251"/>
                <a:gd name="connsiteY2" fmla="*/ 396075 h 396075"/>
                <a:gd name="connsiteX3" fmla="*/ 0 w 3530251"/>
                <a:gd name="connsiteY3" fmla="*/ 396075 h 396075"/>
                <a:gd name="connsiteX4" fmla="*/ 0 w 3530251"/>
                <a:gd name="connsiteY4" fmla="*/ 0 h 396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251" h="396075">
                  <a:moveTo>
                    <a:pt x="0" y="0"/>
                  </a:moveTo>
                  <a:lnTo>
                    <a:pt x="3530251" y="0"/>
                  </a:lnTo>
                  <a:lnTo>
                    <a:pt x="3530251" y="396075"/>
                  </a:lnTo>
                  <a:lnTo>
                    <a:pt x="0" y="3960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0" rIns="349317" bIns="0" numCol="1" spcCol="1270" anchor="t" anchorCtr="0">
              <a:noAutofit/>
            </a:bodyPr>
            <a:lstStyle/>
            <a:p>
              <a:pPr marL="0" lvl="0" indent="0" algn="r" defTabSz="222250">
                <a:lnSpc>
                  <a:spcPct val="90000"/>
                </a:lnSpc>
                <a:spcBef>
                  <a:spcPct val="0"/>
                </a:spcBef>
                <a:spcAft>
                  <a:spcPct val="35000"/>
                </a:spcAft>
                <a:buNone/>
              </a:pPr>
              <a:endParaRPr lang="en-US" sz="500" kern="1200" dirty="0"/>
            </a:p>
            <a:p>
              <a:pPr marL="0" lvl="0" indent="0" algn="r" defTabSz="222250">
                <a:lnSpc>
                  <a:spcPct val="90000"/>
                </a:lnSpc>
                <a:spcBef>
                  <a:spcPct val="0"/>
                </a:spcBef>
                <a:spcAft>
                  <a:spcPct val="35000"/>
                </a:spcAft>
                <a:buNone/>
              </a:pPr>
              <a:endParaRPr lang="en-US" sz="500" kern="1200" dirty="0"/>
            </a:p>
            <a:p>
              <a:pPr marL="0" lvl="0" indent="0" algn="r" defTabSz="222250">
                <a:lnSpc>
                  <a:spcPct val="90000"/>
                </a:lnSpc>
                <a:spcBef>
                  <a:spcPct val="0"/>
                </a:spcBef>
                <a:spcAft>
                  <a:spcPct val="35000"/>
                </a:spcAft>
                <a:buNone/>
              </a:pPr>
              <a:endParaRPr lang="en-US" sz="500" kern="1200" dirty="0"/>
            </a:p>
            <a:p>
              <a:pPr marL="0" lvl="0" indent="0" algn="r" defTabSz="222250">
                <a:lnSpc>
                  <a:spcPct val="90000"/>
                </a:lnSpc>
                <a:spcBef>
                  <a:spcPct val="0"/>
                </a:spcBef>
                <a:spcAft>
                  <a:spcPct val="35000"/>
                </a:spcAft>
                <a:buNone/>
              </a:pPr>
              <a:r>
                <a:rPr lang="en-US" sz="500" kern="1200" dirty="0" err="1"/>
                <a:t>i</a:t>
              </a:r>
              <a:endParaRPr lang="en-US" sz="500" kern="1200" dirty="0"/>
            </a:p>
          </p:txBody>
        </p:sp>
        <p:sp>
          <p:nvSpPr>
            <p:cNvPr id="5" name="Freeform: Shape 4">
              <a:extLst>
                <a:ext uri="{FF2B5EF4-FFF2-40B4-BE49-F238E27FC236}">
                  <a16:creationId xmlns:a16="http://schemas.microsoft.com/office/drawing/2014/main" id="{132CCBBB-144B-4FB8-9585-7F157FA73632}"/>
                </a:ext>
              </a:extLst>
            </p:cNvPr>
            <p:cNvSpPr/>
            <p:nvPr/>
          </p:nvSpPr>
          <p:spPr>
            <a:xfrm>
              <a:off x="904318" y="2359465"/>
              <a:ext cx="1972874" cy="3530251"/>
            </a:xfrm>
            <a:custGeom>
              <a:avLst/>
              <a:gdLst>
                <a:gd name="connsiteX0" fmla="*/ 0 w 1972874"/>
                <a:gd name="connsiteY0" fmla="*/ 0 h 3530251"/>
                <a:gd name="connsiteX1" fmla="*/ 1972874 w 1972874"/>
                <a:gd name="connsiteY1" fmla="*/ 0 h 3530251"/>
                <a:gd name="connsiteX2" fmla="*/ 1972874 w 1972874"/>
                <a:gd name="connsiteY2" fmla="*/ 3530251 h 3530251"/>
                <a:gd name="connsiteX3" fmla="*/ 0 w 1972874"/>
                <a:gd name="connsiteY3" fmla="*/ 3530251 h 3530251"/>
                <a:gd name="connsiteX4" fmla="*/ 0 w 1972874"/>
                <a:gd name="connsiteY4" fmla="*/ 0 h 353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874" h="3530251">
                  <a:moveTo>
                    <a:pt x="0" y="0"/>
                  </a:moveTo>
                  <a:lnTo>
                    <a:pt x="1972874" y="0"/>
                  </a:lnTo>
                  <a:lnTo>
                    <a:pt x="1972874" y="3530251"/>
                  </a:lnTo>
                  <a:lnTo>
                    <a:pt x="0" y="3530251"/>
                  </a:lnTo>
                  <a:lnTo>
                    <a:pt x="0" y="0"/>
                  </a:lnTo>
                  <a:close/>
                </a:path>
              </a:pathLst>
            </a:custGeom>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199136" tIns="349316" rIns="199136" bIns="199136" numCol="1" spcCol="1270" anchor="t" anchorCtr="0">
              <a:noAutofit/>
            </a:bodyPr>
            <a:lstStyle/>
            <a:p>
              <a:pPr marL="228600" lvl="1" indent="-228600" algn="l" defTabSz="977900">
                <a:lnSpc>
                  <a:spcPct val="90000"/>
                </a:lnSpc>
                <a:spcBef>
                  <a:spcPct val="0"/>
                </a:spcBef>
                <a:spcAft>
                  <a:spcPct val="15000"/>
                </a:spcAft>
                <a:buChar char="•"/>
              </a:pPr>
              <a:r>
                <a:rPr lang="en-US" sz="2200" kern="1200" dirty="0"/>
                <a:t>The employee sets goals</a:t>
              </a:r>
            </a:p>
          </p:txBody>
        </p:sp>
        <p:sp>
          <p:nvSpPr>
            <p:cNvPr id="6" name="Rectangle 5">
              <a:extLst>
                <a:ext uri="{FF2B5EF4-FFF2-40B4-BE49-F238E27FC236}">
                  <a16:creationId xmlns:a16="http://schemas.microsoft.com/office/drawing/2014/main" id="{9C351B65-BB9C-4566-A6CA-A6527AF9A2C8}"/>
                </a:ext>
              </a:extLst>
            </p:cNvPr>
            <p:cNvSpPr/>
            <p:nvPr/>
          </p:nvSpPr>
          <p:spPr>
            <a:xfrm>
              <a:off x="1447796" y="4267201"/>
              <a:ext cx="792150" cy="792150"/>
            </a:xfrm>
            <a:prstGeom prst="rect">
              <a:avLst/>
            </a:prstGeom>
            <a:solidFill>
              <a:srgbClr val="E2C2C2"/>
            </a:solidFill>
          </p:spPr>
          <p:style>
            <a:lnRef idx="3">
              <a:schemeClr val="lt1">
                <a:hueOff val="0"/>
                <a:satOff val="0"/>
                <a:lumOff val="0"/>
                <a:alphaOff val="0"/>
              </a:schemeClr>
            </a:lnRef>
            <a:fillRef idx="1">
              <a:scrgbClr r="0" g="0" b="0"/>
            </a:fillRef>
            <a:effectRef idx="1">
              <a:schemeClr val="accent2">
                <a:tint val="50000"/>
                <a:hueOff val="0"/>
                <a:satOff val="0"/>
                <a:lumOff val="0"/>
                <a:alphaOff val="0"/>
              </a:schemeClr>
            </a:effectRef>
            <a:fontRef idx="minor">
              <a:schemeClr val="lt1">
                <a:hueOff val="0"/>
                <a:satOff val="0"/>
                <a:lumOff val="0"/>
                <a:alphaOff val="0"/>
              </a:schemeClr>
            </a:fontRef>
          </p:style>
        </p:sp>
        <p:sp>
          <p:nvSpPr>
            <p:cNvPr id="7" name="Freeform: Shape 6">
              <a:extLst>
                <a:ext uri="{FF2B5EF4-FFF2-40B4-BE49-F238E27FC236}">
                  <a16:creationId xmlns:a16="http://schemas.microsoft.com/office/drawing/2014/main" id="{E7103DBA-0359-4CE1-B4F3-7AD1D4636F8E}"/>
                </a:ext>
              </a:extLst>
            </p:cNvPr>
            <p:cNvSpPr/>
            <p:nvPr/>
          </p:nvSpPr>
          <p:spPr>
            <a:xfrm rot="16200000">
              <a:off x="1820436" y="3926553"/>
              <a:ext cx="3530251" cy="396075"/>
            </a:xfrm>
            <a:custGeom>
              <a:avLst/>
              <a:gdLst>
                <a:gd name="connsiteX0" fmla="*/ 0 w 3530251"/>
                <a:gd name="connsiteY0" fmla="*/ 0 h 396075"/>
                <a:gd name="connsiteX1" fmla="*/ 3530251 w 3530251"/>
                <a:gd name="connsiteY1" fmla="*/ 0 h 396075"/>
                <a:gd name="connsiteX2" fmla="*/ 3530251 w 3530251"/>
                <a:gd name="connsiteY2" fmla="*/ 396075 h 396075"/>
                <a:gd name="connsiteX3" fmla="*/ 0 w 3530251"/>
                <a:gd name="connsiteY3" fmla="*/ 396075 h 396075"/>
                <a:gd name="connsiteX4" fmla="*/ 0 w 3530251"/>
                <a:gd name="connsiteY4" fmla="*/ 0 h 396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251" h="396075">
                  <a:moveTo>
                    <a:pt x="0" y="0"/>
                  </a:moveTo>
                  <a:lnTo>
                    <a:pt x="3530251" y="0"/>
                  </a:lnTo>
                  <a:lnTo>
                    <a:pt x="3530251" y="396075"/>
                  </a:lnTo>
                  <a:lnTo>
                    <a:pt x="0" y="3960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 tIns="-1" rIns="349317" bIns="0" numCol="1" spcCol="1270" anchor="t" anchorCtr="0">
              <a:noAutofit/>
            </a:bodyPr>
            <a:lstStyle/>
            <a:p>
              <a:pPr marL="0" lvl="0" indent="0" algn="r" defTabSz="222250">
                <a:lnSpc>
                  <a:spcPct val="90000"/>
                </a:lnSpc>
                <a:spcBef>
                  <a:spcPct val="0"/>
                </a:spcBef>
                <a:spcAft>
                  <a:spcPct val="35000"/>
                </a:spcAft>
                <a:buNone/>
              </a:pPr>
              <a:r>
                <a:rPr lang="en-US" sz="500" kern="1200" dirty="0"/>
                <a:t>]</a:t>
              </a:r>
            </a:p>
          </p:txBody>
        </p:sp>
        <p:sp>
          <p:nvSpPr>
            <p:cNvPr id="8" name="Freeform: Shape 7">
              <a:extLst>
                <a:ext uri="{FF2B5EF4-FFF2-40B4-BE49-F238E27FC236}">
                  <a16:creationId xmlns:a16="http://schemas.microsoft.com/office/drawing/2014/main" id="{1E4D9D8F-513D-48BD-B483-A08ABB810701}"/>
                </a:ext>
              </a:extLst>
            </p:cNvPr>
            <p:cNvSpPr/>
            <p:nvPr/>
          </p:nvSpPr>
          <p:spPr>
            <a:xfrm>
              <a:off x="3783600" y="2359465"/>
              <a:ext cx="1972874" cy="3530251"/>
            </a:xfrm>
            <a:custGeom>
              <a:avLst/>
              <a:gdLst>
                <a:gd name="connsiteX0" fmla="*/ 0 w 1972874"/>
                <a:gd name="connsiteY0" fmla="*/ 0 h 3530251"/>
                <a:gd name="connsiteX1" fmla="*/ 1972874 w 1972874"/>
                <a:gd name="connsiteY1" fmla="*/ 0 h 3530251"/>
                <a:gd name="connsiteX2" fmla="*/ 1972874 w 1972874"/>
                <a:gd name="connsiteY2" fmla="*/ 3530251 h 3530251"/>
                <a:gd name="connsiteX3" fmla="*/ 0 w 1972874"/>
                <a:gd name="connsiteY3" fmla="*/ 3530251 h 3530251"/>
                <a:gd name="connsiteX4" fmla="*/ 0 w 1972874"/>
                <a:gd name="connsiteY4" fmla="*/ 0 h 353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874" h="3530251">
                  <a:moveTo>
                    <a:pt x="0" y="0"/>
                  </a:moveTo>
                  <a:lnTo>
                    <a:pt x="1972874" y="0"/>
                  </a:lnTo>
                  <a:lnTo>
                    <a:pt x="1972874" y="3530251"/>
                  </a:lnTo>
                  <a:lnTo>
                    <a:pt x="0" y="3530251"/>
                  </a:lnTo>
                  <a:lnTo>
                    <a:pt x="0" y="0"/>
                  </a:lnTo>
                  <a:close/>
                </a:path>
              </a:pathLst>
            </a:custGeom>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199136" tIns="349316" rIns="199136" bIns="199136" numCol="1" spcCol="1270" anchor="t" anchorCtr="0">
              <a:noAutofit/>
            </a:bodyPr>
            <a:lstStyle/>
            <a:p>
              <a:pPr marL="228600" lvl="1" indent="-228600" algn="l" defTabSz="977900">
                <a:lnSpc>
                  <a:spcPct val="90000"/>
                </a:lnSpc>
                <a:spcBef>
                  <a:spcPct val="0"/>
                </a:spcBef>
                <a:spcAft>
                  <a:spcPct val="15000"/>
                </a:spcAft>
                <a:buChar char="•"/>
              </a:pPr>
              <a:r>
                <a:rPr lang="en-US" sz="2200" kern="1200" dirty="0"/>
                <a:t>Evaluate progress</a:t>
              </a:r>
            </a:p>
          </p:txBody>
        </p:sp>
        <p:sp>
          <p:nvSpPr>
            <p:cNvPr id="9" name="Rectangle 8">
              <a:extLst>
                <a:ext uri="{FF2B5EF4-FFF2-40B4-BE49-F238E27FC236}">
                  <a16:creationId xmlns:a16="http://schemas.microsoft.com/office/drawing/2014/main" id="{E0F8BA78-1A18-4735-8C08-5F064302ABD6}"/>
                </a:ext>
              </a:extLst>
            </p:cNvPr>
            <p:cNvSpPr/>
            <p:nvPr/>
          </p:nvSpPr>
          <p:spPr>
            <a:xfrm>
              <a:off x="4343397" y="4267201"/>
              <a:ext cx="792150" cy="792150"/>
            </a:xfrm>
            <a:prstGeom prst="rect">
              <a:avLst/>
            </a:prstGeom>
            <a:solidFill>
              <a:srgbClr val="D5E0C4"/>
            </a:solidFill>
          </p:spPr>
          <p:style>
            <a:lnRef idx="3">
              <a:schemeClr val="lt1">
                <a:hueOff val="0"/>
                <a:satOff val="0"/>
                <a:lumOff val="0"/>
                <a:alphaOff val="0"/>
              </a:schemeClr>
            </a:lnRef>
            <a:fillRef idx="1">
              <a:scrgbClr r="0" g="0" b="0"/>
            </a:fillRef>
            <a:effectRef idx="1">
              <a:schemeClr val="accent3">
                <a:tint val="50000"/>
                <a:hueOff val="0"/>
                <a:satOff val="0"/>
                <a:lumOff val="0"/>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B19E0C34-9249-44DB-81D9-E64F7C121E4D}"/>
                </a:ext>
              </a:extLst>
            </p:cNvPr>
            <p:cNvSpPr/>
            <p:nvPr/>
          </p:nvSpPr>
          <p:spPr>
            <a:xfrm rot="16200000">
              <a:off x="4699718" y="3926553"/>
              <a:ext cx="3530251" cy="396075"/>
            </a:xfrm>
            <a:custGeom>
              <a:avLst/>
              <a:gdLst>
                <a:gd name="connsiteX0" fmla="*/ 0 w 3530251"/>
                <a:gd name="connsiteY0" fmla="*/ 0 h 396075"/>
                <a:gd name="connsiteX1" fmla="*/ 3530251 w 3530251"/>
                <a:gd name="connsiteY1" fmla="*/ 0 h 396075"/>
                <a:gd name="connsiteX2" fmla="*/ 3530251 w 3530251"/>
                <a:gd name="connsiteY2" fmla="*/ 396075 h 396075"/>
                <a:gd name="connsiteX3" fmla="*/ 0 w 3530251"/>
                <a:gd name="connsiteY3" fmla="*/ 396075 h 396075"/>
                <a:gd name="connsiteX4" fmla="*/ 0 w 3530251"/>
                <a:gd name="connsiteY4" fmla="*/ 0 h 396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251" h="396075">
                  <a:moveTo>
                    <a:pt x="0" y="0"/>
                  </a:moveTo>
                  <a:lnTo>
                    <a:pt x="3530251" y="0"/>
                  </a:lnTo>
                  <a:lnTo>
                    <a:pt x="3530251" y="396075"/>
                  </a:lnTo>
                  <a:lnTo>
                    <a:pt x="0" y="3960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 tIns="-1" rIns="349317" bIns="0" numCol="1" spcCol="1270" anchor="t" anchorCtr="0">
              <a:noAutofit/>
            </a:bodyPr>
            <a:lstStyle/>
            <a:p>
              <a:pPr marL="0" lvl="0" indent="0" algn="r" defTabSz="222250">
                <a:lnSpc>
                  <a:spcPct val="90000"/>
                </a:lnSpc>
                <a:spcBef>
                  <a:spcPct val="0"/>
                </a:spcBef>
                <a:spcAft>
                  <a:spcPct val="35000"/>
                </a:spcAft>
                <a:buNone/>
              </a:pPr>
              <a:endParaRPr lang="en-US" sz="500" kern="1200" dirty="0"/>
            </a:p>
          </p:txBody>
        </p:sp>
        <p:sp>
          <p:nvSpPr>
            <p:cNvPr id="11" name="Freeform: Shape 10">
              <a:extLst>
                <a:ext uri="{FF2B5EF4-FFF2-40B4-BE49-F238E27FC236}">
                  <a16:creationId xmlns:a16="http://schemas.microsoft.com/office/drawing/2014/main" id="{E0222C40-7A84-455D-B72F-C2FC7134E882}"/>
                </a:ext>
              </a:extLst>
            </p:cNvPr>
            <p:cNvSpPr/>
            <p:nvPr/>
          </p:nvSpPr>
          <p:spPr>
            <a:xfrm>
              <a:off x="6662882" y="2359465"/>
              <a:ext cx="1972874" cy="3530251"/>
            </a:xfrm>
            <a:custGeom>
              <a:avLst/>
              <a:gdLst>
                <a:gd name="connsiteX0" fmla="*/ 0 w 1972874"/>
                <a:gd name="connsiteY0" fmla="*/ 0 h 3530251"/>
                <a:gd name="connsiteX1" fmla="*/ 1972874 w 1972874"/>
                <a:gd name="connsiteY1" fmla="*/ 0 h 3530251"/>
                <a:gd name="connsiteX2" fmla="*/ 1972874 w 1972874"/>
                <a:gd name="connsiteY2" fmla="*/ 3530251 h 3530251"/>
                <a:gd name="connsiteX3" fmla="*/ 0 w 1972874"/>
                <a:gd name="connsiteY3" fmla="*/ 3530251 h 3530251"/>
                <a:gd name="connsiteX4" fmla="*/ 0 w 1972874"/>
                <a:gd name="connsiteY4" fmla="*/ 0 h 353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874" h="3530251">
                  <a:moveTo>
                    <a:pt x="0" y="0"/>
                  </a:moveTo>
                  <a:lnTo>
                    <a:pt x="1972874" y="0"/>
                  </a:lnTo>
                  <a:lnTo>
                    <a:pt x="1972874" y="3530251"/>
                  </a:lnTo>
                  <a:lnTo>
                    <a:pt x="0" y="3530251"/>
                  </a:lnTo>
                  <a:lnTo>
                    <a:pt x="0" y="0"/>
                  </a:lnTo>
                  <a:close/>
                </a:path>
              </a:pathLst>
            </a:custGeom>
          </p:spPr>
          <p:style>
            <a:lnRef idx="3">
              <a:schemeClr val="lt1">
                <a:hueOff val="0"/>
                <a:satOff val="0"/>
                <a:lumOff val="0"/>
                <a:alphaOff val="0"/>
              </a:schemeClr>
            </a:lnRef>
            <a:fillRef idx="1">
              <a:schemeClr val="accent4">
                <a:hueOff val="0"/>
                <a:satOff val="0"/>
                <a:lumOff val="0"/>
                <a:alphaOff val="0"/>
              </a:schemeClr>
            </a:fillRef>
            <a:effectRef idx="1">
              <a:schemeClr val="accent4">
                <a:hueOff val="0"/>
                <a:satOff val="0"/>
                <a:lumOff val="0"/>
                <a:alphaOff val="0"/>
              </a:schemeClr>
            </a:effectRef>
            <a:fontRef idx="minor">
              <a:schemeClr val="lt1"/>
            </a:fontRef>
          </p:style>
          <p:txBody>
            <a:bodyPr spcFirstLastPara="0" vert="horz" wrap="square" lIns="199136" tIns="349316" rIns="199136" bIns="199136" numCol="1" spcCol="1270" anchor="t" anchorCtr="0">
              <a:noAutofit/>
            </a:bodyPr>
            <a:lstStyle/>
            <a:p>
              <a:pPr marL="228600" lvl="1" indent="-228600" algn="l" defTabSz="977900">
                <a:lnSpc>
                  <a:spcPct val="90000"/>
                </a:lnSpc>
                <a:spcBef>
                  <a:spcPct val="0"/>
                </a:spcBef>
                <a:spcAft>
                  <a:spcPct val="15000"/>
                </a:spcAft>
                <a:buChar char="•"/>
              </a:pPr>
              <a:r>
                <a:rPr lang="en-US" sz="2200" kern="1200" dirty="0"/>
                <a:t>Provide information about tools and programs </a:t>
              </a:r>
            </a:p>
          </p:txBody>
        </p:sp>
        <p:sp>
          <p:nvSpPr>
            <p:cNvPr id="12" name="Rectangle 11">
              <a:extLst>
                <a:ext uri="{FF2B5EF4-FFF2-40B4-BE49-F238E27FC236}">
                  <a16:creationId xmlns:a16="http://schemas.microsoft.com/office/drawing/2014/main" id="{D217704C-02F2-4F1F-8254-49188BA1229C}"/>
                </a:ext>
              </a:extLst>
            </p:cNvPr>
            <p:cNvSpPr/>
            <p:nvPr/>
          </p:nvSpPr>
          <p:spPr>
            <a:xfrm>
              <a:off x="7315202" y="4419603"/>
              <a:ext cx="792150" cy="792150"/>
            </a:xfrm>
            <a:prstGeom prst="rect">
              <a:avLst/>
            </a:prstGeom>
            <a:solidFill>
              <a:srgbClr val="CDC6D7"/>
            </a:solidFill>
          </p:spPr>
          <p:style>
            <a:lnRef idx="3">
              <a:schemeClr val="lt1">
                <a:hueOff val="0"/>
                <a:satOff val="0"/>
                <a:lumOff val="0"/>
                <a:alphaOff val="0"/>
              </a:schemeClr>
            </a:lnRef>
            <a:fillRef idx="1">
              <a:scrgbClr r="0" g="0" b="0"/>
            </a:fillRef>
            <a:effectRef idx="1">
              <a:schemeClr val="accent4">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8621704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3E8A9AF4-96AF-44F8-9C0B-10C8A39D8E10}"/>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BC0C076A-3585-4E85-84B2-990E9C04129F}"/>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D2E260B0-B6C7-46B6-B4F0-A54A2E3D9EA4}"/>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5689" tIns="60449" rIns="75689" bIns="60449"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mn-lt"/>
                  <a:ea typeface="+mn-ea"/>
                  <a:cs typeface="+mn-cs"/>
                </a:rPr>
                <a:t>In his annual review, Mario's supervisor, Chen, asked if he had ever considered moving into a managerial position. </a:t>
              </a:r>
              <a:endParaRPr lang="en-US" sz="2400" kern="1200" dirty="0"/>
            </a:p>
          </p:txBody>
        </p:sp>
        <p:sp>
          <p:nvSpPr>
            <p:cNvPr id="6" name="Rectangle: Rounded Corners 5">
              <a:extLst>
                <a:ext uri="{FF2B5EF4-FFF2-40B4-BE49-F238E27FC236}">
                  <a16:creationId xmlns:a16="http://schemas.microsoft.com/office/drawing/2014/main" id="{9DA432B0-22EA-4B47-826A-E5C50A697823}"/>
                </a:ext>
              </a:extLst>
            </p:cNvPr>
            <p:cNvSpPr/>
            <p:nvPr/>
          </p:nvSpPr>
          <p:spPr>
            <a:xfrm>
              <a:off x="850999" y="2809281"/>
              <a:ext cx="1023203" cy="1023203"/>
            </a:xfrm>
            <a:prstGeom prst="roundRect">
              <a:avLst>
                <a:gd name="adj" fmla="val 16670"/>
              </a:avLst>
            </a:prstGeom>
            <a:solidFill>
              <a:srgbClr val="C0504D"/>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B1168856-FE90-49B2-96DC-9C30732F4ECD}"/>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She used a list created by their organization that listed 10 core competencies of good managers </a:t>
              </a:r>
              <a:endParaRPr lang="en-US" sz="2100" kern="1200" dirty="0"/>
            </a:p>
          </p:txBody>
        </p:sp>
        <p:sp>
          <p:nvSpPr>
            <p:cNvPr id="8" name="Rectangle: Rounded Corners 7">
              <a:extLst>
                <a:ext uri="{FF2B5EF4-FFF2-40B4-BE49-F238E27FC236}">
                  <a16:creationId xmlns:a16="http://schemas.microsoft.com/office/drawing/2014/main" id="{435B5449-9E96-40CB-B56B-8A409A9E5172}"/>
                </a:ext>
              </a:extLst>
            </p:cNvPr>
            <p:cNvSpPr/>
            <p:nvPr/>
          </p:nvSpPr>
          <p:spPr>
            <a:xfrm>
              <a:off x="850999" y="3955269"/>
              <a:ext cx="1023203" cy="1023203"/>
            </a:xfrm>
            <a:prstGeom prst="roundRect">
              <a:avLst>
                <a:gd name="adj" fmla="val 16670"/>
              </a:avLst>
            </a:prstGeom>
            <a:solidFill>
              <a:srgbClr val="9BBB59"/>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6662D478-5599-4556-8FC2-C08DC6A0F579}"/>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They spent 15 minutes discussing the areas in which Mario felt his skills were strong</a:t>
              </a:r>
              <a:endParaRPr lang="en-US" sz="2100" kern="1200" dirty="0"/>
            </a:p>
          </p:txBody>
        </p:sp>
        <p:sp>
          <p:nvSpPr>
            <p:cNvPr id="10" name="Rectangle: Rounded Corners 9">
              <a:extLst>
                <a:ext uri="{FF2B5EF4-FFF2-40B4-BE49-F238E27FC236}">
                  <a16:creationId xmlns:a16="http://schemas.microsoft.com/office/drawing/2014/main" id="{3783DC68-034F-41DB-8570-9EF51F9D42BE}"/>
                </a:ext>
              </a:extLst>
            </p:cNvPr>
            <p:cNvSpPr/>
            <p:nvPr/>
          </p:nvSpPr>
          <p:spPr>
            <a:xfrm>
              <a:off x="850999" y="5101257"/>
              <a:ext cx="1023203" cy="1023203"/>
            </a:xfrm>
            <a:prstGeom prst="roundRect">
              <a:avLst>
                <a:gd name="adj" fmla="val 16670"/>
              </a:avLst>
            </a:prstGeom>
            <a:solidFill>
              <a:srgbClr val="8064A2"/>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3BB28C26-6F21-47A2-8AA8-1A70420A32B6}"/>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Mario realized that he actually had very strong time management and interpersonal skills</a:t>
              </a:r>
              <a:endParaRPr lang="en-US" sz="2100" kern="1200" dirty="0"/>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a:t>Which should be the first step in creating a management track?</a:t>
            </a:r>
          </a:p>
          <a:p>
            <a:pPr marL="857250" lvl="1" indent="-457200">
              <a:buFont typeface="+mj-lt"/>
              <a:buAutoNum type="alphaLcParenR"/>
            </a:pPr>
            <a:r>
              <a:rPr lang="en-US" sz="2400" dirty="0"/>
              <a:t>Identifying competencies</a:t>
            </a:r>
          </a:p>
          <a:p>
            <a:pPr marL="857250" lvl="1" indent="-457200">
              <a:buFont typeface="+mj-lt"/>
              <a:buAutoNum type="alphaLcParenR"/>
            </a:pPr>
            <a:r>
              <a:rPr lang="en-US" sz="2400" dirty="0"/>
              <a:t>Allocating deliverables</a:t>
            </a:r>
          </a:p>
          <a:p>
            <a:pPr marL="857250" lvl="1" indent="-457200">
              <a:buFont typeface="+mj-lt"/>
              <a:buAutoNum type="alphaLcParenR"/>
            </a:pPr>
            <a:r>
              <a:rPr lang="en-US" sz="2400" dirty="0"/>
              <a:t>Setting a timeline</a:t>
            </a:r>
          </a:p>
          <a:p>
            <a:pPr marL="857250" lvl="1" indent="-457200">
              <a:buFont typeface="+mj-lt"/>
              <a:buAutoNum type="alphaLcParenR"/>
            </a:pPr>
            <a:r>
              <a:rPr lang="en-US" sz="2400" dirty="0"/>
              <a:t>Reviewing the budget</a:t>
            </a:r>
          </a:p>
          <a:p>
            <a:pPr marL="114300" lvl="0" indent="-457200">
              <a:buFont typeface="+mj-lt"/>
              <a:buAutoNum type="arabicPeriod"/>
            </a:pPr>
            <a:r>
              <a:rPr lang="en-US" sz="2400" dirty="0"/>
              <a:t>What does identifying competencies do?</a:t>
            </a:r>
          </a:p>
          <a:p>
            <a:pPr marL="857250" lvl="1" indent="-457200">
              <a:buFont typeface="+mj-lt"/>
              <a:buAutoNum type="alphaLcParenR"/>
            </a:pPr>
            <a:r>
              <a:rPr lang="en-US" sz="2400" dirty="0"/>
              <a:t>Gives a clear picture of what skills a manager needs</a:t>
            </a:r>
          </a:p>
          <a:p>
            <a:pPr marL="857250" lvl="1" indent="-457200">
              <a:buFont typeface="+mj-lt"/>
              <a:buAutoNum type="alphaLcParenR"/>
            </a:pPr>
            <a:r>
              <a:rPr lang="en-US" sz="2400" dirty="0"/>
              <a:t>Helps employees direct their development efforts</a:t>
            </a:r>
          </a:p>
          <a:p>
            <a:pPr marL="857250" lvl="1" indent="-457200">
              <a:buFont typeface="+mj-lt"/>
              <a:buAutoNum type="alphaLcParenR"/>
            </a:pPr>
            <a:r>
              <a:rPr lang="en-US" sz="2400" dirty="0"/>
              <a:t>Helps in identifying management candidates</a:t>
            </a:r>
          </a:p>
          <a:p>
            <a:pPr marL="857250" lvl="1" indent="-457200">
              <a:buFont typeface="+mj-lt"/>
              <a:buAutoNum type="alphaLcParenR"/>
            </a:pPr>
            <a:r>
              <a:rPr lang="en-US" sz="2400" dirty="0"/>
              <a:t>All of these</a:t>
            </a:r>
          </a:p>
          <a:p>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2400" dirty="0"/>
              <a:t>3.   What should you identify first when working with an employee?</a:t>
            </a:r>
          </a:p>
          <a:p>
            <a:pPr marL="857250" lvl="1" indent="-457200">
              <a:buFont typeface="+mj-lt"/>
              <a:buAutoNum type="alphaLcParenR"/>
            </a:pPr>
            <a:r>
              <a:rPr lang="en-US" sz="2400" dirty="0"/>
              <a:t>Development needs</a:t>
            </a:r>
          </a:p>
          <a:p>
            <a:pPr marL="857250" lvl="1" indent="-457200">
              <a:buFont typeface="+mj-lt"/>
              <a:buAutoNum type="alphaLcParenR"/>
            </a:pPr>
            <a:r>
              <a:rPr lang="en-US" sz="2400" dirty="0"/>
              <a:t>Strengths</a:t>
            </a:r>
          </a:p>
          <a:p>
            <a:pPr marL="857250" lvl="1" indent="-457200">
              <a:buFont typeface="+mj-lt"/>
              <a:buAutoNum type="alphaLcParenR"/>
            </a:pPr>
            <a:r>
              <a:rPr lang="en-US" sz="2400" dirty="0"/>
              <a:t>Goals</a:t>
            </a:r>
          </a:p>
          <a:p>
            <a:pPr marL="857250" lvl="1" indent="-457200">
              <a:buFont typeface="+mj-lt"/>
              <a:buAutoNum type="alphaLcParenR"/>
            </a:pPr>
            <a:r>
              <a:rPr lang="en-US" sz="2400" dirty="0"/>
              <a:t>Consequences</a:t>
            </a:r>
          </a:p>
          <a:p>
            <a:pPr lvl="0"/>
            <a:r>
              <a:rPr lang="en-US" sz="2400" dirty="0"/>
              <a:t>4.   Where can you get information about strengths?</a:t>
            </a:r>
          </a:p>
          <a:p>
            <a:pPr marL="857250" lvl="1" indent="-457200">
              <a:buFont typeface="+mj-lt"/>
              <a:buAutoNum type="alphaLcParenR"/>
            </a:pPr>
            <a:r>
              <a:rPr lang="en-US" sz="2400" dirty="0"/>
              <a:t>The employee’s supervisor</a:t>
            </a:r>
          </a:p>
          <a:p>
            <a:pPr marL="857250" lvl="1" indent="-457200">
              <a:buFont typeface="+mj-lt"/>
              <a:buAutoNum type="alphaLcParenR"/>
            </a:pPr>
            <a:r>
              <a:rPr lang="en-US" sz="2400" dirty="0"/>
              <a:t>Employee evaluations</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The employee’s self-assessment</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2400" dirty="0"/>
              <a:t>5.   What should you do when identifying development needs?</a:t>
            </a:r>
          </a:p>
          <a:p>
            <a:pPr marL="914400" lvl="1" indent="-457200">
              <a:buFont typeface="+mj-lt"/>
              <a:buAutoNum type="alphaLcParenR"/>
            </a:pPr>
            <a:r>
              <a:rPr lang="en-US" sz="2400" dirty="0"/>
              <a:t>All of these</a:t>
            </a:r>
          </a:p>
          <a:p>
            <a:pPr marL="914400" lvl="1" indent="-457200">
              <a:buFont typeface="+mj-lt"/>
              <a:buAutoNum type="alphaLcParenR"/>
            </a:pPr>
            <a:r>
              <a:rPr lang="en-US" sz="2400" dirty="0"/>
              <a:t>Frame them as opportunities not weaknesses</a:t>
            </a:r>
          </a:p>
          <a:p>
            <a:pPr marL="914400" lvl="1" indent="-457200">
              <a:buFont typeface="+mj-lt"/>
              <a:buAutoNum type="alphaLcParenR"/>
            </a:pPr>
            <a:r>
              <a:rPr lang="en-US" sz="2400" dirty="0"/>
              <a:t>Tie them to areas of strength when possible</a:t>
            </a:r>
          </a:p>
          <a:p>
            <a:pPr marL="914400" lvl="1" indent="-457200">
              <a:buFont typeface="+mj-lt"/>
              <a:buAutoNum type="alphaLcParenR"/>
            </a:pPr>
            <a:r>
              <a:rPr lang="en-US" sz="2400" dirty="0"/>
              <a:t>Create a plan for developing these areas</a:t>
            </a:r>
          </a:p>
          <a:p>
            <a:pPr lvl="0"/>
            <a:r>
              <a:rPr lang="en-US" sz="2400" dirty="0"/>
              <a:t>6.   Development needs should be linked to which of the following?</a:t>
            </a:r>
          </a:p>
          <a:p>
            <a:pPr marL="857250" lvl="1" indent="-457200">
              <a:buFont typeface="+mj-lt"/>
              <a:buAutoNum type="alphaLcParenR"/>
            </a:pPr>
            <a:r>
              <a:rPr lang="en-US" sz="2400" dirty="0"/>
              <a:t>The employee’s career goals</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The employee’s strengths</a:t>
            </a:r>
          </a:p>
          <a:p>
            <a:pPr marL="857250" lvl="1" indent="-457200">
              <a:buFont typeface="+mj-lt"/>
              <a:buAutoNum type="alphaLcParenR"/>
            </a:pPr>
            <a:r>
              <a:rPr lang="en-US" sz="2400" dirty="0"/>
              <a:t>Concrete steps for improvement</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2400" dirty="0"/>
              <a:t>7.   The development process should be _____________.</a:t>
            </a:r>
          </a:p>
          <a:p>
            <a:pPr marL="857250" lvl="1" indent="-457200">
              <a:buFont typeface="+mj-lt"/>
              <a:buAutoNum type="alphaLcParenR"/>
            </a:pPr>
            <a:r>
              <a:rPr lang="en-US" sz="2400" dirty="0"/>
              <a:t>Strict </a:t>
            </a:r>
          </a:p>
          <a:p>
            <a:pPr marL="857250" lvl="1" indent="-457200">
              <a:buFont typeface="+mj-lt"/>
              <a:buAutoNum type="alphaLcParenR"/>
            </a:pPr>
            <a:r>
              <a:rPr lang="en-US" sz="2400" dirty="0"/>
              <a:t>Tightly overseen</a:t>
            </a:r>
          </a:p>
          <a:p>
            <a:pPr marL="857250" lvl="1" indent="-457200">
              <a:buFont typeface="+mj-lt"/>
              <a:buAutoNum type="alphaLcParenR"/>
            </a:pPr>
            <a:r>
              <a:rPr lang="en-US" sz="2400" dirty="0"/>
              <a:t>One time</a:t>
            </a:r>
          </a:p>
          <a:p>
            <a:pPr marL="857250" lvl="1" indent="-457200">
              <a:buFont typeface="+mj-lt"/>
              <a:buAutoNum type="alphaLcParenR"/>
            </a:pPr>
            <a:r>
              <a:rPr lang="en-US" sz="2400" dirty="0"/>
              <a:t>Ongoing</a:t>
            </a:r>
          </a:p>
          <a:p>
            <a:pPr lvl="0"/>
            <a:r>
              <a:rPr lang="en-US" sz="2400" dirty="0"/>
              <a:t>8.   Which of the following is a way to address development needs?</a:t>
            </a:r>
          </a:p>
          <a:p>
            <a:pPr marL="857250" lvl="1" indent="-457200">
              <a:buFont typeface="+mj-lt"/>
              <a:buAutoNum type="alphaLcParenR"/>
            </a:pPr>
            <a:r>
              <a:rPr lang="en-US" sz="2400" dirty="0"/>
              <a:t>External training</a:t>
            </a:r>
          </a:p>
          <a:p>
            <a:pPr marL="857250" lvl="1" indent="-457200">
              <a:buFont typeface="+mj-lt"/>
              <a:buAutoNum type="alphaLcParenR"/>
            </a:pPr>
            <a:r>
              <a:rPr lang="en-US" sz="2400" dirty="0"/>
              <a:t>Mentoring</a:t>
            </a:r>
          </a:p>
          <a:p>
            <a:pPr marL="857250" lvl="1" indent="-457200">
              <a:buFont typeface="+mj-lt"/>
              <a:buAutoNum type="alphaLcParenR"/>
            </a:pPr>
            <a:r>
              <a:rPr lang="en-US" sz="2400" dirty="0"/>
              <a:t>On the job practice</a:t>
            </a:r>
          </a:p>
          <a:p>
            <a:pPr marL="857250" lvl="1" indent="-457200">
              <a:buFont typeface="+mj-lt"/>
              <a:buAutoNum type="alphaLcParenR"/>
            </a:pPr>
            <a:r>
              <a:rPr lang="en-US" sz="2400" dirty="0"/>
              <a:t>All of these</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2400" dirty="0"/>
              <a:t>9.   Who advised Mario?</a:t>
            </a:r>
          </a:p>
          <a:p>
            <a:pPr marL="857250" lvl="1" indent="-457200">
              <a:buFont typeface="+mj-lt"/>
              <a:buAutoNum type="alphaLcParenR"/>
            </a:pPr>
            <a:r>
              <a:rPr lang="en-US" sz="2400" dirty="0"/>
              <a:t>Friend</a:t>
            </a:r>
          </a:p>
          <a:p>
            <a:pPr marL="857250" lvl="1" indent="-457200">
              <a:buFont typeface="+mj-lt"/>
              <a:buAutoNum type="alphaLcParenR"/>
            </a:pPr>
            <a:r>
              <a:rPr lang="en-US" sz="2400" dirty="0"/>
              <a:t>Mentor</a:t>
            </a:r>
          </a:p>
          <a:p>
            <a:pPr marL="857250" lvl="1" indent="-457200">
              <a:buFont typeface="+mj-lt"/>
              <a:buAutoNum type="alphaLcParenR"/>
            </a:pPr>
            <a:r>
              <a:rPr lang="en-US" sz="2400" dirty="0"/>
              <a:t>Supervisor</a:t>
            </a:r>
          </a:p>
          <a:p>
            <a:pPr marL="857250" lvl="1" indent="-457200">
              <a:buFont typeface="+mj-lt"/>
              <a:buAutoNum type="alphaLcParenR"/>
            </a:pPr>
            <a:r>
              <a:rPr lang="en-US" sz="2400" dirty="0"/>
              <a:t>No one</a:t>
            </a:r>
          </a:p>
          <a:p>
            <a:pPr lvl="0"/>
            <a:r>
              <a:rPr lang="en-US" sz="2400" dirty="0"/>
              <a:t>10.  What did Chen go over with Mario?</a:t>
            </a:r>
          </a:p>
          <a:p>
            <a:pPr marL="857250" lvl="1" indent="-457200">
              <a:buFont typeface="+mj-lt"/>
              <a:buAutoNum type="alphaLcParenR"/>
            </a:pPr>
            <a:r>
              <a:rPr lang="en-US" sz="2400" dirty="0"/>
              <a:t>His pay scale</a:t>
            </a:r>
          </a:p>
          <a:p>
            <a:pPr marL="857250" lvl="1" indent="-457200">
              <a:buFont typeface="+mj-lt"/>
              <a:buAutoNum type="alphaLcParenR"/>
            </a:pPr>
            <a:r>
              <a:rPr lang="en-US" sz="2400" dirty="0"/>
              <a:t>His sales record</a:t>
            </a:r>
          </a:p>
          <a:p>
            <a:pPr marL="857250" lvl="1" indent="-457200">
              <a:buFont typeface="+mj-lt"/>
              <a:buAutoNum type="alphaLcParenR"/>
            </a:pPr>
            <a:r>
              <a:rPr lang="en-US" sz="2400" dirty="0"/>
              <a:t>None of these</a:t>
            </a:r>
          </a:p>
          <a:p>
            <a:pPr marL="857250" lvl="1" indent="-457200">
              <a:buFont typeface="+mj-lt"/>
              <a:buAutoNum type="alphaLcParenR"/>
            </a:pPr>
            <a:r>
              <a:rPr lang="en-US" sz="2400" dirty="0"/>
              <a:t>Core competencies for managers</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600" dirty="0"/>
              <a:t>Which should be the first step in creating a management track?</a:t>
            </a:r>
          </a:p>
          <a:p>
            <a:pPr marL="857250" lvl="1" indent="-457200">
              <a:buFont typeface="+mj-lt"/>
              <a:buAutoNum type="alphaLcParenR"/>
            </a:pPr>
            <a:r>
              <a:rPr lang="en-US" sz="1600" dirty="0">
                <a:solidFill>
                  <a:srgbClr val="FF0000"/>
                </a:solidFill>
              </a:rPr>
              <a:t>Identifying competencies</a:t>
            </a:r>
          </a:p>
          <a:p>
            <a:pPr marL="857250" lvl="1" indent="-457200">
              <a:buFont typeface="+mj-lt"/>
              <a:buAutoNum type="alphaLcParenR"/>
            </a:pPr>
            <a:r>
              <a:rPr lang="en-US" sz="1600" dirty="0"/>
              <a:t>Allocating deliverables</a:t>
            </a:r>
          </a:p>
          <a:p>
            <a:pPr marL="857250" lvl="1" indent="-457200">
              <a:buFont typeface="+mj-lt"/>
              <a:buAutoNum type="alphaLcParenR"/>
            </a:pPr>
            <a:r>
              <a:rPr lang="en-US" sz="1600" dirty="0"/>
              <a:t>Setting a timeline</a:t>
            </a:r>
          </a:p>
          <a:p>
            <a:pPr marL="857250" lvl="1" indent="-457200">
              <a:buFont typeface="+mj-lt"/>
              <a:buAutoNum type="alphaLcParenR"/>
            </a:pPr>
            <a:r>
              <a:rPr lang="en-US" sz="1600" dirty="0"/>
              <a:t>Reviewing the budget</a:t>
            </a:r>
          </a:p>
          <a:p>
            <a:pPr marL="114300" indent="-457200"/>
            <a:r>
              <a:rPr lang="en-US" sz="1600" dirty="0">
                <a:solidFill>
                  <a:srgbClr val="FF0000"/>
                </a:solidFill>
              </a:rPr>
              <a:t>	The first step must be to define competencies. It is important to know what skills managers need to succeed.</a:t>
            </a:r>
          </a:p>
          <a:p>
            <a:pPr marL="857250" lvl="1" indent="-457200">
              <a:buNone/>
            </a:pPr>
            <a:endParaRPr lang="en-US" sz="1600" dirty="0"/>
          </a:p>
          <a:p>
            <a:pPr marL="114300" lvl="0" indent="-457200"/>
            <a:r>
              <a:rPr lang="en-US" sz="1600" dirty="0"/>
              <a:t>2.       What does identifying competencies do?</a:t>
            </a:r>
          </a:p>
          <a:p>
            <a:pPr marL="857250" lvl="1" indent="-457200">
              <a:buFont typeface="+mj-lt"/>
              <a:buAutoNum type="alphaLcParenR"/>
            </a:pPr>
            <a:r>
              <a:rPr lang="en-US" sz="1600" dirty="0"/>
              <a:t>Gives a clear picture of what skills a manager needs</a:t>
            </a:r>
          </a:p>
          <a:p>
            <a:pPr marL="857250" lvl="1" indent="-457200">
              <a:buFont typeface="+mj-lt"/>
              <a:buAutoNum type="alphaLcParenR"/>
            </a:pPr>
            <a:r>
              <a:rPr lang="en-US" sz="1600" dirty="0"/>
              <a:t>Helps employees direct their development efforts</a:t>
            </a:r>
          </a:p>
          <a:p>
            <a:pPr marL="857250" lvl="1" indent="-457200">
              <a:buFont typeface="+mj-lt"/>
              <a:buAutoNum type="alphaLcParenR"/>
            </a:pPr>
            <a:r>
              <a:rPr lang="en-US" sz="1600" dirty="0"/>
              <a:t>Helps in identifying management candidates</a:t>
            </a:r>
          </a:p>
          <a:p>
            <a:pPr marL="857250" lvl="1" indent="-457200">
              <a:buFont typeface="+mj-lt"/>
              <a:buAutoNum type="alphaLcParenR"/>
            </a:pPr>
            <a:r>
              <a:rPr lang="en-US" sz="1600" dirty="0">
                <a:solidFill>
                  <a:srgbClr val="FF0000"/>
                </a:solidFill>
              </a:rPr>
              <a:t>All of these</a:t>
            </a:r>
          </a:p>
          <a:p>
            <a:r>
              <a:rPr lang="en-US" sz="1600" dirty="0">
                <a:solidFill>
                  <a:srgbClr val="FF0000"/>
                </a:solidFill>
              </a:rPr>
              <a:t>When you have a clear list of competencies, this gives a picture of what skills are needed for management. This allows employees to direct their own development efforts and makes it possible to identify employees with management potential</a:t>
            </a: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1800" dirty="0"/>
              <a:t>3.   What should you identify first when working with an employee?</a:t>
            </a:r>
          </a:p>
          <a:p>
            <a:pPr marL="857250" lvl="1" indent="-457200">
              <a:buFont typeface="+mj-lt"/>
              <a:buAutoNum type="alphaLcParenR"/>
            </a:pPr>
            <a:r>
              <a:rPr lang="en-US" sz="1800" dirty="0"/>
              <a:t>Development needs</a:t>
            </a:r>
          </a:p>
          <a:p>
            <a:pPr marL="857250" lvl="1" indent="-457200">
              <a:buFont typeface="+mj-lt"/>
              <a:buAutoNum type="alphaLcParenR"/>
            </a:pPr>
            <a:r>
              <a:rPr lang="en-US" sz="1800" dirty="0">
                <a:solidFill>
                  <a:srgbClr val="FF0000"/>
                </a:solidFill>
              </a:rPr>
              <a:t>Strengths</a:t>
            </a:r>
          </a:p>
          <a:p>
            <a:pPr marL="857250" lvl="1" indent="-457200">
              <a:buFont typeface="+mj-lt"/>
              <a:buAutoNum type="alphaLcParenR"/>
            </a:pPr>
            <a:r>
              <a:rPr lang="en-US" sz="1800" dirty="0"/>
              <a:t>Goals</a:t>
            </a:r>
          </a:p>
          <a:p>
            <a:pPr marL="857250" lvl="1" indent="-457200">
              <a:buFont typeface="+mj-lt"/>
              <a:buAutoNum type="alphaLcParenR"/>
            </a:pPr>
            <a:r>
              <a:rPr lang="en-US" sz="1800" dirty="0"/>
              <a:t>Consequences</a:t>
            </a:r>
          </a:p>
          <a:p>
            <a:pPr marL="114300" indent="-457200"/>
            <a:r>
              <a:rPr lang="en-US" sz="1800" dirty="0">
                <a:solidFill>
                  <a:srgbClr val="FF0000"/>
                </a:solidFill>
              </a:rPr>
              <a:t>	Always start by defining strengths. Starting with a strengths perspective helps to keep the employee focused on the positive.</a:t>
            </a:r>
          </a:p>
          <a:p>
            <a:pPr marL="857250" lvl="1" indent="-457200">
              <a:buNone/>
            </a:pPr>
            <a:endParaRPr lang="en-US" sz="1800" dirty="0"/>
          </a:p>
          <a:p>
            <a:pPr lvl="0"/>
            <a:r>
              <a:rPr lang="en-US" sz="1800" dirty="0"/>
              <a:t>4.   Where can you get information about strengths?</a:t>
            </a:r>
          </a:p>
          <a:p>
            <a:pPr marL="857250" lvl="1" indent="-457200">
              <a:buFont typeface="+mj-lt"/>
              <a:buAutoNum type="alphaLcParenR"/>
            </a:pPr>
            <a:r>
              <a:rPr lang="en-US" sz="1800" dirty="0"/>
              <a:t>The employee’s supervisor</a:t>
            </a:r>
          </a:p>
          <a:p>
            <a:pPr marL="857250" lvl="1" indent="-457200">
              <a:buFont typeface="+mj-lt"/>
              <a:buAutoNum type="alphaLcParenR"/>
            </a:pPr>
            <a:r>
              <a:rPr lang="en-US" sz="1800" dirty="0"/>
              <a:t>Employee evaluations</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The employee’s self-assessment</a:t>
            </a:r>
          </a:p>
          <a:p>
            <a:r>
              <a:rPr lang="en-US" sz="1800" dirty="0">
                <a:solidFill>
                  <a:srgbClr val="FF0000"/>
                </a:solidFill>
              </a:rPr>
              <a:t>There are several sources of information about strengths. Employee self assessments are a key source, as are annual reviews and comments from peers and supervisors.</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23910989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1600" dirty="0"/>
              <a:t>5.   What should you do when identifying development needs?</a:t>
            </a:r>
          </a:p>
          <a:p>
            <a:pPr marL="914400" lvl="1" indent="-457200">
              <a:buFont typeface="+mj-lt"/>
              <a:buAutoNum type="alphaLcParenR"/>
            </a:pPr>
            <a:r>
              <a:rPr lang="en-US" sz="1600" dirty="0">
                <a:solidFill>
                  <a:srgbClr val="FF0000"/>
                </a:solidFill>
              </a:rPr>
              <a:t>All of these</a:t>
            </a:r>
          </a:p>
          <a:p>
            <a:pPr marL="914400" lvl="1" indent="-457200">
              <a:buFont typeface="+mj-lt"/>
              <a:buAutoNum type="alphaLcParenR"/>
            </a:pPr>
            <a:r>
              <a:rPr lang="en-US" sz="1600" dirty="0"/>
              <a:t>Frame them as opportunities not weaknesses</a:t>
            </a:r>
          </a:p>
          <a:p>
            <a:pPr marL="914400" lvl="1" indent="-457200">
              <a:buFont typeface="+mj-lt"/>
              <a:buAutoNum type="alphaLcParenR"/>
            </a:pPr>
            <a:r>
              <a:rPr lang="en-US" sz="1600" dirty="0"/>
              <a:t>Tie them to areas of strength when possible</a:t>
            </a:r>
          </a:p>
          <a:p>
            <a:pPr marL="914400" lvl="1" indent="-457200">
              <a:buFont typeface="+mj-lt"/>
              <a:buAutoNum type="alphaLcParenR"/>
            </a:pPr>
            <a:r>
              <a:rPr lang="en-US" sz="1600" dirty="0"/>
              <a:t>Create a plan for developing these areas</a:t>
            </a:r>
          </a:p>
          <a:p>
            <a:pPr marL="171450" indent="-457200"/>
            <a:r>
              <a:rPr lang="en-US" sz="1600" dirty="0">
                <a:solidFill>
                  <a:srgbClr val="FF0000"/>
                </a:solidFill>
              </a:rPr>
              <a:t>	When identifying development areas, frame them as opportunities rather than weaknesses. Tie them to the employee’s strengths where you can, and always work with the employee to make a plan for development.</a:t>
            </a:r>
          </a:p>
          <a:p>
            <a:pPr marL="914400" lvl="1" indent="-457200">
              <a:buNone/>
            </a:pPr>
            <a:endParaRPr lang="en-US" sz="1600" dirty="0"/>
          </a:p>
          <a:p>
            <a:pPr lvl="0"/>
            <a:r>
              <a:rPr lang="en-US" sz="1600" dirty="0"/>
              <a:t>6.   Development needs should be linked to which of the following?</a:t>
            </a:r>
          </a:p>
          <a:p>
            <a:pPr marL="857250" lvl="1" indent="-457200">
              <a:buFont typeface="+mj-lt"/>
              <a:buAutoNum type="alphaLcParenR"/>
            </a:pPr>
            <a:r>
              <a:rPr lang="en-US" sz="1600" dirty="0"/>
              <a:t>The employee’s career goals</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The employee’s strengths</a:t>
            </a:r>
          </a:p>
          <a:p>
            <a:pPr marL="857250" lvl="1" indent="-457200">
              <a:buFont typeface="+mj-lt"/>
              <a:buAutoNum type="alphaLcParenR"/>
            </a:pPr>
            <a:r>
              <a:rPr lang="en-US" sz="1600" dirty="0"/>
              <a:t>Concrete steps for improvement</a:t>
            </a:r>
          </a:p>
          <a:p>
            <a:r>
              <a:rPr lang="en-US" sz="1600" dirty="0">
                <a:solidFill>
                  <a:srgbClr val="FF0000"/>
                </a:solidFill>
              </a:rPr>
              <a:t>Development areas are opportunities. Link them to the employee’s goals, his or her strengths, and concrete steps he or she can take.</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1800" dirty="0"/>
              <a:t>7.   The development process should be _____________.</a:t>
            </a:r>
          </a:p>
          <a:p>
            <a:pPr marL="857250" lvl="1" indent="-457200">
              <a:buFont typeface="+mj-lt"/>
              <a:buAutoNum type="alphaLcParenR"/>
            </a:pPr>
            <a:r>
              <a:rPr lang="en-US" sz="1800" dirty="0"/>
              <a:t>Strict </a:t>
            </a:r>
          </a:p>
          <a:p>
            <a:pPr marL="857250" lvl="1" indent="-457200">
              <a:buFont typeface="+mj-lt"/>
              <a:buAutoNum type="alphaLcParenR"/>
            </a:pPr>
            <a:r>
              <a:rPr lang="en-US" sz="1800" dirty="0"/>
              <a:t>Tightly overseen</a:t>
            </a:r>
          </a:p>
          <a:p>
            <a:pPr marL="857250" lvl="1" indent="-457200">
              <a:buFont typeface="+mj-lt"/>
              <a:buAutoNum type="alphaLcParenR"/>
            </a:pPr>
            <a:r>
              <a:rPr lang="en-US" sz="1800" dirty="0"/>
              <a:t>One time</a:t>
            </a:r>
          </a:p>
          <a:p>
            <a:pPr marL="857250" lvl="1" indent="-457200">
              <a:buFont typeface="+mj-lt"/>
              <a:buAutoNum type="alphaLcParenR"/>
            </a:pPr>
            <a:r>
              <a:rPr lang="en-US" sz="1800" dirty="0">
                <a:solidFill>
                  <a:srgbClr val="FF0000"/>
                </a:solidFill>
              </a:rPr>
              <a:t>Ongoing</a:t>
            </a:r>
          </a:p>
          <a:p>
            <a:pPr marL="114300" indent="-457200"/>
            <a:r>
              <a:rPr lang="en-US" sz="1800" dirty="0">
                <a:solidFill>
                  <a:srgbClr val="FF0000"/>
                </a:solidFill>
              </a:rPr>
              <a:t>	No one is ever done developing. Employee development, with new managers especially, should be ongoing.</a:t>
            </a:r>
          </a:p>
          <a:p>
            <a:pPr marL="857250" lvl="1" indent="-457200">
              <a:buNone/>
            </a:pPr>
            <a:endParaRPr lang="en-US" sz="1800" dirty="0">
              <a:solidFill>
                <a:srgbClr val="FF0000"/>
              </a:solidFill>
            </a:endParaRPr>
          </a:p>
          <a:p>
            <a:pPr lvl="0"/>
            <a:r>
              <a:rPr lang="en-US" sz="1800" dirty="0"/>
              <a:t>8.   Which of the following is a way to address development needs?</a:t>
            </a:r>
          </a:p>
          <a:p>
            <a:pPr marL="857250" lvl="1" indent="-457200">
              <a:buFont typeface="+mj-lt"/>
              <a:buAutoNum type="alphaLcParenR"/>
            </a:pPr>
            <a:r>
              <a:rPr lang="en-US" sz="1800" dirty="0"/>
              <a:t>External training</a:t>
            </a:r>
          </a:p>
          <a:p>
            <a:pPr marL="857250" lvl="1" indent="-457200">
              <a:buFont typeface="+mj-lt"/>
              <a:buAutoNum type="alphaLcParenR"/>
            </a:pPr>
            <a:r>
              <a:rPr lang="en-US" sz="1800" dirty="0"/>
              <a:t>Mentoring</a:t>
            </a:r>
          </a:p>
          <a:p>
            <a:pPr marL="857250" lvl="1" indent="-457200">
              <a:buFont typeface="+mj-lt"/>
              <a:buAutoNum type="alphaLcParenR"/>
            </a:pPr>
            <a:r>
              <a:rPr lang="en-US" sz="1800" dirty="0"/>
              <a:t>On the job practice</a:t>
            </a:r>
          </a:p>
          <a:p>
            <a:pPr marL="857250" lvl="1" indent="-457200">
              <a:buFont typeface="+mj-lt"/>
              <a:buAutoNum type="alphaLcParenR"/>
            </a:pPr>
            <a:r>
              <a:rPr lang="en-US" sz="1800" dirty="0">
                <a:solidFill>
                  <a:srgbClr val="FF0000"/>
                </a:solidFill>
              </a:rPr>
              <a:t>All of these</a:t>
            </a:r>
          </a:p>
          <a:p>
            <a:r>
              <a:rPr lang="en-US" sz="1800" dirty="0">
                <a:solidFill>
                  <a:srgbClr val="FF0000"/>
                </a:solidFill>
              </a:rPr>
              <a:t>There are many ways to address development needs. External and internal training, mentoring, and on the job practice are all potential ways to build skills.</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1800" dirty="0"/>
              <a:t>9.   Who advised Mario?</a:t>
            </a:r>
          </a:p>
          <a:p>
            <a:pPr marL="857250" lvl="1" indent="-457200">
              <a:buFont typeface="+mj-lt"/>
              <a:buAutoNum type="alphaLcParenR"/>
            </a:pPr>
            <a:r>
              <a:rPr lang="en-US" sz="1800" dirty="0"/>
              <a:t>Friend</a:t>
            </a:r>
          </a:p>
          <a:p>
            <a:pPr marL="857250" lvl="1" indent="-457200">
              <a:buFont typeface="+mj-lt"/>
              <a:buAutoNum type="alphaLcParenR"/>
            </a:pPr>
            <a:r>
              <a:rPr lang="en-US" sz="1800" dirty="0"/>
              <a:t>Mentor</a:t>
            </a:r>
          </a:p>
          <a:p>
            <a:pPr marL="857250" lvl="1" indent="-457200">
              <a:buFont typeface="+mj-lt"/>
              <a:buAutoNum type="alphaLcParenR"/>
            </a:pPr>
            <a:r>
              <a:rPr lang="en-US" sz="1800" dirty="0">
                <a:solidFill>
                  <a:srgbClr val="FF0000"/>
                </a:solidFill>
              </a:rPr>
              <a:t>Supervisor</a:t>
            </a:r>
          </a:p>
          <a:p>
            <a:pPr marL="857250" lvl="1" indent="-457200">
              <a:buFont typeface="+mj-lt"/>
              <a:buAutoNum type="alphaLcParenR"/>
            </a:pPr>
            <a:r>
              <a:rPr lang="en-US" sz="1800" dirty="0"/>
              <a:t>No one</a:t>
            </a:r>
          </a:p>
          <a:p>
            <a:pPr marL="857250" lvl="1" indent="-457200">
              <a:buNone/>
            </a:pPr>
            <a:r>
              <a:rPr lang="en-US" sz="1800" dirty="0">
                <a:solidFill>
                  <a:srgbClr val="FF0000"/>
                </a:solidFill>
              </a:rPr>
              <a:t>Mario’s advice came from Chen. She was his supervisor.</a:t>
            </a:r>
          </a:p>
          <a:p>
            <a:pPr marL="857250" lvl="1" indent="-457200">
              <a:buNone/>
            </a:pPr>
            <a:endParaRPr lang="en-US" sz="1800" dirty="0"/>
          </a:p>
          <a:p>
            <a:pPr lvl="0"/>
            <a:r>
              <a:rPr lang="en-US" sz="1800" dirty="0"/>
              <a:t>10.  What did Chen go over with Mario?</a:t>
            </a:r>
          </a:p>
          <a:p>
            <a:pPr marL="857250" lvl="1" indent="-457200">
              <a:buFont typeface="+mj-lt"/>
              <a:buAutoNum type="alphaLcParenR"/>
            </a:pPr>
            <a:r>
              <a:rPr lang="en-US" sz="1800" dirty="0"/>
              <a:t>His pay scale</a:t>
            </a:r>
          </a:p>
          <a:p>
            <a:pPr marL="857250" lvl="1" indent="-457200">
              <a:buFont typeface="+mj-lt"/>
              <a:buAutoNum type="alphaLcParenR"/>
            </a:pPr>
            <a:r>
              <a:rPr lang="en-US" sz="1800" dirty="0"/>
              <a:t>His sales record</a:t>
            </a:r>
          </a:p>
          <a:p>
            <a:pPr marL="857250" lvl="1" indent="-457200">
              <a:buFont typeface="+mj-lt"/>
              <a:buAutoNum type="alphaLcParenR"/>
            </a:pPr>
            <a:r>
              <a:rPr lang="en-US" sz="1800" dirty="0"/>
              <a:t>None of these</a:t>
            </a:r>
          </a:p>
          <a:p>
            <a:pPr marL="857250" lvl="1" indent="-457200">
              <a:buFont typeface="+mj-lt"/>
              <a:buAutoNum type="alphaLcParenR"/>
            </a:pPr>
            <a:r>
              <a:rPr lang="en-US" sz="1800" dirty="0">
                <a:solidFill>
                  <a:srgbClr val="FF0000"/>
                </a:solidFill>
              </a:rPr>
              <a:t>Core competencies for managers</a:t>
            </a:r>
          </a:p>
          <a:p>
            <a:r>
              <a:rPr lang="en-US" sz="1800" dirty="0">
                <a:solidFill>
                  <a:srgbClr val="FF0000"/>
                </a:solidFill>
              </a:rPr>
              <a:t>Chen and Mario went over a list of core competencies for managers. Then they reviewed his strengths and development needs.</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noProof="0" dirty="0"/>
              <a:t>Module Five: Managers Learn by Being Managed Well</a:t>
            </a:r>
          </a:p>
        </p:txBody>
      </p:sp>
      <p:sp>
        <p:nvSpPr>
          <p:cNvPr id="23556" name="Text Placeholder 3"/>
          <p:cNvSpPr>
            <a:spLocks noGrp="1"/>
          </p:cNvSpPr>
          <p:nvPr>
            <p:ph type="body" sz="quarter" idx="10"/>
          </p:nvPr>
        </p:nvSpPr>
        <p:spPr>
          <a:ln>
            <a:miter lim="800000"/>
            <a:headEnd/>
            <a:tailEnd/>
          </a:ln>
        </p:spPr>
        <p:txBody>
          <a:bodyPr/>
          <a:lstStyle/>
          <a:p>
            <a:r>
              <a:rPr lang="en-US" sz="2800" i="1" dirty="0">
                <a:latin typeface="+mj-lt"/>
              </a:rPr>
              <a:t>In most cases, being a good boss means hiring talented people and getting out of their way</a:t>
            </a:r>
            <a:r>
              <a:rPr lang="en-US" sz="2800" dirty="0">
                <a:latin typeface="+mj-lt"/>
              </a:rPr>
              <a:t>.</a:t>
            </a:r>
          </a:p>
          <a:p>
            <a:endParaRPr lang="en-US" sz="2800" dirty="0">
              <a:latin typeface="+mj-lt"/>
            </a:endParaRPr>
          </a:p>
          <a:p>
            <a:pPr algn="ctr"/>
            <a:r>
              <a:rPr lang="en-US" sz="2800" b="1" i="1" dirty="0">
                <a:latin typeface="+mj-lt"/>
              </a:rPr>
              <a:t>Tina Fey</a:t>
            </a:r>
          </a:p>
        </p:txBody>
      </p:sp>
      <p:sp>
        <p:nvSpPr>
          <p:cNvPr id="23555" name="Content Placeholder 2"/>
          <p:cNvSpPr>
            <a:spLocks noGrp="1"/>
          </p:cNvSpPr>
          <p:nvPr>
            <p:ph type="body" sz="quarter" idx="11"/>
          </p:nvPr>
        </p:nvSpPr>
        <p:spPr/>
        <p:txBody>
          <a:bodyPr/>
          <a:lstStyle/>
          <a:p>
            <a:endParaRPr lang="en-US" dirty="0"/>
          </a:p>
          <a:p>
            <a:r>
              <a:rPr lang="en-US" dirty="0"/>
              <a:t>Employees who are managed effectively tend to be happier and more productive. As a result, when they enter management, they want to recreate that environment for their own employees or direct reports.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E0D191E7-BF77-4932-AC42-0D90AF290D20}"/>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noProof="0" dirty="0"/>
              <a:t>Pair New </a:t>
            </a:r>
            <a:r>
              <a:rPr lang="en-US" dirty="0"/>
              <a:t>Managers with Mentors</a:t>
            </a:r>
            <a:endParaRPr lang="en-US" noProof="0" dirty="0"/>
          </a:p>
        </p:txBody>
      </p:sp>
      <p:grpSp>
        <p:nvGrpSpPr>
          <p:cNvPr id="2" name="Group 1">
            <a:extLst>
              <a:ext uri="{FF2B5EF4-FFF2-40B4-BE49-F238E27FC236}">
                <a16:creationId xmlns:a16="http://schemas.microsoft.com/office/drawing/2014/main" id="{7A1F6241-B094-49D1-810A-2A22E390939E}"/>
              </a:ext>
            </a:extLst>
          </p:cNvPr>
          <p:cNvGrpSpPr/>
          <p:nvPr/>
        </p:nvGrpSpPr>
        <p:grpSpPr>
          <a:xfrm>
            <a:off x="457200" y="1600200"/>
            <a:ext cx="8229599" cy="4525962"/>
            <a:chOff x="457200" y="1600200"/>
            <a:chExt cx="8229599" cy="4525962"/>
          </a:xfrm>
        </p:grpSpPr>
        <p:sp>
          <p:nvSpPr>
            <p:cNvPr id="3" name="Freeform: Shape 2">
              <a:extLst>
                <a:ext uri="{FF2B5EF4-FFF2-40B4-BE49-F238E27FC236}">
                  <a16:creationId xmlns:a16="http://schemas.microsoft.com/office/drawing/2014/main" id="{06F760BD-BF1D-4C53-8FD3-932BA25842B3}"/>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Identify top managers to be mentors</a:t>
              </a:r>
            </a:p>
          </p:txBody>
        </p:sp>
        <p:sp>
          <p:nvSpPr>
            <p:cNvPr id="5" name="Freeform: Shape 4">
              <a:extLst>
                <a:ext uri="{FF2B5EF4-FFF2-40B4-BE49-F238E27FC236}">
                  <a16:creationId xmlns:a16="http://schemas.microsoft.com/office/drawing/2014/main" id="{5261D99E-3EF1-4FE4-BA57-3E601DB36C6C}"/>
                </a:ext>
              </a:extLst>
            </p:cNvPr>
            <p:cNvSpPr/>
            <p:nvPr/>
          </p:nvSpPr>
          <p:spPr>
            <a:xfrm>
              <a:off x="1074419" y="3214212"/>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3">
              <a:schemeClr val="lt1">
                <a:hueOff val="0"/>
                <a:satOff val="0"/>
                <a:lumOff val="0"/>
                <a:alphaOff val="0"/>
              </a:schemeClr>
            </a:lnRef>
            <a:fillRef idx="1">
              <a:schemeClr val="accent3">
                <a:hueOff val="5625132"/>
                <a:satOff val="-8440"/>
                <a:lumOff val="-1373"/>
                <a:alphaOff val="0"/>
              </a:schemeClr>
            </a:fillRef>
            <a:effectRef idx="1">
              <a:schemeClr val="accent3">
                <a:hueOff val="5625132"/>
                <a:satOff val="-8440"/>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Match employees with mentors</a:t>
              </a:r>
            </a:p>
          </p:txBody>
        </p:sp>
        <p:sp>
          <p:nvSpPr>
            <p:cNvPr id="6" name="Freeform: Shape 5">
              <a:extLst>
                <a:ext uri="{FF2B5EF4-FFF2-40B4-BE49-F238E27FC236}">
                  <a16:creationId xmlns:a16="http://schemas.microsoft.com/office/drawing/2014/main" id="{2E3DAC26-E642-4E85-A944-4A98B0103A7D}"/>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3">
              <a:schemeClr val="lt1">
                <a:hueOff val="0"/>
                <a:satOff val="0"/>
                <a:lumOff val="0"/>
                <a:alphaOff val="0"/>
              </a:schemeClr>
            </a:lnRef>
            <a:fillRef idx="1">
              <a:schemeClr val="accent3">
                <a:hueOff val="11250264"/>
                <a:satOff val="-16880"/>
                <a:lumOff val="-2745"/>
                <a:alphaOff val="0"/>
              </a:schemeClr>
            </a:fillRef>
            <a:effectRef idx="1">
              <a:schemeClr val="accent3">
                <a:hueOff val="11250264"/>
                <a:satOff val="-16880"/>
                <a:lumOff val="-2745"/>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Encourage employees to seek out mentors</a:t>
              </a:r>
            </a:p>
          </p:txBody>
        </p:sp>
        <p:sp>
          <p:nvSpPr>
            <p:cNvPr id="7" name="Freeform: Shape 6">
              <a:extLst>
                <a:ext uri="{FF2B5EF4-FFF2-40B4-BE49-F238E27FC236}">
                  <a16:creationId xmlns:a16="http://schemas.microsoft.com/office/drawing/2014/main" id="{D9BD5518-4BEF-4A4C-A455-558A95E6DD59}"/>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8A3490B5-03C2-4FF9-8E1D-0312B8EF6924}"/>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70D338E-1C39-4268-B2E2-1BE92507EEF5}"/>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noProof="0" dirty="0"/>
              <a:t>Reward Effective Managers</a:t>
            </a:r>
          </a:p>
        </p:txBody>
      </p:sp>
      <p:grpSp>
        <p:nvGrpSpPr>
          <p:cNvPr id="2" name="Group 1">
            <a:extLst>
              <a:ext uri="{FF2B5EF4-FFF2-40B4-BE49-F238E27FC236}">
                <a16:creationId xmlns:a16="http://schemas.microsoft.com/office/drawing/2014/main" id="{844C4621-0124-400A-ADDA-73F97636FFDA}"/>
              </a:ext>
            </a:extLst>
          </p:cNvPr>
          <p:cNvGrpSpPr/>
          <p:nvPr/>
        </p:nvGrpSpPr>
        <p:grpSpPr>
          <a:xfrm>
            <a:off x="457200" y="1600647"/>
            <a:ext cx="8229599" cy="4525067"/>
            <a:chOff x="457200" y="1600647"/>
            <a:chExt cx="8229599" cy="4525067"/>
          </a:xfrm>
        </p:grpSpPr>
        <p:sp>
          <p:nvSpPr>
            <p:cNvPr id="3" name="Freeform: Shape 2">
              <a:extLst>
                <a:ext uri="{FF2B5EF4-FFF2-40B4-BE49-F238E27FC236}">
                  <a16:creationId xmlns:a16="http://schemas.microsoft.com/office/drawing/2014/main" id="{C6826C92-2EAE-47D0-BAAD-C06F95B9A0E9}"/>
                </a:ext>
              </a:extLst>
            </p:cNvPr>
            <p:cNvSpPr/>
            <p:nvPr/>
          </p:nvSpPr>
          <p:spPr>
            <a:xfrm>
              <a:off x="457200" y="16006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781" tIns="590929" rIns="17779" bIns="590928" numCol="1" spcCol="1270" anchor="ctr" anchorCtr="0">
              <a:noAutofit/>
            </a:bodyPr>
            <a:lstStyle/>
            <a:p>
              <a:pPr marL="0" lvl="0" indent="0" algn="ctr" defTabSz="1244600">
                <a:lnSpc>
                  <a:spcPct val="90000"/>
                </a:lnSpc>
                <a:spcBef>
                  <a:spcPct val="0"/>
                </a:spcBef>
                <a:spcAft>
                  <a:spcPct val="35000"/>
                </a:spcAft>
                <a:buNone/>
              </a:pPr>
              <a:r>
                <a:rPr lang="en-US" sz="2800" kern="1200" dirty="0"/>
                <a:t>Reward</a:t>
              </a:r>
            </a:p>
          </p:txBody>
        </p:sp>
        <p:sp>
          <p:nvSpPr>
            <p:cNvPr id="5" name="Freeform: Shape 4">
              <a:extLst>
                <a:ext uri="{FF2B5EF4-FFF2-40B4-BE49-F238E27FC236}">
                  <a16:creationId xmlns:a16="http://schemas.microsoft.com/office/drawing/2014/main" id="{14B41874-3ECF-4B2B-9EC7-F42DA89C2840}"/>
                </a:ext>
              </a:extLst>
            </p:cNvPr>
            <p:cNvSpPr/>
            <p:nvPr/>
          </p:nvSpPr>
          <p:spPr>
            <a:xfrm>
              <a:off x="1603497" y="16006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71010" rIns="71010" bIns="71012"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Offer financial rewards</a:t>
              </a:r>
            </a:p>
            <a:p>
              <a:pPr marL="285750" lvl="1" indent="-285750" algn="l" defTabSz="1333500">
                <a:lnSpc>
                  <a:spcPct val="90000"/>
                </a:lnSpc>
                <a:spcBef>
                  <a:spcPct val="0"/>
                </a:spcBef>
                <a:spcAft>
                  <a:spcPct val="15000"/>
                </a:spcAft>
                <a:buChar char="•"/>
              </a:pPr>
              <a:r>
                <a:rPr lang="en-US" sz="3000" kern="1200" dirty="0"/>
                <a:t>(This includes raises, etc.)</a:t>
              </a:r>
            </a:p>
          </p:txBody>
        </p:sp>
        <p:sp>
          <p:nvSpPr>
            <p:cNvPr id="6" name="Freeform: Shape 5">
              <a:extLst>
                <a:ext uri="{FF2B5EF4-FFF2-40B4-BE49-F238E27FC236}">
                  <a16:creationId xmlns:a16="http://schemas.microsoft.com/office/drawing/2014/main" id="{10A4020F-C1A1-4819-B305-BEC18293B142}"/>
                </a:ext>
              </a:extLst>
            </p:cNvPr>
            <p:cNvSpPr/>
            <p:nvPr/>
          </p:nvSpPr>
          <p:spPr>
            <a:xfrm>
              <a:off x="457200" y="304439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5625132"/>
                <a:satOff val="-8440"/>
                <a:lumOff val="-1373"/>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781" tIns="590929" rIns="17779" bIns="590928" numCol="1" spcCol="1270" anchor="ctr" anchorCtr="0">
              <a:noAutofit/>
            </a:bodyPr>
            <a:lstStyle/>
            <a:p>
              <a:pPr marL="0" lvl="0" indent="0" algn="ctr" defTabSz="1244600">
                <a:lnSpc>
                  <a:spcPct val="90000"/>
                </a:lnSpc>
                <a:spcBef>
                  <a:spcPct val="0"/>
                </a:spcBef>
                <a:spcAft>
                  <a:spcPct val="35000"/>
                </a:spcAft>
                <a:buNone/>
              </a:pPr>
              <a:r>
                <a:rPr lang="en-US" sz="2800" kern="1200" dirty="0"/>
                <a:t>Reward</a:t>
              </a:r>
            </a:p>
          </p:txBody>
        </p:sp>
        <p:sp>
          <p:nvSpPr>
            <p:cNvPr id="7" name="Freeform: Shape 6">
              <a:extLst>
                <a:ext uri="{FF2B5EF4-FFF2-40B4-BE49-F238E27FC236}">
                  <a16:creationId xmlns:a16="http://schemas.microsoft.com/office/drawing/2014/main" id="{6382CC56-4F0A-41F4-B940-1C57E19AE02C}"/>
                </a:ext>
              </a:extLst>
            </p:cNvPr>
            <p:cNvSpPr/>
            <p:nvPr/>
          </p:nvSpPr>
          <p:spPr>
            <a:xfrm>
              <a:off x="1603497" y="304439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71010" rIns="71010" bIns="71012"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Offer incentives</a:t>
              </a:r>
            </a:p>
            <a:p>
              <a:pPr marL="285750" lvl="1" indent="-285750" algn="l" defTabSz="1333500">
                <a:lnSpc>
                  <a:spcPct val="90000"/>
                </a:lnSpc>
                <a:spcBef>
                  <a:spcPct val="0"/>
                </a:spcBef>
                <a:spcAft>
                  <a:spcPct val="15000"/>
                </a:spcAft>
                <a:buChar char="•"/>
              </a:pPr>
              <a:r>
                <a:rPr lang="en-US" sz="3000" kern="1200" dirty="0"/>
                <a:t>(This includes vacation, etc.)</a:t>
              </a:r>
            </a:p>
          </p:txBody>
        </p:sp>
        <p:sp>
          <p:nvSpPr>
            <p:cNvPr id="8" name="Freeform: Shape 7">
              <a:extLst>
                <a:ext uri="{FF2B5EF4-FFF2-40B4-BE49-F238E27FC236}">
                  <a16:creationId xmlns:a16="http://schemas.microsoft.com/office/drawing/2014/main" id="{99813C2D-2518-4B7B-8FB7-1DFA2C32B518}"/>
                </a:ext>
              </a:extLst>
            </p:cNvPr>
            <p:cNvSpPr/>
            <p:nvPr/>
          </p:nvSpPr>
          <p:spPr>
            <a:xfrm>
              <a:off x="457200" y="44881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11250264"/>
                <a:satOff val="-16880"/>
                <a:lumOff val="-2745"/>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781" tIns="590929" rIns="17779" bIns="590928" numCol="1" spcCol="1270" anchor="ctr" anchorCtr="0">
              <a:noAutofit/>
            </a:bodyPr>
            <a:lstStyle/>
            <a:p>
              <a:pPr marL="0" lvl="0" indent="0" algn="ctr" defTabSz="1244600">
                <a:lnSpc>
                  <a:spcPct val="90000"/>
                </a:lnSpc>
                <a:spcBef>
                  <a:spcPct val="0"/>
                </a:spcBef>
                <a:spcAft>
                  <a:spcPct val="35000"/>
                </a:spcAft>
                <a:buNone/>
              </a:pPr>
              <a:r>
                <a:rPr lang="en-US" sz="2800" kern="1200" dirty="0"/>
                <a:t>Reward</a:t>
              </a:r>
            </a:p>
          </p:txBody>
        </p:sp>
        <p:sp>
          <p:nvSpPr>
            <p:cNvPr id="9" name="Freeform: Shape 8">
              <a:extLst>
                <a:ext uri="{FF2B5EF4-FFF2-40B4-BE49-F238E27FC236}">
                  <a16:creationId xmlns:a16="http://schemas.microsoft.com/office/drawing/2014/main" id="{057761A7-3200-4745-A6C3-B7DB5E9A2351}"/>
                </a:ext>
              </a:extLst>
            </p:cNvPr>
            <p:cNvSpPr/>
            <p:nvPr/>
          </p:nvSpPr>
          <p:spPr>
            <a:xfrm>
              <a:off x="1603497" y="44881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71010" rIns="71010" bIns="71012"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Offer symbolic rewards</a:t>
              </a:r>
            </a:p>
            <a:p>
              <a:pPr marL="285750" lvl="1" indent="-285750" algn="l" defTabSz="1333500">
                <a:lnSpc>
                  <a:spcPct val="90000"/>
                </a:lnSpc>
                <a:spcBef>
                  <a:spcPct val="0"/>
                </a:spcBef>
                <a:spcAft>
                  <a:spcPct val="15000"/>
                </a:spcAft>
                <a:buChar char="•"/>
              </a:pPr>
              <a:r>
                <a:rPr lang="en-US" sz="3000" kern="1200" dirty="0"/>
                <a:t>(This includes plaques, etc.)</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2A2B5A9-4A71-4D25-BD9A-0B4C707026F8}"/>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noProof="0" dirty="0"/>
              <a:t>Emulate Effective Managers</a:t>
            </a:r>
          </a:p>
        </p:txBody>
      </p:sp>
      <p:grpSp>
        <p:nvGrpSpPr>
          <p:cNvPr id="2" name="Group 1">
            <a:extLst>
              <a:ext uri="{FF2B5EF4-FFF2-40B4-BE49-F238E27FC236}">
                <a16:creationId xmlns:a16="http://schemas.microsoft.com/office/drawing/2014/main" id="{4C231A87-CACC-4267-8CED-F7365A9A2649}"/>
              </a:ext>
            </a:extLst>
          </p:cNvPr>
          <p:cNvGrpSpPr/>
          <p:nvPr/>
        </p:nvGrpSpPr>
        <p:grpSpPr>
          <a:xfrm>
            <a:off x="457200" y="1600200"/>
            <a:ext cx="8229599" cy="4525963"/>
            <a:chOff x="457200" y="1600200"/>
            <a:chExt cx="8229599" cy="4525963"/>
          </a:xfrm>
        </p:grpSpPr>
        <p:sp>
          <p:nvSpPr>
            <p:cNvPr id="3" name="Freeform: Shape 2">
              <a:extLst>
                <a:ext uri="{FF2B5EF4-FFF2-40B4-BE49-F238E27FC236}">
                  <a16:creationId xmlns:a16="http://schemas.microsoft.com/office/drawing/2014/main" id="{C6454F16-370A-436C-9671-56A6044557CB}"/>
                </a:ext>
              </a:extLst>
            </p:cNvPr>
            <p:cNvSpPr/>
            <p:nvPr/>
          </p:nvSpPr>
          <p:spPr>
            <a:xfrm>
              <a:off x="3749039" y="1600200"/>
              <a:ext cx="4937760" cy="4525963"/>
            </a:xfrm>
            <a:custGeom>
              <a:avLst/>
              <a:gdLst>
                <a:gd name="connsiteX0" fmla="*/ 0 w 4937760"/>
                <a:gd name="connsiteY0" fmla="*/ 565745 h 4525963"/>
                <a:gd name="connsiteX1" fmla="*/ 2674779 w 4937760"/>
                <a:gd name="connsiteY1" fmla="*/ 565745 h 4525963"/>
                <a:gd name="connsiteX2" fmla="*/ 2674779 w 4937760"/>
                <a:gd name="connsiteY2" fmla="*/ 0 h 4525963"/>
                <a:gd name="connsiteX3" fmla="*/ 4937760 w 4937760"/>
                <a:gd name="connsiteY3" fmla="*/ 2262982 h 4525963"/>
                <a:gd name="connsiteX4" fmla="*/ 2674779 w 4937760"/>
                <a:gd name="connsiteY4" fmla="*/ 4525963 h 4525963"/>
                <a:gd name="connsiteX5" fmla="*/ 2674779 w 4937760"/>
                <a:gd name="connsiteY5" fmla="*/ 3960218 h 4525963"/>
                <a:gd name="connsiteX6" fmla="*/ 0 w 4937760"/>
                <a:gd name="connsiteY6" fmla="*/ 3960218 h 4525963"/>
                <a:gd name="connsiteX7" fmla="*/ 0 w 4937760"/>
                <a:gd name="connsiteY7" fmla="*/ 565745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4525963">
                  <a:moveTo>
                    <a:pt x="0" y="565745"/>
                  </a:moveTo>
                  <a:lnTo>
                    <a:pt x="2674779" y="565745"/>
                  </a:lnTo>
                  <a:lnTo>
                    <a:pt x="2674779" y="0"/>
                  </a:lnTo>
                  <a:lnTo>
                    <a:pt x="4937760" y="2262982"/>
                  </a:lnTo>
                  <a:lnTo>
                    <a:pt x="2674779" y="4525963"/>
                  </a:lnTo>
                  <a:lnTo>
                    <a:pt x="2674779" y="3960218"/>
                  </a:lnTo>
                  <a:lnTo>
                    <a:pt x="0" y="3960218"/>
                  </a:lnTo>
                  <a:lnTo>
                    <a:pt x="0" y="565745"/>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225" tIns="587970" rIns="1719461" bIns="587970" numCol="1" spcCol="1270" anchor="t" anchorCtr="0">
              <a:noAutofit/>
            </a:bodyPr>
            <a:lstStyle/>
            <a:p>
              <a:pPr marL="285750" lvl="1" indent="-285750" algn="l" defTabSz="1555750">
                <a:lnSpc>
                  <a:spcPct val="90000"/>
                </a:lnSpc>
                <a:spcBef>
                  <a:spcPct val="0"/>
                </a:spcBef>
                <a:spcAft>
                  <a:spcPct val="15000"/>
                </a:spcAft>
                <a:buChar char="•"/>
              </a:pPr>
              <a:r>
                <a:rPr lang="en-US" sz="3500" kern="1200" dirty="0"/>
                <a:t>Qualities</a:t>
              </a:r>
            </a:p>
            <a:p>
              <a:pPr marL="285750" lvl="1" indent="-285750" algn="l" defTabSz="1555750">
                <a:lnSpc>
                  <a:spcPct val="90000"/>
                </a:lnSpc>
                <a:spcBef>
                  <a:spcPct val="0"/>
                </a:spcBef>
                <a:spcAft>
                  <a:spcPct val="15000"/>
                </a:spcAft>
                <a:buChar char="•"/>
              </a:pPr>
              <a:r>
                <a:rPr lang="en-US" sz="3500" kern="1200" dirty="0"/>
                <a:t>Behaviors</a:t>
              </a:r>
            </a:p>
            <a:p>
              <a:pPr marL="285750" lvl="1" indent="-285750" algn="l" defTabSz="1555750">
                <a:lnSpc>
                  <a:spcPct val="90000"/>
                </a:lnSpc>
                <a:spcBef>
                  <a:spcPct val="0"/>
                </a:spcBef>
                <a:spcAft>
                  <a:spcPct val="15000"/>
                </a:spcAft>
                <a:buChar char="•"/>
              </a:pPr>
              <a:r>
                <a:rPr lang="en-US" sz="3500" kern="1200" dirty="0"/>
                <a:t>Practices</a:t>
              </a:r>
            </a:p>
            <a:p>
              <a:pPr marL="285750" lvl="1" indent="-285750" algn="l" defTabSz="1555750">
                <a:lnSpc>
                  <a:spcPct val="90000"/>
                </a:lnSpc>
                <a:spcBef>
                  <a:spcPct val="0"/>
                </a:spcBef>
                <a:spcAft>
                  <a:spcPct val="15000"/>
                </a:spcAft>
                <a:buChar char="•"/>
              </a:pPr>
              <a:endParaRPr lang="en-US" sz="3500" kern="1200" dirty="0"/>
            </a:p>
            <a:p>
              <a:pPr marL="571500" lvl="2" indent="-285750" algn="l" defTabSz="1555750">
                <a:lnSpc>
                  <a:spcPct val="90000"/>
                </a:lnSpc>
                <a:spcBef>
                  <a:spcPct val="0"/>
                </a:spcBef>
                <a:spcAft>
                  <a:spcPct val="15000"/>
                </a:spcAft>
                <a:buChar char="•"/>
              </a:pPr>
              <a:endParaRPr lang="en-US" sz="3500" kern="1200" dirty="0"/>
            </a:p>
            <a:p>
              <a:pPr marL="571500" lvl="2" indent="-285750" algn="l" defTabSz="1555750">
                <a:lnSpc>
                  <a:spcPct val="90000"/>
                </a:lnSpc>
                <a:spcBef>
                  <a:spcPct val="0"/>
                </a:spcBef>
                <a:spcAft>
                  <a:spcPct val="15000"/>
                </a:spcAft>
                <a:buChar char="•"/>
              </a:pPr>
              <a:endParaRPr lang="en-US" sz="3500" kern="1200" dirty="0"/>
            </a:p>
          </p:txBody>
        </p:sp>
        <p:sp>
          <p:nvSpPr>
            <p:cNvPr id="5" name="Freeform: Shape 4">
              <a:extLst>
                <a:ext uri="{FF2B5EF4-FFF2-40B4-BE49-F238E27FC236}">
                  <a16:creationId xmlns:a16="http://schemas.microsoft.com/office/drawing/2014/main" id="{482E5018-4BD2-44B9-A964-BCA471DC8AD0}"/>
                </a:ext>
              </a:extLst>
            </p:cNvPr>
            <p:cNvSpPr/>
            <p:nvPr/>
          </p:nvSpPr>
          <p:spPr>
            <a:xfrm>
              <a:off x="457200" y="1600200"/>
              <a:ext cx="3291840" cy="4525963"/>
            </a:xfrm>
            <a:custGeom>
              <a:avLst/>
              <a:gdLst>
                <a:gd name="connsiteX0" fmla="*/ 0 w 3291840"/>
                <a:gd name="connsiteY0" fmla="*/ 548651 h 4525963"/>
                <a:gd name="connsiteX1" fmla="*/ 548651 w 3291840"/>
                <a:gd name="connsiteY1" fmla="*/ 0 h 4525963"/>
                <a:gd name="connsiteX2" fmla="*/ 2743189 w 3291840"/>
                <a:gd name="connsiteY2" fmla="*/ 0 h 4525963"/>
                <a:gd name="connsiteX3" fmla="*/ 3291840 w 3291840"/>
                <a:gd name="connsiteY3" fmla="*/ 548651 h 4525963"/>
                <a:gd name="connsiteX4" fmla="*/ 3291840 w 3291840"/>
                <a:gd name="connsiteY4" fmla="*/ 3977312 h 4525963"/>
                <a:gd name="connsiteX5" fmla="*/ 2743189 w 3291840"/>
                <a:gd name="connsiteY5" fmla="*/ 4525963 h 4525963"/>
                <a:gd name="connsiteX6" fmla="*/ 548651 w 3291840"/>
                <a:gd name="connsiteY6" fmla="*/ 4525963 h 4525963"/>
                <a:gd name="connsiteX7" fmla="*/ 0 w 3291840"/>
                <a:gd name="connsiteY7" fmla="*/ 3977312 h 4525963"/>
                <a:gd name="connsiteX8" fmla="*/ 0 w 3291840"/>
                <a:gd name="connsiteY8" fmla="*/ 548651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4525963">
                  <a:moveTo>
                    <a:pt x="0" y="548651"/>
                  </a:moveTo>
                  <a:cubicBezTo>
                    <a:pt x="0" y="245639"/>
                    <a:pt x="245639" y="0"/>
                    <a:pt x="548651" y="0"/>
                  </a:cubicBezTo>
                  <a:lnTo>
                    <a:pt x="2743189" y="0"/>
                  </a:lnTo>
                  <a:cubicBezTo>
                    <a:pt x="3046201" y="0"/>
                    <a:pt x="3291840" y="245639"/>
                    <a:pt x="3291840" y="548651"/>
                  </a:cubicBezTo>
                  <a:lnTo>
                    <a:pt x="3291840" y="3977312"/>
                  </a:lnTo>
                  <a:cubicBezTo>
                    <a:pt x="3291840" y="4280324"/>
                    <a:pt x="3046201" y="4525963"/>
                    <a:pt x="2743189" y="4525963"/>
                  </a:cubicBezTo>
                  <a:lnTo>
                    <a:pt x="548651" y="4525963"/>
                  </a:lnTo>
                  <a:cubicBezTo>
                    <a:pt x="245639" y="4525963"/>
                    <a:pt x="0" y="4280324"/>
                    <a:pt x="0" y="3977312"/>
                  </a:cubicBezTo>
                  <a:lnTo>
                    <a:pt x="0" y="54865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96914" tIns="278804" rIns="396914" bIns="278804" numCol="1" spcCol="1270" anchor="ctr" anchorCtr="0">
              <a:noAutofit/>
            </a:bodyPr>
            <a:lstStyle/>
            <a:p>
              <a:pPr marL="0" lvl="0" indent="0" algn="ctr" defTabSz="2755900">
                <a:lnSpc>
                  <a:spcPct val="90000"/>
                </a:lnSpc>
                <a:spcBef>
                  <a:spcPct val="0"/>
                </a:spcBef>
                <a:spcAft>
                  <a:spcPct val="35000"/>
                </a:spcAft>
                <a:buNone/>
              </a:pPr>
              <a:r>
                <a:rPr lang="en-US" sz="6200" kern="1200" dirty="0"/>
                <a:t>Traits to Identify</a:t>
              </a:r>
            </a:p>
          </p:txBody>
        </p:sp>
      </p:grpSp>
    </p:spTree>
    <p:extLst>
      <p:ext uri="{BB962C8B-B14F-4D97-AF65-F5344CB8AC3E}">
        <p14:creationId xmlns:p14="http://schemas.microsoft.com/office/powerpoint/2010/main" val="25727713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34A6E0C-0A3F-471D-A2A8-5AE9DA95517F}"/>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noProof="0" dirty="0"/>
              <a:t>Create and Document Best Practices</a:t>
            </a:r>
          </a:p>
        </p:txBody>
      </p:sp>
      <p:grpSp>
        <p:nvGrpSpPr>
          <p:cNvPr id="2" name="Group 1">
            <a:extLst>
              <a:ext uri="{FF2B5EF4-FFF2-40B4-BE49-F238E27FC236}">
                <a16:creationId xmlns:a16="http://schemas.microsoft.com/office/drawing/2014/main" id="{FBDC9779-D2A6-40CB-AD17-8020F2E5F601}"/>
              </a:ext>
            </a:extLst>
          </p:cNvPr>
          <p:cNvGrpSpPr/>
          <p:nvPr/>
        </p:nvGrpSpPr>
        <p:grpSpPr>
          <a:xfrm>
            <a:off x="457200" y="1600200"/>
            <a:ext cx="8229599" cy="4525963"/>
            <a:chOff x="457200" y="1600200"/>
            <a:chExt cx="8229599" cy="4525963"/>
          </a:xfrm>
        </p:grpSpPr>
        <p:sp>
          <p:nvSpPr>
            <p:cNvPr id="3" name="Partial Circle 2">
              <a:extLst>
                <a:ext uri="{FF2B5EF4-FFF2-40B4-BE49-F238E27FC236}">
                  <a16:creationId xmlns:a16="http://schemas.microsoft.com/office/drawing/2014/main" id="{B0EC04F0-FAFD-4F17-8789-0A06B20F71B7}"/>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378F7B12-1C3E-40A1-AC79-8BA9F3D65357}"/>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5730" tIns="125730" rIns="3109039" bIns="2501861" numCol="1" spcCol="1270" anchor="ctr" anchorCtr="0">
              <a:noAutofit/>
            </a:bodyPr>
            <a:lstStyle/>
            <a:p>
              <a:pPr marL="0" lvl="0" indent="0" algn="ctr" defTabSz="1466850">
                <a:lnSpc>
                  <a:spcPct val="90000"/>
                </a:lnSpc>
                <a:spcBef>
                  <a:spcPct val="0"/>
                </a:spcBef>
                <a:spcAft>
                  <a:spcPct val="35000"/>
                </a:spcAft>
                <a:buNone/>
              </a:pPr>
              <a:r>
                <a:rPr lang="en-US" sz="3300" kern="1200" dirty="0"/>
                <a:t>Identify management practices that are</a:t>
              </a:r>
            </a:p>
          </p:txBody>
        </p:sp>
        <p:sp>
          <p:nvSpPr>
            <p:cNvPr id="6" name="Partial Circle 5">
              <a:extLst>
                <a:ext uri="{FF2B5EF4-FFF2-40B4-BE49-F238E27FC236}">
                  <a16:creationId xmlns:a16="http://schemas.microsoft.com/office/drawing/2014/main" id="{EF9F6B20-A43B-4903-A91B-F6BC75049C3A}"/>
                </a:ext>
              </a:extLst>
            </p:cNvPr>
            <p:cNvSpPr/>
            <p:nvPr/>
          </p:nvSpPr>
          <p:spPr>
            <a:xfrm>
              <a:off x="1645265" y="3750032"/>
              <a:ext cx="2149832" cy="2149832"/>
            </a:xfrm>
            <a:prstGeom prst="pie">
              <a:avLst>
                <a:gd name="adj1" fmla="val 5400000"/>
                <a:gd name="adj2" fmla="val 1620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7" name="Freeform: Shape 6">
              <a:extLst>
                <a:ext uri="{FF2B5EF4-FFF2-40B4-BE49-F238E27FC236}">
                  <a16:creationId xmlns:a16="http://schemas.microsoft.com/office/drawing/2014/main" id="{75EB98D2-D00F-415D-8373-F22551D5D36C}"/>
                </a:ext>
              </a:extLst>
            </p:cNvPr>
            <p:cNvSpPr/>
            <p:nvPr/>
          </p:nvSpPr>
          <p:spPr>
            <a:xfrm>
              <a:off x="2720181" y="3750032"/>
              <a:ext cx="5966618" cy="2149832"/>
            </a:xfrm>
            <a:custGeom>
              <a:avLst/>
              <a:gdLst>
                <a:gd name="connsiteX0" fmla="*/ 0 w 5966618"/>
                <a:gd name="connsiteY0" fmla="*/ 0 h 2149832"/>
                <a:gd name="connsiteX1" fmla="*/ 5966618 w 5966618"/>
                <a:gd name="connsiteY1" fmla="*/ 0 h 2149832"/>
                <a:gd name="connsiteX2" fmla="*/ 5966618 w 5966618"/>
                <a:gd name="connsiteY2" fmla="*/ 2149832 h 2149832"/>
                <a:gd name="connsiteX3" fmla="*/ 0 w 5966618"/>
                <a:gd name="connsiteY3" fmla="*/ 2149832 h 2149832"/>
                <a:gd name="connsiteX4" fmla="*/ 0 w 5966618"/>
                <a:gd name="connsiteY4" fmla="*/ 0 h 2149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149832">
                  <a:moveTo>
                    <a:pt x="0" y="0"/>
                  </a:moveTo>
                  <a:lnTo>
                    <a:pt x="5966618" y="0"/>
                  </a:lnTo>
                  <a:lnTo>
                    <a:pt x="5966618" y="2149832"/>
                  </a:lnTo>
                  <a:lnTo>
                    <a:pt x="0" y="2149832"/>
                  </a:lnTo>
                  <a:lnTo>
                    <a:pt x="0" y="0"/>
                  </a:ln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5730" tIns="125730" rIns="3109039"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Review organizational policies to </a:t>
              </a:r>
            </a:p>
          </p:txBody>
        </p:sp>
        <p:sp>
          <p:nvSpPr>
            <p:cNvPr id="8" name="Freeform: Shape 7">
              <a:extLst>
                <a:ext uri="{FF2B5EF4-FFF2-40B4-BE49-F238E27FC236}">
                  <a16:creationId xmlns:a16="http://schemas.microsoft.com/office/drawing/2014/main" id="{DAB59E6D-AAE7-4788-89B7-925979FCA051}"/>
                </a:ext>
              </a:extLst>
            </p:cNvPr>
            <p:cNvSpPr/>
            <p:nvPr/>
          </p:nvSpPr>
          <p:spPr>
            <a:xfrm>
              <a:off x="5703490" y="1600200"/>
              <a:ext cx="2983309" cy="2149832"/>
            </a:xfrm>
            <a:custGeom>
              <a:avLst/>
              <a:gdLst>
                <a:gd name="connsiteX0" fmla="*/ 0 w 2983309"/>
                <a:gd name="connsiteY0" fmla="*/ 0 h 2149832"/>
                <a:gd name="connsiteX1" fmla="*/ 2983309 w 2983309"/>
                <a:gd name="connsiteY1" fmla="*/ 0 h 2149832"/>
                <a:gd name="connsiteX2" fmla="*/ 2983309 w 2983309"/>
                <a:gd name="connsiteY2" fmla="*/ 2149832 h 2149832"/>
                <a:gd name="connsiteX3" fmla="*/ 0 w 2983309"/>
                <a:gd name="connsiteY3" fmla="*/ 2149832 h 2149832"/>
                <a:gd name="connsiteX4" fmla="*/ 0 w 2983309"/>
                <a:gd name="connsiteY4" fmla="*/ 0 h 2149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3309" h="2149832">
                  <a:moveTo>
                    <a:pt x="0" y="0"/>
                  </a:moveTo>
                  <a:lnTo>
                    <a:pt x="2983309" y="0"/>
                  </a:lnTo>
                  <a:lnTo>
                    <a:pt x="2983309" y="2149832"/>
                  </a:lnTo>
                  <a:lnTo>
                    <a:pt x="0" y="2149832"/>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3350" tIns="133350" rIns="133350" bIns="133350"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a:t>Engaging</a:t>
              </a:r>
            </a:p>
            <a:p>
              <a:pPr marL="285750" lvl="1" indent="-285750" algn="l" defTabSz="1555750">
                <a:lnSpc>
                  <a:spcPct val="90000"/>
                </a:lnSpc>
                <a:spcBef>
                  <a:spcPct val="0"/>
                </a:spcBef>
                <a:spcAft>
                  <a:spcPct val="15000"/>
                </a:spcAft>
                <a:buChar char="•"/>
              </a:pPr>
              <a:r>
                <a:rPr lang="en-US" sz="3500" kern="1200" dirty="0"/>
                <a:t>Motivating</a:t>
              </a:r>
            </a:p>
          </p:txBody>
        </p:sp>
        <p:sp>
          <p:nvSpPr>
            <p:cNvPr id="9" name="Freeform: Shape 8">
              <a:extLst>
                <a:ext uri="{FF2B5EF4-FFF2-40B4-BE49-F238E27FC236}">
                  <a16:creationId xmlns:a16="http://schemas.microsoft.com/office/drawing/2014/main" id="{EEDC4B55-2292-4182-BA13-7B1B7BD88A0D}"/>
                </a:ext>
              </a:extLst>
            </p:cNvPr>
            <p:cNvSpPr/>
            <p:nvPr/>
          </p:nvSpPr>
          <p:spPr>
            <a:xfrm>
              <a:off x="5703490" y="3750032"/>
              <a:ext cx="2983309" cy="2149832"/>
            </a:xfrm>
            <a:custGeom>
              <a:avLst/>
              <a:gdLst>
                <a:gd name="connsiteX0" fmla="*/ 0 w 2983309"/>
                <a:gd name="connsiteY0" fmla="*/ 0 h 2149832"/>
                <a:gd name="connsiteX1" fmla="*/ 2983309 w 2983309"/>
                <a:gd name="connsiteY1" fmla="*/ 0 h 2149832"/>
                <a:gd name="connsiteX2" fmla="*/ 2983309 w 2983309"/>
                <a:gd name="connsiteY2" fmla="*/ 2149832 h 2149832"/>
                <a:gd name="connsiteX3" fmla="*/ 0 w 2983309"/>
                <a:gd name="connsiteY3" fmla="*/ 2149832 h 2149832"/>
                <a:gd name="connsiteX4" fmla="*/ 0 w 2983309"/>
                <a:gd name="connsiteY4" fmla="*/ 0 h 2149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3309" h="2149832">
                  <a:moveTo>
                    <a:pt x="0" y="0"/>
                  </a:moveTo>
                  <a:lnTo>
                    <a:pt x="2983309" y="0"/>
                  </a:lnTo>
                  <a:lnTo>
                    <a:pt x="2983309" y="2149832"/>
                  </a:lnTo>
                  <a:lnTo>
                    <a:pt x="0" y="2149832"/>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3350" tIns="133350" rIns="133350" bIns="133350"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a:t>Develop best practices</a:t>
              </a:r>
            </a:p>
            <a:p>
              <a:pPr marL="285750" lvl="1" indent="-285750" algn="l" defTabSz="1555750">
                <a:lnSpc>
                  <a:spcPct val="90000"/>
                </a:lnSpc>
                <a:spcBef>
                  <a:spcPct val="0"/>
                </a:spcBef>
                <a:spcAft>
                  <a:spcPct val="15000"/>
                </a:spcAft>
                <a:buChar char="•"/>
              </a:pPr>
              <a:endParaRPr lang="en-US" sz="3500" kern="1200" dirty="0"/>
            </a:p>
          </p:txBody>
        </p:sp>
      </p:grpSp>
    </p:spTree>
    <p:extLst>
      <p:ext uri="{BB962C8B-B14F-4D97-AF65-F5344CB8AC3E}">
        <p14:creationId xmlns:p14="http://schemas.microsoft.com/office/powerpoint/2010/main" val="8778435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F14AF5F-1CB1-4138-AF1B-3214C93174FE}"/>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A7AEED9F-D5E5-4B1D-8185-36340413D076}"/>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86563954-401A-4E94-A13B-606429071DC5}"/>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1404" tIns="64259" rIns="81404" bIns="64259"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mn-lt"/>
                  <a:ea typeface="+mn-ea"/>
                  <a:cs typeface="+mn-cs"/>
                </a:rPr>
                <a:t>Carmen had just started working with her mentor, Mia, as part of her development as a new manager </a:t>
              </a:r>
              <a:endParaRPr lang="en-US" sz="2700" kern="1200" dirty="0"/>
            </a:p>
          </p:txBody>
        </p:sp>
        <p:sp>
          <p:nvSpPr>
            <p:cNvPr id="5" name="Rectangle: Rounded Corners 4">
              <a:extLst>
                <a:ext uri="{FF2B5EF4-FFF2-40B4-BE49-F238E27FC236}">
                  <a16:creationId xmlns:a16="http://schemas.microsoft.com/office/drawing/2014/main" id="{ABB6802E-2D11-49A9-A3F0-AED81128CF51}"/>
                </a:ext>
              </a:extLst>
            </p:cNvPr>
            <p:cNvSpPr/>
            <p:nvPr/>
          </p:nvSpPr>
          <p:spPr>
            <a:xfrm>
              <a:off x="850999" y="2809281"/>
              <a:ext cx="1023203" cy="1023203"/>
            </a:xfrm>
            <a:prstGeom prst="roundRect">
              <a:avLst>
                <a:gd name="adj" fmla="val 16670"/>
              </a:avLst>
            </a:prstGeom>
            <a:solidFill>
              <a:srgbClr val="9BBB59"/>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27A12C83-0219-475A-80DB-E3E4437039B7}"/>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Carmen asked Mia how she always seemed to stay so positive</a:t>
              </a:r>
              <a:endParaRPr lang="en-US" sz="2100" kern="1200" dirty="0"/>
            </a:p>
          </p:txBody>
        </p:sp>
        <p:sp>
          <p:nvSpPr>
            <p:cNvPr id="7" name="Rectangle: Rounded Corners 6">
              <a:extLst>
                <a:ext uri="{FF2B5EF4-FFF2-40B4-BE49-F238E27FC236}">
                  <a16:creationId xmlns:a16="http://schemas.microsoft.com/office/drawing/2014/main" id="{9710CBCF-6DE1-408A-A7D7-73851113C66B}"/>
                </a:ext>
              </a:extLst>
            </p:cNvPr>
            <p:cNvSpPr/>
            <p:nvPr/>
          </p:nvSpPr>
          <p:spPr>
            <a:xfrm>
              <a:off x="850999" y="3955269"/>
              <a:ext cx="1023203" cy="1023203"/>
            </a:xfrm>
            <a:prstGeom prst="roundRect">
              <a:avLst>
                <a:gd name="adj" fmla="val 16670"/>
              </a:avLst>
            </a:prstGeom>
            <a:solidFill>
              <a:srgbClr val="5EAFA6"/>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B4799AC2-185F-4E51-8ADC-2E05B33B3F76}"/>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“I had this great boss when I first got out of college,” Mia told her</a:t>
              </a:r>
              <a:endParaRPr lang="en-US" sz="2100" kern="1200" dirty="0"/>
            </a:p>
          </p:txBody>
        </p:sp>
        <p:sp>
          <p:nvSpPr>
            <p:cNvPr id="9" name="Rectangle: Rounded Corners 8">
              <a:extLst>
                <a:ext uri="{FF2B5EF4-FFF2-40B4-BE49-F238E27FC236}">
                  <a16:creationId xmlns:a16="http://schemas.microsoft.com/office/drawing/2014/main" id="{1A54F94C-C74B-4335-9FEF-92F06F889131}"/>
                </a:ext>
              </a:extLst>
            </p:cNvPr>
            <p:cNvSpPr/>
            <p:nvPr/>
          </p:nvSpPr>
          <p:spPr>
            <a:xfrm>
              <a:off x="850999" y="5101257"/>
              <a:ext cx="1023203" cy="1023203"/>
            </a:xfrm>
            <a:prstGeom prst="roundRect">
              <a:avLst>
                <a:gd name="adj" fmla="val 16670"/>
              </a:avLst>
            </a:prstGeom>
            <a:solidFill>
              <a:srgbClr val="8064A2"/>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16E982F5-A405-4F43-93ED-A9173C4220C2}"/>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Carmen decided to adopt Mia's attitude of focusing on the positive when she had her own direct reports.</a:t>
              </a:r>
              <a:endParaRPr lang="en-US" sz="2100" kern="1200" dirty="0"/>
            </a:p>
          </p:txBody>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200" dirty="0"/>
              <a:t>How do most managers learn to manage well?</a:t>
            </a:r>
          </a:p>
          <a:p>
            <a:pPr marL="857250" lvl="1" indent="-457200">
              <a:buFont typeface="+mj-lt"/>
              <a:buAutoNum type="alphaLcParenR"/>
            </a:pPr>
            <a:r>
              <a:rPr lang="en-US" sz="2200" dirty="0"/>
              <a:t>By being managed well themselves</a:t>
            </a:r>
          </a:p>
          <a:p>
            <a:pPr marL="857250" lvl="1" indent="-457200">
              <a:buFont typeface="+mj-lt"/>
              <a:buAutoNum type="alphaLcParenR"/>
            </a:pPr>
            <a:r>
              <a:rPr lang="en-US" sz="2200" dirty="0"/>
              <a:t>In business school</a:t>
            </a:r>
          </a:p>
          <a:p>
            <a:pPr marL="857250" lvl="1" indent="-457200">
              <a:buFont typeface="+mj-lt"/>
              <a:buAutoNum type="alphaLcParenR"/>
            </a:pPr>
            <a:r>
              <a:rPr lang="en-US" sz="2200" dirty="0"/>
              <a:t>From being managed poorly</a:t>
            </a:r>
          </a:p>
          <a:p>
            <a:pPr marL="857250" lvl="1" indent="-457200">
              <a:buFont typeface="+mj-lt"/>
              <a:buAutoNum type="alphaLcParenR"/>
            </a:pPr>
            <a:r>
              <a:rPr lang="en-US" sz="2200" dirty="0"/>
              <a:t>None of these</a:t>
            </a:r>
          </a:p>
          <a:p>
            <a:pPr marL="114300" lvl="0" indent="-457200">
              <a:buFont typeface="+mj-lt"/>
              <a:buAutoNum type="arabicPeriod"/>
            </a:pPr>
            <a:r>
              <a:rPr lang="en-US" sz="2200" dirty="0"/>
              <a:t>How does being paired with a mentor develop a new manager?</a:t>
            </a:r>
          </a:p>
          <a:p>
            <a:pPr marL="857250" lvl="1" indent="-457200">
              <a:buFont typeface="+mj-lt"/>
              <a:buAutoNum type="alphaLcParenR"/>
            </a:pPr>
            <a:r>
              <a:rPr lang="en-US" sz="2200" dirty="0"/>
              <a:t>It gives him or her the chance to see a good manager in action</a:t>
            </a:r>
          </a:p>
          <a:p>
            <a:pPr marL="857250" lvl="1" indent="-457200">
              <a:buFont typeface="+mj-lt"/>
              <a:buAutoNum type="alphaLcParenR"/>
            </a:pPr>
            <a:r>
              <a:rPr lang="en-US" sz="2200" dirty="0"/>
              <a:t>All of these</a:t>
            </a:r>
          </a:p>
          <a:p>
            <a:pPr marL="857250" lvl="1" indent="-457200">
              <a:buFont typeface="+mj-lt"/>
              <a:buAutoNum type="alphaLcParenR"/>
            </a:pPr>
            <a:r>
              <a:rPr lang="en-US" sz="2200" dirty="0"/>
              <a:t>It provides the new manager with someone to emulate</a:t>
            </a:r>
          </a:p>
          <a:p>
            <a:pPr marL="857250" lvl="1" indent="-457200">
              <a:buFont typeface="+mj-lt"/>
              <a:buAutoNum type="alphaLcParenR"/>
            </a:pPr>
            <a:r>
              <a:rPr lang="en-US" sz="2200" dirty="0"/>
              <a:t>It provides the new manager with a support person</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lvl="0"/>
            <a:r>
              <a:rPr lang="en-US" sz="2400" dirty="0"/>
              <a:t>3.   What should you reward?</a:t>
            </a:r>
          </a:p>
          <a:p>
            <a:pPr marL="857250" lvl="1" indent="-457200">
              <a:buFont typeface="+mj-lt"/>
              <a:buAutoNum type="alphaLcParenR"/>
            </a:pPr>
            <a:r>
              <a:rPr lang="en-US" sz="2400" dirty="0"/>
              <a:t>High sales</a:t>
            </a:r>
          </a:p>
          <a:p>
            <a:pPr marL="857250" lvl="1" indent="-457200">
              <a:buFont typeface="+mj-lt"/>
              <a:buAutoNum type="alphaLcParenR"/>
            </a:pPr>
            <a:r>
              <a:rPr lang="en-US" sz="2400" dirty="0"/>
              <a:t>Effective managers</a:t>
            </a:r>
          </a:p>
          <a:p>
            <a:pPr marL="857250" lvl="1" indent="-457200">
              <a:buFont typeface="+mj-lt"/>
              <a:buAutoNum type="alphaLcParenR"/>
            </a:pPr>
            <a:r>
              <a:rPr lang="en-US" sz="2400" dirty="0"/>
              <a:t>Winning at all costs</a:t>
            </a:r>
          </a:p>
          <a:p>
            <a:pPr marL="857250" lvl="1" indent="-457200">
              <a:buFont typeface="+mj-lt"/>
              <a:buAutoNum type="alphaLcParenR"/>
            </a:pPr>
            <a:r>
              <a:rPr lang="en-US" sz="2400" dirty="0"/>
              <a:t>Nothing</a:t>
            </a:r>
          </a:p>
          <a:p>
            <a:pPr lvl="0"/>
            <a:r>
              <a:rPr lang="en-US" sz="2400" dirty="0"/>
              <a:t>4.   Which is true of rewarding effective managers?</a:t>
            </a:r>
          </a:p>
          <a:p>
            <a:pPr marL="857250" lvl="1" indent="-457200">
              <a:buFont typeface="+mj-lt"/>
              <a:buAutoNum type="alphaLcParenR"/>
            </a:pPr>
            <a:r>
              <a:rPr lang="en-US" sz="2400" dirty="0"/>
              <a:t>It demonstrates that the organization values good management</a:t>
            </a:r>
          </a:p>
          <a:p>
            <a:pPr marL="857250" lvl="1" indent="-457200">
              <a:buFont typeface="+mj-lt"/>
              <a:buAutoNum type="alphaLcParenR"/>
            </a:pPr>
            <a:r>
              <a:rPr lang="en-US" sz="2400" dirty="0"/>
              <a:t>It motivates managers to continue performing well</a:t>
            </a:r>
          </a:p>
          <a:p>
            <a:pPr marL="857250" lvl="1" indent="-457200">
              <a:buFont typeface="+mj-lt"/>
              <a:buAutoNum type="alphaLcParenR"/>
            </a:pPr>
            <a:r>
              <a:rPr lang="en-US" sz="2400" dirty="0"/>
              <a:t>It promotes retention</a:t>
            </a:r>
          </a:p>
          <a:p>
            <a:pPr marL="857250" lvl="1" indent="-457200">
              <a:buFont typeface="+mj-lt"/>
              <a:buAutoNum type="alphaLcParenR"/>
            </a:pPr>
            <a:r>
              <a:rPr lang="en-US" sz="2400" dirty="0"/>
              <a:t>All of these</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lvl="0"/>
            <a:r>
              <a:rPr lang="en-US" sz="2400" dirty="0"/>
              <a:t>5.  What should be encouraged?</a:t>
            </a:r>
          </a:p>
          <a:p>
            <a:pPr marL="857250" lvl="1" indent="-457200">
              <a:buFont typeface="+mj-lt"/>
              <a:buAutoNum type="alphaLcParenR"/>
            </a:pPr>
            <a:r>
              <a:rPr lang="en-US" sz="2400" dirty="0"/>
              <a:t>Emulation of good managers</a:t>
            </a:r>
          </a:p>
          <a:p>
            <a:pPr marL="857250" lvl="1" indent="-457200">
              <a:buFont typeface="+mj-lt"/>
              <a:buAutoNum type="alphaLcParenR"/>
            </a:pPr>
            <a:r>
              <a:rPr lang="en-US" sz="2400" dirty="0"/>
              <a:t>Emulation of poor managers</a:t>
            </a:r>
          </a:p>
          <a:p>
            <a:pPr marL="857250" lvl="1" indent="-457200">
              <a:buFont typeface="+mj-lt"/>
              <a:buAutoNum type="alphaLcParenR"/>
            </a:pPr>
            <a:r>
              <a:rPr lang="en-US" sz="2400" dirty="0"/>
              <a:t>Outside hiring</a:t>
            </a:r>
          </a:p>
          <a:p>
            <a:pPr marL="857250" lvl="1" indent="-457200">
              <a:buFont typeface="+mj-lt"/>
              <a:buAutoNum type="alphaLcParenR"/>
            </a:pPr>
            <a:r>
              <a:rPr lang="en-US" sz="2400" dirty="0"/>
              <a:t>None of these</a:t>
            </a:r>
          </a:p>
          <a:p>
            <a:pPr lvl="0"/>
            <a:r>
              <a:rPr lang="en-US" sz="2400" dirty="0"/>
              <a:t>6.   What does emulating good managers do?</a:t>
            </a:r>
          </a:p>
          <a:p>
            <a:pPr marL="857250" lvl="1" indent="-457200">
              <a:buFont typeface="+mj-lt"/>
              <a:buAutoNum type="alphaLcParenR"/>
            </a:pPr>
            <a:r>
              <a:rPr lang="en-US" sz="2400" dirty="0"/>
              <a:t>Helps spot those incompetence</a:t>
            </a:r>
          </a:p>
          <a:p>
            <a:pPr marL="857250" lvl="1" indent="-457200">
              <a:buFont typeface="+mj-lt"/>
              <a:buAutoNum type="alphaLcParenR"/>
            </a:pPr>
            <a:r>
              <a:rPr lang="en-US" sz="2400" dirty="0"/>
              <a:t>Helps find the best solution</a:t>
            </a:r>
          </a:p>
          <a:p>
            <a:pPr marL="857250" lvl="1" indent="-457200">
              <a:buFont typeface="+mj-lt"/>
              <a:buAutoNum type="alphaLcParenR"/>
            </a:pPr>
            <a:r>
              <a:rPr lang="en-US" sz="2400" dirty="0"/>
              <a:t>Gives employees an experience of being managed well</a:t>
            </a:r>
          </a:p>
          <a:p>
            <a:pPr marL="857250" lvl="1" indent="-457200">
              <a:buFont typeface="+mj-lt"/>
              <a:buAutoNum type="alphaLcParenR"/>
            </a:pPr>
            <a:r>
              <a:rPr lang="en-US" sz="2400" dirty="0"/>
              <a:t>Helps spot potential problems</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lvl="0"/>
            <a:r>
              <a:rPr lang="en-US" sz="2400" dirty="0"/>
              <a:t>7.   What should be created and documented?</a:t>
            </a:r>
          </a:p>
          <a:p>
            <a:pPr marL="857250" lvl="1" indent="-457200">
              <a:buFont typeface="+mj-lt"/>
              <a:buAutoNum type="alphaLcParenR"/>
            </a:pPr>
            <a:r>
              <a:rPr lang="en-US" sz="2400" dirty="0"/>
              <a:t>Best practices</a:t>
            </a:r>
          </a:p>
          <a:p>
            <a:pPr marL="857250" lvl="1" indent="-457200">
              <a:buFont typeface="+mj-lt"/>
              <a:buAutoNum type="alphaLcParenR"/>
            </a:pPr>
            <a:r>
              <a:rPr lang="en-US" sz="2400" dirty="0"/>
              <a:t>Clear sanctions</a:t>
            </a:r>
          </a:p>
          <a:p>
            <a:pPr marL="857250" lvl="1" indent="-457200">
              <a:buFont typeface="+mj-lt"/>
              <a:buAutoNum type="alphaLcParenR"/>
            </a:pPr>
            <a:r>
              <a:rPr lang="en-US" sz="2400" dirty="0"/>
              <a:t>Potential problems</a:t>
            </a:r>
          </a:p>
          <a:p>
            <a:pPr marL="857250" lvl="1" indent="-457200">
              <a:buFont typeface="+mj-lt"/>
              <a:buAutoNum type="alphaLcParenR"/>
            </a:pPr>
            <a:r>
              <a:rPr lang="en-US" sz="2400" dirty="0"/>
              <a:t>Financial goals</a:t>
            </a:r>
          </a:p>
          <a:p>
            <a:pPr lvl="0"/>
            <a:r>
              <a:rPr lang="en-US" sz="2400" dirty="0"/>
              <a:t>8.  What does documenting best practices do?</a:t>
            </a:r>
          </a:p>
          <a:p>
            <a:pPr marL="857250" lvl="1" indent="-457200">
              <a:buFont typeface="+mj-lt"/>
              <a:buAutoNum type="alphaLcParenR"/>
            </a:pPr>
            <a:r>
              <a:rPr lang="en-US" sz="2400" dirty="0"/>
              <a:t>Helps promote organizational culture</a:t>
            </a:r>
          </a:p>
          <a:p>
            <a:pPr marL="857250" lvl="1" indent="-457200">
              <a:buFont typeface="+mj-lt"/>
              <a:buAutoNum type="alphaLcParenR"/>
            </a:pPr>
            <a:r>
              <a:rPr lang="en-US" sz="2400" dirty="0"/>
              <a:t>Serves as a resource for new managers</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Codifies expectations of effective management</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lvl="0"/>
            <a:r>
              <a:rPr lang="en-US" sz="2400" dirty="0"/>
              <a:t>9.  How did Carmen view Mia?</a:t>
            </a:r>
          </a:p>
          <a:p>
            <a:pPr marL="857250" lvl="1" indent="-457200">
              <a:buFont typeface="+mj-lt"/>
              <a:buAutoNum type="alphaLcParenR"/>
            </a:pPr>
            <a:r>
              <a:rPr lang="en-US" sz="2400" dirty="0"/>
              <a:t>With skepticism</a:t>
            </a:r>
          </a:p>
          <a:p>
            <a:pPr marL="857250" lvl="1" indent="-457200">
              <a:buFont typeface="+mj-lt"/>
              <a:buAutoNum type="alphaLcParenR"/>
            </a:pPr>
            <a:r>
              <a:rPr lang="en-US" sz="2400" dirty="0"/>
              <a:t>With admiration</a:t>
            </a:r>
          </a:p>
          <a:p>
            <a:pPr marL="857250" lvl="1" indent="-457200">
              <a:buFont typeface="+mj-lt"/>
              <a:buAutoNum type="alphaLcParenR"/>
            </a:pPr>
            <a:r>
              <a:rPr lang="en-US" sz="2400" dirty="0"/>
              <a:t>Ambivalently</a:t>
            </a:r>
          </a:p>
          <a:p>
            <a:pPr marL="857250" lvl="1" indent="-457200">
              <a:buFont typeface="+mj-lt"/>
              <a:buAutoNum type="alphaLcParenR"/>
            </a:pPr>
            <a:r>
              <a:rPr lang="en-US" sz="2400" dirty="0"/>
              <a:t>Hostilely</a:t>
            </a:r>
          </a:p>
          <a:p>
            <a:pPr lvl="0"/>
            <a:r>
              <a:rPr lang="en-US" sz="2400" dirty="0"/>
              <a:t>10. What did Lewis teach Mia?</a:t>
            </a:r>
          </a:p>
          <a:p>
            <a:pPr marL="914400" lvl="1" indent="-457200">
              <a:buFont typeface="+mj-lt"/>
              <a:buAutoNum type="alphaLcParenR"/>
            </a:pPr>
            <a:r>
              <a:rPr lang="en-US" sz="2400" dirty="0"/>
              <a:t>Be uncompromising</a:t>
            </a:r>
          </a:p>
          <a:p>
            <a:pPr marL="914400" lvl="1" indent="-457200">
              <a:buFont typeface="+mj-lt"/>
              <a:buAutoNum type="alphaLcParenR"/>
            </a:pPr>
            <a:r>
              <a:rPr lang="en-US" sz="2400" dirty="0"/>
              <a:t>Make a plan</a:t>
            </a:r>
          </a:p>
          <a:p>
            <a:pPr marL="914400" lvl="1" indent="-457200">
              <a:buFont typeface="+mj-lt"/>
              <a:buAutoNum type="alphaLcParenR"/>
            </a:pPr>
            <a:r>
              <a:rPr lang="en-US" sz="2400" dirty="0"/>
              <a:t>Be distant</a:t>
            </a:r>
          </a:p>
          <a:p>
            <a:pPr marL="914400" lvl="1" indent="-457200">
              <a:buFont typeface="+mj-lt"/>
              <a:buAutoNum type="alphaLcParenR"/>
            </a:pPr>
            <a:r>
              <a:rPr lang="en-US" sz="2400" dirty="0"/>
              <a:t>Focus on the positive</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600" dirty="0"/>
              <a:t>How do most managers learn to manage well?</a:t>
            </a:r>
          </a:p>
          <a:p>
            <a:pPr marL="857250" lvl="1" indent="-457200">
              <a:buFont typeface="+mj-lt"/>
              <a:buAutoNum type="alphaLcParenR"/>
            </a:pPr>
            <a:r>
              <a:rPr lang="en-US" sz="1600" dirty="0">
                <a:solidFill>
                  <a:srgbClr val="FF0000"/>
                </a:solidFill>
              </a:rPr>
              <a:t>By being managed well themselves</a:t>
            </a:r>
          </a:p>
          <a:p>
            <a:pPr marL="857250" lvl="1" indent="-457200">
              <a:buFont typeface="+mj-lt"/>
              <a:buAutoNum type="alphaLcParenR"/>
            </a:pPr>
            <a:r>
              <a:rPr lang="en-US" sz="1600" dirty="0"/>
              <a:t>In business school</a:t>
            </a:r>
          </a:p>
          <a:p>
            <a:pPr marL="857250" lvl="1" indent="-457200">
              <a:buFont typeface="+mj-lt"/>
              <a:buAutoNum type="alphaLcParenR"/>
            </a:pPr>
            <a:r>
              <a:rPr lang="en-US" sz="1600" dirty="0"/>
              <a:t>From being managed poorly</a:t>
            </a:r>
          </a:p>
          <a:p>
            <a:pPr marL="857250" lvl="1" indent="-457200">
              <a:buFont typeface="+mj-lt"/>
              <a:buAutoNum type="alphaLcParenR"/>
            </a:pPr>
            <a:r>
              <a:rPr lang="en-US" sz="1600" dirty="0"/>
              <a:t>None of these</a:t>
            </a:r>
          </a:p>
          <a:p>
            <a:pPr marL="114300" indent="-457200"/>
            <a:r>
              <a:rPr lang="en-US" sz="1600" dirty="0">
                <a:solidFill>
                  <a:srgbClr val="FF0000"/>
                </a:solidFill>
              </a:rPr>
              <a:t>	Most managers will say they learned to manage by being managed well. One way to develop new managers is to ensure that your employees are managed well.</a:t>
            </a:r>
          </a:p>
          <a:p>
            <a:pPr marL="857250" lvl="1" indent="-457200">
              <a:buNone/>
            </a:pPr>
            <a:endParaRPr lang="en-US" sz="1600" dirty="0"/>
          </a:p>
          <a:p>
            <a:pPr marL="114300" lvl="0" indent="-457200"/>
            <a:r>
              <a:rPr lang="en-US" sz="1600" dirty="0"/>
              <a:t>2.       How does being paired with a mentor develop a new manager?</a:t>
            </a:r>
          </a:p>
          <a:p>
            <a:pPr marL="857250" lvl="1" indent="-457200">
              <a:buFont typeface="+mj-lt"/>
              <a:buAutoNum type="alphaLcParenR"/>
            </a:pPr>
            <a:r>
              <a:rPr lang="en-US" sz="1600" dirty="0"/>
              <a:t>It gives him or her the chance to see a good manager in action</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It provides the new manager with someone to emulate</a:t>
            </a:r>
          </a:p>
          <a:p>
            <a:pPr marL="857250" lvl="1" indent="-457200">
              <a:buFont typeface="+mj-lt"/>
              <a:buAutoNum type="alphaLcParenR"/>
            </a:pPr>
            <a:r>
              <a:rPr lang="en-US" sz="1600" dirty="0"/>
              <a:t>It provides the new manager with a support person</a:t>
            </a:r>
          </a:p>
          <a:p>
            <a:r>
              <a:rPr lang="en-US" sz="1600" dirty="0">
                <a:solidFill>
                  <a:srgbClr val="FF0000"/>
                </a:solidFill>
              </a:rPr>
              <a:t>Mentorships are invaluable for developing new managers. Working with an established effective manager helps the new manager see management in action. It also provides him or her with support and a model to emulate.</a:t>
            </a:r>
          </a:p>
          <a:p>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lvl="0"/>
            <a:r>
              <a:rPr lang="en-US" sz="1800" dirty="0"/>
              <a:t>3.   What should you reward?</a:t>
            </a:r>
          </a:p>
          <a:p>
            <a:pPr marL="857250" lvl="1" indent="-457200">
              <a:buFont typeface="+mj-lt"/>
              <a:buAutoNum type="alphaLcParenR"/>
            </a:pPr>
            <a:r>
              <a:rPr lang="en-US" sz="1800" dirty="0"/>
              <a:t>High sales</a:t>
            </a:r>
          </a:p>
          <a:p>
            <a:pPr marL="857250" lvl="1" indent="-457200">
              <a:buFont typeface="+mj-lt"/>
              <a:buAutoNum type="alphaLcParenR"/>
            </a:pPr>
            <a:r>
              <a:rPr lang="en-US" sz="1800" dirty="0">
                <a:solidFill>
                  <a:srgbClr val="FF0000"/>
                </a:solidFill>
              </a:rPr>
              <a:t>Effective managers</a:t>
            </a:r>
          </a:p>
          <a:p>
            <a:pPr marL="857250" lvl="1" indent="-457200">
              <a:buFont typeface="+mj-lt"/>
              <a:buAutoNum type="alphaLcParenR"/>
            </a:pPr>
            <a:r>
              <a:rPr lang="en-US" sz="1800" dirty="0"/>
              <a:t>Winning at all costs</a:t>
            </a:r>
          </a:p>
          <a:p>
            <a:pPr marL="857250" lvl="1" indent="-457200">
              <a:buFont typeface="+mj-lt"/>
              <a:buAutoNum type="alphaLcParenR"/>
            </a:pPr>
            <a:r>
              <a:rPr lang="en-US" sz="1800" dirty="0"/>
              <a:t>Nothing</a:t>
            </a:r>
          </a:p>
          <a:p>
            <a:pPr marL="114300" indent="-457200"/>
            <a:r>
              <a:rPr lang="en-US" sz="1800" dirty="0">
                <a:solidFill>
                  <a:srgbClr val="FF0000"/>
                </a:solidFill>
              </a:rPr>
              <a:t>	Reward effective managers. This demonstrates that your organization values good management.</a:t>
            </a:r>
          </a:p>
          <a:p>
            <a:pPr marL="857250" lvl="1" indent="-457200">
              <a:buNone/>
            </a:pPr>
            <a:endParaRPr lang="en-US" sz="1800" dirty="0"/>
          </a:p>
          <a:p>
            <a:pPr lvl="0"/>
            <a:r>
              <a:rPr lang="en-US" sz="1800" dirty="0"/>
              <a:t>4.   Which is true of rewarding effective managers?</a:t>
            </a:r>
          </a:p>
          <a:p>
            <a:pPr marL="857250" lvl="1" indent="-457200">
              <a:buFont typeface="+mj-lt"/>
              <a:buAutoNum type="alphaLcParenR"/>
            </a:pPr>
            <a:r>
              <a:rPr lang="en-US" sz="1800" dirty="0"/>
              <a:t>It demonstrates that the organization values good management</a:t>
            </a:r>
          </a:p>
          <a:p>
            <a:pPr marL="857250" lvl="1" indent="-457200">
              <a:buFont typeface="+mj-lt"/>
              <a:buAutoNum type="alphaLcParenR"/>
            </a:pPr>
            <a:r>
              <a:rPr lang="en-US" sz="1800" dirty="0"/>
              <a:t>It motivates managers to continue performing well</a:t>
            </a:r>
          </a:p>
          <a:p>
            <a:pPr marL="857250" lvl="1" indent="-457200">
              <a:buFont typeface="+mj-lt"/>
              <a:buAutoNum type="alphaLcParenR"/>
            </a:pPr>
            <a:r>
              <a:rPr lang="en-US" sz="1800" dirty="0"/>
              <a:t>It promotes retention</a:t>
            </a:r>
          </a:p>
          <a:p>
            <a:pPr marL="857250" lvl="1" indent="-457200">
              <a:buFont typeface="+mj-lt"/>
              <a:buAutoNum type="alphaLcParenR"/>
            </a:pPr>
            <a:r>
              <a:rPr lang="en-US" sz="1800" dirty="0">
                <a:solidFill>
                  <a:srgbClr val="FF0000"/>
                </a:solidFill>
              </a:rPr>
              <a:t>All of these</a:t>
            </a:r>
          </a:p>
          <a:p>
            <a:pPr marL="114300" indent="-457200"/>
            <a:r>
              <a:rPr lang="en-US" sz="1800" dirty="0">
                <a:solidFill>
                  <a:srgbClr val="FF0000"/>
                </a:solidFill>
              </a:rPr>
              <a:t>	Rewarding effective managers indicates that the organization values good management. This motivates managers and promotes retention.</a:t>
            </a:r>
          </a:p>
          <a:p>
            <a:pPr marL="857250" lvl="1" indent="-457200">
              <a:buFont typeface="+mj-lt"/>
              <a:buAutoNum type="alphaLcParenR"/>
            </a:pPr>
            <a:endParaRPr lang="en-US" sz="1800" dirty="0">
              <a:solidFill>
                <a:srgbClr val="FF0000"/>
              </a:solidFill>
            </a:endParaRP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lvl="0"/>
            <a:r>
              <a:rPr lang="en-US" sz="1800" dirty="0"/>
              <a:t>5.  What should be encouraged?</a:t>
            </a:r>
          </a:p>
          <a:p>
            <a:pPr marL="857250" lvl="1" indent="-457200">
              <a:buFont typeface="+mj-lt"/>
              <a:buAutoNum type="alphaLcParenR"/>
            </a:pPr>
            <a:r>
              <a:rPr lang="en-US" sz="1800" dirty="0">
                <a:solidFill>
                  <a:srgbClr val="FF0000"/>
                </a:solidFill>
              </a:rPr>
              <a:t>Emulation of good managers</a:t>
            </a:r>
          </a:p>
          <a:p>
            <a:pPr marL="857250" lvl="1" indent="-457200">
              <a:buFont typeface="+mj-lt"/>
              <a:buAutoNum type="alphaLcParenR"/>
            </a:pPr>
            <a:r>
              <a:rPr lang="en-US" sz="1800" dirty="0"/>
              <a:t>Emulation of poor managers</a:t>
            </a:r>
          </a:p>
          <a:p>
            <a:pPr marL="857250" lvl="1" indent="-457200">
              <a:buFont typeface="+mj-lt"/>
              <a:buAutoNum type="alphaLcParenR"/>
            </a:pPr>
            <a:r>
              <a:rPr lang="en-US" sz="1800" dirty="0"/>
              <a:t>Outside hiring</a:t>
            </a:r>
          </a:p>
          <a:p>
            <a:pPr marL="857250" lvl="1" indent="-457200">
              <a:buFont typeface="+mj-lt"/>
              <a:buAutoNum type="alphaLcParenR"/>
            </a:pPr>
            <a:r>
              <a:rPr lang="en-US" sz="1800" dirty="0"/>
              <a:t>None of these</a:t>
            </a:r>
          </a:p>
          <a:p>
            <a:pPr marL="114300" indent="-457200"/>
            <a:r>
              <a:rPr lang="en-US" sz="1800" dirty="0">
                <a:solidFill>
                  <a:srgbClr val="FF0000"/>
                </a:solidFill>
              </a:rPr>
              <a:t>	New managers should be encouraged to emulate the traits of effective managers. When helping develop new managers, you should also emulate those traits.</a:t>
            </a:r>
          </a:p>
          <a:p>
            <a:pPr marL="857250" lvl="1" indent="-457200">
              <a:buNone/>
            </a:pPr>
            <a:endParaRPr lang="en-US" sz="1800" dirty="0"/>
          </a:p>
          <a:p>
            <a:pPr lvl="0"/>
            <a:r>
              <a:rPr lang="en-US" sz="1800" dirty="0"/>
              <a:t>6.   What does emulating good managers do?</a:t>
            </a:r>
          </a:p>
          <a:p>
            <a:pPr marL="857250" lvl="1" indent="-457200">
              <a:buFont typeface="+mj-lt"/>
              <a:buAutoNum type="alphaLcParenR"/>
            </a:pPr>
            <a:r>
              <a:rPr lang="en-US" sz="1800" dirty="0"/>
              <a:t>Helps spot those incompetence</a:t>
            </a:r>
          </a:p>
          <a:p>
            <a:pPr marL="857250" lvl="1" indent="-457200">
              <a:buFont typeface="+mj-lt"/>
              <a:buAutoNum type="alphaLcParenR"/>
            </a:pPr>
            <a:r>
              <a:rPr lang="en-US" sz="1800" dirty="0"/>
              <a:t>Helps find the best solution</a:t>
            </a:r>
          </a:p>
          <a:p>
            <a:pPr marL="857250" lvl="1" indent="-457200">
              <a:buFont typeface="+mj-lt"/>
              <a:buAutoNum type="alphaLcParenR"/>
            </a:pPr>
            <a:r>
              <a:rPr lang="en-US" sz="1800" dirty="0">
                <a:solidFill>
                  <a:srgbClr val="FF0000"/>
                </a:solidFill>
              </a:rPr>
              <a:t>Gives employees an experience of being managed well</a:t>
            </a:r>
          </a:p>
          <a:p>
            <a:pPr marL="857250" lvl="1" indent="-457200">
              <a:buFont typeface="+mj-lt"/>
              <a:buAutoNum type="alphaLcParenR"/>
            </a:pPr>
            <a:r>
              <a:rPr lang="en-US" sz="1800" dirty="0"/>
              <a:t>Helps spot potential problems</a:t>
            </a:r>
          </a:p>
          <a:p>
            <a:r>
              <a:rPr lang="en-US" sz="1800" dirty="0">
                <a:solidFill>
                  <a:srgbClr val="FF0000"/>
                </a:solidFill>
              </a:rPr>
              <a:t>Emulating effective managers gives employees an experience of being managed well. When they in turn become managers, they are likely to also emulate these practices.</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153400" cy="5257800"/>
          </a:xfrm>
        </p:spPr>
        <p:txBody>
          <a:bodyPr/>
          <a:lstStyle/>
          <a:p>
            <a:pPr lvl="0"/>
            <a:r>
              <a:rPr lang="en-US" sz="1800" dirty="0"/>
              <a:t>7.   What should be created and documented?</a:t>
            </a:r>
          </a:p>
          <a:p>
            <a:pPr marL="857250" lvl="1" indent="-457200">
              <a:buFont typeface="+mj-lt"/>
              <a:buAutoNum type="alphaLcParenR"/>
            </a:pPr>
            <a:r>
              <a:rPr lang="en-US" sz="1800" dirty="0">
                <a:solidFill>
                  <a:srgbClr val="FF0000"/>
                </a:solidFill>
              </a:rPr>
              <a:t>Best practices</a:t>
            </a:r>
          </a:p>
          <a:p>
            <a:pPr marL="857250" lvl="1" indent="-457200">
              <a:buFont typeface="+mj-lt"/>
              <a:buAutoNum type="alphaLcParenR"/>
            </a:pPr>
            <a:r>
              <a:rPr lang="en-US" sz="1800" dirty="0"/>
              <a:t>Clear sanctions</a:t>
            </a:r>
          </a:p>
          <a:p>
            <a:pPr marL="857250" lvl="1" indent="-457200">
              <a:buFont typeface="+mj-lt"/>
              <a:buAutoNum type="alphaLcParenR"/>
            </a:pPr>
            <a:r>
              <a:rPr lang="en-US" sz="1800" dirty="0"/>
              <a:t>Potential problems</a:t>
            </a:r>
          </a:p>
          <a:p>
            <a:pPr marL="857250" lvl="1" indent="-457200">
              <a:buFont typeface="+mj-lt"/>
              <a:buAutoNum type="alphaLcParenR"/>
            </a:pPr>
            <a:r>
              <a:rPr lang="en-US" sz="1800" dirty="0"/>
              <a:t>Financial goals</a:t>
            </a:r>
          </a:p>
          <a:p>
            <a:pPr marL="114300" indent="-457200"/>
            <a:r>
              <a:rPr lang="en-US" sz="1800" dirty="0">
                <a:solidFill>
                  <a:srgbClr val="FF0000"/>
                </a:solidFill>
              </a:rPr>
              <a:t>	In developing new managers, it is key to create and document best practices. This gives a clear set of guidelines and expectations for job performance.</a:t>
            </a:r>
          </a:p>
          <a:p>
            <a:pPr marL="857250" lvl="1" indent="-457200">
              <a:buFont typeface="+mj-lt"/>
              <a:buAutoNum type="alphaLcParenR"/>
            </a:pPr>
            <a:endParaRPr lang="en-US" sz="1800" dirty="0"/>
          </a:p>
          <a:p>
            <a:pPr lvl="0"/>
            <a:r>
              <a:rPr lang="en-US" sz="1800" dirty="0"/>
              <a:t>8.  What does documenting best practices do?</a:t>
            </a:r>
          </a:p>
          <a:p>
            <a:pPr marL="857250" lvl="1" indent="-457200">
              <a:buFont typeface="+mj-lt"/>
              <a:buAutoNum type="alphaLcParenR"/>
            </a:pPr>
            <a:r>
              <a:rPr lang="en-US" sz="1800" dirty="0"/>
              <a:t>Helps promote organizational culture</a:t>
            </a:r>
          </a:p>
          <a:p>
            <a:pPr marL="857250" lvl="1" indent="-457200">
              <a:buFont typeface="+mj-lt"/>
              <a:buAutoNum type="alphaLcParenR"/>
            </a:pPr>
            <a:r>
              <a:rPr lang="en-US" sz="1800" dirty="0"/>
              <a:t>Serves as a resource for new managers</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Codifies expectations of effective management</a:t>
            </a:r>
          </a:p>
          <a:p>
            <a:r>
              <a:rPr lang="en-US" sz="1800" dirty="0">
                <a:solidFill>
                  <a:srgbClr val="FF0000"/>
                </a:solidFill>
              </a:rPr>
              <a:t>Best practices codify the organization’s ideas about and expectations of good management. This promotes organizational culture and serves as a resource for new managers.</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lvl="0"/>
            <a:r>
              <a:rPr lang="en-US" sz="1800" dirty="0"/>
              <a:t>9.  How did Carmen view Mia?</a:t>
            </a:r>
          </a:p>
          <a:p>
            <a:pPr marL="857250" lvl="1" indent="-457200">
              <a:buFont typeface="+mj-lt"/>
              <a:buAutoNum type="alphaLcParenR"/>
            </a:pPr>
            <a:r>
              <a:rPr lang="en-US" sz="1800" dirty="0"/>
              <a:t>With skepticism</a:t>
            </a:r>
          </a:p>
          <a:p>
            <a:pPr marL="857250" lvl="1" indent="-457200">
              <a:buFont typeface="+mj-lt"/>
              <a:buAutoNum type="alphaLcParenR"/>
            </a:pPr>
            <a:r>
              <a:rPr lang="en-US" sz="1800" dirty="0">
                <a:solidFill>
                  <a:srgbClr val="FF0000"/>
                </a:solidFill>
              </a:rPr>
              <a:t>With admiration</a:t>
            </a:r>
          </a:p>
          <a:p>
            <a:pPr marL="857250" lvl="1" indent="-457200">
              <a:buFont typeface="+mj-lt"/>
              <a:buAutoNum type="alphaLcParenR"/>
            </a:pPr>
            <a:r>
              <a:rPr lang="en-US" sz="1800" dirty="0"/>
              <a:t>Ambivalently</a:t>
            </a:r>
          </a:p>
          <a:p>
            <a:pPr marL="857250" lvl="1" indent="-457200">
              <a:buFont typeface="+mj-lt"/>
              <a:buAutoNum type="alphaLcParenR"/>
            </a:pPr>
            <a:r>
              <a:rPr lang="en-US" sz="1800" dirty="0"/>
              <a:t>Hostilely</a:t>
            </a:r>
          </a:p>
          <a:p>
            <a:pPr marL="114300" indent="-457200"/>
            <a:r>
              <a:rPr lang="en-US" sz="1800" dirty="0">
                <a:solidFill>
                  <a:srgbClr val="FF0000"/>
                </a:solidFill>
              </a:rPr>
              <a:t>Carmen admired Mia. This is why she turned to her for advice and emulated her traits.</a:t>
            </a:r>
          </a:p>
          <a:p>
            <a:pPr marL="857250" lvl="1" indent="-457200">
              <a:buNone/>
            </a:pPr>
            <a:endParaRPr lang="en-US" sz="1800" dirty="0"/>
          </a:p>
          <a:p>
            <a:pPr lvl="0"/>
            <a:r>
              <a:rPr lang="en-US" sz="1800" dirty="0"/>
              <a:t>10. What did Lewis teach Mia?</a:t>
            </a:r>
          </a:p>
          <a:p>
            <a:pPr marL="914400" lvl="1" indent="-457200">
              <a:buFont typeface="+mj-lt"/>
              <a:buAutoNum type="alphaLcParenR"/>
            </a:pPr>
            <a:r>
              <a:rPr lang="en-US" sz="1800" dirty="0"/>
              <a:t>Be uncompromising</a:t>
            </a:r>
          </a:p>
          <a:p>
            <a:pPr marL="914400" lvl="1" indent="-457200">
              <a:buFont typeface="+mj-lt"/>
              <a:buAutoNum type="alphaLcParenR"/>
            </a:pPr>
            <a:r>
              <a:rPr lang="en-US" sz="1800" dirty="0"/>
              <a:t>Make a plan</a:t>
            </a:r>
          </a:p>
          <a:p>
            <a:pPr marL="914400" lvl="1" indent="-457200">
              <a:buFont typeface="+mj-lt"/>
              <a:buAutoNum type="alphaLcParenR"/>
            </a:pPr>
            <a:r>
              <a:rPr lang="en-US" sz="1800" dirty="0"/>
              <a:t>Be distant</a:t>
            </a:r>
          </a:p>
          <a:p>
            <a:pPr marL="914400" lvl="1" indent="-457200">
              <a:buFont typeface="+mj-lt"/>
              <a:buAutoNum type="alphaLcParenR"/>
            </a:pPr>
            <a:r>
              <a:rPr lang="en-US" sz="1800" dirty="0">
                <a:solidFill>
                  <a:srgbClr val="FF0000"/>
                </a:solidFill>
              </a:rPr>
              <a:t>Focus on the positive</a:t>
            </a:r>
          </a:p>
          <a:p>
            <a:r>
              <a:rPr lang="en-US" sz="1800" dirty="0">
                <a:solidFill>
                  <a:srgbClr val="FF0000"/>
                </a:solidFill>
              </a:rPr>
              <a:t>Lewis taught Mia to focus on the positive. She emulated this trait when working with her own employees.</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a:t>Module Six: </a:t>
            </a:r>
            <a:r>
              <a:rPr lang="en-US" noProof="0" dirty="0"/>
              <a:t>Provide </a:t>
            </a:r>
            <a:r>
              <a:rPr lang="en-US" dirty="0"/>
              <a:t>Tools</a:t>
            </a:r>
            <a:endParaRPr lang="en-US" noProof="0" dirty="0"/>
          </a:p>
        </p:txBody>
      </p:sp>
      <p:sp>
        <p:nvSpPr>
          <p:cNvPr id="28676" name="Text Placeholder 3"/>
          <p:cNvSpPr>
            <a:spLocks noGrp="1"/>
          </p:cNvSpPr>
          <p:nvPr>
            <p:ph type="body" sz="quarter" idx="10"/>
          </p:nvPr>
        </p:nvSpPr>
        <p:spPr>
          <a:ln>
            <a:miter lim="800000"/>
            <a:headEnd/>
            <a:tailEnd/>
          </a:ln>
        </p:spPr>
        <p:txBody>
          <a:bodyPr/>
          <a:lstStyle/>
          <a:p>
            <a:r>
              <a:rPr lang="en-US" sz="2800" i="1" dirty="0"/>
              <a:t>Effective management means always asking the right question.</a:t>
            </a:r>
          </a:p>
          <a:p>
            <a:endParaRPr lang="en-US" sz="2800" i="1" dirty="0"/>
          </a:p>
          <a:p>
            <a:r>
              <a:rPr lang="en-US" sz="2800" b="1" i="1" dirty="0"/>
              <a:t>Robert Heller</a:t>
            </a:r>
            <a:r>
              <a:rPr lang="en-US" sz="2800" i="1" dirty="0"/>
              <a:t> </a:t>
            </a:r>
          </a:p>
        </p:txBody>
      </p:sp>
      <p:sp>
        <p:nvSpPr>
          <p:cNvPr id="28675" name="Content Placeholder 2"/>
          <p:cNvSpPr>
            <a:spLocks noGrp="1"/>
          </p:cNvSpPr>
          <p:nvPr>
            <p:ph type="body" sz="quarter" idx="11"/>
          </p:nvPr>
        </p:nvSpPr>
        <p:spPr/>
        <p:txBody>
          <a:bodyPr/>
          <a:lstStyle/>
          <a:p>
            <a:r>
              <a:rPr lang="en-US" dirty="0"/>
              <a:t>Take the time to create or locate the tools managers need to manage effectively, as well as to develop their skills and competencies. These might include technology, documents and policies, opportunities, and relationships.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3424725-EF79-4B9C-89FB-E7B3F141C6FC}"/>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noProof="0" dirty="0"/>
              <a:t>Provide Manuals and Policy Documents</a:t>
            </a:r>
          </a:p>
        </p:txBody>
      </p:sp>
      <p:grpSp>
        <p:nvGrpSpPr>
          <p:cNvPr id="2" name="Group 1">
            <a:extLst>
              <a:ext uri="{FF2B5EF4-FFF2-40B4-BE49-F238E27FC236}">
                <a16:creationId xmlns:a16="http://schemas.microsoft.com/office/drawing/2014/main" id="{3F42EED2-E5A2-4EFB-AF63-8167A5E0ADF5}"/>
              </a:ext>
            </a:extLst>
          </p:cNvPr>
          <p:cNvGrpSpPr/>
          <p:nvPr/>
        </p:nvGrpSpPr>
        <p:grpSpPr>
          <a:xfrm>
            <a:off x="460816" y="3230691"/>
            <a:ext cx="8222366" cy="1264979"/>
            <a:chOff x="460816" y="3230691"/>
            <a:chExt cx="8222366" cy="1264979"/>
          </a:xfrm>
        </p:grpSpPr>
        <p:sp>
          <p:nvSpPr>
            <p:cNvPr id="3" name="Freeform: Shape 2">
              <a:extLst>
                <a:ext uri="{FF2B5EF4-FFF2-40B4-BE49-F238E27FC236}">
                  <a16:creationId xmlns:a16="http://schemas.microsoft.com/office/drawing/2014/main" id="{E23B6783-2E9F-49DE-862A-AD784028F501}"/>
                </a:ext>
              </a:extLst>
            </p:cNvPr>
            <p:cNvSpPr/>
            <p:nvPr/>
          </p:nvSpPr>
          <p:spPr>
            <a:xfrm>
              <a:off x="460816" y="3230691"/>
              <a:ext cx="3162448" cy="1264979"/>
            </a:xfrm>
            <a:custGeom>
              <a:avLst/>
              <a:gdLst>
                <a:gd name="connsiteX0" fmla="*/ 0 w 3162448"/>
                <a:gd name="connsiteY0" fmla="*/ 0 h 1264979"/>
                <a:gd name="connsiteX1" fmla="*/ 2529959 w 3162448"/>
                <a:gd name="connsiteY1" fmla="*/ 0 h 1264979"/>
                <a:gd name="connsiteX2" fmla="*/ 3162448 w 3162448"/>
                <a:gd name="connsiteY2" fmla="*/ 632490 h 1264979"/>
                <a:gd name="connsiteX3" fmla="*/ 2529959 w 3162448"/>
                <a:gd name="connsiteY3" fmla="*/ 1264979 h 1264979"/>
                <a:gd name="connsiteX4" fmla="*/ 0 w 3162448"/>
                <a:gd name="connsiteY4" fmla="*/ 1264979 h 1264979"/>
                <a:gd name="connsiteX5" fmla="*/ 0 w 3162448"/>
                <a:gd name="connsiteY5" fmla="*/ 0 h 126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62448" h="1264979">
                  <a:moveTo>
                    <a:pt x="0" y="0"/>
                  </a:moveTo>
                  <a:lnTo>
                    <a:pt x="2529959" y="0"/>
                  </a:lnTo>
                  <a:lnTo>
                    <a:pt x="3162448" y="632490"/>
                  </a:lnTo>
                  <a:lnTo>
                    <a:pt x="2529959" y="1264979"/>
                  </a:lnTo>
                  <a:lnTo>
                    <a:pt x="0" y="126497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8684" tIns="69342" rIns="350916" bIns="69342" numCol="1" spcCol="1270" anchor="ctr" anchorCtr="0">
              <a:noAutofit/>
            </a:bodyPr>
            <a:lstStyle/>
            <a:p>
              <a:pPr marL="0" lvl="0" indent="0" algn="ctr" defTabSz="1155700">
                <a:lnSpc>
                  <a:spcPct val="90000"/>
                </a:lnSpc>
                <a:spcBef>
                  <a:spcPct val="0"/>
                </a:spcBef>
                <a:spcAft>
                  <a:spcPct val="35000"/>
                </a:spcAft>
                <a:buNone/>
              </a:pPr>
              <a:r>
                <a:rPr lang="en-US" sz="2600" kern="1200" dirty="0"/>
                <a:t>Provide manuals and policies</a:t>
              </a:r>
            </a:p>
          </p:txBody>
        </p:sp>
        <p:sp>
          <p:nvSpPr>
            <p:cNvPr id="5" name="Freeform: Shape 4">
              <a:extLst>
                <a:ext uri="{FF2B5EF4-FFF2-40B4-BE49-F238E27FC236}">
                  <a16:creationId xmlns:a16="http://schemas.microsoft.com/office/drawing/2014/main" id="{655CB610-FB08-41B4-9262-455C7689F5A2}"/>
                </a:ext>
              </a:extLst>
            </p:cNvPr>
            <p:cNvSpPr/>
            <p:nvPr/>
          </p:nvSpPr>
          <p:spPr>
            <a:xfrm>
              <a:off x="2990775" y="3230691"/>
              <a:ext cx="3162448" cy="1264979"/>
            </a:xfrm>
            <a:custGeom>
              <a:avLst/>
              <a:gdLst>
                <a:gd name="connsiteX0" fmla="*/ 0 w 3162448"/>
                <a:gd name="connsiteY0" fmla="*/ 0 h 1264979"/>
                <a:gd name="connsiteX1" fmla="*/ 2529959 w 3162448"/>
                <a:gd name="connsiteY1" fmla="*/ 0 h 1264979"/>
                <a:gd name="connsiteX2" fmla="*/ 3162448 w 3162448"/>
                <a:gd name="connsiteY2" fmla="*/ 632490 h 1264979"/>
                <a:gd name="connsiteX3" fmla="*/ 2529959 w 3162448"/>
                <a:gd name="connsiteY3" fmla="*/ 1264979 h 1264979"/>
                <a:gd name="connsiteX4" fmla="*/ 0 w 3162448"/>
                <a:gd name="connsiteY4" fmla="*/ 1264979 h 1264979"/>
                <a:gd name="connsiteX5" fmla="*/ 632490 w 3162448"/>
                <a:gd name="connsiteY5" fmla="*/ 632490 h 1264979"/>
                <a:gd name="connsiteX6" fmla="*/ 0 w 3162448"/>
                <a:gd name="connsiteY6" fmla="*/ 0 h 126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2448" h="1264979">
                  <a:moveTo>
                    <a:pt x="0" y="0"/>
                  </a:moveTo>
                  <a:lnTo>
                    <a:pt x="2529959" y="0"/>
                  </a:lnTo>
                  <a:lnTo>
                    <a:pt x="3162448" y="632490"/>
                  </a:lnTo>
                  <a:lnTo>
                    <a:pt x="2529959" y="1264979"/>
                  </a:lnTo>
                  <a:lnTo>
                    <a:pt x="0" y="1264979"/>
                  </a:lnTo>
                  <a:lnTo>
                    <a:pt x="632490" y="632490"/>
                  </a:lnTo>
                  <a:lnTo>
                    <a:pt x="0" y="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736503" tIns="69342" rIns="667160" bIns="69342" numCol="1" spcCol="1270" anchor="ctr" anchorCtr="0">
              <a:noAutofit/>
            </a:bodyPr>
            <a:lstStyle/>
            <a:p>
              <a:pPr marL="0" lvl="0" indent="0" algn="ctr" defTabSz="1155700">
                <a:lnSpc>
                  <a:spcPct val="90000"/>
                </a:lnSpc>
                <a:spcBef>
                  <a:spcPct val="0"/>
                </a:spcBef>
                <a:spcAft>
                  <a:spcPct val="35000"/>
                </a:spcAft>
                <a:buNone/>
              </a:pPr>
              <a:r>
                <a:rPr lang="en-US" sz="2600" kern="1200" dirty="0"/>
                <a:t>Make them easily accessible</a:t>
              </a:r>
            </a:p>
          </p:txBody>
        </p:sp>
        <p:sp>
          <p:nvSpPr>
            <p:cNvPr id="6" name="Freeform: Shape 5">
              <a:extLst>
                <a:ext uri="{FF2B5EF4-FFF2-40B4-BE49-F238E27FC236}">
                  <a16:creationId xmlns:a16="http://schemas.microsoft.com/office/drawing/2014/main" id="{7AE4A9E7-3BAE-42EA-BCAB-74492675104A}"/>
                </a:ext>
              </a:extLst>
            </p:cNvPr>
            <p:cNvSpPr/>
            <p:nvPr/>
          </p:nvSpPr>
          <p:spPr>
            <a:xfrm>
              <a:off x="5520734" y="3230691"/>
              <a:ext cx="3162448" cy="1264979"/>
            </a:xfrm>
            <a:custGeom>
              <a:avLst/>
              <a:gdLst>
                <a:gd name="connsiteX0" fmla="*/ 0 w 3162448"/>
                <a:gd name="connsiteY0" fmla="*/ 0 h 1264979"/>
                <a:gd name="connsiteX1" fmla="*/ 2529959 w 3162448"/>
                <a:gd name="connsiteY1" fmla="*/ 0 h 1264979"/>
                <a:gd name="connsiteX2" fmla="*/ 3162448 w 3162448"/>
                <a:gd name="connsiteY2" fmla="*/ 632490 h 1264979"/>
                <a:gd name="connsiteX3" fmla="*/ 2529959 w 3162448"/>
                <a:gd name="connsiteY3" fmla="*/ 1264979 h 1264979"/>
                <a:gd name="connsiteX4" fmla="*/ 0 w 3162448"/>
                <a:gd name="connsiteY4" fmla="*/ 1264979 h 1264979"/>
                <a:gd name="connsiteX5" fmla="*/ 632490 w 3162448"/>
                <a:gd name="connsiteY5" fmla="*/ 632490 h 1264979"/>
                <a:gd name="connsiteX6" fmla="*/ 0 w 3162448"/>
                <a:gd name="connsiteY6" fmla="*/ 0 h 126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2448" h="1264979">
                  <a:moveTo>
                    <a:pt x="0" y="0"/>
                  </a:moveTo>
                  <a:lnTo>
                    <a:pt x="2529959" y="0"/>
                  </a:lnTo>
                  <a:lnTo>
                    <a:pt x="3162448" y="632490"/>
                  </a:lnTo>
                  <a:lnTo>
                    <a:pt x="2529959" y="1264979"/>
                  </a:lnTo>
                  <a:lnTo>
                    <a:pt x="0" y="1264979"/>
                  </a:lnTo>
                  <a:lnTo>
                    <a:pt x="632490" y="632490"/>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736503" tIns="69342" rIns="667160" bIns="69342" numCol="1" spcCol="1270" anchor="ctr" anchorCtr="0">
              <a:noAutofit/>
            </a:bodyPr>
            <a:lstStyle/>
            <a:p>
              <a:pPr marL="0" lvl="0" indent="0" algn="ctr" defTabSz="1155700">
                <a:lnSpc>
                  <a:spcPct val="90000"/>
                </a:lnSpc>
                <a:spcBef>
                  <a:spcPct val="0"/>
                </a:spcBef>
                <a:spcAft>
                  <a:spcPct val="35000"/>
                </a:spcAft>
                <a:buNone/>
              </a:pPr>
              <a:r>
                <a:rPr lang="en-US" sz="2600" kern="1200" dirty="0"/>
                <a:t>Update them regularly</a:t>
              </a:r>
            </a:p>
          </p:txBody>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5103CDD-8A46-4E80-8208-C46DB6164ACB}"/>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noProof="0" dirty="0"/>
              <a:t>Empower New Managers</a:t>
            </a:r>
          </a:p>
        </p:txBody>
      </p:sp>
      <p:grpSp>
        <p:nvGrpSpPr>
          <p:cNvPr id="2" name="Group 1">
            <a:extLst>
              <a:ext uri="{FF2B5EF4-FFF2-40B4-BE49-F238E27FC236}">
                <a16:creationId xmlns:a16="http://schemas.microsoft.com/office/drawing/2014/main" id="{C776D49A-25AC-43FB-A9B5-BD26504FE471}"/>
              </a:ext>
            </a:extLst>
          </p:cNvPr>
          <p:cNvGrpSpPr/>
          <p:nvPr/>
        </p:nvGrpSpPr>
        <p:grpSpPr>
          <a:xfrm>
            <a:off x="458204" y="1600199"/>
            <a:ext cx="8227591" cy="4525963"/>
            <a:chOff x="458204" y="1600199"/>
            <a:chExt cx="8227591" cy="4525963"/>
          </a:xfrm>
        </p:grpSpPr>
        <p:sp>
          <p:nvSpPr>
            <p:cNvPr id="3" name="Freeform: Shape 2">
              <a:extLst>
                <a:ext uri="{FF2B5EF4-FFF2-40B4-BE49-F238E27FC236}">
                  <a16:creationId xmlns:a16="http://schemas.microsoft.com/office/drawing/2014/main" id="{5453F0C4-9332-4F29-A27C-9B6EA64207B6}"/>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0501" tIns="905193" rIns="189880" bIns="905193" numCol="1" spcCol="1270" anchor="t" anchorCtr="0">
              <a:noAutofit/>
            </a:bodyPr>
            <a:lstStyle/>
            <a:p>
              <a:pPr marL="0" lvl="0" indent="0" algn="l" defTabSz="1333500">
                <a:lnSpc>
                  <a:spcPct val="90000"/>
                </a:lnSpc>
                <a:spcBef>
                  <a:spcPct val="0"/>
                </a:spcBef>
                <a:spcAft>
                  <a:spcPct val="35000"/>
                </a:spcAft>
                <a:buNone/>
              </a:pPr>
              <a:r>
                <a:rPr lang="en-US" sz="3000" kern="1200" dirty="0"/>
                <a:t>Clear Roles</a:t>
              </a:r>
            </a:p>
            <a:p>
              <a:pPr marL="228600" lvl="1" indent="-228600" algn="l" defTabSz="1022350">
                <a:lnSpc>
                  <a:spcPct val="90000"/>
                </a:lnSpc>
                <a:spcBef>
                  <a:spcPct val="0"/>
                </a:spcBef>
                <a:spcAft>
                  <a:spcPct val="15000"/>
                </a:spcAft>
                <a:buChar char="•"/>
              </a:pPr>
              <a:r>
                <a:rPr lang="en-US" sz="2300" kern="1200" dirty="0"/>
                <a:t>Managers know what authority they have</a:t>
              </a:r>
            </a:p>
          </p:txBody>
        </p:sp>
        <p:sp>
          <p:nvSpPr>
            <p:cNvPr id="5" name="Freeform: Shape 4">
              <a:extLst>
                <a:ext uri="{FF2B5EF4-FFF2-40B4-BE49-F238E27FC236}">
                  <a16:creationId xmlns:a16="http://schemas.microsoft.com/office/drawing/2014/main" id="{F37524F3-81C4-498E-9BC3-A2B71D7E72D1}"/>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90501" tIns="905193" rIns="189880" bIns="905193" numCol="1" spcCol="1270" anchor="t" anchorCtr="0">
              <a:noAutofit/>
            </a:bodyPr>
            <a:lstStyle/>
            <a:p>
              <a:pPr marL="0" lvl="0" indent="0" algn="l" defTabSz="1333500">
                <a:lnSpc>
                  <a:spcPct val="90000"/>
                </a:lnSpc>
                <a:spcBef>
                  <a:spcPct val="0"/>
                </a:spcBef>
                <a:spcAft>
                  <a:spcPct val="35000"/>
                </a:spcAft>
                <a:buNone/>
              </a:pPr>
              <a:r>
                <a:rPr lang="en-US" sz="3000" kern="1200" dirty="0"/>
                <a:t>Independence</a:t>
              </a:r>
            </a:p>
            <a:p>
              <a:pPr marL="228600" lvl="1" indent="-228600" algn="l" defTabSz="1022350">
                <a:lnSpc>
                  <a:spcPct val="90000"/>
                </a:lnSpc>
                <a:spcBef>
                  <a:spcPct val="0"/>
                </a:spcBef>
                <a:spcAft>
                  <a:spcPct val="15000"/>
                </a:spcAft>
                <a:buChar char="•"/>
              </a:pPr>
              <a:r>
                <a:rPr lang="en-US" sz="2300" kern="1200" dirty="0"/>
                <a:t>Allow managers to make mistakes and fix problems</a:t>
              </a:r>
            </a:p>
          </p:txBody>
        </p:sp>
        <p:sp>
          <p:nvSpPr>
            <p:cNvPr id="6" name="Freeform: Shape 5">
              <a:extLst>
                <a:ext uri="{FF2B5EF4-FFF2-40B4-BE49-F238E27FC236}">
                  <a16:creationId xmlns:a16="http://schemas.microsoft.com/office/drawing/2014/main" id="{C8771ACF-D4D6-4125-A702-8E63A6C23058}"/>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90500" tIns="905193" rIns="189880" bIns="905193" numCol="1" spcCol="1270" anchor="t" anchorCtr="0">
              <a:noAutofit/>
            </a:bodyPr>
            <a:lstStyle/>
            <a:p>
              <a:pPr marL="0" lvl="0" indent="0" algn="l" defTabSz="1333500">
                <a:lnSpc>
                  <a:spcPct val="90000"/>
                </a:lnSpc>
                <a:spcBef>
                  <a:spcPct val="0"/>
                </a:spcBef>
                <a:spcAft>
                  <a:spcPct val="35000"/>
                </a:spcAft>
                <a:buNone/>
              </a:pPr>
              <a:r>
                <a:rPr lang="en-US" sz="3000" kern="1200" dirty="0"/>
                <a:t>Initiative</a:t>
              </a:r>
            </a:p>
            <a:p>
              <a:pPr marL="228600" lvl="1" indent="-228600" algn="l" defTabSz="1022350">
                <a:lnSpc>
                  <a:spcPct val="90000"/>
                </a:lnSpc>
                <a:spcBef>
                  <a:spcPct val="0"/>
                </a:spcBef>
                <a:spcAft>
                  <a:spcPct val="15000"/>
                </a:spcAft>
                <a:buChar char="•"/>
              </a:pPr>
              <a:r>
                <a:rPr lang="en-US" sz="2300" kern="1200" dirty="0"/>
                <a:t>Encourage managers to voice ideas and opinions</a:t>
              </a:r>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C6A889E-46F0-4AB5-9FD0-62EDB2CC12FB}"/>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noProof="0" dirty="0"/>
              <a:t>Provide Support</a:t>
            </a:r>
          </a:p>
        </p:txBody>
      </p:sp>
      <p:grpSp>
        <p:nvGrpSpPr>
          <p:cNvPr id="2" name="Group 1">
            <a:extLst>
              <a:ext uri="{FF2B5EF4-FFF2-40B4-BE49-F238E27FC236}">
                <a16:creationId xmlns:a16="http://schemas.microsoft.com/office/drawing/2014/main" id="{E1E4D280-275D-40B7-801C-F819ADDA60DE}"/>
              </a:ext>
            </a:extLst>
          </p:cNvPr>
          <p:cNvGrpSpPr/>
          <p:nvPr/>
        </p:nvGrpSpPr>
        <p:grpSpPr>
          <a:xfrm>
            <a:off x="457200" y="1602409"/>
            <a:ext cx="8229600" cy="4521543"/>
            <a:chOff x="457200" y="1602409"/>
            <a:chExt cx="8229600" cy="4521543"/>
          </a:xfrm>
        </p:grpSpPr>
        <p:sp>
          <p:nvSpPr>
            <p:cNvPr id="3" name="Freeform: Shape 2">
              <a:extLst>
                <a:ext uri="{FF2B5EF4-FFF2-40B4-BE49-F238E27FC236}">
                  <a16:creationId xmlns:a16="http://schemas.microsoft.com/office/drawing/2014/main" id="{E9C21C53-EC93-4CAD-AEA0-810A7C8E33E1}"/>
                </a:ext>
              </a:extLst>
            </p:cNvPr>
            <p:cNvSpPr/>
            <p:nvPr/>
          </p:nvSpPr>
          <p:spPr>
            <a:xfrm>
              <a:off x="3419855" y="1748267"/>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5731" tIns="119826" rIns="182691" bIns="119827"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Do not second guess managers</a:t>
              </a:r>
            </a:p>
          </p:txBody>
        </p:sp>
        <p:sp>
          <p:nvSpPr>
            <p:cNvPr id="4" name="Freeform: Shape 3">
              <a:extLst>
                <a:ext uri="{FF2B5EF4-FFF2-40B4-BE49-F238E27FC236}">
                  <a16:creationId xmlns:a16="http://schemas.microsoft.com/office/drawing/2014/main" id="{2C60519C-303B-4752-AF77-3143AE1417EC}"/>
                </a:ext>
              </a:extLst>
            </p:cNvPr>
            <p:cNvSpPr/>
            <p:nvPr/>
          </p:nvSpPr>
          <p:spPr>
            <a:xfrm>
              <a:off x="457200" y="1602409"/>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76941" tIns="174071" rIns="276941" bIns="174071" numCol="1" spcCol="1270" anchor="ctr" anchorCtr="0">
              <a:noAutofit/>
            </a:bodyPr>
            <a:lstStyle/>
            <a:p>
              <a:pPr marL="0" lvl="0" indent="0" algn="ctr" defTabSz="2400300">
                <a:lnSpc>
                  <a:spcPct val="90000"/>
                </a:lnSpc>
                <a:spcBef>
                  <a:spcPct val="0"/>
                </a:spcBef>
                <a:spcAft>
                  <a:spcPct val="35000"/>
                </a:spcAft>
                <a:buNone/>
              </a:pPr>
              <a:r>
                <a:rPr lang="en-US" sz="5400" kern="1200" dirty="0"/>
                <a:t>Support</a:t>
              </a:r>
            </a:p>
          </p:txBody>
        </p:sp>
        <p:sp>
          <p:nvSpPr>
            <p:cNvPr id="6" name="Freeform: Shape 5">
              <a:extLst>
                <a:ext uri="{FF2B5EF4-FFF2-40B4-BE49-F238E27FC236}">
                  <a16:creationId xmlns:a16="http://schemas.microsoft.com/office/drawing/2014/main" id="{27F92D79-DFD3-460F-89F8-D2F601A1A42F}"/>
                </a:ext>
              </a:extLst>
            </p:cNvPr>
            <p:cNvSpPr/>
            <p:nvPr/>
          </p:nvSpPr>
          <p:spPr>
            <a:xfrm>
              <a:off x="3419855" y="3279757"/>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4">
                <a:tint val="40000"/>
                <a:alpha val="90000"/>
                <a:hueOff val="-1972855"/>
                <a:satOff val="11079"/>
                <a:lumOff val="704"/>
                <a:alphaOff val="0"/>
              </a:schemeClr>
            </a:lnRef>
            <a:fillRef idx="1">
              <a:schemeClr val="accent4">
                <a:tint val="40000"/>
                <a:alpha val="90000"/>
                <a:hueOff val="-1972855"/>
                <a:satOff val="11079"/>
                <a:lumOff val="704"/>
                <a:alphaOff val="0"/>
              </a:schemeClr>
            </a:fillRef>
            <a:effectRef idx="0">
              <a:schemeClr val="accent4">
                <a:tint val="40000"/>
                <a:alpha val="90000"/>
                <a:hueOff val="-1972855"/>
                <a:satOff val="11079"/>
                <a:lumOff val="704"/>
                <a:alphaOff val="0"/>
              </a:schemeClr>
            </a:effectRef>
            <a:fontRef idx="minor">
              <a:schemeClr val="dk1">
                <a:hueOff val="0"/>
                <a:satOff val="0"/>
                <a:lumOff val="0"/>
                <a:alphaOff val="0"/>
              </a:schemeClr>
            </a:fontRef>
          </p:style>
          <p:txBody>
            <a:bodyPr spcFirstLastPara="0" vert="horz" wrap="square" lIns="125731" tIns="119826" rIns="182691" bIns="119827"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Address questions privately</a:t>
              </a:r>
            </a:p>
          </p:txBody>
        </p:sp>
        <p:sp>
          <p:nvSpPr>
            <p:cNvPr id="7" name="Freeform: Shape 6">
              <a:extLst>
                <a:ext uri="{FF2B5EF4-FFF2-40B4-BE49-F238E27FC236}">
                  <a16:creationId xmlns:a16="http://schemas.microsoft.com/office/drawing/2014/main" id="{466FBFAC-5EC3-4CC2-AA42-FEBC8C7A581F}"/>
                </a:ext>
              </a:extLst>
            </p:cNvPr>
            <p:cNvSpPr/>
            <p:nvPr/>
          </p:nvSpPr>
          <p:spPr>
            <a:xfrm>
              <a:off x="457200" y="313390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76941" tIns="174071" rIns="276941" bIns="174071" numCol="1" spcCol="1270" anchor="ctr" anchorCtr="0">
              <a:noAutofit/>
            </a:bodyPr>
            <a:lstStyle/>
            <a:p>
              <a:pPr marL="0" lvl="0" indent="0" algn="ctr" defTabSz="2400300">
                <a:lnSpc>
                  <a:spcPct val="90000"/>
                </a:lnSpc>
                <a:spcBef>
                  <a:spcPct val="0"/>
                </a:spcBef>
                <a:spcAft>
                  <a:spcPct val="35000"/>
                </a:spcAft>
                <a:buNone/>
              </a:pPr>
              <a:r>
                <a:rPr lang="en-US" sz="5400" kern="1200" dirty="0"/>
                <a:t>Support</a:t>
              </a:r>
            </a:p>
          </p:txBody>
        </p:sp>
        <p:sp>
          <p:nvSpPr>
            <p:cNvPr id="8" name="Freeform: Shape 7">
              <a:extLst>
                <a:ext uri="{FF2B5EF4-FFF2-40B4-BE49-F238E27FC236}">
                  <a16:creationId xmlns:a16="http://schemas.microsoft.com/office/drawing/2014/main" id="{89002D8D-B0EC-4961-A627-0AACAFEF7371}"/>
                </a:ext>
              </a:extLst>
            </p:cNvPr>
            <p:cNvSpPr/>
            <p:nvPr/>
          </p:nvSpPr>
          <p:spPr>
            <a:xfrm>
              <a:off x="3419855" y="4811246"/>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4">
                <a:tint val="40000"/>
                <a:alpha val="90000"/>
                <a:hueOff val="-3945710"/>
                <a:satOff val="22157"/>
                <a:lumOff val="1408"/>
                <a:alphaOff val="0"/>
              </a:schemeClr>
            </a:lnRef>
            <a:fillRef idx="1">
              <a:schemeClr val="accent4">
                <a:tint val="40000"/>
                <a:alpha val="90000"/>
                <a:hueOff val="-3945710"/>
                <a:satOff val="22157"/>
                <a:lumOff val="1408"/>
                <a:alphaOff val="0"/>
              </a:schemeClr>
            </a:fillRef>
            <a:effectRef idx="0">
              <a:schemeClr val="accent4">
                <a:tint val="40000"/>
                <a:alpha val="90000"/>
                <a:hueOff val="-3945710"/>
                <a:satOff val="22157"/>
                <a:lumOff val="1408"/>
                <a:alphaOff val="0"/>
              </a:schemeClr>
            </a:effectRef>
            <a:fontRef idx="minor">
              <a:schemeClr val="dk1">
                <a:hueOff val="0"/>
                <a:satOff val="0"/>
                <a:lumOff val="0"/>
                <a:alphaOff val="0"/>
              </a:schemeClr>
            </a:fontRef>
          </p:style>
          <p:txBody>
            <a:bodyPr spcFirstLastPara="0" vert="horz" wrap="square" lIns="125731" tIns="119827" rIns="182691" bIns="119826"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Inform about support systems</a:t>
              </a:r>
            </a:p>
          </p:txBody>
        </p:sp>
        <p:sp>
          <p:nvSpPr>
            <p:cNvPr id="9" name="Freeform: Shape 8">
              <a:extLst>
                <a:ext uri="{FF2B5EF4-FFF2-40B4-BE49-F238E27FC236}">
                  <a16:creationId xmlns:a16="http://schemas.microsoft.com/office/drawing/2014/main" id="{A8549592-BA60-40D3-91D8-241E529AEBE3}"/>
                </a:ext>
              </a:extLst>
            </p:cNvPr>
            <p:cNvSpPr/>
            <p:nvPr/>
          </p:nvSpPr>
          <p:spPr>
            <a:xfrm>
              <a:off x="457200" y="466539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76941" tIns="174071" rIns="276941" bIns="174071" numCol="1" spcCol="1270" anchor="ctr" anchorCtr="0">
              <a:noAutofit/>
            </a:bodyPr>
            <a:lstStyle/>
            <a:p>
              <a:pPr marL="0" lvl="0" indent="0" algn="ctr" defTabSz="2400300">
                <a:lnSpc>
                  <a:spcPct val="90000"/>
                </a:lnSpc>
                <a:spcBef>
                  <a:spcPct val="0"/>
                </a:spcBef>
                <a:spcAft>
                  <a:spcPct val="35000"/>
                </a:spcAft>
                <a:buNone/>
              </a:pPr>
              <a:r>
                <a:rPr lang="en-US" sz="5400" kern="1200" dirty="0"/>
                <a:t>Support</a:t>
              </a: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4BDCB9F-AF8F-47CB-8BB4-426BA3418223}"/>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noProof="0" dirty="0"/>
              <a:t>Provide Training and Development Opportunities</a:t>
            </a:r>
          </a:p>
        </p:txBody>
      </p:sp>
      <p:grpSp>
        <p:nvGrpSpPr>
          <p:cNvPr id="2" name="Group 1">
            <a:extLst>
              <a:ext uri="{FF2B5EF4-FFF2-40B4-BE49-F238E27FC236}">
                <a16:creationId xmlns:a16="http://schemas.microsoft.com/office/drawing/2014/main" id="{54958D78-D720-45C1-8A0E-63E46C7BFBB9}"/>
              </a:ext>
            </a:extLst>
          </p:cNvPr>
          <p:cNvGrpSpPr/>
          <p:nvPr/>
        </p:nvGrpSpPr>
        <p:grpSpPr>
          <a:xfrm>
            <a:off x="459120" y="1600200"/>
            <a:ext cx="8225758" cy="4525963"/>
            <a:chOff x="459120" y="1600200"/>
            <a:chExt cx="8225758" cy="4525963"/>
          </a:xfrm>
        </p:grpSpPr>
        <p:sp>
          <p:nvSpPr>
            <p:cNvPr id="3" name="Arrow: Right 2">
              <a:extLst>
                <a:ext uri="{FF2B5EF4-FFF2-40B4-BE49-F238E27FC236}">
                  <a16:creationId xmlns:a16="http://schemas.microsoft.com/office/drawing/2014/main" id="{1CF752A9-64C6-4807-86C7-61E53DD0A172}"/>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sp>
        <p:sp>
          <p:nvSpPr>
            <p:cNvPr id="4" name="Freeform: Shape 3">
              <a:extLst>
                <a:ext uri="{FF2B5EF4-FFF2-40B4-BE49-F238E27FC236}">
                  <a16:creationId xmlns:a16="http://schemas.microsoft.com/office/drawing/2014/main" id="{C690B12B-5F6A-4321-AE41-AF823AC3893F}"/>
                </a:ext>
              </a:extLst>
            </p:cNvPr>
            <p:cNvSpPr/>
            <p:nvPr/>
          </p:nvSpPr>
          <p:spPr>
            <a:xfrm>
              <a:off x="459120" y="2957988"/>
              <a:ext cx="2628735" cy="1810385"/>
            </a:xfrm>
            <a:custGeom>
              <a:avLst/>
              <a:gdLst>
                <a:gd name="connsiteX0" fmla="*/ 0 w 2628735"/>
                <a:gd name="connsiteY0" fmla="*/ 301737 h 1810385"/>
                <a:gd name="connsiteX1" fmla="*/ 301737 w 2628735"/>
                <a:gd name="connsiteY1" fmla="*/ 0 h 1810385"/>
                <a:gd name="connsiteX2" fmla="*/ 2326998 w 2628735"/>
                <a:gd name="connsiteY2" fmla="*/ 0 h 1810385"/>
                <a:gd name="connsiteX3" fmla="*/ 2628735 w 2628735"/>
                <a:gd name="connsiteY3" fmla="*/ 301737 h 1810385"/>
                <a:gd name="connsiteX4" fmla="*/ 2628735 w 2628735"/>
                <a:gd name="connsiteY4" fmla="*/ 1508648 h 1810385"/>
                <a:gd name="connsiteX5" fmla="*/ 2326998 w 2628735"/>
                <a:gd name="connsiteY5" fmla="*/ 1810385 h 1810385"/>
                <a:gd name="connsiteX6" fmla="*/ 301737 w 2628735"/>
                <a:gd name="connsiteY6" fmla="*/ 1810385 h 1810385"/>
                <a:gd name="connsiteX7" fmla="*/ 0 w 2628735"/>
                <a:gd name="connsiteY7" fmla="*/ 1508648 h 1810385"/>
                <a:gd name="connsiteX8" fmla="*/ 0 w 2628735"/>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8735" h="1810385">
                  <a:moveTo>
                    <a:pt x="0" y="301737"/>
                  </a:moveTo>
                  <a:cubicBezTo>
                    <a:pt x="0" y="135092"/>
                    <a:pt x="135092" y="0"/>
                    <a:pt x="301737" y="0"/>
                  </a:cubicBezTo>
                  <a:lnTo>
                    <a:pt x="2326998" y="0"/>
                  </a:lnTo>
                  <a:cubicBezTo>
                    <a:pt x="2493643" y="0"/>
                    <a:pt x="2628735" y="135092"/>
                    <a:pt x="2628735" y="301737"/>
                  </a:cubicBezTo>
                  <a:lnTo>
                    <a:pt x="2628735" y="1508648"/>
                  </a:lnTo>
                  <a:cubicBezTo>
                    <a:pt x="2628735" y="1675293"/>
                    <a:pt x="2493643" y="1810385"/>
                    <a:pt x="2326998"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9826" tIns="259826" rIns="259826" bIns="259826" numCol="1" spcCol="1270" anchor="ctr" anchorCtr="0">
              <a:noAutofit/>
            </a:bodyPr>
            <a:lstStyle/>
            <a:p>
              <a:pPr marL="0" lvl="0" indent="0" algn="ctr" defTabSz="2000250">
                <a:lnSpc>
                  <a:spcPct val="90000"/>
                </a:lnSpc>
                <a:spcBef>
                  <a:spcPct val="0"/>
                </a:spcBef>
                <a:spcAft>
                  <a:spcPct val="35000"/>
                </a:spcAft>
                <a:buNone/>
              </a:pPr>
              <a:r>
                <a:rPr lang="en-US" sz="4500" kern="1200" dirty="0"/>
                <a:t>Internal Training</a:t>
              </a:r>
            </a:p>
          </p:txBody>
        </p:sp>
        <p:sp>
          <p:nvSpPr>
            <p:cNvPr id="5" name="Freeform: Shape 4">
              <a:extLst>
                <a:ext uri="{FF2B5EF4-FFF2-40B4-BE49-F238E27FC236}">
                  <a16:creationId xmlns:a16="http://schemas.microsoft.com/office/drawing/2014/main" id="{F993D60D-5EB9-4CEC-8ECE-E7B46667C72A}"/>
                </a:ext>
              </a:extLst>
            </p:cNvPr>
            <p:cNvSpPr/>
            <p:nvPr/>
          </p:nvSpPr>
          <p:spPr>
            <a:xfrm>
              <a:off x="3257632" y="2957988"/>
              <a:ext cx="2628735" cy="1810385"/>
            </a:xfrm>
            <a:custGeom>
              <a:avLst/>
              <a:gdLst>
                <a:gd name="connsiteX0" fmla="*/ 0 w 2628735"/>
                <a:gd name="connsiteY0" fmla="*/ 301737 h 1810385"/>
                <a:gd name="connsiteX1" fmla="*/ 301737 w 2628735"/>
                <a:gd name="connsiteY1" fmla="*/ 0 h 1810385"/>
                <a:gd name="connsiteX2" fmla="*/ 2326998 w 2628735"/>
                <a:gd name="connsiteY2" fmla="*/ 0 h 1810385"/>
                <a:gd name="connsiteX3" fmla="*/ 2628735 w 2628735"/>
                <a:gd name="connsiteY3" fmla="*/ 301737 h 1810385"/>
                <a:gd name="connsiteX4" fmla="*/ 2628735 w 2628735"/>
                <a:gd name="connsiteY4" fmla="*/ 1508648 h 1810385"/>
                <a:gd name="connsiteX5" fmla="*/ 2326998 w 2628735"/>
                <a:gd name="connsiteY5" fmla="*/ 1810385 h 1810385"/>
                <a:gd name="connsiteX6" fmla="*/ 301737 w 2628735"/>
                <a:gd name="connsiteY6" fmla="*/ 1810385 h 1810385"/>
                <a:gd name="connsiteX7" fmla="*/ 0 w 2628735"/>
                <a:gd name="connsiteY7" fmla="*/ 1508648 h 1810385"/>
                <a:gd name="connsiteX8" fmla="*/ 0 w 2628735"/>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8735" h="1810385">
                  <a:moveTo>
                    <a:pt x="0" y="301737"/>
                  </a:moveTo>
                  <a:cubicBezTo>
                    <a:pt x="0" y="135092"/>
                    <a:pt x="135092" y="0"/>
                    <a:pt x="301737" y="0"/>
                  </a:cubicBezTo>
                  <a:lnTo>
                    <a:pt x="2326998" y="0"/>
                  </a:lnTo>
                  <a:cubicBezTo>
                    <a:pt x="2493643" y="0"/>
                    <a:pt x="2628735" y="135092"/>
                    <a:pt x="2628735" y="301737"/>
                  </a:cubicBezTo>
                  <a:lnTo>
                    <a:pt x="2628735" y="1508648"/>
                  </a:lnTo>
                  <a:cubicBezTo>
                    <a:pt x="2628735" y="1675293"/>
                    <a:pt x="2493643" y="1810385"/>
                    <a:pt x="2326998"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59826" tIns="259826" rIns="259826" bIns="259826" numCol="1" spcCol="1270" anchor="ctr" anchorCtr="0">
              <a:noAutofit/>
            </a:bodyPr>
            <a:lstStyle/>
            <a:p>
              <a:pPr marL="0" lvl="0" indent="0" algn="ctr" defTabSz="2000250">
                <a:lnSpc>
                  <a:spcPct val="90000"/>
                </a:lnSpc>
                <a:spcBef>
                  <a:spcPct val="0"/>
                </a:spcBef>
                <a:spcAft>
                  <a:spcPct val="35000"/>
                </a:spcAft>
                <a:buNone/>
              </a:pPr>
              <a:r>
                <a:rPr lang="en-US" sz="4500" kern="1200" dirty="0"/>
                <a:t>External Training</a:t>
              </a:r>
            </a:p>
          </p:txBody>
        </p:sp>
        <p:sp>
          <p:nvSpPr>
            <p:cNvPr id="6" name="Freeform: Shape 5">
              <a:extLst>
                <a:ext uri="{FF2B5EF4-FFF2-40B4-BE49-F238E27FC236}">
                  <a16:creationId xmlns:a16="http://schemas.microsoft.com/office/drawing/2014/main" id="{3DE0ED19-DD5A-4DD4-B644-50C6E447A9AA}"/>
                </a:ext>
              </a:extLst>
            </p:cNvPr>
            <p:cNvSpPr/>
            <p:nvPr/>
          </p:nvSpPr>
          <p:spPr>
            <a:xfrm>
              <a:off x="6056143" y="2957988"/>
              <a:ext cx="2628735" cy="1810385"/>
            </a:xfrm>
            <a:custGeom>
              <a:avLst/>
              <a:gdLst>
                <a:gd name="connsiteX0" fmla="*/ 0 w 2628735"/>
                <a:gd name="connsiteY0" fmla="*/ 301737 h 1810385"/>
                <a:gd name="connsiteX1" fmla="*/ 301737 w 2628735"/>
                <a:gd name="connsiteY1" fmla="*/ 0 h 1810385"/>
                <a:gd name="connsiteX2" fmla="*/ 2326998 w 2628735"/>
                <a:gd name="connsiteY2" fmla="*/ 0 h 1810385"/>
                <a:gd name="connsiteX3" fmla="*/ 2628735 w 2628735"/>
                <a:gd name="connsiteY3" fmla="*/ 301737 h 1810385"/>
                <a:gd name="connsiteX4" fmla="*/ 2628735 w 2628735"/>
                <a:gd name="connsiteY4" fmla="*/ 1508648 h 1810385"/>
                <a:gd name="connsiteX5" fmla="*/ 2326998 w 2628735"/>
                <a:gd name="connsiteY5" fmla="*/ 1810385 h 1810385"/>
                <a:gd name="connsiteX6" fmla="*/ 301737 w 2628735"/>
                <a:gd name="connsiteY6" fmla="*/ 1810385 h 1810385"/>
                <a:gd name="connsiteX7" fmla="*/ 0 w 2628735"/>
                <a:gd name="connsiteY7" fmla="*/ 1508648 h 1810385"/>
                <a:gd name="connsiteX8" fmla="*/ 0 w 2628735"/>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8735" h="1810385">
                  <a:moveTo>
                    <a:pt x="0" y="301737"/>
                  </a:moveTo>
                  <a:cubicBezTo>
                    <a:pt x="0" y="135092"/>
                    <a:pt x="135092" y="0"/>
                    <a:pt x="301737" y="0"/>
                  </a:cubicBezTo>
                  <a:lnTo>
                    <a:pt x="2326998" y="0"/>
                  </a:lnTo>
                  <a:cubicBezTo>
                    <a:pt x="2493643" y="0"/>
                    <a:pt x="2628735" y="135092"/>
                    <a:pt x="2628735" y="301737"/>
                  </a:cubicBezTo>
                  <a:lnTo>
                    <a:pt x="2628735" y="1508648"/>
                  </a:lnTo>
                  <a:cubicBezTo>
                    <a:pt x="2628735" y="1675293"/>
                    <a:pt x="2493643" y="1810385"/>
                    <a:pt x="2326998"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59826" tIns="259826" rIns="259826" bIns="259826" numCol="1" spcCol="1270" anchor="ctr" anchorCtr="0">
              <a:noAutofit/>
            </a:bodyPr>
            <a:lstStyle/>
            <a:p>
              <a:pPr marL="0" lvl="0" indent="0" algn="ctr" defTabSz="2000250">
                <a:lnSpc>
                  <a:spcPct val="90000"/>
                </a:lnSpc>
                <a:spcBef>
                  <a:spcPct val="0"/>
                </a:spcBef>
                <a:spcAft>
                  <a:spcPct val="35000"/>
                </a:spcAft>
                <a:buNone/>
              </a:pPr>
              <a:r>
                <a:rPr lang="en-US" sz="4500" kern="1200" dirty="0"/>
                <a:t>Informal Training </a:t>
              </a:r>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241EE67-0D96-4951-A587-FACBA95A999E}"/>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21C30ACF-A7D2-4338-910B-7368DC71E526}"/>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F951F65A-D524-46EA-9B0B-6CC8272B2BAF}"/>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latin typeface="+mn-lt"/>
                  <a:ea typeface="+mn-ea"/>
                  <a:cs typeface="+mn-cs"/>
                </a:rPr>
                <a:t>Working with his supervisor, Caesar started on the management track at his company. </a:t>
              </a:r>
              <a:endParaRPr lang="en-US" sz="3100" kern="1200" dirty="0"/>
            </a:p>
          </p:txBody>
        </p:sp>
        <p:sp>
          <p:nvSpPr>
            <p:cNvPr id="6" name="Rectangle: Rounded Corners 5">
              <a:extLst>
                <a:ext uri="{FF2B5EF4-FFF2-40B4-BE49-F238E27FC236}">
                  <a16:creationId xmlns:a16="http://schemas.microsoft.com/office/drawing/2014/main" id="{5B641AED-4583-4A3A-848B-F9C9917A9ABC}"/>
                </a:ext>
              </a:extLst>
            </p:cNvPr>
            <p:cNvSpPr/>
            <p:nvPr/>
          </p:nvSpPr>
          <p:spPr>
            <a:xfrm>
              <a:off x="850999" y="2809281"/>
              <a:ext cx="1023203" cy="1023203"/>
            </a:xfrm>
            <a:prstGeom prst="roundRect">
              <a:avLst>
                <a:gd name="adj" fmla="val 16670"/>
              </a:avLst>
            </a:prstGeom>
            <a:solidFill>
              <a:srgbClr val="8064A2"/>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0E4E8A4A-2978-4383-B40C-9C555F52BDC6}"/>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He was very nervous about stepping fully into a management role </a:t>
              </a:r>
              <a:endParaRPr lang="en-US" sz="2100" kern="1200" dirty="0"/>
            </a:p>
          </p:txBody>
        </p:sp>
        <p:sp>
          <p:nvSpPr>
            <p:cNvPr id="8" name="Rectangle: Rounded Corners 7">
              <a:extLst>
                <a:ext uri="{FF2B5EF4-FFF2-40B4-BE49-F238E27FC236}">
                  <a16:creationId xmlns:a16="http://schemas.microsoft.com/office/drawing/2014/main" id="{E1F31018-AD1E-4D89-9B66-82CC3A7D7D7E}"/>
                </a:ext>
              </a:extLst>
            </p:cNvPr>
            <p:cNvSpPr/>
            <p:nvPr/>
          </p:nvSpPr>
          <p:spPr>
            <a:xfrm>
              <a:off x="850999" y="3955269"/>
              <a:ext cx="1023203" cy="1023203"/>
            </a:xfrm>
            <a:prstGeom prst="roundRect">
              <a:avLst>
                <a:gd name="adj" fmla="val 16670"/>
              </a:avLst>
            </a:prstGeom>
            <a:solidFill>
              <a:srgbClr val="5767B4"/>
            </a:solidFill>
          </p:spPr>
          <p:style>
            <a:lnRef idx="2">
              <a:schemeClr val="lt1">
                <a:hueOff val="0"/>
                <a:satOff val="0"/>
                <a:lumOff val="0"/>
                <a:alphaOff val="0"/>
              </a:schemeClr>
            </a:lnRef>
            <a:fillRef idx="1">
              <a:scrgbClr r="0" g="0" b="0"/>
            </a:fillRef>
            <a:effectRef idx="0">
              <a:schemeClr val="accent4">
                <a:hueOff val="-2232385"/>
                <a:satOff val="13449"/>
                <a:lumOff val="1078"/>
                <a:alphaOff val="0"/>
              </a:schemeClr>
            </a:effectRef>
            <a:fontRef idx="minor">
              <a:schemeClr val="lt1"/>
            </a:fontRef>
          </p:style>
        </p:sp>
        <p:sp>
          <p:nvSpPr>
            <p:cNvPr id="9" name="Freeform: Shape 8">
              <a:extLst>
                <a:ext uri="{FF2B5EF4-FFF2-40B4-BE49-F238E27FC236}">
                  <a16:creationId xmlns:a16="http://schemas.microsoft.com/office/drawing/2014/main" id="{307942C3-FCE9-44D6-8E01-B929129500F4}"/>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Caesar learned that the company had a comprehensive manual to personnel policies</a:t>
              </a:r>
              <a:endParaRPr lang="en-US" sz="2100" kern="1200" dirty="0"/>
            </a:p>
          </p:txBody>
        </p:sp>
        <p:sp>
          <p:nvSpPr>
            <p:cNvPr id="10" name="Rectangle: Rounded Corners 9">
              <a:extLst>
                <a:ext uri="{FF2B5EF4-FFF2-40B4-BE49-F238E27FC236}">
                  <a16:creationId xmlns:a16="http://schemas.microsoft.com/office/drawing/2014/main" id="{C3884C3A-0454-45E0-B010-4AB60BFD5DE5}"/>
                </a:ext>
              </a:extLst>
            </p:cNvPr>
            <p:cNvSpPr/>
            <p:nvPr/>
          </p:nvSpPr>
          <p:spPr>
            <a:xfrm>
              <a:off x="850999" y="5101257"/>
              <a:ext cx="1023203" cy="1023203"/>
            </a:xfrm>
            <a:prstGeom prst="roundRect">
              <a:avLst>
                <a:gd name="adj" fmla="val 16670"/>
              </a:avLst>
            </a:prstGeom>
            <a:solidFill>
              <a:srgbClr val="4BACC6"/>
            </a:solidFill>
          </p:spPr>
          <p:style>
            <a:lnRef idx="2">
              <a:schemeClr val="lt1">
                <a:hueOff val="0"/>
                <a:satOff val="0"/>
                <a:lumOff val="0"/>
                <a:alphaOff val="0"/>
              </a:schemeClr>
            </a:lnRef>
            <a:fillRef idx="1">
              <a:scrgbClr r="0" g="0" b="0"/>
            </a:fillRef>
            <a:effectRef idx="0">
              <a:schemeClr val="accent4">
                <a:hueOff val="-4464770"/>
                <a:satOff val="26899"/>
                <a:lumOff val="2156"/>
                <a:alphaOff val="0"/>
              </a:schemeClr>
            </a:effectRef>
            <a:fontRef idx="minor">
              <a:schemeClr val="lt1"/>
            </a:fontRef>
          </p:style>
        </p:sp>
        <p:sp>
          <p:nvSpPr>
            <p:cNvPr id="11" name="Freeform: Shape 10">
              <a:extLst>
                <a:ext uri="{FF2B5EF4-FFF2-40B4-BE49-F238E27FC236}">
                  <a16:creationId xmlns:a16="http://schemas.microsoft.com/office/drawing/2014/main" id="{A68FEEBE-D939-48F0-832E-C4679C5BCA8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There was also a workshop, offered every 6 weeks, on interpersonal skills for managers</a:t>
              </a:r>
              <a:endParaRPr lang="en-US" sz="2100" kern="1200" dirty="0"/>
            </a:p>
          </p:txBody>
        </p:sp>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a:t>What should you provide for new managers?</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Manuals</a:t>
            </a:r>
          </a:p>
          <a:p>
            <a:pPr marL="857250" lvl="1" indent="-457200">
              <a:buFont typeface="+mj-lt"/>
              <a:buAutoNum type="alphaLcParenR"/>
            </a:pPr>
            <a:r>
              <a:rPr lang="en-US" sz="2400" dirty="0"/>
              <a:t>Policy documents</a:t>
            </a:r>
          </a:p>
          <a:p>
            <a:pPr marL="857250" lvl="1" indent="-457200">
              <a:buFont typeface="+mj-lt"/>
              <a:buAutoNum type="alphaLcParenR"/>
            </a:pPr>
            <a:r>
              <a:rPr lang="en-US" sz="2400" dirty="0"/>
              <a:t>Development opportunities</a:t>
            </a:r>
          </a:p>
          <a:p>
            <a:pPr marL="114300" lvl="0" indent="-457200">
              <a:buFont typeface="+mj-lt"/>
              <a:buAutoNum type="arabicPeriod"/>
            </a:pPr>
            <a:r>
              <a:rPr lang="en-US" sz="2400" dirty="0"/>
              <a:t>What do manuals do?</a:t>
            </a:r>
          </a:p>
          <a:p>
            <a:pPr marL="857250" lvl="1" indent="-457200">
              <a:buFont typeface="+mj-lt"/>
              <a:buAutoNum type="alphaLcParenR"/>
            </a:pPr>
            <a:r>
              <a:rPr lang="en-US" sz="2400" dirty="0"/>
              <a:t>Provide a roadmap for how to do the day to day aspects of a job</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Help managers solve their own problems</a:t>
            </a:r>
          </a:p>
          <a:p>
            <a:pPr marL="857250" lvl="1" indent="-457200">
              <a:buFont typeface="+mj-lt"/>
              <a:buAutoNum type="alphaLcParenR"/>
            </a:pPr>
            <a:r>
              <a:rPr lang="en-US" sz="2400" dirty="0"/>
              <a:t>Provide an guide to organizational culture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lvl="0"/>
            <a:r>
              <a:rPr lang="en-US" sz="2400" dirty="0"/>
              <a:t>3.   New managers should be ______________.</a:t>
            </a:r>
          </a:p>
          <a:p>
            <a:pPr marL="857250" lvl="1" indent="-457200">
              <a:buFont typeface="+mj-lt"/>
              <a:buAutoNum type="alphaLcParenR"/>
            </a:pPr>
            <a:r>
              <a:rPr lang="en-US" sz="2400" dirty="0"/>
              <a:t>Closely supervised</a:t>
            </a:r>
          </a:p>
          <a:p>
            <a:pPr marL="857250" lvl="1" indent="-457200">
              <a:buFont typeface="+mj-lt"/>
              <a:buAutoNum type="alphaLcParenR"/>
            </a:pPr>
            <a:r>
              <a:rPr lang="en-US" sz="2400" dirty="0"/>
              <a:t>Micromanaged</a:t>
            </a:r>
          </a:p>
          <a:p>
            <a:pPr marL="857250" lvl="1" indent="-457200">
              <a:buFont typeface="+mj-lt"/>
              <a:buAutoNum type="alphaLcParenR"/>
            </a:pPr>
            <a:r>
              <a:rPr lang="en-US" sz="2400" dirty="0"/>
              <a:t>Empowered</a:t>
            </a:r>
          </a:p>
          <a:p>
            <a:pPr marL="857250" lvl="1" indent="-457200">
              <a:buFont typeface="+mj-lt"/>
              <a:buAutoNum type="alphaLcParenR"/>
            </a:pPr>
            <a:r>
              <a:rPr lang="en-US" sz="2400" dirty="0"/>
              <a:t>None of these</a:t>
            </a:r>
          </a:p>
          <a:p>
            <a:pPr lvl="0"/>
            <a:r>
              <a:rPr lang="en-US" sz="2400" dirty="0"/>
              <a:t>4.   What can help empower a new manager?</a:t>
            </a:r>
          </a:p>
          <a:p>
            <a:pPr marL="857250" lvl="1" indent="-457200">
              <a:buFont typeface="+mj-lt"/>
              <a:buAutoNum type="alphaLcParenR"/>
            </a:pPr>
            <a:r>
              <a:rPr lang="en-US" sz="2400" dirty="0"/>
              <a:t>A clear job description</a:t>
            </a:r>
          </a:p>
          <a:p>
            <a:pPr marL="857250" lvl="1" indent="-457200">
              <a:buFont typeface="+mj-lt"/>
              <a:buAutoNum type="alphaLcParenR"/>
            </a:pPr>
            <a:r>
              <a:rPr lang="en-US" sz="2400" dirty="0"/>
              <a:t>Being allowed to make decisions on  their own</a:t>
            </a:r>
          </a:p>
          <a:p>
            <a:pPr marL="857250" lvl="1" indent="-457200">
              <a:buFont typeface="+mj-lt"/>
              <a:buAutoNum type="alphaLcParenR"/>
            </a:pPr>
            <a:r>
              <a:rPr lang="en-US" sz="2400" dirty="0"/>
              <a:t>Knowing that established managers trust them</a:t>
            </a:r>
          </a:p>
          <a:p>
            <a:pPr marL="857250" lvl="1" indent="-457200">
              <a:buFont typeface="+mj-lt"/>
              <a:buAutoNum type="alphaLcParenR"/>
            </a:pPr>
            <a:r>
              <a:rPr lang="en-US" sz="2400" dirty="0"/>
              <a:t>All the above</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lvl="0"/>
            <a:r>
              <a:rPr lang="en-US" sz="2400" dirty="0"/>
              <a:t>5.  What should you do when you disagree with a new manager?</a:t>
            </a:r>
          </a:p>
          <a:p>
            <a:pPr marL="857250" lvl="1" indent="-457200">
              <a:buFont typeface="+mj-lt"/>
              <a:buAutoNum type="alphaLcParenR"/>
            </a:pPr>
            <a:r>
              <a:rPr lang="en-US" sz="2400" dirty="0"/>
              <a:t>Confront them in front of employees</a:t>
            </a:r>
          </a:p>
          <a:p>
            <a:pPr marL="857250" lvl="1" indent="-457200">
              <a:buFont typeface="+mj-lt"/>
              <a:buAutoNum type="alphaLcParenR"/>
            </a:pPr>
            <a:r>
              <a:rPr lang="en-US" sz="2400" dirty="0"/>
              <a:t>Address the concerns privately</a:t>
            </a:r>
          </a:p>
          <a:p>
            <a:pPr marL="857250" lvl="1" indent="-457200">
              <a:buFont typeface="+mj-lt"/>
              <a:buAutoNum type="alphaLcParenR"/>
            </a:pPr>
            <a:r>
              <a:rPr lang="en-US" sz="2400" dirty="0"/>
              <a:t>Fire them</a:t>
            </a:r>
          </a:p>
          <a:p>
            <a:pPr marL="857250" lvl="1" indent="-457200">
              <a:buFont typeface="+mj-lt"/>
              <a:buAutoNum type="alphaLcParenR"/>
            </a:pPr>
            <a:r>
              <a:rPr lang="en-US" sz="2400" dirty="0"/>
              <a:t>None of these</a:t>
            </a:r>
          </a:p>
          <a:p>
            <a:pPr lvl="0"/>
            <a:r>
              <a:rPr lang="en-US" sz="2400" dirty="0"/>
              <a:t>6.  How do many new managers feel when entering a new role?</a:t>
            </a:r>
          </a:p>
          <a:p>
            <a:pPr marL="857250" lvl="1" indent="-457200">
              <a:buFont typeface="+mj-lt"/>
              <a:buAutoNum type="alphaLcParenR"/>
            </a:pPr>
            <a:r>
              <a:rPr lang="en-US" sz="2400" dirty="0"/>
              <a:t>Confident</a:t>
            </a:r>
          </a:p>
          <a:p>
            <a:pPr marL="857250" lvl="1" indent="-457200">
              <a:buFont typeface="+mj-lt"/>
              <a:buAutoNum type="alphaLcParenR"/>
            </a:pPr>
            <a:r>
              <a:rPr lang="en-US" sz="2400" dirty="0"/>
              <a:t>Lazy</a:t>
            </a:r>
          </a:p>
          <a:p>
            <a:pPr marL="857250" lvl="1" indent="-457200">
              <a:buFont typeface="+mj-lt"/>
              <a:buAutoNum type="alphaLcParenR"/>
            </a:pPr>
            <a:r>
              <a:rPr lang="en-US" sz="2400" dirty="0"/>
              <a:t>Competent</a:t>
            </a:r>
          </a:p>
          <a:p>
            <a:pPr marL="857250" lvl="1" indent="-457200">
              <a:buFont typeface="+mj-lt"/>
              <a:buAutoNum type="alphaLcParenR"/>
            </a:pPr>
            <a:r>
              <a:rPr lang="en-US" sz="2400" dirty="0"/>
              <a:t>Nervous</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lvl="0"/>
            <a:r>
              <a:rPr lang="en-US" sz="2000" dirty="0"/>
              <a:t>7.   Which is NOT true of training and development?</a:t>
            </a:r>
          </a:p>
          <a:p>
            <a:pPr marL="857250" lvl="1" indent="-457200">
              <a:buFont typeface="+mj-lt"/>
              <a:buAutoNum type="alphaLcParenR"/>
            </a:pPr>
            <a:r>
              <a:rPr lang="en-US" sz="2000" dirty="0"/>
              <a:t>It should only be provided to struggling employees</a:t>
            </a:r>
          </a:p>
          <a:p>
            <a:pPr marL="857250" lvl="1" indent="-457200">
              <a:buFont typeface="+mj-lt"/>
              <a:buAutoNum type="alphaLcParenR"/>
            </a:pPr>
            <a:r>
              <a:rPr lang="en-US" sz="2000" dirty="0"/>
              <a:t>IT should be provided to all employees</a:t>
            </a:r>
          </a:p>
          <a:p>
            <a:pPr marL="857250" lvl="1" indent="-457200">
              <a:buFont typeface="+mj-lt"/>
              <a:buAutoNum type="alphaLcParenR"/>
            </a:pPr>
            <a:r>
              <a:rPr lang="en-US" sz="2000" dirty="0"/>
              <a:t>It is an important tool for developing new managers</a:t>
            </a:r>
          </a:p>
          <a:p>
            <a:pPr marL="857250" lvl="1" indent="-457200">
              <a:buFont typeface="+mj-lt"/>
              <a:buAutoNum type="alphaLcParenR"/>
            </a:pPr>
            <a:r>
              <a:rPr lang="en-US" sz="2000" dirty="0"/>
              <a:t>It should be continuous</a:t>
            </a:r>
          </a:p>
          <a:p>
            <a:pPr lvl="0"/>
            <a:r>
              <a:rPr lang="en-US" sz="2000" dirty="0"/>
              <a:t>8.   Which of the following is a potential training and development opportunity for a new manager?</a:t>
            </a:r>
          </a:p>
          <a:p>
            <a:pPr marL="857250" lvl="1" indent="-457200">
              <a:buFont typeface="+mj-lt"/>
              <a:buAutoNum type="alphaLcParenR"/>
            </a:pPr>
            <a:r>
              <a:rPr lang="en-US" sz="2000" dirty="0"/>
              <a:t>A workshop offered by HR on employee evaluation</a:t>
            </a:r>
          </a:p>
          <a:p>
            <a:pPr marL="857250" lvl="1" indent="-457200">
              <a:buFont typeface="+mj-lt"/>
              <a:buAutoNum type="alphaLcParenR"/>
            </a:pPr>
            <a:r>
              <a:rPr lang="en-US" sz="2000" dirty="0"/>
              <a:t>Working with an established manager to develop a budget</a:t>
            </a:r>
          </a:p>
          <a:p>
            <a:pPr marL="857250" lvl="1" indent="-457200">
              <a:buFont typeface="+mj-lt"/>
              <a:buAutoNum type="alphaLcParenR"/>
            </a:pPr>
            <a:r>
              <a:rPr lang="en-US" sz="2000" dirty="0"/>
              <a:t>All of these</a:t>
            </a:r>
          </a:p>
          <a:p>
            <a:pPr marL="857250" lvl="1" indent="-457200">
              <a:buFont typeface="+mj-lt"/>
              <a:buAutoNum type="alphaLcParenR"/>
            </a:pPr>
            <a:r>
              <a:rPr lang="en-US" sz="2000" dirty="0"/>
              <a:t>A training on new payroll software offered by the vendor</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lvl="0"/>
            <a:r>
              <a:rPr lang="en-US" sz="2400" dirty="0"/>
              <a:t>9.   What did Caesar not know his company had?</a:t>
            </a:r>
          </a:p>
          <a:p>
            <a:pPr marL="857250" lvl="1" indent="-457200">
              <a:buFont typeface="+mj-lt"/>
              <a:buAutoNum type="alphaLcParenR"/>
            </a:pPr>
            <a:r>
              <a:rPr lang="en-US" sz="2400" dirty="0"/>
              <a:t>A manual</a:t>
            </a:r>
          </a:p>
          <a:p>
            <a:pPr marL="857250" lvl="1" indent="-457200">
              <a:buFont typeface="+mj-lt"/>
              <a:buAutoNum type="alphaLcParenR"/>
            </a:pPr>
            <a:r>
              <a:rPr lang="en-US" sz="2400" dirty="0"/>
              <a:t>A management track</a:t>
            </a:r>
          </a:p>
          <a:p>
            <a:pPr marL="857250" lvl="1" indent="-457200">
              <a:buFont typeface="+mj-lt"/>
              <a:buAutoNum type="alphaLcParenR"/>
            </a:pPr>
            <a:r>
              <a:rPr lang="en-US" sz="2400" dirty="0"/>
              <a:t>Opportunities for advancement</a:t>
            </a:r>
          </a:p>
          <a:p>
            <a:pPr marL="857250" lvl="1" indent="-457200">
              <a:buFont typeface="+mj-lt"/>
              <a:buAutoNum type="alphaLcParenR"/>
            </a:pPr>
            <a:r>
              <a:rPr lang="en-US" sz="2400" dirty="0"/>
              <a:t>Training</a:t>
            </a:r>
          </a:p>
          <a:p>
            <a:pPr lvl="0"/>
            <a:r>
              <a:rPr lang="en-US" sz="2400" dirty="0"/>
              <a:t>10.  What was Caesar uncomfortable doing?</a:t>
            </a:r>
          </a:p>
          <a:p>
            <a:pPr marL="857250" lvl="1" indent="-457200">
              <a:buFont typeface="+mj-lt"/>
              <a:buAutoNum type="alphaLcParenR"/>
            </a:pPr>
            <a:r>
              <a:rPr lang="en-US" sz="2400" dirty="0"/>
              <a:t>Asking for help</a:t>
            </a:r>
          </a:p>
          <a:p>
            <a:pPr marL="857250" lvl="1" indent="-457200">
              <a:buFont typeface="+mj-lt"/>
              <a:buAutoNum type="alphaLcParenR"/>
            </a:pPr>
            <a:r>
              <a:rPr lang="en-US" sz="2400" dirty="0"/>
              <a:t>Using technology</a:t>
            </a:r>
          </a:p>
          <a:p>
            <a:pPr marL="857250" lvl="1" indent="-457200">
              <a:buFont typeface="+mj-lt"/>
              <a:buAutoNum type="alphaLcParenR"/>
            </a:pPr>
            <a:r>
              <a:rPr lang="en-US" sz="2400" dirty="0"/>
              <a:t>Managing personnel</a:t>
            </a:r>
          </a:p>
          <a:p>
            <a:pPr marL="857250" lvl="1" indent="-457200">
              <a:buFont typeface="+mj-lt"/>
              <a:buAutoNum type="alphaLcParenR"/>
            </a:pPr>
            <a:r>
              <a:rPr lang="en-US" sz="2400" dirty="0"/>
              <a:t>Delegating</a:t>
            </a:r>
          </a:p>
          <a:p>
            <a:r>
              <a:rPr lang="en-US" dirty="0"/>
              <a:t> </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800" dirty="0"/>
              <a:t>What should you provide for new managers?</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Manuals</a:t>
            </a:r>
          </a:p>
          <a:p>
            <a:pPr marL="857250" lvl="1" indent="-457200">
              <a:buFont typeface="+mj-lt"/>
              <a:buAutoNum type="alphaLcParenR"/>
            </a:pPr>
            <a:r>
              <a:rPr lang="en-US" sz="1800" dirty="0"/>
              <a:t>Policy documents</a:t>
            </a:r>
          </a:p>
          <a:p>
            <a:pPr marL="857250" lvl="1" indent="-457200">
              <a:buFont typeface="+mj-lt"/>
              <a:buAutoNum type="alphaLcParenR"/>
            </a:pPr>
            <a:r>
              <a:rPr lang="en-US" sz="1800" dirty="0"/>
              <a:t>Development opportunities</a:t>
            </a:r>
          </a:p>
          <a:p>
            <a:pPr marL="114300" indent="-457200"/>
            <a:r>
              <a:rPr lang="en-US" sz="1800" dirty="0">
                <a:solidFill>
                  <a:srgbClr val="FF0000"/>
                </a:solidFill>
              </a:rPr>
              <a:t>	You should provide manuals and policy documents to new managers. Also, be sure to provide opportunities for training and development.</a:t>
            </a:r>
          </a:p>
          <a:p>
            <a:pPr marL="114300" lvl="0" indent="-457200"/>
            <a:endParaRPr lang="en-US" sz="1800" dirty="0"/>
          </a:p>
          <a:p>
            <a:pPr marL="114300" lvl="0" indent="-457200"/>
            <a:r>
              <a:rPr lang="en-US" sz="1800" dirty="0"/>
              <a:t>2.        What do manuals do?</a:t>
            </a:r>
          </a:p>
          <a:p>
            <a:pPr marL="857250" lvl="1" indent="-457200">
              <a:buFont typeface="+mj-lt"/>
              <a:buAutoNum type="alphaLcParenR"/>
            </a:pPr>
            <a:r>
              <a:rPr lang="en-US" sz="1800" dirty="0"/>
              <a:t>Provide a roadmap for how to do the day to day aspects of a job</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Help managers solve their own problems</a:t>
            </a:r>
          </a:p>
          <a:p>
            <a:pPr marL="857250" lvl="1" indent="-457200">
              <a:buFont typeface="+mj-lt"/>
              <a:buAutoNum type="alphaLcParenR"/>
            </a:pPr>
            <a:r>
              <a:rPr lang="en-US" sz="1800" dirty="0"/>
              <a:t>Provide an guide to organizational culture </a:t>
            </a:r>
          </a:p>
          <a:p>
            <a:pPr marL="114300" indent="-457200"/>
            <a:r>
              <a:rPr lang="en-US" sz="1800" dirty="0">
                <a:solidFill>
                  <a:srgbClr val="FF0000"/>
                </a:solidFill>
              </a:rPr>
              <a:t>	Manuals are invaluable. They are roadmaps for the day to day aspects of the job. They are also tools for problem solving, and act as guides to organizational culture.</a:t>
            </a:r>
          </a:p>
          <a:p>
            <a:pPr marL="857250" lvl="1" indent="-457200">
              <a:buNone/>
            </a:pPr>
            <a:endParaRPr lang="en-US" sz="16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5257800"/>
          </a:xfrm>
        </p:spPr>
        <p:txBody>
          <a:bodyPr/>
          <a:lstStyle/>
          <a:p>
            <a:pPr lvl="0"/>
            <a:r>
              <a:rPr lang="en-US" sz="1700" dirty="0"/>
              <a:t>3.   New managers should be ______________.</a:t>
            </a:r>
          </a:p>
          <a:p>
            <a:pPr marL="857250" lvl="1" indent="-457200">
              <a:buFont typeface="+mj-lt"/>
              <a:buAutoNum type="alphaLcParenR"/>
            </a:pPr>
            <a:r>
              <a:rPr lang="en-US" sz="1700" dirty="0"/>
              <a:t>Closely supervised</a:t>
            </a:r>
          </a:p>
          <a:p>
            <a:pPr marL="857250" lvl="1" indent="-457200">
              <a:buFont typeface="+mj-lt"/>
              <a:buAutoNum type="alphaLcParenR"/>
            </a:pPr>
            <a:r>
              <a:rPr lang="en-US" sz="1700" dirty="0"/>
              <a:t>Micromanaged</a:t>
            </a:r>
          </a:p>
          <a:p>
            <a:pPr marL="857250" lvl="1" indent="-457200">
              <a:buFont typeface="+mj-lt"/>
              <a:buAutoNum type="alphaLcParenR"/>
            </a:pPr>
            <a:r>
              <a:rPr lang="en-US" sz="1700" dirty="0">
                <a:solidFill>
                  <a:srgbClr val="FF0000"/>
                </a:solidFill>
              </a:rPr>
              <a:t>Empowered</a:t>
            </a:r>
          </a:p>
          <a:p>
            <a:pPr marL="857250" lvl="1" indent="-457200">
              <a:buFont typeface="+mj-lt"/>
              <a:buAutoNum type="alphaLcParenR"/>
            </a:pPr>
            <a:r>
              <a:rPr lang="en-US" sz="1700" dirty="0"/>
              <a:t>None of these</a:t>
            </a:r>
          </a:p>
          <a:p>
            <a:pPr marL="114300" indent="-457200"/>
            <a:r>
              <a:rPr lang="en-US" sz="1700" dirty="0">
                <a:solidFill>
                  <a:srgbClr val="FF0000"/>
                </a:solidFill>
              </a:rPr>
              <a:t>	New managers should be empowered. This will better allow them to develop in their new role.</a:t>
            </a:r>
          </a:p>
          <a:p>
            <a:pPr marL="857250" lvl="1" indent="-457200">
              <a:buNone/>
            </a:pPr>
            <a:endParaRPr lang="en-US" sz="1700" dirty="0"/>
          </a:p>
          <a:p>
            <a:pPr lvl="0"/>
            <a:r>
              <a:rPr lang="en-US" sz="1700" dirty="0"/>
              <a:t>4.   What can help empower a new manager?</a:t>
            </a:r>
          </a:p>
          <a:p>
            <a:pPr marL="857250" lvl="1" indent="-457200">
              <a:buFont typeface="+mj-lt"/>
              <a:buAutoNum type="alphaLcParenR"/>
            </a:pPr>
            <a:r>
              <a:rPr lang="en-US" sz="1700" dirty="0"/>
              <a:t>A clear job description</a:t>
            </a:r>
          </a:p>
          <a:p>
            <a:pPr marL="857250" lvl="1" indent="-457200">
              <a:buFont typeface="+mj-lt"/>
              <a:buAutoNum type="alphaLcParenR"/>
            </a:pPr>
            <a:r>
              <a:rPr lang="en-US" sz="1700" dirty="0"/>
              <a:t>Being allowed to make decisions on  their own</a:t>
            </a:r>
          </a:p>
          <a:p>
            <a:pPr marL="857250" lvl="1" indent="-457200">
              <a:buFont typeface="+mj-lt"/>
              <a:buAutoNum type="alphaLcParenR"/>
            </a:pPr>
            <a:r>
              <a:rPr lang="en-US" sz="1700" dirty="0"/>
              <a:t>Knowing that established managers trust them</a:t>
            </a:r>
          </a:p>
          <a:p>
            <a:pPr marL="857250" lvl="1" indent="-457200">
              <a:buFont typeface="+mj-lt"/>
              <a:buAutoNum type="alphaLcParenR"/>
            </a:pPr>
            <a:r>
              <a:rPr lang="en-US" sz="1700" dirty="0">
                <a:solidFill>
                  <a:srgbClr val="FF0000"/>
                </a:solidFill>
              </a:rPr>
              <a:t>All the above</a:t>
            </a:r>
          </a:p>
          <a:p>
            <a:r>
              <a:rPr lang="en-US" sz="1700" dirty="0">
                <a:solidFill>
                  <a:srgbClr val="FF0000"/>
                </a:solidFill>
              </a:rPr>
              <a:t>A clear job description can empower new managers. Making clear that they are trusted and supported, and encouraging them to take action and make decisions, is also empowering.</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lvl="0"/>
            <a:r>
              <a:rPr lang="en-US" sz="1800" dirty="0"/>
              <a:t>5.  What should you do when you disagree with a new manager?</a:t>
            </a:r>
          </a:p>
          <a:p>
            <a:pPr marL="857250" lvl="1" indent="-457200">
              <a:buFont typeface="+mj-lt"/>
              <a:buAutoNum type="alphaLcParenR"/>
            </a:pPr>
            <a:r>
              <a:rPr lang="en-US" sz="1800" dirty="0"/>
              <a:t>Confront them in front of employees</a:t>
            </a:r>
          </a:p>
          <a:p>
            <a:pPr marL="857250" lvl="1" indent="-457200">
              <a:buFont typeface="+mj-lt"/>
              <a:buAutoNum type="alphaLcParenR"/>
            </a:pPr>
            <a:r>
              <a:rPr lang="en-US" sz="1800" dirty="0">
                <a:solidFill>
                  <a:srgbClr val="FF0000"/>
                </a:solidFill>
              </a:rPr>
              <a:t>Address the concerns privately</a:t>
            </a:r>
          </a:p>
          <a:p>
            <a:pPr marL="857250" lvl="1" indent="-457200">
              <a:buFont typeface="+mj-lt"/>
              <a:buAutoNum type="alphaLcParenR"/>
            </a:pPr>
            <a:r>
              <a:rPr lang="en-US" sz="1800" dirty="0"/>
              <a:t>Fire them</a:t>
            </a:r>
          </a:p>
          <a:p>
            <a:pPr marL="857250" lvl="1" indent="-457200">
              <a:buFont typeface="+mj-lt"/>
              <a:buAutoNum type="alphaLcParenR"/>
            </a:pPr>
            <a:r>
              <a:rPr lang="en-US" sz="1800" dirty="0"/>
              <a:t>None of these</a:t>
            </a:r>
          </a:p>
          <a:p>
            <a:pPr marL="114300" indent="-457200"/>
            <a:r>
              <a:rPr lang="en-US" sz="1800" dirty="0">
                <a:solidFill>
                  <a:srgbClr val="FF0000"/>
                </a:solidFill>
              </a:rPr>
              <a:t>	Part of supporting a new manager is not undermining him or her. IF you disagree or have concerns, address them privately.</a:t>
            </a:r>
          </a:p>
          <a:p>
            <a:pPr marL="857250" lvl="1" indent="-457200">
              <a:buNone/>
            </a:pPr>
            <a:endParaRPr lang="en-US" sz="1800" dirty="0"/>
          </a:p>
          <a:p>
            <a:pPr lvl="0"/>
            <a:r>
              <a:rPr lang="en-US" sz="1800" dirty="0"/>
              <a:t>6.  How do many new managers feel when entering a new role?</a:t>
            </a:r>
          </a:p>
          <a:p>
            <a:pPr marL="857250" lvl="1" indent="-457200">
              <a:buFont typeface="+mj-lt"/>
              <a:buAutoNum type="alphaLcParenR"/>
            </a:pPr>
            <a:r>
              <a:rPr lang="en-US" sz="1800" dirty="0"/>
              <a:t>Confident</a:t>
            </a:r>
          </a:p>
          <a:p>
            <a:pPr marL="857250" lvl="1" indent="-457200">
              <a:buFont typeface="+mj-lt"/>
              <a:buAutoNum type="alphaLcParenR"/>
            </a:pPr>
            <a:r>
              <a:rPr lang="en-US" sz="1800" dirty="0"/>
              <a:t>Lazy</a:t>
            </a:r>
          </a:p>
          <a:p>
            <a:pPr marL="857250" lvl="1" indent="-457200">
              <a:buFont typeface="+mj-lt"/>
              <a:buAutoNum type="alphaLcParenR"/>
            </a:pPr>
            <a:r>
              <a:rPr lang="en-US" sz="1800" dirty="0"/>
              <a:t>Competent</a:t>
            </a:r>
          </a:p>
          <a:p>
            <a:pPr marL="857250" lvl="1" indent="-457200">
              <a:buFont typeface="+mj-lt"/>
              <a:buAutoNum type="alphaLcParenR"/>
            </a:pPr>
            <a:r>
              <a:rPr lang="en-US" sz="1800" dirty="0">
                <a:solidFill>
                  <a:srgbClr val="FF0000"/>
                </a:solidFill>
              </a:rPr>
              <a:t>Nervous</a:t>
            </a:r>
          </a:p>
          <a:p>
            <a:r>
              <a:rPr lang="en-US" sz="1800" dirty="0">
                <a:solidFill>
                  <a:srgbClr val="FF0000"/>
                </a:solidFill>
              </a:rPr>
              <a:t>Many new managers are nervous or anxious when entering a new role. Providing support helps them to move through these feelings.</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lvl="0"/>
            <a:r>
              <a:rPr lang="en-US" sz="1600" dirty="0"/>
              <a:t>7.   Which is NOT true of training and development?</a:t>
            </a:r>
          </a:p>
          <a:p>
            <a:pPr marL="857250" lvl="1" indent="-457200">
              <a:buFont typeface="+mj-lt"/>
              <a:buAutoNum type="alphaLcParenR"/>
            </a:pPr>
            <a:r>
              <a:rPr lang="en-US" sz="1600" dirty="0"/>
              <a:t>It</a:t>
            </a:r>
            <a:r>
              <a:rPr lang="en-US" sz="1600" dirty="0">
                <a:solidFill>
                  <a:srgbClr val="FF0000"/>
                </a:solidFill>
              </a:rPr>
              <a:t> should only be provided to struggling employees</a:t>
            </a:r>
          </a:p>
          <a:p>
            <a:pPr marL="857250" lvl="1" indent="-457200">
              <a:buFont typeface="+mj-lt"/>
              <a:buAutoNum type="alphaLcParenR"/>
            </a:pPr>
            <a:r>
              <a:rPr lang="en-US" sz="1600" dirty="0"/>
              <a:t>IT should be provided to all employees</a:t>
            </a:r>
          </a:p>
          <a:p>
            <a:pPr marL="857250" lvl="1" indent="-457200">
              <a:buFont typeface="+mj-lt"/>
              <a:buAutoNum type="alphaLcParenR"/>
            </a:pPr>
            <a:r>
              <a:rPr lang="en-US" sz="1600" dirty="0"/>
              <a:t>It is an important tool for developing new managers</a:t>
            </a:r>
          </a:p>
          <a:p>
            <a:pPr marL="857250" lvl="1" indent="-457200">
              <a:buFont typeface="+mj-lt"/>
              <a:buAutoNum type="alphaLcParenR"/>
            </a:pPr>
            <a:r>
              <a:rPr lang="en-US" sz="1600" dirty="0"/>
              <a:t>It should be continuous</a:t>
            </a:r>
          </a:p>
          <a:p>
            <a:pPr marL="114300" indent="-457200"/>
            <a:r>
              <a:rPr lang="en-US" sz="1600" dirty="0">
                <a:solidFill>
                  <a:srgbClr val="FF0000"/>
                </a:solidFill>
              </a:rPr>
              <a:t>	Training and development is key to all employees, especially new managers. The training and development process should be ongoing, with a diversity of experiences offered.</a:t>
            </a:r>
          </a:p>
          <a:p>
            <a:pPr marL="857250" lvl="1" indent="-457200">
              <a:buNone/>
            </a:pPr>
            <a:endParaRPr lang="en-US" sz="1600" dirty="0"/>
          </a:p>
          <a:p>
            <a:pPr lvl="0"/>
            <a:r>
              <a:rPr lang="en-US" sz="1600" dirty="0"/>
              <a:t>8.   Which of the following is a potential training and development opportunity for a new manager?</a:t>
            </a:r>
          </a:p>
          <a:p>
            <a:pPr marL="857250" lvl="1" indent="-457200">
              <a:buFont typeface="+mj-lt"/>
              <a:buAutoNum type="alphaLcParenR"/>
            </a:pPr>
            <a:r>
              <a:rPr lang="en-US" sz="1600" dirty="0"/>
              <a:t>A workshop offered by HR on employee evaluation</a:t>
            </a:r>
          </a:p>
          <a:p>
            <a:pPr marL="857250" lvl="1" indent="-457200">
              <a:buFont typeface="+mj-lt"/>
              <a:buAutoNum type="alphaLcParenR"/>
            </a:pPr>
            <a:r>
              <a:rPr lang="en-US" sz="1600" dirty="0"/>
              <a:t>Working with an established manager to develop a budget</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A training on new payroll software offered by the vendor</a:t>
            </a:r>
          </a:p>
          <a:p>
            <a:r>
              <a:rPr lang="en-US" sz="1600" dirty="0">
                <a:solidFill>
                  <a:srgbClr val="FF0000"/>
                </a:solidFill>
              </a:rPr>
              <a:t>There are many different training and development opportunities for new managers. These include internal and external training and workshops, as well as on the job experiences working with colleagues and superiors.</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lvl="0"/>
            <a:r>
              <a:rPr lang="en-US" sz="1800" dirty="0"/>
              <a:t>9.   What did Caesar not know his company had?</a:t>
            </a:r>
          </a:p>
          <a:p>
            <a:pPr marL="857250" lvl="1" indent="-457200">
              <a:buFont typeface="+mj-lt"/>
              <a:buAutoNum type="alphaLcParenR"/>
            </a:pPr>
            <a:r>
              <a:rPr lang="en-US" sz="1800" dirty="0">
                <a:solidFill>
                  <a:srgbClr val="FF0000"/>
                </a:solidFill>
              </a:rPr>
              <a:t>A manual</a:t>
            </a:r>
          </a:p>
          <a:p>
            <a:pPr marL="857250" lvl="1" indent="-457200">
              <a:buFont typeface="+mj-lt"/>
              <a:buAutoNum type="alphaLcParenR"/>
            </a:pPr>
            <a:r>
              <a:rPr lang="en-US" sz="1800" dirty="0"/>
              <a:t>A management track</a:t>
            </a:r>
          </a:p>
          <a:p>
            <a:pPr marL="857250" lvl="1" indent="-457200">
              <a:buFont typeface="+mj-lt"/>
              <a:buAutoNum type="alphaLcParenR"/>
            </a:pPr>
            <a:r>
              <a:rPr lang="en-US" sz="1800" dirty="0"/>
              <a:t>Opportunities for advancement</a:t>
            </a:r>
          </a:p>
          <a:p>
            <a:pPr marL="857250" lvl="1" indent="-457200">
              <a:buFont typeface="+mj-lt"/>
              <a:buAutoNum type="alphaLcParenR"/>
            </a:pPr>
            <a:r>
              <a:rPr lang="en-US" sz="1800" dirty="0"/>
              <a:t>Training</a:t>
            </a:r>
          </a:p>
          <a:p>
            <a:pPr marL="114300" indent="-457200"/>
            <a:r>
              <a:rPr lang="en-US" sz="1800" dirty="0"/>
              <a:t>	</a:t>
            </a:r>
            <a:r>
              <a:rPr lang="en-US" sz="1800" dirty="0">
                <a:solidFill>
                  <a:srgbClr val="FF0000"/>
                </a:solidFill>
              </a:rPr>
              <a:t>Caesar didn’t know his company had a manual. Wayne shared it with him, which helped him better do his job.</a:t>
            </a:r>
          </a:p>
          <a:p>
            <a:pPr marL="857250" lvl="1" indent="-457200">
              <a:buNone/>
            </a:pPr>
            <a:endParaRPr lang="en-US" sz="1800" dirty="0"/>
          </a:p>
          <a:p>
            <a:pPr lvl="0"/>
            <a:r>
              <a:rPr lang="en-US" sz="1800" dirty="0"/>
              <a:t>10.  What was Caesar uncomfortable doing?</a:t>
            </a:r>
          </a:p>
          <a:p>
            <a:pPr marL="857250" lvl="1" indent="-457200">
              <a:buFont typeface="+mj-lt"/>
              <a:buAutoNum type="alphaLcParenR"/>
            </a:pPr>
            <a:r>
              <a:rPr lang="en-US" sz="1800" dirty="0"/>
              <a:t>Asking for help</a:t>
            </a:r>
          </a:p>
          <a:p>
            <a:pPr marL="857250" lvl="1" indent="-457200">
              <a:buFont typeface="+mj-lt"/>
              <a:buAutoNum type="alphaLcParenR"/>
            </a:pPr>
            <a:r>
              <a:rPr lang="en-US" sz="1800" dirty="0"/>
              <a:t>Using technology</a:t>
            </a:r>
          </a:p>
          <a:p>
            <a:pPr marL="857250" lvl="1" indent="-457200">
              <a:buFont typeface="+mj-lt"/>
              <a:buAutoNum type="alphaLcParenR"/>
            </a:pPr>
            <a:r>
              <a:rPr lang="en-US" sz="1800" dirty="0">
                <a:solidFill>
                  <a:srgbClr val="FF0000"/>
                </a:solidFill>
              </a:rPr>
              <a:t>Managing personnel</a:t>
            </a:r>
          </a:p>
          <a:p>
            <a:pPr marL="857250" lvl="1" indent="-457200">
              <a:buFont typeface="+mj-lt"/>
              <a:buAutoNum type="alphaLcParenR"/>
            </a:pPr>
            <a:r>
              <a:rPr lang="en-US" sz="1800" dirty="0"/>
              <a:t>Delegating</a:t>
            </a:r>
          </a:p>
          <a:p>
            <a:r>
              <a:rPr lang="en-US" sz="1800" dirty="0"/>
              <a:t> </a:t>
            </a:r>
            <a:r>
              <a:rPr lang="en-US" sz="1800" dirty="0">
                <a:solidFill>
                  <a:srgbClr val="FF0000"/>
                </a:solidFill>
              </a:rPr>
              <a:t>Caesar struggled with managing people. The manual of policies helped him become   more confident.</a:t>
            </a:r>
          </a:p>
          <a:p>
            <a:endParaRPr lang="en-US" sz="1800" dirty="0"/>
          </a:p>
          <a:p>
            <a:endParaRPr lang="en-US" sz="1800" dirty="0"/>
          </a:p>
        </p:txBody>
      </p:sp>
    </p:spTree>
    <p:extLst>
      <p:ext uri="{BB962C8B-B14F-4D97-AF65-F5344CB8AC3E}">
        <p14:creationId xmlns:p14="http://schemas.microsoft.com/office/powerpoint/2010/main" val="293791102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noProof="0" dirty="0"/>
              <a:t>Module Seven: Provide Support</a:t>
            </a:r>
          </a:p>
        </p:txBody>
      </p:sp>
      <p:sp>
        <p:nvSpPr>
          <p:cNvPr id="34820" name="Text Placeholder 3"/>
          <p:cNvSpPr>
            <a:spLocks noGrp="1"/>
          </p:cNvSpPr>
          <p:nvPr>
            <p:ph type="body" sz="quarter" idx="10"/>
          </p:nvPr>
        </p:nvSpPr>
        <p:spPr>
          <a:ln>
            <a:miter lim="800000"/>
            <a:headEnd/>
            <a:tailEnd/>
          </a:ln>
        </p:spPr>
        <p:txBody>
          <a:bodyPr/>
          <a:lstStyle/>
          <a:p>
            <a:r>
              <a:rPr lang="en-US" sz="2800" i="1" dirty="0"/>
              <a:t>Management is above all a practice where art, science, and craft meet.</a:t>
            </a:r>
          </a:p>
          <a:p>
            <a:endParaRPr lang="en-US" sz="2800" i="1" dirty="0"/>
          </a:p>
          <a:p>
            <a:r>
              <a:rPr lang="en-US" sz="2800" i="1" dirty="0"/>
              <a:t>Henry Mintzberg</a:t>
            </a:r>
            <a:endParaRPr lang="en-US" sz="2800" dirty="0"/>
          </a:p>
        </p:txBody>
      </p:sp>
      <p:sp>
        <p:nvSpPr>
          <p:cNvPr id="34819" name="Content Placeholder 2"/>
          <p:cNvSpPr>
            <a:spLocks noGrp="1"/>
          </p:cNvSpPr>
          <p:nvPr>
            <p:ph type="body" sz="quarter" idx="11"/>
          </p:nvPr>
        </p:nvSpPr>
        <p:spPr/>
        <p:txBody>
          <a:bodyPr/>
          <a:lstStyle/>
          <a:p>
            <a:r>
              <a:rPr lang="en-US" dirty="0"/>
              <a:t>When creating a plan to develop new managers, be sure to build in some support systems. When there are support systems in place, and those systems are readily accessible, employees are much more likely to access them.</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D28A3EB-227B-42CB-BC3E-EFB01B6F9369}"/>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noProof="0" dirty="0"/>
              <a:t>Encourage Peer Networking</a:t>
            </a:r>
          </a:p>
        </p:txBody>
      </p:sp>
      <p:grpSp>
        <p:nvGrpSpPr>
          <p:cNvPr id="2" name="Group 1">
            <a:extLst>
              <a:ext uri="{FF2B5EF4-FFF2-40B4-BE49-F238E27FC236}">
                <a16:creationId xmlns:a16="http://schemas.microsoft.com/office/drawing/2014/main" id="{271AA8CF-A8A5-482F-9631-2E21519FC4AF}"/>
              </a:ext>
            </a:extLst>
          </p:cNvPr>
          <p:cNvGrpSpPr/>
          <p:nvPr/>
        </p:nvGrpSpPr>
        <p:grpSpPr>
          <a:xfrm>
            <a:off x="457200" y="1600647"/>
            <a:ext cx="8229599" cy="4525067"/>
            <a:chOff x="457200" y="1600647"/>
            <a:chExt cx="8229599" cy="4525067"/>
          </a:xfrm>
        </p:grpSpPr>
        <p:sp>
          <p:nvSpPr>
            <p:cNvPr id="3" name="Freeform: Shape 2">
              <a:extLst>
                <a:ext uri="{FF2B5EF4-FFF2-40B4-BE49-F238E27FC236}">
                  <a16:creationId xmlns:a16="http://schemas.microsoft.com/office/drawing/2014/main" id="{AA122829-B30A-4FCF-8103-28F8C8D3FD7D}"/>
                </a:ext>
              </a:extLst>
            </p:cNvPr>
            <p:cNvSpPr/>
            <p:nvPr/>
          </p:nvSpPr>
          <p:spPr>
            <a:xfrm>
              <a:off x="457200" y="16006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891" tIns="582039" rIns="8889" bIns="582038" numCol="1" spcCol="1270" anchor="ctr" anchorCtr="0">
              <a:noAutofit/>
            </a:bodyPr>
            <a:lstStyle/>
            <a:p>
              <a:pPr marL="0" lvl="0" indent="0" algn="ctr" defTabSz="622300">
                <a:lnSpc>
                  <a:spcPct val="90000"/>
                </a:lnSpc>
                <a:spcBef>
                  <a:spcPct val="0"/>
                </a:spcBef>
                <a:spcAft>
                  <a:spcPct val="35000"/>
                </a:spcAft>
                <a:buNone/>
              </a:pPr>
              <a:r>
                <a:rPr lang="en-US" sz="1400" kern="1200" dirty="0"/>
                <a:t>Formal</a:t>
              </a:r>
            </a:p>
          </p:txBody>
        </p:sp>
        <p:sp>
          <p:nvSpPr>
            <p:cNvPr id="5" name="Freeform: Shape 4">
              <a:extLst>
                <a:ext uri="{FF2B5EF4-FFF2-40B4-BE49-F238E27FC236}">
                  <a16:creationId xmlns:a16="http://schemas.microsoft.com/office/drawing/2014/main" id="{8FCFCB10-6007-419E-94B3-2A3A0952F473}"/>
                </a:ext>
              </a:extLst>
            </p:cNvPr>
            <p:cNvSpPr/>
            <p:nvPr/>
          </p:nvSpPr>
          <p:spPr>
            <a:xfrm>
              <a:off x="1603497" y="16006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Employees meet regularly at planned events</a:t>
              </a:r>
            </a:p>
          </p:txBody>
        </p:sp>
        <p:sp>
          <p:nvSpPr>
            <p:cNvPr id="6" name="Freeform: Shape 5">
              <a:extLst>
                <a:ext uri="{FF2B5EF4-FFF2-40B4-BE49-F238E27FC236}">
                  <a16:creationId xmlns:a16="http://schemas.microsoft.com/office/drawing/2014/main" id="{43030DEC-06F8-483B-B68D-DB7372518E5C}"/>
                </a:ext>
              </a:extLst>
            </p:cNvPr>
            <p:cNvSpPr/>
            <p:nvPr/>
          </p:nvSpPr>
          <p:spPr>
            <a:xfrm>
              <a:off x="457200" y="304439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891" tIns="582039" rIns="8889" bIns="582038" numCol="1" spcCol="1270" anchor="ctr" anchorCtr="0">
              <a:noAutofit/>
            </a:bodyPr>
            <a:lstStyle/>
            <a:p>
              <a:pPr marL="0" lvl="0" indent="0" algn="ctr" defTabSz="622300">
                <a:lnSpc>
                  <a:spcPct val="90000"/>
                </a:lnSpc>
                <a:spcBef>
                  <a:spcPct val="0"/>
                </a:spcBef>
                <a:spcAft>
                  <a:spcPct val="35000"/>
                </a:spcAft>
                <a:buNone/>
              </a:pPr>
              <a:r>
                <a:rPr lang="en-US" sz="1400" kern="1200" dirty="0"/>
                <a:t>Informal</a:t>
              </a:r>
            </a:p>
          </p:txBody>
        </p:sp>
        <p:sp>
          <p:nvSpPr>
            <p:cNvPr id="7" name="Freeform: Shape 6">
              <a:extLst>
                <a:ext uri="{FF2B5EF4-FFF2-40B4-BE49-F238E27FC236}">
                  <a16:creationId xmlns:a16="http://schemas.microsoft.com/office/drawing/2014/main" id="{06D98A1E-95ED-49DB-8FE9-95138B623BF1}"/>
                </a:ext>
              </a:extLst>
            </p:cNvPr>
            <p:cNvSpPr/>
            <p:nvPr/>
          </p:nvSpPr>
          <p:spPr>
            <a:xfrm>
              <a:off x="1603497" y="304439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Employees meet on their own</a:t>
              </a:r>
            </a:p>
          </p:txBody>
        </p:sp>
        <p:sp>
          <p:nvSpPr>
            <p:cNvPr id="8" name="Freeform: Shape 7">
              <a:extLst>
                <a:ext uri="{FF2B5EF4-FFF2-40B4-BE49-F238E27FC236}">
                  <a16:creationId xmlns:a16="http://schemas.microsoft.com/office/drawing/2014/main" id="{FEEC2713-9C9F-46F1-B5D3-94DAB5C69167}"/>
                </a:ext>
              </a:extLst>
            </p:cNvPr>
            <p:cNvSpPr/>
            <p:nvPr/>
          </p:nvSpPr>
          <p:spPr>
            <a:xfrm>
              <a:off x="457200" y="44881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8891" tIns="582039" rIns="8889" bIns="582038" numCol="1" spcCol="1270" anchor="ctr" anchorCtr="0">
              <a:noAutofit/>
            </a:bodyPr>
            <a:lstStyle/>
            <a:p>
              <a:pPr marL="0" lvl="0" indent="0" algn="ctr" defTabSz="622300">
                <a:lnSpc>
                  <a:spcPct val="90000"/>
                </a:lnSpc>
                <a:spcBef>
                  <a:spcPct val="0"/>
                </a:spcBef>
                <a:spcAft>
                  <a:spcPct val="35000"/>
                </a:spcAft>
                <a:buNone/>
              </a:pPr>
              <a:r>
                <a:rPr lang="en-US" sz="1400" kern="1200" dirty="0"/>
                <a:t>Inter-departmental</a:t>
              </a:r>
            </a:p>
          </p:txBody>
        </p:sp>
        <p:sp>
          <p:nvSpPr>
            <p:cNvPr id="9" name="Freeform: Shape 8">
              <a:extLst>
                <a:ext uri="{FF2B5EF4-FFF2-40B4-BE49-F238E27FC236}">
                  <a16:creationId xmlns:a16="http://schemas.microsoft.com/office/drawing/2014/main" id="{F220E71F-92A4-41C3-AE7D-C99011EE688D}"/>
                </a:ext>
              </a:extLst>
            </p:cNvPr>
            <p:cNvSpPr/>
            <p:nvPr/>
          </p:nvSpPr>
          <p:spPr>
            <a:xfrm>
              <a:off x="1603497" y="44881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Employees from other departments meet</a:t>
              </a: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DE9A987-4C21-47EE-ACA7-DE5E7D098BBE}"/>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noProof="0" dirty="0"/>
              <a:t>Establish</a:t>
            </a:r>
            <a:r>
              <a:rPr lang="en-US" dirty="0"/>
              <a:t> Resource People</a:t>
            </a:r>
            <a:endParaRPr lang="en-US" noProof="0" dirty="0"/>
          </a:p>
        </p:txBody>
      </p:sp>
      <p:grpSp>
        <p:nvGrpSpPr>
          <p:cNvPr id="2" name="Group 1">
            <a:extLst>
              <a:ext uri="{FF2B5EF4-FFF2-40B4-BE49-F238E27FC236}">
                <a16:creationId xmlns:a16="http://schemas.microsoft.com/office/drawing/2014/main" id="{B45273D7-89B7-458A-8FE4-3CD640759207}"/>
              </a:ext>
            </a:extLst>
          </p:cNvPr>
          <p:cNvGrpSpPr/>
          <p:nvPr/>
        </p:nvGrpSpPr>
        <p:grpSpPr>
          <a:xfrm>
            <a:off x="3474720" y="1514475"/>
            <a:ext cx="2194560" cy="4876800"/>
            <a:chOff x="3474720" y="1514475"/>
            <a:chExt cx="2194560" cy="4876800"/>
          </a:xfrm>
        </p:grpSpPr>
        <p:sp>
          <p:nvSpPr>
            <p:cNvPr id="3" name="Freeform: Shape 2">
              <a:extLst>
                <a:ext uri="{FF2B5EF4-FFF2-40B4-BE49-F238E27FC236}">
                  <a16:creationId xmlns:a16="http://schemas.microsoft.com/office/drawing/2014/main" id="{FE18FA01-9AB0-4CE5-9720-6867C6DB3843}"/>
                </a:ext>
              </a:extLst>
            </p:cNvPr>
            <p:cNvSpPr/>
            <p:nvPr/>
          </p:nvSpPr>
          <p:spPr>
            <a:xfrm>
              <a:off x="3474720" y="1514475"/>
              <a:ext cx="2194560" cy="1219200"/>
            </a:xfrm>
            <a:custGeom>
              <a:avLst/>
              <a:gdLst>
                <a:gd name="connsiteX0" fmla="*/ 0 w 2194560"/>
                <a:gd name="connsiteY0" fmla="*/ 121920 h 1219200"/>
                <a:gd name="connsiteX1" fmla="*/ 121920 w 2194560"/>
                <a:gd name="connsiteY1" fmla="*/ 0 h 1219200"/>
                <a:gd name="connsiteX2" fmla="*/ 2072640 w 2194560"/>
                <a:gd name="connsiteY2" fmla="*/ 0 h 1219200"/>
                <a:gd name="connsiteX3" fmla="*/ 2194560 w 2194560"/>
                <a:gd name="connsiteY3" fmla="*/ 121920 h 1219200"/>
                <a:gd name="connsiteX4" fmla="*/ 2194560 w 2194560"/>
                <a:gd name="connsiteY4" fmla="*/ 1097280 h 1219200"/>
                <a:gd name="connsiteX5" fmla="*/ 2072640 w 2194560"/>
                <a:gd name="connsiteY5" fmla="*/ 1219200 h 1219200"/>
                <a:gd name="connsiteX6" fmla="*/ 121920 w 2194560"/>
                <a:gd name="connsiteY6" fmla="*/ 1219200 h 1219200"/>
                <a:gd name="connsiteX7" fmla="*/ 0 w 2194560"/>
                <a:gd name="connsiteY7" fmla="*/ 1097280 h 1219200"/>
                <a:gd name="connsiteX8" fmla="*/ 0 w 2194560"/>
                <a:gd name="connsiteY8" fmla="*/ 12192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560" h="1219200">
                  <a:moveTo>
                    <a:pt x="0" y="121920"/>
                  </a:moveTo>
                  <a:cubicBezTo>
                    <a:pt x="0" y="54585"/>
                    <a:pt x="54585" y="0"/>
                    <a:pt x="121920" y="0"/>
                  </a:cubicBezTo>
                  <a:lnTo>
                    <a:pt x="2072640" y="0"/>
                  </a:lnTo>
                  <a:cubicBezTo>
                    <a:pt x="2139975" y="0"/>
                    <a:pt x="2194560" y="54585"/>
                    <a:pt x="2194560" y="121920"/>
                  </a:cubicBezTo>
                  <a:lnTo>
                    <a:pt x="2194560" y="1097280"/>
                  </a:lnTo>
                  <a:cubicBezTo>
                    <a:pt x="2194560" y="1164615"/>
                    <a:pt x="2139975" y="1219200"/>
                    <a:pt x="2072640" y="1219200"/>
                  </a:cubicBezTo>
                  <a:lnTo>
                    <a:pt x="121920" y="1219200"/>
                  </a:lnTo>
                  <a:cubicBezTo>
                    <a:pt x="54585" y="1219200"/>
                    <a:pt x="0" y="1164615"/>
                    <a:pt x="0" y="1097280"/>
                  </a:cubicBezTo>
                  <a:lnTo>
                    <a:pt x="0" y="1219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0959" tIns="130959" rIns="130959" bIns="130959" numCol="1" spcCol="1270" anchor="ctr" anchorCtr="0">
              <a:noAutofit/>
            </a:bodyPr>
            <a:lstStyle/>
            <a:p>
              <a:pPr marL="0" lvl="0" indent="0" algn="ctr" defTabSz="1111250">
                <a:lnSpc>
                  <a:spcPct val="90000"/>
                </a:lnSpc>
                <a:spcBef>
                  <a:spcPct val="0"/>
                </a:spcBef>
                <a:spcAft>
                  <a:spcPct val="35000"/>
                </a:spcAft>
                <a:buNone/>
              </a:pPr>
              <a:r>
                <a:rPr lang="en-US" sz="2500" kern="1200" dirty="0"/>
                <a:t>Identify experts</a:t>
              </a:r>
            </a:p>
          </p:txBody>
        </p:sp>
        <p:sp>
          <p:nvSpPr>
            <p:cNvPr id="5" name="Freeform: Shape 4">
              <a:extLst>
                <a:ext uri="{FF2B5EF4-FFF2-40B4-BE49-F238E27FC236}">
                  <a16:creationId xmlns:a16="http://schemas.microsoft.com/office/drawing/2014/main" id="{216E7FEA-339F-4259-A41A-758C4FBCACD0}"/>
                </a:ext>
              </a:extLst>
            </p:cNvPr>
            <p:cNvSpPr/>
            <p:nvPr/>
          </p:nvSpPr>
          <p:spPr>
            <a:xfrm>
              <a:off x="4297679" y="2809875"/>
              <a:ext cx="548641" cy="457200"/>
            </a:xfrm>
            <a:custGeom>
              <a:avLst/>
              <a:gdLst>
                <a:gd name="connsiteX0" fmla="*/ 0 w 457199"/>
                <a:gd name="connsiteY0" fmla="*/ 109728 h 548640"/>
                <a:gd name="connsiteX1" fmla="*/ 228600 w 457199"/>
                <a:gd name="connsiteY1" fmla="*/ 109728 h 548640"/>
                <a:gd name="connsiteX2" fmla="*/ 228600 w 457199"/>
                <a:gd name="connsiteY2" fmla="*/ 0 h 548640"/>
                <a:gd name="connsiteX3" fmla="*/ 457199 w 457199"/>
                <a:gd name="connsiteY3" fmla="*/ 274320 h 548640"/>
                <a:gd name="connsiteX4" fmla="*/ 228600 w 457199"/>
                <a:gd name="connsiteY4" fmla="*/ 548640 h 548640"/>
                <a:gd name="connsiteX5" fmla="*/ 228600 w 457199"/>
                <a:gd name="connsiteY5" fmla="*/ 438912 h 548640"/>
                <a:gd name="connsiteX6" fmla="*/ 0 w 457199"/>
                <a:gd name="connsiteY6" fmla="*/ 438912 h 548640"/>
                <a:gd name="connsiteX7" fmla="*/ 0 w 457199"/>
                <a:gd name="connsiteY7" fmla="*/ 109728 h 548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199" h="548640">
                  <a:moveTo>
                    <a:pt x="365759" y="1"/>
                  </a:moveTo>
                  <a:lnTo>
                    <a:pt x="365759" y="274321"/>
                  </a:lnTo>
                  <a:lnTo>
                    <a:pt x="457199" y="274321"/>
                  </a:lnTo>
                  <a:lnTo>
                    <a:pt x="228600" y="548639"/>
                  </a:lnTo>
                  <a:lnTo>
                    <a:pt x="0" y="274321"/>
                  </a:lnTo>
                  <a:lnTo>
                    <a:pt x="91440" y="274321"/>
                  </a:lnTo>
                  <a:lnTo>
                    <a:pt x="91440" y="1"/>
                  </a:lnTo>
                  <a:lnTo>
                    <a:pt x="365759" y="1"/>
                  </a:lnTo>
                  <a:close/>
                </a:path>
              </a:pathLst>
            </a:custGeom>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9729" tIns="0" rIns="109728" bIns="137161" numCol="1" spcCol="1270" anchor="ctr" anchorCtr="0">
              <a:noAutofit/>
            </a:bodyPr>
            <a:lstStyle/>
            <a:p>
              <a:pPr marL="0" lvl="0" indent="0" algn="ctr" defTabSz="889000">
                <a:lnSpc>
                  <a:spcPct val="90000"/>
                </a:lnSpc>
                <a:spcBef>
                  <a:spcPct val="0"/>
                </a:spcBef>
                <a:spcAft>
                  <a:spcPct val="35000"/>
                </a:spcAft>
                <a:buNone/>
              </a:pPr>
              <a:endParaRPr lang="en-US" sz="2000" kern="1200"/>
            </a:p>
          </p:txBody>
        </p:sp>
        <p:sp>
          <p:nvSpPr>
            <p:cNvPr id="6" name="Freeform: Shape 5">
              <a:extLst>
                <a:ext uri="{FF2B5EF4-FFF2-40B4-BE49-F238E27FC236}">
                  <a16:creationId xmlns:a16="http://schemas.microsoft.com/office/drawing/2014/main" id="{5ABB2913-E3B2-435D-9BB9-1EE619F2E42F}"/>
                </a:ext>
              </a:extLst>
            </p:cNvPr>
            <p:cNvSpPr/>
            <p:nvPr/>
          </p:nvSpPr>
          <p:spPr>
            <a:xfrm>
              <a:off x="3474720" y="3343275"/>
              <a:ext cx="2194560" cy="1219200"/>
            </a:xfrm>
            <a:custGeom>
              <a:avLst/>
              <a:gdLst>
                <a:gd name="connsiteX0" fmla="*/ 0 w 2194560"/>
                <a:gd name="connsiteY0" fmla="*/ 121920 h 1219200"/>
                <a:gd name="connsiteX1" fmla="*/ 121920 w 2194560"/>
                <a:gd name="connsiteY1" fmla="*/ 0 h 1219200"/>
                <a:gd name="connsiteX2" fmla="*/ 2072640 w 2194560"/>
                <a:gd name="connsiteY2" fmla="*/ 0 h 1219200"/>
                <a:gd name="connsiteX3" fmla="*/ 2194560 w 2194560"/>
                <a:gd name="connsiteY3" fmla="*/ 121920 h 1219200"/>
                <a:gd name="connsiteX4" fmla="*/ 2194560 w 2194560"/>
                <a:gd name="connsiteY4" fmla="*/ 1097280 h 1219200"/>
                <a:gd name="connsiteX5" fmla="*/ 2072640 w 2194560"/>
                <a:gd name="connsiteY5" fmla="*/ 1219200 h 1219200"/>
                <a:gd name="connsiteX6" fmla="*/ 121920 w 2194560"/>
                <a:gd name="connsiteY6" fmla="*/ 1219200 h 1219200"/>
                <a:gd name="connsiteX7" fmla="*/ 0 w 2194560"/>
                <a:gd name="connsiteY7" fmla="*/ 1097280 h 1219200"/>
                <a:gd name="connsiteX8" fmla="*/ 0 w 2194560"/>
                <a:gd name="connsiteY8" fmla="*/ 12192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560" h="1219200">
                  <a:moveTo>
                    <a:pt x="0" y="121920"/>
                  </a:moveTo>
                  <a:cubicBezTo>
                    <a:pt x="0" y="54585"/>
                    <a:pt x="54585" y="0"/>
                    <a:pt x="121920" y="0"/>
                  </a:cubicBezTo>
                  <a:lnTo>
                    <a:pt x="2072640" y="0"/>
                  </a:lnTo>
                  <a:cubicBezTo>
                    <a:pt x="2139975" y="0"/>
                    <a:pt x="2194560" y="54585"/>
                    <a:pt x="2194560" y="121920"/>
                  </a:cubicBezTo>
                  <a:lnTo>
                    <a:pt x="2194560" y="1097280"/>
                  </a:lnTo>
                  <a:cubicBezTo>
                    <a:pt x="2194560" y="1164615"/>
                    <a:pt x="2139975" y="1219200"/>
                    <a:pt x="2072640" y="1219200"/>
                  </a:cubicBezTo>
                  <a:lnTo>
                    <a:pt x="121920" y="1219200"/>
                  </a:lnTo>
                  <a:cubicBezTo>
                    <a:pt x="54585" y="1219200"/>
                    <a:pt x="0" y="1164615"/>
                    <a:pt x="0" y="1097280"/>
                  </a:cubicBezTo>
                  <a:lnTo>
                    <a:pt x="0" y="12192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0959" tIns="130959" rIns="130959" bIns="130959" numCol="1" spcCol="1270" anchor="ctr" anchorCtr="0">
              <a:noAutofit/>
            </a:bodyPr>
            <a:lstStyle/>
            <a:p>
              <a:pPr marL="0" lvl="0" indent="0" algn="ctr" defTabSz="1111250">
                <a:lnSpc>
                  <a:spcPct val="90000"/>
                </a:lnSpc>
                <a:spcBef>
                  <a:spcPct val="0"/>
                </a:spcBef>
                <a:spcAft>
                  <a:spcPct val="35000"/>
                </a:spcAft>
                <a:buNone/>
              </a:pPr>
              <a:r>
                <a:rPr lang="en-US" sz="2500" kern="1200" dirty="0"/>
                <a:t>Create a list</a:t>
              </a:r>
            </a:p>
          </p:txBody>
        </p:sp>
        <p:sp>
          <p:nvSpPr>
            <p:cNvPr id="7" name="Freeform: Shape 6">
              <a:extLst>
                <a:ext uri="{FF2B5EF4-FFF2-40B4-BE49-F238E27FC236}">
                  <a16:creationId xmlns:a16="http://schemas.microsoft.com/office/drawing/2014/main" id="{C629B419-8F92-46D7-817B-86B5345E1B5A}"/>
                </a:ext>
              </a:extLst>
            </p:cNvPr>
            <p:cNvSpPr/>
            <p:nvPr/>
          </p:nvSpPr>
          <p:spPr>
            <a:xfrm>
              <a:off x="4297680" y="4638674"/>
              <a:ext cx="548640" cy="457200"/>
            </a:xfrm>
            <a:custGeom>
              <a:avLst/>
              <a:gdLst>
                <a:gd name="connsiteX0" fmla="*/ 0 w 457200"/>
                <a:gd name="connsiteY0" fmla="*/ 109728 h 548640"/>
                <a:gd name="connsiteX1" fmla="*/ 228600 w 457200"/>
                <a:gd name="connsiteY1" fmla="*/ 109728 h 548640"/>
                <a:gd name="connsiteX2" fmla="*/ 228600 w 457200"/>
                <a:gd name="connsiteY2" fmla="*/ 0 h 548640"/>
                <a:gd name="connsiteX3" fmla="*/ 457200 w 457200"/>
                <a:gd name="connsiteY3" fmla="*/ 274320 h 548640"/>
                <a:gd name="connsiteX4" fmla="*/ 228600 w 457200"/>
                <a:gd name="connsiteY4" fmla="*/ 548640 h 548640"/>
                <a:gd name="connsiteX5" fmla="*/ 228600 w 457200"/>
                <a:gd name="connsiteY5" fmla="*/ 438912 h 548640"/>
                <a:gd name="connsiteX6" fmla="*/ 0 w 457200"/>
                <a:gd name="connsiteY6" fmla="*/ 438912 h 548640"/>
                <a:gd name="connsiteX7" fmla="*/ 0 w 457200"/>
                <a:gd name="connsiteY7" fmla="*/ 109728 h 548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548640">
                  <a:moveTo>
                    <a:pt x="365760" y="1"/>
                  </a:moveTo>
                  <a:lnTo>
                    <a:pt x="365760" y="274320"/>
                  </a:lnTo>
                  <a:lnTo>
                    <a:pt x="457200" y="274320"/>
                  </a:lnTo>
                  <a:lnTo>
                    <a:pt x="228600" y="548639"/>
                  </a:lnTo>
                  <a:lnTo>
                    <a:pt x="0" y="274320"/>
                  </a:lnTo>
                  <a:lnTo>
                    <a:pt x="91440" y="274320"/>
                  </a:lnTo>
                  <a:lnTo>
                    <a:pt x="91440" y="1"/>
                  </a:lnTo>
                  <a:lnTo>
                    <a:pt x="365760" y="1"/>
                  </a:lnTo>
                  <a:close/>
                </a:path>
              </a:pathLst>
            </a:custGeom>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9728" tIns="0" rIns="109728" bIns="137160" numCol="1" spcCol="1270" anchor="ctr" anchorCtr="0">
              <a:noAutofit/>
            </a:bodyPr>
            <a:lstStyle/>
            <a:p>
              <a:pPr marL="0" lvl="0" indent="0" algn="ctr" defTabSz="889000">
                <a:lnSpc>
                  <a:spcPct val="90000"/>
                </a:lnSpc>
                <a:spcBef>
                  <a:spcPct val="0"/>
                </a:spcBef>
                <a:spcAft>
                  <a:spcPct val="35000"/>
                </a:spcAft>
                <a:buNone/>
              </a:pPr>
              <a:endParaRPr lang="en-US" sz="2000" kern="1200"/>
            </a:p>
          </p:txBody>
        </p:sp>
        <p:sp>
          <p:nvSpPr>
            <p:cNvPr id="8" name="Freeform: Shape 7">
              <a:extLst>
                <a:ext uri="{FF2B5EF4-FFF2-40B4-BE49-F238E27FC236}">
                  <a16:creationId xmlns:a16="http://schemas.microsoft.com/office/drawing/2014/main" id="{AF0A2B69-61EC-4F56-9AAC-A79804AE65B9}"/>
                </a:ext>
              </a:extLst>
            </p:cNvPr>
            <p:cNvSpPr/>
            <p:nvPr/>
          </p:nvSpPr>
          <p:spPr>
            <a:xfrm>
              <a:off x="3474720" y="5172075"/>
              <a:ext cx="2194560" cy="1219200"/>
            </a:xfrm>
            <a:custGeom>
              <a:avLst/>
              <a:gdLst>
                <a:gd name="connsiteX0" fmla="*/ 0 w 2194560"/>
                <a:gd name="connsiteY0" fmla="*/ 121920 h 1219200"/>
                <a:gd name="connsiteX1" fmla="*/ 121920 w 2194560"/>
                <a:gd name="connsiteY1" fmla="*/ 0 h 1219200"/>
                <a:gd name="connsiteX2" fmla="*/ 2072640 w 2194560"/>
                <a:gd name="connsiteY2" fmla="*/ 0 h 1219200"/>
                <a:gd name="connsiteX3" fmla="*/ 2194560 w 2194560"/>
                <a:gd name="connsiteY3" fmla="*/ 121920 h 1219200"/>
                <a:gd name="connsiteX4" fmla="*/ 2194560 w 2194560"/>
                <a:gd name="connsiteY4" fmla="*/ 1097280 h 1219200"/>
                <a:gd name="connsiteX5" fmla="*/ 2072640 w 2194560"/>
                <a:gd name="connsiteY5" fmla="*/ 1219200 h 1219200"/>
                <a:gd name="connsiteX6" fmla="*/ 121920 w 2194560"/>
                <a:gd name="connsiteY6" fmla="*/ 1219200 h 1219200"/>
                <a:gd name="connsiteX7" fmla="*/ 0 w 2194560"/>
                <a:gd name="connsiteY7" fmla="*/ 1097280 h 1219200"/>
                <a:gd name="connsiteX8" fmla="*/ 0 w 2194560"/>
                <a:gd name="connsiteY8" fmla="*/ 12192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560" h="1219200">
                  <a:moveTo>
                    <a:pt x="0" y="121920"/>
                  </a:moveTo>
                  <a:cubicBezTo>
                    <a:pt x="0" y="54585"/>
                    <a:pt x="54585" y="0"/>
                    <a:pt x="121920" y="0"/>
                  </a:cubicBezTo>
                  <a:lnTo>
                    <a:pt x="2072640" y="0"/>
                  </a:lnTo>
                  <a:cubicBezTo>
                    <a:pt x="2139975" y="0"/>
                    <a:pt x="2194560" y="54585"/>
                    <a:pt x="2194560" y="121920"/>
                  </a:cubicBezTo>
                  <a:lnTo>
                    <a:pt x="2194560" y="1097280"/>
                  </a:lnTo>
                  <a:cubicBezTo>
                    <a:pt x="2194560" y="1164615"/>
                    <a:pt x="2139975" y="1219200"/>
                    <a:pt x="2072640" y="1219200"/>
                  </a:cubicBezTo>
                  <a:lnTo>
                    <a:pt x="121920" y="1219200"/>
                  </a:lnTo>
                  <a:cubicBezTo>
                    <a:pt x="54585" y="1219200"/>
                    <a:pt x="0" y="1164615"/>
                    <a:pt x="0" y="1097280"/>
                  </a:cubicBezTo>
                  <a:lnTo>
                    <a:pt x="0" y="12192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0959" tIns="130959" rIns="130959" bIns="130959" numCol="1" spcCol="1270" anchor="ctr" anchorCtr="0">
              <a:noAutofit/>
            </a:bodyPr>
            <a:lstStyle/>
            <a:p>
              <a:pPr marL="0" lvl="0" indent="0" algn="ctr" defTabSz="1111250">
                <a:lnSpc>
                  <a:spcPct val="90000"/>
                </a:lnSpc>
                <a:spcBef>
                  <a:spcPct val="0"/>
                </a:spcBef>
                <a:spcAft>
                  <a:spcPct val="35000"/>
                </a:spcAft>
                <a:buNone/>
              </a:pPr>
              <a:r>
                <a:rPr lang="en-US" sz="2500" kern="1200" dirty="0"/>
                <a:t>Provide the list to managers</a:t>
              </a:r>
            </a:p>
          </p:txBody>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0B69D45-9C1F-4019-BE2F-EFD8443A1A4E}"/>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noProof="0" dirty="0"/>
              <a:t>Encourage Mentor Relationships</a:t>
            </a:r>
          </a:p>
        </p:txBody>
      </p:sp>
      <p:grpSp>
        <p:nvGrpSpPr>
          <p:cNvPr id="2" name="Group 1">
            <a:extLst>
              <a:ext uri="{FF2B5EF4-FFF2-40B4-BE49-F238E27FC236}">
                <a16:creationId xmlns:a16="http://schemas.microsoft.com/office/drawing/2014/main" id="{12F92BAF-1B61-4E5D-AD73-05B72F70C5E4}"/>
              </a:ext>
            </a:extLst>
          </p:cNvPr>
          <p:cNvGrpSpPr/>
          <p:nvPr/>
        </p:nvGrpSpPr>
        <p:grpSpPr>
          <a:xfrm>
            <a:off x="457200" y="1968321"/>
            <a:ext cx="8229600" cy="3789720"/>
            <a:chOff x="457200" y="1968321"/>
            <a:chExt cx="8229600" cy="3789720"/>
          </a:xfrm>
        </p:grpSpPr>
        <p:sp>
          <p:nvSpPr>
            <p:cNvPr id="3" name="Rectangle 2">
              <a:extLst>
                <a:ext uri="{FF2B5EF4-FFF2-40B4-BE49-F238E27FC236}">
                  <a16:creationId xmlns:a16="http://schemas.microsoft.com/office/drawing/2014/main" id="{8FB2CE58-C443-4859-8CCB-9BA51DB53182}"/>
                </a:ext>
              </a:extLst>
            </p:cNvPr>
            <p:cNvSpPr/>
            <p:nvPr/>
          </p:nvSpPr>
          <p:spPr>
            <a:xfrm>
              <a:off x="457200" y="2396361"/>
              <a:ext cx="8229600" cy="730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Freeform: Shape 3">
              <a:extLst>
                <a:ext uri="{FF2B5EF4-FFF2-40B4-BE49-F238E27FC236}">
                  <a16:creationId xmlns:a16="http://schemas.microsoft.com/office/drawing/2014/main" id="{17BF32C9-5E34-4354-BD88-34B5B8B90705}"/>
                </a:ext>
              </a:extLst>
            </p:cNvPr>
            <p:cNvSpPr/>
            <p:nvPr/>
          </p:nvSpPr>
          <p:spPr>
            <a:xfrm>
              <a:off x="868680" y="1968321"/>
              <a:ext cx="5760720" cy="856080"/>
            </a:xfrm>
            <a:custGeom>
              <a:avLst/>
              <a:gdLst>
                <a:gd name="connsiteX0" fmla="*/ 0 w 5760720"/>
                <a:gd name="connsiteY0" fmla="*/ 142683 h 856080"/>
                <a:gd name="connsiteX1" fmla="*/ 142683 w 5760720"/>
                <a:gd name="connsiteY1" fmla="*/ 0 h 856080"/>
                <a:gd name="connsiteX2" fmla="*/ 5618037 w 5760720"/>
                <a:gd name="connsiteY2" fmla="*/ 0 h 856080"/>
                <a:gd name="connsiteX3" fmla="*/ 5760720 w 5760720"/>
                <a:gd name="connsiteY3" fmla="*/ 142683 h 856080"/>
                <a:gd name="connsiteX4" fmla="*/ 5760720 w 5760720"/>
                <a:gd name="connsiteY4" fmla="*/ 713397 h 856080"/>
                <a:gd name="connsiteX5" fmla="*/ 5618037 w 5760720"/>
                <a:gd name="connsiteY5" fmla="*/ 856080 h 856080"/>
                <a:gd name="connsiteX6" fmla="*/ 142683 w 5760720"/>
                <a:gd name="connsiteY6" fmla="*/ 856080 h 856080"/>
                <a:gd name="connsiteX7" fmla="*/ 0 w 5760720"/>
                <a:gd name="connsiteY7" fmla="*/ 713397 h 856080"/>
                <a:gd name="connsiteX8" fmla="*/ 0 w 5760720"/>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856080">
                  <a:moveTo>
                    <a:pt x="0" y="142683"/>
                  </a:moveTo>
                  <a:cubicBezTo>
                    <a:pt x="0" y="63881"/>
                    <a:pt x="63881" y="0"/>
                    <a:pt x="142683" y="0"/>
                  </a:cubicBezTo>
                  <a:lnTo>
                    <a:pt x="5618037" y="0"/>
                  </a:lnTo>
                  <a:cubicBezTo>
                    <a:pt x="5696839" y="0"/>
                    <a:pt x="5760720" y="63881"/>
                    <a:pt x="5760720" y="142683"/>
                  </a:cubicBezTo>
                  <a:lnTo>
                    <a:pt x="5760720" y="713397"/>
                  </a:lnTo>
                  <a:cubicBezTo>
                    <a:pt x="5760720" y="792199"/>
                    <a:pt x="5696839" y="856080"/>
                    <a:pt x="5618037" y="856080"/>
                  </a:cubicBezTo>
                  <a:lnTo>
                    <a:pt x="142683" y="856080"/>
                  </a:lnTo>
                  <a:cubicBezTo>
                    <a:pt x="63881" y="856080"/>
                    <a:pt x="0" y="792199"/>
                    <a:pt x="0" y="713397"/>
                  </a:cubicBezTo>
                  <a:lnTo>
                    <a:pt x="0" y="1426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9532" tIns="41790" rIns="259532" bIns="41790" numCol="1" spcCol="1270" anchor="ctr" anchorCtr="0">
              <a:noAutofit/>
            </a:bodyPr>
            <a:lstStyle/>
            <a:p>
              <a:pPr marL="0" lvl="0" indent="0" algn="l" defTabSz="1289050">
                <a:lnSpc>
                  <a:spcPct val="90000"/>
                </a:lnSpc>
                <a:spcBef>
                  <a:spcPct val="0"/>
                </a:spcBef>
                <a:spcAft>
                  <a:spcPct val="35000"/>
                </a:spcAft>
                <a:buNone/>
              </a:pPr>
              <a:r>
                <a:rPr lang="en-US" sz="2900" kern="1200" dirty="0"/>
                <a:t>Identify possible mentors/mentees</a:t>
              </a:r>
            </a:p>
          </p:txBody>
        </p:sp>
        <p:sp>
          <p:nvSpPr>
            <p:cNvPr id="5" name="Rectangle 4">
              <a:extLst>
                <a:ext uri="{FF2B5EF4-FFF2-40B4-BE49-F238E27FC236}">
                  <a16:creationId xmlns:a16="http://schemas.microsoft.com/office/drawing/2014/main" id="{56837D60-6C26-4127-8D79-79718FC435F7}"/>
                </a:ext>
              </a:extLst>
            </p:cNvPr>
            <p:cNvSpPr/>
            <p:nvPr/>
          </p:nvSpPr>
          <p:spPr>
            <a:xfrm>
              <a:off x="457200" y="3711801"/>
              <a:ext cx="8229600" cy="730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9FE8BA4F-AB5D-469E-9D16-E58F57FD1D8D}"/>
                </a:ext>
              </a:extLst>
            </p:cNvPr>
            <p:cNvSpPr/>
            <p:nvPr/>
          </p:nvSpPr>
          <p:spPr>
            <a:xfrm>
              <a:off x="868680" y="3283761"/>
              <a:ext cx="5760720" cy="856080"/>
            </a:xfrm>
            <a:custGeom>
              <a:avLst/>
              <a:gdLst>
                <a:gd name="connsiteX0" fmla="*/ 0 w 5760720"/>
                <a:gd name="connsiteY0" fmla="*/ 142683 h 856080"/>
                <a:gd name="connsiteX1" fmla="*/ 142683 w 5760720"/>
                <a:gd name="connsiteY1" fmla="*/ 0 h 856080"/>
                <a:gd name="connsiteX2" fmla="*/ 5618037 w 5760720"/>
                <a:gd name="connsiteY2" fmla="*/ 0 h 856080"/>
                <a:gd name="connsiteX3" fmla="*/ 5760720 w 5760720"/>
                <a:gd name="connsiteY3" fmla="*/ 142683 h 856080"/>
                <a:gd name="connsiteX4" fmla="*/ 5760720 w 5760720"/>
                <a:gd name="connsiteY4" fmla="*/ 713397 h 856080"/>
                <a:gd name="connsiteX5" fmla="*/ 5618037 w 5760720"/>
                <a:gd name="connsiteY5" fmla="*/ 856080 h 856080"/>
                <a:gd name="connsiteX6" fmla="*/ 142683 w 5760720"/>
                <a:gd name="connsiteY6" fmla="*/ 856080 h 856080"/>
                <a:gd name="connsiteX7" fmla="*/ 0 w 5760720"/>
                <a:gd name="connsiteY7" fmla="*/ 713397 h 856080"/>
                <a:gd name="connsiteX8" fmla="*/ 0 w 5760720"/>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856080">
                  <a:moveTo>
                    <a:pt x="0" y="142683"/>
                  </a:moveTo>
                  <a:cubicBezTo>
                    <a:pt x="0" y="63881"/>
                    <a:pt x="63881" y="0"/>
                    <a:pt x="142683" y="0"/>
                  </a:cubicBezTo>
                  <a:lnTo>
                    <a:pt x="5618037" y="0"/>
                  </a:lnTo>
                  <a:cubicBezTo>
                    <a:pt x="5696839" y="0"/>
                    <a:pt x="5760720" y="63881"/>
                    <a:pt x="5760720" y="142683"/>
                  </a:cubicBezTo>
                  <a:lnTo>
                    <a:pt x="5760720" y="713397"/>
                  </a:lnTo>
                  <a:cubicBezTo>
                    <a:pt x="5760720" y="792199"/>
                    <a:pt x="5696839" y="856080"/>
                    <a:pt x="5618037" y="856080"/>
                  </a:cubicBezTo>
                  <a:lnTo>
                    <a:pt x="142683" y="856080"/>
                  </a:lnTo>
                  <a:cubicBezTo>
                    <a:pt x="63881" y="856080"/>
                    <a:pt x="0" y="792199"/>
                    <a:pt x="0" y="713397"/>
                  </a:cubicBezTo>
                  <a:lnTo>
                    <a:pt x="0" y="1426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9532" tIns="41790" rIns="259532" bIns="41790" numCol="1" spcCol="1270" anchor="ctr" anchorCtr="0">
              <a:noAutofit/>
            </a:bodyPr>
            <a:lstStyle/>
            <a:p>
              <a:pPr marL="0" lvl="0" indent="0" algn="l" defTabSz="1289050">
                <a:lnSpc>
                  <a:spcPct val="90000"/>
                </a:lnSpc>
                <a:spcBef>
                  <a:spcPct val="0"/>
                </a:spcBef>
                <a:spcAft>
                  <a:spcPct val="35000"/>
                </a:spcAft>
                <a:buNone/>
              </a:pPr>
              <a:r>
                <a:rPr lang="en-US" sz="2900" kern="1200" dirty="0"/>
                <a:t>Explain role of mentor/mentor</a:t>
              </a:r>
            </a:p>
          </p:txBody>
        </p:sp>
        <p:sp>
          <p:nvSpPr>
            <p:cNvPr id="7" name="Rectangle 6">
              <a:extLst>
                <a:ext uri="{FF2B5EF4-FFF2-40B4-BE49-F238E27FC236}">
                  <a16:creationId xmlns:a16="http://schemas.microsoft.com/office/drawing/2014/main" id="{E68F8CD6-7312-4D76-B1D4-7905458C75D0}"/>
                </a:ext>
              </a:extLst>
            </p:cNvPr>
            <p:cNvSpPr/>
            <p:nvPr/>
          </p:nvSpPr>
          <p:spPr>
            <a:xfrm>
              <a:off x="457200" y="5027241"/>
              <a:ext cx="8229600" cy="7308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3A7126A-153C-47DE-8ADE-E7C662AD7475}"/>
                </a:ext>
              </a:extLst>
            </p:cNvPr>
            <p:cNvSpPr/>
            <p:nvPr/>
          </p:nvSpPr>
          <p:spPr>
            <a:xfrm>
              <a:off x="868680" y="4599201"/>
              <a:ext cx="5760720" cy="856080"/>
            </a:xfrm>
            <a:custGeom>
              <a:avLst/>
              <a:gdLst>
                <a:gd name="connsiteX0" fmla="*/ 0 w 5760720"/>
                <a:gd name="connsiteY0" fmla="*/ 142683 h 856080"/>
                <a:gd name="connsiteX1" fmla="*/ 142683 w 5760720"/>
                <a:gd name="connsiteY1" fmla="*/ 0 h 856080"/>
                <a:gd name="connsiteX2" fmla="*/ 5618037 w 5760720"/>
                <a:gd name="connsiteY2" fmla="*/ 0 h 856080"/>
                <a:gd name="connsiteX3" fmla="*/ 5760720 w 5760720"/>
                <a:gd name="connsiteY3" fmla="*/ 142683 h 856080"/>
                <a:gd name="connsiteX4" fmla="*/ 5760720 w 5760720"/>
                <a:gd name="connsiteY4" fmla="*/ 713397 h 856080"/>
                <a:gd name="connsiteX5" fmla="*/ 5618037 w 5760720"/>
                <a:gd name="connsiteY5" fmla="*/ 856080 h 856080"/>
                <a:gd name="connsiteX6" fmla="*/ 142683 w 5760720"/>
                <a:gd name="connsiteY6" fmla="*/ 856080 h 856080"/>
                <a:gd name="connsiteX7" fmla="*/ 0 w 5760720"/>
                <a:gd name="connsiteY7" fmla="*/ 713397 h 856080"/>
                <a:gd name="connsiteX8" fmla="*/ 0 w 5760720"/>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856080">
                  <a:moveTo>
                    <a:pt x="0" y="142683"/>
                  </a:moveTo>
                  <a:cubicBezTo>
                    <a:pt x="0" y="63881"/>
                    <a:pt x="63881" y="0"/>
                    <a:pt x="142683" y="0"/>
                  </a:cubicBezTo>
                  <a:lnTo>
                    <a:pt x="5618037" y="0"/>
                  </a:lnTo>
                  <a:cubicBezTo>
                    <a:pt x="5696839" y="0"/>
                    <a:pt x="5760720" y="63881"/>
                    <a:pt x="5760720" y="142683"/>
                  </a:cubicBezTo>
                  <a:lnTo>
                    <a:pt x="5760720" y="713397"/>
                  </a:lnTo>
                  <a:cubicBezTo>
                    <a:pt x="5760720" y="792199"/>
                    <a:pt x="5696839" y="856080"/>
                    <a:pt x="5618037" y="856080"/>
                  </a:cubicBezTo>
                  <a:lnTo>
                    <a:pt x="142683" y="856080"/>
                  </a:lnTo>
                  <a:cubicBezTo>
                    <a:pt x="63881" y="856080"/>
                    <a:pt x="0" y="792199"/>
                    <a:pt x="0" y="713397"/>
                  </a:cubicBezTo>
                  <a:lnTo>
                    <a:pt x="0" y="1426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9532" tIns="41790" rIns="259532" bIns="41790" numCol="1" spcCol="1270" anchor="ctr" anchorCtr="0">
              <a:noAutofit/>
            </a:bodyPr>
            <a:lstStyle/>
            <a:p>
              <a:pPr marL="0" lvl="0" indent="0" algn="l" defTabSz="1289050">
                <a:lnSpc>
                  <a:spcPct val="90000"/>
                </a:lnSpc>
                <a:spcBef>
                  <a:spcPct val="0"/>
                </a:spcBef>
                <a:spcAft>
                  <a:spcPct val="35000"/>
                </a:spcAft>
                <a:buNone/>
              </a:pPr>
              <a:r>
                <a:rPr lang="en-US" sz="2900" kern="1200" dirty="0"/>
                <a:t>Encourage mentoring relationships</a:t>
              </a:r>
            </a:p>
          </p:txBody>
        </p:sp>
      </p:grpSp>
    </p:spTree>
    <p:extLst>
      <p:ext uri="{BB962C8B-B14F-4D97-AF65-F5344CB8AC3E}">
        <p14:creationId xmlns:p14="http://schemas.microsoft.com/office/powerpoint/2010/main" val="179043547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5EA555A-D167-4635-A051-50BE9F6952CB}"/>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noProof="0" dirty="0"/>
              <a:t>Establish Regular Check Ins</a:t>
            </a:r>
          </a:p>
        </p:txBody>
      </p:sp>
      <p:grpSp>
        <p:nvGrpSpPr>
          <p:cNvPr id="2" name="Group 1">
            <a:extLst>
              <a:ext uri="{FF2B5EF4-FFF2-40B4-BE49-F238E27FC236}">
                <a16:creationId xmlns:a16="http://schemas.microsoft.com/office/drawing/2014/main" id="{E8E4D49C-7483-4CE2-8318-B510B5163C4C}"/>
              </a:ext>
            </a:extLst>
          </p:cNvPr>
          <p:cNvGrpSpPr/>
          <p:nvPr/>
        </p:nvGrpSpPr>
        <p:grpSpPr>
          <a:xfrm>
            <a:off x="1969571" y="1600200"/>
            <a:ext cx="5204856" cy="4525963"/>
            <a:chOff x="1969571" y="1600200"/>
            <a:chExt cx="5204856" cy="4525963"/>
          </a:xfrm>
        </p:grpSpPr>
        <p:sp>
          <p:nvSpPr>
            <p:cNvPr id="3" name="Isosceles Triangle 2">
              <a:extLst>
                <a:ext uri="{FF2B5EF4-FFF2-40B4-BE49-F238E27FC236}">
                  <a16:creationId xmlns:a16="http://schemas.microsoft.com/office/drawing/2014/main" id="{B65CF26E-6CE3-4D8C-9AC3-DEC76C947BE8}"/>
                </a:ext>
              </a:extLst>
            </p:cNvPr>
            <p:cNvSpPr/>
            <p:nvPr/>
          </p:nvSpPr>
          <p:spPr>
            <a:xfrm>
              <a:off x="1969571" y="1600200"/>
              <a:ext cx="4525963" cy="4525963"/>
            </a:xfrm>
            <a:prstGeom prst="triangl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AAEB5570-7C0B-497F-9401-A2A7AFC014E8}"/>
                </a:ext>
              </a:extLst>
            </p:cNvPr>
            <p:cNvSpPr/>
            <p:nvPr/>
          </p:nvSpPr>
          <p:spPr>
            <a:xfrm>
              <a:off x="4232552" y="2055227"/>
              <a:ext cx="2941875" cy="1071380"/>
            </a:xfrm>
            <a:custGeom>
              <a:avLst/>
              <a:gdLst>
                <a:gd name="connsiteX0" fmla="*/ 0 w 2941875"/>
                <a:gd name="connsiteY0" fmla="*/ 178567 h 1071380"/>
                <a:gd name="connsiteX1" fmla="*/ 178567 w 2941875"/>
                <a:gd name="connsiteY1" fmla="*/ 0 h 1071380"/>
                <a:gd name="connsiteX2" fmla="*/ 2763308 w 2941875"/>
                <a:gd name="connsiteY2" fmla="*/ 0 h 1071380"/>
                <a:gd name="connsiteX3" fmla="*/ 2941875 w 2941875"/>
                <a:gd name="connsiteY3" fmla="*/ 178567 h 1071380"/>
                <a:gd name="connsiteX4" fmla="*/ 2941875 w 2941875"/>
                <a:gd name="connsiteY4" fmla="*/ 892813 h 1071380"/>
                <a:gd name="connsiteX5" fmla="*/ 2763308 w 2941875"/>
                <a:gd name="connsiteY5" fmla="*/ 1071380 h 1071380"/>
                <a:gd name="connsiteX6" fmla="*/ 178567 w 2941875"/>
                <a:gd name="connsiteY6" fmla="*/ 1071380 h 1071380"/>
                <a:gd name="connsiteX7" fmla="*/ 0 w 2941875"/>
                <a:gd name="connsiteY7" fmla="*/ 892813 h 1071380"/>
                <a:gd name="connsiteX8" fmla="*/ 0 w 2941875"/>
                <a:gd name="connsiteY8" fmla="*/ 178567 h 10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1875" h="1071380">
                  <a:moveTo>
                    <a:pt x="0" y="178567"/>
                  </a:moveTo>
                  <a:cubicBezTo>
                    <a:pt x="0" y="79947"/>
                    <a:pt x="79947" y="0"/>
                    <a:pt x="178567" y="0"/>
                  </a:cubicBezTo>
                  <a:lnTo>
                    <a:pt x="2763308" y="0"/>
                  </a:lnTo>
                  <a:cubicBezTo>
                    <a:pt x="2861928" y="0"/>
                    <a:pt x="2941875" y="79947"/>
                    <a:pt x="2941875" y="178567"/>
                  </a:cubicBezTo>
                  <a:lnTo>
                    <a:pt x="2941875" y="892813"/>
                  </a:lnTo>
                  <a:cubicBezTo>
                    <a:pt x="2941875" y="991433"/>
                    <a:pt x="2861928" y="1071380"/>
                    <a:pt x="2763308" y="1071380"/>
                  </a:cubicBezTo>
                  <a:lnTo>
                    <a:pt x="178567" y="1071380"/>
                  </a:lnTo>
                  <a:cubicBezTo>
                    <a:pt x="79947" y="1071380"/>
                    <a:pt x="0" y="991433"/>
                    <a:pt x="0" y="892813"/>
                  </a:cubicBezTo>
                  <a:lnTo>
                    <a:pt x="0" y="178567"/>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8980" tIns="158980" rIns="158980" bIns="158980" numCol="1" spcCol="1270" anchor="ctr" anchorCtr="0">
              <a:noAutofit/>
            </a:bodyPr>
            <a:lstStyle/>
            <a:p>
              <a:pPr marL="0" lvl="0" indent="0" algn="ctr" defTabSz="1244600">
                <a:lnSpc>
                  <a:spcPct val="90000"/>
                </a:lnSpc>
                <a:spcBef>
                  <a:spcPct val="0"/>
                </a:spcBef>
                <a:spcAft>
                  <a:spcPct val="35000"/>
                </a:spcAft>
                <a:buNone/>
              </a:pPr>
              <a:r>
                <a:rPr lang="en-US" sz="2800" kern="1200" dirty="0"/>
                <a:t>Check Progress</a:t>
              </a:r>
            </a:p>
          </p:txBody>
        </p:sp>
        <p:sp>
          <p:nvSpPr>
            <p:cNvPr id="6" name="Freeform: Shape 5">
              <a:extLst>
                <a:ext uri="{FF2B5EF4-FFF2-40B4-BE49-F238E27FC236}">
                  <a16:creationId xmlns:a16="http://schemas.microsoft.com/office/drawing/2014/main" id="{3A736A1D-A0DC-45D3-A5EB-81C8DC0EB1A7}"/>
                </a:ext>
              </a:extLst>
            </p:cNvPr>
            <p:cNvSpPr/>
            <p:nvPr/>
          </p:nvSpPr>
          <p:spPr>
            <a:xfrm>
              <a:off x="4232552" y="3260530"/>
              <a:ext cx="2941875" cy="1071380"/>
            </a:xfrm>
            <a:custGeom>
              <a:avLst/>
              <a:gdLst>
                <a:gd name="connsiteX0" fmla="*/ 0 w 2941875"/>
                <a:gd name="connsiteY0" fmla="*/ 178567 h 1071380"/>
                <a:gd name="connsiteX1" fmla="*/ 178567 w 2941875"/>
                <a:gd name="connsiteY1" fmla="*/ 0 h 1071380"/>
                <a:gd name="connsiteX2" fmla="*/ 2763308 w 2941875"/>
                <a:gd name="connsiteY2" fmla="*/ 0 h 1071380"/>
                <a:gd name="connsiteX3" fmla="*/ 2941875 w 2941875"/>
                <a:gd name="connsiteY3" fmla="*/ 178567 h 1071380"/>
                <a:gd name="connsiteX4" fmla="*/ 2941875 w 2941875"/>
                <a:gd name="connsiteY4" fmla="*/ 892813 h 1071380"/>
                <a:gd name="connsiteX5" fmla="*/ 2763308 w 2941875"/>
                <a:gd name="connsiteY5" fmla="*/ 1071380 h 1071380"/>
                <a:gd name="connsiteX6" fmla="*/ 178567 w 2941875"/>
                <a:gd name="connsiteY6" fmla="*/ 1071380 h 1071380"/>
                <a:gd name="connsiteX7" fmla="*/ 0 w 2941875"/>
                <a:gd name="connsiteY7" fmla="*/ 892813 h 1071380"/>
                <a:gd name="connsiteX8" fmla="*/ 0 w 2941875"/>
                <a:gd name="connsiteY8" fmla="*/ 178567 h 10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1875" h="1071380">
                  <a:moveTo>
                    <a:pt x="0" y="178567"/>
                  </a:moveTo>
                  <a:cubicBezTo>
                    <a:pt x="0" y="79947"/>
                    <a:pt x="79947" y="0"/>
                    <a:pt x="178567" y="0"/>
                  </a:cubicBezTo>
                  <a:lnTo>
                    <a:pt x="2763308" y="0"/>
                  </a:lnTo>
                  <a:cubicBezTo>
                    <a:pt x="2861928" y="0"/>
                    <a:pt x="2941875" y="79947"/>
                    <a:pt x="2941875" y="178567"/>
                  </a:cubicBezTo>
                  <a:lnTo>
                    <a:pt x="2941875" y="892813"/>
                  </a:lnTo>
                  <a:cubicBezTo>
                    <a:pt x="2941875" y="991433"/>
                    <a:pt x="2861928" y="1071380"/>
                    <a:pt x="2763308" y="1071380"/>
                  </a:cubicBezTo>
                  <a:lnTo>
                    <a:pt x="178567" y="1071380"/>
                  </a:lnTo>
                  <a:cubicBezTo>
                    <a:pt x="79947" y="1071380"/>
                    <a:pt x="0" y="991433"/>
                    <a:pt x="0" y="892813"/>
                  </a:cubicBezTo>
                  <a:lnTo>
                    <a:pt x="0" y="178567"/>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8980" tIns="158980" rIns="158980" bIns="158980" numCol="1" spcCol="1270" anchor="ctr" anchorCtr="0">
              <a:noAutofit/>
            </a:bodyPr>
            <a:lstStyle/>
            <a:p>
              <a:pPr marL="0" lvl="0" indent="0" algn="ctr" defTabSz="1244600">
                <a:lnSpc>
                  <a:spcPct val="90000"/>
                </a:lnSpc>
                <a:spcBef>
                  <a:spcPct val="0"/>
                </a:spcBef>
                <a:spcAft>
                  <a:spcPct val="35000"/>
                </a:spcAft>
                <a:buNone/>
              </a:pPr>
              <a:r>
                <a:rPr lang="en-US" sz="2800" kern="1200" dirty="0"/>
                <a:t>Answer Questions</a:t>
              </a:r>
            </a:p>
          </p:txBody>
        </p:sp>
        <p:sp>
          <p:nvSpPr>
            <p:cNvPr id="7" name="Freeform: Shape 6">
              <a:extLst>
                <a:ext uri="{FF2B5EF4-FFF2-40B4-BE49-F238E27FC236}">
                  <a16:creationId xmlns:a16="http://schemas.microsoft.com/office/drawing/2014/main" id="{370BCC69-1E8D-4434-8D86-13999D4B02E6}"/>
                </a:ext>
              </a:extLst>
            </p:cNvPr>
            <p:cNvSpPr/>
            <p:nvPr/>
          </p:nvSpPr>
          <p:spPr>
            <a:xfrm>
              <a:off x="4232552" y="4465832"/>
              <a:ext cx="2941875" cy="1071380"/>
            </a:xfrm>
            <a:custGeom>
              <a:avLst/>
              <a:gdLst>
                <a:gd name="connsiteX0" fmla="*/ 0 w 2941875"/>
                <a:gd name="connsiteY0" fmla="*/ 178567 h 1071380"/>
                <a:gd name="connsiteX1" fmla="*/ 178567 w 2941875"/>
                <a:gd name="connsiteY1" fmla="*/ 0 h 1071380"/>
                <a:gd name="connsiteX2" fmla="*/ 2763308 w 2941875"/>
                <a:gd name="connsiteY2" fmla="*/ 0 h 1071380"/>
                <a:gd name="connsiteX3" fmla="*/ 2941875 w 2941875"/>
                <a:gd name="connsiteY3" fmla="*/ 178567 h 1071380"/>
                <a:gd name="connsiteX4" fmla="*/ 2941875 w 2941875"/>
                <a:gd name="connsiteY4" fmla="*/ 892813 h 1071380"/>
                <a:gd name="connsiteX5" fmla="*/ 2763308 w 2941875"/>
                <a:gd name="connsiteY5" fmla="*/ 1071380 h 1071380"/>
                <a:gd name="connsiteX6" fmla="*/ 178567 w 2941875"/>
                <a:gd name="connsiteY6" fmla="*/ 1071380 h 1071380"/>
                <a:gd name="connsiteX7" fmla="*/ 0 w 2941875"/>
                <a:gd name="connsiteY7" fmla="*/ 892813 h 1071380"/>
                <a:gd name="connsiteX8" fmla="*/ 0 w 2941875"/>
                <a:gd name="connsiteY8" fmla="*/ 178567 h 10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1875" h="1071380">
                  <a:moveTo>
                    <a:pt x="0" y="178567"/>
                  </a:moveTo>
                  <a:cubicBezTo>
                    <a:pt x="0" y="79947"/>
                    <a:pt x="79947" y="0"/>
                    <a:pt x="178567" y="0"/>
                  </a:cubicBezTo>
                  <a:lnTo>
                    <a:pt x="2763308" y="0"/>
                  </a:lnTo>
                  <a:cubicBezTo>
                    <a:pt x="2861928" y="0"/>
                    <a:pt x="2941875" y="79947"/>
                    <a:pt x="2941875" y="178567"/>
                  </a:cubicBezTo>
                  <a:lnTo>
                    <a:pt x="2941875" y="892813"/>
                  </a:lnTo>
                  <a:cubicBezTo>
                    <a:pt x="2941875" y="991433"/>
                    <a:pt x="2861928" y="1071380"/>
                    <a:pt x="2763308" y="1071380"/>
                  </a:cubicBezTo>
                  <a:lnTo>
                    <a:pt x="178567" y="1071380"/>
                  </a:lnTo>
                  <a:cubicBezTo>
                    <a:pt x="79947" y="1071380"/>
                    <a:pt x="0" y="991433"/>
                    <a:pt x="0" y="892813"/>
                  </a:cubicBezTo>
                  <a:lnTo>
                    <a:pt x="0" y="178567"/>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8980" tIns="158980" rIns="158980" bIns="158980" numCol="1" spcCol="1270" anchor="ctr" anchorCtr="0">
              <a:noAutofit/>
            </a:bodyPr>
            <a:lstStyle/>
            <a:p>
              <a:pPr marL="0" lvl="0" indent="0" algn="ctr" defTabSz="1244600">
                <a:lnSpc>
                  <a:spcPct val="90000"/>
                </a:lnSpc>
                <a:spcBef>
                  <a:spcPct val="0"/>
                </a:spcBef>
                <a:spcAft>
                  <a:spcPct val="35000"/>
                </a:spcAft>
                <a:buNone/>
              </a:pPr>
              <a:r>
                <a:rPr lang="en-US" sz="2800" kern="1200" dirty="0"/>
                <a:t>Provide Feedback</a:t>
              </a:r>
            </a:p>
          </p:txBody>
        </p:sp>
      </p:grpSp>
    </p:spTree>
    <p:extLst>
      <p:ext uri="{BB962C8B-B14F-4D97-AF65-F5344CB8AC3E}">
        <p14:creationId xmlns:p14="http://schemas.microsoft.com/office/powerpoint/2010/main" val="2691690477"/>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2384</TotalTime>
  <Words>25028</Words>
  <Application>Microsoft Office PowerPoint</Application>
  <PresentationFormat>On-screen Show (4:3)</PresentationFormat>
  <Paragraphs>3285</Paragraphs>
  <Slides>182</Slides>
  <Notes>80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182</vt:i4>
      </vt:variant>
    </vt:vector>
  </HeadingPairs>
  <TitlesOfParts>
    <vt:vector size="192" baseType="lpstr">
      <vt:lpstr>Arial</vt:lpstr>
      <vt:lpstr>Calibri</vt:lpstr>
      <vt:lpstr>Cambria</vt:lpstr>
      <vt:lpstr>Georgia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Managers Are Made, Not Born</vt:lpstr>
      <vt:lpstr>Managers Must Be Developed </vt:lpstr>
      <vt:lpstr>Management Skills Can Be Learned</vt:lpstr>
      <vt:lpstr>Managers Learn by Being Managed Well</vt:lpstr>
      <vt:lpstr>Create a Management Track </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Create a Management Track </vt:lpstr>
      <vt:lpstr>Clearly Define Roles and Competencies</vt:lpstr>
      <vt:lpstr>Provide Tools</vt:lpstr>
      <vt:lpstr>Identify Candidates Early</vt:lpstr>
      <vt:lpstr>Clearly Define the Management Track</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Define and Build Competencies </vt:lpstr>
      <vt:lpstr>Clearly Define Competencies Needed</vt:lpstr>
      <vt:lpstr>Identify Strengths</vt:lpstr>
      <vt:lpstr>Identify Development Needs</vt:lpstr>
      <vt:lpstr>Provide Development Opportunities </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Managers Learn by Being Managed Well</vt:lpstr>
      <vt:lpstr>Pair New Managers with Mentors</vt:lpstr>
      <vt:lpstr>Reward Effective Managers</vt:lpstr>
      <vt:lpstr>Emulate Effective Managers</vt:lpstr>
      <vt:lpstr>Create and Document Best Practices</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Provide Tools</vt:lpstr>
      <vt:lpstr>Provide Manuals and Policy Documents</vt:lpstr>
      <vt:lpstr>Empower New Managers</vt:lpstr>
      <vt:lpstr>Provide Support</vt:lpstr>
      <vt:lpstr>Provide Training and Development Opportunities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Provide Support</vt:lpstr>
      <vt:lpstr>Encourage Peer Networking</vt:lpstr>
      <vt:lpstr>Establish Resource People</vt:lpstr>
      <vt:lpstr>Encourage Mentor Relationships</vt:lpstr>
      <vt:lpstr>Establish Regular Check Ins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Identify Strong Candidates Early</vt:lpstr>
      <vt:lpstr>Development Begins Early</vt:lpstr>
      <vt:lpstr>Identify Candidates Early</vt:lpstr>
      <vt:lpstr>Identify Candidates through Reviews</vt:lpstr>
      <vt:lpstr>Develop Those with Management Goals</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Clearly Define the Management Track</vt:lpstr>
      <vt:lpstr>Make the Path to Management Clear</vt:lpstr>
      <vt:lpstr>A Clear Track Is a Guidepost</vt:lpstr>
      <vt:lpstr>A Clear Track Ensures Quality Training and Support</vt:lpstr>
      <vt:lpstr>Succession Planning and Change Management</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Empower New Managers</vt:lpstr>
      <vt:lpstr>Making Decisions</vt:lpstr>
      <vt:lpstr>Asking for Help</vt:lpstr>
      <vt:lpstr>Support, Don’t Micromanage</vt:lpstr>
      <vt:lpstr>Continuous Growth and Development</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Provide Growth Opportunities</vt:lpstr>
      <vt:lpstr>Provide Continuous Growth Opportunities</vt:lpstr>
      <vt:lpstr>Create a Development Plan</vt:lpstr>
      <vt:lpstr>Provide Regular Feedback</vt:lpstr>
      <vt:lpstr>Encourage Mentoring</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155</cp:revision>
  <dcterms:created xsi:type="dcterms:W3CDTF">2014-08-21T17:37:38Z</dcterms:created>
  <dcterms:modified xsi:type="dcterms:W3CDTF">2017-07-21T16:52:07Z</dcterms:modified>
</cp:coreProperties>
</file>