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4"/>
  </p:notesMasterIdLst>
  <p:sldIdLst>
    <p:sldId id="527" r:id="rId2"/>
    <p:sldId id="528" r:id="rId3"/>
    <p:sldId id="529" r:id="rId4"/>
    <p:sldId id="530" r:id="rId5"/>
    <p:sldId id="531" r:id="rId6"/>
    <p:sldId id="532" r:id="rId7"/>
    <p:sldId id="536" r:id="rId8"/>
    <p:sldId id="537" r:id="rId9"/>
    <p:sldId id="538" r:id="rId10"/>
    <p:sldId id="539" r:id="rId11"/>
    <p:sldId id="540" r:id="rId12"/>
    <p:sldId id="546" r:id="rId13"/>
    <p:sldId id="323" r:id="rId14"/>
    <p:sldId id="324" r:id="rId15"/>
    <p:sldId id="327" r:id="rId16"/>
    <p:sldId id="330" r:id="rId17"/>
    <p:sldId id="329" r:id="rId18"/>
    <p:sldId id="417" r:id="rId19"/>
    <p:sldId id="418" r:id="rId20"/>
    <p:sldId id="419" r:id="rId21"/>
    <p:sldId id="328" r:id="rId22"/>
    <p:sldId id="420" r:id="rId23"/>
    <p:sldId id="421" r:id="rId24"/>
    <p:sldId id="422" r:id="rId25"/>
    <p:sldId id="423" r:id="rId26"/>
    <p:sldId id="476" r:id="rId27"/>
    <p:sldId id="477" r:id="rId28"/>
    <p:sldId id="478" r:id="rId29"/>
    <p:sldId id="479" r:id="rId30"/>
    <p:sldId id="480" r:id="rId31"/>
    <p:sldId id="331" r:id="rId32"/>
    <p:sldId id="334" r:id="rId33"/>
    <p:sldId id="333" r:id="rId34"/>
    <p:sldId id="426" r:id="rId35"/>
    <p:sldId id="424" r:id="rId36"/>
    <p:sldId id="425" r:id="rId37"/>
    <p:sldId id="332" r:id="rId38"/>
    <p:sldId id="427" r:id="rId39"/>
    <p:sldId id="428" r:id="rId40"/>
    <p:sldId id="429" r:id="rId41"/>
    <p:sldId id="430" r:id="rId42"/>
    <p:sldId id="481" r:id="rId43"/>
    <p:sldId id="482" r:id="rId44"/>
    <p:sldId id="483" r:id="rId45"/>
    <p:sldId id="484" r:id="rId46"/>
    <p:sldId id="485" r:id="rId47"/>
    <p:sldId id="335" r:id="rId48"/>
    <p:sldId id="336" r:id="rId49"/>
    <p:sldId id="337" r:id="rId50"/>
    <p:sldId id="431" r:id="rId51"/>
    <p:sldId id="432" r:id="rId52"/>
    <p:sldId id="339" r:id="rId53"/>
    <p:sldId id="338" r:id="rId54"/>
    <p:sldId id="433" r:id="rId55"/>
    <p:sldId id="434" r:id="rId56"/>
    <p:sldId id="435" r:id="rId57"/>
    <p:sldId id="436" r:id="rId58"/>
    <p:sldId id="486" r:id="rId59"/>
    <p:sldId id="487" r:id="rId60"/>
    <p:sldId id="488" r:id="rId61"/>
    <p:sldId id="489" r:id="rId62"/>
    <p:sldId id="490" r:id="rId63"/>
    <p:sldId id="340" r:id="rId64"/>
    <p:sldId id="341" r:id="rId65"/>
    <p:sldId id="344" r:id="rId66"/>
    <p:sldId id="437" r:id="rId67"/>
    <p:sldId id="438" r:id="rId68"/>
    <p:sldId id="343" r:id="rId69"/>
    <p:sldId id="342" r:id="rId70"/>
    <p:sldId id="439" r:id="rId71"/>
    <p:sldId id="440" r:id="rId72"/>
    <p:sldId id="441" r:id="rId73"/>
    <p:sldId id="442" r:id="rId74"/>
    <p:sldId id="491" r:id="rId75"/>
    <p:sldId id="492" r:id="rId76"/>
    <p:sldId id="493" r:id="rId77"/>
    <p:sldId id="494" r:id="rId78"/>
    <p:sldId id="495" r:id="rId79"/>
    <p:sldId id="345" r:id="rId80"/>
    <p:sldId id="346" r:id="rId81"/>
    <p:sldId id="350" r:id="rId82"/>
    <p:sldId id="349" r:id="rId83"/>
    <p:sldId id="348" r:id="rId84"/>
    <p:sldId id="443" r:id="rId85"/>
    <p:sldId id="347" r:id="rId86"/>
    <p:sldId id="444" r:id="rId87"/>
    <p:sldId id="445" r:id="rId88"/>
    <p:sldId id="446" r:id="rId89"/>
    <p:sldId id="447" r:id="rId90"/>
    <p:sldId id="496" r:id="rId91"/>
    <p:sldId id="497" r:id="rId92"/>
    <p:sldId id="498" r:id="rId93"/>
    <p:sldId id="499" r:id="rId94"/>
    <p:sldId id="500" r:id="rId95"/>
    <p:sldId id="351" r:id="rId96"/>
    <p:sldId id="352" r:id="rId97"/>
    <p:sldId id="355" r:id="rId98"/>
    <p:sldId id="448" r:id="rId99"/>
    <p:sldId id="449" r:id="rId100"/>
    <p:sldId id="354" r:id="rId101"/>
    <p:sldId id="353" r:id="rId102"/>
    <p:sldId id="450" r:id="rId103"/>
    <p:sldId id="451" r:id="rId104"/>
    <p:sldId id="452" r:id="rId105"/>
    <p:sldId id="453" r:id="rId106"/>
    <p:sldId id="501" r:id="rId107"/>
    <p:sldId id="502" r:id="rId108"/>
    <p:sldId id="503" r:id="rId109"/>
    <p:sldId id="504" r:id="rId110"/>
    <p:sldId id="505" r:id="rId111"/>
    <p:sldId id="356" r:id="rId112"/>
    <p:sldId id="360" r:id="rId113"/>
    <p:sldId id="359" r:id="rId114"/>
    <p:sldId id="454" r:id="rId115"/>
    <p:sldId id="455" r:id="rId116"/>
    <p:sldId id="358" r:id="rId117"/>
    <p:sldId id="357" r:id="rId118"/>
    <p:sldId id="456" r:id="rId119"/>
    <p:sldId id="457" r:id="rId120"/>
    <p:sldId id="458" r:id="rId121"/>
    <p:sldId id="459" r:id="rId122"/>
    <p:sldId id="506" r:id="rId123"/>
    <p:sldId id="507" r:id="rId124"/>
    <p:sldId id="508" r:id="rId125"/>
    <p:sldId id="509" r:id="rId126"/>
    <p:sldId id="510" r:id="rId127"/>
    <p:sldId id="361" r:id="rId128"/>
    <p:sldId id="365" r:id="rId129"/>
    <p:sldId id="364" r:id="rId130"/>
    <p:sldId id="460" r:id="rId131"/>
    <p:sldId id="461" r:id="rId132"/>
    <p:sldId id="363" r:id="rId133"/>
    <p:sldId id="362" r:id="rId134"/>
    <p:sldId id="462" r:id="rId135"/>
    <p:sldId id="463" r:id="rId136"/>
    <p:sldId id="464" r:id="rId137"/>
    <p:sldId id="465" r:id="rId138"/>
    <p:sldId id="511" r:id="rId139"/>
    <p:sldId id="512" r:id="rId140"/>
    <p:sldId id="513" r:id="rId141"/>
    <p:sldId id="514" r:id="rId142"/>
    <p:sldId id="515" r:id="rId143"/>
    <p:sldId id="366" r:id="rId144"/>
    <p:sldId id="370" r:id="rId145"/>
    <p:sldId id="369" r:id="rId146"/>
    <p:sldId id="466" r:id="rId147"/>
    <p:sldId id="467" r:id="rId148"/>
    <p:sldId id="368" r:id="rId149"/>
    <p:sldId id="367" r:id="rId150"/>
    <p:sldId id="468" r:id="rId151"/>
    <p:sldId id="469" r:id="rId152"/>
    <p:sldId id="470" r:id="rId153"/>
    <p:sldId id="471" r:id="rId154"/>
    <p:sldId id="516" r:id="rId155"/>
    <p:sldId id="517" r:id="rId156"/>
    <p:sldId id="518" r:id="rId157"/>
    <p:sldId id="519" r:id="rId158"/>
    <p:sldId id="520" r:id="rId159"/>
    <p:sldId id="371" r:id="rId160"/>
    <p:sldId id="376" r:id="rId161"/>
    <p:sldId id="375" r:id="rId162"/>
    <p:sldId id="374" r:id="rId163"/>
    <p:sldId id="373" r:id="rId164"/>
    <p:sldId id="526" r:id="rId165"/>
    <p:sldId id="372" r:id="rId166"/>
    <p:sldId id="472" r:id="rId167"/>
    <p:sldId id="473" r:id="rId168"/>
    <p:sldId id="474" r:id="rId169"/>
    <p:sldId id="475" r:id="rId170"/>
    <p:sldId id="521" r:id="rId171"/>
    <p:sldId id="522" r:id="rId172"/>
    <p:sldId id="523" r:id="rId173"/>
    <p:sldId id="524" r:id="rId174"/>
    <p:sldId id="525" r:id="rId175"/>
    <p:sldId id="319" r:id="rId176"/>
    <p:sldId id="320" r:id="rId177"/>
    <p:sldId id="541" r:id="rId178"/>
    <p:sldId id="542" r:id="rId179"/>
    <p:sldId id="543" r:id="rId180"/>
    <p:sldId id="533" r:id="rId181"/>
    <p:sldId id="534" r:id="rId182"/>
    <p:sldId id="535" r:id="rId18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833" autoAdjust="0"/>
    <p:restoredTop sz="31492" autoAdjust="0"/>
  </p:normalViewPr>
  <p:slideViewPr>
    <p:cSldViewPr>
      <p:cViewPr varScale="1">
        <p:scale>
          <a:sx n="46" d="100"/>
          <a:sy n="46" d="100"/>
        </p:scale>
        <p:origin x="2755" y="4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notesMaster" Target="notesMasters/notesMaster1.xml"/><Relationship Id="rId189" Type="http://schemas.microsoft.com/office/2015/10/relationships/revisionInfo" Target="revisionInfo.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viewProps" Target="view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theme" Target="theme/theme1.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7/20/2017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1313573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36389597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working lunch can develop a negative reputation among employees. It often involves being in a roomful of other people with low blood sugar, trying to stay awake while someone drones on about policies, procedures, etc. Lunch and learns, however, should be engaging and enjoyable. Hosting a lunch and learn correctly will improve employee satisfaction and the quality of employee training.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35621501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Prep work is necessary to the success of every endeavor. The success of lunch and learns depends heavily on the prep work. It is important to plan out the details of the gatherings. Planning requires more than a time and a date. You must find the right location, and set everything up ahead of time. This will prevent surprises and ensure that everything runs smoothly.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40916643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The most important prep work necessary for lunch and learn is finding the best location. This will be determined by the needs of the lunch and learn program you are facilitating. You must find a location that holds all of your participants when eating and provides enough room for any training exercises you need. A location that is too small will feel cramped and uncomfortable, and a location that is too large will allow people to isolate themselves. You have a number of different venues to choose from when finding a location, whether you choose to host it onsite of offsite.</a:t>
            </a:r>
          </a:p>
          <a:p>
            <a:r>
              <a:rPr lang="en-US" dirty="0"/>
              <a:t>Venues:</a:t>
            </a:r>
          </a:p>
          <a:p>
            <a:r>
              <a:rPr lang="en-US" dirty="0"/>
              <a:t>•	Meeting rooms</a:t>
            </a:r>
          </a:p>
          <a:p>
            <a:r>
              <a:rPr lang="en-US" dirty="0"/>
              <a:t>•	Restaurants</a:t>
            </a:r>
          </a:p>
          <a:p>
            <a:r>
              <a:rPr lang="en-US" dirty="0"/>
              <a:t>•	Hotel conference rooms</a:t>
            </a:r>
          </a:p>
          <a:p>
            <a:r>
              <a:rPr lang="en-US" dirty="0"/>
              <a:t>•	Public venues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locations.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Finding the Best Location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locations.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different venues on the flipchart/board. Have participants discuss the pros and cons of each and list them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determines the best location?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30540235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Do not overlook setting up the location. Again, the learning itself will determine what you need to set up ahead of time. Ask yourself a few questions to determine what you need to set up.</a:t>
            </a:r>
          </a:p>
          <a:p>
            <a:endParaRPr lang="en-US" dirty="0"/>
          </a:p>
          <a:p>
            <a:r>
              <a:rPr lang="en-US" dirty="0"/>
              <a:t>Setting up:</a:t>
            </a:r>
          </a:p>
          <a:p>
            <a:r>
              <a:rPr lang="en-US" dirty="0"/>
              <a:t>•	Will you cater the event? How much time does the caterer need?</a:t>
            </a:r>
          </a:p>
          <a:p>
            <a:r>
              <a:rPr lang="en-US" dirty="0"/>
              <a:t>•	What electronic devices will be used (computer, overhead, etc.)?</a:t>
            </a:r>
          </a:p>
          <a:p>
            <a:r>
              <a:rPr lang="en-US" dirty="0"/>
              <a:t>•	Are there accessible outlets?</a:t>
            </a:r>
          </a:p>
          <a:p>
            <a:r>
              <a:rPr lang="en-US" dirty="0"/>
              <a:t>•	What decoration/banners are you using?</a:t>
            </a:r>
          </a:p>
          <a:p>
            <a:r>
              <a:rPr lang="en-US" dirty="0"/>
              <a:t>•	How will training materials be distributed?</a:t>
            </a:r>
          </a:p>
          <a:p>
            <a:r>
              <a:rPr lang="en-US" dirty="0"/>
              <a:t>•	Are there enough garbage cans?</a:t>
            </a:r>
          </a:p>
          <a:p>
            <a:r>
              <a:rPr lang="en-US" dirty="0"/>
              <a:t>•	Who will be responsible for clean up?</a:t>
            </a:r>
          </a:p>
          <a:p>
            <a:r>
              <a:rPr lang="en-US" dirty="0"/>
              <a:t>Once you have answered the questions, you will be able to make all the necessary preparations and set up the space appropriately.</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risks.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Setting up the Location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setting up locations.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01-Set up</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will determine the set up?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37870051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conducting lunch and learns, you should try to accommodate the desires of your audience. Conducting a focus group is a useful method for determining which subjects you should address in a lunch and learn. Remember that not every topic will work using a lunch and learn format. Still, it is important to have an idea of what your audience finds interesting. </a:t>
            </a:r>
          </a:p>
          <a:p>
            <a:r>
              <a:rPr lang="en-US" dirty="0"/>
              <a:t>Conducting a Focus Group:</a:t>
            </a:r>
          </a:p>
          <a:p>
            <a:r>
              <a:rPr lang="en-US" dirty="0"/>
              <a:t>•	Choose 8 to 12 questions to help determine topics.</a:t>
            </a:r>
          </a:p>
          <a:p>
            <a:r>
              <a:rPr lang="en-US" dirty="0"/>
              <a:t>•	Choose employees from different departments; create a broad sample of people who do not work together.</a:t>
            </a:r>
          </a:p>
          <a:p>
            <a:r>
              <a:rPr lang="en-US" dirty="0"/>
              <a:t>•	Arrange a comfortable space, and prepare employees for the time necessary to complete the discussion.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focus groups.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Focus Group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focus groups.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brainstorm questions that you would ask a focus group. List these on the flipchart/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employees should you choose?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12190910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Lunch and learns are typically relaxed atmospheres, which is why they are effective. Although they are relaxed, it is important not to become so relaxed that you forget to practice for the event. Lunch and learns are not long. You need to time everything. Be sure to time the presentation, including any presentation materials.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What to Understand about the Presentation:</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Content</a:t>
            </a:r>
            <a:r>
              <a:rPr lang="en-US" sz="1200" kern="1200" dirty="0">
                <a:solidFill>
                  <a:schemeClr val="tx1"/>
                </a:solidFill>
                <a:effectLst/>
                <a:latin typeface="+mn-lt"/>
                <a:ea typeface="+mn-ea"/>
                <a:cs typeface="+mn-cs"/>
              </a:rPr>
              <a:t>: Do not wing a presentation. Have the content outlined and written.</a:t>
            </a:r>
          </a:p>
          <a:p>
            <a:pPr lvl="0"/>
            <a:r>
              <a:rPr lang="en-US" sz="1200" b="1" kern="1200" dirty="0">
                <a:solidFill>
                  <a:schemeClr val="tx1"/>
                </a:solidFill>
                <a:effectLst/>
                <a:latin typeface="+mn-lt"/>
                <a:ea typeface="+mn-ea"/>
                <a:cs typeface="+mn-cs"/>
              </a:rPr>
              <a:t>Delivery</a:t>
            </a:r>
            <a:r>
              <a:rPr lang="en-US" sz="1200" kern="1200" dirty="0">
                <a:solidFill>
                  <a:schemeClr val="tx1"/>
                </a:solidFill>
                <a:effectLst/>
                <a:latin typeface="+mn-lt"/>
                <a:ea typeface="+mn-ea"/>
                <a:cs typeface="+mn-cs"/>
              </a:rPr>
              <a:t>: Determine how you will deliver the presentation.</a:t>
            </a:r>
          </a:p>
          <a:p>
            <a:r>
              <a:rPr lang="en-US" sz="1200" kern="1200" dirty="0">
                <a:solidFill>
                  <a:schemeClr val="tx1"/>
                </a:solidFill>
                <a:effectLst/>
                <a:latin typeface="+mn-lt"/>
                <a:ea typeface="+mn-ea"/>
                <a:cs typeface="+mn-cs"/>
              </a:rPr>
              <a:t>Practice any group exercises. This is helps you work out and kinks ahead of time and determine how long is needed to complete the exercise.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practice for a lunch and learn.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Practice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preparing for a lunch and learn.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02-Practice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needs to be timed?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1046951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Donna was hosting a Lunch and Learn focusing on some new email procedures. She was very familiar with the material, and she did not think that she needed to practice. When she began the presentation, she realized that the slides were not in the order that she thought. Donna had the room wait while she changed the slides to fit the order that she wanted. By the time she finished the presentation, there was not much time left to answer questions. Some people stayed late to clarify the information.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Prep Work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preparing for a lunch and learn.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What should Donna have done differently?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didn’t Donna prepare?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1738824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Lunch and learns are more than social activities. They are used to convey important information, which is why you cannot underestimate the importance of the content. The content that you use should be focused and relevant. It should also be informal and interactive to better engage your audience.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9343667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It is imperative that you choose the right topic for a lunch and learn. Remember that not every topic is suitable for lunch and learns. Complex or formal instruction is not suitable for the setting. You need to choose a topic that can be covered in a short period of time. For example, email etiquette or a vendor presentation would be useful in a lunch and learn setting. Introducing a new method of production would probably not be effective for lunch and learns. The best way that you can choose the tight topic is by referring back to the information gleaned from your focus groups and determining which ones are suitable for the social setting.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picking the right topic.</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Picking the Right Topic</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topics.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Together, create a list of topics that could be used in a lunch and learn. Place them on the flipchart/board. Discuss your experiences with lunch and learns. Which topics would you avoid based on experience?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makes a topic suitable for a lunch and learn?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3294270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4444170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Lunchtime is not an easy time to hold the attention of your audience. They may be suffering the effects of low blood sugar or food coma, depending on when you start the presentation. Expecting people to give all of their attention to someone talking in a dimly lit room while showing charts is not reasonable. You are responsible for engaging your audience. The best way to connect with your audience is to bring hands on materials. Demonstrations are the most common method of hands on training. Once you demonstrate an activity, you need to monitor the performance of the participants and coach them to success. Not every lunch and learn can use demonstrations, but there are other hands on activities.</a:t>
            </a:r>
          </a:p>
          <a:p>
            <a:r>
              <a:rPr lang="en-US" dirty="0"/>
              <a:t>Examples of other Hands on Activities:</a:t>
            </a:r>
          </a:p>
          <a:p>
            <a:r>
              <a:rPr lang="en-US" dirty="0"/>
              <a:t>•	Quizzes</a:t>
            </a:r>
          </a:p>
          <a:p>
            <a:r>
              <a:rPr lang="en-US" dirty="0"/>
              <a:t>•	Props</a:t>
            </a:r>
          </a:p>
          <a:p>
            <a:r>
              <a:rPr lang="en-US" dirty="0"/>
              <a:t>•	Small group exercises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picking the right topic.</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Picking the Right Topic</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topics.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Together, create a list of topics that could be used in a lunch and learn. Place them on the flipchart/board. Discuss your experiences with lunch and learns. Which topics would you avoid based on experience?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makes a topic suitable for a lunch and learn?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30568363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Lunch and learns are brief, and it is important to stay focused. Do not go off topic during the presentation. This is why practice is so important to the presentation. Look over your outline carefully to make sure that you do not wander off topic. Additionally, you need to make sure that all of your materials are focused and follow along with the presentation that you are giving. There is nothing more annoying than finding that the materials are out of order. Do not provide off topic materials for a lunch and learn. This can be confusing during the meeting and may cause people to wander off mentally. If you have follow-up materials, offer them to the audience after the presentation is over.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picking the right topic.</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Picking the Right Topic</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topics.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Together, create a list of topics that could be used in a lunch and learn. Place them on the flipchart/board. Discuss your experiences with lunch and learns. Which topics would you avoid based on experience?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makes a topic suitable for a lunch and learn?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34</a:t>
            </a:fld>
            <a:endParaRPr lang="en-US" dirty="0"/>
          </a:p>
        </p:txBody>
      </p:sp>
    </p:spTree>
    <p:extLst>
      <p:ext uri="{BB962C8B-B14F-4D97-AF65-F5344CB8AC3E}">
        <p14:creationId xmlns:p14="http://schemas.microsoft.com/office/powerpoint/2010/main" val="33863043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While you will be presenting information at a lunch and learn, you must remember that it is not your traditional classroom setting. You must keep lunch and learns informal for them to be effective. The setting should be casual, and questions should be encouraged. Make lunch and learns as interactive as possible with hands on materials, games, icebreakers, small groups, etc. You should also consider incorporating Q&amp;As and chat sessions into the program. Feedback from the participants will help you determine which activities are effective for you and which ones are not.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keeping it in formal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Common Issues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keeping it informal.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04-Informal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Break into pairs and follow the instructions on the handout.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necessary for lunch and learns to be effective?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35</a:t>
            </a:fld>
            <a:endParaRPr lang="en-US" dirty="0"/>
          </a:p>
        </p:txBody>
      </p:sp>
    </p:spTree>
    <p:extLst>
      <p:ext uri="{BB962C8B-B14F-4D97-AF65-F5344CB8AC3E}">
        <p14:creationId xmlns:p14="http://schemas.microsoft.com/office/powerpoint/2010/main" val="39436609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Thomas needed to introduce the new operations system to his employees, and decided that the most cost effective way to do it was through a lunch and learn. His presentation included over 100 slides of information, and the handout material was 120 pages. Halfway through the meeting, he noticed that people were not as focused as he would have liked. He told everyone to hold their questions till the end. No one, however, asked any questions when the presentation was over. A very tired audience slipped back to work. A few weeks later, only a handful of employees mastered the new system. Thomas felt that the training had been a waste of time.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keeping it in formal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Common Issues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keeping it informal.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04-Informal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Break into pairs and follow the instructions on the handout.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necessary for lunch and learns to be effective?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20412515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content that you create for a lunch and learn must be able to engage the audience. Make your presentations interactive and tailor them to the needs of each group you meet. Review each presentation carefully, and, finally, back it up to be safe. By following a few basic steps, you improve the chance of success when you present the content that you create.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31861296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Presentations need to be interactive in order to be successful. PowerPoint and other programs will help you create interesting visuals, but pictures alone are not enough to make the audience interact. Interactions can be facilitated by different activities.</a:t>
            </a:r>
          </a:p>
          <a:p>
            <a:endParaRPr lang="en-US" dirty="0"/>
          </a:p>
          <a:p>
            <a:r>
              <a:rPr lang="en-US" dirty="0"/>
              <a:t>Interactive Activities:</a:t>
            </a:r>
          </a:p>
          <a:p>
            <a:r>
              <a:rPr lang="en-US" dirty="0"/>
              <a:t>•	Games:  Games can be used as icebreakers or to make a point. Choose a game that fits with your topic and your audience. </a:t>
            </a:r>
          </a:p>
          <a:p>
            <a:r>
              <a:rPr lang="en-US" dirty="0"/>
              <a:t>•	Round tables: Round tables facilitate conversation between presenters and members of the audience. Round tables work best if the audience knows to prepare ahead of time.</a:t>
            </a:r>
          </a:p>
          <a:p>
            <a:r>
              <a:rPr lang="en-US" dirty="0"/>
              <a:t>•	Stories/Testimonials:  Ask a few people to share relevant stories or testimonials and take questions. People engage with person stories. </a:t>
            </a:r>
          </a:p>
          <a:p>
            <a:r>
              <a:rPr lang="en-US" dirty="0"/>
              <a:t>Regardless of the activities that you choose, it is imperative that you consider time constraints. The activities should enhance the information that you provide, not take its place.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activities when creating content.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Make It Interactive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make lunch and learn interactive.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05-Interactive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will facilitate interaction?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48</a:t>
            </a:fld>
            <a:endParaRPr lang="en-US" dirty="0"/>
          </a:p>
        </p:txBody>
      </p:sp>
    </p:spTree>
    <p:extLst>
      <p:ext uri="{BB962C8B-B14F-4D97-AF65-F5344CB8AC3E}">
        <p14:creationId xmlns:p14="http://schemas.microsoft.com/office/powerpoint/2010/main" val="7317463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creating a lunch and learn presentation, you must review it thoroughly. You must find a way to present all of the information that your audience needs to know in an interesting format while staying within the time frame. Review the content carefully before each presentation.</a:t>
            </a:r>
          </a:p>
          <a:p>
            <a:endParaRPr lang="en-US" dirty="0"/>
          </a:p>
          <a:p>
            <a:r>
              <a:rPr lang="en-US" dirty="0"/>
              <a:t>What to Review:</a:t>
            </a:r>
          </a:p>
          <a:p>
            <a:r>
              <a:rPr lang="en-US" dirty="0"/>
              <a:t>•	Basic Points:  It is imperative that you convey information completely. Take a moment and review the points of the presentation. Does the content contain all of the information? Make any adjustments as necessary.</a:t>
            </a:r>
          </a:p>
          <a:p>
            <a:r>
              <a:rPr lang="en-US" dirty="0"/>
              <a:t>•	Time:  Review the time that each component of the presentation will take. Does the entire lunch and learn fit with the time constraints? Practice will help you determine the time for the time of each presentation.</a:t>
            </a:r>
          </a:p>
          <a:p>
            <a:r>
              <a:rPr lang="en-US" dirty="0"/>
              <a:t>After careful review, adjust the content and time for each section. Review it at least twice to be certain that the timing.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review.</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Review It Thoroughly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review.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create a timeline for the lunch and learn. Assign an amount of time for each portion of the presentation.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needs to be reviewed?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49</a:t>
            </a:fld>
            <a:endParaRPr lang="en-US" dirty="0"/>
          </a:p>
        </p:txBody>
      </p:sp>
    </p:spTree>
    <p:extLst>
      <p:ext uri="{BB962C8B-B14F-4D97-AF65-F5344CB8AC3E}">
        <p14:creationId xmlns:p14="http://schemas.microsoft.com/office/powerpoint/2010/main" val="36941691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It is important that you customize each presentation for your audience. You may give the same presentation more than once, but you should never give it in exactly the same way. You need to consider your audience. Ask a few basic questions for your audience.</a:t>
            </a:r>
          </a:p>
          <a:p>
            <a:endParaRPr lang="en-US" dirty="0"/>
          </a:p>
          <a:p>
            <a:r>
              <a:rPr lang="en-US" dirty="0"/>
              <a:t>•	What is the general age of the audience?</a:t>
            </a:r>
          </a:p>
          <a:p>
            <a:r>
              <a:rPr lang="en-US" dirty="0"/>
              <a:t>•	What is their skill level with the subject?</a:t>
            </a:r>
          </a:p>
          <a:p>
            <a:r>
              <a:rPr lang="en-US" dirty="0"/>
              <a:t>•	Is the lunch and learn voluntary?</a:t>
            </a:r>
          </a:p>
          <a:p>
            <a:r>
              <a:rPr lang="en-US" dirty="0"/>
              <a:t>Once you have identified your audience, you can customize your presentation using props, tools, and demonstrations. Each one can be customized to fit the needs of your audience.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customization.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Creating a Customized Presentation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customize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06-Customize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you consider when customizing content?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50</a:t>
            </a:fld>
            <a:endParaRPr lang="en-US" dirty="0"/>
          </a:p>
        </p:txBody>
      </p:sp>
    </p:spTree>
    <p:extLst>
      <p:ext uri="{BB962C8B-B14F-4D97-AF65-F5344CB8AC3E}">
        <p14:creationId xmlns:p14="http://schemas.microsoft.com/office/powerpoint/2010/main" val="3205434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Once you have reviewed and customized the content, you must back it up. Do not take the risk of losing your information and hard work. Fortunately, there are different ways to back up your presentation. You simply need to choose the method that you feel comfortable using. There are basic physical methods such as flash drives and external hard drives. There are also online options, depending on the programs you use, such as the Cloud. Online sources are useful if you forget physical copies, but you must examine the security. There are also offsite back up options available. In the end, it does not matter which type up back up you choose. You simply need to back up your information regularly.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back up.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Back It Up!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back up.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pros and cons of different backup systems.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you back up information?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51</a:t>
            </a:fld>
            <a:endParaRPr lang="en-US" dirty="0"/>
          </a:p>
        </p:txBody>
      </p:sp>
    </p:spTree>
    <p:extLst>
      <p:ext uri="{BB962C8B-B14F-4D97-AF65-F5344CB8AC3E}">
        <p14:creationId xmlns:p14="http://schemas.microsoft.com/office/powerpoint/2010/main" val="28291831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Sam was certain that his lunch and learn was going to be a success. His presentation was interactive. He had games, props, and demonstrations ready. This would not be a boring lecture. On the day of the presentation, his game was a success. The students had fun, but they played longer than he expected, and the demonstration ran over by 10 minutes. Altogether, he was 20 minutes over and had to condense his teaching time significantly. He was not sure how much of the information the audience was able to retain.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Creating the Content II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timing.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 of the case study. What was Sam’s mistake?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Sam believe the lunch and learn would be a success?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107927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42180933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created the content, it is time to conduct the session. Prep work is essential to success, but you must be able to follow through during the session.  When presenting your material, it is imperative that you introduce a few, simple ground rules, open quickly, and follow up. No matter how well you run a session, you must be flexible. The ability to adjust quickly can mean the difference between success and failure.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29065401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You need to have a few basic ground rules established before the session begins. Ground rules will set the tone of the meeting. They also lay out clear expectations for the participants. Ground rules will cover the education, behavior, and communication. You should establish ground rules based on the topic covered and your audience.</a:t>
            </a:r>
          </a:p>
          <a:p>
            <a:endParaRPr lang="en-US" dirty="0"/>
          </a:p>
          <a:p>
            <a:r>
              <a:rPr lang="en-US" dirty="0"/>
              <a:t>Common Ground Rule Topics</a:t>
            </a:r>
          </a:p>
          <a:p>
            <a:r>
              <a:rPr lang="en-US" dirty="0"/>
              <a:t>•	Cell phone use or lack thereof</a:t>
            </a:r>
          </a:p>
          <a:p>
            <a:r>
              <a:rPr lang="en-US" dirty="0"/>
              <a:t>•	Respectful communication</a:t>
            </a:r>
          </a:p>
          <a:p>
            <a:r>
              <a:rPr lang="en-US" dirty="0"/>
              <a:t>•	Transitions</a:t>
            </a:r>
          </a:p>
          <a:p>
            <a:r>
              <a:rPr lang="en-US" dirty="0"/>
              <a:t>•	Use of equipment/props</a:t>
            </a:r>
          </a:p>
          <a:p>
            <a:r>
              <a:rPr lang="en-US" dirty="0"/>
              <a:t>The rules need to be basic, and you should be able to explain them quickly. Regardless of the ground rules that you choose, you need to explain them before the presentation begins.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ground rules.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Ground Rules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ground rules.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ground rules. As a group, choose the top five ground rules for a presentation.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you establish ground rules?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64</a:t>
            </a:fld>
            <a:endParaRPr lang="en-US" dirty="0"/>
          </a:p>
        </p:txBody>
      </p:sp>
    </p:spTree>
    <p:extLst>
      <p:ext uri="{BB962C8B-B14F-4D97-AF65-F5344CB8AC3E}">
        <p14:creationId xmlns:p14="http://schemas.microsoft.com/office/powerpoint/2010/main" val="2320538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 opening of a presentation will establish your connection with the audience. A quick and engaging introduction will have a better impact than a long, drawn out speech. There are different ways to create an opening. You may choose a story or present facts about the business environment. Regardless of your choice, you must develop interest within the first minutes. Your opening needs to get straight to the point. Explain the purpose of the presentation and give specific examples of how it will help your audience. You may establish your expertise, but you should do it in a single sentence; do not list every achievement. </a:t>
            </a:r>
          </a:p>
          <a:p>
            <a:r>
              <a:rPr lang="en-US" dirty="0"/>
              <a:t>Example:</a:t>
            </a:r>
          </a:p>
          <a:p>
            <a:r>
              <a:rPr lang="en-US" dirty="0"/>
              <a:t>The economic recovery remains soft, but financial success is still possible. Companies that have adapted this training have seen, on average, a 20% ROI.  So, let’s begin the introduction to profitability in the workplace. </a:t>
            </a:r>
          </a:p>
          <a:p>
            <a:r>
              <a:rPr lang="en-US" dirty="0"/>
              <a:t>Remember that a quick opening is essential to your success. If you lose your audience’s interest early on, it will be difficult to gain it later in the presentation.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ground rules.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Ground Rules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ground rules.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ground rules. As a group, choose the top five ground rules for a presentation.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you establish ground rules?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65</a:t>
            </a:fld>
            <a:endParaRPr lang="en-US" dirty="0"/>
          </a:p>
        </p:txBody>
      </p:sp>
    </p:spTree>
    <p:extLst>
      <p:ext uri="{BB962C8B-B14F-4D97-AF65-F5344CB8AC3E}">
        <p14:creationId xmlns:p14="http://schemas.microsoft.com/office/powerpoint/2010/main" val="38374401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Lunch and learns are very limited on time, which is why the parking lot can be an invaluable tool. This tool allows you to place off-topic topics in “the parking lot” and return to them when the time allows. The parking lot is only effective if you explain its role upfront and outline the topics covered. When using the parking lot, you might want to assign someone to take not of topics that are set aside. </a:t>
            </a:r>
          </a:p>
          <a:p>
            <a:r>
              <a:rPr lang="en-US" dirty="0"/>
              <a:t>Typically, you address parking lot items at the end of a session. Given the length of time during a lunch and learn, however, this will probably not be possible. Be prepared to discuss topics in email after the meeting.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ground rules.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Ground Rules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ground rules.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ground rules. As a group, choose the top five ground rules for a presentation.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you establish ground rules?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66</a:t>
            </a:fld>
            <a:endParaRPr lang="en-US" dirty="0"/>
          </a:p>
        </p:txBody>
      </p:sp>
    </p:spTree>
    <p:extLst>
      <p:ext uri="{BB962C8B-B14F-4D97-AF65-F5344CB8AC3E}">
        <p14:creationId xmlns:p14="http://schemas.microsoft.com/office/powerpoint/2010/main" val="6975860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a:lnSpc>
                <a:spcPct val="115000"/>
              </a:lnSpc>
              <a:spcBef>
                <a:spcPts val="0"/>
              </a:spcBef>
              <a:spcAft>
                <a:spcPts val="1000"/>
              </a:spcAft>
            </a:pPr>
            <a:r>
              <a:rPr lang="en-US" sz="1200" dirty="0">
                <a:effectLst/>
                <a:latin typeface="+mn-lt"/>
                <a:ea typeface="Times New Roman"/>
                <a:cs typeface="Times New Roman"/>
              </a:rPr>
              <a:t>No matter how well you prepare your presentation, you will also need to prepare for the unexpected. This requires flexibility and the ability to adjust on the fly. Adjustments will happen for a number of reasons. Participants will move a round. Spills will cause disruptions. Equipment can malfunction last minute, sometimes because of a spill. When these interruptions do occur, you must remain in control. It is a good idea to come in with preparations such as cleaning supplies for spills, replacement materials, etc. Be ready to think on your feet, and keep your attitude positive. Panic or anger will alienate your audience.  </a:t>
            </a:r>
          </a:p>
          <a:p>
            <a:pPr marL="0" marR="0">
              <a:lnSpc>
                <a:spcPct val="115000"/>
              </a:lnSpc>
              <a:spcBef>
                <a:spcPts val="0"/>
              </a:spcBef>
              <a:spcAft>
                <a:spcPts val="1000"/>
              </a:spcAft>
            </a:pPr>
            <a:r>
              <a:rPr lang="en-US" sz="1200" dirty="0">
                <a:effectLst/>
                <a:latin typeface="+mn-lt"/>
                <a:ea typeface="Times New Roman"/>
                <a:cs typeface="Times New Roman"/>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how to adjust your presentation.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Adjusting on the Fly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making adjustments.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08-Adjustment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 you need to prepare besides the presentation?</a:t>
            </a:r>
          </a:p>
          <a:p>
            <a:pPr marL="0" marR="0">
              <a:lnSpc>
                <a:spcPct val="115000"/>
              </a:lnSpc>
              <a:spcBef>
                <a:spcPts val="0"/>
              </a:spcBef>
              <a:spcAft>
                <a:spcPts val="1000"/>
              </a:spcAft>
            </a:pPr>
            <a:endParaRPr lang="en-US" sz="1200" dirty="0">
              <a:effectLst/>
              <a:latin typeface="+mn-lt"/>
              <a:ea typeface="Times New Roman"/>
              <a:cs typeface="Times New Roman"/>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67</a:t>
            </a:fld>
            <a:endParaRPr lang="en-US" dirty="0"/>
          </a:p>
        </p:txBody>
      </p:sp>
    </p:spTree>
    <p:extLst>
      <p:ext uri="{BB962C8B-B14F-4D97-AF65-F5344CB8AC3E}">
        <p14:creationId xmlns:p14="http://schemas.microsoft.com/office/powerpoint/2010/main" val="149571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Michael was prepared for his lunch and learn. He checked the equipment and rehearsed every aspect of the presentation and interaction. During the presentation, however, he seemed to lose control. He began with some biographical background to show his expertise and introduced his team. He saw a few people looking at their phones. Later, one participant kept bringing up points that did not contribute to the main topic. Answering the questions lengthened the presentation, and Michael tried to condense the information to stay within the time constraints. Finally, someone knocked over a row of chairs in the back of the room.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During the Session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Michael’s mistakes. What could have been prevented? How should he handle the situation?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Michael prepare?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8561823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food and facilities are just as important to the lunch and learn as the presentation itself. When teaching in a lunch setting, you face a number of problems. You need to make informed decisions about the food, and make sure that everyone’s needs are considered. Make a point to consider the cleaning needs before and after the meeting. Additionally, request feedback from participants to improve the lunch and learns in the future.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39240667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Providing food for participants may be easier for you, particularly if you choose a location that caters. Additionally, food is a wonderful incentive in lunch and learns. When you do choose to provide food, you must consider the needs of your audience. It is best to provide a fair selection that accommodates an eclectic group. </a:t>
            </a:r>
          </a:p>
          <a:p>
            <a:endParaRPr lang="en-US" dirty="0"/>
          </a:p>
          <a:p>
            <a:r>
              <a:rPr lang="en-US" dirty="0"/>
              <a:t>What to consider when providing food:</a:t>
            </a:r>
          </a:p>
          <a:p>
            <a:r>
              <a:rPr lang="en-US" dirty="0"/>
              <a:t>•	Vegetarians/Vegans </a:t>
            </a:r>
          </a:p>
          <a:p>
            <a:r>
              <a:rPr lang="en-US" dirty="0"/>
              <a:t>•	Allergies</a:t>
            </a:r>
          </a:p>
          <a:p>
            <a:r>
              <a:rPr lang="en-US" dirty="0"/>
              <a:t>•	Religious dietary restrictions</a:t>
            </a:r>
          </a:p>
          <a:p>
            <a:r>
              <a:rPr lang="en-US" dirty="0"/>
              <a:t>•	Tastes and preferences</a:t>
            </a:r>
          </a:p>
          <a:p>
            <a:r>
              <a:rPr lang="en-US" dirty="0"/>
              <a:t>Remember to try to provide something for everyone. Reaching out to the participants ahead of time will help you make your menu choices.</a:t>
            </a:r>
          </a:p>
          <a:p>
            <a:endParaRPr lang="en-US" dirty="0"/>
          </a:p>
          <a:p>
            <a:r>
              <a:rPr lang="en-US" dirty="0"/>
              <a: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food considerations.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Providing Food?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diverse menu options.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that you are familiar with the dietary restrictions of the individuals in the exercise so that you can guide the discussion.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menu for a group in which one participant has celiac disease, one is a vegan, one is a vegetarian, and one is kosher. List the menu items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makes it easy to provide the food?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80</a:t>
            </a:fld>
            <a:endParaRPr lang="en-US" dirty="0"/>
          </a:p>
        </p:txBody>
      </p:sp>
    </p:spTree>
    <p:extLst>
      <p:ext uri="{BB962C8B-B14F-4D97-AF65-F5344CB8AC3E}">
        <p14:creationId xmlns:p14="http://schemas.microsoft.com/office/powerpoint/2010/main" val="944803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In some settings, it may be easier for people to bring their own food. For example, it may be easier if the lunch and learn is last minute and there is not time to cater a meal. There are, however, considerations that must be made when people bring their own food: </a:t>
            </a:r>
          </a:p>
          <a:p>
            <a:endParaRPr lang="en-US" dirty="0"/>
          </a:p>
          <a:p>
            <a:r>
              <a:rPr lang="en-US" dirty="0"/>
              <a:t>•	Allergies: Many people have severe allergic reactions to foods such as nuts and citrus. Even minor exposure can cause a reaction.</a:t>
            </a:r>
          </a:p>
          <a:p>
            <a:r>
              <a:rPr lang="en-US" dirty="0"/>
              <a:t>•	Smell: A diverse group can lead to a room full of conflicting odors and smells. The smell can remain long after the meeting.</a:t>
            </a:r>
          </a:p>
          <a:p>
            <a:r>
              <a:rPr lang="en-US" dirty="0"/>
              <a:t>•	Mess: Some foods are messier than others. When you control the menu, you can control the level of mess during the presentation.</a:t>
            </a:r>
          </a:p>
          <a:p>
            <a:r>
              <a:rPr lang="en-US" dirty="0"/>
              <a:t>When you have people bring their own lunch, it is a good idea to send out a memo or email informing them of any allergies and reminding them to be considerate.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what happens when people bring their own food.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People Bringing Their Own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make bringing food cleaner.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09-Food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is it easier for people to bring their own food?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81</a:t>
            </a:fld>
            <a:endParaRPr lang="en-US" dirty="0"/>
          </a:p>
        </p:txBody>
      </p:sp>
    </p:spTree>
    <p:extLst>
      <p:ext uri="{BB962C8B-B14F-4D97-AF65-F5344CB8AC3E}">
        <p14:creationId xmlns:p14="http://schemas.microsoft.com/office/powerpoint/2010/main" val="12090366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do we eat? Everyone at a lunch and learn will want to know the answer to this question. You may choose to eat during the presentation or after the presentation. Allowing people to eat during the presentation addresses the problem of a hungry audience who is distracted by the smell of food. On the other hand, eating can be its own distraction, and you run the risks of disruptive spills during the presentation. Eating after everything is finished limits spills distracting from the presentation, but people will wait impatiently for their food, making it difficult to keep their attention. They are less likely to ask questions if they believe that it will lengthen their wait time. </a:t>
            </a:r>
          </a:p>
          <a:p>
            <a:r>
              <a:rPr lang="en-US" dirty="0"/>
              <a:t>A useful compromise is allowing people to eat during the Q&amp;A. Conducting a Q&amp;A during the meal limits distractions during the presentation. The participants will not have to wait through the Q&amp;A for the opportunity to eat. Additionally, having lunch at this time makes the Q&amp;A a social event and encourages people to communicate.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question of when to eat.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Eat During or After?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pros and cons of eating at different times.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experiences the group has had with lunch and learns. List potential pros and cons of different timing on the flipchart/board. Are their situations where the different eating times would be more effective than others?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benefits of eating after you complete the learning portion of the lunch and learn?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82</a:t>
            </a:fld>
            <a:endParaRPr lang="en-US" dirty="0"/>
          </a:p>
        </p:txBody>
      </p:sp>
    </p:spTree>
    <p:extLst>
      <p:ext uri="{BB962C8B-B14F-4D97-AF65-F5344CB8AC3E}">
        <p14:creationId xmlns:p14="http://schemas.microsoft.com/office/powerpoint/2010/main" val="24547281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1540176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Cleaning up and tearing down are, ultimately, the responsibility of the host. While caterers and restaurants often clean up after the event, you need to make sure that you iron out all of the details. </a:t>
            </a:r>
          </a:p>
          <a:p>
            <a:endParaRPr lang="en-US" dirty="0"/>
          </a:p>
          <a:p>
            <a:endParaRPr lang="en-US" dirty="0"/>
          </a:p>
          <a:p>
            <a:r>
              <a:rPr lang="en-US" dirty="0"/>
              <a:t>•	Cleaning before: Who is responsible for cleaning before the event if it is not hosted in a restaurant? Caterers bring food; they are not always responsible for cleaning and setting up the event. Coordinate with the manager of the location site to determine what you need to do.</a:t>
            </a:r>
          </a:p>
          <a:p>
            <a:r>
              <a:rPr lang="en-US" dirty="0"/>
              <a:t>•	Set up: Who will move tables and chairs, and who will set up props and electronics?</a:t>
            </a:r>
          </a:p>
          <a:p>
            <a:r>
              <a:rPr lang="en-US" dirty="0"/>
              <a:t>•	Cleaning after: Who will clean the room after the event? This includes removing food, taking out trash, vacuuming, replacing tables and chairs, etc. </a:t>
            </a:r>
          </a:p>
          <a:p>
            <a:r>
              <a:rPr lang="en-US" dirty="0"/>
              <a:t>•	Teardown: Make sure someone is responsible for equipment, props, tools, handouts, etc. </a:t>
            </a:r>
          </a:p>
          <a:p>
            <a:r>
              <a:rPr lang="en-US" dirty="0"/>
              <a:t>You do not want any surprises when it comes to the cleaning up and tearing down. You risk losing your deposit and damaging your company’s reputation.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determine the cleaning up and tear down requirements.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Clean up or Teardown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cleaning up and tearing down.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stories of set up and clean up gone wrong and stories that worked well. Make a list of everyone the host should contact to prevent confusion about clean up and tear down.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is ultimately responsible for clean-up and tear down?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83</a:t>
            </a:fld>
            <a:endParaRPr lang="en-US" dirty="0"/>
          </a:p>
        </p:txBody>
      </p:sp>
    </p:spTree>
    <p:extLst>
      <p:ext uri="{BB962C8B-B14F-4D97-AF65-F5344CB8AC3E}">
        <p14:creationId xmlns:p14="http://schemas.microsoft.com/office/powerpoint/2010/main" val="19768712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a:lnSpc>
                <a:spcPct val="115000"/>
              </a:lnSpc>
              <a:spcBef>
                <a:spcPts val="0"/>
              </a:spcBef>
              <a:spcAft>
                <a:spcPts val="1000"/>
              </a:spcAft>
            </a:pPr>
            <a:r>
              <a:rPr lang="en-US" sz="1200" dirty="0">
                <a:effectLst/>
                <a:latin typeface="+mn-lt"/>
                <a:ea typeface="Times New Roman"/>
                <a:cs typeface="Times New Roman"/>
              </a:rPr>
              <a:t>Gina’s first lunch and learn was a disaster. She found a cheap venue, and decided to have it catered by a nearby fast food establishment. She arrived 15 minutes early to find the tables and chairs stacked in a corner. She worked quickly to put the room together, but this made it impossible for her to set up the electronic equipment before the participants arrived. The food arrived, and Gina wasn’t sure where to put it. She placed it on a table while she continued to set up the room. She did not plan on having people eat during the presentation, but people just grabbed food and ate during her lecture.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Food and Facilities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preparing for set up and take takedown.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was Gina’s mistake?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Gina choose the venue?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35300121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need to consider the subject of take away material. What will you provide? What type of follow up will be necessary? Take away materials include handouts, quizzes, self-tests, websites, reference materials, and white papers. Your topic will determine what you materials you need to provide. Always prepare your materials ahead of time.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4983870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Handouts are useful tools that allow the participants to follow along with the presentation and take notes. Taking notes helps participants engage with the material on a personal level. It is important, however, to make sure that handouts are focused and not filled with too much information. Handouts are supplementary material. They should not provide all the information in your presentation or people will simply read ahead and not pay attention. </a:t>
            </a:r>
          </a:p>
          <a:p>
            <a:r>
              <a:rPr lang="en-US" dirty="0"/>
              <a:t>Handouts:</a:t>
            </a:r>
          </a:p>
          <a:p>
            <a:r>
              <a:rPr lang="en-US" dirty="0"/>
              <a:t>•	Basic points</a:t>
            </a:r>
          </a:p>
          <a:p>
            <a:r>
              <a:rPr lang="en-US" dirty="0"/>
              <a:t>•	Room for notes</a:t>
            </a:r>
          </a:p>
          <a:p>
            <a:r>
              <a:rPr lang="en-US" dirty="0"/>
              <a:t>•	Interesting graphics</a:t>
            </a:r>
          </a:p>
          <a:p>
            <a:r>
              <a:rPr lang="en-US" dirty="0"/>
              <a:t>When you create take away material, make sure to review it carefully. You do not want to send out the wrong information. Include your contact information in the handouts, and make more than enough copies for your class. You never know who will need more than one.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handouts.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creating handouts.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10-Handout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be included in the handout?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96</a:t>
            </a:fld>
            <a:endParaRPr lang="en-US" dirty="0"/>
          </a:p>
        </p:txBody>
      </p:sp>
    </p:spTree>
    <p:extLst>
      <p:ext uri="{BB962C8B-B14F-4D97-AF65-F5344CB8AC3E}">
        <p14:creationId xmlns:p14="http://schemas.microsoft.com/office/powerpoint/2010/main" val="17729261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Quizzes and self-tests are staples of the business world. People like taking quizzes and self-tests and they are often inspired by their results. Quizzes and self-tests can seem daunting to create, but you do not have to make complex exams. Simply create quizzes for your area of expertise and self-tests that help you determine how well participants understand the information you are presenting. There are a few basic points to remember when making quizzes and self-tests. </a:t>
            </a:r>
          </a:p>
          <a:p>
            <a:r>
              <a:rPr lang="en-US" dirty="0"/>
              <a:t>•	Create questions based on clear objectives or skills.</a:t>
            </a:r>
          </a:p>
          <a:p>
            <a:r>
              <a:rPr lang="en-US" dirty="0"/>
              <a:t>•	Identify at least three different levels of skill when creating answer choices for self-tests.</a:t>
            </a:r>
          </a:p>
          <a:p>
            <a:r>
              <a:rPr lang="en-US" dirty="0"/>
              <a:t>•	Make sure that the answer choices are not confusing.</a:t>
            </a:r>
          </a:p>
          <a:p>
            <a:r>
              <a:rPr lang="en-US" dirty="0"/>
              <a:t>•	Test your quizzes and self-tests. </a:t>
            </a:r>
          </a:p>
          <a:p>
            <a:r>
              <a:rPr lang="en-US" dirty="0"/>
              <a:t>You can ask friends and colleagues to review your quizzes and tests to help you create the most effective materials.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quizzes and self-tests.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Quizzes or Self Tests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necessary components for quizzes and self-tests.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11-Self Test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bring examples of quizzes and self-tests as examples.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staples of the business world?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97</a:t>
            </a:fld>
            <a:endParaRPr lang="en-US" dirty="0"/>
          </a:p>
        </p:txBody>
      </p:sp>
    </p:spTree>
    <p:extLst>
      <p:ext uri="{BB962C8B-B14F-4D97-AF65-F5344CB8AC3E}">
        <p14:creationId xmlns:p14="http://schemas.microsoft.com/office/powerpoint/2010/main" val="13788952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Participants will find it useful to refer to minutes and sessions notes before the meeting. Minutes are official records of everything that occurred during a meeting, and you might not keep minutes in a casual setting. Session notes are notes over the information presented during the lunch and learn. Making the notes and minutes from past sessions available online provide participants with the opportunity to look up the information and prepare for their own lunch and learns. </a:t>
            </a:r>
          </a:p>
          <a:p>
            <a:r>
              <a:rPr lang="en-US" dirty="0"/>
              <a:t>It is also a good idea to link reference materials on a website with the notes and minutes. Video clips will give potential students the opportunity to understand what they can expect from the class. Keeping this information online will also provide the participants with valuable reviews after the lunch and learn is over.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minutes and notes.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Websites with Minutes and Session Notes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minutes and notes online.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their experiences with notes online. Make a list of the type of information that is useful to link with the notes and minutes. Place them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official record of everything that happens during meetings?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98</a:t>
            </a:fld>
            <a:endParaRPr lang="en-US" dirty="0"/>
          </a:p>
        </p:txBody>
      </p:sp>
    </p:spTree>
    <p:extLst>
      <p:ext uri="{BB962C8B-B14F-4D97-AF65-F5344CB8AC3E}">
        <p14:creationId xmlns:p14="http://schemas.microsoft.com/office/powerpoint/2010/main" val="301573033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Participants will want to consider what they have learned after the lesson, and they will probably want to research the subject further. This is why you should provide reference material or white papers for the participants. Reference materials that you may choose include relevant news stories, statistics, and research. You may also choose to provide reference books if you can find ones that are inexpensive. </a:t>
            </a:r>
          </a:p>
          <a:p>
            <a:r>
              <a:rPr lang="en-US" dirty="0"/>
              <a:t>White papers are written as authoritative reports or informative papers that help organizations relate to customers. White papers are brief but effective means of communication that illustrate the importance of the material and how it can benefit the participants. Most companies create their own white papers, which allow them to tailor their information. Providing a white paper and reference material helps students further their understanding of the subject and assist them in explaining the topic to others.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reference materials.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Reference Material or White Paper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reference materials.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reference materials that would be useful as take home materials. Define the difference between white papers and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white paper?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99</a:t>
            </a:fld>
            <a:endParaRPr lang="en-US" dirty="0"/>
          </a:p>
        </p:txBody>
      </p:sp>
    </p:spTree>
    <p:extLst>
      <p:ext uri="{BB962C8B-B14F-4D97-AF65-F5344CB8AC3E}">
        <p14:creationId xmlns:p14="http://schemas.microsoft.com/office/powerpoint/2010/main" val="8760730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Sara prepared for her lunch and learn, including the take home materials. She created in-depth handouts that explained every point of her presentation. She left some space for participants to write notes, but she noticed that only a few people bothered to take notes. Also, people read ahead of her presentation. She found it difficult to focus their attention, and they did not ask many questions during the Q&amp;A portion of the event.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Take Away Material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best way for using handouts.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do you think could have made the lunch and learn more effective?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studies.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Sara’s handout include?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230348335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Whenever you host a lunch and learn, you will have to deal with people. Most of the people you encounter will be pleasant. There is a small percentage, however, who will make your job difficult. It is imperative that you learn how to handle difficult situations or people before you encounter them. Being prepared for the worst will enable you to give the best presentation possible.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97297798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Disruptions are annoying. They take valuable time away for presenting information, and they cause everyone to lose focus. It is important to understand that most disruptions are not deliberate attempts at sabotage. So, remember to stay calm and be polite when handling disruptive behavior. Being polite does not mean ignoring poor behavior; you must address the disruption immediately or you risk the entire session unraveling. </a:t>
            </a:r>
          </a:p>
          <a:p>
            <a:r>
              <a:rPr lang="en-US" dirty="0"/>
              <a:t>How to Handle Disruptions:</a:t>
            </a:r>
          </a:p>
          <a:p>
            <a:r>
              <a:rPr lang="en-US" dirty="0"/>
              <a:t>Most distractions can be prevented with your ground rules and using the parking lot. It may be necessary to take remind students of these guidelines during the presentation. </a:t>
            </a:r>
          </a:p>
          <a:p>
            <a:r>
              <a:rPr lang="en-US" dirty="0"/>
              <a:t>You may assign tasks to participants who seem to need extra attention. Tasks may include keeping time, taking notes, monitoring the parking lot, etc. </a:t>
            </a:r>
          </a:p>
          <a:p>
            <a:r>
              <a:rPr lang="en-US" dirty="0"/>
              <a:t>In extreme cases, you may need to confront someone directly. Try to address the person away from the group. </a:t>
            </a:r>
          </a:p>
          <a:p>
            <a:r>
              <a:rPr lang="en-US" dirty="0"/>
              <a:t>If a participant is unstable or dangerous, do not hesitate to call security.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disruptions.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Disruptions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handling disruptions.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12-Disruptions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Break into pairs and follow the instructions on the handout.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disruptions be handled?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112</a:t>
            </a:fld>
            <a:endParaRPr lang="en-US" dirty="0"/>
          </a:p>
        </p:txBody>
      </p:sp>
    </p:spTree>
    <p:extLst>
      <p:ext uri="{BB962C8B-B14F-4D97-AF65-F5344CB8AC3E}">
        <p14:creationId xmlns:p14="http://schemas.microsoft.com/office/powerpoint/2010/main" val="4451590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8128563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Food can be disruptive, but many of these disruptions can be preventing by completing your prep work. Many office buildings and offsite locations have food policies, which you should consult before making any decisions regarding food. Even if the location does not have food policies in place, it is a good idea to consult the participants about common food issues. </a:t>
            </a:r>
          </a:p>
          <a:p>
            <a:r>
              <a:rPr lang="en-US" dirty="0"/>
              <a:t>Common Issues</a:t>
            </a:r>
          </a:p>
          <a:p>
            <a:r>
              <a:rPr lang="en-US" dirty="0"/>
              <a:t>•	Smell</a:t>
            </a:r>
          </a:p>
          <a:p>
            <a:r>
              <a:rPr lang="en-US" dirty="0"/>
              <a:t>•	Mess</a:t>
            </a:r>
          </a:p>
          <a:p>
            <a:r>
              <a:rPr lang="en-US" dirty="0"/>
              <a:t>•	Allergies</a:t>
            </a:r>
          </a:p>
          <a:p>
            <a:r>
              <a:rPr lang="en-US" dirty="0"/>
              <a:t>Allergies are always a concern, particularly when people are eating in a confined space. Additionally, smell is exacerbated by enclosed spaces, and some foods are more likely to cause messes than others. Determining the menu based on a dialogue with participants will diminish food issues and help the event run smoothly.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food issues.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Food Issues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prevent food issues.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your experiences with food issues. Create a food policy as a group that would prevent food issues. Place it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will help prevent food issues?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113</a:t>
            </a:fld>
            <a:endParaRPr lang="en-US" dirty="0"/>
          </a:p>
        </p:txBody>
      </p:sp>
    </p:spTree>
    <p:extLst>
      <p:ext uri="{BB962C8B-B14F-4D97-AF65-F5344CB8AC3E}">
        <p14:creationId xmlns:p14="http://schemas.microsoft.com/office/powerpoint/2010/main" val="201682605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 buy in of senior management is useful in any business endeavor. The same rule is true of lunch and learns. When senior management is involved, the participants see the event as credible. This will limit the number of difficult students who attend and your lunch and learns and draw the truly motivated. </a:t>
            </a:r>
          </a:p>
          <a:p>
            <a:endParaRPr lang="en-US" dirty="0"/>
          </a:p>
          <a:p>
            <a:r>
              <a:rPr lang="en-US" dirty="0"/>
              <a:t>Ways to Create Buy in</a:t>
            </a:r>
          </a:p>
          <a:p>
            <a:r>
              <a:rPr lang="en-US" dirty="0"/>
              <a:t>•	Make the need for change apparent.</a:t>
            </a:r>
          </a:p>
          <a:p>
            <a:r>
              <a:rPr lang="en-US" dirty="0"/>
              <a:t>•	Show the value of the lunch and learn.</a:t>
            </a:r>
          </a:p>
          <a:p>
            <a:r>
              <a:rPr lang="en-US" dirty="0"/>
              <a:t>•	Provide a detailed vision.</a:t>
            </a:r>
          </a:p>
          <a:p>
            <a:r>
              <a:rPr lang="en-US" dirty="0"/>
              <a:t>•	Be willing to be flexible in the implementation.</a:t>
            </a:r>
          </a:p>
          <a:p>
            <a:r>
              <a:rPr lang="en-US" dirty="0"/>
              <a:t>Do not underestimate the importance of management buy in. It will trickle down to employee buy in and improve your lunch and learn.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senior management buy in.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Senior Management Buy in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gain management buy in.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13-Buy in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Break into pairs and follow the instructions on the handout.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you gain senior management buy in?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114</a:t>
            </a:fld>
            <a:endParaRPr lang="en-US" dirty="0"/>
          </a:p>
        </p:txBody>
      </p:sp>
    </p:spTree>
    <p:extLst>
      <p:ext uri="{BB962C8B-B14F-4D97-AF65-F5344CB8AC3E}">
        <p14:creationId xmlns:p14="http://schemas.microsoft.com/office/powerpoint/2010/main" val="40259923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Everyone who presents at lunch and learns will face the dilemma of participants who do not participate. Lunch and learns without participation are awkward and boring. Engaging participants will improve the chances of participation. There are a few ways to liven the meeting and improve participation.</a:t>
            </a:r>
          </a:p>
          <a:p>
            <a:r>
              <a:rPr lang="en-US" dirty="0"/>
              <a:t>•	Be Interesting: Make the topic, visuals, and delivery as interesting as possible. A monotone drone of technical jargon will not generate interest or participation.</a:t>
            </a:r>
          </a:p>
          <a:p>
            <a:r>
              <a:rPr lang="en-US" dirty="0"/>
              <a:t>•	Create the environment: The set up can affect participation. Setting up the room so that people face each other is an incentive for participation.</a:t>
            </a:r>
          </a:p>
          <a:p>
            <a:r>
              <a:rPr lang="en-US" dirty="0"/>
              <a:t>•	External incentives:  Provide incentives to people who participate. Consider handing out candy or other prizes such as coupons or gift cards.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training and education.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Training and education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training and education needs.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effective methods for improving participation. Make a list of useful incentives and place them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will improve the chance of participation?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115</a:t>
            </a:fld>
            <a:endParaRPr lang="en-US" dirty="0"/>
          </a:p>
        </p:txBody>
      </p:sp>
    </p:spTree>
    <p:extLst>
      <p:ext uri="{BB962C8B-B14F-4D97-AF65-F5344CB8AC3E}">
        <p14:creationId xmlns:p14="http://schemas.microsoft.com/office/powerpoint/2010/main" val="30462218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Oliver was disappointed after his first lunch and learn. Many of the participants did not seem to have any interest in the topic at all. One person told him that the company strongly recommends taking these classes occasionally, but management never follows up. The attitude in the room was that the lunch and learns never change anything. During the presentation, no one participated. He even saw people playing games on their phones while he was talking. Oliver considered never hosting a lunch and learn again.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Difficult Situations or People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handling difficult people and manager buy in.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could have made the lunch and learn more effective?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the employees’ view of the lunch and learn?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40582109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Lunch and learns that fail often do not meet the criteria of a lunch and learn. In order to be successful, it is important to define what a lunch and learn is and what it is not. By creating a lunch and learn according to the appropriate definitions, you increase your chances of success.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55726577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Lunch and learns are not the appropriate setting for heavy or serious topics. The short amount of time requires that you be concise and avoid anything serious. Serious topics require much more time than you have to offer. This does not mean that lunch and learns are not informative, they can be extremely useful training tools. Simply use basic topics such as the ones below:</a:t>
            </a:r>
          </a:p>
          <a:p>
            <a:r>
              <a:rPr lang="en-US" dirty="0"/>
              <a:t>Topic Examples:</a:t>
            </a:r>
          </a:p>
          <a:p>
            <a:r>
              <a:rPr lang="en-US" dirty="0"/>
              <a:t>•	Business etiquette </a:t>
            </a:r>
          </a:p>
          <a:p>
            <a:r>
              <a:rPr lang="en-US" dirty="0"/>
              <a:t>•	Email etiquette</a:t>
            </a:r>
          </a:p>
          <a:p>
            <a:r>
              <a:rPr lang="en-US" dirty="0"/>
              <a:t>•	Social media</a:t>
            </a:r>
          </a:p>
          <a:p>
            <a:r>
              <a:rPr lang="en-US" dirty="0"/>
              <a:t>•	Managing change</a:t>
            </a:r>
          </a:p>
          <a:p>
            <a:r>
              <a:rPr lang="en-US" dirty="0"/>
              <a:t>•	Team building</a:t>
            </a:r>
          </a:p>
          <a:p>
            <a:r>
              <a:rPr lang="en-US" dirty="0"/>
              <a:t>You may follow up with further training if there is a need for a more in-depth study later. You should, however, avoid complex information that you cannot adequately cover in a single session.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topics that should and should not be chosen.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Heavy or Serious Topics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useful topics.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Brainstorm topics that you would consider for lunch and learns. Create a list of topics on the flipchart/board that would be effective lunch and learns.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not appropriate for lunch and learn topics?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128</a:t>
            </a:fld>
            <a:endParaRPr lang="en-US" dirty="0"/>
          </a:p>
        </p:txBody>
      </p:sp>
    </p:spTree>
    <p:extLst>
      <p:ext uri="{BB962C8B-B14F-4D97-AF65-F5344CB8AC3E}">
        <p14:creationId xmlns:p14="http://schemas.microsoft.com/office/powerpoint/2010/main" val="80293797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Lunch and learns are not useful for most required training such as health and safety training. This type of training is legally mandated or company mandated. Required training requires a level of focus that you cannot provide in a lunch and learn. For example, you would not use the lunch and learn for training on harassment or OSHA standards. Additionally, required training typically demands the taking attendance, which is difficult in lunch and learns.</a:t>
            </a:r>
          </a:p>
          <a:p>
            <a:r>
              <a:rPr lang="en-US" dirty="0"/>
              <a:t>Lunch and learns should be optional. This places the participant in control of the learning experience. Making lunch and learns required does little to motivate people. Optional lunch and learns will help weed out disruptive people and ensure that the participants have an interest in the subject matter.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required training.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Required Training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required training.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trainings that are required in most companies. Make a list of required trainings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are lunch and learns not useful?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129</a:t>
            </a:fld>
            <a:endParaRPr lang="en-US" dirty="0"/>
          </a:p>
        </p:txBody>
      </p:sp>
    </p:spTree>
    <p:extLst>
      <p:ext uri="{BB962C8B-B14F-4D97-AF65-F5344CB8AC3E}">
        <p14:creationId xmlns:p14="http://schemas.microsoft.com/office/powerpoint/2010/main" val="313320681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Lunch and learns are not replacements for traditional training sessions. They should be supplementary learning, or it can be used to introduce a new topic. The lunch and learn can be used to provide training in work skills, employee development, product training, and life skills. Traditional training takes longer than 30 to 40 minutes and often requires hands on work to be effective.</a:t>
            </a:r>
          </a:p>
          <a:p>
            <a:endParaRPr lang="en-US" dirty="0"/>
          </a:p>
          <a:p>
            <a:r>
              <a:rPr lang="en-US" dirty="0"/>
              <a:t>Methods of Traditional Training:</a:t>
            </a:r>
          </a:p>
          <a:p>
            <a:r>
              <a:rPr lang="en-US" dirty="0"/>
              <a:t>•	Demonstrations</a:t>
            </a:r>
          </a:p>
          <a:p>
            <a:r>
              <a:rPr lang="en-US" dirty="0"/>
              <a:t>•	Coaching</a:t>
            </a:r>
          </a:p>
          <a:p>
            <a:r>
              <a:rPr lang="en-US" dirty="0"/>
              <a:t>•	Computer training</a:t>
            </a:r>
          </a:p>
          <a:p>
            <a:r>
              <a:rPr lang="en-US" dirty="0"/>
              <a:t>•	E-class</a:t>
            </a:r>
          </a:p>
          <a:p>
            <a:r>
              <a:rPr lang="en-US" dirty="0"/>
              <a:t>•	Team training</a:t>
            </a:r>
          </a:p>
          <a:p>
            <a:r>
              <a:rPr lang="en-US" dirty="0"/>
              <a:t>•	Lectures</a:t>
            </a:r>
          </a:p>
          <a:p>
            <a:r>
              <a:rPr lang="en-US" dirty="0"/>
              <a:t>While lunch and learns may integrate aspects of traditional training, they are not the same. Lunch and learns are not long term training programs.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traditional training.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Replacement for Traditional Training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lunch and learns and traditional training differ.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your experiences with traditional trainings and how they differ from lunch and learns. List the differences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can’t lunch and learns replace traditional training?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130</a:t>
            </a:fld>
            <a:endParaRPr lang="en-US" dirty="0"/>
          </a:p>
        </p:txBody>
      </p:sp>
    </p:spTree>
    <p:extLst>
      <p:ext uri="{BB962C8B-B14F-4D97-AF65-F5344CB8AC3E}">
        <p14:creationId xmlns:p14="http://schemas.microsoft.com/office/powerpoint/2010/main" val="65978953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There is a saying that there is no such thing as a free lunch. You need to keep an eye out for people who are only interested in the food. People who want a free lunch have no interest in learning and are more likely to cause disruptions during the lunch and learn. There are a few ways to spot people who only came for the food:</a:t>
            </a:r>
          </a:p>
          <a:p>
            <a:endParaRPr lang="en-US" dirty="0"/>
          </a:p>
          <a:p>
            <a:r>
              <a:rPr lang="en-US" dirty="0"/>
              <a:t>•	They only ask about the food.</a:t>
            </a:r>
          </a:p>
          <a:p>
            <a:r>
              <a:rPr lang="en-US" dirty="0"/>
              <a:t>•	They do not pay attention.</a:t>
            </a:r>
          </a:p>
          <a:p>
            <a:r>
              <a:rPr lang="en-US" dirty="0"/>
              <a:t>•	They may try to slip out early.</a:t>
            </a:r>
          </a:p>
          <a:p>
            <a:r>
              <a:rPr lang="en-US" dirty="0"/>
              <a:t>You should encourage people to come only if they are interested in the material to prevent problems. If you notice offenders, ask them why they are attending. This lets them know that you are aware of their behavior. You may make a ground rule about participation. Additionally, choosing to serve lunch during the Q&amp;A will discourage people from coming who do not want to sit through the event.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why people come to lunch and learn.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Lunch and Learn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idea of the free lunch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experiences related to the free lunch. What techniques were effective at preventing people from taking advantage? List these on the board/flipchart.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should you encourage to come?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131</a:t>
            </a:fld>
            <a:endParaRPr lang="en-US" dirty="0"/>
          </a:p>
        </p:txBody>
      </p:sp>
    </p:spTree>
    <p:extLst>
      <p:ext uri="{BB962C8B-B14F-4D97-AF65-F5344CB8AC3E}">
        <p14:creationId xmlns:p14="http://schemas.microsoft.com/office/powerpoint/2010/main" val="110693804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The CEO of EGC Beauty was looking for a way to trim the training budget, and decided to try using mandatory lunch and learns to instill new information. The lunch and learns were frequently scheduled because of their short time frame. After three months, he discovered that employees did not seem to fully understand the information being presented. Additionally, he saw a rise in turnover. According to interviews, employees were choosing to leave because they felt that their breaks had been stolen. The CEO chose to reinstate other training methods.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What a Lunch and Learn Is Not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voluntary lunch and learns.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Why did the employees not seem to understand the information?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the CEO choose lunch and learns?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3482067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74584514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always room for improvement, even in lunch and learns. Always find what works best for you and choose the implement the best practices. Tweak your actions based on feedback and involve employees. Above all, remember that you need to create a comfortable environment that engages your participants.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47987247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Feedback will allow you to lead the best lunch and learns possible. You need to solicit feedback from your participants. Do not simply rely on them to volunteer their thoughts. Creating an evaluation form will help you collect feedback. You can pass the form out at the end of the lunch and learn and ask the participants to take a few minutes to fill it out. Make sure that the form is brief and asks pointed questions. You should also leave some space for comments.</a:t>
            </a:r>
          </a:p>
          <a:p>
            <a:r>
              <a:rPr lang="en-US" dirty="0"/>
              <a:t>Review your evaluation forms carefully to discover the consensus. Do not make adjustments based on the opinion of a few. Tweak the lunch and learn based on repeated feedback. For example, if 60% of your participants think the Q&amp;A is too long, consider shortening it. You should continually ask for feedback so that you can continually improve your presentations.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the importance of feedback.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Make It Before You Need It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obtain feedback.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14-Feedback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allows you to improve a lunch and learn?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144</a:t>
            </a:fld>
            <a:endParaRPr lang="en-US" dirty="0"/>
          </a:p>
        </p:txBody>
      </p:sp>
    </p:spTree>
    <p:extLst>
      <p:ext uri="{BB962C8B-B14F-4D97-AF65-F5344CB8AC3E}">
        <p14:creationId xmlns:p14="http://schemas.microsoft.com/office/powerpoint/2010/main" val="88170243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implementing lunch and learns, you will need to recruit talent. Consider utilizing star employees rather than looking for outside talent. Internal employees are wonderful sources of specialist knowledge and technical knowledge. They are familiar with the company’s policies and procedures. Additionally, they have the respect of the other employees. </a:t>
            </a:r>
          </a:p>
          <a:p>
            <a:r>
              <a:rPr lang="en-US" dirty="0"/>
              <a:t>You should already have identified the star employees from their performance. Once you determine their areas of expertise, explain to them how valuable their skill sets are and that other employees would benefit from their knowledge. Remember that you are asking them to take on more work, so be courteous. Persuade employees to volunteer to teach; do not demand that they do. A coerced teacher is not a very effective one. You should consider providing incentives and rewards for their efforts.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using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Utilize Star Employees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persuading employees.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15-Star Employees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Break into pairs and follow the instructions on the handout.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needs to be recruited?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145</a:t>
            </a:fld>
            <a:endParaRPr lang="en-US" dirty="0"/>
          </a:p>
        </p:txBody>
      </p:sp>
    </p:spTree>
    <p:extLst>
      <p:ext uri="{BB962C8B-B14F-4D97-AF65-F5344CB8AC3E}">
        <p14:creationId xmlns:p14="http://schemas.microsoft.com/office/powerpoint/2010/main" val="289036148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Lunch and learns are casual settings, but they still need to have basic agendas. These agendas should be provided to participants ahead of time. For example, you can email an agenda after the participants RSVP. The agenda will help keep you on track, and it will prevent any confusion among participants. The agenda will vary according to the topic addressed, class, etc.</a:t>
            </a:r>
          </a:p>
          <a:p>
            <a:r>
              <a:rPr lang="en-US" dirty="0"/>
              <a:t>Sample agenda:</a:t>
            </a:r>
          </a:p>
          <a:p>
            <a:r>
              <a:rPr lang="en-US" dirty="0"/>
              <a:t>•	10:55 am	Arrive/check in</a:t>
            </a:r>
          </a:p>
          <a:p>
            <a:r>
              <a:rPr lang="en-US" dirty="0"/>
              <a:t>•	11:05 am	Introduction</a:t>
            </a:r>
          </a:p>
          <a:p>
            <a:r>
              <a:rPr lang="en-US" dirty="0"/>
              <a:t>•	11:10 am	Interactive presentation</a:t>
            </a:r>
          </a:p>
          <a:p>
            <a:r>
              <a:rPr lang="en-US" dirty="0"/>
              <a:t>•	11:40 am	Q&amp;A (lunch)</a:t>
            </a:r>
          </a:p>
          <a:p>
            <a:r>
              <a:rPr lang="en-US" dirty="0"/>
              <a:t>•	12:00 pm	Wrap up	</a:t>
            </a:r>
          </a:p>
          <a:p>
            <a:r>
              <a:rPr lang="en-US" dirty="0"/>
              <a:t>The agenda will help keep everyone on the same page. It is not, however, set in stone. Allow for some flexibility during the actual meeting. Remember to keep the setting casual.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agendas.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Provide and Agenda Ahead of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sites.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create an agenda for the outline the class created earlier. Place this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 lunch and learns need to follow?</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146</a:t>
            </a:fld>
            <a:endParaRPr lang="en-US" dirty="0"/>
          </a:p>
        </p:txBody>
      </p:sp>
    </p:spTree>
    <p:extLst>
      <p:ext uri="{BB962C8B-B14F-4D97-AF65-F5344CB8AC3E}">
        <p14:creationId xmlns:p14="http://schemas.microsoft.com/office/powerpoint/2010/main" val="154201612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Lunch and learns are effective when they take place in relaxed settings. Remember to keep the session casual and loose. There are a few ways that you can help set the tone for your lunch and learn:</a:t>
            </a:r>
          </a:p>
          <a:p>
            <a:endParaRPr lang="en-US" dirty="0"/>
          </a:p>
          <a:p>
            <a:r>
              <a:rPr lang="en-US" dirty="0"/>
              <a:t>•	Create an atmosphere: Have everyone sit around a single table; avoid lecture style seating.</a:t>
            </a:r>
          </a:p>
          <a:p>
            <a:r>
              <a:rPr lang="en-US" dirty="0"/>
              <a:t>•	Use humor: Engage people with humor.</a:t>
            </a:r>
          </a:p>
          <a:p>
            <a:r>
              <a:rPr lang="en-US" dirty="0"/>
              <a:t>•	Dress casually: Business casual attire is more relaxed than a suit.</a:t>
            </a:r>
          </a:p>
          <a:p>
            <a:r>
              <a:rPr lang="en-US" dirty="0"/>
              <a:t>•	Invite discussion: Encourage interactions and conversations.</a:t>
            </a:r>
          </a:p>
          <a:p>
            <a:r>
              <a:rPr lang="en-US" dirty="0"/>
              <a:t>The tone that you adopt for your lunch and learn will depend on your personal style and the topic. In every situation, however, you must help the participants relax and engage with the material you are teaching.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casual session.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Keep the Session Casual and Loose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keep the session casual and loose.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participants to share their strategies for creating a casual setting. List these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true about the setting of a lunch and learn?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147</a:t>
            </a:fld>
            <a:endParaRPr lang="en-US" dirty="0"/>
          </a:p>
        </p:txBody>
      </p:sp>
    </p:spTree>
    <p:extLst>
      <p:ext uri="{BB962C8B-B14F-4D97-AF65-F5344CB8AC3E}">
        <p14:creationId xmlns:p14="http://schemas.microsoft.com/office/powerpoint/2010/main" val="269536414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Ken wanted to tap into the talent in his office. He took the time to review employee evaluations and identify their strengths and weaknesses. Once this was done, he sent an email to his exceptional employees, asking them to teach lunch and learns. He was surprised when only two people told him they wanted to teach. He was not sure what to do, and considered making teaching part of their job requirements. After speaking with his employees, however, he realized that some were nervous and others were concerned that teaching would interfere with their daily activities. Ken decided to offer his employees encouragement and the incentive of an extra day off for every three classes taught. The response was positive, and Ken’s company was able to host a lunch and learn every week.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Best Practices 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Address the importance engaging local talent.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Is there anything that you would add to make the recruitment more successful?</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ken consider doing?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117719518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 of successfully implementing lunch and learns is recognizing when they will be the most effective. Remember that lunch and learns are not useful in every training endeavor. They can be used as refreshers, Q&amp;A sessions. Additionally, they provide networking opportunities and are extremely effective when scheduled regularly.</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396747397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We have already established that the time constraints on lunch and learns make it impossible to address complex topics. They are useful, however, as refresher courses. You should consider scheduling lunch and learns as follow-ups to traditional training courses. For example, you could host a lunch and learn the week after training in new procedure. Refresher courses allow you to address any learning gaps in that participants have. By this time, the participants will have experience using the training by the refresher course, and they will ask educated questions. Refresher courses will also provide feedback on any weaknesses in your traditional training courses.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refresher courses.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Use It as a Refresher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using lunch and learns as refresher courses.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participants to discuss their experience with refresher courses. Which techniques worked, and which ones were redundant. List the effective techniques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lunch and learns relate to traditional training?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160</a:t>
            </a:fld>
            <a:endParaRPr lang="en-US" dirty="0"/>
          </a:p>
        </p:txBody>
      </p:sp>
    </p:spTree>
    <p:extLst>
      <p:ext uri="{BB962C8B-B14F-4D97-AF65-F5344CB8AC3E}">
        <p14:creationId xmlns:p14="http://schemas.microsoft.com/office/powerpoint/2010/main" val="56379351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Lunch and learns are more than learning opportunities, they are also effective networking tools. The voluntary nature of lunch and learns help connect people who have similar interests. It is up to everyone attending to make the most of the networking opportunities. Simply showing up and eating will not create meaningful connections. </a:t>
            </a:r>
          </a:p>
          <a:p>
            <a:r>
              <a:rPr lang="en-US" dirty="0"/>
              <a:t>How to Network:</a:t>
            </a:r>
          </a:p>
          <a:p>
            <a:r>
              <a:rPr lang="en-US" dirty="0"/>
              <a:t>•	Come early: Take the opportunity to meet people before there is a crowd.</a:t>
            </a:r>
          </a:p>
          <a:p>
            <a:r>
              <a:rPr lang="en-US" dirty="0"/>
              <a:t>•	Ask questions: Ask questions and share your personal stories.</a:t>
            </a:r>
          </a:p>
          <a:p>
            <a:r>
              <a:rPr lang="en-US" dirty="0"/>
              <a:t>•	Exchange information: Bring business cards to exchange.</a:t>
            </a:r>
          </a:p>
          <a:p>
            <a:r>
              <a:rPr lang="en-US" dirty="0"/>
              <a:t>•	Follow up: Email new connections to foster a relationship.</a:t>
            </a:r>
          </a:p>
          <a:p>
            <a:r>
              <a:rPr lang="en-US" dirty="0"/>
              <a:t>Do not make networking too complicated. Use it as an opportunity to meet with peers and share ideas.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networking.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Networking Opportunity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who could be harmed.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16-Network</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Break into pairs and follow the instructions on the handout.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lunch and learns effective networking tools?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161</a:t>
            </a:fld>
            <a:endParaRPr lang="en-US" dirty="0"/>
          </a:p>
        </p:txBody>
      </p:sp>
    </p:spTree>
    <p:extLst>
      <p:ext uri="{BB962C8B-B14F-4D97-AF65-F5344CB8AC3E}">
        <p14:creationId xmlns:p14="http://schemas.microsoft.com/office/powerpoint/2010/main" val="98969452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Upper management Q&amp;A sessions are valuable opportunities for upper management to connect with the rest of the company and explore the plans for the future. You may choose to host these once a month or quarterly. The timing will depend on the type of business. Lunch and learns are the perfect setting for this Q&amp;A session because they facilitate the communication. If you attend a Q&amp;A session, take the opportunity to ask questions about the company. It is important, however, to ask thoughtful questions. This is not a platform for airing grievances or showing off knowledge.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Q&amp;A sessions with upper management.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Upper Management Q&amp;A Session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questions at lunch and learns.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Come up with a list of questions that would be appropriate at Q&amp;A sessions with upper management. List these on the flipchart/board. Also, make a list of useless or inappropriate questions.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lunch and learns effective in Q&amp;A sessions?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162</a:t>
            </a:fld>
            <a:endParaRPr lang="en-US" dirty="0"/>
          </a:p>
        </p:txBody>
      </p:sp>
    </p:spTree>
    <p:extLst>
      <p:ext uri="{BB962C8B-B14F-4D97-AF65-F5344CB8AC3E}">
        <p14:creationId xmlns:p14="http://schemas.microsoft.com/office/powerpoint/2010/main" val="1286282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Lunch and learns are effective when they are scheduled regularly. When they occur regularly, people know when to fit them into their personal schedules. Your participants will be prepared, and it is likely that your numbers will grow. People who have positive experiences are likely to recommend the lunch and learns to their friends. Over time, your students will repeat their attendance and bring others with them. </a:t>
            </a:r>
          </a:p>
          <a:p>
            <a:r>
              <a:rPr lang="en-US" dirty="0"/>
              <a:t>The schedule that you create will depend on the needs of the business. Some companies will benefit from monthly meetings and others from a more frequent schedule. Regardless of how often you meet, you should schedule the lunch and learns at the same time and on the same day of the week. It is a good idea to avoid meeting on Fridays because people are likely to be focused on completely their tasks before the weekend.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a schedule.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Put It on a Regular Schedule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scheduling lunch and learns.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your experiences with lunch and learns and other regular meetings. Were people better focused on certain days or times? As a group, come up with a consensus for a day and time that would be best for a regular lunch and learn.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a regular schedule affect attendance?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163</a:t>
            </a:fld>
            <a:endParaRPr lang="en-US" dirty="0"/>
          </a:p>
        </p:txBody>
      </p:sp>
    </p:spTree>
    <p:extLst>
      <p:ext uri="{BB962C8B-B14F-4D97-AF65-F5344CB8AC3E}">
        <p14:creationId xmlns:p14="http://schemas.microsoft.com/office/powerpoint/2010/main" val="186914999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endParaRPr lang="en-US" dirty="0"/>
          </a:p>
          <a:p>
            <a:r>
              <a:rPr lang="en-US" dirty="0"/>
              <a:t>Bill’s company had a history of poor training results, which equaled a 5% drop in revenue during each quarter with change. It was time to alter procedures again, and he was concerned about the loss that the organization would face from the change. He decided to follow up with employees by creating a lunch and learn refresher courses for each learning group. He attended the first follow up session and was amazed by the results. The employees asked practical questions and came up with suggestions to make the change process easier. There was a small dip immediately after the training, but the quarter ended without any losses.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Best Practices II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refresher courses.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Why were the lunch and learns successful?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Bill’s concern?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164</a:t>
            </a:fld>
            <a:endParaRPr lang="en-US" dirty="0"/>
          </a:p>
        </p:txBody>
      </p:sp>
    </p:spTree>
    <p:extLst>
      <p:ext uri="{BB962C8B-B14F-4D97-AF65-F5344CB8AC3E}">
        <p14:creationId xmlns:p14="http://schemas.microsoft.com/office/powerpoint/2010/main" val="416472314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Epictetus: It is impossible for a man to learn what he thinks he already knows.</a:t>
            </a:r>
          </a:p>
          <a:p>
            <a:r>
              <a:rPr lang="en-US" dirty="0"/>
              <a:t>•	Voltaire: Judge a man by his questions not by his answers.</a:t>
            </a:r>
          </a:p>
          <a:p>
            <a:r>
              <a:rPr lang="en-US" dirty="0"/>
              <a:t>•	Proverb: Some people make things happen, some watch things happen, while others wonder  what has happened.</a:t>
            </a:r>
          </a:p>
          <a:p>
            <a:r>
              <a:rPr lang="en-US" dirty="0"/>
              <a:t>•	Robert Bly: The best presenters have conversations with their audiences.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176</a:t>
            </a:fld>
            <a:endParaRPr lang="en-US" dirty="0"/>
          </a:p>
        </p:txBody>
      </p:sp>
    </p:spTree>
    <p:extLst>
      <p:ext uri="{BB962C8B-B14F-4D97-AF65-F5344CB8AC3E}">
        <p14:creationId xmlns:p14="http://schemas.microsoft.com/office/powerpoint/2010/main" val="373843220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177</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178</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179</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180</a:t>
            </a:fld>
            <a:endParaRPr lang="en-US" dirty="0"/>
          </a:p>
        </p:txBody>
      </p:sp>
    </p:spTree>
    <p:extLst>
      <p:ext uri="{BB962C8B-B14F-4D97-AF65-F5344CB8AC3E}">
        <p14:creationId xmlns:p14="http://schemas.microsoft.com/office/powerpoint/2010/main" val="72295520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181</a:t>
            </a:fld>
            <a:endParaRPr lang="en-US" dirty="0"/>
          </a:p>
        </p:txBody>
      </p:sp>
    </p:spTree>
    <p:extLst>
      <p:ext uri="{BB962C8B-B14F-4D97-AF65-F5344CB8AC3E}">
        <p14:creationId xmlns:p14="http://schemas.microsoft.com/office/powerpoint/2010/main" val="285548115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182</a:t>
            </a:fld>
            <a:endParaRPr lang="en-CA" dirty="0"/>
          </a:p>
        </p:txBody>
      </p:sp>
    </p:spTree>
    <p:extLst>
      <p:ext uri="{BB962C8B-B14F-4D97-AF65-F5344CB8AC3E}">
        <p14:creationId xmlns:p14="http://schemas.microsoft.com/office/powerpoint/2010/main" val="1150780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pic>
        <p:nvPicPr>
          <p:cNvPr id="6" name="Picture 5" descr="C:\Users\Darren\Desktop\New Photos\s03075.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04173" y="5181599"/>
            <a:ext cx="2412056" cy="1600201"/>
          </a:xfrm>
          <a:prstGeom prst="rect">
            <a:avLst/>
          </a:prstGeom>
          <a:noFill/>
          <a:ln>
            <a:noFill/>
          </a:ln>
        </p:spPr>
      </p:pic>
    </p:spTree>
    <p:extLst>
      <p:ext uri="{BB962C8B-B14F-4D97-AF65-F5344CB8AC3E}">
        <p14:creationId xmlns:p14="http://schemas.microsoft.com/office/powerpoint/2010/main" val="2095895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191699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140908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569075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038830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7545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7850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6397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4088760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111333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3655793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7/20/2017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0.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6.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8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7.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8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0683707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0AFB97FA-FD9A-45DF-AD63-D6C424C46982}"/>
              </a:ext>
            </a:extLst>
          </p:cNvPr>
          <p:cNvSpPr>
            <a:spLocks noGrp="1"/>
          </p:cNvSpPr>
          <p:nvPr>
            <p:ph sz="quarter" idx="11"/>
          </p:nvPr>
        </p:nvSpPr>
        <p:spPr/>
        <p:txBody>
          <a:bodyPr/>
          <a:lstStyle/>
          <a:p>
            <a:endParaRPr lang="en-US"/>
          </a:p>
        </p:txBody>
      </p:sp>
      <p:sp>
        <p:nvSpPr>
          <p:cNvPr id="378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31BDB109-B28C-4C14-BC68-C843F8BDA489}"/>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4761B993-805B-4695-80CB-C8FD1F2027D4}"/>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Sara prepared for her lunch and learn, including the take home materials</a:t>
              </a:r>
            </a:p>
          </p:txBody>
        </p:sp>
        <p:sp>
          <p:nvSpPr>
            <p:cNvPr id="5" name="Rectangle: Rounded Corners 4">
              <a:extLst>
                <a:ext uri="{FF2B5EF4-FFF2-40B4-BE49-F238E27FC236}">
                  <a16:creationId xmlns:a16="http://schemas.microsoft.com/office/drawing/2014/main" id="{F2D3704A-E881-40F6-8C10-76DABFEB8B85}"/>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E4474D86-C4F3-47BF-B9E1-E1CECAD5CB73}"/>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created in-depth handouts</a:t>
              </a:r>
            </a:p>
          </p:txBody>
        </p:sp>
        <p:sp>
          <p:nvSpPr>
            <p:cNvPr id="7" name="Rectangle: Rounded Corners 6">
              <a:extLst>
                <a:ext uri="{FF2B5EF4-FFF2-40B4-BE49-F238E27FC236}">
                  <a16:creationId xmlns:a16="http://schemas.microsoft.com/office/drawing/2014/main" id="{CDEC78C3-759B-4659-990B-90B221895A65}"/>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7C044268-DE3F-4B24-B68A-18D912BF5377}"/>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Only a few people bothered to take notes</a:t>
              </a:r>
            </a:p>
          </p:txBody>
        </p:sp>
        <p:sp>
          <p:nvSpPr>
            <p:cNvPr id="9" name="Rectangle: Rounded Corners 8">
              <a:extLst>
                <a:ext uri="{FF2B5EF4-FFF2-40B4-BE49-F238E27FC236}">
                  <a16:creationId xmlns:a16="http://schemas.microsoft.com/office/drawing/2014/main" id="{97F35432-0840-45BA-B81D-7D326A88BF35}"/>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0A0345F0-FD42-4284-A486-D74EFE210246}"/>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They did not ask many questions during the Q&amp;A session</a:t>
              </a:r>
            </a:p>
          </p:txBody>
        </p:sp>
      </p:gr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helps the participants connect with the material?</a:t>
            </a:r>
          </a:p>
          <a:p>
            <a:pPr marL="690563" lvl="0">
              <a:lnSpc>
                <a:spcPct val="115000"/>
              </a:lnSpc>
              <a:spcBef>
                <a:spcPts val="0"/>
              </a:spcBef>
              <a:spcAft>
                <a:spcPts val="0"/>
              </a:spcAft>
              <a:buFont typeface="+mj-lt"/>
              <a:buAutoNum type="alphaLcParenR"/>
            </a:pPr>
            <a:r>
              <a:rPr lang="en-US" dirty="0">
                <a:ea typeface="Times New Roman"/>
                <a:cs typeface="Times New Roman"/>
              </a:rPr>
              <a:t>Taking notes</a:t>
            </a:r>
          </a:p>
          <a:p>
            <a:pPr marL="690563" lvl="0">
              <a:lnSpc>
                <a:spcPct val="115000"/>
              </a:lnSpc>
              <a:spcBef>
                <a:spcPts val="0"/>
              </a:spcBef>
              <a:spcAft>
                <a:spcPts val="0"/>
              </a:spcAft>
              <a:buFont typeface="+mj-lt"/>
              <a:buAutoNum type="alphaLcParenR"/>
            </a:pPr>
            <a:r>
              <a:rPr lang="en-US" dirty="0">
                <a:ea typeface="Times New Roman"/>
                <a:cs typeface="Times New Roman"/>
              </a:rPr>
              <a:t>Handouts</a:t>
            </a:r>
          </a:p>
          <a:p>
            <a:pPr marL="690563" lvl="0">
              <a:lnSpc>
                <a:spcPct val="115000"/>
              </a:lnSpc>
              <a:spcBef>
                <a:spcPts val="0"/>
              </a:spcBef>
              <a:spcAft>
                <a:spcPts val="0"/>
              </a:spcAft>
              <a:buFont typeface="+mj-lt"/>
              <a:buAutoNum type="alphaLcParenR"/>
            </a:pPr>
            <a:r>
              <a:rPr lang="en-US" dirty="0">
                <a:ea typeface="Times New Roman"/>
                <a:cs typeface="Times New Roman"/>
              </a:rPr>
              <a:t>Quizzes</a:t>
            </a:r>
          </a:p>
          <a:p>
            <a:pPr marL="690563" lvl="0">
              <a:lnSpc>
                <a:spcPct val="115000"/>
              </a:lnSpc>
              <a:spcBef>
                <a:spcPts val="0"/>
              </a:spcBef>
              <a:spcAft>
                <a:spcPts val="1000"/>
              </a:spcAft>
              <a:buFont typeface="+mj-lt"/>
              <a:buAutoNum type="alphaLcParenR"/>
            </a:pPr>
            <a:r>
              <a:rPr lang="en-US" dirty="0">
                <a:ea typeface="Times New Roman"/>
                <a:cs typeface="Times New Roman"/>
              </a:rPr>
              <a:t>Copies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not be in a handout?</a:t>
            </a:r>
          </a:p>
          <a:p>
            <a:pPr marL="690563" lvl="0">
              <a:lnSpc>
                <a:spcPct val="115000"/>
              </a:lnSpc>
              <a:spcBef>
                <a:spcPts val="0"/>
              </a:spcBef>
              <a:spcAft>
                <a:spcPts val="0"/>
              </a:spcAft>
              <a:buFont typeface="+mj-lt"/>
              <a:buAutoNum type="alphaLcParenR"/>
            </a:pPr>
            <a:r>
              <a:rPr lang="en-US" dirty="0">
                <a:ea typeface="Times New Roman"/>
                <a:cs typeface="Times New Roman"/>
              </a:rPr>
              <a:t>Graphics</a:t>
            </a:r>
          </a:p>
          <a:p>
            <a:pPr marL="690563" lvl="0">
              <a:lnSpc>
                <a:spcPct val="115000"/>
              </a:lnSpc>
              <a:spcBef>
                <a:spcPts val="0"/>
              </a:spcBef>
              <a:spcAft>
                <a:spcPts val="0"/>
              </a:spcAft>
              <a:buFont typeface="+mj-lt"/>
              <a:buAutoNum type="alphaLcParenR"/>
            </a:pPr>
            <a:r>
              <a:rPr lang="en-US" dirty="0">
                <a:ea typeface="Times New Roman"/>
                <a:cs typeface="Times New Roman"/>
              </a:rPr>
              <a:t>Too much information</a:t>
            </a:r>
          </a:p>
          <a:p>
            <a:pPr marL="690563" lvl="0">
              <a:lnSpc>
                <a:spcPct val="115000"/>
              </a:lnSpc>
              <a:spcBef>
                <a:spcPts val="0"/>
              </a:spcBef>
              <a:spcAft>
                <a:spcPts val="0"/>
              </a:spcAft>
              <a:buFont typeface="+mj-lt"/>
              <a:buAutoNum type="alphaLcParenR"/>
            </a:pPr>
            <a:r>
              <a:rPr lang="en-US" dirty="0">
                <a:ea typeface="Times New Roman"/>
                <a:cs typeface="Times New Roman"/>
              </a:rPr>
              <a:t>Basic information</a:t>
            </a:r>
          </a:p>
          <a:p>
            <a:pPr marL="690563" lvl="0">
              <a:lnSpc>
                <a:spcPct val="115000"/>
              </a:lnSpc>
              <a:spcBef>
                <a:spcPts val="0"/>
              </a:spcBef>
              <a:spcAft>
                <a:spcPts val="1000"/>
              </a:spcAft>
              <a:buFont typeface="+mj-lt"/>
              <a:buAutoNum type="alphaLcParenR"/>
            </a:pPr>
            <a:r>
              <a:rPr lang="en-US" dirty="0">
                <a:ea typeface="Times New Roman"/>
                <a:cs typeface="Times New Roman"/>
              </a:rPr>
              <a:t>Space for notes</a:t>
            </a:r>
          </a:p>
          <a:p>
            <a:endParaRPr lang="en-US"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the minimal number of skill levels that should be identified in a self-test?</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ea typeface="Times New Roman"/>
                <a:cs typeface="Times New Roman"/>
              </a:rPr>
              <a:t>4</a:t>
            </a: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690563" lvl="0">
              <a:lnSpc>
                <a:spcPct val="115000"/>
              </a:lnSpc>
              <a:spcBef>
                <a:spcPts val="0"/>
              </a:spcBef>
              <a:spcAft>
                <a:spcPts val="1000"/>
              </a:spcAft>
              <a:buFont typeface="+mj-lt"/>
              <a:buAutoNum type="alphaLcParenR"/>
            </a:pPr>
            <a:r>
              <a:rPr lang="en-US" dirty="0">
                <a:ea typeface="Times New Roman"/>
                <a:cs typeface="Times New Roman"/>
              </a:rPr>
              <a:t>1</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should you test your quizzes and self-tests?</a:t>
            </a:r>
          </a:p>
          <a:p>
            <a:pPr marL="690563" lvl="0">
              <a:lnSpc>
                <a:spcPct val="115000"/>
              </a:lnSpc>
              <a:spcBef>
                <a:spcPts val="0"/>
              </a:spcBef>
              <a:spcAft>
                <a:spcPts val="0"/>
              </a:spcAft>
              <a:buFont typeface="+mj-lt"/>
              <a:buAutoNum type="alphaLcParenR"/>
            </a:pPr>
            <a:r>
              <a:rPr lang="en-US" dirty="0">
                <a:ea typeface="Times New Roman"/>
                <a:cs typeface="Times New Roman"/>
              </a:rPr>
              <a:t>You do not</a:t>
            </a:r>
          </a:p>
          <a:p>
            <a:pPr marL="690563" lvl="0">
              <a:lnSpc>
                <a:spcPct val="115000"/>
              </a:lnSpc>
              <a:spcBef>
                <a:spcPts val="0"/>
              </a:spcBef>
              <a:spcAft>
                <a:spcPts val="0"/>
              </a:spcAft>
              <a:buFont typeface="+mj-lt"/>
              <a:buAutoNum type="alphaLcParenR"/>
            </a:pPr>
            <a:r>
              <a:rPr lang="en-US" dirty="0">
                <a:ea typeface="Times New Roman"/>
                <a:cs typeface="Times New Roman"/>
              </a:rPr>
              <a:t>With participants</a:t>
            </a:r>
          </a:p>
          <a:p>
            <a:pPr marL="690563" lvl="0">
              <a:lnSpc>
                <a:spcPct val="115000"/>
              </a:lnSpc>
              <a:spcBef>
                <a:spcPts val="0"/>
              </a:spcBef>
              <a:spcAft>
                <a:spcPts val="0"/>
              </a:spcAft>
              <a:buFont typeface="+mj-lt"/>
              <a:buAutoNum type="alphaLcParenR"/>
            </a:pPr>
            <a:r>
              <a:rPr lang="en-US" dirty="0">
                <a:ea typeface="Times New Roman"/>
                <a:cs typeface="Times New Roman"/>
              </a:rPr>
              <a:t>By yourself</a:t>
            </a:r>
          </a:p>
          <a:p>
            <a:pPr marL="690563" lvl="0">
              <a:lnSpc>
                <a:spcPct val="115000"/>
              </a:lnSpc>
              <a:spcBef>
                <a:spcPts val="0"/>
              </a:spcBef>
              <a:spcAft>
                <a:spcPts val="1000"/>
              </a:spcAft>
              <a:buFont typeface="+mj-lt"/>
              <a:buAutoNum type="alphaLcParenR"/>
            </a:pPr>
            <a:r>
              <a:rPr lang="en-US" dirty="0">
                <a:ea typeface="Times New Roman"/>
                <a:cs typeface="Times New Roman"/>
              </a:rPr>
              <a:t>With peers</a:t>
            </a:r>
          </a:p>
        </p:txBody>
      </p:sp>
    </p:spTree>
    <p:extLst>
      <p:ext uri="{BB962C8B-B14F-4D97-AF65-F5344CB8AC3E}">
        <p14:creationId xmlns:p14="http://schemas.microsoft.com/office/powerpoint/2010/main" val="109290083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should you link to the website with notes?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Quizzes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Tests</a:t>
            </a:r>
          </a:p>
          <a:p>
            <a:pPr marL="685800" lvl="0" indent="-347663">
              <a:lnSpc>
                <a:spcPct val="115000"/>
              </a:lnSpc>
              <a:spcBef>
                <a:spcPts val="0"/>
              </a:spcBef>
              <a:spcAft>
                <a:spcPts val="0"/>
              </a:spcAft>
              <a:buFont typeface="+mj-lt"/>
              <a:buAutoNum type="alphaLcParenR"/>
            </a:pPr>
            <a:r>
              <a:rPr lang="en-US" dirty="0">
                <a:ea typeface="Times New Roman"/>
                <a:cs typeface="Times New Roman"/>
              </a:rPr>
              <a:t>References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Personal information </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is online information useful?</a:t>
            </a:r>
          </a:p>
          <a:p>
            <a:pPr marL="685800" lvl="0" indent="-347663">
              <a:lnSpc>
                <a:spcPct val="115000"/>
              </a:lnSpc>
              <a:spcBef>
                <a:spcPts val="0"/>
              </a:spcBef>
              <a:spcAft>
                <a:spcPts val="0"/>
              </a:spcAft>
              <a:buFont typeface="+mj-lt"/>
              <a:buAutoNum type="alphaLcParenR"/>
            </a:pPr>
            <a:r>
              <a:rPr lang="en-US" dirty="0">
                <a:ea typeface="Times New Roman"/>
                <a:cs typeface="Times New Roman"/>
              </a:rPr>
              <a:t>Always</a:t>
            </a:r>
          </a:p>
          <a:p>
            <a:pPr marL="685800" lvl="0" indent="-347663">
              <a:lnSpc>
                <a:spcPct val="115000"/>
              </a:lnSpc>
              <a:spcBef>
                <a:spcPts val="0"/>
              </a:spcBef>
              <a:spcAft>
                <a:spcPts val="0"/>
              </a:spcAft>
              <a:buFont typeface="+mj-lt"/>
              <a:buAutoNum type="alphaLcParenR"/>
            </a:pPr>
            <a:r>
              <a:rPr lang="en-US" dirty="0">
                <a:ea typeface="Times New Roman"/>
                <a:cs typeface="Times New Roman"/>
              </a:rPr>
              <a:t>After sessions </a:t>
            </a:r>
          </a:p>
          <a:p>
            <a:pPr marL="685800" lvl="0" indent="-347663">
              <a:lnSpc>
                <a:spcPct val="115000"/>
              </a:lnSpc>
              <a:spcBef>
                <a:spcPts val="0"/>
              </a:spcBef>
              <a:spcAft>
                <a:spcPts val="0"/>
              </a:spcAft>
              <a:buFont typeface="+mj-lt"/>
              <a:buAutoNum type="alphaLcParenR"/>
            </a:pPr>
            <a:r>
              <a:rPr lang="en-US" dirty="0">
                <a:ea typeface="Times New Roman"/>
                <a:cs typeface="Times New Roman"/>
              </a:rPr>
              <a:t>Before sessions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Before and after sessions</a:t>
            </a:r>
          </a:p>
        </p:txBody>
      </p:sp>
    </p:spTree>
    <p:extLst>
      <p:ext uri="{BB962C8B-B14F-4D97-AF65-F5344CB8AC3E}">
        <p14:creationId xmlns:p14="http://schemas.microsoft.com/office/powerpoint/2010/main" val="109290083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Stories, statistic, and research are examples of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Reference materials</a:t>
            </a:r>
          </a:p>
          <a:p>
            <a:pPr marL="690563" lvl="0">
              <a:lnSpc>
                <a:spcPct val="115000"/>
              </a:lnSpc>
              <a:spcBef>
                <a:spcPts val="0"/>
              </a:spcBef>
              <a:spcAft>
                <a:spcPts val="0"/>
              </a:spcAft>
              <a:buFont typeface="+mj-lt"/>
              <a:buAutoNum type="alphaLcParenR"/>
            </a:pPr>
            <a:r>
              <a:rPr lang="en-US" dirty="0">
                <a:ea typeface="Times New Roman"/>
                <a:cs typeface="Times New Roman"/>
              </a:rPr>
              <a:t>White papers</a:t>
            </a:r>
          </a:p>
          <a:p>
            <a:pPr marL="690563" lvl="0">
              <a:lnSpc>
                <a:spcPct val="115000"/>
              </a:lnSpc>
              <a:spcBef>
                <a:spcPts val="0"/>
              </a:spcBef>
              <a:spcAft>
                <a:spcPts val="0"/>
              </a:spcAft>
              <a:buFont typeface="+mj-lt"/>
              <a:buAutoNum type="alphaLcParenR"/>
            </a:pPr>
            <a:r>
              <a:rPr lang="en-US" dirty="0">
                <a:ea typeface="Times New Roman"/>
                <a:cs typeface="Times New Roman"/>
              </a:rPr>
              <a:t>Handouts</a:t>
            </a:r>
          </a:p>
          <a:p>
            <a:pPr marL="690563" lvl="0">
              <a:lnSpc>
                <a:spcPct val="115000"/>
              </a:lnSpc>
              <a:spcBef>
                <a:spcPts val="0"/>
              </a:spcBef>
              <a:spcAft>
                <a:spcPts val="1000"/>
              </a:spcAft>
              <a:buFont typeface="+mj-lt"/>
              <a:buAutoNum type="alphaLcParenR"/>
            </a:pPr>
            <a:r>
              <a:rPr lang="en-US" dirty="0">
                <a:ea typeface="Times New Roman"/>
                <a:cs typeface="Times New Roman"/>
              </a:rPr>
              <a:t>Self-tests</a:t>
            </a:r>
          </a:p>
          <a:p>
            <a:pPr marL="347663" marR="0" indent="0">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Who typically creates white papers?</a:t>
            </a:r>
          </a:p>
          <a:p>
            <a:pPr marL="690563" lvl="0">
              <a:lnSpc>
                <a:spcPct val="115000"/>
              </a:lnSpc>
              <a:spcBef>
                <a:spcPts val="0"/>
              </a:spcBef>
              <a:spcAft>
                <a:spcPts val="0"/>
              </a:spcAft>
              <a:buFont typeface="+mj-lt"/>
              <a:buAutoNum type="alphaLcParenR"/>
            </a:pPr>
            <a:r>
              <a:rPr lang="en-US" dirty="0">
                <a:ea typeface="Times New Roman"/>
                <a:cs typeface="Times New Roman"/>
              </a:rPr>
              <a:t>Research scientists</a:t>
            </a:r>
          </a:p>
          <a:p>
            <a:pPr marL="690563" lvl="0">
              <a:lnSpc>
                <a:spcPct val="115000"/>
              </a:lnSpc>
              <a:spcBef>
                <a:spcPts val="0"/>
              </a:spcBef>
              <a:spcAft>
                <a:spcPts val="0"/>
              </a:spcAft>
              <a:buFont typeface="+mj-lt"/>
              <a:buAutoNum type="alphaLcParenR"/>
            </a:pPr>
            <a:r>
              <a:rPr lang="en-US" dirty="0">
                <a:ea typeface="Times New Roman"/>
                <a:cs typeface="Times New Roman"/>
              </a:rPr>
              <a:t>Individual companies</a:t>
            </a:r>
          </a:p>
          <a:p>
            <a:pPr marL="690563" lvl="0">
              <a:lnSpc>
                <a:spcPct val="115000"/>
              </a:lnSpc>
              <a:spcBef>
                <a:spcPts val="0"/>
              </a:spcBef>
              <a:spcAft>
                <a:spcPts val="0"/>
              </a:spcAft>
              <a:buFont typeface="+mj-lt"/>
              <a:buAutoNum type="alphaLcParenR"/>
            </a:pPr>
            <a:r>
              <a:rPr lang="en-US" dirty="0">
                <a:ea typeface="Times New Roman"/>
                <a:cs typeface="Times New Roman"/>
              </a:rPr>
              <a:t>Statistical groups</a:t>
            </a:r>
          </a:p>
          <a:p>
            <a:pPr marL="690563" lvl="0">
              <a:lnSpc>
                <a:spcPct val="115000"/>
              </a:lnSpc>
              <a:spcBef>
                <a:spcPts val="0"/>
              </a:spcBef>
              <a:spcAft>
                <a:spcPts val="1000"/>
              </a:spcAft>
              <a:buFont typeface="+mj-lt"/>
              <a:buAutoNum type="alphaLcParenR"/>
            </a:pPr>
            <a:r>
              <a:rPr lang="en-US" dirty="0">
                <a:ea typeface="Times New Roman"/>
                <a:cs typeface="Times New Roman"/>
              </a:rPr>
              <a:t>Participant feedback</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at the Q&amp;A?</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Few questions</a:t>
            </a:r>
          </a:p>
          <a:p>
            <a:pPr marL="690563" lvl="0">
              <a:lnSpc>
                <a:spcPct val="115000"/>
              </a:lnSpc>
              <a:spcBef>
                <a:spcPts val="0"/>
              </a:spcBef>
              <a:spcAft>
                <a:spcPts val="0"/>
              </a:spcAft>
              <a:buFont typeface="+mj-lt"/>
              <a:buAutoNum type="alphaLcParenR"/>
            </a:pPr>
            <a:r>
              <a:rPr lang="en-US" dirty="0">
                <a:ea typeface="Times New Roman"/>
                <a:cs typeface="Times New Roman"/>
              </a:rPr>
              <a:t>Many questions</a:t>
            </a:r>
          </a:p>
          <a:p>
            <a:pPr marL="690563" lvl="0">
              <a:lnSpc>
                <a:spcPct val="115000"/>
              </a:lnSpc>
              <a:spcBef>
                <a:spcPts val="0"/>
              </a:spcBef>
              <a:spcAft>
                <a:spcPts val="1000"/>
              </a:spcAft>
              <a:buFont typeface="+mj-lt"/>
              <a:buAutoNum type="alphaLcParenR"/>
            </a:pPr>
            <a:r>
              <a:rPr lang="en-US" dirty="0">
                <a:ea typeface="Times New Roman"/>
                <a:cs typeface="Times New Roman"/>
              </a:rPr>
              <a:t>Loss of focus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did Sara leave space in her handouts?</a:t>
            </a:r>
          </a:p>
          <a:p>
            <a:pPr marL="690563" lvl="0">
              <a:lnSpc>
                <a:spcPct val="115000"/>
              </a:lnSpc>
              <a:spcBef>
                <a:spcPts val="0"/>
              </a:spcBef>
              <a:spcAft>
                <a:spcPts val="0"/>
              </a:spcAft>
              <a:buFont typeface="+mj-lt"/>
              <a:buAutoNum type="alphaLcParenR"/>
            </a:pPr>
            <a:r>
              <a:rPr lang="en-US" dirty="0">
                <a:ea typeface="Times New Roman"/>
                <a:cs typeface="Times New Roman"/>
              </a:rPr>
              <a:t>Self-tests</a:t>
            </a:r>
          </a:p>
          <a:p>
            <a:pPr marL="690563" lvl="0">
              <a:lnSpc>
                <a:spcPct val="115000"/>
              </a:lnSpc>
              <a:spcBef>
                <a:spcPts val="0"/>
              </a:spcBef>
              <a:spcAft>
                <a:spcPts val="0"/>
              </a:spcAft>
              <a:buFont typeface="+mj-lt"/>
              <a:buAutoNum type="alphaLcParenR"/>
            </a:pPr>
            <a:r>
              <a:rPr lang="en-US" dirty="0">
                <a:ea typeface="Times New Roman"/>
                <a:cs typeface="Times New Roman"/>
              </a:rPr>
              <a:t>Questions</a:t>
            </a:r>
          </a:p>
          <a:p>
            <a:pPr marL="690563" lvl="0">
              <a:lnSpc>
                <a:spcPct val="115000"/>
              </a:lnSpc>
              <a:spcBef>
                <a:spcPts val="0"/>
              </a:spcBef>
              <a:spcAft>
                <a:spcPts val="0"/>
              </a:spcAft>
              <a:buFont typeface="+mj-lt"/>
              <a:buAutoNum type="alphaLcParenR"/>
            </a:pPr>
            <a:r>
              <a:rPr lang="en-US" dirty="0">
                <a:ea typeface="Times New Roman"/>
                <a:cs typeface="Times New Roman"/>
              </a:rPr>
              <a:t>Quizzes</a:t>
            </a:r>
          </a:p>
          <a:p>
            <a:pPr marL="690563" lvl="0">
              <a:lnSpc>
                <a:spcPct val="115000"/>
              </a:lnSpc>
              <a:spcBef>
                <a:spcPts val="0"/>
              </a:spcBef>
              <a:spcAft>
                <a:spcPts val="1000"/>
              </a:spcAft>
              <a:buFont typeface="+mj-lt"/>
              <a:buAutoNum type="alphaLcParenR"/>
            </a:pPr>
            <a:r>
              <a:rPr lang="en-US" dirty="0">
                <a:ea typeface="Times New Roman"/>
                <a:cs typeface="Times New Roman"/>
              </a:rPr>
              <a:t>Notes</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helps the participants connect with the material?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Taking notes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Handouts</a:t>
            </a:r>
          </a:p>
          <a:p>
            <a:pPr marL="690563" lvl="0">
              <a:lnSpc>
                <a:spcPct val="115000"/>
              </a:lnSpc>
              <a:spcBef>
                <a:spcPts val="0"/>
              </a:spcBef>
              <a:spcAft>
                <a:spcPts val="0"/>
              </a:spcAft>
              <a:buFont typeface="+mj-lt"/>
              <a:buAutoNum type="alphaLcParenR"/>
            </a:pPr>
            <a:r>
              <a:rPr lang="en-US" dirty="0">
                <a:ea typeface="Times New Roman"/>
                <a:cs typeface="Times New Roman"/>
              </a:rPr>
              <a:t>Quizzes</a:t>
            </a:r>
          </a:p>
          <a:p>
            <a:pPr marL="690563" lvl="0">
              <a:lnSpc>
                <a:spcPct val="115000"/>
              </a:lnSpc>
              <a:spcBef>
                <a:spcPts val="0"/>
              </a:spcBef>
              <a:spcAft>
                <a:spcPts val="1000"/>
              </a:spcAft>
              <a:buFont typeface="+mj-lt"/>
              <a:buAutoNum type="alphaLcParenR"/>
            </a:pPr>
            <a:r>
              <a:rPr lang="en-US" dirty="0">
                <a:ea typeface="Times New Roman"/>
                <a:cs typeface="Times New Roman"/>
              </a:rPr>
              <a:t>Copies</a:t>
            </a:r>
          </a:p>
          <a:p>
            <a:pPr marL="347663" marR="0" indent="-4763">
              <a:lnSpc>
                <a:spcPct val="115000"/>
              </a:lnSpc>
              <a:spcBef>
                <a:spcPts val="0"/>
              </a:spcBef>
              <a:spcAft>
                <a:spcPts val="1000"/>
              </a:spcAft>
            </a:pPr>
            <a:r>
              <a:rPr lang="en-US" dirty="0">
                <a:solidFill>
                  <a:srgbClr val="FF0000"/>
                </a:solidFill>
                <a:ea typeface="Times New Roman"/>
                <a:cs typeface="Times New Roman"/>
              </a:rPr>
              <a:t>Handouts make it easier to take notes. Taking notes helps participants connect with the material.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not be in a handout?</a:t>
            </a:r>
          </a:p>
          <a:p>
            <a:pPr marL="690563" lvl="0">
              <a:lnSpc>
                <a:spcPct val="115000"/>
              </a:lnSpc>
              <a:spcBef>
                <a:spcPts val="0"/>
              </a:spcBef>
              <a:spcAft>
                <a:spcPts val="0"/>
              </a:spcAft>
              <a:buFont typeface="+mj-lt"/>
              <a:buAutoNum type="alphaLcParenR"/>
            </a:pPr>
            <a:r>
              <a:rPr lang="en-US" dirty="0">
                <a:ea typeface="Times New Roman"/>
                <a:cs typeface="Times New Roman"/>
              </a:rPr>
              <a:t>Graphics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Too much information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Basic information</a:t>
            </a:r>
          </a:p>
          <a:p>
            <a:pPr marL="690563" lvl="0">
              <a:lnSpc>
                <a:spcPct val="115000"/>
              </a:lnSpc>
              <a:spcBef>
                <a:spcPts val="0"/>
              </a:spcBef>
              <a:spcAft>
                <a:spcPts val="1000"/>
              </a:spcAft>
              <a:buFont typeface="+mj-lt"/>
              <a:buAutoNum type="alphaLcParenR"/>
            </a:pPr>
            <a:r>
              <a:rPr lang="en-US" dirty="0">
                <a:ea typeface="Times New Roman"/>
                <a:cs typeface="Times New Roman"/>
              </a:rPr>
              <a:t>Space for notes</a:t>
            </a:r>
          </a:p>
          <a:p>
            <a:pPr marL="347663" marR="0" indent="-4763">
              <a:lnSpc>
                <a:spcPct val="115000"/>
              </a:lnSpc>
              <a:spcBef>
                <a:spcPts val="0"/>
              </a:spcBef>
              <a:spcAft>
                <a:spcPts val="1000"/>
              </a:spcAft>
            </a:pPr>
            <a:r>
              <a:rPr lang="en-US" dirty="0">
                <a:solidFill>
                  <a:srgbClr val="FF0000"/>
                </a:solidFill>
                <a:ea typeface="Times New Roman"/>
                <a:cs typeface="Times New Roman"/>
              </a:rPr>
              <a:t>The handout should not include too much information. Graphics, basic information, and space for notes should be included in the handout.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9590905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the minimal number of skill levels that should be identified in a self-test?</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ea typeface="Times New Roman"/>
                <a:cs typeface="Times New Roman"/>
              </a:rPr>
              <a:t>4</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3</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1</a:t>
            </a:r>
          </a:p>
          <a:p>
            <a:pPr marL="347663" marR="0" indent="-4763">
              <a:lnSpc>
                <a:spcPct val="115000"/>
              </a:lnSpc>
              <a:spcBef>
                <a:spcPts val="0"/>
              </a:spcBef>
              <a:spcAft>
                <a:spcPts val="1000"/>
              </a:spcAft>
            </a:pPr>
            <a:r>
              <a:rPr lang="en-US" dirty="0">
                <a:solidFill>
                  <a:srgbClr val="FF0000"/>
                </a:solidFill>
                <a:ea typeface="Times New Roman"/>
                <a:cs typeface="Times New Roman"/>
              </a:rPr>
              <a:t>Self-tests can help determine understanding and skill level. You should be able to identify at least three different skill levels.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should you test your quizzes and self-tests?</a:t>
            </a:r>
          </a:p>
          <a:p>
            <a:pPr marL="690563" lvl="0">
              <a:lnSpc>
                <a:spcPct val="115000"/>
              </a:lnSpc>
              <a:spcBef>
                <a:spcPts val="0"/>
              </a:spcBef>
              <a:spcAft>
                <a:spcPts val="0"/>
              </a:spcAft>
              <a:buFont typeface="+mj-lt"/>
              <a:buAutoNum type="alphaLcParenR"/>
            </a:pPr>
            <a:r>
              <a:rPr lang="en-US" dirty="0">
                <a:ea typeface="Times New Roman"/>
                <a:cs typeface="Times New Roman"/>
              </a:rPr>
              <a:t>You do not</a:t>
            </a:r>
          </a:p>
          <a:p>
            <a:pPr marL="690563" lvl="0">
              <a:lnSpc>
                <a:spcPct val="115000"/>
              </a:lnSpc>
              <a:spcBef>
                <a:spcPts val="0"/>
              </a:spcBef>
              <a:spcAft>
                <a:spcPts val="0"/>
              </a:spcAft>
              <a:buFont typeface="+mj-lt"/>
              <a:buAutoNum type="alphaLcParenR"/>
            </a:pPr>
            <a:r>
              <a:rPr lang="en-US" dirty="0">
                <a:ea typeface="Times New Roman"/>
                <a:cs typeface="Times New Roman"/>
              </a:rPr>
              <a:t>With participants</a:t>
            </a:r>
          </a:p>
          <a:p>
            <a:pPr marL="690563" lvl="0">
              <a:lnSpc>
                <a:spcPct val="115000"/>
              </a:lnSpc>
              <a:spcBef>
                <a:spcPts val="0"/>
              </a:spcBef>
              <a:spcAft>
                <a:spcPts val="0"/>
              </a:spcAft>
              <a:buFont typeface="+mj-lt"/>
              <a:buAutoNum type="alphaLcParenR"/>
            </a:pPr>
            <a:r>
              <a:rPr lang="en-US" dirty="0">
                <a:ea typeface="Times New Roman"/>
                <a:cs typeface="Times New Roman"/>
              </a:rPr>
              <a:t>By yourself</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With peers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Quizzes and self-tests should be reviewed before they are used. Peers and friends should be used to test the materials.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0830117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should you link to the website with notes?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Quizzes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Tests</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References</a:t>
            </a:r>
            <a:endParaRPr lang="en-US" dirty="0">
              <a:ea typeface="Times New Roman"/>
              <a:cs typeface="Times New Roman"/>
            </a:endParaRPr>
          </a:p>
          <a:p>
            <a:pPr marL="685800" lvl="0" indent="-347663">
              <a:lnSpc>
                <a:spcPct val="115000"/>
              </a:lnSpc>
              <a:spcBef>
                <a:spcPts val="0"/>
              </a:spcBef>
              <a:spcAft>
                <a:spcPts val="1000"/>
              </a:spcAft>
              <a:buFont typeface="+mj-lt"/>
              <a:buAutoNum type="alphaLcParenR"/>
            </a:pPr>
            <a:r>
              <a:rPr lang="en-US" dirty="0">
                <a:ea typeface="Times New Roman"/>
                <a:cs typeface="Times New Roman"/>
              </a:rPr>
              <a:t>Personal information </a:t>
            </a:r>
          </a:p>
          <a:p>
            <a:pPr marL="347663" marR="0" indent="-4763">
              <a:lnSpc>
                <a:spcPct val="115000"/>
              </a:lnSpc>
              <a:spcBef>
                <a:spcPts val="0"/>
              </a:spcBef>
              <a:spcAft>
                <a:spcPts val="1000"/>
              </a:spcAft>
            </a:pPr>
            <a:r>
              <a:rPr lang="en-US" dirty="0">
                <a:solidFill>
                  <a:srgbClr val="FF0000"/>
                </a:solidFill>
                <a:ea typeface="Times New Roman"/>
                <a:cs typeface="Times New Roman"/>
              </a:rPr>
              <a:t>References should be linked to websites with notes. This will provide participants with valuable information.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is online information useful?</a:t>
            </a:r>
          </a:p>
          <a:p>
            <a:pPr marL="685800" lvl="0" indent="-347663">
              <a:lnSpc>
                <a:spcPct val="115000"/>
              </a:lnSpc>
              <a:spcBef>
                <a:spcPts val="0"/>
              </a:spcBef>
              <a:spcAft>
                <a:spcPts val="0"/>
              </a:spcAft>
              <a:buFont typeface="+mj-lt"/>
              <a:buAutoNum type="alphaLcParenR"/>
            </a:pPr>
            <a:r>
              <a:rPr lang="en-US" dirty="0">
                <a:ea typeface="Times New Roman"/>
                <a:cs typeface="Times New Roman"/>
              </a:rPr>
              <a:t>Always</a:t>
            </a:r>
          </a:p>
          <a:p>
            <a:pPr marL="685800" lvl="0" indent="-347663">
              <a:lnSpc>
                <a:spcPct val="115000"/>
              </a:lnSpc>
              <a:spcBef>
                <a:spcPts val="0"/>
              </a:spcBef>
              <a:spcAft>
                <a:spcPts val="0"/>
              </a:spcAft>
              <a:buFont typeface="+mj-lt"/>
              <a:buAutoNum type="alphaLcParenR"/>
            </a:pPr>
            <a:r>
              <a:rPr lang="en-US" dirty="0">
                <a:ea typeface="Times New Roman"/>
                <a:cs typeface="Times New Roman"/>
              </a:rPr>
              <a:t>After sessions </a:t>
            </a:r>
          </a:p>
          <a:p>
            <a:pPr marL="685800" lvl="0" indent="-347663">
              <a:lnSpc>
                <a:spcPct val="115000"/>
              </a:lnSpc>
              <a:spcBef>
                <a:spcPts val="0"/>
              </a:spcBef>
              <a:spcAft>
                <a:spcPts val="0"/>
              </a:spcAft>
              <a:buFont typeface="+mj-lt"/>
              <a:buAutoNum type="alphaLcParenR"/>
            </a:pPr>
            <a:r>
              <a:rPr lang="en-US" dirty="0">
                <a:ea typeface="Times New Roman"/>
                <a:cs typeface="Times New Roman"/>
              </a:rPr>
              <a:t>Before sessions</a:t>
            </a:r>
          </a:p>
          <a:p>
            <a:pPr marL="685800" lvl="0" indent="-347663">
              <a:lnSpc>
                <a:spcPct val="115000"/>
              </a:lnSpc>
              <a:spcBef>
                <a:spcPts val="0"/>
              </a:spcBef>
              <a:spcAft>
                <a:spcPts val="1000"/>
              </a:spcAft>
              <a:buFont typeface="+mj-lt"/>
              <a:buAutoNum type="alphaLcParenR"/>
            </a:pPr>
            <a:r>
              <a:rPr lang="en-US" dirty="0">
                <a:solidFill>
                  <a:srgbClr val="FF0000"/>
                </a:solidFill>
                <a:ea typeface="Times New Roman"/>
                <a:cs typeface="Times New Roman"/>
              </a:rPr>
              <a:t>Before and after sessions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online information allows people to examine the topic ahead of time. It also helps students recall information.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19785750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Stories, statistic, and research are examples of which of the following?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Reference materials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White papers</a:t>
            </a:r>
          </a:p>
          <a:p>
            <a:pPr marL="690563" lvl="0">
              <a:lnSpc>
                <a:spcPct val="115000"/>
              </a:lnSpc>
              <a:spcBef>
                <a:spcPts val="0"/>
              </a:spcBef>
              <a:spcAft>
                <a:spcPts val="0"/>
              </a:spcAft>
              <a:buFont typeface="+mj-lt"/>
              <a:buAutoNum type="alphaLcParenR"/>
            </a:pPr>
            <a:r>
              <a:rPr lang="en-US" dirty="0">
                <a:ea typeface="Times New Roman"/>
                <a:cs typeface="Times New Roman"/>
              </a:rPr>
              <a:t>Handouts</a:t>
            </a:r>
          </a:p>
          <a:p>
            <a:pPr marL="690563" lvl="0">
              <a:lnSpc>
                <a:spcPct val="115000"/>
              </a:lnSpc>
              <a:spcBef>
                <a:spcPts val="0"/>
              </a:spcBef>
              <a:spcAft>
                <a:spcPts val="1000"/>
              </a:spcAft>
              <a:buFont typeface="+mj-lt"/>
              <a:buAutoNum type="alphaLcParenR"/>
            </a:pPr>
            <a:r>
              <a:rPr lang="en-US" dirty="0">
                <a:ea typeface="Times New Roman"/>
                <a:cs typeface="Times New Roman"/>
              </a:rPr>
              <a:t>Self-tests</a:t>
            </a:r>
          </a:p>
          <a:p>
            <a:pPr marL="347663" marR="0" indent="0">
              <a:lnSpc>
                <a:spcPct val="115000"/>
              </a:lnSpc>
              <a:spcBef>
                <a:spcPts val="0"/>
              </a:spcBef>
              <a:spcAft>
                <a:spcPts val="1000"/>
              </a:spcAft>
            </a:pPr>
            <a:r>
              <a:rPr lang="en-US" dirty="0">
                <a:solidFill>
                  <a:srgbClr val="FF0000"/>
                </a:solidFill>
                <a:ea typeface="Times New Roman"/>
                <a:cs typeface="Times New Roman"/>
              </a:rPr>
              <a:t>All of the answers are examples of take aways. The question describes specific reference materials.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Who typically creates white papers?</a:t>
            </a:r>
          </a:p>
          <a:p>
            <a:pPr marL="690563" lvl="0">
              <a:lnSpc>
                <a:spcPct val="115000"/>
              </a:lnSpc>
              <a:spcBef>
                <a:spcPts val="0"/>
              </a:spcBef>
              <a:spcAft>
                <a:spcPts val="0"/>
              </a:spcAft>
              <a:buFont typeface="+mj-lt"/>
              <a:buAutoNum type="alphaLcParenR"/>
            </a:pPr>
            <a:r>
              <a:rPr lang="en-US" dirty="0">
                <a:ea typeface="Times New Roman"/>
                <a:cs typeface="Times New Roman"/>
              </a:rPr>
              <a:t>Research scientists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Individual companies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Statistical groups</a:t>
            </a:r>
          </a:p>
          <a:p>
            <a:pPr marL="690563" lvl="0">
              <a:lnSpc>
                <a:spcPct val="115000"/>
              </a:lnSpc>
              <a:spcBef>
                <a:spcPts val="0"/>
              </a:spcBef>
              <a:spcAft>
                <a:spcPts val="1000"/>
              </a:spcAft>
              <a:buFont typeface="+mj-lt"/>
              <a:buAutoNum type="alphaLcParenR"/>
            </a:pPr>
            <a:r>
              <a:rPr lang="en-US" dirty="0">
                <a:ea typeface="Times New Roman"/>
                <a:cs typeface="Times New Roman"/>
              </a:rPr>
              <a:t>Participant feedback</a:t>
            </a:r>
          </a:p>
          <a:p>
            <a:pPr marL="347663" marR="0" indent="0">
              <a:lnSpc>
                <a:spcPct val="115000"/>
              </a:lnSpc>
              <a:spcBef>
                <a:spcPts val="0"/>
              </a:spcBef>
              <a:spcAft>
                <a:spcPts val="1000"/>
              </a:spcAft>
            </a:pPr>
            <a:r>
              <a:rPr lang="en-US" dirty="0">
                <a:solidFill>
                  <a:srgbClr val="FF0000"/>
                </a:solidFill>
                <a:ea typeface="Times New Roman"/>
                <a:cs typeface="Times New Roman"/>
              </a:rPr>
              <a:t>White papers are reports or expert information. They are typically created by the individual companies.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75101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at the Q&amp;A?</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Few questions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Many questions</a:t>
            </a:r>
          </a:p>
          <a:p>
            <a:pPr marL="690563" lvl="0">
              <a:lnSpc>
                <a:spcPct val="115000"/>
              </a:lnSpc>
              <a:spcBef>
                <a:spcPts val="0"/>
              </a:spcBef>
              <a:spcAft>
                <a:spcPts val="1000"/>
              </a:spcAft>
              <a:buFont typeface="+mj-lt"/>
              <a:buAutoNum type="alphaLcParenR"/>
            </a:pPr>
            <a:r>
              <a:rPr lang="en-US" dirty="0">
                <a:ea typeface="Times New Roman"/>
                <a:cs typeface="Times New Roman"/>
              </a:rPr>
              <a:t>Loss of focus</a:t>
            </a:r>
          </a:p>
          <a:p>
            <a:pPr marL="347663" marR="0" indent="-4763">
              <a:lnSpc>
                <a:spcPct val="115000"/>
              </a:lnSpc>
              <a:spcBef>
                <a:spcPts val="0"/>
              </a:spcBef>
              <a:spcAft>
                <a:spcPts val="1000"/>
              </a:spcAft>
            </a:pPr>
            <a:r>
              <a:rPr lang="en-US" dirty="0">
                <a:solidFill>
                  <a:srgbClr val="FF0000"/>
                </a:solidFill>
                <a:ea typeface="Times New Roman"/>
                <a:cs typeface="Times New Roman"/>
              </a:rPr>
              <a:t>The Q&amp;A did not include many questions. She had been expecting more questions.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did Sara leave space in her handouts?</a:t>
            </a:r>
          </a:p>
          <a:p>
            <a:pPr marL="690563" lvl="0">
              <a:lnSpc>
                <a:spcPct val="115000"/>
              </a:lnSpc>
              <a:spcBef>
                <a:spcPts val="0"/>
              </a:spcBef>
              <a:spcAft>
                <a:spcPts val="0"/>
              </a:spcAft>
              <a:buFont typeface="+mj-lt"/>
              <a:buAutoNum type="alphaLcParenR"/>
            </a:pPr>
            <a:r>
              <a:rPr lang="en-US" dirty="0">
                <a:ea typeface="Times New Roman"/>
                <a:cs typeface="Times New Roman"/>
              </a:rPr>
              <a:t>Self-tests</a:t>
            </a:r>
          </a:p>
          <a:p>
            <a:pPr marL="690563" lvl="0">
              <a:lnSpc>
                <a:spcPct val="115000"/>
              </a:lnSpc>
              <a:spcBef>
                <a:spcPts val="0"/>
              </a:spcBef>
              <a:spcAft>
                <a:spcPts val="0"/>
              </a:spcAft>
              <a:buFont typeface="+mj-lt"/>
              <a:buAutoNum type="alphaLcParenR"/>
            </a:pPr>
            <a:r>
              <a:rPr lang="en-US" dirty="0">
                <a:ea typeface="Times New Roman"/>
                <a:cs typeface="Times New Roman"/>
              </a:rPr>
              <a:t>Questions</a:t>
            </a:r>
          </a:p>
          <a:p>
            <a:pPr marL="690563" lvl="0">
              <a:lnSpc>
                <a:spcPct val="115000"/>
              </a:lnSpc>
              <a:spcBef>
                <a:spcPts val="0"/>
              </a:spcBef>
              <a:spcAft>
                <a:spcPts val="0"/>
              </a:spcAft>
              <a:buFont typeface="+mj-lt"/>
              <a:buAutoNum type="alphaLcParenR"/>
            </a:pPr>
            <a:r>
              <a:rPr lang="en-US" dirty="0">
                <a:ea typeface="Times New Roman"/>
                <a:cs typeface="Times New Roman"/>
              </a:rPr>
              <a:t>Quizzes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Notes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Sara left space in her handouts for notes. Participants, however, did not take many notes.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53341007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a:bodyPr>
          <a:lstStyle/>
          <a:p>
            <a:r>
              <a:rPr lang="en-US" dirty="0"/>
              <a:t>Module Eight: Difficult Situations or People</a:t>
            </a:r>
          </a:p>
        </p:txBody>
      </p:sp>
      <p:sp>
        <p:nvSpPr>
          <p:cNvPr id="399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All things are difficult before they are easy.</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Thomas Fuller</a:t>
            </a:r>
            <a:endParaRPr lang="en-US" sz="1400" dirty="0">
              <a:ea typeface="Times New Roman"/>
              <a:cs typeface="Times New Roman"/>
            </a:endParaRPr>
          </a:p>
          <a:p>
            <a:endParaRPr lang="en-US" dirty="0"/>
          </a:p>
        </p:txBody>
      </p:sp>
      <p:sp>
        <p:nvSpPr>
          <p:cNvPr id="39939" name="Content Placeholder 2"/>
          <p:cNvSpPr>
            <a:spLocks noGrp="1"/>
          </p:cNvSpPr>
          <p:nvPr>
            <p:ph type="body" sz="quarter" idx="11"/>
          </p:nvPr>
        </p:nvSpPr>
        <p:spPr/>
        <p:txBody>
          <a:bodyPr>
            <a:normAutofit fontScale="92500" lnSpcReduction="20000"/>
          </a:bodyPr>
          <a:lstStyle/>
          <a:p>
            <a:r>
              <a:rPr lang="en-US" dirty="0"/>
              <a:t>Whenever you host a lunch and learn, you will have to deal with people. Most of the people you encounter will be pleasant. There is a small percentage, however, who will make your job difficult. It is imperative that you learn how to handle difficult situations or people before you encounter them. Being prepared for the worst will enable you to give the best presentation possible.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D46B220-A462-4292-B2C9-298FA96340F8}"/>
              </a:ext>
            </a:extLst>
          </p:cNvPr>
          <p:cNvSpPr>
            <a:spLocks noGrp="1"/>
          </p:cNvSpPr>
          <p:nvPr>
            <p:ph sz="quarter" idx="11"/>
          </p:nvPr>
        </p:nvSpPr>
        <p:spPr/>
        <p:txBody>
          <a:bodyPr/>
          <a:lstStyle/>
          <a:p>
            <a:endParaRPr lang="en-US"/>
          </a:p>
        </p:txBody>
      </p:sp>
      <p:sp>
        <p:nvSpPr>
          <p:cNvPr id="40962" name="Title 1"/>
          <p:cNvSpPr>
            <a:spLocks noGrp="1"/>
          </p:cNvSpPr>
          <p:nvPr>
            <p:ph type="title"/>
          </p:nvPr>
        </p:nvSpPr>
        <p:spPr/>
        <p:txBody>
          <a:bodyPr/>
          <a:lstStyle/>
          <a:p>
            <a:r>
              <a:rPr lang="en-US" dirty="0"/>
              <a:t>Disruptions</a:t>
            </a:r>
          </a:p>
        </p:txBody>
      </p:sp>
      <p:grpSp>
        <p:nvGrpSpPr>
          <p:cNvPr id="3" name="Group 2">
            <a:extLst>
              <a:ext uri="{FF2B5EF4-FFF2-40B4-BE49-F238E27FC236}">
                <a16:creationId xmlns:a16="http://schemas.microsoft.com/office/drawing/2014/main" id="{ECC5915A-202D-4324-92D4-14C17EB4CCED}"/>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E594DAA3-B27A-48C8-B030-BB6689BDA193}"/>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Remember ground rules</a:t>
              </a:r>
            </a:p>
          </p:txBody>
        </p:sp>
        <p:sp>
          <p:nvSpPr>
            <p:cNvPr id="5" name="Freeform: Shape 4">
              <a:extLst>
                <a:ext uri="{FF2B5EF4-FFF2-40B4-BE49-F238E27FC236}">
                  <a16:creationId xmlns:a16="http://schemas.microsoft.com/office/drawing/2014/main" id="{DA27ACF0-F021-497F-B512-3F6CDBD5443B}"/>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Be polite</a:t>
              </a:r>
            </a:p>
          </p:txBody>
        </p:sp>
        <p:sp>
          <p:nvSpPr>
            <p:cNvPr id="6" name="Freeform: Shape 5">
              <a:extLst>
                <a:ext uri="{FF2B5EF4-FFF2-40B4-BE49-F238E27FC236}">
                  <a16:creationId xmlns:a16="http://schemas.microsoft.com/office/drawing/2014/main" id="{B5B00250-42AE-4607-B042-8290A9E09A29}"/>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Address immediately</a:t>
              </a:r>
            </a:p>
          </p:txBody>
        </p:sp>
      </p:gr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059B02F-BF0D-425C-92CB-75EA59CFD95F}"/>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r>
              <a:rPr lang="en-US" dirty="0"/>
              <a:t>Food Issues</a:t>
            </a:r>
          </a:p>
        </p:txBody>
      </p:sp>
      <p:grpSp>
        <p:nvGrpSpPr>
          <p:cNvPr id="3" name="Group 2">
            <a:extLst>
              <a:ext uri="{FF2B5EF4-FFF2-40B4-BE49-F238E27FC236}">
                <a16:creationId xmlns:a16="http://schemas.microsoft.com/office/drawing/2014/main" id="{863E19F6-1B25-4FEF-A492-C4F6A31514E4}"/>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F8CE58B4-E105-4F74-AAD3-CB6B43F23FF9}"/>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20DAE650-063C-4B99-9528-6A8B643A8F77}"/>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Follow office food policies</a:t>
              </a:r>
            </a:p>
          </p:txBody>
        </p:sp>
        <p:sp>
          <p:nvSpPr>
            <p:cNvPr id="6" name="Rectangle 5">
              <a:extLst>
                <a:ext uri="{FF2B5EF4-FFF2-40B4-BE49-F238E27FC236}">
                  <a16:creationId xmlns:a16="http://schemas.microsoft.com/office/drawing/2014/main" id="{2E07CF1A-C201-42BF-95C5-5C4BA0159E74}"/>
                </a:ext>
              </a:extLst>
            </p:cNvPr>
            <p:cNvSpPr/>
            <p:nvPr/>
          </p:nvSpPr>
          <p:spPr>
            <a:xfrm>
              <a:off x="457200" y="3685701"/>
              <a:ext cx="8229600" cy="856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1618E8AC-3201-459D-9F33-7690D923465C}"/>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Consult participants</a:t>
              </a:r>
            </a:p>
          </p:txBody>
        </p:sp>
        <p:sp>
          <p:nvSpPr>
            <p:cNvPr id="8" name="Rectangle 7">
              <a:extLst>
                <a:ext uri="{FF2B5EF4-FFF2-40B4-BE49-F238E27FC236}">
                  <a16:creationId xmlns:a16="http://schemas.microsoft.com/office/drawing/2014/main" id="{0B66E910-1B95-47CF-855E-57F15247CB09}"/>
                </a:ext>
              </a:extLst>
            </p:cNvPr>
            <p:cNvSpPr/>
            <p:nvPr/>
          </p:nvSpPr>
          <p:spPr>
            <a:xfrm>
              <a:off x="457200" y="5227941"/>
              <a:ext cx="8229600" cy="856800"/>
            </a:xfrm>
            <a:prstGeom prst="rect">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BBB0B1D9-9EDE-4536-AB4D-5105DF94946F}"/>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Smell, mess, allergies</a:t>
              </a:r>
            </a:p>
          </p:txBody>
        </p:sp>
      </p:gr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3DC7C011-7C07-4783-8A0C-12BE200279D3}"/>
              </a:ext>
            </a:extLst>
          </p:cNvPr>
          <p:cNvSpPr>
            <a:spLocks noGrp="1"/>
          </p:cNvSpPr>
          <p:nvPr>
            <p:ph sz="quarter" idx="11"/>
          </p:nvPr>
        </p:nvSpPr>
        <p:spPr/>
        <p:txBody>
          <a:bodyPr/>
          <a:lstStyle/>
          <a:p>
            <a:endParaRPr lang="en-US"/>
          </a:p>
        </p:txBody>
      </p:sp>
      <p:sp>
        <p:nvSpPr>
          <p:cNvPr id="40962" name="Title 1"/>
          <p:cNvSpPr>
            <a:spLocks noGrp="1"/>
          </p:cNvSpPr>
          <p:nvPr>
            <p:ph type="title"/>
          </p:nvPr>
        </p:nvSpPr>
        <p:spPr/>
        <p:txBody>
          <a:bodyPr/>
          <a:lstStyle/>
          <a:p>
            <a:r>
              <a:rPr lang="en-US" dirty="0"/>
              <a:t>Senior Management Buy in</a:t>
            </a:r>
          </a:p>
        </p:txBody>
      </p:sp>
      <p:grpSp>
        <p:nvGrpSpPr>
          <p:cNvPr id="3" name="Group 2">
            <a:extLst>
              <a:ext uri="{FF2B5EF4-FFF2-40B4-BE49-F238E27FC236}">
                <a16:creationId xmlns:a16="http://schemas.microsoft.com/office/drawing/2014/main" id="{B5D0AA71-3F09-49D0-B5FA-AE5596E2B544}"/>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C6DCE55E-D30F-479F-9CDF-F99673BE47B9}"/>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Make the need for change apparent</a:t>
              </a:r>
            </a:p>
          </p:txBody>
        </p:sp>
        <p:sp>
          <p:nvSpPr>
            <p:cNvPr id="5" name="Freeform: Shape 4">
              <a:extLst>
                <a:ext uri="{FF2B5EF4-FFF2-40B4-BE49-F238E27FC236}">
                  <a16:creationId xmlns:a16="http://schemas.microsoft.com/office/drawing/2014/main" id="{15996F92-D9E4-4E6E-A3EA-10594DA161C4}"/>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Provide a detailed vision</a:t>
              </a:r>
            </a:p>
          </p:txBody>
        </p:sp>
        <p:sp>
          <p:nvSpPr>
            <p:cNvPr id="6" name="Freeform: Shape 5">
              <a:extLst>
                <a:ext uri="{FF2B5EF4-FFF2-40B4-BE49-F238E27FC236}">
                  <a16:creationId xmlns:a16="http://schemas.microsoft.com/office/drawing/2014/main" id="{5E2E3A0F-740D-4CC3-BCD7-A6B1EBD68465}"/>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Be willing to be flexible</a:t>
              </a:r>
            </a:p>
          </p:txBody>
        </p:sp>
        <p:sp>
          <p:nvSpPr>
            <p:cNvPr id="7" name="Freeform: Shape 6">
              <a:extLst>
                <a:ext uri="{FF2B5EF4-FFF2-40B4-BE49-F238E27FC236}">
                  <a16:creationId xmlns:a16="http://schemas.microsoft.com/office/drawing/2014/main" id="{355469A1-EC66-49F1-9536-5D4E32274242}"/>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51B3E50F-2DF3-4D68-ABEB-E5A1EC9A23BF}"/>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extLst>
      <p:ext uri="{BB962C8B-B14F-4D97-AF65-F5344CB8AC3E}">
        <p14:creationId xmlns:p14="http://schemas.microsoft.com/office/powerpoint/2010/main" val="86100890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8631DE3-3C33-4861-91D4-4723BD0E2C0E}"/>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r>
              <a:rPr lang="en-US" dirty="0"/>
              <a:t>People Not Participating?</a:t>
            </a:r>
          </a:p>
        </p:txBody>
      </p:sp>
      <p:grpSp>
        <p:nvGrpSpPr>
          <p:cNvPr id="3" name="Group 2">
            <a:extLst>
              <a:ext uri="{FF2B5EF4-FFF2-40B4-BE49-F238E27FC236}">
                <a16:creationId xmlns:a16="http://schemas.microsoft.com/office/drawing/2014/main" id="{AAED9B2B-A394-43B9-9F98-CFC59358414F}"/>
              </a:ext>
            </a:extLst>
          </p:cNvPr>
          <p:cNvGrpSpPr/>
          <p:nvPr/>
        </p:nvGrpSpPr>
        <p:grpSpPr>
          <a:xfrm>
            <a:off x="1070268" y="1602409"/>
            <a:ext cx="7003462" cy="4521543"/>
            <a:chOff x="1070268" y="1602409"/>
            <a:chExt cx="7003462" cy="4521543"/>
          </a:xfrm>
        </p:grpSpPr>
        <p:sp>
          <p:nvSpPr>
            <p:cNvPr id="4" name="Freeform: Shape 3">
              <a:extLst>
                <a:ext uri="{FF2B5EF4-FFF2-40B4-BE49-F238E27FC236}">
                  <a16:creationId xmlns:a16="http://schemas.microsoft.com/office/drawing/2014/main" id="{9E3DAE7C-A860-4781-94FE-2A93A9BC99AF}"/>
                </a:ext>
              </a:extLst>
            </p:cNvPr>
            <p:cNvSpPr/>
            <p:nvPr/>
          </p:nvSpPr>
          <p:spPr>
            <a:xfrm>
              <a:off x="2501999" y="1602409"/>
              <a:ext cx="4140000" cy="1458562"/>
            </a:xfrm>
            <a:custGeom>
              <a:avLst/>
              <a:gdLst>
                <a:gd name="connsiteX0" fmla="*/ 0 w 4140000"/>
                <a:gd name="connsiteY0" fmla="*/ 0 h 1458562"/>
                <a:gd name="connsiteX1" fmla="*/ 4140000 w 4140000"/>
                <a:gd name="connsiteY1" fmla="*/ 0 h 1458562"/>
                <a:gd name="connsiteX2" fmla="*/ 4140000 w 4140000"/>
                <a:gd name="connsiteY2" fmla="*/ 1458562 h 1458562"/>
                <a:gd name="connsiteX3" fmla="*/ 0 w 4140000"/>
                <a:gd name="connsiteY3" fmla="*/ 1458562 h 1458562"/>
                <a:gd name="connsiteX4" fmla="*/ 0 w 414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0000" h="1458562">
                  <a:moveTo>
                    <a:pt x="0" y="0"/>
                  </a:moveTo>
                  <a:lnTo>
                    <a:pt x="4140000" y="0"/>
                  </a:lnTo>
                  <a:lnTo>
                    <a:pt x="414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2400300">
                <a:lnSpc>
                  <a:spcPct val="90000"/>
                </a:lnSpc>
                <a:spcBef>
                  <a:spcPct val="0"/>
                </a:spcBef>
                <a:spcAft>
                  <a:spcPct val="35000"/>
                </a:spcAft>
                <a:buNone/>
              </a:pPr>
              <a:r>
                <a:rPr lang="en-US" sz="5400" b="0" kern="1200" dirty="0"/>
                <a:t>Be Interesting</a:t>
              </a:r>
            </a:p>
          </p:txBody>
        </p:sp>
        <p:sp>
          <p:nvSpPr>
            <p:cNvPr id="5" name="Freeform: Shape 4">
              <a:extLst>
                <a:ext uri="{FF2B5EF4-FFF2-40B4-BE49-F238E27FC236}">
                  <a16:creationId xmlns:a16="http://schemas.microsoft.com/office/drawing/2014/main" id="{1E8E613F-ACAC-4476-8968-ACC34B3CB8BB}"/>
                </a:ext>
              </a:extLst>
            </p:cNvPr>
            <p:cNvSpPr/>
            <p:nvPr/>
          </p:nvSpPr>
          <p:spPr>
            <a:xfrm>
              <a:off x="1070268" y="3133900"/>
              <a:ext cx="7003462" cy="1458562"/>
            </a:xfrm>
            <a:custGeom>
              <a:avLst/>
              <a:gdLst>
                <a:gd name="connsiteX0" fmla="*/ 0 w 7003462"/>
                <a:gd name="connsiteY0" fmla="*/ 0 h 1458562"/>
                <a:gd name="connsiteX1" fmla="*/ 7003462 w 7003462"/>
                <a:gd name="connsiteY1" fmla="*/ 0 h 1458562"/>
                <a:gd name="connsiteX2" fmla="*/ 7003462 w 7003462"/>
                <a:gd name="connsiteY2" fmla="*/ 1458562 h 1458562"/>
                <a:gd name="connsiteX3" fmla="*/ 0 w 7003462"/>
                <a:gd name="connsiteY3" fmla="*/ 1458562 h 1458562"/>
                <a:gd name="connsiteX4" fmla="*/ 0 w 7003462"/>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03462" h="1458562">
                  <a:moveTo>
                    <a:pt x="0" y="0"/>
                  </a:moveTo>
                  <a:lnTo>
                    <a:pt x="7003462" y="0"/>
                  </a:lnTo>
                  <a:lnTo>
                    <a:pt x="7003462"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2400300">
                <a:lnSpc>
                  <a:spcPct val="90000"/>
                </a:lnSpc>
                <a:spcBef>
                  <a:spcPct val="0"/>
                </a:spcBef>
                <a:spcAft>
                  <a:spcPct val="35000"/>
                </a:spcAft>
                <a:buNone/>
              </a:pPr>
              <a:r>
                <a:rPr lang="en-US" sz="5400" b="0" kern="1200" dirty="0"/>
                <a:t>Create the environment</a:t>
              </a:r>
            </a:p>
          </p:txBody>
        </p:sp>
        <p:sp>
          <p:nvSpPr>
            <p:cNvPr id="6" name="Freeform: Shape 5">
              <a:extLst>
                <a:ext uri="{FF2B5EF4-FFF2-40B4-BE49-F238E27FC236}">
                  <a16:creationId xmlns:a16="http://schemas.microsoft.com/office/drawing/2014/main" id="{32C94B20-F16F-4044-A130-129BAC44B4F7}"/>
                </a:ext>
              </a:extLst>
            </p:cNvPr>
            <p:cNvSpPr/>
            <p:nvPr/>
          </p:nvSpPr>
          <p:spPr>
            <a:xfrm>
              <a:off x="1806468" y="4665390"/>
              <a:ext cx="5531062" cy="1458562"/>
            </a:xfrm>
            <a:custGeom>
              <a:avLst/>
              <a:gdLst>
                <a:gd name="connsiteX0" fmla="*/ 0 w 5531062"/>
                <a:gd name="connsiteY0" fmla="*/ 0 h 1458562"/>
                <a:gd name="connsiteX1" fmla="*/ 5531062 w 5531062"/>
                <a:gd name="connsiteY1" fmla="*/ 0 h 1458562"/>
                <a:gd name="connsiteX2" fmla="*/ 5531062 w 5531062"/>
                <a:gd name="connsiteY2" fmla="*/ 1458562 h 1458562"/>
                <a:gd name="connsiteX3" fmla="*/ 0 w 5531062"/>
                <a:gd name="connsiteY3" fmla="*/ 1458562 h 1458562"/>
                <a:gd name="connsiteX4" fmla="*/ 0 w 5531062"/>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1062" h="1458562">
                  <a:moveTo>
                    <a:pt x="0" y="0"/>
                  </a:moveTo>
                  <a:lnTo>
                    <a:pt x="5531062" y="0"/>
                  </a:lnTo>
                  <a:lnTo>
                    <a:pt x="5531062"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2400300">
                <a:lnSpc>
                  <a:spcPct val="90000"/>
                </a:lnSpc>
                <a:spcBef>
                  <a:spcPct val="0"/>
                </a:spcBef>
                <a:spcAft>
                  <a:spcPct val="35000"/>
                </a:spcAft>
                <a:buNone/>
              </a:pPr>
              <a:r>
                <a:rPr lang="en-US" sz="5400" b="0" kern="1200" dirty="0"/>
                <a:t>External incentives</a:t>
              </a:r>
            </a:p>
          </p:txBody>
        </p:sp>
      </p:grpSp>
    </p:spTree>
    <p:extLst>
      <p:ext uri="{BB962C8B-B14F-4D97-AF65-F5344CB8AC3E}">
        <p14:creationId xmlns:p14="http://schemas.microsoft.com/office/powerpoint/2010/main" val="149152354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B5822B3E-BC9D-4435-8BED-73BE78520EF9}"/>
              </a:ext>
            </a:extLst>
          </p:cNvPr>
          <p:cNvSpPr>
            <a:spLocks noGrp="1"/>
          </p:cNvSpPr>
          <p:nvPr>
            <p:ph sz="quarter" idx="11"/>
          </p:nvPr>
        </p:nvSpPr>
        <p:spPr/>
        <p:txBody>
          <a:bodyPr/>
          <a:lstStyle/>
          <a:p>
            <a:endParaRPr lang="en-US"/>
          </a:p>
        </p:txBody>
      </p:sp>
      <p:sp>
        <p:nvSpPr>
          <p:cNvPr id="4301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A5402463-5447-44A5-87C4-3856B3508301}"/>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28738180-AEFD-4C50-A59D-5552BEE8CDC2}"/>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Oliver was disappointed after his first lunch and learn</a:t>
              </a:r>
            </a:p>
          </p:txBody>
        </p:sp>
        <p:sp>
          <p:nvSpPr>
            <p:cNvPr id="5" name="Rectangle: Rounded Corners 4">
              <a:extLst>
                <a:ext uri="{FF2B5EF4-FFF2-40B4-BE49-F238E27FC236}">
                  <a16:creationId xmlns:a16="http://schemas.microsoft.com/office/drawing/2014/main" id="{B1ECEE56-853D-4ADF-BE3E-4F71996B59EE}"/>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05127732-77D9-4858-BDC1-2F1D65741D39}"/>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Many of the participants did not seem to have any interest in the topic</a:t>
              </a:r>
            </a:p>
          </p:txBody>
        </p:sp>
        <p:sp>
          <p:nvSpPr>
            <p:cNvPr id="7" name="Rectangle: Rounded Corners 6">
              <a:extLst>
                <a:ext uri="{FF2B5EF4-FFF2-40B4-BE49-F238E27FC236}">
                  <a16:creationId xmlns:a16="http://schemas.microsoft.com/office/drawing/2014/main" id="{298B9484-9A7F-44EA-B222-25A068F9039E}"/>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3E22F2F3-07AE-4065-B92F-B5B72F6FE81D}"/>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During the presentation, no one participated</a:t>
              </a:r>
            </a:p>
          </p:txBody>
        </p:sp>
        <p:sp>
          <p:nvSpPr>
            <p:cNvPr id="9" name="Rectangle: Rounded Corners 8">
              <a:extLst>
                <a:ext uri="{FF2B5EF4-FFF2-40B4-BE49-F238E27FC236}">
                  <a16:creationId xmlns:a16="http://schemas.microsoft.com/office/drawing/2014/main" id="{9550D7D0-668D-416A-BBFA-A7378B336FD0}"/>
                </a:ext>
              </a:extLst>
            </p:cNvPr>
            <p:cNvSpPr/>
            <p:nvPr/>
          </p:nvSpPr>
          <p:spPr>
            <a:xfrm>
              <a:off x="850999" y="5101257"/>
              <a:ext cx="1023203" cy="1023203"/>
            </a:xfrm>
            <a:prstGeom prst="roundRect">
              <a:avLst>
                <a:gd name="adj" fmla="val 16670"/>
              </a:avLst>
            </a:prstGeom>
            <a:solidFill>
              <a:schemeClr val="accent4">
                <a:hueOff val="0"/>
                <a:satOff val="0"/>
                <a:lumOff val="0"/>
                <a:alpha val="99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16C8DB7B-6D7E-42B7-9FF0-A8CFAA0F7F20}"/>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even saw people playing games on their phones while he was talking</a:t>
              </a:r>
            </a:p>
          </p:txBody>
        </p:sp>
      </p:gr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should you confront an extremely disruptive participant?</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 front of the group</a:t>
            </a:r>
          </a:p>
          <a:p>
            <a:pPr marL="685800" lvl="0" indent="-347663">
              <a:lnSpc>
                <a:spcPct val="115000"/>
              </a:lnSpc>
              <a:spcBef>
                <a:spcPts val="0"/>
              </a:spcBef>
              <a:spcAft>
                <a:spcPts val="0"/>
              </a:spcAft>
              <a:buFont typeface="+mj-lt"/>
              <a:buAutoNum type="alphaLcParenR"/>
            </a:pPr>
            <a:r>
              <a:rPr lang="en-US" dirty="0">
                <a:ea typeface="Times New Roman"/>
                <a:cs typeface="Times New Roman"/>
              </a:rPr>
              <a:t>Away from the group</a:t>
            </a:r>
          </a:p>
          <a:p>
            <a:pPr marL="685800" lvl="0" indent="-347663">
              <a:lnSpc>
                <a:spcPct val="115000"/>
              </a:lnSpc>
              <a:spcBef>
                <a:spcPts val="0"/>
              </a:spcBef>
              <a:spcAft>
                <a:spcPts val="0"/>
              </a:spcAft>
              <a:buFont typeface="+mj-lt"/>
              <a:buAutoNum type="alphaLcParenR"/>
            </a:pPr>
            <a:r>
              <a:rPr lang="en-US" dirty="0">
                <a:ea typeface="Times New Roman"/>
                <a:cs typeface="Times New Roman"/>
              </a:rPr>
              <a:t>With security</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You do not</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will prevent most disruptions?</a:t>
            </a:r>
          </a:p>
          <a:p>
            <a:pPr marL="685800" lvl="0" indent="-347663">
              <a:lnSpc>
                <a:spcPct val="115000"/>
              </a:lnSpc>
              <a:spcBef>
                <a:spcPts val="0"/>
              </a:spcBef>
              <a:spcAft>
                <a:spcPts val="0"/>
              </a:spcAft>
              <a:buFont typeface="+mj-lt"/>
              <a:buAutoNum type="alphaLcParenR"/>
            </a:pPr>
            <a:r>
              <a:rPr lang="en-US" dirty="0">
                <a:ea typeface="Times New Roman"/>
                <a:cs typeface="Times New Roman"/>
              </a:rPr>
              <a:t>Security</a:t>
            </a:r>
          </a:p>
          <a:p>
            <a:pPr marL="685800" lvl="0" indent="-347663">
              <a:lnSpc>
                <a:spcPct val="115000"/>
              </a:lnSpc>
              <a:spcBef>
                <a:spcPts val="0"/>
              </a:spcBef>
              <a:spcAft>
                <a:spcPts val="0"/>
              </a:spcAft>
              <a:buFont typeface="+mj-lt"/>
              <a:buAutoNum type="alphaLcParenR"/>
            </a:pPr>
            <a:r>
              <a:rPr lang="en-US" dirty="0">
                <a:ea typeface="Times New Roman"/>
                <a:cs typeface="Times New Roman"/>
              </a:rPr>
              <a:t>Confrontation</a:t>
            </a:r>
          </a:p>
          <a:p>
            <a:pPr marL="685800" lvl="0" indent="-347663">
              <a:lnSpc>
                <a:spcPct val="115000"/>
              </a:lnSpc>
              <a:spcBef>
                <a:spcPts val="0"/>
              </a:spcBef>
              <a:spcAft>
                <a:spcPts val="0"/>
              </a:spcAft>
              <a:buFont typeface="+mj-lt"/>
              <a:buAutoNum type="alphaLcParenR"/>
            </a:pPr>
            <a:r>
              <a:rPr lang="en-US" dirty="0">
                <a:ea typeface="Times New Roman"/>
                <a:cs typeface="Times New Roman"/>
              </a:rPr>
              <a:t>Ground rules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Nothing</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Not a common food issue?</a:t>
            </a:r>
          </a:p>
          <a:p>
            <a:pPr marL="690563" lvl="0">
              <a:lnSpc>
                <a:spcPct val="115000"/>
              </a:lnSpc>
              <a:spcBef>
                <a:spcPts val="0"/>
              </a:spcBef>
              <a:spcAft>
                <a:spcPts val="0"/>
              </a:spcAft>
              <a:buFont typeface="+mj-lt"/>
              <a:buAutoNum type="alphaLcParenR"/>
            </a:pPr>
            <a:r>
              <a:rPr lang="en-US" dirty="0">
                <a:ea typeface="Times New Roman"/>
                <a:cs typeface="Times New Roman"/>
              </a:rPr>
              <a:t>Space</a:t>
            </a:r>
          </a:p>
          <a:p>
            <a:pPr marL="690563" lvl="0">
              <a:lnSpc>
                <a:spcPct val="115000"/>
              </a:lnSpc>
              <a:spcBef>
                <a:spcPts val="0"/>
              </a:spcBef>
              <a:spcAft>
                <a:spcPts val="0"/>
              </a:spcAft>
              <a:buFont typeface="+mj-lt"/>
              <a:buAutoNum type="alphaLcParenR"/>
            </a:pPr>
            <a:r>
              <a:rPr lang="en-US" dirty="0">
                <a:ea typeface="Times New Roman"/>
                <a:cs typeface="Times New Roman"/>
              </a:rPr>
              <a:t>Allergies</a:t>
            </a:r>
          </a:p>
          <a:p>
            <a:pPr marL="690563" lvl="0">
              <a:lnSpc>
                <a:spcPct val="115000"/>
              </a:lnSpc>
              <a:spcBef>
                <a:spcPts val="0"/>
              </a:spcBef>
              <a:spcAft>
                <a:spcPts val="0"/>
              </a:spcAft>
              <a:buFont typeface="+mj-lt"/>
              <a:buAutoNum type="alphaLcParenR"/>
            </a:pPr>
            <a:r>
              <a:rPr lang="en-US" dirty="0">
                <a:ea typeface="Times New Roman"/>
                <a:cs typeface="Times New Roman"/>
              </a:rPr>
              <a:t>Mess</a:t>
            </a:r>
          </a:p>
          <a:p>
            <a:pPr marL="690563" lvl="0">
              <a:lnSpc>
                <a:spcPct val="115000"/>
              </a:lnSpc>
              <a:spcBef>
                <a:spcPts val="0"/>
              </a:spcBef>
              <a:spcAft>
                <a:spcPts val="1000"/>
              </a:spcAft>
              <a:buFont typeface="+mj-lt"/>
              <a:buAutoNum type="alphaLcParenR"/>
            </a:pPr>
            <a:r>
              <a:rPr lang="en-US" dirty="0">
                <a:ea typeface="Times New Roman"/>
                <a:cs typeface="Times New Roman"/>
              </a:rPr>
              <a:t>Smell</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action should you take if there is no food policy?</a:t>
            </a:r>
          </a:p>
          <a:p>
            <a:pPr marL="690563" lvl="0">
              <a:lnSpc>
                <a:spcPct val="115000"/>
              </a:lnSpc>
              <a:spcBef>
                <a:spcPts val="0"/>
              </a:spcBef>
              <a:spcAft>
                <a:spcPts val="0"/>
              </a:spcAft>
              <a:buFont typeface="+mj-lt"/>
              <a:buAutoNum type="alphaLcParenR"/>
            </a:pPr>
            <a:r>
              <a:rPr lang="en-US" dirty="0">
                <a:ea typeface="Times New Roman"/>
                <a:cs typeface="Times New Roman"/>
              </a:rPr>
              <a:t>Choose a popular food item</a:t>
            </a:r>
          </a:p>
          <a:p>
            <a:pPr marL="690563" lvl="0">
              <a:lnSpc>
                <a:spcPct val="115000"/>
              </a:lnSpc>
              <a:spcBef>
                <a:spcPts val="0"/>
              </a:spcBef>
              <a:spcAft>
                <a:spcPts val="0"/>
              </a:spcAft>
              <a:buFont typeface="+mj-lt"/>
              <a:buAutoNum type="alphaLcParenR"/>
            </a:pPr>
            <a:r>
              <a:rPr lang="en-US" dirty="0">
                <a:ea typeface="Times New Roman"/>
                <a:cs typeface="Times New Roman"/>
              </a:rPr>
              <a:t>Double check the policy</a:t>
            </a:r>
          </a:p>
          <a:p>
            <a:pPr marL="690563" lvl="0">
              <a:lnSpc>
                <a:spcPct val="115000"/>
              </a:lnSpc>
              <a:spcBef>
                <a:spcPts val="0"/>
              </a:spcBef>
              <a:spcAft>
                <a:spcPts val="0"/>
              </a:spcAft>
              <a:buFont typeface="+mj-lt"/>
              <a:buAutoNum type="alphaLcParenR"/>
            </a:pPr>
            <a:r>
              <a:rPr lang="en-US" dirty="0">
                <a:ea typeface="Times New Roman"/>
                <a:cs typeface="Times New Roman"/>
              </a:rPr>
              <a:t>Choose a nearby caterer</a:t>
            </a:r>
          </a:p>
          <a:p>
            <a:pPr marL="690563" lvl="0">
              <a:lnSpc>
                <a:spcPct val="115000"/>
              </a:lnSpc>
              <a:spcBef>
                <a:spcPts val="0"/>
              </a:spcBef>
              <a:spcAft>
                <a:spcPts val="1000"/>
              </a:spcAft>
              <a:buFont typeface="+mj-lt"/>
              <a:buAutoNum type="alphaLcParenR"/>
            </a:pPr>
            <a:r>
              <a:rPr lang="en-US" dirty="0">
                <a:ea typeface="Times New Roman"/>
                <a:cs typeface="Times New Roman"/>
              </a:rPr>
              <a:t>Communicate with participants</a:t>
            </a:r>
          </a:p>
        </p:txBody>
      </p:sp>
    </p:spTree>
    <p:extLst>
      <p:ext uri="{BB962C8B-B14F-4D97-AF65-F5344CB8AC3E}">
        <p14:creationId xmlns:p14="http://schemas.microsoft.com/office/powerpoint/2010/main" val="293771316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does management buy in create in the minds of participants?</a:t>
            </a:r>
          </a:p>
          <a:p>
            <a:pPr marL="685800" lvl="0" indent="-338138">
              <a:lnSpc>
                <a:spcPct val="115000"/>
              </a:lnSpc>
              <a:spcBef>
                <a:spcPts val="0"/>
              </a:spcBef>
              <a:spcAft>
                <a:spcPts val="0"/>
              </a:spcAft>
              <a:buFont typeface="+mj-lt"/>
              <a:buAutoNum type="alphaLcParenR"/>
            </a:pPr>
            <a:r>
              <a:rPr lang="en-US" dirty="0">
                <a:ea typeface="Times New Roman"/>
                <a:cs typeface="Times New Roman"/>
              </a:rPr>
              <a:t>Credibility</a:t>
            </a:r>
          </a:p>
          <a:p>
            <a:pPr marL="685800" lvl="0" indent="-338138">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38138">
              <a:lnSpc>
                <a:spcPct val="115000"/>
              </a:lnSpc>
              <a:spcBef>
                <a:spcPts val="0"/>
              </a:spcBef>
              <a:spcAft>
                <a:spcPts val="0"/>
              </a:spcAft>
              <a:buFont typeface="+mj-lt"/>
              <a:buAutoNum type="alphaLcParenR"/>
            </a:pPr>
            <a:r>
              <a:rPr lang="en-US" dirty="0">
                <a:ea typeface="Times New Roman"/>
                <a:cs typeface="Times New Roman"/>
              </a:rPr>
              <a:t>Issues</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Distractions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will management buy in prevent?</a:t>
            </a:r>
          </a:p>
          <a:p>
            <a:pPr marL="685800" lvl="0" indent="-338138">
              <a:lnSpc>
                <a:spcPct val="115000"/>
              </a:lnSpc>
              <a:spcBef>
                <a:spcPts val="0"/>
              </a:spcBef>
              <a:spcAft>
                <a:spcPts val="0"/>
              </a:spcAft>
              <a:buFont typeface="+mj-lt"/>
              <a:buAutoNum type="alphaLcParenR"/>
            </a:pPr>
            <a:r>
              <a:rPr lang="en-US" dirty="0">
                <a:ea typeface="Times New Roman"/>
                <a:cs typeface="Times New Roman"/>
              </a:rPr>
              <a:t>Credibility</a:t>
            </a:r>
          </a:p>
          <a:p>
            <a:pPr marL="685800" lvl="0" indent="-338138">
              <a:lnSpc>
                <a:spcPct val="115000"/>
              </a:lnSpc>
              <a:spcBef>
                <a:spcPts val="0"/>
              </a:spcBef>
              <a:spcAft>
                <a:spcPts val="0"/>
              </a:spcAft>
              <a:buFont typeface="+mj-lt"/>
              <a:buAutoNum type="alphaLcParenR"/>
            </a:pPr>
            <a:r>
              <a:rPr lang="en-US" dirty="0">
                <a:ea typeface="Times New Roman"/>
                <a:cs typeface="Times New Roman"/>
              </a:rPr>
              <a:t>Participation</a:t>
            </a:r>
          </a:p>
          <a:p>
            <a:pPr marL="685800" lvl="0" indent="-338138">
              <a:lnSpc>
                <a:spcPct val="115000"/>
              </a:lnSpc>
              <a:spcBef>
                <a:spcPts val="0"/>
              </a:spcBef>
              <a:spcAft>
                <a:spcPts val="0"/>
              </a:spcAft>
              <a:buFont typeface="+mj-lt"/>
              <a:buAutoNum type="alphaLcParenR"/>
            </a:pPr>
            <a:r>
              <a:rPr lang="en-US" dirty="0">
                <a:ea typeface="Times New Roman"/>
                <a:cs typeface="Times New Roman"/>
              </a:rPr>
              <a:t>Difficult participants</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Food issues</a:t>
            </a:r>
          </a:p>
        </p:txBody>
      </p:sp>
    </p:spTree>
    <p:extLst>
      <p:ext uri="{BB962C8B-B14F-4D97-AF65-F5344CB8AC3E}">
        <p14:creationId xmlns:p14="http://schemas.microsoft.com/office/powerpoint/2010/main" val="293771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Developing a Lunch and Learn</a:t>
            </a:r>
          </a:p>
        </p:txBody>
      </p:sp>
    </p:spTree>
    <p:extLst>
      <p:ext uri="{BB962C8B-B14F-4D97-AF65-F5344CB8AC3E}">
        <p14:creationId xmlns:p14="http://schemas.microsoft.com/office/powerpoint/2010/main" val="302877709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increase the chances of participation?</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Training</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Participants see each other</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Technical jargon</a:t>
            </a:r>
          </a:p>
          <a:p>
            <a:pPr marL="690563" lvl="0">
              <a:lnSpc>
                <a:spcPct val="115000"/>
              </a:lnSpc>
              <a:spcBef>
                <a:spcPts val="0"/>
              </a:spcBef>
              <a:spcAft>
                <a:spcPts val="1000"/>
              </a:spcAft>
              <a:buFont typeface="+mj-lt"/>
              <a:buAutoNum type="alphaLcParenR"/>
              <a:tabLst>
                <a:tab pos="168275" algn="l"/>
              </a:tabLst>
            </a:pPr>
            <a:r>
              <a:rPr lang="en-US" dirty="0">
                <a:ea typeface="Times New Roman"/>
                <a:cs typeface="Times New Roman"/>
              </a:rPr>
              <a:t>Personal interest</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external incentive improves participation?</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Visuals</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Room set up</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Interesting topic</a:t>
            </a:r>
          </a:p>
          <a:p>
            <a:pPr marL="690563" lvl="0">
              <a:lnSpc>
                <a:spcPct val="115000"/>
              </a:lnSpc>
              <a:spcBef>
                <a:spcPts val="0"/>
              </a:spcBef>
              <a:spcAft>
                <a:spcPts val="1000"/>
              </a:spcAft>
              <a:buFont typeface="+mj-lt"/>
              <a:buAutoNum type="alphaLcParenR"/>
              <a:tabLst>
                <a:tab pos="168275" algn="l"/>
              </a:tabLst>
            </a:pPr>
            <a:r>
              <a:rPr lang="en-US" dirty="0">
                <a:ea typeface="Times New Roman"/>
                <a:cs typeface="Times New Roman"/>
              </a:rPr>
              <a:t>Candy</a:t>
            </a:r>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the participant level of interest?</a:t>
            </a:r>
          </a:p>
          <a:p>
            <a:pPr marL="690563" lvl="0">
              <a:lnSpc>
                <a:spcPct val="115000"/>
              </a:lnSpc>
              <a:spcBef>
                <a:spcPts val="0"/>
              </a:spcBef>
              <a:spcAft>
                <a:spcPts val="0"/>
              </a:spcAft>
              <a:buFont typeface="+mj-lt"/>
              <a:buAutoNum type="alphaLcParenR"/>
            </a:pPr>
            <a:r>
              <a:rPr lang="en-US" dirty="0">
                <a:ea typeface="Times New Roman"/>
                <a:cs typeface="Times New Roman"/>
              </a:rPr>
              <a:t>Immediately</a:t>
            </a:r>
          </a:p>
          <a:p>
            <a:pPr marL="690563" lvl="0">
              <a:lnSpc>
                <a:spcPct val="115000"/>
              </a:lnSpc>
              <a:spcBef>
                <a:spcPts val="0"/>
              </a:spcBef>
              <a:spcAft>
                <a:spcPts val="0"/>
              </a:spcAft>
              <a:buFont typeface="+mj-lt"/>
              <a:buAutoNum type="alphaLcParenR"/>
            </a:pPr>
            <a:r>
              <a:rPr lang="en-US" dirty="0">
                <a:ea typeface="Times New Roman"/>
                <a:cs typeface="Times New Roman"/>
              </a:rPr>
              <a:t>Two days</a:t>
            </a:r>
          </a:p>
          <a:p>
            <a:pPr marL="690563" lvl="0">
              <a:lnSpc>
                <a:spcPct val="115000"/>
              </a:lnSpc>
              <a:spcBef>
                <a:spcPts val="0"/>
              </a:spcBef>
              <a:spcAft>
                <a:spcPts val="0"/>
              </a:spcAft>
              <a:buFont typeface="+mj-lt"/>
              <a:buAutoNum type="alphaLcParenR"/>
            </a:pPr>
            <a:r>
              <a:rPr lang="en-US" dirty="0">
                <a:ea typeface="Times New Roman"/>
                <a:cs typeface="Times New Roman"/>
              </a:rPr>
              <a:t>Never</a:t>
            </a:r>
          </a:p>
          <a:p>
            <a:pPr marL="690563" lvl="0">
              <a:lnSpc>
                <a:spcPct val="115000"/>
              </a:lnSpc>
              <a:spcBef>
                <a:spcPts val="0"/>
              </a:spcBef>
              <a:spcAft>
                <a:spcPts val="1000"/>
              </a:spcAft>
              <a:buFont typeface="+mj-lt"/>
              <a:buAutoNum type="alphaLcParenR"/>
            </a:pPr>
            <a:r>
              <a:rPr lang="en-US" dirty="0">
                <a:ea typeface="Times New Roman"/>
                <a:cs typeface="Times New Roman"/>
              </a:rPr>
              <a:t>There was none</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the participants do while he spoke?</a:t>
            </a:r>
          </a:p>
          <a:p>
            <a:pPr marL="690563" lvl="0">
              <a:lnSpc>
                <a:spcPct val="115000"/>
              </a:lnSpc>
              <a:spcBef>
                <a:spcPts val="0"/>
              </a:spcBef>
              <a:spcAft>
                <a:spcPts val="0"/>
              </a:spcAft>
              <a:buFont typeface="+mj-lt"/>
              <a:buAutoNum type="alphaLcParenR"/>
            </a:pPr>
            <a:r>
              <a:rPr lang="en-US" dirty="0">
                <a:ea typeface="Times New Roman"/>
                <a:cs typeface="Times New Roman"/>
              </a:rPr>
              <a:t>Play games on phones</a:t>
            </a:r>
          </a:p>
          <a:p>
            <a:pPr marL="690563" lvl="0">
              <a:lnSpc>
                <a:spcPct val="115000"/>
              </a:lnSpc>
              <a:spcBef>
                <a:spcPts val="0"/>
              </a:spcBef>
              <a:spcAft>
                <a:spcPts val="0"/>
              </a:spcAft>
              <a:buFont typeface="+mj-lt"/>
              <a:buAutoNum type="alphaLcParenR"/>
            </a:pPr>
            <a:r>
              <a:rPr lang="en-US" dirty="0">
                <a:ea typeface="Times New Roman"/>
                <a:cs typeface="Times New Roman"/>
              </a:rPr>
              <a:t>Take notes</a:t>
            </a:r>
          </a:p>
          <a:p>
            <a:pPr marL="690563" lvl="0">
              <a:lnSpc>
                <a:spcPct val="115000"/>
              </a:lnSpc>
              <a:spcBef>
                <a:spcPts val="0"/>
              </a:spcBef>
              <a:spcAft>
                <a:spcPts val="0"/>
              </a:spcAft>
              <a:buFont typeface="+mj-lt"/>
              <a:buAutoNum type="alphaLcParenR"/>
            </a:pPr>
            <a:r>
              <a:rPr lang="en-US" dirty="0">
                <a:ea typeface="Times New Roman"/>
                <a:cs typeface="Times New Roman"/>
              </a:rPr>
              <a:t>Ask questions</a:t>
            </a:r>
          </a:p>
          <a:p>
            <a:pPr marL="690563" lvl="0">
              <a:lnSpc>
                <a:spcPct val="115000"/>
              </a:lnSpc>
              <a:spcBef>
                <a:spcPts val="0"/>
              </a:spcBef>
              <a:spcAft>
                <a:spcPts val="1000"/>
              </a:spcAft>
              <a:buFont typeface="+mj-lt"/>
              <a:buAutoNum type="alphaLcParenR"/>
            </a:pPr>
            <a:r>
              <a:rPr lang="en-US" dirty="0">
                <a:ea typeface="Times New Roman"/>
                <a:cs typeface="Times New Roman"/>
              </a:rPr>
              <a:t>Participate</a:t>
            </a:r>
          </a:p>
        </p:txBody>
      </p:sp>
    </p:spTree>
    <p:extLst>
      <p:ext uri="{BB962C8B-B14F-4D97-AF65-F5344CB8AC3E}">
        <p14:creationId xmlns:p14="http://schemas.microsoft.com/office/powerpoint/2010/main" val="293771316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should you confront an extremely disruptive participant?</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 front of the group</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Away from the group</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With security</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You do not</a:t>
            </a:r>
          </a:p>
          <a:p>
            <a:pPr marL="347663" marR="0" indent="-4763">
              <a:lnSpc>
                <a:spcPct val="115000"/>
              </a:lnSpc>
              <a:spcBef>
                <a:spcPts val="0"/>
              </a:spcBef>
              <a:spcAft>
                <a:spcPts val="1000"/>
              </a:spcAft>
            </a:pPr>
            <a:r>
              <a:rPr lang="en-US" dirty="0">
                <a:solidFill>
                  <a:srgbClr val="FF0000"/>
                </a:solidFill>
                <a:ea typeface="Times New Roman"/>
                <a:cs typeface="Times New Roman"/>
              </a:rPr>
              <a:t>There are times when it is necessary to confront bad behavior. This, however, should be done away from the group if possible.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will prevent most disruptions?</a:t>
            </a:r>
          </a:p>
          <a:p>
            <a:pPr marL="685800" lvl="0" indent="-347663">
              <a:lnSpc>
                <a:spcPct val="115000"/>
              </a:lnSpc>
              <a:spcBef>
                <a:spcPts val="0"/>
              </a:spcBef>
              <a:spcAft>
                <a:spcPts val="0"/>
              </a:spcAft>
              <a:buFont typeface="+mj-lt"/>
              <a:buAutoNum type="alphaLcParenR"/>
            </a:pPr>
            <a:r>
              <a:rPr lang="en-US" dirty="0">
                <a:ea typeface="Times New Roman"/>
                <a:cs typeface="Times New Roman"/>
              </a:rPr>
              <a:t>Security</a:t>
            </a:r>
          </a:p>
          <a:p>
            <a:pPr marL="685800" lvl="0" indent="-347663">
              <a:lnSpc>
                <a:spcPct val="115000"/>
              </a:lnSpc>
              <a:spcBef>
                <a:spcPts val="0"/>
              </a:spcBef>
              <a:spcAft>
                <a:spcPts val="0"/>
              </a:spcAft>
              <a:buFont typeface="+mj-lt"/>
              <a:buAutoNum type="alphaLcParenR"/>
            </a:pPr>
            <a:r>
              <a:rPr lang="en-US" dirty="0">
                <a:ea typeface="Times New Roman"/>
                <a:cs typeface="Times New Roman"/>
              </a:rPr>
              <a:t>Confrontation</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Ground rules</a:t>
            </a:r>
            <a:endParaRPr lang="en-US" dirty="0">
              <a:ea typeface="Times New Roman"/>
              <a:cs typeface="Times New Roman"/>
            </a:endParaRPr>
          </a:p>
          <a:p>
            <a:pPr marL="685800" lvl="0" indent="-347663">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Many disruptions can be prevented with ground rules and the parking lot. I may be necessary to remind participants of the ground rules.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74435884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Not a common food issue?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Space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Allergies</a:t>
            </a:r>
          </a:p>
          <a:p>
            <a:pPr marL="690563" lvl="0">
              <a:lnSpc>
                <a:spcPct val="115000"/>
              </a:lnSpc>
              <a:spcBef>
                <a:spcPts val="0"/>
              </a:spcBef>
              <a:spcAft>
                <a:spcPts val="0"/>
              </a:spcAft>
              <a:buFont typeface="+mj-lt"/>
              <a:buAutoNum type="alphaLcParenR"/>
            </a:pPr>
            <a:r>
              <a:rPr lang="en-US" dirty="0">
                <a:ea typeface="Times New Roman"/>
                <a:cs typeface="Times New Roman"/>
              </a:rPr>
              <a:t>Mess</a:t>
            </a:r>
          </a:p>
          <a:p>
            <a:pPr marL="690563" lvl="0">
              <a:lnSpc>
                <a:spcPct val="115000"/>
              </a:lnSpc>
              <a:spcBef>
                <a:spcPts val="0"/>
              </a:spcBef>
              <a:spcAft>
                <a:spcPts val="1000"/>
              </a:spcAft>
              <a:buFont typeface="+mj-lt"/>
              <a:buAutoNum type="alphaLcParenR"/>
            </a:pPr>
            <a:r>
              <a:rPr lang="en-US" dirty="0">
                <a:ea typeface="Times New Roman"/>
                <a:cs typeface="Times New Roman"/>
              </a:rPr>
              <a:t>Smell</a:t>
            </a:r>
          </a:p>
          <a:p>
            <a:pPr marL="347663" marR="0" indent="-4763">
              <a:lnSpc>
                <a:spcPct val="115000"/>
              </a:lnSpc>
              <a:spcBef>
                <a:spcPts val="0"/>
              </a:spcBef>
              <a:spcAft>
                <a:spcPts val="1000"/>
              </a:spcAft>
            </a:pPr>
            <a:r>
              <a:rPr lang="en-US" dirty="0">
                <a:solidFill>
                  <a:srgbClr val="FF0000"/>
                </a:solidFill>
                <a:ea typeface="Times New Roman"/>
                <a:cs typeface="Times New Roman"/>
              </a:rPr>
              <a:t>A small space can exacerbate common issues. Smell, mess, and allergies are common food issues.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action should you take if there is no food policy?</a:t>
            </a:r>
          </a:p>
          <a:p>
            <a:pPr marL="690563" lvl="0">
              <a:lnSpc>
                <a:spcPct val="115000"/>
              </a:lnSpc>
              <a:spcBef>
                <a:spcPts val="0"/>
              </a:spcBef>
              <a:spcAft>
                <a:spcPts val="0"/>
              </a:spcAft>
              <a:buFont typeface="+mj-lt"/>
              <a:buAutoNum type="alphaLcParenR"/>
            </a:pPr>
            <a:r>
              <a:rPr lang="en-US" dirty="0">
                <a:ea typeface="Times New Roman"/>
                <a:cs typeface="Times New Roman"/>
              </a:rPr>
              <a:t>Choose a popular food item</a:t>
            </a:r>
          </a:p>
          <a:p>
            <a:pPr marL="690563" lvl="0">
              <a:lnSpc>
                <a:spcPct val="115000"/>
              </a:lnSpc>
              <a:spcBef>
                <a:spcPts val="0"/>
              </a:spcBef>
              <a:spcAft>
                <a:spcPts val="0"/>
              </a:spcAft>
              <a:buFont typeface="+mj-lt"/>
              <a:buAutoNum type="alphaLcParenR"/>
            </a:pPr>
            <a:r>
              <a:rPr lang="en-US" dirty="0">
                <a:ea typeface="Times New Roman"/>
                <a:cs typeface="Times New Roman"/>
              </a:rPr>
              <a:t>Double check the policy</a:t>
            </a:r>
          </a:p>
          <a:p>
            <a:pPr marL="690563" lvl="0">
              <a:lnSpc>
                <a:spcPct val="115000"/>
              </a:lnSpc>
              <a:spcBef>
                <a:spcPts val="0"/>
              </a:spcBef>
              <a:spcAft>
                <a:spcPts val="0"/>
              </a:spcAft>
              <a:buFont typeface="+mj-lt"/>
              <a:buAutoNum type="alphaLcParenR"/>
            </a:pPr>
            <a:r>
              <a:rPr lang="en-US" dirty="0">
                <a:ea typeface="Times New Roman"/>
                <a:cs typeface="Times New Roman"/>
              </a:rPr>
              <a:t>Choose a nearby caterer</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Communicate with participants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eliminate food issues before the start. The best way to do this is to communicate with participants and address common issues. </a:t>
            </a:r>
            <a:endParaRPr lang="en-US" dirty="0">
              <a:ea typeface="Times New Roman"/>
              <a:cs typeface="Times New Roman"/>
            </a:endParaRPr>
          </a:p>
        </p:txBody>
      </p:sp>
    </p:spTree>
    <p:extLst>
      <p:ext uri="{BB962C8B-B14F-4D97-AF65-F5344CB8AC3E}">
        <p14:creationId xmlns:p14="http://schemas.microsoft.com/office/powerpoint/2010/main" val="98957124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does management buy in create in the minds of participants?</a:t>
            </a:r>
          </a:p>
          <a:p>
            <a:pPr marL="685800" lvl="0" indent="-338138">
              <a:lnSpc>
                <a:spcPct val="115000"/>
              </a:lnSpc>
              <a:spcBef>
                <a:spcPts val="0"/>
              </a:spcBef>
              <a:spcAft>
                <a:spcPts val="0"/>
              </a:spcAft>
              <a:buFont typeface="+mj-lt"/>
              <a:buAutoNum type="alphaLcParenR"/>
            </a:pPr>
            <a:r>
              <a:rPr lang="en-US" dirty="0">
                <a:solidFill>
                  <a:srgbClr val="FF0000"/>
                </a:solidFill>
                <a:ea typeface="Times New Roman"/>
                <a:cs typeface="Times New Roman"/>
              </a:rPr>
              <a:t>Credibility</a:t>
            </a:r>
            <a:endParaRPr lang="en-US" dirty="0">
              <a:ea typeface="Times New Roman"/>
              <a:cs typeface="Times New Roman"/>
            </a:endParaRPr>
          </a:p>
          <a:p>
            <a:pPr marL="685800" lvl="0" indent="-338138">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38138">
              <a:lnSpc>
                <a:spcPct val="115000"/>
              </a:lnSpc>
              <a:spcBef>
                <a:spcPts val="0"/>
              </a:spcBef>
              <a:spcAft>
                <a:spcPts val="0"/>
              </a:spcAft>
              <a:buFont typeface="+mj-lt"/>
              <a:buAutoNum type="alphaLcParenR"/>
            </a:pPr>
            <a:r>
              <a:rPr lang="en-US" dirty="0">
                <a:ea typeface="Times New Roman"/>
                <a:cs typeface="Times New Roman"/>
              </a:rPr>
              <a:t>Issues</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Distractions</a:t>
            </a:r>
          </a:p>
          <a:p>
            <a:pPr marL="347663" marR="0" indent="-4763">
              <a:lnSpc>
                <a:spcPct val="115000"/>
              </a:lnSpc>
              <a:spcBef>
                <a:spcPts val="0"/>
              </a:spcBef>
              <a:spcAft>
                <a:spcPts val="1000"/>
              </a:spcAft>
            </a:pPr>
            <a:r>
              <a:rPr lang="en-US" dirty="0">
                <a:solidFill>
                  <a:srgbClr val="FF0000"/>
                </a:solidFill>
                <a:ea typeface="Times New Roman"/>
                <a:cs typeface="Times New Roman"/>
              </a:rPr>
              <a:t>Senior management buy in is important for business endeavors. It creates credibility in the minds of participants.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will management buy in prevent?</a:t>
            </a:r>
          </a:p>
          <a:p>
            <a:pPr marL="685800" lvl="0" indent="-338138">
              <a:lnSpc>
                <a:spcPct val="115000"/>
              </a:lnSpc>
              <a:spcBef>
                <a:spcPts val="0"/>
              </a:spcBef>
              <a:spcAft>
                <a:spcPts val="0"/>
              </a:spcAft>
              <a:buFont typeface="+mj-lt"/>
              <a:buAutoNum type="alphaLcParenR"/>
            </a:pPr>
            <a:r>
              <a:rPr lang="en-US" dirty="0">
                <a:ea typeface="Times New Roman"/>
                <a:cs typeface="Times New Roman"/>
              </a:rPr>
              <a:t>Credibility</a:t>
            </a:r>
          </a:p>
          <a:p>
            <a:pPr marL="685800" lvl="0" indent="-338138">
              <a:lnSpc>
                <a:spcPct val="115000"/>
              </a:lnSpc>
              <a:spcBef>
                <a:spcPts val="0"/>
              </a:spcBef>
              <a:spcAft>
                <a:spcPts val="0"/>
              </a:spcAft>
              <a:buFont typeface="+mj-lt"/>
              <a:buAutoNum type="alphaLcParenR"/>
            </a:pPr>
            <a:r>
              <a:rPr lang="en-US" dirty="0">
                <a:ea typeface="Times New Roman"/>
                <a:cs typeface="Times New Roman"/>
              </a:rPr>
              <a:t>Participation</a:t>
            </a:r>
          </a:p>
          <a:p>
            <a:pPr marL="685800" lvl="0" indent="-338138">
              <a:lnSpc>
                <a:spcPct val="115000"/>
              </a:lnSpc>
              <a:spcBef>
                <a:spcPts val="0"/>
              </a:spcBef>
              <a:spcAft>
                <a:spcPts val="0"/>
              </a:spcAft>
              <a:buFont typeface="+mj-lt"/>
              <a:buAutoNum type="alphaLcParenR"/>
            </a:pPr>
            <a:r>
              <a:rPr lang="en-US" dirty="0">
                <a:solidFill>
                  <a:srgbClr val="FF0000"/>
                </a:solidFill>
                <a:ea typeface="Times New Roman"/>
                <a:cs typeface="Times New Roman"/>
              </a:rPr>
              <a:t>Difficult participants</a:t>
            </a:r>
            <a:endParaRPr lang="en-US" dirty="0">
              <a:ea typeface="Times New Roman"/>
              <a:cs typeface="Times New Roman"/>
            </a:endParaRPr>
          </a:p>
          <a:p>
            <a:pPr marL="685800" lvl="0" indent="-338138">
              <a:lnSpc>
                <a:spcPct val="115000"/>
              </a:lnSpc>
              <a:spcBef>
                <a:spcPts val="0"/>
              </a:spcBef>
              <a:spcAft>
                <a:spcPts val="1000"/>
              </a:spcAft>
              <a:buFont typeface="+mj-lt"/>
              <a:buAutoNum type="alphaLcParenR"/>
            </a:pPr>
            <a:r>
              <a:rPr lang="en-US" dirty="0">
                <a:ea typeface="Times New Roman"/>
                <a:cs typeface="Times New Roman"/>
              </a:rPr>
              <a:t>Food issues</a:t>
            </a:r>
          </a:p>
          <a:p>
            <a:pPr marL="347663" marR="0" indent="-4763">
              <a:lnSpc>
                <a:spcPct val="115000"/>
              </a:lnSpc>
              <a:spcBef>
                <a:spcPts val="0"/>
              </a:spcBef>
              <a:spcAft>
                <a:spcPts val="1000"/>
              </a:spcAft>
            </a:pPr>
            <a:r>
              <a:rPr lang="en-US" dirty="0">
                <a:solidFill>
                  <a:srgbClr val="FF0000"/>
                </a:solidFill>
                <a:ea typeface="Times New Roman"/>
                <a:cs typeface="Times New Roman"/>
              </a:rPr>
              <a:t>Management buy in creates credibility. This helps weed out difficult participants. </a:t>
            </a:r>
            <a:endParaRPr lang="en-US" dirty="0">
              <a:ea typeface="Times New Roman"/>
              <a:cs typeface="Times New Roman"/>
            </a:endParaRPr>
          </a:p>
        </p:txBody>
      </p:sp>
    </p:spTree>
    <p:extLst>
      <p:ext uri="{BB962C8B-B14F-4D97-AF65-F5344CB8AC3E}">
        <p14:creationId xmlns:p14="http://schemas.microsoft.com/office/powerpoint/2010/main" val="348182219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increase the chances of participation?</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Training</a:t>
            </a:r>
          </a:p>
          <a:p>
            <a:pPr marL="690563" lvl="0">
              <a:lnSpc>
                <a:spcPct val="115000"/>
              </a:lnSpc>
              <a:spcBef>
                <a:spcPts val="0"/>
              </a:spcBef>
              <a:spcAft>
                <a:spcPts val="0"/>
              </a:spcAft>
              <a:buFont typeface="+mj-lt"/>
              <a:buAutoNum type="alphaLcParenR"/>
              <a:tabLst>
                <a:tab pos="168275" algn="l"/>
              </a:tabLst>
            </a:pPr>
            <a:r>
              <a:rPr lang="en-US" dirty="0">
                <a:solidFill>
                  <a:srgbClr val="FF0000"/>
                </a:solidFill>
                <a:ea typeface="Times New Roman"/>
                <a:cs typeface="Times New Roman"/>
              </a:rPr>
              <a:t>Participants see each other</a:t>
            </a:r>
            <a:endParaRPr lang="en-US" dirty="0">
              <a:ea typeface="Times New Roman"/>
              <a:cs typeface="Times New Roman"/>
            </a:endParaRP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Technical jargon</a:t>
            </a:r>
          </a:p>
          <a:p>
            <a:pPr marL="690563" lvl="0">
              <a:lnSpc>
                <a:spcPct val="115000"/>
              </a:lnSpc>
              <a:spcBef>
                <a:spcPts val="0"/>
              </a:spcBef>
              <a:spcAft>
                <a:spcPts val="1000"/>
              </a:spcAft>
              <a:buFont typeface="+mj-lt"/>
              <a:buAutoNum type="alphaLcParenR"/>
              <a:tabLst>
                <a:tab pos="168275" algn="l"/>
              </a:tabLst>
            </a:pPr>
            <a:r>
              <a:rPr lang="en-US" dirty="0">
                <a:ea typeface="Times New Roman"/>
                <a:cs typeface="Times New Roman"/>
              </a:rPr>
              <a:t>Personal interest</a:t>
            </a:r>
          </a:p>
          <a:p>
            <a:pPr marL="347663" marR="0" indent="-4763">
              <a:lnSpc>
                <a:spcPct val="115000"/>
              </a:lnSpc>
              <a:spcBef>
                <a:spcPts val="0"/>
              </a:spcBef>
              <a:spcAft>
                <a:spcPts val="1000"/>
              </a:spcAft>
            </a:pPr>
            <a:r>
              <a:rPr lang="en-US" dirty="0">
                <a:solidFill>
                  <a:srgbClr val="FF0000"/>
                </a:solidFill>
                <a:ea typeface="Times New Roman"/>
                <a:cs typeface="Times New Roman"/>
              </a:rPr>
              <a:t>The setup of the room can affect participation. People are more likely to participate when they can see each other.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external incentive improves participation?</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Visuals</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Room set up</a:t>
            </a:r>
          </a:p>
          <a:p>
            <a:pPr marL="690563" lvl="0">
              <a:lnSpc>
                <a:spcPct val="115000"/>
              </a:lnSpc>
              <a:spcBef>
                <a:spcPts val="0"/>
              </a:spcBef>
              <a:spcAft>
                <a:spcPts val="0"/>
              </a:spcAft>
              <a:buFont typeface="+mj-lt"/>
              <a:buAutoNum type="alphaLcParenR"/>
              <a:tabLst>
                <a:tab pos="168275" algn="l"/>
              </a:tabLst>
            </a:pPr>
            <a:r>
              <a:rPr lang="en-US" dirty="0">
                <a:ea typeface="Times New Roman"/>
                <a:cs typeface="Times New Roman"/>
              </a:rPr>
              <a:t>Interesting topic</a:t>
            </a:r>
          </a:p>
          <a:p>
            <a:pPr marL="690563" lvl="0">
              <a:lnSpc>
                <a:spcPct val="115000"/>
              </a:lnSpc>
              <a:spcBef>
                <a:spcPts val="0"/>
              </a:spcBef>
              <a:spcAft>
                <a:spcPts val="1000"/>
              </a:spcAft>
              <a:buFont typeface="+mj-lt"/>
              <a:buAutoNum type="alphaLcParenR"/>
              <a:tabLst>
                <a:tab pos="168275" algn="l"/>
              </a:tabLst>
            </a:pPr>
            <a:r>
              <a:rPr lang="en-US" dirty="0">
                <a:solidFill>
                  <a:srgbClr val="FF0000"/>
                </a:solidFill>
                <a:ea typeface="Times New Roman"/>
                <a:cs typeface="Times New Roman"/>
              </a:rPr>
              <a:t>Candy</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External incentives can spur participation. Candy is an example of an external incentive.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12878106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the participant level of interest?</a:t>
            </a:r>
          </a:p>
          <a:p>
            <a:pPr marL="690563" lvl="0">
              <a:lnSpc>
                <a:spcPct val="115000"/>
              </a:lnSpc>
              <a:spcBef>
                <a:spcPts val="0"/>
              </a:spcBef>
              <a:spcAft>
                <a:spcPts val="0"/>
              </a:spcAft>
              <a:buFont typeface="+mj-lt"/>
              <a:buAutoNum type="alphaLcParenR"/>
            </a:pPr>
            <a:r>
              <a:rPr lang="en-US" dirty="0">
                <a:ea typeface="Times New Roman"/>
                <a:cs typeface="Times New Roman"/>
              </a:rPr>
              <a:t>Immediately</a:t>
            </a:r>
          </a:p>
          <a:p>
            <a:pPr marL="690563" lvl="0">
              <a:lnSpc>
                <a:spcPct val="115000"/>
              </a:lnSpc>
              <a:spcBef>
                <a:spcPts val="0"/>
              </a:spcBef>
              <a:spcAft>
                <a:spcPts val="0"/>
              </a:spcAft>
              <a:buFont typeface="+mj-lt"/>
              <a:buAutoNum type="alphaLcParenR"/>
            </a:pPr>
            <a:r>
              <a:rPr lang="en-US" dirty="0">
                <a:ea typeface="Times New Roman"/>
                <a:cs typeface="Times New Roman"/>
              </a:rPr>
              <a:t>Two days</a:t>
            </a:r>
          </a:p>
          <a:p>
            <a:pPr marL="690563" lvl="0">
              <a:lnSpc>
                <a:spcPct val="115000"/>
              </a:lnSpc>
              <a:spcBef>
                <a:spcPts val="0"/>
              </a:spcBef>
              <a:spcAft>
                <a:spcPts val="0"/>
              </a:spcAft>
              <a:buFont typeface="+mj-lt"/>
              <a:buAutoNum type="alphaLcParenR"/>
            </a:pPr>
            <a:r>
              <a:rPr lang="en-US" dirty="0">
                <a:ea typeface="Times New Roman"/>
                <a:cs typeface="Times New Roman"/>
              </a:rPr>
              <a:t>Never</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There was none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participants were not interested in the topic. They went because it was mandatory.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the participants do while he spoke?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Play games on phones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Take notes</a:t>
            </a:r>
          </a:p>
          <a:p>
            <a:pPr marL="690563" lvl="0">
              <a:lnSpc>
                <a:spcPct val="115000"/>
              </a:lnSpc>
              <a:spcBef>
                <a:spcPts val="0"/>
              </a:spcBef>
              <a:spcAft>
                <a:spcPts val="0"/>
              </a:spcAft>
              <a:buFont typeface="+mj-lt"/>
              <a:buAutoNum type="alphaLcParenR"/>
            </a:pPr>
            <a:r>
              <a:rPr lang="en-US" dirty="0">
                <a:ea typeface="Times New Roman"/>
                <a:cs typeface="Times New Roman"/>
              </a:rPr>
              <a:t>Ask questions</a:t>
            </a:r>
          </a:p>
          <a:p>
            <a:pPr marL="690563" lvl="0">
              <a:lnSpc>
                <a:spcPct val="115000"/>
              </a:lnSpc>
              <a:spcBef>
                <a:spcPts val="0"/>
              </a:spcBef>
              <a:spcAft>
                <a:spcPts val="1000"/>
              </a:spcAft>
              <a:buFont typeface="+mj-lt"/>
              <a:buAutoNum type="alphaLcParenR"/>
            </a:pPr>
            <a:r>
              <a:rPr lang="en-US" dirty="0">
                <a:ea typeface="Times New Roman"/>
                <a:cs typeface="Times New Roman"/>
              </a:rPr>
              <a:t>Participate</a:t>
            </a:r>
          </a:p>
          <a:p>
            <a:pPr marL="347663" marR="0" indent="-4763">
              <a:lnSpc>
                <a:spcPct val="115000"/>
              </a:lnSpc>
              <a:spcBef>
                <a:spcPts val="0"/>
              </a:spcBef>
              <a:spcAft>
                <a:spcPts val="1000"/>
              </a:spcAft>
            </a:pPr>
            <a:r>
              <a:rPr lang="en-US" dirty="0">
                <a:solidFill>
                  <a:srgbClr val="FF0000"/>
                </a:solidFill>
                <a:ea typeface="Times New Roman"/>
                <a:cs typeface="Times New Roman"/>
              </a:rPr>
              <a:t>The participants did not pay attention. Some people played games on their phones. </a:t>
            </a:r>
            <a:endParaRPr lang="en-US" dirty="0">
              <a:ea typeface="Times New Roman"/>
              <a:cs typeface="Times New Roman"/>
            </a:endParaRPr>
          </a:p>
        </p:txBody>
      </p:sp>
    </p:spTree>
    <p:extLst>
      <p:ext uri="{BB962C8B-B14F-4D97-AF65-F5344CB8AC3E}">
        <p14:creationId xmlns:p14="http://schemas.microsoft.com/office/powerpoint/2010/main" val="198891779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a:bodyPr>
          <a:lstStyle/>
          <a:p>
            <a:r>
              <a:rPr lang="en-US" dirty="0"/>
              <a:t>Module Nine: What a Lunch and Learn Is Not</a:t>
            </a:r>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Cambria"/>
                <a:ea typeface="Times New Roman"/>
                <a:cs typeface="Times New Roman"/>
              </a:rPr>
              <a:t>Yesterday’s home runs don’t win today’s games.</a:t>
            </a:r>
            <a:endParaRPr lang="en-US" sz="2800" dirty="0">
              <a:ea typeface="Times New Roman"/>
              <a:cs typeface="Times New Roman"/>
            </a:endParaRPr>
          </a:p>
          <a:p>
            <a:pPr algn="ctr">
              <a:spcBef>
                <a:spcPts val="0"/>
              </a:spcBef>
              <a:spcAft>
                <a:spcPts val="1000"/>
              </a:spcAft>
            </a:pPr>
            <a:br>
              <a:rPr lang="en-US" sz="2800" dirty="0">
                <a:latin typeface="Cambria"/>
                <a:ea typeface="Times New Roman"/>
                <a:cs typeface="Times New Roman"/>
              </a:rPr>
            </a:br>
            <a:r>
              <a:rPr lang="en-US" sz="2800" b="1" i="1" dirty="0">
                <a:latin typeface="Cambria"/>
                <a:ea typeface="Times New Roman"/>
                <a:cs typeface="Times New Roman"/>
              </a:rPr>
              <a:t>Babe Ruth</a:t>
            </a:r>
            <a:endParaRPr lang="en-US" sz="2800" dirty="0">
              <a:ea typeface="Times New Roman"/>
              <a:cs typeface="Times New Roman"/>
            </a:endParaRPr>
          </a:p>
          <a:p>
            <a:endParaRPr lang="en-US" sz="2800" dirty="0"/>
          </a:p>
        </p:txBody>
      </p:sp>
      <p:sp>
        <p:nvSpPr>
          <p:cNvPr id="45059" name="Content Placeholder 2"/>
          <p:cNvSpPr>
            <a:spLocks noGrp="1"/>
          </p:cNvSpPr>
          <p:nvPr>
            <p:ph type="body" sz="quarter" idx="11"/>
          </p:nvPr>
        </p:nvSpPr>
        <p:spPr/>
        <p:txBody>
          <a:bodyPr/>
          <a:lstStyle/>
          <a:p>
            <a:r>
              <a:rPr lang="en-US" dirty="0"/>
              <a:t>Lunch and learns that fail often do not meet the criteria of a lunch and learn. In order to be successful, it is important to define what a lunch and learn is and what it is not. By creating a lunch and learn according to the appropriate definitions, you increase your chances of success. </a:t>
            </a:r>
          </a:p>
          <a:p>
            <a:endParaRPr lang="en-US"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F6FC039-A8DE-471D-9711-FA5A915D2E45}"/>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dirty="0"/>
              <a:t>Heavy or Serious Topics</a:t>
            </a:r>
          </a:p>
        </p:txBody>
      </p:sp>
      <p:grpSp>
        <p:nvGrpSpPr>
          <p:cNvPr id="3" name="Group 2">
            <a:extLst>
              <a:ext uri="{FF2B5EF4-FFF2-40B4-BE49-F238E27FC236}">
                <a16:creationId xmlns:a16="http://schemas.microsoft.com/office/drawing/2014/main" id="{AA662847-D881-4CDC-9BD1-E0822DCA1DBA}"/>
              </a:ext>
            </a:extLst>
          </p:cNvPr>
          <p:cNvGrpSpPr/>
          <p:nvPr/>
        </p:nvGrpSpPr>
        <p:grpSpPr>
          <a:xfrm>
            <a:off x="457200" y="1736706"/>
            <a:ext cx="8229600" cy="4252950"/>
            <a:chOff x="457200" y="1736706"/>
            <a:chExt cx="8229600" cy="4252950"/>
          </a:xfrm>
        </p:grpSpPr>
        <p:sp>
          <p:nvSpPr>
            <p:cNvPr id="4" name="Freeform: Shape 3">
              <a:extLst>
                <a:ext uri="{FF2B5EF4-FFF2-40B4-BE49-F238E27FC236}">
                  <a16:creationId xmlns:a16="http://schemas.microsoft.com/office/drawing/2014/main" id="{A2FB5570-4AB7-429E-9399-602B7AB9DF11}"/>
                </a:ext>
              </a:extLst>
            </p:cNvPr>
            <p:cNvSpPr/>
            <p:nvPr/>
          </p:nvSpPr>
          <p:spPr>
            <a:xfrm>
              <a:off x="457200" y="1736706"/>
              <a:ext cx="8229600" cy="1292850"/>
            </a:xfrm>
            <a:custGeom>
              <a:avLst/>
              <a:gdLst>
                <a:gd name="connsiteX0" fmla="*/ 0 w 8229600"/>
                <a:gd name="connsiteY0" fmla="*/ 215479 h 1292850"/>
                <a:gd name="connsiteX1" fmla="*/ 215479 w 8229600"/>
                <a:gd name="connsiteY1" fmla="*/ 0 h 1292850"/>
                <a:gd name="connsiteX2" fmla="*/ 8014121 w 8229600"/>
                <a:gd name="connsiteY2" fmla="*/ 0 h 1292850"/>
                <a:gd name="connsiteX3" fmla="*/ 8229600 w 8229600"/>
                <a:gd name="connsiteY3" fmla="*/ 215479 h 1292850"/>
                <a:gd name="connsiteX4" fmla="*/ 8229600 w 8229600"/>
                <a:gd name="connsiteY4" fmla="*/ 1077371 h 1292850"/>
                <a:gd name="connsiteX5" fmla="*/ 8014121 w 8229600"/>
                <a:gd name="connsiteY5" fmla="*/ 1292850 h 1292850"/>
                <a:gd name="connsiteX6" fmla="*/ 215479 w 8229600"/>
                <a:gd name="connsiteY6" fmla="*/ 1292850 h 1292850"/>
                <a:gd name="connsiteX7" fmla="*/ 0 w 8229600"/>
                <a:gd name="connsiteY7" fmla="*/ 1077371 h 1292850"/>
                <a:gd name="connsiteX8" fmla="*/ 0 w 8229600"/>
                <a:gd name="connsiteY8" fmla="*/ 215479 h 129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92850">
                  <a:moveTo>
                    <a:pt x="0" y="215479"/>
                  </a:moveTo>
                  <a:cubicBezTo>
                    <a:pt x="0" y="96473"/>
                    <a:pt x="96473" y="0"/>
                    <a:pt x="215479" y="0"/>
                  </a:cubicBezTo>
                  <a:lnTo>
                    <a:pt x="8014121" y="0"/>
                  </a:lnTo>
                  <a:cubicBezTo>
                    <a:pt x="8133127" y="0"/>
                    <a:pt x="8229600" y="96473"/>
                    <a:pt x="8229600" y="215479"/>
                  </a:cubicBezTo>
                  <a:lnTo>
                    <a:pt x="8229600" y="1077371"/>
                  </a:lnTo>
                  <a:cubicBezTo>
                    <a:pt x="8229600" y="1196377"/>
                    <a:pt x="8133127" y="1292850"/>
                    <a:pt x="8014121" y="1292850"/>
                  </a:cubicBezTo>
                  <a:lnTo>
                    <a:pt x="215479" y="1292850"/>
                  </a:lnTo>
                  <a:cubicBezTo>
                    <a:pt x="96473" y="1292850"/>
                    <a:pt x="0" y="1196377"/>
                    <a:pt x="0" y="1077371"/>
                  </a:cubicBezTo>
                  <a:lnTo>
                    <a:pt x="0" y="2154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8852" tIns="268852" rIns="268852" bIns="268852" numCol="1" spcCol="1270" anchor="ctr" anchorCtr="0">
              <a:noAutofit/>
            </a:bodyPr>
            <a:lstStyle/>
            <a:p>
              <a:pPr marL="0" lvl="0" indent="0" algn="l" defTabSz="2400300">
                <a:lnSpc>
                  <a:spcPct val="90000"/>
                </a:lnSpc>
                <a:spcBef>
                  <a:spcPct val="0"/>
                </a:spcBef>
                <a:spcAft>
                  <a:spcPct val="35000"/>
                </a:spcAft>
                <a:buNone/>
              </a:pPr>
              <a:r>
                <a:rPr lang="en-US" sz="5400" kern="1200" dirty="0"/>
                <a:t>Avoid serious topics</a:t>
              </a:r>
            </a:p>
          </p:txBody>
        </p:sp>
        <p:sp>
          <p:nvSpPr>
            <p:cNvPr id="5" name="Freeform: Shape 4">
              <a:extLst>
                <a:ext uri="{FF2B5EF4-FFF2-40B4-BE49-F238E27FC236}">
                  <a16:creationId xmlns:a16="http://schemas.microsoft.com/office/drawing/2014/main" id="{45AE3512-B316-4CA0-8ED6-C8D24961FD9D}"/>
                </a:ext>
              </a:extLst>
            </p:cNvPr>
            <p:cNvSpPr/>
            <p:nvPr/>
          </p:nvSpPr>
          <p:spPr>
            <a:xfrm>
              <a:off x="457200" y="3216756"/>
              <a:ext cx="8229600" cy="1292850"/>
            </a:xfrm>
            <a:custGeom>
              <a:avLst/>
              <a:gdLst>
                <a:gd name="connsiteX0" fmla="*/ 0 w 8229600"/>
                <a:gd name="connsiteY0" fmla="*/ 215479 h 1292850"/>
                <a:gd name="connsiteX1" fmla="*/ 215479 w 8229600"/>
                <a:gd name="connsiteY1" fmla="*/ 0 h 1292850"/>
                <a:gd name="connsiteX2" fmla="*/ 8014121 w 8229600"/>
                <a:gd name="connsiteY2" fmla="*/ 0 h 1292850"/>
                <a:gd name="connsiteX3" fmla="*/ 8229600 w 8229600"/>
                <a:gd name="connsiteY3" fmla="*/ 215479 h 1292850"/>
                <a:gd name="connsiteX4" fmla="*/ 8229600 w 8229600"/>
                <a:gd name="connsiteY4" fmla="*/ 1077371 h 1292850"/>
                <a:gd name="connsiteX5" fmla="*/ 8014121 w 8229600"/>
                <a:gd name="connsiteY5" fmla="*/ 1292850 h 1292850"/>
                <a:gd name="connsiteX6" fmla="*/ 215479 w 8229600"/>
                <a:gd name="connsiteY6" fmla="*/ 1292850 h 1292850"/>
                <a:gd name="connsiteX7" fmla="*/ 0 w 8229600"/>
                <a:gd name="connsiteY7" fmla="*/ 1077371 h 1292850"/>
                <a:gd name="connsiteX8" fmla="*/ 0 w 8229600"/>
                <a:gd name="connsiteY8" fmla="*/ 215479 h 129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92850">
                  <a:moveTo>
                    <a:pt x="0" y="215479"/>
                  </a:moveTo>
                  <a:cubicBezTo>
                    <a:pt x="0" y="96473"/>
                    <a:pt x="96473" y="0"/>
                    <a:pt x="215479" y="0"/>
                  </a:cubicBezTo>
                  <a:lnTo>
                    <a:pt x="8014121" y="0"/>
                  </a:lnTo>
                  <a:cubicBezTo>
                    <a:pt x="8133127" y="0"/>
                    <a:pt x="8229600" y="96473"/>
                    <a:pt x="8229600" y="215479"/>
                  </a:cubicBezTo>
                  <a:lnTo>
                    <a:pt x="8229600" y="1077371"/>
                  </a:lnTo>
                  <a:cubicBezTo>
                    <a:pt x="8229600" y="1196377"/>
                    <a:pt x="8133127" y="1292850"/>
                    <a:pt x="8014121" y="1292850"/>
                  </a:cubicBezTo>
                  <a:lnTo>
                    <a:pt x="215479" y="1292850"/>
                  </a:lnTo>
                  <a:cubicBezTo>
                    <a:pt x="96473" y="1292850"/>
                    <a:pt x="0" y="1196377"/>
                    <a:pt x="0" y="1077371"/>
                  </a:cubicBezTo>
                  <a:lnTo>
                    <a:pt x="0" y="2154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8852" tIns="268852" rIns="268852" bIns="268852" numCol="1" spcCol="1270" anchor="ctr" anchorCtr="0">
              <a:noAutofit/>
            </a:bodyPr>
            <a:lstStyle/>
            <a:p>
              <a:pPr marL="0" lvl="0" indent="0" algn="l" defTabSz="2400300">
                <a:lnSpc>
                  <a:spcPct val="90000"/>
                </a:lnSpc>
                <a:spcBef>
                  <a:spcPct val="0"/>
                </a:spcBef>
                <a:spcAft>
                  <a:spcPct val="35000"/>
                </a:spcAft>
                <a:buNone/>
              </a:pPr>
              <a:r>
                <a:rPr lang="en-US" sz="5400" kern="1200" dirty="0"/>
                <a:t>Avoid complex situations</a:t>
              </a:r>
            </a:p>
          </p:txBody>
        </p:sp>
        <p:sp>
          <p:nvSpPr>
            <p:cNvPr id="6" name="Freeform: Shape 5">
              <a:extLst>
                <a:ext uri="{FF2B5EF4-FFF2-40B4-BE49-F238E27FC236}">
                  <a16:creationId xmlns:a16="http://schemas.microsoft.com/office/drawing/2014/main" id="{6612C9C7-1293-4E67-A81A-317FFEC4395A}"/>
                </a:ext>
              </a:extLst>
            </p:cNvPr>
            <p:cNvSpPr/>
            <p:nvPr/>
          </p:nvSpPr>
          <p:spPr>
            <a:xfrm>
              <a:off x="457200" y="4696806"/>
              <a:ext cx="8229600" cy="1292850"/>
            </a:xfrm>
            <a:custGeom>
              <a:avLst/>
              <a:gdLst>
                <a:gd name="connsiteX0" fmla="*/ 0 w 8229600"/>
                <a:gd name="connsiteY0" fmla="*/ 215479 h 1292850"/>
                <a:gd name="connsiteX1" fmla="*/ 215479 w 8229600"/>
                <a:gd name="connsiteY1" fmla="*/ 0 h 1292850"/>
                <a:gd name="connsiteX2" fmla="*/ 8014121 w 8229600"/>
                <a:gd name="connsiteY2" fmla="*/ 0 h 1292850"/>
                <a:gd name="connsiteX3" fmla="*/ 8229600 w 8229600"/>
                <a:gd name="connsiteY3" fmla="*/ 215479 h 1292850"/>
                <a:gd name="connsiteX4" fmla="*/ 8229600 w 8229600"/>
                <a:gd name="connsiteY4" fmla="*/ 1077371 h 1292850"/>
                <a:gd name="connsiteX5" fmla="*/ 8014121 w 8229600"/>
                <a:gd name="connsiteY5" fmla="*/ 1292850 h 1292850"/>
                <a:gd name="connsiteX6" fmla="*/ 215479 w 8229600"/>
                <a:gd name="connsiteY6" fmla="*/ 1292850 h 1292850"/>
                <a:gd name="connsiteX7" fmla="*/ 0 w 8229600"/>
                <a:gd name="connsiteY7" fmla="*/ 1077371 h 1292850"/>
                <a:gd name="connsiteX8" fmla="*/ 0 w 8229600"/>
                <a:gd name="connsiteY8" fmla="*/ 215479 h 129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92850">
                  <a:moveTo>
                    <a:pt x="0" y="215479"/>
                  </a:moveTo>
                  <a:cubicBezTo>
                    <a:pt x="0" y="96473"/>
                    <a:pt x="96473" y="0"/>
                    <a:pt x="215479" y="0"/>
                  </a:cubicBezTo>
                  <a:lnTo>
                    <a:pt x="8014121" y="0"/>
                  </a:lnTo>
                  <a:cubicBezTo>
                    <a:pt x="8133127" y="0"/>
                    <a:pt x="8229600" y="96473"/>
                    <a:pt x="8229600" y="215479"/>
                  </a:cubicBezTo>
                  <a:lnTo>
                    <a:pt x="8229600" y="1077371"/>
                  </a:lnTo>
                  <a:cubicBezTo>
                    <a:pt x="8229600" y="1196377"/>
                    <a:pt x="8133127" y="1292850"/>
                    <a:pt x="8014121" y="1292850"/>
                  </a:cubicBezTo>
                  <a:lnTo>
                    <a:pt x="215479" y="1292850"/>
                  </a:lnTo>
                  <a:cubicBezTo>
                    <a:pt x="96473" y="1292850"/>
                    <a:pt x="0" y="1196377"/>
                    <a:pt x="0" y="1077371"/>
                  </a:cubicBezTo>
                  <a:lnTo>
                    <a:pt x="0" y="2154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8852" tIns="268852" rIns="268852" bIns="268852" numCol="1" spcCol="1270" anchor="ctr" anchorCtr="0">
              <a:noAutofit/>
            </a:bodyPr>
            <a:lstStyle/>
            <a:p>
              <a:pPr marL="0" lvl="0" indent="0" algn="l" defTabSz="2400300">
                <a:lnSpc>
                  <a:spcPct val="90000"/>
                </a:lnSpc>
                <a:spcBef>
                  <a:spcPct val="0"/>
                </a:spcBef>
                <a:spcAft>
                  <a:spcPct val="35000"/>
                </a:spcAft>
                <a:buNone/>
              </a:pPr>
              <a:r>
                <a:rPr lang="en-US" sz="5400" kern="1200" dirty="0"/>
                <a:t>Keep it casual</a:t>
              </a:r>
            </a:p>
          </p:txBody>
        </p:sp>
      </p:gr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439A4A9-C682-42E0-804F-7224203AB1CB}"/>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r>
              <a:rPr lang="en-US" dirty="0"/>
              <a:t>Required Training</a:t>
            </a:r>
          </a:p>
        </p:txBody>
      </p:sp>
      <p:grpSp>
        <p:nvGrpSpPr>
          <p:cNvPr id="2" name="Group 1">
            <a:extLst>
              <a:ext uri="{FF2B5EF4-FFF2-40B4-BE49-F238E27FC236}">
                <a16:creationId xmlns:a16="http://schemas.microsoft.com/office/drawing/2014/main" id="{BBB87779-64A4-41E7-ACFE-AB71786B03DF}"/>
              </a:ext>
            </a:extLst>
          </p:cNvPr>
          <p:cNvGrpSpPr/>
          <p:nvPr/>
        </p:nvGrpSpPr>
        <p:grpSpPr>
          <a:xfrm>
            <a:off x="457200" y="1602409"/>
            <a:ext cx="8229599" cy="4521543"/>
            <a:chOff x="457200" y="1602409"/>
            <a:chExt cx="8229599" cy="4521543"/>
          </a:xfrm>
        </p:grpSpPr>
        <p:sp>
          <p:nvSpPr>
            <p:cNvPr id="3" name="Freeform: Shape 2">
              <a:extLst>
                <a:ext uri="{FF2B5EF4-FFF2-40B4-BE49-F238E27FC236}">
                  <a16:creationId xmlns:a16="http://schemas.microsoft.com/office/drawing/2014/main" id="{AE5D80AD-0DC1-4E76-9AD8-1CA260AAB851}"/>
                </a:ext>
              </a:extLst>
            </p:cNvPr>
            <p:cNvSpPr/>
            <p:nvPr/>
          </p:nvSpPr>
          <p:spPr>
            <a:xfrm>
              <a:off x="3749039" y="1602409"/>
              <a:ext cx="4937760" cy="4521543"/>
            </a:xfrm>
            <a:custGeom>
              <a:avLst/>
              <a:gdLst>
                <a:gd name="connsiteX0" fmla="*/ 0 w 4937760"/>
                <a:gd name="connsiteY0" fmla="*/ 565193 h 4521543"/>
                <a:gd name="connsiteX1" fmla="*/ 2676989 w 4937760"/>
                <a:gd name="connsiteY1" fmla="*/ 565193 h 4521543"/>
                <a:gd name="connsiteX2" fmla="*/ 2676989 w 4937760"/>
                <a:gd name="connsiteY2" fmla="*/ 0 h 4521543"/>
                <a:gd name="connsiteX3" fmla="*/ 4937760 w 4937760"/>
                <a:gd name="connsiteY3" fmla="*/ 2260772 h 4521543"/>
                <a:gd name="connsiteX4" fmla="*/ 2676989 w 4937760"/>
                <a:gd name="connsiteY4" fmla="*/ 4521543 h 4521543"/>
                <a:gd name="connsiteX5" fmla="*/ 2676989 w 4937760"/>
                <a:gd name="connsiteY5" fmla="*/ 3956350 h 4521543"/>
                <a:gd name="connsiteX6" fmla="*/ 0 w 4937760"/>
                <a:gd name="connsiteY6" fmla="*/ 3956350 h 4521543"/>
                <a:gd name="connsiteX7" fmla="*/ 0 w 4937760"/>
                <a:gd name="connsiteY7" fmla="*/ 565193 h 452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4521543">
                  <a:moveTo>
                    <a:pt x="0" y="565193"/>
                  </a:moveTo>
                  <a:lnTo>
                    <a:pt x="2676989" y="565193"/>
                  </a:lnTo>
                  <a:lnTo>
                    <a:pt x="2676989" y="0"/>
                  </a:lnTo>
                  <a:lnTo>
                    <a:pt x="4937760" y="2260772"/>
                  </a:lnTo>
                  <a:lnTo>
                    <a:pt x="2676989" y="4521543"/>
                  </a:lnTo>
                  <a:lnTo>
                    <a:pt x="2676989" y="3956350"/>
                  </a:lnTo>
                  <a:lnTo>
                    <a:pt x="0" y="3956350"/>
                  </a:lnTo>
                  <a:lnTo>
                    <a:pt x="0" y="565193"/>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860" tIns="588053" rIns="1718439" bIns="588053" numCol="1" spcCol="1270" anchor="t" anchorCtr="0">
              <a:noAutofit/>
            </a:bodyPr>
            <a:lstStyle/>
            <a:p>
              <a:pPr marL="285750" lvl="1" indent="-285750" algn="l" defTabSz="1600200">
                <a:lnSpc>
                  <a:spcPct val="90000"/>
                </a:lnSpc>
                <a:spcBef>
                  <a:spcPct val="0"/>
                </a:spcBef>
                <a:spcAft>
                  <a:spcPct val="15000"/>
                </a:spcAft>
                <a:buChar char="•"/>
              </a:pPr>
              <a:r>
                <a:rPr lang="en-US" sz="3600" kern="1200" dirty="0"/>
                <a:t>Health and Safety training</a:t>
              </a:r>
            </a:p>
            <a:p>
              <a:pPr marL="285750" lvl="1" indent="-285750" algn="l" defTabSz="1600200">
                <a:lnSpc>
                  <a:spcPct val="90000"/>
                </a:lnSpc>
                <a:spcBef>
                  <a:spcPct val="0"/>
                </a:spcBef>
                <a:spcAft>
                  <a:spcPct val="15000"/>
                </a:spcAft>
                <a:buChar char="•"/>
              </a:pPr>
              <a:endParaRPr lang="en-US" sz="3600" kern="1200" dirty="0"/>
            </a:p>
            <a:p>
              <a:pPr marL="285750" lvl="1" indent="-285750" algn="l" defTabSz="1600200">
                <a:lnSpc>
                  <a:spcPct val="90000"/>
                </a:lnSpc>
                <a:spcBef>
                  <a:spcPct val="0"/>
                </a:spcBef>
                <a:spcAft>
                  <a:spcPct val="15000"/>
                </a:spcAft>
                <a:buChar char="•"/>
              </a:pPr>
              <a:r>
                <a:rPr lang="en-US" sz="3600" kern="1200" dirty="0"/>
                <a:t>Legally mandated training</a:t>
              </a:r>
            </a:p>
            <a:p>
              <a:pPr marL="285750" lvl="1" indent="-285750" algn="l" defTabSz="1422400">
                <a:lnSpc>
                  <a:spcPct val="90000"/>
                </a:lnSpc>
                <a:spcBef>
                  <a:spcPct val="0"/>
                </a:spcBef>
                <a:spcAft>
                  <a:spcPct val="15000"/>
                </a:spcAft>
                <a:buChar char="•"/>
              </a:pPr>
              <a:endParaRPr lang="en-US" sz="3200" kern="1200" dirty="0"/>
            </a:p>
            <a:p>
              <a:pPr marL="285750" lvl="1" indent="-285750" algn="l" defTabSz="1422400">
                <a:lnSpc>
                  <a:spcPct val="90000"/>
                </a:lnSpc>
                <a:spcBef>
                  <a:spcPct val="0"/>
                </a:spcBef>
                <a:spcAft>
                  <a:spcPct val="15000"/>
                </a:spcAft>
                <a:buChar char="•"/>
              </a:pPr>
              <a:endParaRPr lang="en-US" sz="3200" kern="1200" dirty="0"/>
            </a:p>
          </p:txBody>
        </p:sp>
        <p:sp>
          <p:nvSpPr>
            <p:cNvPr id="5" name="Freeform: Shape 4">
              <a:extLst>
                <a:ext uri="{FF2B5EF4-FFF2-40B4-BE49-F238E27FC236}">
                  <a16:creationId xmlns:a16="http://schemas.microsoft.com/office/drawing/2014/main" id="{7A2942D9-06BF-4257-A382-0A76E8772AB2}"/>
                </a:ext>
              </a:extLst>
            </p:cNvPr>
            <p:cNvSpPr/>
            <p:nvPr/>
          </p:nvSpPr>
          <p:spPr>
            <a:xfrm>
              <a:off x="457200" y="1602409"/>
              <a:ext cx="3291840" cy="4521543"/>
            </a:xfrm>
            <a:custGeom>
              <a:avLst/>
              <a:gdLst>
                <a:gd name="connsiteX0" fmla="*/ 0 w 3291840"/>
                <a:gd name="connsiteY0" fmla="*/ 548651 h 4521543"/>
                <a:gd name="connsiteX1" fmla="*/ 548651 w 3291840"/>
                <a:gd name="connsiteY1" fmla="*/ 0 h 4521543"/>
                <a:gd name="connsiteX2" fmla="*/ 2743189 w 3291840"/>
                <a:gd name="connsiteY2" fmla="*/ 0 h 4521543"/>
                <a:gd name="connsiteX3" fmla="*/ 3291840 w 3291840"/>
                <a:gd name="connsiteY3" fmla="*/ 548651 h 4521543"/>
                <a:gd name="connsiteX4" fmla="*/ 3291840 w 3291840"/>
                <a:gd name="connsiteY4" fmla="*/ 3972892 h 4521543"/>
                <a:gd name="connsiteX5" fmla="*/ 2743189 w 3291840"/>
                <a:gd name="connsiteY5" fmla="*/ 4521543 h 4521543"/>
                <a:gd name="connsiteX6" fmla="*/ 548651 w 3291840"/>
                <a:gd name="connsiteY6" fmla="*/ 4521543 h 4521543"/>
                <a:gd name="connsiteX7" fmla="*/ 0 w 3291840"/>
                <a:gd name="connsiteY7" fmla="*/ 3972892 h 4521543"/>
                <a:gd name="connsiteX8" fmla="*/ 0 w 3291840"/>
                <a:gd name="connsiteY8" fmla="*/ 548651 h 452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4521543">
                  <a:moveTo>
                    <a:pt x="0" y="548651"/>
                  </a:moveTo>
                  <a:cubicBezTo>
                    <a:pt x="0" y="245639"/>
                    <a:pt x="245639" y="0"/>
                    <a:pt x="548651" y="0"/>
                  </a:cubicBezTo>
                  <a:lnTo>
                    <a:pt x="2743189" y="0"/>
                  </a:lnTo>
                  <a:cubicBezTo>
                    <a:pt x="3046201" y="0"/>
                    <a:pt x="3291840" y="245639"/>
                    <a:pt x="3291840" y="548651"/>
                  </a:cubicBezTo>
                  <a:lnTo>
                    <a:pt x="3291840" y="3972892"/>
                  </a:lnTo>
                  <a:cubicBezTo>
                    <a:pt x="3291840" y="4275904"/>
                    <a:pt x="3046201" y="4521543"/>
                    <a:pt x="2743189" y="4521543"/>
                  </a:cubicBezTo>
                  <a:lnTo>
                    <a:pt x="548651" y="4521543"/>
                  </a:lnTo>
                  <a:cubicBezTo>
                    <a:pt x="245639" y="4521543"/>
                    <a:pt x="0" y="4275904"/>
                    <a:pt x="0" y="3972892"/>
                  </a:cubicBezTo>
                  <a:lnTo>
                    <a:pt x="0" y="54865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408344" tIns="284519" rIns="408344" bIns="284519" numCol="1" spcCol="1270" anchor="ctr" anchorCtr="0">
              <a:noAutofit/>
            </a:bodyPr>
            <a:lstStyle/>
            <a:p>
              <a:pPr marL="0" lvl="0" indent="0" algn="ctr" defTabSz="2889250">
                <a:lnSpc>
                  <a:spcPct val="90000"/>
                </a:lnSpc>
                <a:spcBef>
                  <a:spcPct val="0"/>
                </a:spcBef>
                <a:spcAft>
                  <a:spcPct val="35000"/>
                </a:spcAft>
                <a:buNone/>
              </a:pPr>
              <a:r>
                <a:rPr lang="en-US" sz="6500" kern="1200" dirty="0"/>
                <a:t>Avoid</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r>
              <a:rPr lang="en-US" dirty="0"/>
              <a:t>Module One:</a:t>
            </a:r>
            <a:br>
              <a:rPr lang="en-US" dirty="0"/>
            </a:br>
            <a:r>
              <a:rPr lang="en-US" dirty="0"/>
              <a:t>Getting Started</a:t>
            </a:r>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Cambria"/>
                <a:ea typeface="Times New Roman"/>
                <a:cs typeface="Times New Roman"/>
              </a:rPr>
              <a:t>A man may be a pessimistic determinist before lunch and an optimistic believer in the will's freedom after it.</a:t>
            </a:r>
            <a:endParaRPr lang="en-US" sz="2800" dirty="0">
              <a:ea typeface="Times New Roman"/>
              <a:cs typeface="Times New Roman"/>
            </a:endParaRPr>
          </a:p>
          <a:p>
            <a:r>
              <a:rPr lang="en-US" sz="2800" b="1" i="1" dirty="0">
                <a:latin typeface="Cambria"/>
                <a:ea typeface="Times New Roman"/>
                <a:cs typeface="Times New Roman"/>
              </a:rPr>
              <a:t>Aldous Huxley</a:t>
            </a:r>
            <a:endParaRPr lang="en-US" sz="2800" dirty="0"/>
          </a:p>
        </p:txBody>
      </p:sp>
      <p:sp>
        <p:nvSpPr>
          <p:cNvPr id="6147" name="Content Placeholder 2"/>
          <p:cNvSpPr>
            <a:spLocks noGrp="1"/>
          </p:cNvSpPr>
          <p:nvPr>
            <p:ph type="body" sz="quarter" idx="11"/>
          </p:nvPr>
        </p:nvSpPr>
        <p:spPr/>
        <p:txBody>
          <a:bodyPr>
            <a:normAutofit lnSpcReduction="10000"/>
          </a:bodyPr>
          <a:lstStyle/>
          <a:p>
            <a:r>
              <a:rPr lang="en-US" dirty="0"/>
              <a:t>The working lunch can develop a negative reputation among employees. It often involves being in a roomful of other people with low blood sugar, trying to stay awake while someone drones on about policies, procedures, etc. Lunch and learns, however, should be engaging and enjoyable.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D1CC2B7-A651-440D-B623-5C9173C6AA97}"/>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noAutofit/>
          </a:bodyPr>
          <a:lstStyle/>
          <a:p>
            <a:r>
              <a:rPr lang="en-US" dirty="0"/>
              <a:t>Replacement for Traditional Training</a:t>
            </a:r>
          </a:p>
        </p:txBody>
      </p:sp>
      <p:grpSp>
        <p:nvGrpSpPr>
          <p:cNvPr id="3" name="Group 2">
            <a:extLst>
              <a:ext uri="{FF2B5EF4-FFF2-40B4-BE49-F238E27FC236}">
                <a16:creationId xmlns:a16="http://schemas.microsoft.com/office/drawing/2014/main" id="{795B4F83-D95B-42B9-9FB9-6851887FD012}"/>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6149CF70-9DAC-4D93-9E35-2943F2D49625}"/>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C70090F7-DB5E-4A7D-9893-9E5870BAB12A}"/>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Supplementary learning</a:t>
              </a:r>
            </a:p>
          </p:txBody>
        </p:sp>
        <p:sp>
          <p:nvSpPr>
            <p:cNvPr id="6" name="Rectangle 5">
              <a:extLst>
                <a:ext uri="{FF2B5EF4-FFF2-40B4-BE49-F238E27FC236}">
                  <a16:creationId xmlns:a16="http://schemas.microsoft.com/office/drawing/2014/main" id="{2E381F52-776F-4F03-9146-31D8CD165E8B}"/>
                </a:ext>
              </a:extLst>
            </p:cNvPr>
            <p:cNvSpPr/>
            <p:nvPr/>
          </p:nvSpPr>
          <p:spPr>
            <a:xfrm>
              <a:off x="457200" y="3685701"/>
              <a:ext cx="8229600" cy="856800"/>
            </a:xfrm>
            <a:prstGeom prst="rect">
              <a:avLst/>
            </a:pr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68517AD0-0B1A-442F-BFC6-4B023B8367A5}"/>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Introduce topics</a:t>
              </a:r>
            </a:p>
          </p:txBody>
        </p:sp>
        <p:sp>
          <p:nvSpPr>
            <p:cNvPr id="8" name="Rectangle 7">
              <a:extLst>
                <a:ext uri="{FF2B5EF4-FFF2-40B4-BE49-F238E27FC236}">
                  <a16:creationId xmlns:a16="http://schemas.microsoft.com/office/drawing/2014/main" id="{BF00DF73-A637-4AAF-B976-9295079424E6}"/>
                </a:ext>
              </a:extLst>
            </p:cNvPr>
            <p:cNvSpPr/>
            <p:nvPr/>
          </p:nvSpPr>
          <p:spPr>
            <a:xfrm>
              <a:off x="457200" y="5227941"/>
              <a:ext cx="8229600" cy="856800"/>
            </a:xfrm>
            <a:prstGeom prst="rect">
              <a:avLst/>
            </a:pr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9C2FA400-DCCE-4A56-837E-9C2103139D14}"/>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Not a long term solution</a:t>
              </a:r>
            </a:p>
          </p:txBody>
        </p:sp>
      </p:grpSp>
    </p:spTree>
    <p:extLst>
      <p:ext uri="{BB962C8B-B14F-4D97-AF65-F5344CB8AC3E}">
        <p14:creationId xmlns:p14="http://schemas.microsoft.com/office/powerpoint/2010/main" val="137782009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5758AB9-6EE3-4F91-9067-DCD83CE2AF12}"/>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r>
              <a:rPr lang="en-US" dirty="0"/>
              <a:t>Just a Free Lunch</a:t>
            </a:r>
          </a:p>
        </p:txBody>
      </p:sp>
      <p:grpSp>
        <p:nvGrpSpPr>
          <p:cNvPr id="3" name="Group 2">
            <a:extLst>
              <a:ext uri="{FF2B5EF4-FFF2-40B4-BE49-F238E27FC236}">
                <a16:creationId xmlns:a16="http://schemas.microsoft.com/office/drawing/2014/main" id="{8D2F93F9-FB7C-4CCD-8074-3197E65F4E23}"/>
              </a:ext>
            </a:extLst>
          </p:cNvPr>
          <p:cNvGrpSpPr/>
          <p:nvPr/>
        </p:nvGrpSpPr>
        <p:grpSpPr>
          <a:xfrm>
            <a:off x="791999" y="1604617"/>
            <a:ext cx="7560000" cy="4517127"/>
            <a:chOff x="791999" y="1604617"/>
            <a:chExt cx="7560000" cy="4517127"/>
          </a:xfrm>
        </p:grpSpPr>
        <p:sp>
          <p:nvSpPr>
            <p:cNvPr id="4" name="Freeform: Shape 3">
              <a:extLst>
                <a:ext uri="{FF2B5EF4-FFF2-40B4-BE49-F238E27FC236}">
                  <a16:creationId xmlns:a16="http://schemas.microsoft.com/office/drawing/2014/main" id="{0B3227FB-98A7-4334-B270-96FF626D47EA}"/>
                </a:ext>
              </a:extLst>
            </p:cNvPr>
            <p:cNvSpPr/>
            <p:nvPr/>
          </p:nvSpPr>
          <p:spPr>
            <a:xfrm>
              <a:off x="864674" y="1604617"/>
              <a:ext cx="7414650" cy="1457137"/>
            </a:xfrm>
            <a:custGeom>
              <a:avLst/>
              <a:gdLst>
                <a:gd name="connsiteX0" fmla="*/ 0 w 7414650"/>
                <a:gd name="connsiteY0" fmla="*/ 0 h 1457137"/>
                <a:gd name="connsiteX1" fmla="*/ 7414650 w 7414650"/>
                <a:gd name="connsiteY1" fmla="*/ 0 h 1457137"/>
                <a:gd name="connsiteX2" fmla="*/ 7414650 w 7414650"/>
                <a:gd name="connsiteY2" fmla="*/ 1457137 h 1457137"/>
                <a:gd name="connsiteX3" fmla="*/ 0 w 7414650"/>
                <a:gd name="connsiteY3" fmla="*/ 1457137 h 1457137"/>
                <a:gd name="connsiteX4" fmla="*/ 0 w 7414650"/>
                <a:gd name="connsiteY4" fmla="*/ 0 h 1457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4650" h="1457137">
                  <a:moveTo>
                    <a:pt x="0" y="0"/>
                  </a:moveTo>
                  <a:lnTo>
                    <a:pt x="7414650" y="0"/>
                  </a:lnTo>
                  <a:lnTo>
                    <a:pt x="7414650" y="1457137"/>
                  </a:lnTo>
                  <a:lnTo>
                    <a:pt x="0" y="1457137"/>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They only ask about the food</a:t>
              </a:r>
            </a:p>
          </p:txBody>
        </p:sp>
        <p:sp>
          <p:nvSpPr>
            <p:cNvPr id="5" name="Freeform: Shape 4">
              <a:extLst>
                <a:ext uri="{FF2B5EF4-FFF2-40B4-BE49-F238E27FC236}">
                  <a16:creationId xmlns:a16="http://schemas.microsoft.com/office/drawing/2014/main" id="{C93FC67A-D359-453E-9699-2BF1F666B0E9}"/>
                </a:ext>
              </a:extLst>
            </p:cNvPr>
            <p:cNvSpPr/>
            <p:nvPr/>
          </p:nvSpPr>
          <p:spPr>
            <a:xfrm>
              <a:off x="1654669" y="3134612"/>
              <a:ext cx="5834661" cy="1457137"/>
            </a:xfrm>
            <a:custGeom>
              <a:avLst/>
              <a:gdLst>
                <a:gd name="connsiteX0" fmla="*/ 0 w 5834661"/>
                <a:gd name="connsiteY0" fmla="*/ 0 h 1457137"/>
                <a:gd name="connsiteX1" fmla="*/ 5834661 w 5834661"/>
                <a:gd name="connsiteY1" fmla="*/ 0 h 1457137"/>
                <a:gd name="connsiteX2" fmla="*/ 5834661 w 5834661"/>
                <a:gd name="connsiteY2" fmla="*/ 1457137 h 1457137"/>
                <a:gd name="connsiteX3" fmla="*/ 0 w 5834661"/>
                <a:gd name="connsiteY3" fmla="*/ 1457137 h 1457137"/>
                <a:gd name="connsiteX4" fmla="*/ 0 w 5834661"/>
                <a:gd name="connsiteY4" fmla="*/ 0 h 1457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4661" h="1457137">
                  <a:moveTo>
                    <a:pt x="0" y="0"/>
                  </a:moveTo>
                  <a:lnTo>
                    <a:pt x="5834661" y="0"/>
                  </a:lnTo>
                  <a:lnTo>
                    <a:pt x="5834661" y="1457137"/>
                  </a:lnTo>
                  <a:lnTo>
                    <a:pt x="0" y="1457137"/>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They do not pay attention</a:t>
              </a:r>
            </a:p>
          </p:txBody>
        </p:sp>
        <p:sp>
          <p:nvSpPr>
            <p:cNvPr id="6" name="Freeform: Shape 5">
              <a:extLst>
                <a:ext uri="{FF2B5EF4-FFF2-40B4-BE49-F238E27FC236}">
                  <a16:creationId xmlns:a16="http://schemas.microsoft.com/office/drawing/2014/main" id="{C9B8CD92-5522-4A52-9C22-CA5EBEC952B5}"/>
                </a:ext>
              </a:extLst>
            </p:cNvPr>
            <p:cNvSpPr/>
            <p:nvPr/>
          </p:nvSpPr>
          <p:spPr>
            <a:xfrm>
              <a:off x="791999" y="4664607"/>
              <a:ext cx="7560000" cy="1457137"/>
            </a:xfrm>
            <a:custGeom>
              <a:avLst/>
              <a:gdLst>
                <a:gd name="connsiteX0" fmla="*/ 0 w 7560000"/>
                <a:gd name="connsiteY0" fmla="*/ 0 h 1457137"/>
                <a:gd name="connsiteX1" fmla="*/ 7560000 w 7560000"/>
                <a:gd name="connsiteY1" fmla="*/ 0 h 1457137"/>
                <a:gd name="connsiteX2" fmla="*/ 7560000 w 7560000"/>
                <a:gd name="connsiteY2" fmla="*/ 1457137 h 1457137"/>
                <a:gd name="connsiteX3" fmla="*/ 0 w 7560000"/>
                <a:gd name="connsiteY3" fmla="*/ 1457137 h 1457137"/>
                <a:gd name="connsiteX4" fmla="*/ 0 w 7560000"/>
                <a:gd name="connsiteY4" fmla="*/ 0 h 1457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0000" h="1457137">
                  <a:moveTo>
                    <a:pt x="0" y="0"/>
                  </a:moveTo>
                  <a:lnTo>
                    <a:pt x="7560000" y="0"/>
                  </a:lnTo>
                  <a:lnTo>
                    <a:pt x="7560000" y="1457137"/>
                  </a:lnTo>
                  <a:lnTo>
                    <a:pt x="0" y="1457137"/>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They may try to slip out early</a:t>
              </a:r>
            </a:p>
          </p:txBody>
        </p:sp>
      </p:grpSp>
    </p:spTree>
    <p:extLst>
      <p:ext uri="{BB962C8B-B14F-4D97-AF65-F5344CB8AC3E}">
        <p14:creationId xmlns:p14="http://schemas.microsoft.com/office/powerpoint/2010/main" val="165426859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4812CB1D-7D14-4210-A24C-A398C749AB8E}"/>
              </a:ext>
            </a:extLst>
          </p:cNvPr>
          <p:cNvSpPr>
            <a:spLocks noGrp="1"/>
          </p:cNvSpPr>
          <p:nvPr>
            <p:ph sz="quarter" idx="11"/>
          </p:nvPr>
        </p:nvSpPr>
        <p:spPr/>
        <p:txBody>
          <a:bodyPr/>
          <a:lstStyle/>
          <a:p>
            <a:endParaRPr lang="en-US"/>
          </a:p>
        </p:txBody>
      </p:sp>
      <p:sp>
        <p:nvSpPr>
          <p:cNvPr id="4813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615E7DB1-DF2B-459E-A8A9-2ADD14AE30F0}"/>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1E565BF6-9B97-4E15-8F41-E18DA98D4FC5}"/>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The CEO of EGC Beauty was looking for a way to trim the training budget</a:t>
              </a:r>
            </a:p>
          </p:txBody>
        </p:sp>
        <p:sp>
          <p:nvSpPr>
            <p:cNvPr id="5" name="Rectangle: Rounded Corners 4">
              <a:extLst>
                <a:ext uri="{FF2B5EF4-FFF2-40B4-BE49-F238E27FC236}">
                  <a16:creationId xmlns:a16="http://schemas.microsoft.com/office/drawing/2014/main" id="{5D08A2EA-6BF7-455A-A8DA-61112911806E}"/>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2E8B2F84-5674-4E7E-96C0-6AEF3E35ED2A}"/>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Decided to try using mandatory lunch and learns to instill new information</a:t>
              </a:r>
            </a:p>
          </p:txBody>
        </p:sp>
        <p:sp>
          <p:nvSpPr>
            <p:cNvPr id="7" name="Rectangle: Rounded Corners 6">
              <a:extLst>
                <a:ext uri="{FF2B5EF4-FFF2-40B4-BE49-F238E27FC236}">
                  <a16:creationId xmlns:a16="http://schemas.microsoft.com/office/drawing/2014/main" id="{7FD7F71D-8D99-46AF-8FE5-C7667848840E}"/>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7583F393-01C3-4F3D-B54D-0F284BA9DC27}"/>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saw a rise in turnover</a:t>
              </a:r>
            </a:p>
          </p:txBody>
        </p:sp>
        <p:sp>
          <p:nvSpPr>
            <p:cNvPr id="9" name="Rectangle: Rounded Corners 8">
              <a:extLst>
                <a:ext uri="{FF2B5EF4-FFF2-40B4-BE49-F238E27FC236}">
                  <a16:creationId xmlns:a16="http://schemas.microsoft.com/office/drawing/2014/main" id="{75EC71F3-C648-4FCA-9364-46F7F186BD52}"/>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D3253323-006D-4248-8311-28803030726B}"/>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Employees were choosing to leave because they felt that their breaks had been stolen</a:t>
              </a:r>
            </a:p>
          </p:txBody>
        </p:sp>
      </p:gr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places limits in the lunch and learn topics?</a:t>
            </a:r>
          </a:p>
          <a:p>
            <a:pPr marL="690563" lvl="0">
              <a:lnSpc>
                <a:spcPct val="115000"/>
              </a:lnSpc>
              <a:spcBef>
                <a:spcPts val="0"/>
              </a:spcBef>
              <a:spcAft>
                <a:spcPts val="0"/>
              </a:spcAft>
              <a:buFont typeface="+mj-lt"/>
              <a:buAutoNum type="alphaLcParenR"/>
            </a:pPr>
            <a:r>
              <a:rPr lang="en-US" dirty="0">
                <a:ea typeface="Times New Roman"/>
                <a:cs typeface="Times New Roman"/>
              </a:rPr>
              <a:t>Time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Training</a:t>
            </a:r>
          </a:p>
          <a:p>
            <a:pPr marL="690563" lvl="0">
              <a:lnSpc>
                <a:spcPct val="115000"/>
              </a:lnSpc>
              <a:spcBef>
                <a:spcPts val="0"/>
              </a:spcBef>
              <a:spcAft>
                <a:spcPts val="1000"/>
              </a:spcAft>
              <a:buFont typeface="+mj-lt"/>
              <a:buAutoNum type="alphaLcParenR"/>
            </a:pPr>
            <a:r>
              <a:rPr lang="en-US" dirty="0">
                <a:ea typeface="Times New Roman"/>
                <a:cs typeface="Times New Roman"/>
              </a:rPr>
              <a:t>Company</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you do if a topic requires in-depth training later?</a:t>
            </a:r>
          </a:p>
          <a:p>
            <a:pPr marL="690563" lvl="0">
              <a:lnSpc>
                <a:spcPct val="115000"/>
              </a:lnSpc>
              <a:spcBef>
                <a:spcPts val="0"/>
              </a:spcBef>
              <a:spcAft>
                <a:spcPts val="0"/>
              </a:spcAft>
              <a:buFont typeface="+mj-lt"/>
              <a:buAutoNum type="alphaLcParenR"/>
            </a:pPr>
            <a:r>
              <a:rPr lang="en-US" dirty="0">
                <a:ea typeface="Times New Roman"/>
                <a:cs typeface="Times New Roman"/>
              </a:rPr>
              <a:t>Multiple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Research</a:t>
            </a:r>
          </a:p>
          <a:p>
            <a:pPr marL="690563" lvl="0">
              <a:lnSpc>
                <a:spcPct val="115000"/>
              </a:lnSpc>
              <a:spcBef>
                <a:spcPts val="0"/>
              </a:spcBef>
              <a:spcAft>
                <a:spcPts val="0"/>
              </a:spcAft>
              <a:buFont typeface="+mj-lt"/>
              <a:buAutoNum type="alphaLcParenR"/>
            </a:pPr>
            <a:r>
              <a:rPr lang="en-US" dirty="0">
                <a:ea typeface="Times New Roman"/>
                <a:cs typeface="Times New Roman"/>
              </a:rPr>
              <a:t>Follow up training</a:t>
            </a:r>
          </a:p>
          <a:p>
            <a:pPr marL="690563" lvl="0">
              <a:lnSpc>
                <a:spcPct val="115000"/>
              </a:lnSpc>
              <a:spcBef>
                <a:spcPts val="0"/>
              </a:spcBef>
              <a:spcAft>
                <a:spcPts val="1000"/>
              </a:spcAft>
              <a:buFont typeface="+mj-lt"/>
              <a:buAutoNum type="alphaLcParenR"/>
            </a:pPr>
            <a:r>
              <a:rPr lang="en-US" dirty="0">
                <a:ea typeface="Times New Roman"/>
                <a:cs typeface="Times New Roman"/>
              </a:rPr>
              <a:t>Conference calls</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required training?</a:t>
            </a:r>
          </a:p>
          <a:p>
            <a:pPr marL="681038" lvl="0">
              <a:lnSpc>
                <a:spcPct val="115000"/>
              </a:lnSpc>
              <a:spcBef>
                <a:spcPts val="0"/>
              </a:spcBef>
              <a:spcAft>
                <a:spcPts val="0"/>
              </a:spcAft>
              <a:buFont typeface="+mj-lt"/>
              <a:buAutoNum type="alphaLcParenR"/>
            </a:pPr>
            <a:r>
              <a:rPr lang="en-US" dirty="0">
                <a:ea typeface="Times New Roman"/>
                <a:cs typeface="Times New Roman"/>
              </a:rPr>
              <a:t>Optional</a:t>
            </a:r>
          </a:p>
          <a:p>
            <a:pPr marL="681038" lvl="0">
              <a:lnSpc>
                <a:spcPct val="115000"/>
              </a:lnSpc>
              <a:spcBef>
                <a:spcPts val="0"/>
              </a:spcBef>
              <a:spcAft>
                <a:spcPts val="0"/>
              </a:spcAft>
              <a:buFont typeface="+mj-lt"/>
              <a:buAutoNum type="alphaLcParenR"/>
            </a:pPr>
            <a:r>
              <a:rPr lang="en-US" dirty="0">
                <a:ea typeface="Times New Roman"/>
                <a:cs typeface="Times New Roman"/>
              </a:rPr>
              <a:t>Legally mandated</a:t>
            </a:r>
          </a:p>
          <a:p>
            <a:pPr marL="681038" lvl="0">
              <a:lnSpc>
                <a:spcPct val="115000"/>
              </a:lnSpc>
              <a:spcBef>
                <a:spcPts val="0"/>
              </a:spcBef>
              <a:spcAft>
                <a:spcPts val="0"/>
              </a:spcAft>
              <a:buFont typeface="+mj-lt"/>
              <a:buAutoNum type="alphaLcParenR"/>
            </a:pPr>
            <a:r>
              <a:rPr lang="en-US" dirty="0">
                <a:ea typeface="Times New Roman"/>
                <a:cs typeface="Times New Roman"/>
              </a:rPr>
              <a:t>Employee development</a:t>
            </a:r>
          </a:p>
          <a:p>
            <a:pPr marL="681038" lvl="0">
              <a:lnSpc>
                <a:spcPct val="115000"/>
              </a:lnSpc>
              <a:spcBef>
                <a:spcPts val="0"/>
              </a:spcBef>
              <a:spcAft>
                <a:spcPts val="1000"/>
              </a:spcAft>
              <a:buFont typeface="+mj-lt"/>
              <a:buAutoNum type="alphaLcParenR"/>
            </a:pPr>
            <a:r>
              <a:rPr lang="en-US" dirty="0">
                <a:ea typeface="Times New Roman"/>
                <a:cs typeface="Times New Roman"/>
              </a:rPr>
              <a:t>Safety </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typically necessary in required training?</a:t>
            </a:r>
          </a:p>
          <a:p>
            <a:pPr marL="681038" lvl="0">
              <a:lnSpc>
                <a:spcPct val="115000"/>
              </a:lnSpc>
              <a:spcBef>
                <a:spcPts val="0"/>
              </a:spcBef>
              <a:spcAft>
                <a:spcPts val="0"/>
              </a:spcAft>
              <a:buFont typeface="+mj-lt"/>
              <a:buAutoNum type="alphaLcParenR"/>
            </a:pPr>
            <a:r>
              <a:rPr lang="en-US" dirty="0">
                <a:ea typeface="Times New Roman"/>
                <a:cs typeface="Times New Roman"/>
              </a:rPr>
              <a:t>Safety</a:t>
            </a:r>
          </a:p>
          <a:p>
            <a:pPr marL="681038" lvl="0">
              <a:lnSpc>
                <a:spcPct val="115000"/>
              </a:lnSpc>
              <a:spcBef>
                <a:spcPts val="0"/>
              </a:spcBef>
              <a:spcAft>
                <a:spcPts val="0"/>
              </a:spcAft>
              <a:buFont typeface="+mj-lt"/>
              <a:buAutoNum type="alphaLcParenR"/>
            </a:pPr>
            <a:r>
              <a:rPr lang="en-US" dirty="0">
                <a:ea typeface="Times New Roman"/>
                <a:cs typeface="Times New Roman"/>
              </a:rPr>
              <a:t>Lunch </a:t>
            </a:r>
          </a:p>
          <a:p>
            <a:pPr marL="681038" lvl="0">
              <a:lnSpc>
                <a:spcPct val="115000"/>
              </a:lnSpc>
              <a:spcBef>
                <a:spcPts val="0"/>
              </a:spcBef>
              <a:spcAft>
                <a:spcPts val="0"/>
              </a:spcAft>
              <a:buFont typeface="+mj-lt"/>
              <a:buAutoNum type="alphaLcParenR"/>
            </a:pPr>
            <a:r>
              <a:rPr lang="en-US" dirty="0">
                <a:ea typeface="Times New Roman"/>
                <a:cs typeface="Times New Roman"/>
              </a:rPr>
              <a:t>Manager buy in</a:t>
            </a:r>
          </a:p>
          <a:p>
            <a:pPr marL="681038" lvl="0">
              <a:lnSpc>
                <a:spcPct val="115000"/>
              </a:lnSpc>
              <a:spcBef>
                <a:spcPts val="0"/>
              </a:spcBef>
              <a:spcAft>
                <a:spcPts val="1000"/>
              </a:spcAft>
              <a:buFont typeface="+mj-lt"/>
              <a:buAutoNum type="alphaLcParenR"/>
            </a:pPr>
            <a:r>
              <a:rPr lang="en-US" dirty="0">
                <a:ea typeface="Times New Roman"/>
                <a:cs typeface="Times New Roman"/>
              </a:rPr>
              <a:t>Attendance</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Not a traditional training method?</a:t>
            </a:r>
          </a:p>
          <a:p>
            <a:pPr marL="690563" lvl="0">
              <a:lnSpc>
                <a:spcPct val="115000"/>
              </a:lnSpc>
              <a:spcBef>
                <a:spcPts val="0"/>
              </a:spcBef>
              <a:spcAft>
                <a:spcPts val="0"/>
              </a:spcAft>
              <a:buFont typeface="+mj-lt"/>
              <a:buAutoNum type="alphaLcParenR"/>
            </a:pPr>
            <a:r>
              <a:rPr lang="en-US" dirty="0">
                <a:ea typeface="Times New Roman"/>
                <a:cs typeface="Times New Roman"/>
              </a:rPr>
              <a:t>Coaching</a:t>
            </a:r>
          </a:p>
          <a:p>
            <a:pPr marL="690563" lvl="0">
              <a:lnSpc>
                <a:spcPct val="115000"/>
              </a:lnSpc>
              <a:spcBef>
                <a:spcPts val="0"/>
              </a:spcBef>
              <a:spcAft>
                <a:spcPts val="0"/>
              </a:spcAft>
              <a:buFont typeface="+mj-lt"/>
              <a:buAutoNum type="alphaLcParenR"/>
            </a:pPr>
            <a:r>
              <a:rPr lang="en-US" dirty="0">
                <a:ea typeface="Times New Roman"/>
                <a:cs typeface="Times New Roman"/>
              </a:rPr>
              <a:t>Psychological</a:t>
            </a:r>
          </a:p>
          <a:p>
            <a:pPr marL="690563" lvl="0">
              <a:lnSpc>
                <a:spcPct val="115000"/>
              </a:lnSpc>
              <a:spcBef>
                <a:spcPts val="0"/>
              </a:spcBef>
              <a:spcAft>
                <a:spcPts val="0"/>
              </a:spcAft>
              <a:buFont typeface="+mj-lt"/>
              <a:buAutoNum type="alphaLcParenR"/>
            </a:pPr>
            <a:r>
              <a:rPr lang="en-US" dirty="0">
                <a:ea typeface="Times New Roman"/>
                <a:cs typeface="Times New Roman"/>
              </a:rPr>
              <a:t>Demonstrations</a:t>
            </a:r>
          </a:p>
          <a:p>
            <a:pPr marL="690563" lvl="0">
              <a:lnSpc>
                <a:spcPct val="115000"/>
              </a:lnSpc>
              <a:spcBef>
                <a:spcPts val="0"/>
              </a:spcBef>
              <a:spcAft>
                <a:spcPts val="1000"/>
              </a:spcAft>
              <a:buFont typeface="+mj-lt"/>
              <a:buAutoNum type="alphaLcParenR"/>
            </a:pPr>
            <a:r>
              <a:rPr lang="en-US" dirty="0">
                <a:ea typeface="Times New Roman"/>
                <a:cs typeface="Times New Roman"/>
              </a:rPr>
              <a:t>Team training</a:t>
            </a:r>
          </a:p>
          <a:p>
            <a:pPr marL="347663" marR="0" indent="0">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How long does a lunch and learn training typically take?</a:t>
            </a:r>
          </a:p>
          <a:p>
            <a:pPr marL="690563" lvl="0">
              <a:lnSpc>
                <a:spcPct val="115000"/>
              </a:lnSpc>
              <a:spcBef>
                <a:spcPts val="0"/>
              </a:spcBef>
              <a:spcAft>
                <a:spcPts val="0"/>
              </a:spcAft>
              <a:buFont typeface="+mj-lt"/>
              <a:buAutoNum type="alphaLcParenR"/>
            </a:pPr>
            <a:r>
              <a:rPr lang="en-US" dirty="0">
                <a:ea typeface="Times New Roman"/>
                <a:cs typeface="Times New Roman"/>
              </a:rPr>
              <a:t>60 minutes</a:t>
            </a:r>
          </a:p>
          <a:p>
            <a:pPr marL="690563" lvl="0">
              <a:lnSpc>
                <a:spcPct val="115000"/>
              </a:lnSpc>
              <a:spcBef>
                <a:spcPts val="0"/>
              </a:spcBef>
              <a:spcAft>
                <a:spcPts val="0"/>
              </a:spcAft>
              <a:buFont typeface="+mj-lt"/>
              <a:buAutoNum type="alphaLcParenR"/>
            </a:pPr>
            <a:r>
              <a:rPr lang="en-US" dirty="0">
                <a:ea typeface="Times New Roman"/>
                <a:cs typeface="Times New Roman"/>
              </a:rPr>
              <a:t>90 minutes</a:t>
            </a:r>
          </a:p>
          <a:p>
            <a:pPr marL="690563" lvl="0">
              <a:lnSpc>
                <a:spcPct val="115000"/>
              </a:lnSpc>
              <a:spcBef>
                <a:spcPts val="0"/>
              </a:spcBef>
              <a:spcAft>
                <a:spcPts val="0"/>
              </a:spcAft>
              <a:buFont typeface="+mj-lt"/>
              <a:buAutoNum type="alphaLcParenR"/>
            </a:pPr>
            <a:r>
              <a:rPr lang="en-US" dirty="0">
                <a:ea typeface="Times New Roman"/>
                <a:cs typeface="Times New Roman"/>
              </a:rPr>
              <a:t>30 minutes</a:t>
            </a:r>
          </a:p>
          <a:p>
            <a:pPr marL="690563" lvl="0">
              <a:lnSpc>
                <a:spcPct val="115000"/>
              </a:lnSpc>
              <a:spcBef>
                <a:spcPts val="0"/>
              </a:spcBef>
              <a:spcAft>
                <a:spcPts val="1000"/>
              </a:spcAft>
              <a:buFont typeface="+mj-lt"/>
              <a:buAutoNum type="alphaLcParenR"/>
            </a:pPr>
            <a:r>
              <a:rPr lang="en-US" dirty="0">
                <a:ea typeface="Times New Roman"/>
                <a:cs typeface="Times New Roman"/>
              </a:rPr>
              <a:t>50 minutes </a:t>
            </a:r>
          </a:p>
        </p:txBody>
      </p:sp>
    </p:spTree>
    <p:extLst>
      <p:ext uri="{BB962C8B-B14F-4D97-AF65-F5344CB8AC3E}">
        <p14:creationId xmlns:p14="http://schemas.microsoft.com/office/powerpoint/2010/main" val="291258278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more likely to happen when people only come for the free lunch?</a:t>
            </a:r>
          </a:p>
          <a:p>
            <a:pPr marL="690563" lvl="0">
              <a:lnSpc>
                <a:spcPct val="115000"/>
              </a:lnSpc>
              <a:spcBef>
                <a:spcPts val="0"/>
              </a:spcBef>
              <a:spcAft>
                <a:spcPts val="0"/>
              </a:spcAft>
              <a:buFont typeface="+mj-lt"/>
              <a:buAutoNum type="alphaLcParenR"/>
            </a:pPr>
            <a:r>
              <a:rPr lang="en-US" dirty="0">
                <a:ea typeface="Times New Roman"/>
                <a:cs typeface="Times New Roman"/>
              </a:rPr>
              <a:t>Cause disruptions</a:t>
            </a:r>
          </a:p>
          <a:p>
            <a:pPr marL="690563" lvl="0">
              <a:lnSpc>
                <a:spcPct val="115000"/>
              </a:lnSpc>
              <a:spcBef>
                <a:spcPts val="0"/>
              </a:spcBef>
              <a:spcAft>
                <a:spcPts val="0"/>
              </a:spcAft>
              <a:buFont typeface="+mj-lt"/>
              <a:buAutoNum type="alphaLcParenR"/>
            </a:pPr>
            <a:r>
              <a:rPr lang="en-US" dirty="0">
                <a:ea typeface="Times New Roman"/>
                <a:cs typeface="Times New Roman"/>
              </a:rPr>
              <a:t>Become engaged</a:t>
            </a:r>
          </a:p>
          <a:p>
            <a:pPr marL="690563" lvl="0">
              <a:lnSpc>
                <a:spcPct val="115000"/>
              </a:lnSpc>
              <a:spcBef>
                <a:spcPts val="0"/>
              </a:spcBef>
              <a:spcAft>
                <a:spcPts val="0"/>
              </a:spcAft>
              <a:buFont typeface="+mj-lt"/>
              <a:buAutoNum type="alphaLcParenR"/>
            </a:pPr>
            <a:r>
              <a:rPr lang="en-US" dirty="0">
                <a:ea typeface="Times New Roman"/>
                <a:cs typeface="Times New Roman"/>
              </a:rPr>
              <a:t>Learn something new</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0">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the best time to serve food to discourage people looking for a free lunch?</a:t>
            </a:r>
          </a:p>
          <a:p>
            <a:pPr marL="690563" lvl="0">
              <a:lnSpc>
                <a:spcPct val="115000"/>
              </a:lnSpc>
              <a:spcBef>
                <a:spcPts val="0"/>
              </a:spcBef>
              <a:spcAft>
                <a:spcPts val="0"/>
              </a:spcAft>
              <a:buFont typeface="+mj-lt"/>
              <a:buAutoNum type="alphaLcParenR"/>
            </a:pPr>
            <a:r>
              <a:rPr lang="en-US" dirty="0">
                <a:ea typeface="Times New Roman"/>
                <a:cs typeface="Times New Roman"/>
              </a:rPr>
              <a:t>Before the lesson</a:t>
            </a:r>
          </a:p>
          <a:p>
            <a:pPr marL="690563" lvl="0">
              <a:lnSpc>
                <a:spcPct val="115000"/>
              </a:lnSpc>
              <a:spcBef>
                <a:spcPts val="0"/>
              </a:spcBef>
              <a:spcAft>
                <a:spcPts val="0"/>
              </a:spcAft>
              <a:buFont typeface="+mj-lt"/>
              <a:buAutoNum type="alphaLcParenR"/>
            </a:pPr>
            <a:r>
              <a:rPr lang="en-US" dirty="0">
                <a:ea typeface="Times New Roman"/>
                <a:cs typeface="Times New Roman"/>
              </a:rPr>
              <a:t>After Q&amp;A</a:t>
            </a:r>
          </a:p>
          <a:p>
            <a:pPr marL="690563" lvl="0">
              <a:lnSpc>
                <a:spcPct val="115000"/>
              </a:lnSpc>
              <a:spcBef>
                <a:spcPts val="0"/>
              </a:spcBef>
              <a:spcAft>
                <a:spcPts val="0"/>
              </a:spcAft>
              <a:buFont typeface="+mj-lt"/>
              <a:buAutoNum type="alphaLcParenR"/>
            </a:pPr>
            <a:r>
              <a:rPr lang="en-US" dirty="0">
                <a:ea typeface="Times New Roman"/>
                <a:cs typeface="Times New Roman"/>
              </a:rPr>
              <a:t>During the lesson </a:t>
            </a:r>
          </a:p>
          <a:p>
            <a:pPr marL="690563" lvl="0">
              <a:lnSpc>
                <a:spcPct val="115000"/>
              </a:lnSpc>
              <a:spcBef>
                <a:spcPts val="0"/>
              </a:spcBef>
              <a:spcAft>
                <a:spcPts val="1000"/>
              </a:spcAft>
              <a:buFont typeface="+mj-lt"/>
              <a:buAutoNum type="alphaLcParenR"/>
            </a:pPr>
            <a:r>
              <a:rPr lang="en-US" dirty="0">
                <a:ea typeface="Times New Roman"/>
                <a:cs typeface="Times New Roman"/>
              </a:rPr>
              <a:t>During Q&amp;A</a:t>
            </a:r>
          </a:p>
        </p:txBody>
      </p:sp>
    </p:spTree>
    <p:extLst>
      <p:ext uri="{BB962C8B-B14F-4D97-AF65-F5344CB8AC3E}">
        <p14:creationId xmlns:p14="http://schemas.microsoft.com/office/powerpoint/2010/main" val="291258278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increased after making lunch and learns mandatory?</a:t>
            </a:r>
          </a:p>
          <a:p>
            <a:pPr marL="685800" lvl="0" indent="-338138">
              <a:lnSpc>
                <a:spcPct val="115000"/>
              </a:lnSpc>
              <a:spcBef>
                <a:spcPts val="0"/>
              </a:spcBef>
              <a:spcAft>
                <a:spcPts val="0"/>
              </a:spcAft>
              <a:buFont typeface="+mj-lt"/>
              <a:buAutoNum type="alphaLcParenR"/>
            </a:pPr>
            <a:r>
              <a:rPr lang="en-US" dirty="0">
                <a:ea typeface="Times New Roman"/>
                <a:cs typeface="Times New Roman"/>
              </a:rPr>
              <a:t>Understanding</a:t>
            </a:r>
          </a:p>
          <a:p>
            <a:pPr marL="685800" lvl="0" indent="-338138">
              <a:lnSpc>
                <a:spcPct val="115000"/>
              </a:lnSpc>
              <a:spcBef>
                <a:spcPts val="0"/>
              </a:spcBef>
              <a:spcAft>
                <a:spcPts val="0"/>
              </a:spcAft>
              <a:buFont typeface="+mj-lt"/>
              <a:buAutoNum type="alphaLcParenR"/>
            </a:pPr>
            <a:r>
              <a:rPr lang="en-US" dirty="0">
                <a:ea typeface="Times New Roman"/>
                <a:cs typeface="Times New Roman"/>
              </a:rPr>
              <a:t>Turnover</a:t>
            </a:r>
          </a:p>
          <a:p>
            <a:pPr marL="685800" lvl="0" indent="-338138">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ROI</a:t>
            </a:r>
          </a:p>
          <a:p>
            <a:pPr marL="347663" marR="0" indent="0">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were the lunch and learns set up?</a:t>
            </a:r>
          </a:p>
          <a:p>
            <a:pPr marL="685800" lvl="0" indent="-338138">
              <a:lnSpc>
                <a:spcPct val="115000"/>
              </a:lnSpc>
              <a:spcBef>
                <a:spcPts val="0"/>
              </a:spcBef>
              <a:spcAft>
                <a:spcPts val="0"/>
              </a:spcAft>
              <a:buFont typeface="+mj-lt"/>
              <a:buAutoNum type="alphaLcParenR"/>
            </a:pPr>
            <a:r>
              <a:rPr lang="en-US" dirty="0">
                <a:ea typeface="Times New Roman"/>
                <a:cs typeface="Times New Roman"/>
              </a:rPr>
              <a:t>Voluntary</a:t>
            </a:r>
          </a:p>
          <a:p>
            <a:pPr marL="685800" lvl="0" indent="-338138">
              <a:lnSpc>
                <a:spcPct val="115000"/>
              </a:lnSpc>
              <a:spcBef>
                <a:spcPts val="0"/>
              </a:spcBef>
              <a:spcAft>
                <a:spcPts val="0"/>
              </a:spcAft>
              <a:buFont typeface="+mj-lt"/>
              <a:buAutoNum type="alphaLcParenR"/>
            </a:pPr>
            <a:r>
              <a:rPr lang="en-US" dirty="0">
                <a:ea typeface="Times New Roman"/>
                <a:cs typeface="Times New Roman"/>
              </a:rPr>
              <a:t>Daily</a:t>
            </a:r>
          </a:p>
          <a:p>
            <a:pPr marL="685800" lvl="0" indent="-338138">
              <a:lnSpc>
                <a:spcPct val="115000"/>
              </a:lnSpc>
              <a:spcBef>
                <a:spcPts val="0"/>
              </a:spcBef>
              <a:spcAft>
                <a:spcPts val="0"/>
              </a:spcAft>
              <a:buFont typeface="+mj-lt"/>
              <a:buAutoNum type="alphaLcParenR"/>
            </a:pPr>
            <a:r>
              <a:rPr lang="en-US" dirty="0">
                <a:ea typeface="Times New Roman"/>
                <a:cs typeface="Times New Roman"/>
              </a:rPr>
              <a:t>Weekly</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Mandatory</a:t>
            </a:r>
          </a:p>
        </p:txBody>
      </p:sp>
    </p:spTree>
    <p:extLst>
      <p:ext uri="{BB962C8B-B14F-4D97-AF65-F5344CB8AC3E}">
        <p14:creationId xmlns:p14="http://schemas.microsoft.com/office/powerpoint/2010/main" val="291258278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places limits in the lunch and learn topics?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Time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Training</a:t>
            </a:r>
          </a:p>
          <a:p>
            <a:pPr marL="690563" lvl="0">
              <a:lnSpc>
                <a:spcPct val="115000"/>
              </a:lnSpc>
              <a:spcBef>
                <a:spcPts val="0"/>
              </a:spcBef>
              <a:spcAft>
                <a:spcPts val="1000"/>
              </a:spcAft>
              <a:buFont typeface="+mj-lt"/>
              <a:buAutoNum type="alphaLcParenR"/>
            </a:pPr>
            <a:r>
              <a:rPr lang="en-US" dirty="0">
                <a:ea typeface="Times New Roman"/>
                <a:cs typeface="Times New Roman"/>
              </a:rPr>
              <a:t>Company</a:t>
            </a:r>
          </a:p>
          <a:p>
            <a:pPr marL="347663" marR="0" indent="-4763">
              <a:lnSpc>
                <a:spcPct val="115000"/>
              </a:lnSpc>
              <a:spcBef>
                <a:spcPts val="0"/>
              </a:spcBef>
              <a:spcAft>
                <a:spcPts val="1000"/>
              </a:spcAft>
            </a:pPr>
            <a:r>
              <a:rPr lang="en-US" dirty="0">
                <a:solidFill>
                  <a:srgbClr val="FF0000"/>
                </a:solidFill>
                <a:ea typeface="Times New Roman"/>
                <a:cs typeface="Times New Roman"/>
              </a:rPr>
              <a:t>Lunch and learns are short and casual. The time limit means that the topics should not be serious or complex.</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you do if a topic requires in-depth training later?</a:t>
            </a:r>
          </a:p>
          <a:p>
            <a:pPr marL="690563" lvl="0">
              <a:lnSpc>
                <a:spcPct val="115000"/>
              </a:lnSpc>
              <a:spcBef>
                <a:spcPts val="0"/>
              </a:spcBef>
              <a:spcAft>
                <a:spcPts val="0"/>
              </a:spcAft>
              <a:buFont typeface="+mj-lt"/>
              <a:buAutoNum type="alphaLcParenR"/>
            </a:pPr>
            <a:r>
              <a:rPr lang="en-US" dirty="0">
                <a:ea typeface="Times New Roman"/>
                <a:cs typeface="Times New Roman"/>
              </a:rPr>
              <a:t>Multiple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Research</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Follow up training</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Conference calls</a:t>
            </a:r>
          </a:p>
          <a:p>
            <a:pPr marL="347663" marR="0" indent="-4763">
              <a:lnSpc>
                <a:spcPct val="115000"/>
              </a:lnSpc>
              <a:spcBef>
                <a:spcPts val="0"/>
              </a:spcBef>
              <a:spcAft>
                <a:spcPts val="1000"/>
              </a:spcAft>
            </a:pPr>
            <a:r>
              <a:rPr lang="en-US" dirty="0">
                <a:solidFill>
                  <a:srgbClr val="FF0000"/>
                </a:solidFill>
                <a:ea typeface="Times New Roman"/>
                <a:cs typeface="Times New Roman"/>
              </a:rPr>
              <a:t>You may choose follow up training for an in-depth study. The lunch and learns, however, need to be basic.</a:t>
            </a:r>
            <a:endParaRPr lang="en-US" dirty="0">
              <a:ea typeface="Times New Roman"/>
              <a:cs typeface="Times New Roman"/>
            </a:endParaRPr>
          </a:p>
        </p:txBody>
      </p:sp>
    </p:spTree>
    <p:extLst>
      <p:ext uri="{BB962C8B-B14F-4D97-AF65-F5344CB8AC3E}">
        <p14:creationId xmlns:p14="http://schemas.microsoft.com/office/powerpoint/2010/main" val="129217301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required training?</a:t>
            </a:r>
          </a:p>
          <a:p>
            <a:pPr marL="681038" lvl="0">
              <a:lnSpc>
                <a:spcPct val="115000"/>
              </a:lnSpc>
              <a:spcBef>
                <a:spcPts val="0"/>
              </a:spcBef>
              <a:spcAft>
                <a:spcPts val="0"/>
              </a:spcAft>
              <a:buFont typeface="+mj-lt"/>
              <a:buAutoNum type="alphaLcParenR"/>
            </a:pPr>
            <a:r>
              <a:rPr lang="en-US" dirty="0">
                <a:ea typeface="Times New Roman"/>
                <a:cs typeface="Times New Roman"/>
              </a:rPr>
              <a:t>Optional</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Legally mandated</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Employee development</a:t>
            </a:r>
          </a:p>
          <a:p>
            <a:pPr marL="681038" lvl="0">
              <a:lnSpc>
                <a:spcPct val="115000"/>
              </a:lnSpc>
              <a:spcBef>
                <a:spcPts val="0"/>
              </a:spcBef>
              <a:spcAft>
                <a:spcPts val="1000"/>
              </a:spcAft>
              <a:buFont typeface="+mj-lt"/>
              <a:buAutoNum type="alphaLcParenR"/>
            </a:pPr>
            <a:r>
              <a:rPr lang="en-US" dirty="0">
                <a:ea typeface="Times New Roman"/>
                <a:cs typeface="Times New Roman"/>
              </a:rPr>
              <a:t>Safety </a:t>
            </a:r>
          </a:p>
          <a:p>
            <a:pPr marL="347663" marR="0" indent="-4763">
              <a:lnSpc>
                <a:spcPct val="115000"/>
              </a:lnSpc>
              <a:spcBef>
                <a:spcPts val="0"/>
              </a:spcBef>
              <a:spcAft>
                <a:spcPts val="1000"/>
              </a:spcAft>
            </a:pPr>
            <a:r>
              <a:rPr lang="en-US" dirty="0">
                <a:solidFill>
                  <a:srgbClr val="FF0000"/>
                </a:solidFill>
                <a:ea typeface="Times New Roman"/>
                <a:cs typeface="Times New Roman"/>
              </a:rPr>
              <a:t>Required training is legally mandated or company mandated. This is not useful in a lunch and learn setting.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typically necessary in required training?</a:t>
            </a:r>
          </a:p>
          <a:p>
            <a:pPr marL="681038" lvl="0">
              <a:lnSpc>
                <a:spcPct val="115000"/>
              </a:lnSpc>
              <a:spcBef>
                <a:spcPts val="0"/>
              </a:spcBef>
              <a:spcAft>
                <a:spcPts val="0"/>
              </a:spcAft>
              <a:buFont typeface="+mj-lt"/>
              <a:buAutoNum type="alphaLcParenR"/>
            </a:pPr>
            <a:r>
              <a:rPr lang="en-US" dirty="0">
                <a:ea typeface="Times New Roman"/>
                <a:cs typeface="Times New Roman"/>
              </a:rPr>
              <a:t>Safety</a:t>
            </a:r>
          </a:p>
          <a:p>
            <a:pPr marL="681038" lvl="0">
              <a:lnSpc>
                <a:spcPct val="115000"/>
              </a:lnSpc>
              <a:spcBef>
                <a:spcPts val="0"/>
              </a:spcBef>
              <a:spcAft>
                <a:spcPts val="0"/>
              </a:spcAft>
              <a:buFont typeface="+mj-lt"/>
              <a:buAutoNum type="alphaLcParenR"/>
            </a:pPr>
            <a:r>
              <a:rPr lang="en-US" dirty="0">
                <a:ea typeface="Times New Roman"/>
                <a:cs typeface="Times New Roman"/>
              </a:rPr>
              <a:t>Lunch </a:t>
            </a:r>
          </a:p>
          <a:p>
            <a:pPr marL="681038" lvl="0">
              <a:lnSpc>
                <a:spcPct val="115000"/>
              </a:lnSpc>
              <a:spcBef>
                <a:spcPts val="0"/>
              </a:spcBef>
              <a:spcAft>
                <a:spcPts val="0"/>
              </a:spcAft>
              <a:buFont typeface="+mj-lt"/>
              <a:buAutoNum type="alphaLcParenR"/>
            </a:pPr>
            <a:r>
              <a:rPr lang="en-US" dirty="0">
                <a:ea typeface="Times New Roman"/>
                <a:cs typeface="Times New Roman"/>
              </a:rPr>
              <a:t>Manager buy in</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Attendance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Required training typically requires attendance. This is not easy to do in the relaxed atmosphere of a lunch and learn.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25367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8DB0824-E48A-425E-835E-E0212BDD01FA}"/>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r>
              <a:rPr lang="en-US" dirty="0"/>
              <a:t>Workshop Objectives</a:t>
            </a:r>
          </a:p>
        </p:txBody>
      </p:sp>
      <p:grpSp>
        <p:nvGrpSpPr>
          <p:cNvPr id="3" name="Group 2">
            <a:extLst>
              <a:ext uri="{FF2B5EF4-FFF2-40B4-BE49-F238E27FC236}">
                <a16:creationId xmlns:a16="http://schemas.microsoft.com/office/drawing/2014/main" id="{232D4068-7848-42E5-8823-0C69900A78A3}"/>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40AAC475-AD22-4F23-A978-42263039D72E}"/>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2251" tIns="905193" rIns="222250" bIns="905193" numCol="1" spcCol="1270" anchor="ctr" anchorCtr="0">
              <a:noAutofit/>
            </a:bodyPr>
            <a:lstStyle/>
            <a:p>
              <a:pPr marL="0" lvl="0" indent="0" algn="ctr" defTabSz="1555750">
                <a:lnSpc>
                  <a:spcPct val="90000"/>
                </a:lnSpc>
                <a:spcBef>
                  <a:spcPct val="0"/>
                </a:spcBef>
                <a:spcAft>
                  <a:spcPct val="35000"/>
                </a:spcAft>
                <a:buNone/>
              </a:pPr>
              <a:r>
                <a:rPr lang="en-US" sz="3500" kern="1200" dirty="0"/>
                <a:t>Understand what a lunch and learn is</a:t>
              </a:r>
            </a:p>
          </p:txBody>
        </p:sp>
        <p:sp>
          <p:nvSpPr>
            <p:cNvPr id="5" name="Freeform: Shape 4">
              <a:extLst>
                <a:ext uri="{FF2B5EF4-FFF2-40B4-BE49-F238E27FC236}">
                  <a16:creationId xmlns:a16="http://schemas.microsoft.com/office/drawing/2014/main" id="{E199FB11-B187-4D46-8FD4-9D88AB971F5F}"/>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22251" tIns="905193" rIns="222250" bIns="905193" numCol="1" spcCol="1270" anchor="ctr" anchorCtr="0">
              <a:noAutofit/>
            </a:bodyPr>
            <a:lstStyle/>
            <a:p>
              <a:pPr marL="0" lvl="0" indent="0" algn="ctr" defTabSz="1555750">
                <a:lnSpc>
                  <a:spcPct val="90000"/>
                </a:lnSpc>
                <a:spcBef>
                  <a:spcPct val="0"/>
                </a:spcBef>
                <a:spcAft>
                  <a:spcPct val="35000"/>
                </a:spcAft>
                <a:buNone/>
              </a:pPr>
              <a:r>
                <a:rPr lang="en-US" sz="3500" kern="1200" dirty="0"/>
                <a:t>Address difficult situations</a:t>
              </a:r>
            </a:p>
          </p:txBody>
        </p:sp>
        <p:sp>
          <p:nvSpPr>
            <p:cNvPr id="6" name="Freeform: Shape 5">
              <a:extLst>
                <a:ext uri="{FF2B5EF4-FFF2-40B4-BE49-F238E27FC236}">
                  <a16:creationId xmlns:a16="http://schemas.microsoft.com/office/drawing/2014/main" id="{6A36942B-006C-4A99-97B3-5AFF697ACC94}"/>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22250" tIns="905193" rIns="222250" bIns="905193" numCol="1" spcCol="1270" anchor="ctr" anchorCtr="0">
              <a:noAutofit/>
            </a:bodyPr>
            <a:lstStyle/>
            <a:p>
              <a:pPr marL="0" lvl="0" indent="0" algn="ctr" defTabSz="1555750">
                <a:lnSpc>
                  <a:spcPct val="90000"/>
                </a:lnSpc>
                <a:spcBef>
                  <a:spcPct val="0"/>
                </a:spcBef>
                <a:spcAft>
                  <a:spcPct val="35000"/>
                </a:spcAft>
                <a:buNone/>
              </a:pPr>
              <a:r>
                <a:rPr lang="en-US" sz="3500" kern="1200" dirty="0"/>
                <a:t>Use feedback</a:t>
              </a: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Not a traditional training method?</a:t>
            </a:r>
          </a:p>
          <a:p>
            <a:pPr marL="690563" lvl="0">
              <a:lnSpc>
                <a:spcPct val="115000"/>
              </a:lnSpc>
              <a:spcBef>
                <a:spcPts val="0"/>
              </a:spcBef>
              <a:spcAft>
                <a:spcPts val="0"/>
              </a:spcAft>
              <a:buFont typeface="+mj-lt"/>
              <a:buAutoNum type="alphaLcParenR"/>
            </a:pPr>
            <a:r>
              <a:rPr lang="en-US" dirty="0">
                <a:ea typeface="Times New Roman"/>
                <a:cs typeface="Times New Roman"/>
              </a:rPr>
              <a:t>Coaching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Psychological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Demonstrations</a:t>
            </a:r>
          </a:p>
          <a:p>
            <a:pPr marL="690563" lvl="0">
              <a:lnSpc>
                <a:spcPct val="115000"/>
              </a:lnSpc>
              <a:spcBef>
                <a:spcPts val="0"/>
              </a:spcBef>
              <a:spcAft>
                <a:spcPts val="1000"/>
              </a:spcAft>
              <a:buFont typeface="+mj-lt"/>
              <a:buAutoNum type="alphaLcParenR"/>
            </a:pPr>
            <a:r>
              <a:rPr lang="en-US" dirty="0">
                <a:ea typeface="Times New Roman"/>
                <a:cs typeface="Times New Roman"/>
              </a:rPr>
              <a:t>Team training</a:t>
            </a:r>
          </a:p>
          <a:p>
            <a:pPr marL="347663" marR="0" indent="0">
              <a:lnSpc>
                <a:spcPct val="115000"/>
              </a:lnSpc>
              <a:spcBef>
                <a:spcPts val="0"/>
              </a:spcBef>
              <a:spcAft>
                <a:spcPts val="1000"/>
              </a:spcAft>
            </a:pPr>
            <a:r>
              <a:rPr lang="en-US" dirty="0">
                <a:solidFill>
                  <a:srgbClr val="FF0000"/>
                </a:solidFill>
                <a:ea typeface="Times New Roman"/>
                <a:cs typeface="Times New Roman"/>
              </a:rPr>
              <a:t>Psychological training is not traditional. The other answers are examples of traditional training methods.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How long does a lunch and learn training typically take?</a:t>
            </a:r>
          </a:p>
          <a:p>
            <a:pPr marL="690563" lvl="0">
              <a:lnSpc>
                <a:spcPct val="115000"/>
              </a:lnSpc>
              <a:spcBef>
                <a:spcPts val="0"/>
              </a:spcBef>
              <a:spcAft>
                <a:spcPts val="0"/>
              </a:spcAft>
              <a:buFont typeface="+mj-lt"/>
              <a:buAutoNum type="alphaLcParenR"/>
            </a:pPr>
            <a:r>
              <a:rPr lang="en-US" dirty="0">
                <a:ea typeface="Times New Roman"/>
                <a:cs typeface="Times New Roman"/>
              </a:rPr>
              <a:t>60 minutes</a:t>
            </a:r>
          </a:p>
          <a:p>
            <a:pPr marL="690563" lvl="0">
              <a:lnSpc>
                <a:spcPct val="115000"/>
              </a:lnSpc>
              <a:spcBef>
                <a:spcPts val="0"/>
              </a:spcBef>
              <a:spcAft>
                <a:spcPts val="0"/>
              </a:spcAft>
              <a:buFont typeface="+mj-lt"/>
              <a:buAutoNum type="alphaLcParenR"/>
            </a:pPr>
            <a:r>
              <a:rPr lang="en-US" dirty="0">
                <a:ea typeface="Times New Roman"/>
                <a:cs typeface="Times New Roman"/>
              </a:rPr>
              <a:t>90 minutes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30 minutes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50 minutes </a:t>
            </a:r>
          </a:p>
          <a:p>
            <a:pPr marL="347663" marR="0" indent="0">
              <a:lnSpc>
                <a:spcPct val="115000"/>
              </a:lnSpc>
              <a:spcBef>
                <a:spcPts val="0"/>
              </a:spcBef>
              <a:spcAft>
                <a:spcPts val="1000"/>
              </a:spcAft>
            </a:pPr>
            <a:r>
              <a:rPr lang="en-US" dirty="0">
                <a:solidFill>
                  <a:srgbClr val="FF0000"/>
                </a:solidFill>
                <a:ea typeface="Times New Roman"/>
                <a:cs typeface="Times New Roman"/>
              </a:rPr>
              <a:t>The text states that traditional training takes longer than 30 to 45 minutes. This indicates that the lunch and learn is 30 to 45 minutes. </a:t>
            </a:r>
            <a:endParaRPr lang="en-US" dirty="0">
              <a:ea typeface="Times New Roman"/>
              <a:cs typeface="Times New Roman"/>
            </a:endParaRPr>
          </a:p>
        </p:txBody>
      </p:sp>
    </p:spTree>
    <p:extLst>
      <p:ext uri="{BB962C8B-B14F-4D97-AF65-F5344CB8AC3E}">
        <p14:creationId xmlns:p14="http://schemas.microsoft.com/office/powerpoint/2010/main" val="428615327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more likely to happen when people only come for the free lunch?</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Cause disruptions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Become engaged</a:t>
            </a:r>
          </a:p>
          <a:p>
            <a:pPr marL="690563" lvl="0">
              <a:lnSpc>
                <a:spcPct val="115000"/>
              </a:lnSpc>
              <a:spcBef>
                <a:spcPts val="0"/>
              </a:spcBef>
              <a:spcAft>
                <a:spcPts val="0"/>
              </a:spcAft>
              <a:buFont typeface="+mj-lt"/>
              <a:buAutoNum type="alphaLcParenR"/>
            </a:pPr>
            <a:r>
              <a:rPr lang="en-US" dirty="0">
                <a:ea typeface="Times New Roman"/>
                <a:cs typeface="Times New Roman"/>
              </a:rPr>
              <a:t>Learn something new</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0">
              <a:lnSpc>
                <a:spcPct val="115000"/>
              </a:lnSpc>
              <a:spcBef>
                <a:spcPts val="0"/>
              </a:spcBef>
              <a:spcAft>
                <a:spcPts val="1000"/>
              </a:spcAft>
            </a:pPr>
            <a:r>
              <a:rPr lang="en-US" dirty="0">
                <a:solidFill>
                  <a:srgbClr val="FF0000"/>
                </a:solidFill>
                <a:ea typeface="Times New Roman"/>
                <a:cs typeface="Times New Roman"/>
              </a:rPr>
              <a:t>People who only come for the food are not interested in the material. They are more likely to cause disruptions.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the best time to serve food to discourage people looking for a free lunch?</a:t>
            </a:r>
          </a:p>
          <a:p>
            <a:pPr marL="690563" lvl="0">
              <a:lnSpc>
                <a:spcPct val="115000"/>
              </a:lnSpc>
              <a:spcBef>
                <a:spcPts val="0"/>
              </a:spcBef>
              <a:spcAft>
                <a:spcPts val="0"/>
              </a:spcAft>
              <a:buFont typeface="+mj-lt"/>
              <a:buAutoNum type="alphaLcParenR"/>
            </a:pPr>
            <a:r>
              <a:rPr lang="en-US" dirty="0">
                <a:ea typeface="Times New Roman"/>
                <a:cs typeface="Times New Roman"/>
              </a:rPr>
              <a:t>Before the lesson</a:t>
            </a:r>
          </a:p>
          <a:p>
            <a:pPr marL="690563" lvl="0">
              <a:lnSpc>
                <a:spcPct val="115000"/>
              </a:lnSpc>
              <a:spcBef>
                <a:spcPts val="0"/>
              </a:spcBef>
              <a:spcAft>
                <a:spcPts val="0"/>
              </a:spcAft>
              <a:buFont typeface="+mj-lt"/>
              <a:buAutoNum type="alphaLcParenR"/>
            </a:pPr>
            <a:r>
              <a:rPr lang="en-US" dirty="0">
                <a:ea typeface="Times New Roman"/>
                <a:cs typeface="Times New Roman"/>
              </a:rPr>
              <a:t>After Q&amp;A</a:t>
            </a:r>
          </a:p>
          <a:p>
            <a:pPr marL="690563" lvl="0">
              <a:lnSpc>
                <a:spcPct val="115000"/>
              </a:lnSpc>
              <a:spcBef>
                <a:spcPts val="0"/>
              </a:spcBef>
              <a:spcAft>
                <a:spcPts val="0"/>
              </a:spcAft>
              <a:buFont typeface="+mj-lt"/>
              <a:buAutoNum type="alphaLcParenR"/>
            </a:pPr>
            <a:r>
              <a:rPr lang="en-US" dirty="0">
                <a:ea typeface="Times New Roman"/>
                <a:cs typeface="Times New Roman"/>
              </a:rPr>
              <a:t>During the lesson </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During Q&amp;A</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Disinterested people are less likely to come to a lunch and learn if they realize that they have to wait for the food. It is best to wait for the Q&amp;A to eat.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663363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increased after making lunch and learns mandatory?</a:t>
            </a:r>
          </a:p>
          <a:p>
            <a:pPr marL="685800" lvl="0" indent="-338138">
              <a:lnSpc>
                <a:spcPct val="115000"/>
              </a:lnSpc>
              <a:spcBef>
                <a:spcPts val="0"/>
              </a:spcBef>
              <a:spcAft>
                <a:spcPts val="0"/>
              </a:spcAft>
              <a:buFont typeface="+mj-lt"/>
              <a:buAutoNum type="alphaLcParenR"/>
            </a:pPr>
            <a:r>
              <a:rPr lang="en-US" dirty="0">
                <a:ea typeface="Times New Roman"/>
                <a:cs typeface="Times New Roman"/>
              </a:rPr>
              <a:t>Understanding</a:t>
            </a:r>
          </a:p>
          <a:p>
            <a:pPr marL="685800" lvl="0" indent="-338138">
              <a:lnSpc>
                <a:spcPct val="115000"/>
              </a:lnSpc>
              <a:spcBef>
                <a:spcPts val="0"/>
              </a:spcBef>
              <a:spcAft>
                <a:spcPts val="0"/>
              </a:spcAft>
              <a:buFont typeface="+mj-lt"/>
              <a:buAutoNum type="alphaLcParenR"/>
            </a:pPr>
            <a:r>
              <a:rPr lang="en-US" dirty="0">
                <a:solidFill>
                  <a:srgbClr val="FF0000"/>
                </a:solidFill>
                <a:ea typeface="Times New Roman"/>
                <a:cs typeface="Times New Roman"/>
              </a:rPr>
              <a:t>Turnover</a:t>
            </a:r>
            <a:endParaRPr lang="en-US" dirty="0">
              <a:ea typeface="Times New Roman"/>
              <a:cs typeface="Times New Roman"/>
            </a:endParaRPr>
          </a:p>
          <a:p>
            <a:pPr marL="685800" lvl="0" indent="-338138">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ROI</a:t>
            </a:r>
          </a:p>
          <a:p>
            <a:pPr marL="347663" marR="0" indent="0">
              <a:lnSpc>
                <a:spcPct val="115000"/>
              </a:lnSpc>
              <a:spcBef>
                <a:spcPts val="0"/>
              </a:spcBef>
              <a:spcAft>
                <a:spcPts val="1000"/>
              </a:spcAft>
            </a:pPr>
            <a:r>
              <a:rPr lang="en-US" dirty="0">
                <a:solidFill>
                  <a:srgbClr val="FF0000"/>
                </a:solidFill>
                <a:ea typeface="Times New Roman"/>
                <a:cs typeface="Times New Roman"/>
              </a:rPr>
              <a:t>The employee turnover increased. They felt that their breaks were taken away.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were the lunch and learns set up?</a:t>
            </a:r>
          </a:p>
          <a:p>
            <a:pPr marL="685800" lvl="0" indent="-338138">
              <a:lnSpc>
                <a:spcPct val="115000"/>
              </a:lnSpc>
              <a:spcBef>
                <a:spcPts val="0"/>
              </a:spcBef>
              <a:spcAft>
                <a:spcPts val="0"/>
              </a:spcAft>
              <a:buFont typeface="+mj-lt"/>
              <a:buAutoNum type="alphaLcParenR"/>
            </a:pPr>
            <a:r>
              <a:rPr lang="en-US" dirty="0">
                <a:ea typeface="Times New Roman"/>
                <a:cs typeface="Times New Roman"/>
              </a:rPr>
              <a:t>Voluntary</a:t>
            </a:r>
          </a:p>
          <a:p>
            <a:pPr marL="685800" lvl="0" indent="-338138">
              <a:lnSpc>
                <a:spcPct val="115000"/>
              </a:lnSpc>
              <a:spcBef>
                <a:spcPts val="0"/>
              </a:spcBef>
              <a:spcAft>
                <a:spcPts val="0"/>
              </a:spcAft>
              <a:buFont typeface="+mj-lt"/>
              <a:buAutoNum type="alphaLcParenR"/>
            </a:pPr>
            <a:r>
              <a:rPr lang="en-US" dirty="0">
                <a:ea typeface="Times New Roman"/>
                <a:cs typeface="Times New Roman"/>
              </a:rPr>
              <a:t>Daily</a:t>
            </a:r>
          </a:p>
          <a:p>
            <a:pPr marL="685800" lvl="0" indent="-338138">
              <a:lnSpc>
                <a:spcPct val="115000"/>
              </a:lnSpc>
              <a:spcBef>
                <a:spcPts val="0"/>
              </a:spcBef>
              <a:spcAft>
                <a:spcPts val="0"/>
              </a:spcAft>
              <a:buFont typeface="+mj-lt"/>
              <a:buAutoNum type="alphaLcParenR"/>
            </a:pPr>
            <a:r>
              <a:rPr lang="en-US" dirty="0">
                <a:ea typeface="Times New Roman"/>
                <a:cs typeface="Times New Roman"/>
              </a:rPr>
              <a:t>Weekly</a:t>
            </a:r>
          </a:p>
          <a:p>
            <a:pPr marL="685800" lvl="0" indent="-338138">
              <a:lnSpc>
                <a:spcPct val="115000"/>
              </a:lnSpc>
              <a:spcBef>
                <a:spcPts val="0"/>
              </a:spcBef>
              <a:spcAft>
                <a:spcPts val="1000"/>
              </a:spcAft>
              <a:buFont typeface="+mj-lt"/>
              <a:buAutoNum type="alphaLcParenR"/>
            </a:pPr>
            <a:r>
              <a:rPr lang="en-US" dirty="0">
                <a:solidFill>
                  <a:srgbClr val="FF0000"/>
                </a:solidFill>
                <a:ea typeface="Times New Roman"/>
                <a:cs typeface="Times New Roman"/>
              </a:rPr>
              <a:t>Mandatory</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The lunch and learns replaced other trainings. They were mandatory.</a:t>
            </a:r>
            <a:endParaRPr lang="en-US" dirty="0">
              <a:ea typeface="Times New Roman"/>
              <a:cs typeface="Times New Roman"/>
            </a:endParaRPr>
          </a:p>
        </p:txBody>
      </p:sp>
    </p:spTree>
    <p:extLst>
      <p:ext uri="{BB962C8B-B14F-4D97-AF65-F5344CB8AC3E}">
        <p14:creationId xmlns:p14="http://schemas.microsoft.com/office/powerpoint/2010/main" val="166052577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a:bodyPr>
          <a:lstStyle/>
          <a:p>
            <a:r>
              <a:rPr lang="en-US" dirty="0"/>
              <a:t>Module Ten: Best Practices (I)</a:t>
            </a:r>
          </a:p>
        </p:txBody>
      </p:sp>
      <p:sp>
        <p:nvSpPr>
          <p:cNvPr id="5018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You can’t hire someone to practice for you.</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Jackson Brown</a:t>
            </a:r>
            <a:endParaRPr lang="en-US" sz="1400" dirty="0">
              <a:ea typeface="Times New Roman"/>
              <a:cs typeface="Times New Roman"/>
            </a:endParaRPr>
          </a:p>
          <a:p>
            <a:endParaRPr lang="en-US" dirty="0"/>
          </a:p>
        </p:txBody>
      </p:sp>
      <p:sp>
        <p:nvSpPr>
          <p:cNvPr id="50179" name="Content Placeholder 2"/>
          <p:cNvSpPr>
            <a:spLocks noGrp="1"/>
          </p:cNvSpPr>
          <p:nvPr>
            <p:ph type="body" sz="quarter" idx="11"/>
          </p:nvPr>
        </p:nvSpPr>
        <p:spPr/>
        <p:txBody>
          <a:bodyPr>
            <a:normAutofit fontScale="92500" lnSpcReduction="10000"/>
          </a:bodyPr>
          <a:lstStyle/>
          <a:p>
            <a:r>
              <a:rPr lang="en-US" dirty="0"/>
              <a:t>There is always room for improvement, even in lunch and learns. Always find what works best for you and choose the implement the best practices. Tweak your actions based on feedback and involve employees. Above all, remember that you need to create a comfortable environment that engages your participants. </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F24CEA2-B203-43AE-AFC3-2CF239C09369}"/>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lstStyle/>
          <a:p>
            <a:r>
              <a:rPr lang="en-US" dirty="0"/>
              <a:t>Obtain Feedback and Tweak</a:t>
            </a:r>
          </a:p>
        </p:txBody>
      </p:sp>
      <p:grpSp>
        <p:nvGrpSpPr>
          <p:cNvPr id="3" name="Group 2">
            <a:extLst>
              <a:ext uri="{FF2B5EF4-FFF2-40B4-BE49-F238E27FC236}">
                <a16:creationId xmlns:a16="http://schemas.microsoft.com/office/drawing/2014/main" id="{F6E3FC50-0D74-4767-8873-715672F9D8B3}"/>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4DD699D5-EBC4-4C6C-8E69-827F4752BA0A}"/>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Solicit feedback </a:t>
              </a:r>
            </a:p>
          </p:txBody>
        </p:sp>
        <p:sp>
          <p:nvSpPr>
            <p:cNvPr id="5" name="Freeform: Shape 4">
              <a:extLst>
                <a:ext uri="{FF2B5EF4-FFF2-40B4-BE49-F238E27FC236}">
                  <a16:creationId xmlns:a16="http://schemas.microsoft.com/office/drawing/2014/main" id="{724F3DDF-4A2E-4867-B7CC-D1ED4650DB3F}"/>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Create an evaluation form</a:t>
              </a:r>
            </a:p>
          </p:txBody>
        </p:sp>
        <p:sp>
          <p:nvSpPr>
            <p:cNvPr id="6" name="Freeform: Shape 5">
              <a:extLst>
                <a:ext uri="{FF2B5EF4-FFF2-40B4-BE49-F238E27FC236}">
                  <a16:creationId xmlns:a16="http://schemas.microsoft.com/office/drawing/2014/main" id="{4472E1DB-BBA4-41CE-9508-61932664C048}"/>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Ask pointed questions</a:t>
              </a:r>
            </a:p>
          </p:txBody>
        </p:sp>
      </p:gr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A1E61F8-BDC3-405D-A39F-3C7EAED74231}"/>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lstStyle/>
          <a:p>
            <a:r>
              <a:rPr lang="en-US" dirty="0"/>
              <a:t>Utilize Star Employees</a:t>
            </a:r>
          </a:p>
        </p:txBody>
      </p:sp>
      <p:grpSp>
        <p:nvGrpSpPr>
          <p:cNvPr id="3" name="Group 2">
            <a:extLst>
              <a:ext uri="{FF2B5EF4-FFF2-40B4-BE49-F238E27FC236}">
                <a16:creationId xmlns:a16="http://schemas.microsoft.com/office/drawing/2014/main" id="{C3744427-3C28-4A55-B6FF-CD0A7FB38371}"/>
              </a:ext>
            </a:extLst>
          </p:cNvPr>
          <p:cNvGrpSpPr/>
          <p:nvPr/>
        </p:nvGrpSpPr>
        <p:grpSpPr>
          <a:xfrm>
            <a:off x="457200" y="1600998"/>
            <a:ext cx="8229600" cy="4524364"/>
            <a:chOff x="457200" y="1600998"/>
            <a:chExt cx="8229600" cy="4524364"/>
          </a:xfrm>
        </p:grpSpPr>
        <p:sp>
          <p:nvSpPr>
            <p:cNvPr id="4" name="Freeform: Shape 3">
              <a:extLst>
                <a:ext uri="{FF2B5EF4-FFF2-40B4-BE49-F238E27FC236}">
                  <a16:creationId xmlns:a16="http://schemas.microsoft.com/office/drawing/2014/main" id="{FF0D9923-A431-4112-97D7-31F9F4C85C5A}"/>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Familiar with the company</a:t>
              </a:r>
            </a:p>
          </p:txBody>
        </p:sp>
        <p:sp>
          <p:nvSpPr>
            <p:cNvPr id="5" name="Freeform: Shape 4">
              <a:extLst>
                <a:ext uri="{FF2B5EF4-FFF2-40B4-BE49-F238E27FC236}">
                  <a16:creationId xmlns:a16="http://schemas.microsoft.com/office/drawing/2014/main" id="{C70BB115-C5D0-43F0-8638-2B5BB4615D55}"/>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77367" tIns="277369" rIns="277368" bIns="879707" numCol="1" spcCol="1270" anchor="ctr" anchorCtr="0">
              <a:noAutofit/>
            </a:bodyPr>
            <a:lstStyle/>
            <a:p>
              <a:pPr marL="0" lvl="0" indent="0" algn="ctr" defTabSz="1733550">
                <a:lnSpc>
                  <a:spcPct val="90000"/>
                </a:lnSpc>
                <a:spcBef>
                  <a:spcPct val="0"/>
                </a:spcBef>
                <a:spcAft>
                  <a:spcPct val="35000"/>
                </a:spcAft>
                <a:buNone/>
              </a:pPr>
              <a:r>
                <a:rPr lang="en-US" sz="3900" kern="1200" dirty="0"/>
                <a:t>Specialist knowledge</a:t>
              </a:r>
            </a:p>
          </p:txBody>
        </p:sp>
        <p:sp>
          <p:nvSpPr>
            <p:cNvPr id="6" name="Freeform: Shape 5">
              <a:extLst>
                <a:ext uri="{FF2B5EF4-FFF2-40B4-BE49-F238E27FC236}">
                  <a16:creationId xmlns:a16="http://schemas.microsoft.com/office/drawing/2014/main" id="{57F1D6D8-6B2A-4686-817D-3CB5C8C63374}"/>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77367" tIns="277369" rIns="277368" bIns="879708" numCol="1" spcCol="1270" anchor="ctr" anchorCtr="0">
              <a:noAutofit/>
            </a:bodyPr>
            <a:lstStyle/>
            <a:p>
              <a:pPr marL="0" lvl="0" indent="0" algn="ctr" defTabSz="1733550">
                <a:lnSpc>
                  <a:spcPct val="90000"/>
                </a:lnSpc>
                <a:spcBef>
                  <a:spcPct val="0"/>
                </a:spcBef>
                <a:spcAft>
                  <a:spcPct val="35000"/>
                </a:spcAft>
                <a:buNone/>
              </a:pPr>
              <a:r>
                <a:rPr lang="en-US" sz="3900" kern="1200" dirty="0"/>
                <a:t>Great resources</a:t>
              </a:r>
            </a:p>
          </p:txBody>
        </p:sp>
      </p:gr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1485F74-0C2F-4BCB-971E-499CED5CE090}"/>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noAutofit/>
          </a:bodyPr>
          <a:lstStyle/>
          <a:p>
            <a:r>
              <a:rPr lang="en-US" dirty="0"/>
              <a:t>Provide an Agenda Ahead of Time</a:t>
            </a:r>
          </a:p>
        </p:txBody>
      </p:sp>
      <p:grpSp>
        <p:nvGrpSpPr>
          <p:cNvPr id="3" name="Group 2">
            <a:extLst>
              <a:ext uri="{FF2B5EF4-FFF2-40B4-BE49-F238E27FC236}">
                <a16:creationId xmlns:a16="http://schemas.microsoft.com/office/drawing/2014/main" id="{61C77513-1746-42EC-82AD-D2AB8C096EB5}"/>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BC34D9EE-0635-46F1-8F74-471909908225}"/>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D7CD5549-128A-4676-961A-37572E0BD5A8}"/>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7170" tIns="217170" rIns="217170" bIns="3385342" numCol="1" spcCol="1270" anchor="ctr" anchorCtr="0">
              <a:noAutofit/>
            </a:bodyPr>
            <a:lstStyle/>
            <a:p>
              <a:pPr marL="0" lvl="0" indent="0" algn="l" defTabSz="2533650">
                <a:lnSpc>
                  <a:spcPct val="90000"/>
                </a:lnSpc>
                <a:spcBef>
                  <a:spcPct val="0"/>
                </a:spcBef>
                <a:spcAft>
                  <a:spcPct val="35000"/>
                </a:spcAft>
                <a:buNone/>
              </a:pPr>
              <a:r>
                <a:rPr lang="en-US" sz="5700" kern="1200" dirty="0"/>
                <a:t>Email</a:t>
              </a:r>
            </a:p>
          </p:txBody>
        </p:sp>
        <p:sp>
          <p:nvSpPr>
            <p:cNvPr id="6" name="Partial Circle 5">
              <a:extLst>
                <a:ext uri="{FF2B5EF4-FFF2-40B4-BE49-F238E27FC236}">
                  <a16:creationId xmlns:a16="http://schemas.microsoft.com/office/drawing/2014/main" id="{99753EB2-3943-4A06-97F3-A76AAEC4F8AB}"/>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sp>
        <p:sp>
          <p:nvSpPr>
            <p:cNvPr id="7" name="Freeform: Shape 6">
              <a:extLst>
                <a:ext uri="{FF2B5EF4-FFF2-40B4-BE49-F238E27FC236}">
                  <a16:creationId xmlns:a16="http://schemas.microsoft.com/office/drawing/2014/main" id="{9E88C1C3-D233-48E6-8A04-21F2F5CDBE70}"/>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7170" tIns="217170" rIns="217170" bIns="1801256" numCol="1" spcCol="1270" anchor="ctr" anchorCtr="0">
              <a:noAutofit/>
            </a:bodyPr>
            <a:lstStyle/>
            <a:p>
              <a:pPr marL="0" lvl="0" indent="0" algn="l" defTabSz="2533650">
                <a:lnSpc>
                  <a:spcPct val="90000"/>
                </a:lnSpc>
                <a:spcBef>
                  <a:spcPct val="0"/>
                </a:spcBef>
                <a:spcAft>
                  <a:spcPct val="35000"/>
                </a:spcAft>
                <a:buNone/>
              </a:pPr>
              <a:r>
                <a:rPr lang="en-US" sz="5700" kern="1200" dirty="0"/>
                <a:t>Keep you on track</a:t>
              </a:r>
            </a:p>
          </p:txBody>
        </p:sp>
        <p:sp>
          <p:nvSpPr>
            <p:cNvPr id="8" name="Partial Circle 7">
              <a:extLst>
                <a:ext uri="{FF2B5EF4-FFF2-40B4-BE49-F238E27FC236}">
                  <a16:creationId xmlns:a16="http://schemas.microsoft.com/office/drawing/2014/main" id="{B28E709C-4954-482E-A220-B82BE632C885}"/>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9" name="Freeform: Shape 8">
              <a:extLst>
                <a:ext uri="{FF2B5EF4-FFF2-40B4-BE49-F238E27FC236}">
                  <a16:creationId xmlns:a16="http://schemas.microsoft.com/office/drawing/2014/main" id="{71446971-FA33-454C-9169-9AC94A532E8A}"/>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US" sz="5700" kern="1200" dirty="0"/>
                <a:t>Sets expectations</a:t>
              </a:r>
            </a:p>
          </p:txBody>
        </p:sp>
      </p:grpSp>
    </p:spTree>
    <p:extLst>
      <p:ext uri="{BB962C8B-B14F-4D97-AF65-F5344CB8AC3E}">
        <p14:creationId xmlns:p14="http://schemas.microsoft.com/office/powerpoint/2010/main" val="79919573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C1CEAC8C-AC00-4B65-9124-403BA78C8C61}"/>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noAutofit/>
          </a:bodyPr>
          <a:lstStyle/>
          <a:p>
            <a:r>
              <a:rPr lang="en-US" dirty="0"/>
              <a:t>Keep the Session Casual and Loose</a:t>
            </a:r>
          </a:p>
        </p:txBody>
      </p:sp>
      <p:grpSp>
        <p:nvGrpSpPr>
          <p:cNvPr id="3" name="Group 2">
            <a:extLst>
              <a:ext uri="{FF2B5EF4-FFF2-40B4-BE49-F238E27FC236}">
                <a16:creationId xmlns:a16="http://schemas.microsoft.com/office/drawing/2014/main" id="{F4E7439D-116D-4330-BBE4-DCA262D99534}"/>
              </a:ext>
            </a:extLst>
          </p:cNvPr>
          <p:cNvGrpSpPr/>
          <p:nvPr/>
        </p:nvGrpSpPr>
        <p:grpSpPr>
          <a:xfrm>
            <a:off x="460702" y="1601525"/>
            <a:ext cx="8222594" cy="4523311"/>
            <a:chOff x="460702" y="1601525"/>
            <a:chExt cx="8222594" cy="4523311"/>
          </a:xfrm>
        </p:grpSpPr>
        <p:sp>
          <p:nvSpPr>
            <p:cNvPr id="4" name="Arrow: Right 3">
              <a:extLst>
                <a:ext uri="{FF2B5EF4-FFF2-40B4-BE49-F238E27FC236}">
                  <a16:creationId xmlns:a16="http://schemas.microsoft.com/office/drawing/2014/main" id="{B6E075BE-FBAC-4AA2-848B-EAB25B723327}"/>
                </a:ext>
              </a:extLst>
            </p:cNvPr>
            <p:cNvSpPr/>
            <p:nvPr/>
          </p:nvSpPr>
          <p:spPr>
            <a:xfrm>
              <a:off x="5486290" y="1601525"/>
              <a:ext cx="3197006" cy="1051932"/>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7823D675-BC10-4539-BDA8-442F10ABFE01}"/>
                </a:ext>
              </a:extLst>
            </p:cNvPr>
            <p:cNvSpPr/>
            <p:nvPr/>
          </p:nvSpPr>
          <p:spPr>
            <a:xfrm>
              <a:off x="460702" y="1601525"/>
              <a:ext cx="5025587" cy="1051932"/>
            </a:xfrm>
            <a:custGeom>
              <a:avLst/>
              <a:gdLst>
                <a:gd name="connsiteX0" fmla="*/ 0 w 5025587"/>
                <a:gd name="connsiteY0" fmla="*/ 175326 h 1051932"/>
                <a:gd name="connsiteX1" fmla="*/ 175326 w 5025587"/>
                <a:gd name="connsiteY1" fmla="*/ 0 h 1051932"/>
                <a:gd name="connsiteX2" fmla="*/ 4850261 w 5025587"/>
                <a:gd name="connsiteY2" fmla="*/ 0 h 1051932"/>
                <a:gd name="connsiteX3" fmla="*/ 5025587 w 5025587"/>
                <a:gd name="connsiteY3" fmla="*/ 175326 h 1051932"/>
                <a:gd name="connsiteX4" fmla="*/ 5025587 w 5025587"/>
                <a:gd name="connsiteY4" fmla="*/ 876606 h 1051932"/>
                <a:gd name="connsiteX5" fmla="*/ 4850261 w 5025587"/>
                <a:gd name="connsiteY5" fmla="*/ 1051932 h 1051932"/>
                <a:gd name="connsiteX6" fmla="*/ 175326 w 5025587"/>
                <a:gd name="connsiteY6" fmla="*/ 1051932 h 1051932"/>
                <a:gd name="connsiteX7" fmla="*/ 0 w 5025587"/>
                <a:gd name="connsiteY7" fmla="*/ 876606 h 1051932"/>
                <a:gd name="connsiteX8" fmla="*/ 0 w 5025587"/>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051932">
                  <a:moveTo>
                    <a:pt x="0" y="175326"/>
                  </a:moveTo>
                  <a:cubicBezTo>
                    <a:pt x="0" y="78496"/>
                    <a:pt x="78496" y="0"/>
                    <a:pt x="175326" y="0"/>
                  </a:cubicBezTo>
                  <a:lnTo>
                    <a:pt x="4850261" y="0"/>
                  </a:lnTo>
                  <a:cubicBezTo>
                    <a:pt x="4947091" y="0"/>
                    <a:pt x="5025587" y="78496"/>
                    <a:pt x="5025587" y="175326"/>
                  </a:cubicBezTo>
                  <a:lnTo>
                    <a:pt x="5025587" y="876606"/>
                  </a:lnTo>
                  <a:cubicBezTo>
                    <a:pt x="5025587" y="973436"/>
                    <a:pt x="4947091" y="1051932"/>
                    <a:pt x="4850261"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3751" tIns="127551" rIns="203751" bIns="127551" numCol="1" spcCol="1270" anchor="ctr" anchorCtr="0">
              <a:noAutofit/>
            </a:bodyPr>
            <a:lstStyle/>
            <a:p>
              <a:pPr marL="0" lvl="0" indent="0" algn="r" defTabSz="1778000">
                <a:lnSpc>
                  <a:spcPct val="90000"/>
                </a:lnSpc>
                <a:spcBef>
                  <a:spcPct val="0"/>
                </a:spcBef>
                <a:spcAft>
                  <a:spcPct val="35000"/>
                </a:spcAft>
                <a:buNone/>
              </a:pPr>
              <a:r>
                <a:rPr lang="en-US" sz="4000" b="0" kern="1200" dirty="0"/>
                <a:t>Create an atmosphere</a:t>
              </a:r>
            </a:p>
          </p:txBody>
        </p:sp>
        <p:sp>
          <p:nvSpPr>
            <p:cNvPr id="6" name="Arrow: Right 5">
              <a:extLst>
                <a:ext uri="{FF2B5EF4-FFF2-40B4-BE49-F238E27FC236}">
                  <a16:creationId xmlns:a16="http://schemas.microsoft.com/office/drawing/2014/main" id="{3829D0D4-0EBF-4862-8BBB-BB7FB146A56F}"/>
                </a:ext>
              </a:extLst>
            </p:cNvPr>
            <p:cNvSpPr/>
            <p:nvPr/>
          </p:nvSpPr>
          <p:spPr>
            <a:xfrm>
              <a:off x="5486290" y="2758652"/>
              <a:ext cx="3197006" cy="1051932"/>
            </a:xfrm>
            <a:prstGeom prst="rightArrow">
              <a:avLst>
                <a:gd name="adj1" fmla="val 75000"/>
                <a:gd name="adj2" fmla="val 50000"/>
              </a:avLst>
            </a:prstGeom>
          </p:spPr>
          <p:style>
            <a:lnRef idx="2">
              <a:schemeClr val="accent3">
                <a:tint val="40000"/>
                <a:alpha val="90000"/>
                <a:hueOff val="3572285"/>
                <a:satOff val="-4598"/>
                <a:lumOff val="-358"/>
                <a:alphaOff val="0"/>
              </a:schemeClr>
            </a:lnRef>
            <a:fillRef idx="1">
              <a:schemeClr val="accent3">
                <a:tint val="40000"/>
                <a:alpha val="90000"/>
                <a:hueOff val="3572285"/>
                <a:satOff val="-4598"/>
                <a:lumOff val="-358"/>
                <a:alphaOff val="0"/>
              </a:schemeClr>
            </a:fillRef>
            <a:effectRef idx="0">
              <a:schemeClr val="accent3">
                <a:tint val="40000"/>
                <a:alpha val="90000"/>
                <a:hueOff val="3572285"/>
                <a:satOff val="-4598"/>
                <a:lumOff val="-358"/>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E018219F-93DF-455F-81C7-458A4A68A2C4}"/>
                </a:ext>
              </a:extLst>
            </p:cNvPr>
            <p:cNvSpPr/>
            <p:nvPr/>
          </p:nvSpPr>
          <p:spPr>
            <a:xfrm>
              <a:off x="460702" y="2758652"/>
              <a:ext cx="5025587" cy="1051932"/>
            </a:xfrm>
            <a:custGeom>
              <a:avLst/>
              <a:gdLst>
                <a:gd name="connsiteX0" fmla="*/ 0 w 5025587"/>
                <a:gd name="connsiteY0" fmla="*/ 175326 h 1051932"/>
                <a:gd name="connsiteX1" fmla="*/ 175326 w 5025587"/>
                <a:gd name="connsiteY1" fmla="*/ 0 h 1051932"/>
                <a:gd name="connsiteX2" fmla="*/ 4850261 w 5025587"/>
                <a:gd name="connsiteY2" fmla="*/ 0 h 1051932"/>
                <a:gd name="connsiteX3" fmla="*/ 5025587 w 5025587"/>
                <a:gd name="connsiteY3" fmla="*/ 175326 h 1051932"/>
                <a:gd name="connsiteX4" fmla="*/ 5025587 w 5025587"/>
                <a:gd name="connsiteY4" fmla="*/ 876606 h 1051932"/>
                <a:gd name="connsiteX5" fmla="*/ 4850261 w 5025587"/>
                <a:gd name="connsiteY5" fmla="*/ 1051932 h 1051932"/>
                <a:gd name="connsiteX6" fmla="*/ 175326 w 5025587"/>
                <a:gd name="connsiteY6" fmla="*/ 1051932 h 1051932"/>
                <a:gd name="connsiteX7" fmla="*/ 0 w 5025587"/>
                <a:gd name="connsiteY7" fmla="*/ 876606 h 1051932"/>
                <a:gd name="connsiteX8" fmla="*/ 0 w 5025587"/>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051932">
                  <a:moveTo>
                    <a:pt x="0" y="175326"/>
                  </a:moveTo>
                  <a:cubicBezTo>
                    <a:pt x="0" y="78496"/>
                    <a:pt x="78496" y="0"/>
                    <a:pt x="175326" y="0"/>
                  </a:cubicBezTo>
                  <a:lnTo>
                    <a:pt x="4850261" y="0"/>
                  </a:lnTo>
                  <a:cubicBezTo>
                    <a:pt x="4947091" y="0"/>
                    <a:pt x="5025587" y="78496"/>
                    <a:pt x="5025587" y="175326"/>
                  </a:cubicBezTo>
                  <a:lnTo>
                    <a:pt x="5025587" y="876606"/>
                  </a:lnTo>
                  <a:cubicBezTo>
                    <a:pt x="5025587" y="973436"/>
                    <a:pt x="4947091" y="1051932"/>
                    <a:pt x="4850261"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203751" tIns="127551" rIns="203751" bIns="127551" numCol="1" spcCol="1270" anchor="ctr" anchorCtr="0">
              <a:noAutofit/>
            </a:bodyPr>
            <a:lstStyle/>
            <a:p>
              <a:pPr marL="0" lvl="0" indent="0" algn="r" defTabSz="1778000">
                <a:lnSpc>
                  <a:spcPct val="90000"/>
                </a:lnSpc>
                <a:spcBef>
                  <a:spcPct val="0"/>
                </a:spcBef>
                <a:spcAft>
                  <a:spcPct val="35000"/>
                </a:spcAft>
                <a:buNone/>
              </a:pPr>
              <a:r>
                <a:rPr lang="en-US" sz="4000" b="0" kern="1200" dirty="0"/>
                <a:t>Use humor</a:t>
              </a:r>
            </a:p>
          </p:txBody>
        </p:sp>
        <p:sp>
          <p:nvSpPr>
            <p:cNvPr id="8" name="Arrow: Right 7">
              <a:extLst>
                <a:ext uri="{FF2B5EF4-FFF2-40B4-BE49-F238E27FC236}">
                  <a16:creationId xmlns:a16="http://schemas.microsoft.com/office/drawing/2014/main" id="{F8A72111-3937-40B3-A1C9-111DDFF3D8A6}"/>
                </a:ext>
              </a:extLst>
            </p:cNvPr>
            <p:cNvSpPr/>
            <p:nvPr/>
          </p:nvSpPr>
          <p:spPr>
            <a:xfrm>
              <a:off x="5486290" y="3915778"/>
              <a:ext cx="3197006" cy="1051932"/>
            </a:xfrm>
            <a:prstGeom prst="rightArrow">
              <a:avLst>
                <a:gd name="adj1" fmla="val 75000"/>
                <a:gd name="adj2" fmla="val 50000"/>
              </a:avLst>
            </a:prstGeom>
          </p:spPr>
          <p:style>
            <a:lnRef idx="2">
              <a:schemeClr val="accent3">
                <a:tint val="40000"/>
                <a:alpha val="90000"/>
                <a:hueOff val="7144569"/>
                <a:satOff val="-9195"/>
                <a:lumOff val="-717"/>
                <a:alphaOff val="0"/>
              </a:schemeClr>
            </a:lnRef>
            <a:fillRef idx="1">
              <a:schemeClr val="accent3">
                <a:tint val="40000"/>
                <a:alpha val="90000"/>
                <a:hueOff val="7144569"/>
                <a:satOff val="-9195"/>
                <a:lumOff val="-717"/>
                <a:alphaOff val="0"/>
              </a:schemeClr>
            </a:fillRef>
            <a:effectRef idx="0">
              <a:schemeClr val="accent3">
                <a:tint val="40000"/>
                <a:alpha val="90000"/>
                <a:hueOff val="7144569"/>
                <a:satOff val="-9195"/>
                <a:lumOff val="-717"/>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5D462C2B-8117-4788-81AF-8842007CF4F1}"/>
                </a:ext>
              </a:extLst>
            </p:cNvPr>
            <p:cNvSpPr/>
            <p:nvPr/>
          </p:nvSpPr>
          <p:spPr>
            <a:xfrm>
              <a:off x="460702" y="3915778"/>
              <a:ext cx="5025587" cy="1051932"/>
            </a:xfrm>
            <a:custGeom>
              <a:avLst/>
              <a:gdLst>
                <a:gd name="connsiteX0" fmla="*/ 0 w 5025587"/>
                <a:gd name="connsiteY0" fmla="*/ 175326 h 1051932"/>
                <a:gd name="connsiteX1" fmla="*/ 175326 w 5025587"/>
                <a:gd name="connsiteY1" fmla="*/ 0 h 1051932"/>
                <a:gd name="connsiteX2" fmla="*/ 4850261 w 5025587"/>
                <a:gd name="connsiteY2" fmla="*/ 0 h 1051932"/>
                <a:gd name="connsiteX3" fmla="*/ 5025587 w 5025587"/>
                <a:gd name="connsiteY3" fmla="*/ 175326 h 1051932"/>
                <a:gd name="connsiteX4" fmla="*/ 5025587 w 5025587"/>
                <a:gd name="connsiteY4" fmla="*/ 876606 h 1051932"/>
                <a:gd name="connsiteX5" fmla="*/ 4850261 w 5025587"/>
                <a:gd name="connsiteY5" fmla="*/ 1051932 h 1051932"/>
                <a:gd name="connsiteX6" fmla="*/ 175326 w 5025587"/>
                <a:gd name="connsiteY6" fmla="*/ 1051932 h 1051932"/>
                <a:gd name="connsiteX7" fmla="*/ 0 w 5025587"/>
                <a:gd name="connsiteY7" fmla="*/ 876606 h 1051932"/>
                <a:gd name="connsiteX8" fmla="*/ 0 w 5025587"/>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051932">
                  <a:moveTo>
                    <a:pt x="0" y="175326"/>
                  </a:moveTo>
                  <a:cubicBezTo>
                    <a:pt x="0" y="78496"/>
                    <a:pt x="78496" y="0"/>
                    <a:pt x="175326" y="0"/>
                  </a:cubicBezTo>
                  <a:lnTo>
                    <a:pt x="4850261" y="0"/>
                  </a:lnTo>
                  <a:cubicBezTo>
                    <a:pt x="4947091" y="0"/>
                    <a:pt x="5025587" y="78496"/>
                    <a:pt x="5025587" y="175326"/>
                  </a:cubicBezTo>
                  <a:lnTo>
                    <a:pt x="5025587" y="876606"/>
                  </a:lnTo>
                  <a:cubicBezTo>
                    <a:pt x="5025587" y="973436"/>
                    <a:pt x="4947091" y="1051932"/>
                    <a:pt x="4850261"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203751" tIns="127551" rIns="203751" bIns="127551" numCol="1" spcCol="1270" anchor="ctr" anchorCtr="0">
              <a:noAutofit/>
            </a:bodyPr>
            <a:lstStyle/>
            <a:p>
              <a:pPr marL="0" lvl="0" indent="0" algn="r" defTabSz="1778000">
                <a:lnSpc>
                  <a:spcPct val="90000"/>
                </a:lnSpc>
                <a:spcBef>
                  <a:spcPct val="0"/>
                </a:spcBef>
                <a:spcAft>
                  <a:spcPct val="35000"/>
                </a:spcAft>
                <a:buNone/>
              </a:pPr>
              <a:r>
                <a:rPr lang="en-US" sz="4000" b="0" kern="1200" dirty="0"/>
                <a:t>Dress casually</a:t>
              </a:r>
            </a:p>
          </p:txBody>
        </p:sp>
        <p:sp>
          <p:nvSpPr>
            <p:cNvPr id="10" name="Arrow: Right 9">
              <a:extLst>
                <a:ext uri="{FF2B5EF4-FFF2-40B4-BE49-F238E27FC236}">
                  <a16:creationId xmlns:a16="http://schemas.microsoft.com/office/drawing/2014/main" id="{52205692-34C9-47DB-9841-69A3B357F4F1}"/>
                </a:ext>
              </a:extLst>
            </p:cNvPr>
            <p:cNvSpPr/>
            <p:nvPr/>
          </p:nvSpPr>
          <p:spPr>
            <a:xfrm>
              <a:off x="5486290" y="5072904"/>
              <a:ext cx="3197006" cy="1051932"/>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8D625E49-6634-4185-A80A-E6F49E4C4BEC}"/>
                </a:ext>
              </a:extLst>
            </p:cNvPr>
            <p:cNvSpPr/>
            <p:nvPr/>
          </p:nvSpPr>
          <p:spPr>
            <a:xfrm>
              <a:off x="460702" y="5072904"/>
              <a:ext cx="5025587" cy="1051932"/>
            </a:xfrm>
            <a:custGeom>
              <a:avLst/>
              <a:gdLst>
                <a:gd name="connsiteX0" fmla="*/ 0 w 5025587"/>
                <a:gd name="connsiteY0" fmla="*/ 175326 h 1051932"/>
                <a:gd name="connsiteX1" fmla="*/ 175326 w 5025587"/>
                <a:gd name="connsiteY1" fmla="*/ 0 h 1051932"/>
                <a:gd name="connsiteX2" fmla="*/ 4850261 w 5025587"/>
                <a:gd name="connsiteY2" fmla="*/ 0 h 1051932"/>
                <a:gd name="connsiteX3" fmla="*/ 5025587 w 5025587"/>
                <a:gd name="connsiteY3" fmla="*/ 175326 h 1051932"/>
                <a:gd name="connsiteX4" fmla="*/ 5025587 w 5025587"/>
                <a:gd name="connsiteY4" fmla="*/ 876606 h 1051932"/>
                <a:gd name="connsiteX5" fmla="*/ 4850261 w 5025587"/>
                <a:gd name="connsiteY5" fmla="*/ 1051932 h 1051932"/>
                <a:gd name="connsiteX6" fmla="*/ 175326 w 5025587"/>
                <a:gd name="connsiteY6" fmla="*/ 1051932 h 1051932"/>
                <a:gd name="connsiteX7" fmla="*/ 0 w 5025587"/>
                <a:gd name="connsiteY7" fmla="*/ 876606 h 1051932"/>
                <a:gd name="connsiteX8" fmla="*/ 0 w 5025587"/>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051932">
                  <a:moveTo>
                    <a:pt x="0" y="175326"/>
                  </a:moveTo>
                  <a:cubicBezTo>
                    <a:pt x="0" y="78496"/>
                    <a:pt x="78496" y="0"/>
                    <a:pt x="175326" y="0"/>
                  </a:cubicBezTo>
                  <a:lnTo>
                    <a:pt x="4850261" y="0"/>
                  </a:lnTo>
                  <a:cubicBezTo>
                    <a:pt x="4947091" y="0"/>
                    <a:pt x="5025587" y="78496"/>
                    <a:pt x="5025587" y="175326"/>
                  </a:cubicBezTo>
                  <a:lnTo>
                    <a:pt x="5025587" y="876606"/>
                  </a:lnTo>
                  <a:cubicBezTo>
                    <a:pt x="5025587" y="973436"/>
                    <a:pt x="4947091" y="1051932"/>
                    <a:pt x="4850261"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03751" tIns="127551" rIns="203751" bIns="127551" numCol="1" spcCol="1270" anchor="ctr" anchorCtr="0">
              <a:noAutofit/>
            </a:bodyPr>
            <a:lstStyle/>
            <a:p>
              <a:pPr marL="0" lvl="0" indent="0" algn="r" defTabSz="1778000">
                <a:lnSpc>
                  <a:spcPct val="90000"/>
                </a:lnSpc>
                <a:spcBef>
                  <a:spcPct val="0"/>
                </a:spcBef>
                <a:spcAft>
                  <a:spcPct val="35000"/>
                </a:spcAft>
                <a:buNone/>
              </a:pPr>
              <a:r>
                <a:rPr lang="en-US" sz="4000" b="0" kern="1200" dirty="0"/>
                <a:t>Invite discussion</a:t>
              </a:r>
            </a:p>
          </p:txBody>
        </p:sp>
      </p:grpSp>
    </p:spTree>
    <p:extLst>
      <p:ext uri="{BB962C8B-B14F-4D97-AF65-F5344CB8AC3E}">
        <p14:creationId xmlns:p14="http://schemas.microsoft.com/office/powerpoint/2010/main" val="8725744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0C0223B6-9CA2-4210-88E1-27D27EB65C02}"/>
              </a:ext>
            </a:extLst>
          </p:cNvPr>
          <p:cNvSpPr>
            <a:spLocks noGrp="1"/>
          </p:cNvSpPr>
          <p:nvPr>
            <p:ph sz="quarter" idx="11"/>
          </p:nvPr>
        </p:nvSpPr>
        <p:spPr/>
        <p:txBody>
          <a:bodyPr/>
          <a:lstStyle/>
          <a:p>
            <a:endParaRPr lang="en-US"/>
          </a:p>
        </p:txBody>
      </p:sp>
      <p:sp>
        <p:nvSpPr>
          <p:cNvPr id="5325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F41047DF-31B8-498D-B2B1-7D45176C8718}"/>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42D8982C-F8B5-4DB9-9823-FD812E228C41}"/>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Ken wanted to tap into the talent in his office</a:t>
              </a:r>
            </a:p>
          </p:txBody>
        </p:sp>
        <p:sp>
          <p:nvSpPr>
            <p:cNvPr id="5" name="Rectangle: Rounded Corners 4">
              <a:extLst>
                <a:ext uri="{FF2B5EF4-FFF2-40B4-BE49-F238E27FC236}">
                  <a16:creationId xmlns:a16="http://schemas.microsoft.com/office/drawing/2014/main" id="{E9213ED0-BD1B-48AC-8A2E-A51847B20B9F}"/>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198625B8-43C3-417C-A2ED-E07E61D89B92}"/>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sent an email to his exceptional employees, asking them to teach lunch and learns</a:t>
              </a:r>
            </a:p>
          </p:txBody>
        </p:sp>
        <p:sp>
          <p:nvSpPr>
            <p:cNvPr id="7" name="Rectangle: Rounded Corners 6">
              <a:extLst>
                <a:ext uri="{FF2B5EF4-FFF2-40B4-BE49-F238E27FC236}">
                  <a16:creationId xmlns:a16="http://schemas.microsoft.com/office/drawing/2014/main" id="{4DF206F1-DF32-4583-AB70-01517AE17EBB}"/>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CC56637B-6F2D-4A66-B94F-9EE1234617FC}"/>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was surprised when only two people replied</a:t>
              </a:r>
            </a:p>
          </p:txBody>
        </p:sp>
        <p:sp>
          <p:nvSpPr>
            <p:cNvPr id="9" name="Rectangle: Rounded Corners 8">
              <a:extLst>
                <a:ext uri="{FF2B5EF4-FFF2-40B4-BE49-F238E27FC236}">
                  <a16:creationId xmlns:a16="http://schemas.microsoft.com/office/drawing/2014/main" id="{1060AA0C-A889-4082-B645-B021421339B7}"/>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C042CE64-AA4F-4A32-97B5-774D006460C3}"/>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Ken decided to offer his employees encouragement and the incentive of an extra day off</a:t>
              </a:r>
            </a:p>
          </p:txBody>
        </p:sp>
      </p:gr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feedback should you use to tweak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Repeated</a:t>
            </a:r>
          </a:p>
          <a:p>
            <a:pPr marL="690563" lvl="0">
              <a:lnSpc>
                <a:spcPct val="115000"/>
              </a:lnSpc>
              <a:spcBef>
                <a:spcPts val="0"/>
              </a:spcBef>
              <a:spcAft>
                <a:spcPts val="0"/>
              </a:spcAft>
              <a:buFont typeface="+mj-lt"/>
              <a:buAutoNum type="alphaLcParenR"/>
            </a:pPr>
            <a:r>
              <a:rPr lang="en-US" dirty="0">
                <a:ea typeface="Times New Roman"/>
                <a:cs typeface="Times New Roman"/>
              </a:rPr>
              <a:t>All </a:t>
            </a:r>
          </a:p>
          <a:p>
            <a:pPr marL="690563" lvl="0">
              <a:lnSpc>
                <a:spcPct val="115000"/>
              </a:lnSpc>
              <a:spcBef>
                <a:spcPts val="0"/>
              </a:spcBef>
              <a:spcAft>
                <a:spcPts val="0"/>
              </a:spcAft>
              <a:buFont typeface="+mj-lt"/>
              <a:buAutoNum type="alphaLcParenR"/>
            </a:pPr>
            <a:r>
              <a:rPr lang="en-US" dirty="0">
                <a:ea typeface="Times New Roman"/>
                <a:cs typeface="Times New Roman"/>
              </a:rPr>
              <a:t>Feedback you agree with</a:t>
            </a:r>
          </a:p>
          <a:p>
            <a:pPr marL="690563" lvl="0">
              <a:lnSpc>
                <a:spcPct val="115000"/>
              </a:lnSpc>
              <a:spcBef>
                <a:spcPts val="0"/>
              </a:spcBef>
              <a:spcAft>
                <a:spcPts val="1000"/>
              </a:spcAft>
              <a:buFont typeface="+mj-lt"/>
              <a:buAutoNum type="alphaLcParenR"/>
            </a:pPr>
            <a:r>
              <a:rPr lang="en-US" dirty="0">
                <a:ea typeface="Times New Roman"/>
                <a:cs typeface="Times New Roman"/>
              </a:rPr>
              <a:t>Manager feedback</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Leave space for _____ on evaluation forms.</a:t>
            </a:r>
          </a:p>
          <a:p>
            <a:pPr marL="690563" lvl="0">
              <a:lnSpc>
                <a:spcPct val="115000"/>
              </a:lnSpc>
              <a:spcBef>
                <a:spcPts val="0"/>
              </a:spcBef>
              <a:spcAft>
                <a:spcPts val="0"/>
              </a:spcAft>
              <a:buFont typeface="+mj-lt"/>
              <a:buAutoNum type="alphaLcParenR"/>
            </a:pPr>
            <a:r>
              <a:rPr lang="en-US" dirty="0">
                <a:ea typeface="Times New Roman"/>
                <a:cs typeface="Times New Roman"/>
              </a:rPr>
              <a:t>Provide information</a:t>
            </a:r>
          </a:p>
          <a:p>
            <a:pPr marL="690563" lvl="0">
              <a:lnSpc>
                <a:spcPct val="115000"/>
              </a:lnSpc>
              <a:spcBef>
                <a:spcPts val="0"/>
              </a:spcBef>
              <a:spcAft>
                <a:spcPts val="0"/>
              </a:spcAft>
              <a:buFont typeface="+mj-lt"/>
              <a:buAutoNum type="alphaLcParenR"/>
            </a:pPr>
            <a:r>
              <a:rPr lang="en-US" dirty="0">
                <a:ea typeface="Times New Roman"/>
                <a:cs typeface="Times New Roman"/>
              </a:rPr>
              <a:t>Comments</a:t>
            </a:r>
          </a:p>
          <a:p>
            <a:pPr marL="690563" lvl="0">
              <a:lnSpc>
                <a:spcPct val="115000"/>
              </a:lnSpc>
              <a:spcBef>
                <a:spcPts val="0"/>
              </a:spcBef>
              <a:spcAft>
                <a:spcPts val="0"/>
              </a:spcAft>
              <a:buFont typeface="+mj-lt"/>
              <a:buAutoNum type="alphaLcParenR"/>
            </a:pPr>
            <a:r>
              <a:rPr lang="en-US" dirty="0">
                <a:ea typeface="Times New Roman"/>
                <a:cs typeface="Times New Roman"/>
              </a:rPr>
              <a:t>Make the employee read the documents in front of you</a:t>
            </a:r>
          </a:p>
          <a:p>
            <a:pPr marL="690563" lvl="0">
              <a:lnSpc>
                <a:spcPct val="115000"/>
              </a:lnSpc>
              <a:spcBef>
                <a:spcPts val="0"/>
              </a:spcBef>
              <a:spcAft>
                <a:spcPts val="1000"/>
              </a:spcAft>
              <a:buFont typeface="+mj-lt"/>
              <a:buAutoNum type="alphaLcParenR"/>
            </a:pPr>
            <a:r>
              <a:rPr lang="en-US" dirty="0">
                <a:ea typeface="Times New Roman"/>
                <a:cs typeface="Times New Roman"/>
              </a:rPr>
              <a:t>Inform that manager that the employee has the information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r>
              <a:rPr lang="en-US" dirty="0"/>
              <a:t>Module Two:</a:t>
            </a:r>
            <a:br>
              <a:rPr lang="en-US" dirty="0"/>
            </a:br>
            <a:r>
              <a:rPr lang="en-US" dirty="0"/>
              <a:t>The Prep Work</a:t>
            </a:r>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3600" i="1" dirty="0">
                <a:latin typeface="Cambria"/>
                <a:ea typeface="Times New Roman"/>
                <a:cs typeface="Times New Roman"/>
              </a:rPr>
              <a:t>Before anything else, preparation is the key to success.</a:t>
            </a:r>
            <a:endParaRPr lang="en-US" sz="3600" dirty="0">
              <a:ea typeface="Times New Roman"/>
              <a:cs typeface="Times New Roman"/>
            </a:endParaRPr>
          </a:p>
          <a:p>
            <a:pPr algn="ctr">
              <a:spcBef>
                <a:spcPts val="0"/>
              </a:spcBef>
              <a:spcAft>
                <a:spcPts val="1000"/>
              </a:spcAft>
            </a:pPr>
            <a:r>
              <a:rPr lang="en-US" sz="3600" b="1" i="1" dirty="0">
                <a:latin typeface="Cambria"/>
                <a:ea typeface="Times New Roman"/>
                <a:cs typeface="Times New Roman"/>
              </a:rPr>
              <a:t>Alexander Graham Bell</a:t>
            </a:r>
            <a:endParaRPr lang="en-US" sz="3600" dirty="0">
              <a:ea typeface="Times New Roman"/>
              <a:cs typeface="Times New Roman"/>
            </a:endParaRPr>
          </a:p>
          <a:p>
            <a:endParaRPr lang="en-US" sz="3600" dirty="0"/>
          </a:p>
        </p:txBody>
      </p:sp>
      <p:sp>
        <p:nvSpPr>
          <p:cNvPr id="10243" name="Content Placeholder 2"/>
          <p:cNvSpPr>
            <a:spLocks noGrp="1"/>
          </p:cNvSpPr>
          <p:nvPr>
            <p:ph type="body" sz="quarter" idx="11"/>
          </p:nvPr>
        </p:nvSpPr>
        <p:spPr/>
        <p:txBody>
          <a:bodyPr>
            <a:normAutofit fontScale="92500" lnSpcReduction="20000"/>
          </a:bodyPr>
          <a:lstStyle/>
          <a:p>
            <a:r>
              <a:rPr lang="en-US" dirty="0"/>
              <a:t>Prep work is necessary to the success of every endeavor. The success of lunch and learns depends heavily on the prep work. It is important to plan out the details of the gatherings. Planning requires more than a time and a date. You must find the right location, and set everything up ahead of time. This will prevent surprises and ensure that everything runs smoothly.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the benefit of using employees to teach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Cheaper</a:t>
            </a:r>
          </a:p>
          <a:p>
            <a:pPr marL="690563" lvl="0">
              <a:lnSpc>
                <a:spcPct val="115000"/>
              </a:lnSpc>
              <a:spcBef>
                <a:spcPts val="0"/>
              </a:spcBef>
              <a:spcAft>
                <a:spcPts val="0"/>
              </a:spcAft>
              <a:buFont typeface="+mj-lt"/>
              <a:buAutoNum type="alphaLcParenR"/>
            </a:pPr>
            <a:r>
              <a:rPr lang="en-US" dirty="0">
                <a:ea typeface="Times New Roman"/>
                <a:cs typeface="Times New Roman"/>
              </a:rPr>
              <a:t>Easy to direct</a:t>
            </a:r>
          </a:p>
          <a:p>
            <a:pPr marL="690563" lvl="0">
              <a:lnSpc>
                <a:spcPct val="115000"/>
              </a:lnSpc>
              <a:spcBef>
                <a:spcPts val="0"/>
              </a:spcBef>
              <a:spcAft>
                <a:spcPts val="0"/>
              </a:spcAft>
              <a:buFont typeface="+mj-lt"/>
              <a:buAutoNum type="alphaLcParenR"/>
            </a:pPr>
            <a:r>
              <a:rPr lang="en-US" dirty="0">
                <a:ea typeface="Times New Roman"/>
                <a:cs typeface="Times New Roman"/>
              </a:rPr>
              <a:t>Employee respect</a:t>
            </a:r>
          </a:p>
          <a:p>
            <a:pPr marL="690563" lvl="0">
              <a:lnSpc>
                <a:spcPct val="115000"/>
              </a:lnSpc>
              <a:spcBef>
                <a:spcPts val="0"/>
              </a:spcBef>
              <a:spcAft>
                <a:spcPts val="1000"/>
              </a:spcAft>
              <a:buFont typeface="+mj-lt"/>
              <a:buAutoNum type="alphaLcParenR"/>
            </a:pPr>
            <a:r>
              <a:rPr lang="en-US" dirty="0">
                <a:ea typeface="Times New Roman"/>
                <a:cs typeface="Times New Roman"/>
              </a:rPr>
              <a:t>Results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Employees should be ______ to teach?</a:t>
            </a:r>
          </a:p>
          <a:p>
            <a:pPr marL="690563" lvl="0">
              <a:lnSpc>
                <a:spcPct val="115000"/>
              </a:lnSpc>
              <a:spcBef>
                <a:spcPts val="0"/>
              </a:spcBef>
              <a:spcAft>
                <a:spcPts val="0"/>
              </a:spcAft>
              <a:buFont typeface="+mj-lt"/>
              <a:buAutoNum type="alphaLcParenR"/>
            </a:pPr>
            <a:r>
              <a:rPr lang="en-US" dirty="0">
                <a:ea typeface="Times New Roman"/>
                <a:cs typeface="Times New Roman"/>
              </a:rPr>
              <a:t>Obligated</a:t>
            </a:r>
          </a:p>
          <a:p>
            <a:pPr marL="690563" lvl="0">
              <a:lnSpc>
                <a:spcPct val="115000"/>
              </a:lnSpc>
              <a:spcBef>
                <a:spcPts val="0"/>
              </a:spcBef>
              <a:spcAft>
                <a:spcPts val="0"/>
              </a:spcAft>
              <a:buFont typeface="+mj-lt"/>
              <a:buAutoNum type="alphaLcParenR"/>
            </a:pPr>
            <a:r>
              <a:rPr lang="en-US" dirty="0">
                <a:ea typeface="Times New Roman"/>
                <a:cs typeface="Times New Roman"/>
              </a:rPr>
              <a:t>Ordered </a:t>
            </a:r>
          </a:p>
          <a:p>
            <a:pPr marL="690563" lvl="0">
              <a:lnSpc>
                <a:spcPct val="115000"/>
              </a:lnSpc>
              <a:spcBef>
                <a:spcPts val="0"/>
              </a:spcBef>
              <a:spcAft>
                <a:spcPts val="0"/>
              </a:spcAft>
              <a:buFont typeface="+mj-lt"/>
              <a:buAutoNum type="alphaLcParenR"/>
            </a:pPr>
            <a:r>
              <a:rPr lang="en-US" dirty="0">
                <a:ea typeface="Times New Roman"/>
                <a:cs typeface="Times New Roman"/>
              </a:rPr>
              <a:t>Required</a:t>
            </a:r>
          </a:p>
          <a:p>
            <a:pPr marL="690563" lvl="0">
              <a:lnSpc>
                <a:spcPct val="115000"/>
              </a:lnSpc>
              <a:spcBef>
                <a:spcPts val="0"/>
              </a:spcBef>
              <a:spcAft>
                <a:spcPts val="1000"/>
              </a:spcAft>
              <a:buFont typeface="+mj-lt"/>
              <a:buAutoNum type="alphaLcParenR"/>
            </a:pPr>
            <a:r>
              <a:rPr lang="en-US" dirty="0">
                <a:ea typeface="Times New Roman"/>
                <a:cs typeface="Times New Roman"/>
              </a:rPr>
              <a:t>Persuaded</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should agendas be sent to participants? </a:t>
            </a:r>
          </a:p>
          <a:p>
            <a:pPr marL="690563" lvl="0">
              <a:lnSpc>
                <a:spcPct val="115000"/>
              </a:lnSpc>
              <a:spcBef>
                <a:spcPts val="0"/>
              </a:spcBef>
              <a:spcAft>
                <a:spcPts val="0"/>
              </a:spcAft>
              <a:buFont typeface="+mj-lt"/>
              <a:buAutoNum type="alphaLcParenR"/>
            </a:pPr>
            <a:r>
              <a:rPr lang="en-US" dirty="0">
                <a:ea typeface="Times New Roman"/>
                <a:cs typeface="Times New Roman"/>
              </a:rPr>
              <a:t>After RSVP</a:t>
            </a:r>
          </a:p>
          <a:p>
            <a:pPr marL="690563" lvl="0">
              <a:lnSpc>
                <a:spcPct val="115000"/>
              </a:lnSpc>
              <a:spcBef>
                <a:spcPts val="0"/>
              </a:spcBef>
              <a:spcAft>
                <a:spcPts val="0"/>
              </a:spcAft>
              <a:buFont typeface="+mj-lt"/>
              <a:buAutoNum type="alphaLcParenR"/>
            </a:pPr>
            <a:r>
              <a:rPr lang="en-US" dirty="0">
                <a:ea typeface="Times New Roman"/>
                <a:cs typeface="Times New Roman"/>
              </a:rPr>
              <a:t>With the invitation </a:t>
            </a:r>
          </a:p>
          <a:p>
            <a:pPr marL="690563" lvl="0">
              <a:lnSpc>
                <a:spcPct val="115000"/>
              </a:lnSpc>
              <a:spcBef>
                <a:spcPts val="0"/>
              </a:spcBef>
              <a:spcAft>
                <a:spcPts val="0"/>
              </a:spcAft>
              <a:buFont typeface="+mj-lt"/>
              <a:buAutoNum type="alphaLcParenR"/>
            </a:pPr>
            <a:r>
              <a:rPr lang="en-US" dirty="0">
                <a:ea typeface="Times New Roman"/>
                <a:cs typeface="Times New Roman"/>
              </a:rPr>
              <a:t>Before RSVP</a:t>
            </a:r>
          </a:p>
          <a:p>
            <a:pPr marL="690563" lvl="0">
              <a:lnSpc>
                <a:spcPct val="115000"/>
              </a:lnSpc>
              <a:spcBef>
                <a:spcPts val="0"/>
              </a:spcBef>
              <a:spcAft>
                <a:spcPts val="1000"/>
              </a:spcAft>
              <a:buFont typeface="+mj-lt"/>
              <a:buAutoNum type="alphaLcParenR"/>
            </a:pPr>
            <a:r>
              <a:rPr lang="en-US" dirty="0">
                <a:ea typeface="Times New Roman"/>
                <a:cs typeface="Times New Roman"/>
              </a:rPr>
              <a:t>Never</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Agendas need to be ______.</a:t>
            </a:r>
          </a:p>
          <a:p>
            <a:pPr marL="690563" lvl="0">
              <a:lnSpc>
                <a:spcPct val="115000"/>
              </a:lnSpc>
              <a:spcBef>
                <a:spcPts val="0"/>
              </a:spcBef>
              <a:spcAft>
                <a:spcPts val="0"/>
              </a:spcAft>
              <a:buFont typeface="+mj-lt"/>
              <a:buAutoNum type="alphaLcParenR"/>
            </a:pPr>
            <a:r>
              <a:rPr lang="en-US" dirty="0">
                <a:ea typeface="Times New Roman"/>
                <a:cs typeface="Times New Roman"/>
              </a:rPr>
              <a:t>Creative</a:t>
            </a:r>
          </a:p>
          <a:p>
            <a:pPr marL="690563" lvl="0">
              <a:lnSpc>
                <a:spcPct val="115000"/>
              </a:lnSpc>
              <a:spcBef>
                <a:spcPts val="0"/>
              </a:spcBef>
              <a:spcAft>
                <a:spcPts val="0"/>
              </a:spcAft>
              <a:buFont typeface="+mj-lt"/>
              <a:buAutoNum type="alphaLcParenR"/>
            </a:pPr>
            <a:r>
              <a:rPr lang="en-US" dirty="0">
                <a:ea typeface="Times New Roman"/>
                <a:cs typeface="Times New Roman"/>
              </a:rPr>
              <a:t>Uniform</a:t>
            </a:r>
          </a:p>
          <a:p>
            <a:pPr marL="690563" lvl="0">
              <a:lnSpc>
                <a:spcPct val="115000"/>
              </a:lnSpc>
              <a:spcBef>
                <a:spcPts val="0"/>
              </a:spcBef>
              <a:spcAft>
                <a:spcPts val="0"/>
              </a:spcAft>
              <a:buFont typeface="+mj-lt"/>
              <a:buAutoNum type="alphaLcParenR"/>
            </a:pPr>
            <a:r>
              <a:rPr lang="en-US" dirty="0">
                <a:ea typeface="Times New Roman"/>
                <a:cs typeface="Times New Roman"/>
              </a:rPr>
              <a:t>Flexible</a:t>
            </a:r>
          </a:p>
          <a:p>
            <a:pPr marL="690563" lvl="0">
              <a:lnSpc>
                <a:spcPct val="115000"/>
              </a:lnSpc>
              <a:spcBef>
                <a:spcPts val="0"/>
              </a:spcBef>
              <a:spcAft>
                <a:spcPts val="1000"/>
              </a:spcAft>
              <a:buFont typeface="+mj-lt"/>
              <a:buAutoNum type="alphaLcParenR"/>
            </a:pPr>
            <a:r>
              <a:rPr lang="en-US" dirty="0">
                <a:ea typeface="Times New Roman"/>
                <a:cs typeface="Times New Roman"/>
              </a:rPr>
              <a:t>Interesting</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type of seating should you avoid in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Round table</a:t>
            </a:r>
          </a:p>
          <a:p>
            <a:pPr marL="690563" lvl="0">
              <a:lnSpc>
                <a:spcPct val="115000"/>
              </a:lnSpc>
              <a:spcBef>
                <a:spcPts val="0"/>
              </a:spcBef>
              <a:spcAft>
                <a:spcPts val="0"/>
              </a:spcAft>
              <a:buFont typeface="+mj-lt"/>
              <a:buAutoNum type="alphaLcParenR"/>
            </a:pPr>
            <a:r>
              <a:rPr lang="en-US" dirty="0">
                <a:ea typeface="Times New Roman"/>
                <a:cs typeface="Times New Roman"/>
              </a:rPr>
              <a:t>Lecture style</a:t>
            </a:r>
          </a:p>
          <a:p>
            <a:pPr marL="690563" lvl="0">
              <a:lnSpc>
                <a:spcPct val="115000"/>
              </a:lnSpc>
              <a:spcBef>
                <a:spcPts val="0"/>
              </a:spcBef>
              <a:spcAft>
                <a:spcPts val="0"/>
              </a:spcAft>
              <a:buFont typeface="+mj-lt"/>
              <a:buAutoNum type="alphaLcParenR"/>
            </a:pPr>
            <a:r>
              <a:rPr lang="en-US" dirty="0">
                <a:ea typeface="Times New Roman"/>
                <a:cs typeface="Times New Roman"/>
              </a:rPr>
              <a:t>Circular </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576263" algn="l"/>
              </a:tabLst>
            </a:pPr>
            <a:r>
              <a:rPr lang="en-US" dirty="0">
                <a:ea typeface="Times New Roman"/>
                <a:cs typeface="Times New Roman"/>
              </a:rPr>
              <a:t>How should you dress for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Does not matter</a:t>
            </a:r>
          </a:p>
          <a:p>
            <a:pPr marL="690563" lvl="0">
              <a:lnSpc>
                <a:spcPct val="115000"/>
              </a:lnSpc>
              <a:spcBef>
                <a:spcPts val="0"/>
              </a:spcBef>
              <a:spcAft>
                <a:spcPts val="0"/>
              </a:spcAft>
              <a:buFont typeface="+mj-lt"/>
              <a:buAutoNum type="alphaLcParenR"/>
            </a:pPr>
            <a:r>
              <a:rPr lang="en-US" dirty="0">
                <a:ea typeface="Times New Roman"/>
                <a:cs typeface="Times New Roman"/>
              </a:rPr>
              <a:t>Business attire</a:t>
            </a:r>
          </a:p>
          <a:p>
            <a:pPr marL="690563" lvl="0">
              <a:lnSpc>
                <a:spcPct val="115000"/>
              </a:lnSpc>
              <a:spcBef>
                <a:spcPts val="0"/>
              </a:spcBef>
              <a:spcAft>
                <a:spcPts val="0"/>
              </a:spcAft>
              <a:buFont typeface="+mj-lt"/>
              <a:buAutoNum type="alphaLcParenR"/>
            </a:pPr>
            <a:r>
              <a:rPr lang="en-US" dirty="0">
                <a:ea typeface="Times New Roman"/>
                <a:cs typeface="Times New Roman"/>
              </a:rPr>
              <a:t>Casual</a:t>
            </a:r>
          </a:p>
          <a:p>
            <a:pPr marL="690563" lvl="0">
              <a:lnSpc>
                <a:spcPct val="115000"/>
              </a:lnSpc>
              <a:spcBef>
                <a:spcPts val="0"/>
              </a:spcBef>
              <a:spcAft>
                <a:spcPts val="1000"/>
              </a:spcAft>
              <a:buFont typeface="+mj-lt"/>
              <a:buAutoNum type="alphaLcParenR"/>
            </a:pPr>
            <a:r>
              <a:rPr lang="en-US" dirty="0">
                <a:ea typeface="Times New Roman"/>
                <a:cs typeface="Times New Roman"/>
              </a:rPr>
              <a:t>Business casual</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347663" algn="l"/>
              </a:tabLst>
            </a:pPr>
            <a:r>
              <a:rPr lang="en-US" dirty="0">
                <a:ea typeface="Times New Roman"/>
                <a:cs typeface="Times New Roman"/>
              </a:rPr>
              <a:t>How often were lunch and learns taught?</a:t>
            </a:r>
          </a:p>
          <a:p>
            <a:pPr marL="681038" lvl="0">
              <a:lnSpc>
                <a:spcPct val="115000"/>
              </a:lnSpc>
              <a:spcBef>
                <a:spcPts val="0"/>
              </a:spcBef>
              <a:spcAft>
                <a:spcPts val="0"/>
              </a:spcAft>
              <a:buFont typeface="+mj-lt"/>
              <a:buAutoNum type="alphaLcParenR"/>
            </a:pPr>
            <a:r>
              <a:rPr lang="en-US" dirty="0">
                <a:ea typeface="Times New Roman"/>
                <a:cs typeface="Times New Roman"/>
              </a:rPr>
              <a:t>Every week</a:t>
            </a:r>
          </a:p>
          <a:p>
            <a:pPr marL="681038" lvl="0">
              <a:lnSpc>
                <a:spcPct val="115000"/>
              </a:lnSpc>
              <a:spcBef>
                <a:spcPts val="0"/>
              </a:spcBef>
              <a:spcAft>
                <a:spcPts val="0"/>
              </a:spcAft>
              <a:buFont typeface="+mj-lt"/>
              <a:buAutoNum type="alphaLcParenR"/>
            </a:pPr>
            <a:r>
              <a:rPr lang="en-US" dirty="0">
                <a:ea typeface="Times New Roman"/>
                <a:cs typeface="Times New Roman"/>
              </a:rPr>
              <a:t>Every month</a:t>
            </a:r>
          </a:p>
          <a:p>
            <a:pPr marL="681038" lvl="0">
              <a:lnSpc>
                <a:spcPct val="115000"/>
              </a:lnSpc>
              <a:spcBef>
                <a:spcPts val="0"/>
              </a:spcBef>
              <a:spcAft>
                <a:spcPts val="0"/>
              </a:spcAft>
              <a:buFont typeface="+mj-lt"/>
              <a:buAutoNum type="alphaLcParenR"/>
            </a:pPr>
            <a:r>
              <a:rPr lang="en-US" dirty="0">
                <a:ea typeface="Times New Roman"/>
                <a:cs typeface="Times New Roman"/>
              </a:rPr>
              <a:t>Every day</a:t>
            </a:r>
          </a:p>
          <a:p>
            <a:pPr marL="681038" lvl="0">
              <a:lnSpc>
                <a:spcPct val="115000"/>
              </a:lnSpc>
              <a:spcBef>
                <a:spcPts val="0"/>
              </a:spcBef>
              <a:spcAft>
                <a:spcPts val="1000"/>
              </a:spcAft>
              <a:buFont typeface="+mj-lt"/>
              <a:buAutoNum type="alphaLcParenR"/>
            </a:pPr>
            <a:r>
              <a:rPr lang="en-US" dirty="0">
                <a:ea typeface="Times New Roman"/>
                <a:cs typeface="Times New Roman"/>
              </a:rPr>
              <a:t>Twice a month</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many times did employees need to teach to earn an extra day off?</a:t>
            </a:r>
          </a:p>
          <a:p>
            <a:pPr marL="681038" lvl="0">
              <a:lnSpc>
                <a:spcPct val="115000"/>
              </a:lnSpc>
              <a:spcBef>
                <a:spcPts val="0"/>
              </a:spcBef>
              <a:spcAft>
                <a:spcPts val="0"/>
              </a:spcAft>
              <a:buFont typeface="+mj-lt"/>
              <a:buAutoNum type="alphaLcParenR"/>
            </a:pPr>
            <a:r>
              <a:rPr lang="en-US" dirty="0">
                <a:ea typeface="Times New Roman"/>
                <a:cs typeface="Times New Roman"/>
              </a:rPr>
              <a:t>2</a:t>
            </a:r>
          </a:p>
          <a:p>
            <a:pPr marL="681038" lvl="0">
              <a:lnSpc>
                <a:spcPct val="115000"/>
              </a:lnSpc>
              <a:spcBef>
                <a:spcPts val="0"/>
              </a:spcBef>
              <a:spcAft>
                <a:spcPts val="0"/>
              </a:spcAft>
              <a:buFont typeface="+mj-lt"/>
              <a:buAutoNum type="alphaLcParenR"/>
            </a:pPr>
            <a:r>
              <a:rPr lang="en-US" dirty="0">
                <a:ea typeface="Times New Roman"/>
                <a:cs typeface="Times New Roman"/>
              </a:rPr>
              <a:t>1</a:t>
            </a:r>
          </a:p>
          <a:p>
            <a:pPr marL="681038" lvl="0">
              <a:lnSpc>
                <a:spcPct val="115000"/>
              </a:lnSpc>
              <a:spcBef>
                <a:spcPts val="0"/>
              </a:spcBef>
              <a:spcAft>
                <a:spcPts val="0"/>
              </a:spcAft>
              <a:buFont typeface="+mj-lt"/>
              <a:buAutoNum type="alphaLcParenR"/>
            </a:pPr>
            <a:r>
              <a:rPr lang="en-US" dirty="0">
                <a:ea typeface="Times New Roman"/>
                <a:cs typeface="Times New Roman"/>
              </a:rPr>
              <a:t>4</a:t>
            </a:r>
          </a:p>
          <a:p>
            <a:pPr marL="681038" lvl="0">
              <a:lnSpc>
                <a:spcPct val="115000"/>
              </a:lnSpc>
              <a:spcBef>
                <a:spcPts val="0"/>
              </a:spcBef>
              <a:spcAft>
                <a:spcPts val="1000"/>
              </a:spcAft>
              <a:buFont typeface="+mj-lt"/>
              <a:buAutoNum type="alphaLcParenR"/>
            </a:pPr>
            <a:r>
              <a:rPr lang="en-US" dirty="0">
                <a:ea typeface="Times New Roman"/>
                <a:cs typeface="Times New Roman"/>
              </a:rPr>
              <a:t>3</a:t>
            </a:r>
          </a:p>
        </p:txBody>
      </p:sp>
    </p:spTree>
    <p:extLst>
      <p:ext uri="{BB962C8B-B14F-4D97-AF65-F5344CB8AC3E}">
        <p14:creationId xmlns:p14="http://schemas.microsoft.com/office/powerpoint/2010/main" val="56084150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feedback should you use to tweak lunch and learns?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Repeated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All </a:t>
            </a:r>
          </a:p>
          <a:p>
            <a:pPr marL="690563" lvl="0">
              <a:lnSpc>
                <a:spcPct val="115000"/>
              </a:lnSpc>
              <a:spcBef>
                <a:spcPts val="0"/>
              </a:spcBef>
              <a:spcAft>
                <a:spcPts val="0"/>
              </a:spcAft>
              <a:buFont typeface="+mj-lt"/>
              <a:buAutoNum type="alphaLcParenR"/>
            </a:pPr>
            <a:r>
              <a:rPr lang="en-US" dirty="0">
                <a:ea typeface="Times New Roman"/>
                <a:cs typeface="Times New Roman"/>
              </a:rPr>
              <a:t>Feedback you agree with</a:t>
            </a:r>
          </a:p>
          <a:p>
            <a:pPr marL="690563" lvl="0">
              <a:lnSpc>
                <a:spcPct val="115000"/>
              </a:lnSpc>
              <a:spcBef>
                <a:spcPts val="0"/>
              </a:spcBef>
              <a:spcAft>
                <a:spcPts val="1000"/>
              </a:spcAft>
              <a:buFont typeface="+mj-lt"/>
              <a:buAutoNum type="alphaLcParenR"/>
            </a:pPr>
            <a:r>
              <a:rPr lang="en-US" dirty="0">
                <a:ea typeface="Times New Roman"/>
                <a:cs typeface="Times New Roman"/>
              </a:rPr>
              <a:t>Manager feedback</a:t>
            </a:r>
          </a:p>
          <a:p>
            <a:pPr marL="347663" marR="0" indent="-4763">
              <a:lnSpc>
                <a:spcPct val="115000"/>
              </a:lnSpc>
              <a:spcBef>
                <a:spcPts val="0"/>
              </a:spcBef>
              <a:spcAft>
                <a:spcPts val="1000"/>
              </a:spcAft>
            </a:pPr>
            <a:r>
              <a:rPr lang="en-US" dirty="0">
                <a:solidFill>
                  <a:srgbClr val="FF0000"/>
                </a:solidFill>
                <a:ea typeface="Times New Roman"/>
                <a:cs typeface="Times New Roman"/>
              </a:rPr>
              <a:t>Feedback is a useful tool. Repeated feedback should be used to tweak lunch and learns.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Leave space for _____ on evaluation forms.</a:t>
            </a:r>
          </a:p>
          <a:p>
            <a:pPr marL="690563" lvl="0">
              <a:lnSpc>
                <a:spcPct val="115000"/>
              </a:lnSpc>
              <a:spcBef>
                <a:spcPts val="0"/>
              </a:spcBef>
              <a:spcAft>
                <a:spcPts val="0"/>
              </a:spcAft>
              <a:buFont typeface="+mj-lt"/>
              <a:buAutoNum type="alphaLcParenR"/>
            </a:pPr>
            <a:r>
              <a:rPr lang="en-US" dirty="0">
                <a:ea typeface="Times New Roman"/>
                <a:cs typeface="Times New Roman"/>
              </a:rPr>
              <a:t>Provide information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Comments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Make the employee read the documents in front of you</a:t>
            </a:r>
          </a:p>
          <a:p>
            <a:pPr marL="690563" lvl="0">
              <a:lnSpc>
                <a:spcPct val="115000"/>
              </a:lnSpc>
              <a:spcBef>
                <a:spcPts val="0"/>
              </a:spcBef>
              <a:spcAft>
                <a:spcPts val="1000"/>
              </a:spcAft>
              <a:buFont typeface="+mj-lt"/>
              <a:buAutoNum type="alphaLcParenR"/>
            </a:pPr>
            <a:r>
              <a:rPr lang="en-US" dirty="0">
                <a:ea typeface="Times New Roman"/>
                <a:cs typeface="Times New Roman"/>
              </a:rPr>
              <a:t>Inform that manager that the employee has the information</a:t>
            </a:r>
          </a:p>
          <a:p>
            <a:pPr marL="347663" marR="0" indent="-4763">
              <a:lnSpc>
                <a:spcPct val="115000"/>
              </a:lnSpc>
              <a:spcBef>
                <a:spcPts val="0"/>
              </a:spcBef>
              <a:spcAft>
                <a:spcPts val="1000"/>
              </a:spcAft>
            </a:pPr>
            <a:r>
              <a:rPr lang="en-US" dirty="0">
                <a:solidFill>
                  <a:srgbClr val="FF0000"/>
                </a:solidFill>
                <a:ea typeface="Times New Roman"/>
                <a:cs typeface="Times New Roman"/>
              </a:rPr>
              <a:t>Evaluation forms need to be short and include direct questions. There should also be space for participants to leave comments.</a:t>
            </a:r>
            <a:endParaRPr lang="en-US" dirty="0">
              <a:ea typeface="Times New Roman"/>
              <a:cs typeface="Times New Roman"/>
            </a:endParaRPr>
          </a:p>
        </p:txBody>
      </p:sp>
    </p:spTree>
    <p:extLst>
      <p:ext uri="{BB962C8B-B14F-4D97-AF65-F5344CB8AC3E}">
        <p14:creationId xmlns:p14="http://schemas.microsoft.com/office/powerpoint/2010/main" val="243356750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the benefit of using employees to teach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Cheaper</a:t>
            </a:r>
          </a:p>
          <a:p>
            <a:pPr marL="690563" lvl="0">
              <a:lnSpc>
                <a:spcPct val="115000"/>
              </a:lnSpc>
              <a:spcBef>
                <a:spcPts val="0"/>
              </a:spcBef>
              <a:spcAft>
                <a:spcPts val="0"/>
              </a:spcAft>
              <a:buFont typeface="+mj-lt"/>
              <a:buAutoNum type="alphaLcParenR"/>
            </a:pPr>
            <a:r>
              <a:rPr lang="en-US" dirty="0">
                <a:ea typeface="Times New Roman"/>
                <a:cs typeface="Times New Roman"/>
              </a:rPr>
              <a:t>Easy to direct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Employee respect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Results</a:t>
            </a:r>
          </a:p>
          <a:p>
            <a:pPr marL="347663" marR="0" indent="-4763">
              <a:lnSpc>
                <a:spcPct val="115000"/>
              </a:lnSpc>
              <a:spcBef>
                <a:spcPts val="0"/>
              </a:spcBef>
              <a:spcAft>
                <a:spcPts val="1000"/>
              </a:spcAft>
            </a:pPr>
            <a:r>
              <a:rPr lang="en-US" dirty="0">
                <a:solidFill>
                  <a:srgbClr val="FF0000"/>
                </a:solidFill>
                <a:ea typeface="Times New Roman"/>
                <a:cs typeface="Times New Roman"/>
              </a:rPr>
              <a:t>Employees are more likely to respect their peers. Employees who teach are also familiar with the company’s policies and procedures.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Employees should be ______ to teach?</a:t>
            </a:r>
          </a:p>
          <a:p>
            <a:pPr marL="690563" lvl="0">
              <a:lnSpc>
                <a:spcPct val="115000"/>
              </a:lnSpc>
              <a:spcBef>
                <a:spcPts val="0"/>
              </a:spcBef>
              <a:spcAft>
                <a:spcPts val="0"/>
              </a:spcAft>
              <a:buFont typeface="+mj-lt"/>
              <a:buAutoNum type="alphaLcParenR"/>
            </a:pPr>
            <a:r>
              <a:rPr lang="en-US" dirty="0">
                <a:ea typeface="Times New Roman"/>
                <a:cs typeface="Times New Roman"/>
              </a:rPr>
              <a:t>Obligated</a:t>
            </a:r>
          </a:p>
          <a:p>
            <a:pPr marL="690563" lvl="0">
              <a:lnSpc>
                <a:spcPct val="115000"/>
              </a:lnSpc>
              <a:spcBef>
                <a:spcPts val="0"/>
              </a:spcBef>
              <a:spcAft>
                <a:spcPts val="0"/>
              </a:spcAft>
              <a:buFont typeface="+mj-lt"/>
              <a:buAutoNum type="alphaLcParenR"/>
            </a:pPr>
            <a:r>
              <a:rPr lang="en-US" dirty="0">
                <a:ea typeface="Times New Roman"/>
                <a:cs typeface="Times New Roman"/>
              </a:rPr>
              <a:t>Ordered </a:t>
            </a:r>
          </a:p>
          <a:p>
            <a:pPr marL="690563" lvl="0">
              <a:lnSpc>
                <a:spcPct val="115000"/>
              </a:lnSpc>
              <a:spcBef>
                <a:spcPts val="0"/>
              </a:spcBef>
              <a:spcAft>
                <a:spcPts val="0"/>
              </a:spcAft>
              <a:buFont typeface="+mj-lt"/>
              <a:buAutoNum type="alphaLcParenR"/>
            </a:pPr>
            <a:r>
              <a:rPr lang="en-US" dirty="0">
                <a:ea typeface="Times New Roman"/>
                <a:cs typeface="Times New Roman"/>
              </a:rPr>
              <a:t>Required</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Persuaded</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Employees should be persuaded to teach. They do not need coerced.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6399337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should agendas be sent to participants?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After RSVP</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With the invitation </a:t>
            </a:r>
          </a:p>
          <a:p>
            <a:pPr marL="690563" lvl="0">
              <a:lnSpc>
                <a:spcPct val="115000"/>
              </a:lnSpc>
              <a:spcBef>
                <a:spcPts val="0"/>
              </a:spcBef>
              <a:spcAft>
                <a:spcPts val="0"/>
              </a:spcAft>
              <a:buFont typeface="+mj-lt"/>
              <a:buAutoNum type="alphaLcParenR"/>
            </a:pPr>
            <a:r>
              <a:rPr lang="en-US" dirty="0">
                <a:ea typeface="Times New Roman"/>
                <a:cs typeface="Times New Roman"/>
              </a:rPr>
              <a:t>Before RSVP</a:t>
            </a:r>
          </a:p>
          <a:p>
            <a:pPr marL="690563" lvl="0">
              <a:lnSpc>
                <a:spcPct val="115000"/>
              </a:lnSpc>
              <a:spcBef>
                <a:spcPts val="0"/>
              </a:spcBef>
              <a:spcAft>
                <a:spcPts val="1000"/>
              </a:spcAft>
              <a:buFont typeface="+mj-lt"/>
              <a:buAutoNum type="alphaLcParenR"/>
            </a:pPr>
            <a:r>
              <a:rPr lang="en-US" dirty="0">
                <a:ea typeface="Times New Roman"/>
                <a:cs typeface="Times New Roman"/>
              </a:rPr>
              <a:t>Never</a:t>
            </a:r>
          </a:p>
          <a:p>
            <a:pPr marL="347663" marR="0" indent="-4763">
              <a:lnSpc>
                <a:spcPct val="115000"/>
              </a:lnSpc>
              <a:spcBef>
                <a:spcPts val="0"/>
              </a:spcBef>
              <a:spcAft>
                <a:spcPts val="1000"/>
              </a:spcAft>
            </a:pPr>
            <a:r>
              <a:rPr lang="en-US" dirty="0">
                <a:solidFill>
                  <a:srgbClr val="FF0000"/>
                </a:solidFill>
                <a:ea typeface="Times New Roman"/>
                <a:cs typeface="Times New Roman"/>
              </a:rPr>
              <a:t>The agendas help keep everyone on track and let participants know what to expect. They should be sent with the RSVPs.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Agendas need to be ______.</a:t>
            </a:r>
          </a:p>
          <a:p>
            <a:pPr marL="690563" lvl="0">
              <a:lnSpc>
                <a:spcPct val="115000"/>
              </a:lnSpc>
              <a:spcBef>
                <a:spcPts val="0"/>
              </a:spcBef>
              <a:spcAft>
                <a:spcPts val="0"/>
              </a:spcAft>
              <a:buFont typeface="+mj-lt"/>
              <a:buAutoNum type="alphaLcParenR"/>
            </a:pPr>
            <a:r>
              <a:rPr lang="en-US" dirty="0">
                <a:ea typeface="Times New Roman"/>
                <a:cs typeface="Times New Roman"/>
              </a:rPr>
              <a:t>Creative</a:t>
            </a:r>
          </a:p>
          <a:p>
            <a:pPr marL="690563" lvl="0">
              <a:lnSpc>
                <a:spcPct val="115000"/>
              </a:lnSpc>
              <a:spcBef>
                <a:spcPts val="0"/>
              </a:spcBef>
              <a:spcAft>
                <a:spcPts val="0"/>
              </a:spcAft>
              <a:buFont typeface="+mj-lt"/>
              <a:buAutoNum type="alphaLcParenR"/>
            </a:pPr>
            <a:r>
              <a:rPr lang="en-US" dirty="0">
                <a:ea typeface="Times New Roman"/>
                <a:cs typeface="Times New Roman"/>
              </a:rPr>
              <a:t>Uniform</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Flexible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Interesting</a:t>
            </a:r>
          </a:p>
          <a:p>
            <a:pPr marL="347663" marR="0" indent="-4763">
              <a:lnSpc>
                <a:spcPct val="115000"/>
              </a:lnSpc>
              <a:spcBef>
                <a:spcPts val="0"/>
              </a:spcBef>
              <a:spcAft>
                <a:spcPts val="1000"/>
              </a:spcAft>
            </a:pPr>
            <a:r>
              <a:rPr lang="en-US" dirty="0">
                <a:solidFill>
                  <a:srgbClr val="FF0000"/>
                </a:solidFill>
                <a:ea typeface="Times New Roman"/>
                <a:cs typeface="Times New Roman"/>
              </a:rPr>
              <a:t>Agendas are useful tools, but they need to be flexible. This is particularly true in the lunch and learn setting.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4741369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type of seating should you avoid in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Round table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Lecture style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Circular </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0">
              <a:lnSpc>
                <a:spcPct val="115000"/>
              </a:lnSpc>
              <a:spcBef>
                <a:spcPts val="0"/>
              </a:spcBef>
              <a:spcAft>
                <a:spcPts val="1000"/>
              </a:spcAft>
            </a:pPr>
            <a:r>
              <a:rPr lang="en-US" dirty="0">
                <a:solidFill>
                  <a:srgbClr val="FF0000"/>
                </a:solidFill>
                <a:ea typeface="Times New Roman"/>
                <a:cs typeface="Times New Roman"/>
              </a:rPr>
              <a:t>The lunch and learn needs to be casual, and seating facilitates this. Avoid lecture style seating arrangements.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576263" algn="l"/>
              </a:tabLst>
            </a:pPr>
            <a:r>
              <a:rPr lang="en-US" dirty="0">
                <a:ea typeface="Times New Roman"/>
                <a:cs typeface="Times New Roman"/>
              </a:rPr>
              <a:t>How should you dress for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Does not matter</a:t>
            </a:r>
          </a:p>
          <a:p>
            <a:pPr marL="690563" lvl="0">
              <a:lnSpc>
                <a:spcPct val="115000"/>
              </a:lnSpc>
              <a:spcBef>
                <a:spcPts val="0"/>
              </a:spcBef>
              <a:spcAft>
                <a:spcPts val="0"/>
              </a:spcAft>
              <a:buFont typeface="+mj-lt"/>
              <a:buAutoNum type="alphaLcParenR"/>
            </a:pPr>
            <a:r>
              <a:rPr lang="en-US" dirty="0">
                <a:ea typeface="Times New Roman"/>
                <a:cs typeface="Times New Roman"/>
              </a:rPr>
              <a:t>Business attire</a:t>
            </a:r>
          </a:p>
          <a:p>
            <a:pPr marL="690563" lvl="0">
              <a:lnSpc>
                <a:spcPct val="115000"/>
              </a:lnSpc>
              <a:spcBef>
                <a:spcPts val="0"/>
              </a:spcBef>
              <a:spcAft>
                <a:spcPts val="0"/>
              </a:spcAft>
              <a:buFont typeface="+mj-lt"/>
              <a:buAutoNum type="alphaLcParenR"/>
            </a:pPr>
            <a:r>
              <a:rPr lang="en-US" dirty="0">
                <a:ea typeface="Times New Roman"/>
                <a:cs typeface="Times New Roman"/>
              </a:rPr>
              <a:t>Casual</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Business casual</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It is important to set a casual tone in the manner of dress. Business casual is effective at setting the appropriate tone for a lunch and learn.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25677279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tabLst>
                <a:tab pos="347663" algn="l"/>
              </a:tabLst>
            </a:pPr>
            <a:r>
              <a:rPr lang="en-US" dirty="0">
                <a:ea typeface="Times New Roman"/>
                <a:cs typeface="Times New Roman"/>
              </a:rPr>
              <a:t>How often were lunch and learns taught?</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Every week</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Every month</a:t>
            </a:r>
          </a:p>
          <a:p>
            <a:pPr marL="681038" lvl="0">
              <a:lnSpc>
                <a:spcPct val="115000"/>
              </a:lnSpc>
              <a:spcBef>
                <a:spcPts val="0"/>
              </a:spcBef>
              <a:spcAft>
                <a:spcPts val="0"/>
              </a:spcAft>
              <a:buFont typeface="+mj-lt"/>
              <a:buAutoNum type="alphaLcParenR"/>
            </a:pPr>
            <a:r>
              <a:rPr lang="en-US" dirty="0">
                <a:ea typeface="Times New Roman"/>
                <a:cs typeface="Times New Roman"/>
              </a:rPr>
              <a:t>Every day</a:t>
            </a:r>
          </a:p>
          <a:p>
            <a:pPr marL="681038" lvl="0">
              <a:lnSpc>
                <a:spcPct val="115000"/>
              </a:lnSpc>
              <a:spcBef>
                <a:spcPts val="0"/>
              </a:spcBef>
              <a:spcAft>
                <a:spcPts val="1000"/>
              </a:spcAft>
              <a:buFont typeface="+mj-lt"/>
              <a:buAutoNum type="alphaLcParenR"/>
            </a:pPr>
            <a:r>
              <a:rPr lang="en-US" dirty="0">
                <a:ea typeface="Times New Roman"/>
                <a:cs typeface="Times New Roman"/>
              </a:rPr>
              <a:t>Twice a month</a:t>
            </a:r>
          </a:p>
          <a:p>
            <a:pPr marL="347663" marR="0" indent="-4763">
              <a:lnSpc>
                <a:spcPct val="115000"/>
              </a:lnSpc>
              <a:spcBef>
                <a:spcPts val="0"/>
              </a:spcBef>
              <a:spcAft>
                <a:spcPts val="1000"/>
              </a:spcAft>
            </a:pPr>
            <a:r>
              <a:rPr lang="en-US" dirty="0">
                <a:solidFill>
                  <a:srgbClr val="FF0000"/>
                </a:solidFill>
                <a:ea typeface="Times New Roman"/>
                <a:cs typeface="Times New Roman"/>
              </a:rPr>
              <a:t>Ken managed to persuade enough employees to teach lunch and learns. They hosted one every week.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many times did employees need to teach to earn an extra day off?</a:t>
            </a:r>
          </a:p>
          <a:p>
            <a:pPr marL="681038" lvl="0">
              <a:lnSpc>
                <a:spcPct val="115000"/>
              </a:lnSpc>
              <a:spcBef>
                <a:spcPts val="0"/>
              </a:spcBef>
              <a:spcAft>
                <a:spcPts val="0"/>
              </a:spcAft>
              <a:buFont typeface="+mj-lt"/>
              <a:buAutoNum type="alphaLcParenR"/>
            </a:pPr>
            <a:r>
              <a:rPr lang="en-US" dirty="0">
                <a:ea typeface="Times New Roman"/>
                <a:cs typeface="Times New Roman"/>
              </a:rPr>
              <a:t>2</a:t>
            </a:r>
          </a:p>
          <a:p>
            <a:pPr marL="681038" lvl="0">
              <a:lnSpc>
                <a:spcPct val="115000"/>
              </a:lnSpc>
              <a:spcBef>
                <a:spcPts val="0"/>
              </a:spcBef>
              <a:spcAft>
                <a:spcPts val="0"/>
              </a:spcAft>
              <a:buFont typeface="+mj-lt"/>
              <a:buAutoNum type="alphaLcParenR"/>
            </a:pPr>
            <a:r>
              <a:rPr lang="en-US" dirty="0">
                <a:ea typeface="Times New Roman"/>
                <a:cs typeface="Times New Roman"/>
              </a:rPr>
              <a:t>1</a:t>
            </a:r>
          </a:p>
          <a:p>
            <a:pPr marL="681038" lvl="0">
              <a:lnSpc>
                <a:spcPct val="115000"/>
              </a:lnSpc>
              <a:spcBef>
                <a:spcPts val="0"/>
              </a:spcBef>
              <a:spcAft>
                <a:spcPts val="0"/>
              </a:spcAft>
              <a:buFont typeface="+mj-lt"/>
              <a:buAutoNum type="alphaLcParenR"/>
            </a:pPr>
            <a:r>
              <a:rPr lang="en-US" dirty="0">
                <a:ea typeface="Times New Roman"/>
                <a:cs typeface="Times New Roman"/>
              </a:rPr>
              <a:t>4</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3</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Ken created an incentive program. He offered a day off for every three lessons taught. </a:t>
            </a:r>
            <a:endParaRPr lang="en-US" dirty="0">
              <a:ea typeface="Times New Roman"/>
              <a:cs typeface="Times New Roman"/>
            </a:endParaRPr>
          </a:p>
        </p:txBody>
      </p:sp>
    </p:spTree>
    <p:extLst>
      <p:ext uri="{BB962C8B-B14F-4D97-AF65-F5344CB8AC3E}">
        <p14:creationId xmlns:p14="http://schemas.microsoft.com/office/powerpoint/2010/main" val="59293889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a:bodyPr>
          <a:lstStyle/>
          <a:p>
            <a:r>
              <a:rPr lang="en-US" dirty="0"/>
              <a:t> Module Eleven: Best Practices (II)</a:t>
            </a:r>
          </a:p>
        </p:txBody>
      </p:sp>
      <p:sp>
        <p:nvSpPr>
          <p:cNvPr id="5530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Knowledge is of no value unless you put it into practice.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Anton Chekov</a:t>
            </a:r>
            <a:endParaRPr lang="en-US" sz="1400" dirty="0">
              <a:ea typeface="Times New Roman"/>
              <a:cs typeface="Times New Roman"/>
            </a:endParaRPr>
          </a:p>
          <a:p>
            <a:endParaRPr lang="en-US" dirty="0"/>
          </a:p>
        </p:txBody>
      </p:sp>
      <p:sp>
        <p:nvSpPr>
          <p:cNvPr id="55299" name="Content Placeholder 2"/>
          <p:cNvSpPr>
            <a:spLocks noGrp="1"/>
          </p:cNvSpPr>
          <p:nvPr>
            <p:ph type="body" sz="quarter" idx="11"/>
          </p:nvPr>
        </p:nvSpPr>
        <p:spPr/>
        <p:txBody>
          <a:bodyPr>
            <a:normAutofit fontScale="92500" lnSpcReduction="20000"/>
          </a:bodyPr>
          <a:lstStyle/>
          <a:p>
            <a:r>
              <a:rPr lang="en-US" dirty="0"/>
              <a:t>Part of successfully implementing lunch and learns is recognizing when they will be the most effective. Remember that lunch and learns are not useful in every training endeavor. They can be used as refreshers, Q&amp;A sessions. Additionally, they provide networking opportunities and are extremely effective when scheduled regularly.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68622EB-84B6-4114-91C6-E41489D49F27}"/>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r>
              <a:rPr lang="en-US" dirty="0"/>
              <a:t>Finding the Best Location</a:t>
            </a:r>
          </a:p>
        </p:txBody>
      </p:sp>
      <p:grpSp>
        <p:nvGrpSpPr>
          <p:cNvPr id="3" name="Group 2">
            <a:extLst>
              <a:ext uri="{FF2B5EF4-FFF2-40B4-BE49-F238E27FC236}">
                <a16:creationId xmlns:a16="http://schemas.microsoft.com/office/drawing/2014/main" id="{39EBAB22-437D-4E04-A689-93555C147A48}"/>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3C3D133E-03B5-4F54-B983-3C79CD70DD47}"/>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dirty="0"/>
                <a:t>Important decision</a:t>
              </a:r>
            </a:p>
          </p:txBody>
        </p:sp>
        <p:sp>
          <p:nvSpPr>
            <p:cNvPr id="5" name="Freeform: Shape 4">
              <a:extLst>
                <a:ext uri="{FF2B5EF4-FFF2-40B4-BE49-F238E27FC236}">
                  <a16:creationId xmlns:a16="http://schemas.microsoft.com/office/drawing/2014/main" id="{189AA766-9F69-4FE7-AFEE-F41F96240425}"/>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dirty="0"/>
                <a:t>Needs will determine</a:t>
              </a:r>
            </a:p>
          </p:txBody>
        </p:sp>
        <p:sp>
          <p:nvSpPr>
            <p:cNvPr id="6" name="Freeform: Shape 5">
              <a:extLst>
                <a:ext uri="{FF2B5EF4-FFF2-40B4-BE49-F238E27FC236}">
                  <a16:creationId xmlns:a16="http://schemas.microsoft.com/office/drawing/2014/main" id="{94FC79E8-DC46-47D1-86CE-231641A1A855}"/>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dirty="0"/>
                <a:t>On site or off</a:t>
              </a:r>
            </a:p>
          </p:txBody>
        </p:sp>
      </p:gr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FBD8B1F-06A7-4054-A24A-B9F5B4DFA76F}"/>
              </a:ext>
            </a:extLst>
          </p:cNvPr>
          <p:cNvSpPr>
            <a:spLocks noGrp="1"/>
          </p:cNvSpPr>
          <p:nvPr>
            <p:ph sz="quarter" idx="11"/>
          </p:nvPr>
        </p:nvSpPr>
        <p:spPr/>
        <p:txBody>
          <a:bodyPr/>
          <a:lstStyle/>
          <a:p>
            <a:endParaRPr lang="en-US"/>
          </a:p>
        </p:txBody>
      </p:sp>
      <p:sp>
        <p:nvSpPr>
          <p:cNvPr id="56322" name="Title 1"/>
          <p:cNvSpPr>
            <a:spLocks noGrp="1"/>
          </p:cNvSpPr>
          <p:nvPr>
            <p:ph type="title"/>
          </p:nvPr>
        </p:nvSpPr>
        <p:spPr/>
        <p:txBody>
          <a:bodyPr/>
          <a:lstStyle/>
          <a:p>
            <a:r>
              <a:rPr lang="en-US" dirty="0"/>
              <a:t>Use It as a Refresher</a:t>
            </a:r>
          </a:p>
        </p:txBody>
      </p:sp>
      <p:grpSp>
        <p:nvGrpSpPr>
          <p:cNvPr id="3" name="Group 2">
            <a:extLst>
              <a:ext uri="{FF2B5EF4-FFF2-40B4-BE49-F238E27FC236}">
                <a16:creationId xmlns:a16="http://schemas.microsoft.com/office/drawing/2014/main" id="{50C25FD3-76C3-4B25-938D-B7878909BCE3}"/>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484AB647-0FEC-44BC-BA24-324050FABD6B}"/>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Follow up to traditional training</a:t>
              </a:r>
            </a:p>
          </p:txBody>
        </p:sp>
        <p:sp>
          <p:nvSpPr>
            <p:cNvPr id="5" name="Freeform: Shape 4">
              <a:extLst>
                <a:ext uri="{FF2B5EF4-FFF2-40B4-BE49-F238E27FC236}">
                  <a16:creationId xmlns:a16="http://schemas.microsoft.com/office/drawing/2014/main" id="{1E5C68A7-6719-42FD-B6DC-06390ED891D6}"/>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Address gaps</a:t>
              </a:r>
            </a:p>
          </p:txBody>
        </p:sp>
        <p:sp>
          <p:nvSpPr>
            <p:cNvPr id="6" name="Freeform: Shape 5">
              <a:extLst>
                <a:ext uri="{FF2B5EF4-FFF2-40B4-BE49-F238E27FC236}">
                  <a16:creationId xmlns:a16="http://schemas.microsoft.com/office/drawing/2014/main" id="{1D41F2AB-0E7A-4A0D-84F9-236BDE8EFC6A}"/>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Provide feedback</a:t>
              </a:r>
            </a:p>
          </p:txBody>
        </p:sp>
      </p:gr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CD3A2F97-1188-4568-90A2-77034A8492A8}"/>
              </a:ext>
            </a:extLst>
          </p:cNvPr>
          <p:cNvSpPr>
            <a:spLocks noGrp="1"/>
          </p:cNvSpPr>
          <p:nvPr>
            <p:ph sz="quarter" idx="11"/>
          </p:nvPr>
        </p:nvSpPr>
        <p:spPr/>
        <p:txBody>
          <a:bodyPr/>
          <a:lstStyle/>
          <a:p>
            <a:endParaRPr lang="en-US"/>
          </a:p>
        </p:txBody>
      </p:sp>
      <p:sp>
        <p:nvSpPr>
          <p:cNvPr id="57346" name="Title 1"/>
          <p:cNvSpPr>
            <a:spLocks noGrp="1"/>
          </p:cNvSpPr>
          <p:nvPr>
            <p:ph type="title"/>
          </p:nvPr>
        </p:nvSpPr>
        <p:spPr/>
        <p:txBody>
          <a:bodyPr/>
          <a:lstStyle/>
          <a:p>
            <a:r>
              <a:rPr lang="en-US" dirty="0"/>
              <a:t>Networking Opportunity</a:t>
            </a:r>
          </a:p>
        </p:txBody>
      </p:sp>
      <p:grpSp>
        <p:nvGrpSpPr>
          <p:cNvPr id="3" name="Group 2">
            <a:extLst>
              <a:ext uri="{FF2B5EF4-FFF2-40B4-BE49-F238E27FC236}">
                <a16:creationId xmlns:a16="http://schemas.microsoft.com/office/drawing/2014/main" id="{D0D43722-F3B6-42CE-8BAC-8FD94714F4AA}"/>
              </a:ext>
            </a:extLst>
          </p:cNvPr>
          <p:cNvGrpSpPr/>
          <p:nvPr/>
        </p:nvGrpSpPr>
        <p:grpSpPr>
          <a:xfrm>
            <a:off x="1190249" y="1602465"/>
            <a:ext cx="6763500" cy="4521431"/>
            <a:chOff x="1190249" y="1602465"/>
            <a:chExt cx="6763500" cy="4521431"/>
          </a:xfrm>
        </p:grpSpPr>
        <p:sp>
          <p:nvSpPr>
            <p:cNvPr id="4" name="Freeform: Shape 3">
              <a:extLst>
                <a:ext uri="{FF2B5EF4-FFF2-40B4-BE49-F238E27FC236}">
                  <a16:creationId xmlns:a16="http://schemas.microsoft.com/office/drawing/2014/main" id="{AABC69F6-E266-43D1-BE01-EDB79B19E186}"/>
                </a:ext>
              </a:extLst>
            </p:cNvPr>
            <p:cNvSpPr/>
            <p:nvPr/>
          </p:nvSpPr>
          <p:spPr>
            <a:xfrm>
              <a:off x="2727000" y="1602465"/>
              <a:ext cx="3690000" cy="1089501"/>
            </a:xfrm>
            <a:custGeom>
              <a:avLst/>
              <a:gdLst>
                <a:gd name="connsiteX0" fmla="*/ 0 w 3690000"/>
                <a:gd name="connsiteY0" fmla="*/ 0 h 1089501"/>
                <a:gd name="connsiteX1" fmla="*/ 3690000 w 3690000"/>
                <a:gd name="connsiteY1" fmla="*/ 0 h 1089501"/>
                <a:gd name="connsiteX2" fmla="*/ 3690000 w 3690000"/>
                <a:gd name="connsiteY2" fmla="*/ 1089501 h 1089501"/>
                <a:gd name="connsiteX3" fmla="*/ 0 w 3690000"/>
                <a:gd name="connsiteY3" fmla="*/ 1089501 h 1089501"/>
                <a:gd name="connsiteX4" fmla="*/ 0 w 369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000" h="1089501">
                  <a:moveTo>
                    <a:pt x="0" y="0"/>
                  </a:moveTo>
                  <a:lnTo>
                    <a:pt x="3690000" y="0"/>
                  </a:lnTo>
                  <a:lnTo>
                    <a:pt x="3690000" y="1089501"/>
                  </a:lnTo>
                  <a:lnTo>
                    <a:pt x="0" y="1089501"/>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0" kern="1200" dirty="0"/>
                <a:t>Come early</a:t>
              </a:r>
            </a:p>
          </p:txBody>
        </p:sp>
        <p:sp>
          <p:nvSpPr>
            <p:cNvPr id="5" name="Freeform: Shape 4">
              <a:extLst>
                <a:ext uri="{FF2B5EF4-FFF2-40B4-BE49-F238E27FC236}">
                  <a16:creationId xmlns:a16="http://schemas.microsoft.com/office/drawing/2014/main" id="{A6EB4C93-2E44-4451-BC92-B6E5E755267A}"/>
                </a:ext>
              </a:extLst>
            </p:cNvPr>
            <p:cNvSpPr/>
            <p:nvPr/>
          </p:nvSpPr>
          <p:spPr>
            <a:xfrm>
              <a:off x="2366999" y="2746442"/>
              <a:ext cx="4410000" cy="1089501"/>
            </a:xfrm>
            <a:custGeom>
              <a:avLst/>
              <a:gdLst>
                <a:gd name="connsiteX0" fmla="*/ 0 w 4410000"/>
                <a:gd name="connsiteY0" fmla="*/ 0 h 1089501"/>
                <a:gd name="connsiteX1" fmla="*/ 4410000 w 4410000"/>
                <a:gd name="connsiteY1" fmla="*/ 0 h 1089501"/>
                <a:gd name="connsiteX2" fmla="*/ 4410000 w 4410000"/>
                <a:gd name="connsiteY2" fmla="*/ 1089501 h 1089501"/>
                <a:gd name="connsiteX3" fmla="*/ 0 w 4410000"/>
                <a:gd name="connsiteY3" fmla="*/ 1089501 h 1089501"/>
                <a:gd name="connsiteX4" fmla="*/ 0 w 441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000" h="1089501">
                  <a:moveTo>
                    <a:pt x="0" y="0"/>
                  </a:moveTo>
                  <a:lnTo>
                    <a:pt x="4410000" y="0"/>
                  </a:lnTo>
                  <a:lnTo>
                    <a:pt x="4410000" y="1089501"/>
                  </a:lnTo>
                  <a:lnTo>
                    <a:pt x="0" y="1089501"/>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0" kern="1200" dirty="0"/>
                <a:t>Ask questions</a:t>
              </a:r>
            </a:p>
          </p:txBody>
        </p:sp>
        <p:sp>
          <p:nvSpPr>
            <p:cNvPr id="6" name="Freeform: Shape 5">
              <a:extLst>
                <a:ext uri="{FF2B5EF4-FFF2-40B4-BE49-F238E27FC236}">
                  <a16:creationId xmlns:a16="http://schemas.microsoft.com/office/drawing/2014/main" id="{2456F169-6BF3-4E21-8CB7-A6696152B81F}"/>
                </a:ext>
              </a:extLst>
            </p:cNvPr>
            <p:cNvSpPr/>
            <p:nvPr/>
          </p:nvSpPr>
          <p:spPr>
            <a:xfrm>
              <a:off x="1190249" y="3890419"/>
              <a:ext cx="6763500" cy="1089501"/>
            </a:xfrm>
            <a:custGeom>
              <a:avLst/>
              <a:gdLst>
                <a:gd name="connsiteX0" fmla="*/ 0 w 6763500"/>
                <a:gd name="connsiteY0" fmla="*/ 0 h 1089501"/>
                <a:gd name="connsiteX1" fmla="*/ 6763500 w 6763500"/>
                <a:gd name="connsiteY1" fmla="*/ 0 h 1089501"/>
                <a:gd name="connsiteX2" fmla="*/ 6763500 w 6763500"/>
                <a:gd name="connsiteY2" fmla="*/ 1089501 h 1089501"/>
                <a:gd name="connsiteX3" fmla="*/ 0 w 6763500"/>
                <a:gd name="connsiteY3" fmla="*/ 1089501 h 1089501"/>
                <a:gd name="connsiteX4" fmla="*/ 0 w 67635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63500" h="1089501">
                  <a:moveTo>
                    <a:pt x="0" y="0"/>
                  </a:moveTo>
                  <a:lnTo>
                    <a:pt x="6763500" y="0"/>
                  </a:lnTo>
                  <a:lnTo>
                    <a:pt x="6763500" y="1089501"/>
                  </a:lnTo>
                  <a:lnTo>
                    <a:pt x="0" y="1089501"/>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0" kern="1200" dirty="0"/>
                <a:t>Exchange information</a:t>
              </a:r>
            </a:p>
          </p:txBody>
        </p:sp>
        <p:sp>
          <p:nvSpPr>
            <p:cNvPr id="7" name="Freeform: Shape 6">
              <a:extLst>
                <a:ext uri="{FF2B5EF4-FFF2-40B4-BE49-F238E27FC236}">
                  <a16:creationId xmlns:a16="http://schemas.microsoft.com/office/drawing/2014/main" id="{138382D7-A075-4325-B26E-66844A2317C4}"/>
                </a:ext>
              </a:extLst>
            </p:cNvPr>
            <p:cNvSpPr/>
            <p:nvPr/>
          </p:nvSpPr>
          <p:spPr>
            <a:xfrm>
              <a:off x="2997000" y="5034395"/>
              <a:ext cx="3150000" cy="1089501"/>
            </a:xfrm>
            <a:custGeom>
              <a:avLst/>
              <a:gdLst>
                <a:gd name="connsiteX0" fmla="*/ 0 w 3150000"/>
                <a:gd name="connsiteY0" fmla="*/ 0 h 1089501"/>
                <a:gd name="connsiteX1" fmla="*/ 3150000 w 3150000"/>
                <a:gd name="connsiteY1" fmla="*/ 0 h 1089501"/>
                <a:gd name="connsiteX2" fmla="*/ 3150000 w 3150000"/>
                <a:gd name="connsiteY2" fmla="*/ 1089501 h 1089501"/>
                <a:gd name="connsiteX3" fmla="*/ 0 w 3150000"/>
                <a:gd name="connsiteY3" fmla="*/ 1089501 h 1089501"/>
                <a:gd name="connsiteX4" fmla="*/ 0 w 315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00" h="1089501">
                  <a:moveTo>
                    <a:pt x="0" y="0"/>
                  </a:moveTo>
                  <a:lnTo>
                    <a:pt x="3150000" y="0"/>
                  </a:lnTo>
                  <a:lnTo>
                    <a:pt x="3150000" y="1089501"/>
                  </a:lnTo>
                  <a:lnTo>
                    <a:pt x="0" y="1089501"/>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0" kern="1200" dirty="0"/>
                <a:t>Follow up</a:t>
              </a:r>
            </a:p>
          </p:txBody>
        </p:sp>
      </p:gr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97CAF38-8E66-4DF9-8C2B-35A70A592BC9}"/>
              </a:ext>
            </a:extLst>
          </p:cNvPr>
          <p:cNvSpPr>
            <a:spLocks noGrp="1"/>
          </p:cNvSpPr>
          <p:nvPr>
            <p:ph sz="quarter" idx="11"/>
          </p:nvPr>
        </p:nvSpPr>
        <p:spPr/>
        <p:txBody>
          <a:bodyPr/>
          <a:lstStyle/>
          <a:p>
            <a:endParaRPr lang="en-US"/>
          </a:p>
        </p:txBody>
      </p:sp>
      <p:sp>
        <p:nvSpPr>
          <p:cNvPr id="58370" name="Title 1"/>
          <p:cNvSpPr>
            <a:spLocks noGrp="1"/>
          </p:cNvSpPr>
          <p:nvPr>
            <p:ph type="title"/>
          </p:nvPr>
        </p:nvSpPr>
        <p:spPr/>
        <p:txBody>
          <a:bodyPr>
            <a:noAutofit/>
          </a:bodyPr>
          <a:lstStyle/>
          <a:p>
            <a:r>
              <a:rPr lang="en-US" dirty="0"/>
              <a:t>Upper Management Q&amp;A Session</a:t>
            </a:r>
          </a:p>
        </p:txBody>
      </p:sp>
      <p:grpSp>
        <p:nvGrpSpPr>
          <p:cNvPr id="3" name="Group 2">
            <a:extLst>
              <a:ext uri="{FF2B5EF4-FFF2-40B4-BE49-F238E27FC236}">
                <a16:creationId xmlns:a16="http://schemas.microsoft.com/office/drawing/2014/main" id="{6AE1B1AE-A598-4A31-9A3B-9E6DB5803A4C}"/>
              </a:ext>
            </a:extLst>
          </p:cNvPr>
          <p:cNvGrpSpPr/>
          <p:nvPr/>
        </p:nvGrpSpPr>
        <p:grpSpPr>
          <a:xfrm>
            <a:off x="457200" y="1850781"/>
            <a:ext cx="8229600" cy="4024800"/>
            <a:chOff x="457200" y="1850781"/>
            <a:chExt cx="8229600" cy="4024800"/>
          </a:xfrm>
        </p:grpSpPr>
        <p:sp>
          <p:nvSpPr>
            <p:cNvPr id="4" name="Freeform: Shape 3">
              <a:extLst>
                <a:ext uri="{FF2B5EF4-FFF2-40B4-BE49-F238E27FC236}">
                  <a16:creationId xmlns:a16="http://schemas.microsoft.com/office/drawing/2014/main" id="{62B7E04C-B9ED-4EDB-B597-9BE2841566B0}"/>
                </a:ext>
              </a:extLst>
            </p:cNvPr>
            <p:cNvSpPr/>
            <p:nvPr/>
          </p:nvSpPr>
          <p:spPr>
            <a:xfrm>
              <a:off x="457200" y="1850781"/>
              <a:ext cx="8229600" cy="1216800"/>
            </a:xfrm>
            <a:custGeom>
              <a:avLst/>
              <a:gdLst>
                <a:gd name="connsiteX0" fmla="*/ 0 w 8229600"/>
                <a:gd name="connsiteY0" fmla="*/ 202804 h 1216800"/>
                <a:gd name="connsiteX1" fmla="*/ 202804 w 8229600"/>
                <a:gd name="connsiteY1" fmla="*/ 0 h 1216800"/>
                <a:gd name="connsiteX2" fmla="*/ 8026796 w 8229600"/>
                <a:gd name="connsiteY2" fmla="*/ 0 h 1216800"/>
                <a:gd name="connsiteX3" fmla="*/ 8229600 w 8229600"/>
                <a:gd name="connsiteY3" fmla="*/ 202804 h 1216800"/>
                <a:gd name="connsiteX4" fmla="*/ 8229600 w 8229600"/>
                <a:gd name="connsiteY4" fmla="*/ 1013996 h 1216800"/>
                <a:gd name="connsiteX5" fmla="*/ 8026796 w 8229600"/>
                <a:gd name="connsiteY5" fmla="*/ 1216800 h 1216800"/>
                <a:gd name="connsiteX6" fmla="*/ 202804 w 8229600"/>
                <a:gd name="connsiteY6" fmla="*/ 1216800 h 1216800"/>
                <a:gd name="connsiteX7" fmla="*/ 0 w 8229600"/>
                <a:gd name="connsiteY7" fmla="*/ 1013996 h 1216800"/>
                <a:gd name="connsiteX8" fmla="*/ 0 w 8229600"/>
                <a:gd name="connsiteY8" fmla="*/ 202804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16800">
                  <a:moveTo>
                    <a:pt x="0" y="202804"/>
                  </a:moveTo>
                  <a:cubicBezTo>
                    <a:pt x="0" y="90798"/>
                    <a:pt x="90798" y="0"/>
                    <a:pt x="202804" y="0"/>
                  </a:cubicBezTo>
                  <a:lnTo>
                    <a:pt x="8026796" y="0"/>
                  </a:lnTo>
                  <a:cubicBezTo>
                    <a:pt x="8138802" y="0"/>
                    <a:pt x="8229600" y="90798"/>
                    <a:pt x="8229600" y="202804"/>
                  </a:cubicBezTo>
                  <a:lnTo>
                    <a:pt x="8229600" y="1013996"/>
                  </a:lnTo>
                  <a:cubicBezTo>
                    <a:pt x="8229600" y="1126002"/>
                    <a:pt x="8138802" y="1216800"/>
                    <a:pt x="8026796" y="1216800"/>
                  </a:cubicBezTo>
                  <a:lnTo>
                    <a:pt x="202804" y="1216800"/>
                  </a:lnTo>
                  <a:cubicBezTo>
                    <a:pt x="90798" y="1216800"/>
                    <a:pt x="0" y="1126002"/>
                    <a:pt x="0" y="1013996"/>
                  </a:cubicBezTo>
                  <a:lnTo>
                    <a:pt x="0" y="202804"/>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2279" tIns="242279" rIns="242279" bIns="242279" numCol="1" spcCol="1270" anchor="ctr" anchorCtr="0">
              <a:noAutofit/>
            </a:bodyPr>
            <a:lstStyle/>
            <a:p>
              <a:pPr marL="0" lvl="0" indent="0" algn="l" defTabSz="2133600">
                <a:lnSpc>
                  <a:spcPct val="90000"/>
                </a:lnSpc>
                <a:spcBef>
                  <a:spcPct val="0"/>
                </a:spcBef>
                <a:spcAft>
                  <a:spcPct val="35000"/>
                </a:spcAft>
                <a:buNone/>
              </a:pPr>
              <a:r>
                <a:rPr lang="en-US" sz="4800" kern="1200" dirty="0"/>
                <a:t>Valuable opportunities</a:t>
              </a:r>
            </a:p>
          </p:txBody>
        </p:sp>
        <p:sp>
          <p:nvSpPr>
            <p:cNvPr id="5" name="Freeform: Shape 4">
              <a:extLst>
                <a:ext uri="{FF2B5EF4-FFF2-40B4-BE49-F238E27FC236}">
                  <a16:creationId xmlns:a16="http://schemas.microsoft.com/office/drawing/2014/main" id="{C220AE7F-5944-4EC2-9E49-EF840E001AD4}"/>
                </a:ext>
              </a:extLst>
            </p:cNvPr>
            <p:cNvSpPr/>
            <p:nvPr/>
          </p:nvSpPr>
          <p:spPr>
            <a:xfrm>
              <a:off x="457200" y="3254781"/>
              <a:ext cx="8229600" cy="1216800"/>
            </a:xfrm>
            <a:custGeom>
              <a:avLst/>
              <a:gdLst>
                <a:gd name="connsiteX0" fmla="*/ 0 w 8229600"/>
                <a:gd name="connsiteY0" fmla="*/ 202804 h 1216800"/>
                <a:gd name="connsiteX1" fmla="*/ 202804 w 8229600"/>
                <a:gd name="connsiteY1" fmla="*/ 0 h 1216800"/>
                <a:gd name="connsiteX2" fmla="*/ 8026796 w 8229600"/>
                <a:gd name="connsiteY2" fmla="*/ 0 h 1216800"/>
                <a:gd name="connsiteX3" fmla="*/ 8229600 w 8229600"/>
                <a:gd name="connsiteY3" fmla="*/ 202804 h 1216800"/>
                <a:gd name="connsiteX4" fmla="*/ 8229600 w 8229600"/>
                <a:gd name="connsiteY4" fmla="*/ 1013996 h 1216800"/>
                <a:gd name="connsiteX5" fmla="*/ 8026796 w 8229600"/>
                <a:gd name="connsiteY5" fmla="*/ 1216800 h 1216800"/>
                <a:gd name="connsiteX6" fmla="*/ 202804 w 8229600"/>
                <a:gd name="connsiteY6" fmla="*/ 1216800 h 1216800"/>
                <a:gd name="connsiteX7" fmla="*/ 0 w 8229600"/>
                <a:gd name="connsiteY7" fmla="*/ 1013996 h 1216800"/>
                <a:gd name="connsiteX8" fmla="*/ 0 w 8229600"/>
                <a:gd name="connsiteY8" fmla="*/ 202804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16800">
                  <a:moveTo>
                    <a:pt x="0" y="202804"/>
                  </a:moveTo>
                  <a:cubicBezTo>
                    <a:pt x="0" y="90798"/>
                    <a:pt x="90798" y="0"/>
                    <a:pt x="202804" y="0"/>
                  </a:cubicBezTo>
                  <a:lnTo>
                    <a:pt x="8026796" y="0"/>
                  </a:lnTo>
                  <a:cubicBezTo>
                    <a:pt x="8138802" y="0"/>
                    <a:pt x="8229600" y="90798"/>
                    <a:pt x="8229600" y="202804"/>
                  </a:cubicBezTo>
                  <a:lnTo>
                    <a:pt x="8229600" y="1013996"/>
                  </a:lnTo>
                  <a:cubicBezTo>
                    <a:pt x="8229600" y="1126002"/>
                    <a:pt x="8138802" y="1216800"/>
                    <a:pt x="8026796" y="1216800"/>
                  </a:cubicBezTo>
                  <a:lnTo>
                    <a:pt x="202804" y="1216800"/>
                  </a:lnTo>
                  <a:cubicBezTo>
                    <a:pt x="90798" y="1216800"/>
                    <a:pt x="0" y="1126002"/>
                    <a:pt x="0" y="1013996"/>
                  </a:cubicBezTo>
                  <a:lnTo>
                    <a:pt x="0" y="202804"/>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2279" tIns="242279" rIns="242279" bIns="242279" numCol="1" spcCol="1270" anchor="ctr" anchorCtr="0">
              <a:noAutofit/>
            </a:bodyPr>
            <a:lstStyle/>
            <a:p>
              <a:pPr marL="0" lvl="0" indent="0" algn="l" defTabSz="2133600">
                <a:lnSpc>
                  <a:spcPct val="90000"/>
                </a:lnSpc>
                <a:spcBef>
                  <a:spcPct val="0"/>
                </a:spcBef>
                <a:spcAft>
                  <a:spcPct val="35000"/>
                </a:spcAft>
                <a:buNone/>
              </a:pPr>
              <a:r>
                <a:rPr lang="en-US" sz="4800" kern="1200" dirty="0"/>
                <a:t>Connect with the company</a:t>
              </a:r>
            </a:p>
          </p:txBody>
        </p:sp>
        <p:sp>
          <p:nvSpPr>
            <p:cNvPr id="6" name="Freeform: Shape 5">
              <a:extLst>
                <a:ext uri="{FF2B5EF4-FFF2-40B4-BE49-F238E27FC236}">
                  <a16:creationId xmlns:a16="http://schemas.microsoft.com/office/drawing/2014/main" id="{65F594AA-F48C-4D25-9F3C-FD6F865265D3}"/>
                </a:ext>
              </a:extLst>
            </p:cNvPr>
            <p:cNvSpPr/>
            <p:nvPr/>
          </p:nvSpPr>
          <p:spPr>
            <a:xfrm>
              <a:off x="457200" y="4658781"/>
              <a:ext cx="8229600" cy="1216800"/>
            </a:xfrm>
            <a:custGeom>
              <a:avLst/>
              <a:gdLst>
                <a:gd name="connsiteX0" fmla="*/ 0 w 8229600"/>
                <a:gd name="connsiteY0" fmla="*/ 202804 h 1216800"/>
                <a:gd name="connsiteX1" fmla="*/ 202804 w 8229600"/>
                <a:gd name="connsiteY1" fmla="*/ 0 h 1216800"/>
                <a:gd name="connsiteX2" fmla="*/ 8026796 w 8229600"/>
                <a:gd name="connsiteY2" fmla="*/ 0 h 1216800"/>
                <a:gd name="connsiteX3" fmla="*/ 8229600 w 8229600"/>
                <a:gd name="connsiteY3" fmla="*/ 202804 h 1216800"/>
                <a:gd name="connsiteX4" fmla="*/ 8229600 w 8229600"/>
                <a:gd name="connsiteY4" fmla="*/ 1013996 h 1216800"/>
                <a:gd name="connsiteX5" fmla="*/ 8026796 w 8229600"/>
                <a:gd name="connsiteY5" fmla="*/ 1216800 h 1216800"/>
                <a:gd name="connsiteX6" fmla="*/ 202804 w 8229600"/>
                <a:gd name="connsiteY6" fmla="*/ 1216800 h 1216800"/>
                <a:gd name="connsiteX7" fmla="*/ 0 w 8229600"/>
                <a:gd name="connsiteY7" fmla="*/ 1013996 h 1216800"/>
                <a:gd name="connsiteX8" fmla="*/ 0 w 8229600"/>
                <a:gd name="connsiteY8" fmla="*/ 202804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16800">
                  <a:moveTo>
                    <a:pt x="0" y="202804"/>
                  </a:moveTo>
                  <a:cubicBezTo>
                    <a:pt x="0" y="90798"/>
                    <a:pt x="90798" y="0"/>
                    <a:pt x="202804" y="0"/>
                  </a:cubicBezTo>
                  <a:lnTo>
                    <a:pt x="8026796" y="0"/>
                  </a:lnTo>
                  <a:cubicBezTo>
                    <a:pt x="8138802" y="0"/>
                    <a:pt x="8229600" y="90798"/>
                    <a:pt x="8229600" y="202804"/>
                  </a:cubicBezTo>
                  <a:lnTo>
                    <a:pt x="8229600" y="1013996"/>
                  </a:lnTo>
                  <a:cubicBezTo>
                    <a:pt x="8229600" y="1126002"/>
                    <a:pt x="8138802" y="1216800"/>
                    <a:pt x="8026796" y="1216800"/>
                  </a:cubicBezTo>
                  <a:lnTo>
                    <a:pt x="202804" y="1216800"/>
                  </a:lnTo>
                  <a:cubicBezTo>
                    <a:pt x="90798" y="1216800"/>
                    <a:pt x="0" y="1126002"/>
                    <a:pt x="0" y="1013996"/>
                  </a:cubicBezTo>
                  <a:lnTo>
                    <a:pt x="0" y="202804"/>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42279" tIns="242279" rIns="242279" bIns="242279" numCol="1" spcCol="1270" anchor="ctr" anchorCtr="0">
              <a:noAutofit/>
            </a:bodyPr>
            <a:lstStyle/>
            <a:p>
              <a:pPr marL="0" lvl="0" indent="0" algn="l" defTabSz="2133600">
                <a:lnSpc>
                  <a:spcPct val="90000"/>
                </a:lnSpc>
                <a:spcBef>
                  <a:spcPct val="0"/>
                </a:spcBef>
                <a:spcAft>
                  <a:spcPct val="35000"/>
                </a:spcAft>
                <a:buNone/>
              </a:pPr>
              <a:r>
                <a:rPr lang="en-US" sz="4800" kern="1200" dirty="0"/>
                <a:t>Facilitate communication</a:t>
              </a:r>
            </a:p>
          </p:txBody>
        </p:sp>
      </p:gr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70D02EF-7054-4553-8061-D54F6B2D4738}"/>
              </a:ext>
            </a:extLst>
          </p:cNvPr>
          <p:cNvSpPr>
            <a:spLocks noGrp="1"/>
          </p:cNvSpPr>
          <p:nvPr>
            <p:ph sz="quarter" idx="11"/>
          </p:nvPr>
        </p:nvSpPr>
        <p:spPr/>
        <p:txBody>
          <a:bodyPr/>
          <a:lstStyle/>
          <a:p>
            <a:endParaRPr lang="en-US"/>
          </a:p>
        </p:txBody>
      </p:sp>
      <p:sp>
        <p:nvSpPr>
          <p:cNvPr id="59394" name="Title 1"/>
          <p:cNvSpPr>
            <a:spLocks noGrp="1"/>
          </p:cNvSpPr>
          <p:nvPr>
            <p:ph type="title"/>
          </p:nvPr>
        </p:nvSpPr>
        <p:spPr/>
        <p:txBody>
          <a:bodyPr/>
          <a:lstStyle/>
          <a:p>
            <a:r>
              <a:rPr lang="en-US" dirty="0"/>
              <a:t>Put It on a Regular Schedule</a:t>
            </a:r>
          </a:p>
        </p:txBody>
      </p:sp>
      <p:grpSp>
        <p:nvGrpSpPr>
          <p:cNvPr id="3" name="Group 2">
            <a:extLst>
              <a:ext uri="{FF2B5EF4-FFF2-40B4-BE49-F238E27FC236}">
                <a16:creationId xmlns:a16="http://schemas.microsoft.com/office/drawing/2014/main" id="{607E259A-E3B3-49C0-8AA5-D065629CDAF0}"/>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FBF46EFE-C07A-43BE-B25A-BCC42B5DF018}"/>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4078" tIns="234078" rIns="1619702" bIns="234078" numCol="1" spcCol="1270" anchor="ctr" anchorCtr="0">
              <a:noAutofit/>
            </a:bodyPr>
            <a:lstStyle/>
            <a:p>
              <a:pPr marL="0" lvl="0" indent="0" algn="l" defTabSz="2266950">
                <a:lnSpc>
                  <a:spcPct val="90000"/>
                </a:lnSpc>
                <a:spcBef>
                  <a:spcPct val="0"/>
                </a:spcBef>
                <a:spcAft>
                  <a:spcPct val="35000"/>
                </a:spcAft>
                <a:buNone/>
              </a:pPr>
              <a:r>
                <a:rPr lang="en-US" sz="5100" kern="1200" dirty="0"/>
                <a:t>Better prepared</a:t>
              </a:r>
            </a:p>
          </p:txBody>
        </p:sp>
        <p:sp>
          <p:nvSpPr>
            <p:cNvPr id="5" name="Freeform: Shape 4">
              <a:extLst>
                <a:ext uri="{FF2B5EF4-FFF2-40B4-BE49-F238E27FC236}">
                  <a16:creationId xmlns:a16="http://schemas.microsoft.com/office/drawing/2014/main" id="{6191874A-D999-4B41-8AF6-D1B82031D6F0}"/>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34078" tIns="234078" rIns="1733861" bIns="234078" numCol="1" spcCol="1270" anchor="ctr" anchorCtr="0">
              <a:noAutofit/>
            </a:bodyPr>
            <a:lstStyle/>
            <a:p>
              <a:pPr marL="0" lvl="0" indent="0" algn="l" defTabSz="2266950">
                <a:lnSpc>
                  <a:spcPct val="90000"/>
                </a:lnSpc>
                <a:spcBef>
                  <a:spcPct val="0"/>
                </a:spcBef>
                <a:spcAft>
                  <a:spcPct val="35000"/>
                </a:spcAft>
                <a:buNone/>
              </a:pPr>
              <a:r>
                <a:rPr lang="en-US" sz="5100" kern="1200" dirty="0"/>
                <a:t>Numbers will grow</a:t>
              </a:r>
            </a:p>
          </p:txBody>
        </p:sp>
        <p:sp>
          <p:nvSpPr>
            <p:cNvPr id="6" name="Freeform: Shape 5">
              <a:extLst>
                <a:ext uri="{FF2B5EF4-FFF2-40B4-BE49-F238E27FC236}">
                  <a16:creationId xmlns:a16="http://schemas.microsoft.com/office/drawing/2014/main" id="{B62E61E7-C902-4394-B3E7-D34FD5F234E5}"/>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34078" tIns="234078" rIns="1733861" bIns="234078" numCol="1" spcCol="1270" anchor="ctr" anchorCtr="0">
              <a:noAutofit/>
            </a:bodyPr>
            <a:lstStyle/>
            <a:p>
              <a:pPr marL="0" lvl="0" indent="0" algn="l" defTabSz="2266950">
                <a:lnSpc>
                  <a:spcPct val="90000"/>
                </a:lnSpc>
                <a:spcBef>
                  <a:spcPct val="0"/>
                </a:spcBef>
                <a:spcAft>
                  <a:spcPct val="35000"/>
                </a:spcAft>
                <a:buNone/>
              </a:pPr>
              <a:r>
                <a:rPr lang="en-US" sz="5100" kern="1200" dirty="0"/>
                <a:t>Avoid Fridays</a:t>
              </a:r>
            </a:p>
          </p:txBody>
        </p:sp>
        <p:sp>
          <p:nvSpPr>
            <p:cNvPr id="7" name="Freeform: Shape 6">
              <a:extLst>
                <a:ext uri="{FF2B5EF4-FFF2-40B4-BE49-F238E27FC236}">
                  <a16:creationId xmlns:a16="http://schemas.microsoft.com/office/drawing/2014/main" id="{341BCEC8-F791-4D63-AD89-CEB5FECAC03C}"/>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1272E9F4-2A95-4E3C-B44B-D3FF7483E99A}"/>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A430AB67-85ED-4413-AC05-269DBCE54448}"/>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E3EEA13C-8846-4757-B1AD-F7E46B9DD86D}"/>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959E738F-F7DA-454C-B238-6701AC8CF2CC}"/>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Bill’s company had a history of poor training results</a:t>
              </a:r>
            </a:p>
          </p:txBody>
        </p:sp>
        <p:sp>
          <p:nvSpPr>
            <p:cNvPr id="6" name="Rectangle: Rounded Corners 5">
              <a:extLst>
                <a:ext uri="{FF2B5EF4-FFF2-40B4-BE49-F238E27FC236}">
                  <a16:creationId xmlns:a16="http://schemas.microsoft.com/office/drawing/2014/main" id="{BBAA67DF-9D9F-492A-8046-260006DD4A73}"/>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6BC3CBB1-2C57-4EDA-BFD7-1F67EBF0EEBA}"/>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decided to follow up with employees by creating a lunch and learn refresher</a:t>
              </a:r>
            </a:p>
          </p:txBody>
        </p:sp>
        <p:sp>
          <p:nvSpPr>
            <p:cNvPr id="8" name="Rectangle: Rounded Corners 7">
              <a:extLst>
                <a:ext uri="{FF2B5EF4-FFF2-40B4-BE49-F238E27FC236}">
                  <a16:creationId xmlns:a16="http://schemas.microsoft.com/office/drawing/2014/main" id="{4A084D88-77A7-408E-8EC8-731FBF4AEAED}"/>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4D602AC8-419A-4675-ADCE-842E4E4DF324}"/>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employees asked practical questions and came up with suggestions</a:t>
              </a:r>
            </a:p>
          </p:txBody>
        </p:sp>
        <p:sp>
          <p:nvSpPr>
            <p:cNvPr id="10" name="Rectangle: Rounded Corners 9">
              <a:extLst>
                <a:ext uri="{FF2B5EF4-FFF2-40B4-BE49-F238E27FC236}">
                  <a16:creationId xmlns:a16="http://schemas.microsoft.com/office/drawing/2014/main" id="{D6077323-5178-4A7D-BACB-80D3C8F8947B}"/>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100141F2-A754-41D5-BBB7-2DF5A4D900E7}"/>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There was a small dip immediately after the training, but the quarter ended without any losses</a:t>
              </a:r>
            </a:p>
          </p:txBody>
        </p:sp>
      </p:grpSp>
    </p:spTree>
    <p:extLst>
      <p:ext uri="{BB962C8B-B14F-4D97-AF65-F5344CB8AC3E}">
        <p14:creationId xmlns:p14="http://schemas.microsoft.com/office/powerpoint/2010/main" val="408801367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questions will participants ask at a refresher course?</a:t>
            </a:r>
          </a:p>
          <a:p>
            <a:pPr marL="690563" lvl="0">
              <a:lnSpc>
                <a:spcPct val="115000"/>
              </a:lnSpc>
              <a:spcBef>
                <a:spcPts val="0"/>
              </a:spcBef>
              <a:spcAft>
                <a:spcPts val="0"/>
              </a:spcAft>
              <a:buFont typeface="+mj-lt"/>
              <a:buAutoNum type="alphaLcParenR"/>
            </a:pPr>
            <a:r>
              <a:rPr lang="en-US" dirty="0">
                <a:ea typeface="Times New Roman"/>
                <a:cs typeface="Times New Roman"/>
              </a:rPr>
              <a:t>Educated</a:t>
            </a:r>
          </a:p>
          <a:p>
            <a:pPr marL="690563" lvl="0">
              <a:lnSpc>
                <a:spcPct val="115000"/>
              </a:lnSpc>
              <a:spcBef>
                <a:spcPts val="0"/>
              </a:spcBef>
              <a:spcAft>
                <a:spcPts val="0"/>
              </a:spcAft>
              <a:buFont typeface="+mj-lt"/>
              <a:buAutoNum type="alphaLcParenR"/>
            </a:pPr>
            <a:r>
              <a:rPr lang="en-US" dirty="0">
                <a:ea typeface="Times New Roman"/>
                <a:cs typeface="Times New Roman"/>
              </a:rPr>
              <a:t>Basic</a:t>
            </a:r>
          </a:p>
          <a:p>
            <a:pPr marL="690563" lvl="0">
              <a:lnSpc>
                <a:spcPct val="115000"/>
              </a:lnSpc>
              <a:spcBef>
                <a:spcPts val="0"/>
              </a:spcBef>
              <a:spcAft>
                <a:spcPts val="0"/>
              </a:spcAft>
              <a:buFont typeface="+mj-lt"/>
              <a:buAutoNum type="alphaLcParenR"/>
            </a:pPr>
            <a:r>
              <a:rPr lang="en-US" dirty="0">
                <a:ea typeface="Times New Roman"/>
                <a:cs typeface="Times New Roman"/>
              </a:rPr>
              <a:t>Useful</a:t>
            </a:r>
          </a:p>
          <a:p>
            <a:pPr marL="690563" lvl="0">
              <a:lnSpc>
                <a:spcPct val="115000"/>
              </a:lnSpc>
              <a:spcBef>
                <a:spcPts val="0"/>
              </a:spcBef>
              <a:spcAft>
                <a:spcPts val="1000"/>
              </a:spcAft>
              <a:buFont typeface="+mj-lt"/>
              <a:buAutoNum type="alphaLcParenR"/>
            </a:pPr>
            <a:r>
              <a:rPr lang="en-US" dirty="0">
                <a:ea typeface="Times New Roman"/>
                <a:cs typeface="Times New Roman"/>
              </a:rPr>
              <a:t>Interesting</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refresher courses help identify?</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Learning gaps</a:t>
            </a:r>
          </a:p>
          <a:p>
            <a:pPr marL="690563" lvl="0">
              <a:lnSpc>
                <a:spcPct val="115000"/>
              </a:lnSpc>
              <a:spcBef>
                <a:spcPts val="0"/>
              </a:spcBef>
              <a:spcAft>
                <a:spcPts val="0"/>
              </a:spcAft>
              <a:buFont typeface="+mj-lt"/>
              <a:buAutoNum type="alphaLcParenR"/>
            </a:pPr>
            <a:r>
              <a:rPr lang="en-US" dirty="0">
                <a:ea typeface="Times New Roman"/>
                <a:cs typeface="Times New Roman"/>
              </a:rPr>
              <a:t>ROI</a:t>
            </a:r>
          </a:p>
          <a:p>
            <a:pPr marL="690563" lvl="0">
              <a:lnSpc>
                <a:spcPct val="115000"/>
              </a:lnSpc>
              <a:spcBef>
                <a:spcPts val="0"/>
              </a:spcBef>
              <a:spcAft>
                <a:spcPts val="1000"/>
              </a:spcAft>
              <a:buFont typeface="+mj-lt"/>
              <a:buAutoNum type="alphaLcParenR"/>
            </a:pPr>
            <a:r>
              <a:rPr lang="en-US" dirty="0">
                <a:ea typeface="Times New Roman"/>
                <a:cs typeface="Times New Roman"/>
              </a:rPr>
              <a:t>Risks</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When should you arrive to network?</a:t>
            </a:r>
          </a:p>
          <a:p>
            <a:pPr marL="690563" lvl="0">
              <a:lnSpc>
                <a:spcPct val="115000"/>
              </a:lnSpc>
              <a:spcBef>
                <a:spcPts val="0"/>
              </a:spcBef>
              <a:spcAft>
                <a:spcPts val="0"/>
              </a:spcAft>
              <a:buFont typeface="+mj-lt"/>
              <a:buAutoNum type="alphaLcParenR"/>
            </a:pPr>
            <a:r>
              <a:rPr lang="en-US" dirty="0">
                <a:ea typeface="Times New Roman"/>
                <a:cs typeface="Times New Roman"/>
              </a:rPr>
              <a:t>Late</a:t>
            </a:r>
          </a:p>
          <a:p>
            <a:pPr marL="690563" lvl="0">
              <a:lnSpc>
                <a:spcPct val="115000"/>
              </a:lnSpc>
              <a:spcBef>
                <a:spcPts val="0"/>
              </a:spcBef>
              <a:spcAft>
                <a:spcPts val="0"/>
              </a:spcAft>
              <a:buFont typeface="+mj-lt"/>
              <a:buAutoNum type="alphaLcParenR"/>
            </a:pPr>
            <a:r>
              <a:rPr lang="en-US" dirty="0">
                <a:ea typeface="Times New Roman"/>
                <a:cs typeface="Times New Roman"/>
              </a:rPr>
              <a:t>On time</a:t>
            </a:r>
          </a:p>
          <a:p>
            <a:pPr marL="690563" lvl="0">
              <a:lnSpc>
                <a:spcPct val="115000"/>
              </a:lnSpc>
              <a:spcBef>
                <a:spcPts val="0"/>
              </a:spcBef>
              <a:spcAft>
                <a:spcPts val="0"/>
              </a:spcAft>
              <a:buFont typeface="+mj-lt"/>
              <a:buAutoNum type="alphaLcParenR"/>
            </a:pPr>
            <a:r>
              <a:rPr lang="en-US" dirty="0">
                <a:ea typeface="Times New Roman"/>
                <a:cs typeface="Times New Roman"/>
              </a:rPr>
              <a:t>Early</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should you bring to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Planner</a:t>
            </a:r>
          </a:p>
          <a:p>
            <a:pPr marL="690563" lvl="0">
              <a:lnSpc>
                <a:spcPct val="115000"/>
              </a:lnSpc>
              <a:spcBef>
                <a:spcPts val="0"/>
              </a:spcBef>
              <a:spcAft>
                <a:spcPts val="0"/>
              </a:spcAft>
              <a:buFont typeface="+mj-lt"/>
              <a:buAutoNum type="alphaLcParenR"/>
            </a:pPr>
            <a:r>
              <a:rPr lang="en-US" dirty="0">
                <a:ea typeface="Times New Roman"/>
                <a:cs typeface="Times New Roman"/>
              </a:rPr>
              <a:t>Notebook</a:t>
            </a:r>
          </a:p>
          <a:p>
            <a:pPr marL="690563" lvl="0">
              <a:lnSpc>
                <a:spcPct val="115000"/>
              </a:lnSpc>
              <a:spcBef>
                <a:spcPts val="0"/>
              </a:spcBef>
              <a:spcAft>
                <a:spcPts val="0"/>
              </a:spcAft>
              <a:buFont typeface="+mj-lt"/>
              <a:buAutoNum type="alphaLcParenR"/>
            </a:pPr>
            <a:r>
              <a:rPr lang="en-US" dirty="0">
                <a:ea typeface="Times New Roman"/>
                <a:cs typeface="Times New Roman"/>
              </a:rPr>
              <a:t>Money</a:t>
            </a:r>
          </a:p>
          <a:p>
            <a:pPr marL="690563" lvl="0">
              <a:lnSpc>
                <a:spcPct val="115000"/>
              </a:lnSpc>
              <a:spcBef>
                <a:spcPts val="0"/>
              </a:spcBef>
              <a:spcAft>
                <a:spcPts val="1000"/>
              </a:spcAft>
              <a:buFont typeface="+mj-lt"/>
              <a:buAutoNum type="alphaLcParenR"/>
            </a:pPr>
            <a:r>
              <a:rPr lang="en-US" dirty="0">
                <a:ea typeface="Times New Roman"/>
                <a:cs typeface="Times New Roman"/>
              </a:rPr>
              <a:t>Business cards</a:t>
            </a:r>
          </a:p>
        </p:txBody>
      </p:sp>
    </p:spTree>
    <p:extLst>
      <p:ext uri="{BB962C8B-B14F-4D97-AF65-F5344CB8AC3E}">
        <p14:creationId xmlns:p14="http://schemas.microsoft.com/office/powerpoint/2010/main" val="55171747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Questions at Q&amp;A sessions need to be _____. </a:t>
            </a:r>
          </a:p>
          <a:p>
            <a:pPr marL="690563" lvl="0">
              <a:lnSpc>
                <a:spcPct val="115000"/>
              </a:lnSpc>
              <a:spcBef>
                <a:spcPts val="0"/>
              </a:spcBef>
              <a:spcAft>
                <a:spcPts val="0"/>
              </a:spcAft>
              <a:buFont typeface="+mj-lt"/>
              <a:buAutoNum type="alphaLcParenR"/>
            </a:pPr>
            <a:r>
              <a:rPr lang="en-US" dirty="0">
                <a:ea typeface="Times New Roman"/>
                <a:cs typeface="Times New Roman"/>
              </a:rPr>
              <a:t>Predictable</a:t>
            </a:r>
          </a:p>
          <a:p>
            <a:pPr marL="690563" lvl="0">
              <a:lnSpc>
                <a:spcPct val="115000"/>
              </a:lnSpc>
              <a:spcBef>
                <a:spcPts val="0"/>
              </a:spcBef>
              <a:spcAft>
                <a:spcPts val="0"/>
              </a:spcAft>
              <a:buFont typeface="+mj-lt"/>
              <a:buAutoNum type="alphaLcParenR"/>
            </a:pPr>
            <a:r>
              <a:rPr lang="en-US" dirty="0">
                <a:ea typeface="Times New Roman"/>
                <a:cs typeface="Times New Roman"/>
              </a:rPr>
              <a:t>Thoughtful</a:t>
            </a:r>
          </a:p>
          <a:p>
            <a:pPr marL="690563" lvl="0">
              <a:lnSpc>
                <a:spcPct val="115000"/>
              </a:lnSpc>
              <a:spcBef>
                <a:spcPts val="0"/>
              </a:spcBef>
              <a:spcAft>
                <a:spcPts val="0"/>
              </a:spcAft>
              <a:buFont typeface="+mj-lt"/>
              <a:buAutoNum type="alphaLcParenR"/>
            </a:pPr>
            <a:r>
              <a:rPr lang="en-US" dirty="0">
                <a:ea typeface="Times New Roman"/>
                <a:cs typeface="Times New Roman"/>
              </a:rPr>
              <a:t>Serious </a:t>
            </a:r>
          </a:p>
          <a:p>
            <a:pPr marL="690563" lvl="0">
              <a:lnSpc>
                <a:spcPct val="115000"/>
              </a:lnSpc>
              <a:spcBef>
                <a:spcPts val="0"/>
              </a:spcBef>
              <a:spcAft>
                <a:spcPts val="1000"/>
              </a:spcAft>
              <a:buFont typeface="+mj-lt"/>
              <a:buAutoNum type="alphaLcParenR"/>
            </a:pPr>
            <a:r>
              <a:rPr lang="en-US" dirty="0">
                <a:ea typeface="Times New Roman"/>
                <a:cs typeface="Times New Roman"/>
              </a:rPr>
              <a:t>Fun</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should you Not discuss at a Q&amp;A?</a:t>
            </a:r>
          </a:p>
          <a:p>
            <a:pPr marL="690563" lvl="0">
              <a:lnSpc>
                <a:spcPct val="115000"/>
              </a:lnSpc>
              <a:spcBef>
                <a:spcPts val="0"/>
              </a:spcBef>
              <a:spcAft>
                <a:spcPts val="0"/>
              </a:spcAft>
              <a:buFont typeface="+mj-lt"/>
              <a:buAutoNum type="alphaLcParenR"/>
            </a:pPr>
            <a:r>
              <a:rPr lang="en-US" dirty="0">
                <a:ea typeface="Times New Roman"/>
                <a:cs typeface="Times New Roman"/>
              </a:rPr>
              <a:t>Company</a:t>
            </a:r>
          </a:p>
          <a:p>
            <a:pPr marL="690563" lvl="0">
              <a:lnSpc>
                <a:spcPct val="115000"/>
              </a:lnSpc>
              <a:spcBef>
                <a:spcPts val="0"/>
              </a:spcBef>
              <a:spcAft>
                <a:spcPts val="0"/>
              </a:spcAft>
              <a:buFont typeface="+mj-lt"/>
              <a:buAutoNum type="alphaLcParenR"/>
            </a:pPr>
            <a:r>
              <a:rPr lang="en-US" dirty="0">
                <a:ea typeface="Times New Roman"/>
                <a:cs typeface="Times New Roman"/>
              </a:rPr>
              <a:t>Future</a:t>
            </a:r>
          </a:p>
          <a:p>
            <a:pPr marL="690563" lvl="0">
              <a:lnSpc>
                <a:spcPct val="115000"/>
              </a:lnSpc>
              <a:spcBef>
                <a:spcPts val="0"/>
              </a:spcBef>
              <a:spcAft>
                <a:spcPts val="0"/>
              </a:spcAft>
              <a:buFont typeface="+mj-lt"/>
              <a:buAutoNum type="alphaLcParenR"/>
            </a:pPr>
            <a:r>
              <a:rPr lang="en-US" dirty="0">
                <a:ea typeface="Times New Roman"/>
                <a:cs typeface="Times New Roman"/>
              </a:rPr>
              <a:t>Grievances</a:t>
            </a:r>
          </a:p>
          <a:p>
            <a:pPr marL="690563" lvl="0">
              <a:lnSpc>
                <a:spcPct val="115000"/>
              </a:lnSpc>
              <a:spcBef>
                <a:spcPts val="0"/>
              </a:spcBef>
              <a:spcAft>
                <a:spcPts val="1000"/>
              </a:spcAft>
              <a:buFont typeface="+mj-lt"/>
              <a:buAutoNum type="alphaLcParenR"/>
            </a:pPr>
            <a:r>
              <a:rPr lang="en-US" dirty="0">
                <a:ea typeface="Times New Roman"/>
                <a:cs typeface="Times New Roman"/>
              </a:rPr>
              <a:t>Growth</a:t>
            </a:r>
          </a:p>
        </p:txBody>
      </p:sp>
    </p:spTree>
    <p:extLst>
      <p:ext uri="{BB962C8B-B14F-4D97-AF65-F5344CB8AC3E}">
        <p14:creationId xmlns:p14="http://schemas.microsoft.com/office/powerpoint/2010/main" val="55171747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Lunch and learns should occur on the same day and at the same_____</a:t>
            </a:r>
          </a:p>
          <a:p>
            <a:pPr marL="690563" lvl="0">
              <a:lnSpc>
                <a:spcPct val="115000"/>
              </a:lnSpc>
              <a:spcBef>
                <a:spcPts val="0"/>
              </a:spcBef>
              <a:spcAft>
                <a:spcPts val="0"/>
              </a:spcAft>
              <a:buFont typeface="+mj-lt"/>
              <a:buAutoNum type="alphaLcParenR"/>
            </a:pPr>
            <a:r>
              <a:rPr lang="en-US" dirty="0">
                <a:ea typeface="Times New Roman"/>
                <a:cs typeface="Times New Roman"/>
              </a:rPr>
              <a:t>Time</a:t>
            </a:r>
          </a:p>
          <a:p>
            <a:pPr marL="690563" lvl="0">
              <a:lnSpc>
                <a:spcPct val="115000"/>
              </a:lnSpc>
              <a:spcBef>
                <a:spcPts val="0"/>
              </a:spcBef>
              <a:spcAft>
                <a:spcPts val="0"/>
              </a:spcAft>
              <a:buFont typeface="+mj-lt"/>
              <a:buAutoNum type="alphaLcParenR"/>
            </a:pPr>
            <a:r>
              <a:rPr lang="en-US" dirty="0">
                <a:ea typeface="Times New Roman"/>
                <a:cs typeface="Times New Roman"/>
              </a:rPr>
              <a:t>Location</a:t>
            </a:r>
          </a:p>
          <a:p>
            <a:pPr marL="690563" lvl="0">
              <a:lnSpc>
                <a:spcPct val="115000"/>
              </a:lnSpc>
              <a:spcBef>
                <a:spcPts val="0"/>
              </a:spcBef>
              <a:spcAft>
                <a:spcPts val="0"/>
              </a:spcAft>
              <a:buFont typeface="+mj-lt"/>
              <a:buAutoNum type="alphaLcParenR"/>
            </a:pPr>
            <a:r>
              <a:rPr lang="en-US" dirty="0">
                <a:ea typeface="Times New Roman"/>
                <a:cs typeface="Times New Roman"/>
              </a:rPr>
              <a:t>Restaurant </a:t>
            </a:r>
          </a:p>
          <a:p>
            <a:pPr marL="690563" lvl="0">
              <a:lnSpc>
                <a:spcPct val="115000"/>
              </a:lnSpc>
              <a:spcBef>
                <a:spcPts val="0"/>
              </a:spcBef>
              <a:spcAft>
                <a:spcPts val="1000"/>
              </a:spcAft>
              <a:buFont typeface="+mj-lt"/>
              <a:buAutoNum type="alphaLcParenR"/>
            </a:pPr>
            <a:r>
              <a:rPr lang="en-US" dirty="0">
                <a:ea typeface="Times New Roman"/>
                <a:cs typeface="Times New Roman"/>
              </a:rPr>
              <a:t>Room</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will determine how often a lunch and learn needs to occur?</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Feedback</a:t>
            </a:r>
          </a:p>
          <a:p>
            <a:pPr marL="690563" lvl="0">
              <a:lnSpc>
                <a:spcPct val="115000"/>
              </a:lnSpc>
              <a:spcBef>
                <a:spcPts val="0"/>
              </a:spcBef>
              <a:spcAft>
                <a:spcPts val="0"/>
              </a:spcAft>
              <a:buFont typeface="+mj-lt"/>
              <a:buAutoNum type="alphaLcParenR"/>
            </a:pPr>
            <a:r>
              <a:rPr lang="en-US" dirty="0">
                <a:ea typeface="Times New Roman"/>
                <a:cs typeface="Times New Roman"/>
              </a:rPr>
              <a:t>Training needs</a:t>
            </a:r>
          </a:p>
          <a:p>
            <a:pPr marL="690563" lvl="0">
              <a:lnSpc>
                <a:spcPct val="115000"/>
              </a:lnSpc>
              <a:spcBef>
                <a:spcPts val="0"/>
              </a:spcBef>
              <a:spcAft>
                <a:spcPts val="1000"/>
              </a:spcAft>
              <a:buFont typeface="+mj-lt"/>
              <a:buAutoNum type="alphaLcParenR"/>
            </a:pPr>
            <a:r>
              <a:rPr lang="en-US" dirty="0">
                <a:ea typeface="Times New Roman"/>
                <a:cs typeface="Times New Roman"/>
              </a:rPr>
              <a:t>Business needs</a:t>
            </a:r>
          </a:p>
        </p:txBody>
      </p:sp>
    </p:spTree>
    <p:extLst>
      <p:ext uri="{BB962C8B-B14F-4D97-AF65-F5344CB8AC3E}">
        <p14:creationId xmlns:p14="http://schemas.microsoft.com/office/powerpoint/2010/main" val="55171747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the previous drop in revenue related to training?</a:t>
            </a:r>
          </a:p>
          <a:p>
            <a:pPr marL="690563" lvl="0">
              <a:lnSpc>
                <a:spcPct val="115000"/>
              </a:lnSpc>
              <a:spcBef>
                <a:spcPts val="0"/>
              </a:spcBef>
              <a:spcAft>
                <a:spcPts val="0"/>
              </a:spcAft>
              <a:buFont typeface="+mj-lt"/>
              <a:buAutoNum type="alphaLcParenR"/>
            </a:pPr>
            <a:r>
              <a:rPr lang="en-US" dirty="0">
                <a:ea typeface="Times New Roman"/>
                <a:cs typeface="Times New Roman"/>
              </a:rPr>
              <a:t>None</a:t>
            </a:r>
          </a:p>
          <a:p>
            <a:pPr marL="690563" lvl="0">
              <a:lnSpc>
                <a:spcPct val="115000"/>
              </a:lnSpc>
              <a:spcBef>
                <a:spcPts val="0"/>
              </a:spcBef>
              <a:spcAft>
                <a:spcPts val="0"/>
              </a:spcAft>
              <a:buFont typeface="+mj-lt"/>
              <a:buAutoNum type="alphaLcParenR"/>
            </a:pPr>
            <a:r>
              <a:rPr lang="en-US" dirty="0">
                <a:ea typeface="Times New Roman"/>
                <a:cs typeface="Times New Roman"/>
              </a:rPr>
              <a:t>5%</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1000"/>
              </a:spcAft>
              <a:buFont typeface="+mj-lt"/>
              <a:buAutoNum type="alphaLcParenR"/>
            </a:pPr>
            <a:r>
              <a:rPr lang="en-US" dirty="0">
                <a:ea typeface="Times New Roman"/>
                <a:cs typeface="Times New Roman"/>
              </a:rPr>
              <a:t>15%</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the purpose of the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Implement training</a:t>
            </a:r>
          </a:p>
          <a:p>
            <a:pPr marL="690563" lvl="0">
              <a:lnSpc>
                <a:spcPct val="115000"/>
              </a:lnSpc>
              <a:spcBef>
                <a:spcPts val="0"/>
              </a:spcBef>
              <a:spcAft>
                <a:spcPts val="0"/>
              </a:spcAft>
              <a:buFont typeface="+mj-lt"/>
              <a:buAutoNum type="alphaLcParenR"/>
            </a:pPr>
            <a:r>
              <a:rPr lang="en-US" dirty="0">
                <a:ea typeface="Times New Roman"/>
                <a:cs typeface="Times New Roman"/>
              </a:rPr>
              <a:t>Q&amp;A</a:t>
            </a:r>
          </a:p>
          <a:p>
            <a:pPr marL="690563" lvl="0">
              <a:lnSpc>
                <a:spcPct val="115000"/>
              </a:lnSpc>
              <a:spcBef>
                <a:spcPts val="0"/>
              </a:spcBef>
              <a:spcAft>
                <a:spcPts val="0"/>
              </a:spcAft>
              <a:buFont typeface="+mj-lt"/>
              <a:buAutoNum type="alphaLcParenR"/>
            </a:pPr>
            <a:r>
              <a:rPr lang="en-US" dirty="0">
                <a:ea typeface="Times New Roman"/>
                <a:cs typeface="Times New Roman"/>
              </a:rPr>
              <a:t>Network</a:t>
            </a:r>
          </a:p>
          <a:p>
            <a:pPr marL="690563" lvl="0">
              <a:lnSpc>
                <a:spcPct val="115000"/>
              </a:lnSpc>
              <a:spcBef>
                <a:spcPts val="0"/>
              </a:spcBef>
              <a:spcAft>
                <a:spcPts val="1000"/>
              </a:spcAft>
              <a:buFont typeface="+mj-lt"/>
              <a:buAutoNum type="alphaLcParenR"/>
            </a:pPr>
            <a:r>
              <a:rPr lang="en-US" dirty="0">
                <a:ea typeface="Times New Roman"/>
                <a:cs typeface="Times New Roman"/>
              </a:rPr>
              <a:t>Refresh</a:t>
            </a:r>
          </a:p>
        </p:txBody>
      </p:sp>
    </p:spTree>
    <p:extLst>
      <p:ext uri="{BB962C8B-B14F-4D97-AF65-F5344CB8AC3E}">
        <p14:creationId xmlns:p14="http://schemas.microsoft.com/office/powerpoint/2010/main" val="551717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A257EB9F-1BD0-45C1-9C91-927613C68CE2}"/>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Setting up the Location</a:t>
            </a:r>
          </a:p>
        </p:txBody>
      </p:sp>
      <p:grpSp>
        <p:nvGrpSpPr>
          <p:cNvPr id="3" name="Group 2">
            <a:extLst>
              <a:ext uri="{FF2B5EF4-FFF2-40B4-BE49-F238E27FC236}">
                <a16:creationId xmlns:a16="http://schemas.microsoft.com/office/drawing/2014/main" id="{16A93E43-2623-4FE6-9F74-15DF1A4D1B28}"/>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ADE3E965-A169-4695-8978-1A0F5332B228}"/>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8A843105-1B9B-4040-B028-95B8DC1F3018}"/>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98120" tIns="198120" rIns="198120" bIns="3366292" numCol="1" spcCol="1270" anchor="ctr" anchorCtr="0">
              <a:noAutofit/>
            </a:bodyPr>
            <a:lstStyle/>
            <a:p>
              <a:pPr marL="0" lvl="0" indent="0" algn="l" defTabSz="2311400">
                <a:lnSpc>
                  <a:spcPct val="90000"/>
                </a:lnSpc>
                <a:spcBef>
                  <a:spcPct val="0"/>
                </a:spcBef>
                <a:spcAft>
                  <a:spcPct val="35000"/>
                </a:spcAft>
                <a:buNone/>
              </a:pPr>
              <a:r>
                <a:rPr lang="en-US" sz="5200" kern="1200" dirty="0"/>
                <a:t>Catering?</a:t>
              </a:r>
            </a:p>
          </p:txBody>
        </p:sp>
        <p:sp>
          <p:nvSpPr>
            <p:cNvPr id="6" name="Partial Circle 5">
              <a:extLst>
                <a:ext uri="{FF2B5EF4-FFF2-40B4-BE49-F238E27FC236}">
                  <a16:creationId xmlns:a16="http://schemas.microsoft.com/office/drawing/2014/main" id="{93D6847E-0971-468B-9F50-8FA103CC2E99}"/>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92A7A240-6F8F-4CD7-9543-3A7FD4F4759F}"/>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98120" tIns="198120" rIns="198120" bIns="1782206" numCol="1" spcCol="1270" anchor="ctr" anchorCtr="0">
              <a:noAutofit/>
            </a:bodyPr>
            <a:lstStyle/>
            <a:p>
              <a:pPr marL="0" lvl="0" indent="0" algn="l" defTabSz="2311400">
                <a:lnSpc>
                  <a:spcPct val="90000"/>
                </a:lnSpc>
                <a:spcBef>
                  <a:spcPct val="0"/>
                </a:spcBef>
                <a:spcAft>
                  <a:spcPct val="35000"/>
                </a:spcAft>
                <a:buNone/>
              </a:pPr>
              <a:r>
                <a:rPr lang="en-US" sz="5200" kern="1200" dirty="0"/>
                <a:t>Technology</a:t>
              </a:r>
            </a:p>
          </p:txBody>
        </p:sp>
        <p:sp>
          <p:nvSpPr>
            <p:cNvPr id="8" name="Partial Circle 7">
              <a:extLst>
                <a:ext uri="{FF2B5EF4-FFF2-40B4-BE49-F238E27FC236}">
                  <a16:creationId xmlns:a16="http://schemas.microsoft.com/office/drawing/2014/main" id="{58869C77-3C52-4967-855B-6E8F9294984C}"/>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11698F2B-8CE5-46AD-9335-845CD94F0149}"/>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dirty="0"/>
                <a:t>Distribute material?</a:t>
              </a:r>
            </a:p>
          </p:txBody>
        </p:sp>
      </p:gr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questions will participants ask at a refresher course?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Educated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Basic</a:t>
            </a:r>
          </a:p>
          <a:p>
            <a:pPr marL="690563" lvl="0">
              <a:lnSpc>
                <a:spcPct val="115000"/>
              </a:lnSpc>
              <a:spcBef>
                <a:spcPts val="0"/>
              </a:spcBef>
              <a:spcAft>
                <a:spcPts val="0"/>
              </a:spcAft>
              <a:buFont typeface="+mj-lt"/>
              <a:buAutoNum type="alphaLcParenR"/>
            </a:pPr>
            <a:r>
              <a:rPr lang="en-US" dirty="0">
                <a:ea typeface="Times New Roman"/>
                <a:cs typeface="Times New Roman"/>
              </a:rPr>
              <a:t>Useful</a:t>
            </a:r>
          </a:p>
          <a:p>
            <a:pPr marL="690563" lvl="0">
              <a:lnSpc>
                <a:spcPct val="115000"/>
              </a:lnSpc>
              <a:spcBef>
                <a:spcPts val="0"/>
              </a:spcBef>
              <a:spcAft>
                <a:spcPts val="1000"/>
              </a:spcAft>
              <a:buFont typeface="+mj-lt"/>
              <a:buAutoNum type="alphaLcParenR"/>
            </a:pPr>
            <a:r>
              <a:rPr lang="en-US" dirty="0">
                <a:ea typeface="Times New Roman"/>
                <a:cs typeface="Times New Roman"/>
              </a:rPr>
              <a:t>Interesting</a:t>
            </a:r>
          </a:p>
          <a:p>
            <a:pPr marL="347663" marR="0" indent="-4763">
              <a:lnSpc>
                <a:spcPct val="115000"/>
              </a:lnSpc>
              <a:spcBef>
                <a:spcPts val="0"/>
              </a:spcBef>
              <a:spcAft>
                <a:spcPts val="1000"/>
              </a:spcAft>
            </a:pPr>
            <a:r>
              <a:rPr lang="en-US" dirty="0">
                <a:solidFill>
                  <a:srgbClr val="FF0000"/>
                </a:solidFill>
                <a:ea typeface="Times New Roman"/>
                <a:cs typeface="Times New Roman"/>
              </a:rPr>
              <a:t>Participants in refresher courses have experience with the material. This leads to educated questions about the subject.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refresher courses help identify?</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Learning gaps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ROI</a:t>
            </a:r>
          </a:p>
          <a:p>
            <a:pPr marL="690563" lvl="0">
              <a:lnSpc>
                <a:spcPct val="115000"/>
              </a:lnSpc>
              <a:spcBef>
                <a:spcPts val="0"/>
              </a:spcBef>
              <a:spcAft>
                <a:spcPts val="1000"/>
              </a:spcAft>
              <a:buFont typeface="+mj-lt"/>
              <a:buAutoNum type="alphaLcParenR"/>
            </a:pPr>
            <a:r>
              <a:rPr lang="en-US" dirty="0">
                <a:ea typeface="Times New Roman"/>
                <a:cs typeface="Times New Roman"/>
              </a:rPr>
              <a:t>Risks</a:t>
            </a:r>
          </a:p>
          <a:p>
            <a:pPr marL="347663" marR="0" indent="-4763">
              <a:lnSpc>
                <a:spcPct val="115000"/>
              </a:lnSpc>
              <a:spcBef>
                <a:spcPts val="0"/>
              </a:spcBef>
              <a:spcAft>
                <a:spcPts val="1000"/>
              </a:spcAft>
            </a:pPr>
            <a:r>
              <a:rPr lang="en-US" dirty="0">
                <a:solidFill>
                  <a:srgbClr val="FF0000"/>
                </a:solidFill>
                <a:ea typeface="Times New Roman"/>
                <a:cs typeface="Times New Roman"/>
              </a:rPr>
              <a:t>Refresher courses take place after participants have taken traditional courses. They help identify any learning gaps. </a:t>
            </a:r>
            <a:endParaRPr lang="en-US" dirty="0">
              <a:ea typeface="Times New Roman"/>
              <a:cs typeface="Times New Roman"/>
            </a:endParaRPr>
          </a:p>
        </p:txBody>
      </p:sp>
    </p:spTree>
    <p:extLst>
      <p:ext uri="{BB962C8B-B14F-4D97-AF65-F5344CB8AC3E}">
        <p14:creationId xmlns:p14="http://schemas.microsoft.com/office/powerpoint/2010/main" val="986556463"/>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When should you arrive to network?</a:t>
            </a:r>
          </a:p>
          <a:p>
            <a:pPr marL="690563" lvl="0">
              <a:lnSpc>
                <a:spcPct val="115000"/>
              </a:lnSpc>
              <a:spcBef>
                <a:spcPts val="0"/>
              </a:spcBef>
              <a:spcAft>
                <a:spcPts val="0"/>
              </a:spcAft>
              <a:buFont typeface="+mj-lt"/>
              <a:buAutoNum type="alphaLcParenR"/>
            </a:pPr>
            <a:r>
              <a:rPr lang="en-US" dirty="0">
                <a:ea typeface="Times New Roman"/>
                <a:cs typeface="Times New Roman"/>
              </a:rPr>
              <a:t>Late</a:t>
            </a:r>
          </a:p>
          <a:p>
            <a:pPr marL="690563" lvl="0">
              <a:lnSpc>
                <a:spcPct val="115000"/>
              </a:lnSpc>
              <a:spcBef>
                <a:spcPts val="0"/>
              </a:spcBef>
              <a:spcAft>
                <a:spcPts val="0"/>
              </a:spcAft>
              <a:buFont typeface="+mj-lt"/>
              <a:buAutoNum type="alphaLcParenR"/>
            </a:pPr>
            <a:r>
              <a:rPr lang="en-US" dirty="0">
                <a:ea typeface="Times New Roman"/>
                <a:cs typeface="Times New Roman"/>
              </a:rPr>
              <a:t>On time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Early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solidFill>
                  <a:srgbClr val="FF0000"/>
                </a:solidFill>
                <a:ea typeface="Times New Roman"/>
                <a:cs typeface="Times New Roman"/>
              </a:rPr>
              <a:t>Networking works better when you arrive early. This allows you to meet people before the room gets too crowded.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should you bring to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Planner</a:t>
            </a:r>
          </a:p>
          <a:p>
            <a:pPr marL="690563" lvl="0">
              <a:lnSpc>
                <a:spcPct val="115000"/>
              </a:lnSpc>
              <a:spcBef>
                <a:spcPts val="0"/>
              </a:spcBef>
              <a:spcAft>
                <a:spcPts val="0"/>
              </a:spcAft>
              <a:buFont typeface="+mj-lt"/>
              <a:buAutoNum type="alphaLcParenR"/>
            </a:pPr>
            <a:r>
              <a:rPr lang="en-US" dirty="0">
                <a:ea typeface="Times New Roman"/>
                <a:cs typeface="Times New Roman"/>
              </a:rPr>
              <a:t>Notebook</a:t>
            </a:r>
          </a:p>
          <a:p>
            <a:pPr marL="690563" lvl="0">
              <a:lnSpc>
                <a:spcPct val="115000"/>
              </a:lnSpc>
              <a:spcBef>
                <a:spcPts val="0"/>
              </a:spcBef>
              <a:spcAft>
                <a:spcPts val="0"/>
              </a:spcAft>
              <a:buFont typeface="+mj-lt"/>
              <a:buAutoNum type="alphaLcParenR"/>
            </a:pPr>
            <a:r>
              <a:rPr lang="en-US" dirty="0">
                <a:ea typeface="Times New Roman"/>
                <a:cs typeface="Times New Roman"/>
              </a:rPr>
              <a:t>Money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Business cards</a:t>
            </a:r>
            <a:endParaRPr lang="en-US" dirty="0">
              <a:ea typeface="Times New Roman"/>
              <a:cs typeface="Times New Roman"/>
            </a:endParaRPr>
          </a:p>
          <a:p>
            <a:pPr marL="347663" indent="-4763"/>
            <a:r>
              <a:rPr lang="en-US" dirty="0">
                <a:solidFill>
                  <a:srgbClr val="FF0000"/>
                </a:solidFill>
                <a:ea typeface="Times New Roman"/>
                <a:cs typeface="Times New Roman"/>
              </a:rPr>
              <a:t>Business cards are necessary at lunch and learns. They make exchanging information easier.</a:t>
            </a:r>
            <a:endParaRPr lang="en-US" dirty="0"/>
          </a:p>
        </p:txBody>
      </p:sp>
    </p:spTree>
    <p:extLst>
      <p:ext uri="{BB962C8B-B14F-4D97-AF65-F5344CB8AC3E}">
        <p14:creationId xmlns:p14="http://schemas.microsoft.com/office/powerpoint/2010/main" val="3607489928"/>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Questions at Q&amp;A sessions need to be _____. </a:t>
            </a:r>
          </a:p>
          <a:p>
            <a:pPr marL="690563" lvl="0">
              <a:lnSpc>
                <a:spcPct val="115000"/>
              </a:lnSpc>
              <a:spcBef>
                <a:spcPts val="0"/>
              </a:spcBef>
              <a:spcAft>
                <a:spcPts val="0"/>
              </a:spcAft>
              <a:buFont typeface="+mj-lt"/>
              <a:buAutoNum type="alphaLcParenR"/>
            </a:pPr>
            <a:r>
              <a:rPr lang="en-US" dirty="0">
                <a:ea typeface="Times New Roman"/>
                <a:cs typeface="Times New Roman"/>
              </a:rPr>
              <a:t>Predictable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Thoughtful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Serious </a:t>
            </a:r>
          </a:p>
          <a:p>
            <a:pPr marL="690563" lvl="0">
              <a:lnSpc>
                <a:spcPct val="115000"/>
              </a:lnSpc>
              <a:spcBef>
                <a:spcPts val="0"/>
              </a:spcBef>
              <a:spcAft>
                <a:spcPts val="1000"/>
              </a:spcAft>
              <a:buFont typeface="+mj-lt"/>
              <a:buAutoNum type="alphaLcParenR"/>
            </a:pPr>
            <a:r>
              <a:rPr lang="en-US" dirty="0">
                <a:ea typeface="Times New Roman"/>
                <a:cs typeface="Times New Roman"/>
              </a:rPr>
              <a:t>Fun</a:t>
            </a:r>
          </a:p>
          <a:p>
            <a:pPr marL="347663" marR="0" indent="-4763">
              <a:lnSpc>
                <a:spcPct val="115000"/>
              </a:lnSpc>
              <a:spcBef>
                <a:spcPts val="0"/>
              </a:spcBef>
              <a:spcAft>
                <a:spcPts val="1000"/>
              </a:spcAft>
            </a:pPr>
            <a:r>
              <a:rPr lang="en-US" dirty="0">
                <a:solidFill>
                  <a:srgbClr val="FF0000"/>
                </a:solidFill>
                <a:ea typeface="Times New Roman"/>
                <a:cs typeface="Times New Roman"/>
              </a:rPr>
              <a:t>Questions at Q&amp;A sessions may be serious or not. They do, however, need to be thoughtful.</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should you Not discuss at a Q&amp;A?</a:t>
            </a:r>
          </a:p>
          <a:p>
            <a:pPr marL="690563" lvl="0">
              <a:lnSpc>
                <a:spcPct val="115000"/>
              </a:lnSpc>
              <a:spcBef>
                <a:spcPts val="0"/>
              </a:spcBef>
              <a:spcAft>
                <a:spcPts val="0"/>
              </a:spcAft>
              <a:buFont typeface="+mj-lt"/>
              <a:buAutoNum type="alphaLcParenR"/>
            </a:pPr>
            <a:r>
              <a:rPr lang="en-US" dirty="0">
                <a:ea typeface="Times New Roman"/>
                <a:cs typeface="Times New Roman"/>
              </a:rPr>
              <a:t>Company</a:t>
            </a:r>
          </a:p>
          <a:p>
            <a:pPr marL="690563" lvl="0">
              <a:lnSpc>
                <a:spcPct val="115000"/>
              </a:lnSpc>
              <a:spcBef>
                <a:spcPts val="0"/>
              </a:spcBef>
              <a:spcAft>
                <a:spcPts val="0"/>
              </a:spcAft>
              <a:buFont typeface="+mj-lt"/>
              <a:buAutoNum type="alphaLcParenR"/>
            </a:pPr>
            <a:r>
              <a:rPr lang="en-US" dirty="0">
                <a:ea typeface="Times New Roman"/>
                <a:cs typeface="Times New Roman"/>
              </a:rPr>
              <a:t>Future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Grievances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Growth</a:t>
            </a:r>
          </a:p>
          <a:p>
            <a:pPr marL="347663" marR="0" indent="-4763">
              <a:lnSpc>
                <a:spcPct val="115000"/>
              </a:lnSpc>
              <a:spcBef>
                <a:spcPts val="0"/>
              </a:spcBef>
              <a:spcAft>
                <a:spcPts val="1000"/>
              </a:spcAft>
            </a:pPr>
            <a:r>
              <a:rPr lang="en-US" dirty="0">
                <a:solidFill>
                  <a:srgbClr val="FF0000"/>
                </a:solidFill>
                <a:ea typeface="Times New Roman"/>
                <a:cs typeface="Times New Roman"/>
              </a:rPr>
              <a:t>Questions are necessary at Q&amp;As. It is important not to address grievances at the platform.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0197284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Lunch and learns should occur on the same day and at the same_____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Time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Location</a:t>
            </a:r>
          </a:p>
          <a:p>
            <a:pPr marL="690563" lvl="0">
              <a:lnSpc>
                <a:spcPct val="115000"/>
              </a:lnSpc>
              <a:spcBef>
                <a:spcPts val="0"/>
              </a:spcBef>
              <a:spcAft>
                <a:spcPts val="0"/>
              </a:spcAft>
              <a:buFont typeface="+mj-lt"/>
              <a:buAutoNum type="alphaLcParenR"/>
            </a:pPr>
            <a:r>
              <a:rPr lang="en-US" dirty="0">
                <a:ea typeface="Times New Roman"/>
                <a:cs typeface="Times New Roman"/>
              </a:rPr>
              <a:t>Restaurant </a:t>
            </a:r>
          </a:p>
          <a:p>
            <a:pPr marL="690563" lvl="0">
              <a:lnSpc>
                <a:spcPct val="115000"/>
              </a:lnSpc>
              <a:spcBef>
                <a:spcPts val="0"/>
              </a:spcBef>
              <a:spcAft>
                <a:spcPts val="1000"/>
              </a:spcAft>
              <a:buFont typeface="+mj-lt"/>
              <a:buAutoNum type="alphaLcParenR"/>
            </a:pPr>
            <a:r>
              <a:rPr lang="en-US" dirty="0">
                <a:ea typeface="Times New Roman"/>
                <a:cs typeface="Times New Roman"/>
              </a:rPr>
              <a:t>Room</a:t>
            </a:r>
          </a:p>
          <a:p>
            <a:pPr marL="347663" marR="0" indent="-4763">
              <a:lnSpc>
                <a:spcPct val="115000"/>
              </a:lnSpc>
              <a:spcBef>
                <a:spcPts val="0"/>
              </a:spcBef>
              <a:spcAft>
                <a:spcPts val="1000"/>
              </a:spcAft>
            </a:pPr>
            <a:r>
              <a:rPr lang="en-US" dirty="0">
                <a:solidFill>
                  <a:srgbClr val="FF0000"/>
                </a:solidFill>
                <a:ea typeface="Times New Roman"/>
                <a:cs typeface="Times New Roman"/>
              </a:rPr>
              <a:t>Lunch and learns are more effective with regular schedules. They should occur on the same day and at the same time.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will determine how often a lunch and learn needs to occur?</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Feedback</a:t>
            </a:r>
          </a:p>
          <a:p>
            <a:pPr marL="690563" lvl="0">
              <a:lnSpc>
                <a:spcPct val="115000"/>
              </a:lnSpc>
              <a:spcBef>
                <a:spcPts val="0"/>
              </a:spcBef>
              <a:spcAft>
                <a:spcPts val="0"/>
              </a:spcAft>
              <a:buFont typeface="+mj-lt"/>
              <a:buAutoNum type="alphaLcParenR"/>
            </a:pPr>
            <a:r>
              <a:rPr lang="en-US" dirty="0">
                <a:ea typeface="Times New Roman"/>
                <a:cs typeface="Times New Roman"/>
              </a:rPr>
              <a:t>Training needs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Business needs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Lunch and learns are more effective on a schedule. The needs of the business will determine the schedule.</a:t>
            </a:r>
            <a:endParaRPr lang="en-US" dirty="0">
              <a:ea typeface="Times New Roman"/>
              <a:cs typeface="Times New Roman"/>
            </a:endParaRPr>
          </a:p>
        </p:txBody>
      </p:sp>
    </p:spTree>
    <p:extLst>
      <p:ext uri="{BB962C8B-B14F-4D97-AF65-F5344CB8AC3E}">
        <p14:creationId xmlns:p14="http://schemas.microsoft.com/office/powerpoint/2010/main" val="262323029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the previous drop in revenue related to training?</a:t>
            </a:r>
          </a:p>
          <a:p>
            <a:pPr marL="690563" lvl="0">
              <a:lnSpc>
                <a:spcPct val="115000"/>
              </a:lnSpc>
              <a:spcBef>
                <a:spcPts val="0"/>
              </a:spcBef>
              <a:spcAft>
                <a:spcPts val="0"/>
              </a:spcAft>
              <a:buFont typeface="+mj-lt"/>
              <a:buAutoNum type="alphaLcParenR"/>
            </a:pPr>
            <a:r>
              <a:rPr lang="en-US" dirty="0">
                <a:ea typeface="Times New Roman"/>
                <a:cs typeface="Times New Roman"/>
              </a:rPr>
              <a:t>None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5%</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1000"/>
              </a:spcAft>
              <a:buFont typeface="+mj-lt"/>
              <a:buAutoNum type="alphaLcParenR"/>
            </a:pPr>
            <a:r>
              <a:rPr lang="en-US" dirty="0">
                <a:ea typeface="Times New Roman"/>
                <a:cs typeface="Times New Roman"/>
              </a:rPr>
              <a:t>15%</a:t>
            </a:r>
          </a:p>
          <a:p>
            <a:pPr marL="347663" marR="0" indent="-4763">
              <a:lnSpc>
                <a:spcPct val="115000"/>
              </a:lnSpc>
              <a:spcBef>
                <a:spcPts val="0"/>
              </a:spcBef>
              <a:spcAft>
                <a:spcPts val="1000"/>
              </a:spcAft>
            </a:pPr>
            <a:r>
              <a:rPr lang="en-US" dirty="0">
                <a:solidFill>
                  <a:srgbClr val="FF0000"/>
                </a:solidFill>
                <a:ea typeface="Times New Roman"/>
                <a:cs typeface="Times New Roman"/>
              </a:rPr>
              <a:t>The revenue would drop 5% the quarter after training. This loss caused Bill to implement changes.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the purpose of the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Implement training</a:t>
            </a:r>
          </a:p>
          <a:p>
            <a:pPr marL="690563" lvl="0">
              <a:lnSpc>
                <a:spcPct val="115000"/>
              </a:lnSpc>
              <a:spcBef>
                <a:spcPts val="0"/>
              </a:spcBef>
              <a:spcAft>
                <a:spcPts val="0"/>
              </a:spcAft>
              <a:buFont typeface="+mj-lt"/>
              <a:buAutoNum type="alphaLcParenR"/>
            </a:pPr>
            <a:r>
              <a:rPr lang="en-US" dirty="0">
                <a:ea typeface="Times New Roman"/>
                <a:cs typeface="Times New Roman"/>
              </a:rPr>
              <a:t>Q&amp;A</a:t>
            </a:r>
          </a:p>
          <a:p>
            <a:pPr marL="690563" lvl="0">
              <a:lnSpc>
                <a:spcPct val="115000"/>
              </a:lnSpc>
              <a:spcBef>
                <a:spcPts val="0"/>
              </a:spcBef>
              <a:spcAft>
                <a:spcPts val="0"/>
              </a:spcAft>
              <a:buFont typeface="+mj-lt"/>
              <a:buAutoNum type="alphaLcParenR"/>
            </a:pPr>
            <a:r>
              <a:rPr lang="en-US" dirty="0">
                <a:ea typeface="Times New Roman"/>
                <a:cs typeface="Times New Roman"/>
              </a:rPr>
              <a:t>Network</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Refresh</a:t>
            </a:r>
            <a:endParaRPr lang="en-US" dirty="0">
              <a:ea typeface="Times New Roman"/>
              <a:cs typeface="Times New Roman"/>
            </a:endParaRPr>
          </a:p>
          <a:p>
            <a:pPr marL="347663" indent="-4763"/>
            <a:r>
              <a:rPr lang="en-US" dirty="0">
                <a:solidFill>
                  <a:srgbClr val="FF0000"/>
                </a:solidFill>
                <a:ea typeface="Times New Roman"/>
                <a:cs typeface="Times New Roman"/>
              </a:rPr>
              <a:t>Bill created the lunch and learn as a refresher course. It helped fill gaps and prevented a quarterly loss. </a:t>
            </a:r>
            <a:endParaRPr lang="en-US" dirty="0"/>
          </a:p>
        </p:txBody>
      </p:sp>
    </p:spTree>
    <p:extLst>
      <p:ext uri="{BB962C8B-B14F-4D97-AF65-F5344CB8AC3E}">
        <p14:creationId xmlns:p14="http://schemas.microsoft.com/office/powerpoint/2010/main" val="1391029035"/>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Twelve: </a:t>
            </a:r>
            <a:br>
              <a:rPr lang="en-US" dirty="0"/>
            </a:br>
            <a:r>
              <a:rPr lang="en-US" dirty="0"/>
              <a:t>Wrapping Up</a:t>
            </a:r>
          </a:p>
        </p:txBody>
      </p:sp>
      <p:sp>
        <p:nvSpPr>
          <p:cNvPr id="4" name="Text Placeholder 3"/>
          <p:cNvSpPr>
            <a:spLocks noGrp="1"/>
          </p:cNvSpPr>
          <p:nvPr>
            <p:ph type="body" sz="quarter" idx="10"/>
          </p:nvPr>
        </p:nvSpPr>
        <p:spPr/>
        <p:txBody>
          <a:bodyPr rtlCol="0">
            <a:noAutofit/>
          </a:bodyPr>
          <a:lstStyle/>
          <a:p>
            <a:pPr>
              <a:spcBef>
                <a:spcPts val="0"/>
              </a:spcBef>
              <a:spcAft>
                <a:spcPts val="1000"/>
              </a:spcAft>
            </a:pPr>
            <a:r>
              <a:rPr lang="en-US" i="1" dirty="0">
                <a:latin typeface="Cambria"/>
                <a:ea typeface="Times New Roman"/>
                <a:cs typeface="Times New Roman"/>
              </a:rPr>
              <a:t>Greatness is won not awarded.</a:t>
            </a:r>
            <a:endParaRPr lang="en-US"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Guy Kawasaki</a:t>
            </a:r>
            <a:endParaRPr lang="en-US" dirty="0">
              <a:ea typeface="Times New Roman"/>
              <a:cs typeface="Times New Roman"/>
            </a:endParaRPr>
          </a:p>
          <a:p>
            <a:pPr eaLnBrk="1" fontAlgn="auto" hangingPunct="1">
              <a:spcAft>
                <a:spcPts val="0"/>
              </a:spcAft>
              <a:buFont typeface="Arial" pitchFamily="34" charset="0"/>
              <a:buNone/>
              <a:defRPr/>
            </a:pPr>
            <a:endParaRPr lang="en-US" dirty="0"/>
          </a:p>
        </p:txBody>
      </p:sp>
      <p:sp>
        <p:nvSpPr>
          <p:cNvPr id="3" name="Content Placeholder 2"/>
          <p:cNvSpPr>
            <a:spLocks noGrp="1"/>
          </p:cNvSpPr>
          <p:nvPr>
            <p:ph type="body" sz="quarter" idx="11"/>
          </p:nvPr>
        </p:nvSpPr>
        <p:spPr/>
        <p:txBody>
          <a:bodyPr rtlCol="0">
            <a:normAutofit fontScale="92500" lnSpcReduction="20000"/>
          </a:bodyPr>
          <a:lstStyle/>
          <a:p>
            <a:pPr eaLnBrk="1" fontAlgn="auto" hangingPunct="1">
              <a:spcAft>
                <a:spcPts val="0"/>
              </a:spcAft>
              <a:buFont typeface="Arial" pitchFamily="34" charset="0"/>
              <a:buNone/>
              <a:defRPr/>
            </a:pPr>
            <a:r>
              <a:rPr lang="en-US" dirty="0"/>
              <a:t>Although this workshop is coming to a close, we hope that your journey to improve your Lunch and Learn skills is just beginning. </a:t>
            </a:r>
          </a:p>
          <a:p>
            <a:pPr eaLnBrk="1" fontAlgn="auto" hangingPunct="1">
              <a:spcAft>
                <a:spcPts val="0"/>
              </a:spcAft>
              <a:buFont typeface="Arial" pitchFamily="34" charset="0"/>
              <a:buNone/>
              <a:defRPr/>
            </a:pPr>
            <a:r>
              <a:rPr lang="en-US" dirty="0"/>
              <a:t>Please take a moment to review and update your action plan. This will be a key tool to guide your progress in the days, weeks, months, and years to come. </a:t>
            </a:r>
          </a:p>
          <a:p>
            <a:pPr eaLnBrk="1" fontAlgn="auto" hangingPunct="1">
              <a:spcAft>
                <a:spcPts val="0"/>
              </a:spcAft>
              <a:buFont typeface="Arial" pitchFamily="34" charset="0"/>
              <a:buNone/>
              <a:defRPr/>
            </a:pPr>
            <a:r>
              <a:rPr lang="en-US" dirty="0"/>
              <a:t>We wish you the best of luck on the rest of your travels! </a:t>
            </a:r>
            <a:endParaRPr lang="en-CA"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CC3D27E0-48D9-49F4-93A4-22ABC35AD64F}"/>
              </a:ext>
            </a:extLst>
          </p:cNvPr>
          <p:cNvSpPr>
            <a:spLocks noGrp="1"/>
          </p:cNvSpPr>
          <p:nvPr>
            <p:ph sz="quarter" idx="11"/>
          </p:nvPr>
        </p:nvSpPr>
        <p:spPr/>
        <p:txBody>
          <a:bodyPr/>
          <a:lstStyle/>
          <a:p>
            <a:endParaRPr lang="en-US"/>
          </a:p>
        </p:txBody>
      </p:sp>
      <p:sp>
        <p:nvSpPr>
          <p:cNvPr id="62466" name="Title 1"/>
          <p:cNvSpPr>
            <a:spLocks noGrp="1"/>
          </p:cNvSpPr>
          <p:nvPr>
            <p:ph type="title"/>
          </p:nvPr>
        </p:nvSpPr>
        <p:spPr/>
        <p:txBody>
          <a:bodyPr/>
          <a:lstStyle/>
          <a:p>
            <a:pPr eaLnBrk="1" hangingPunct="1"/>
            <a:r>
              <a:rPr lang="en-US" dirty="0"/>
              <a:t>Words from the Wise</a:t>
            </a:r>
          </a:p>
        </p:txBody>
      </p:sp>
      <p:grpSp>
        <p:nvGrpSpPr>
          <p:cNvPr id="3" name="Group 2">
            <a:extLst>
              <a:ext uri="{FF2B5EF4-FFF2-40B4-BE49-F238E27FC236}">
                <a16:creationId xmlns:a16="http://schemas.microsoft.com/office/drawing/2014/main" id="{DF9C0D09-A956-4D35-B7E8-0CC7F54FB614}"/>
              </a:ext>
            </a:extLst>
          </p:cNvPr>
          <p:cNvGrpSpPr/>
          <p:nvPr/>
        </p:nvGrpSpPr>
        <p:grpSpPr>
          <a:xfrm>
            <a:off x="461218" y="2439381"/>
            <a:ext cx="8221563" cy="2847600"/>
            <a:chOff x="461218" y="2439381"/>
            <a:chExt cx="8221563" cy="2847600"/>
          </a:xfrm>
        </p:grpSpPr>
        <p:sp>
          <p:nvSpPr>
            <p:cNvPr id="4" name="Freeform: Shape 3">
              <a:extLst>
                <a:ext uri="{FF2B5EF4-FFF2-40B4-BE49-F238E27FC236}">
                  <a16:creationId xmlns:a16="http://schemas.microsoft.com/office/drawing/2014/main" id="{7F5F1B82-DFC9-49D4-8FB1-0A3F801FA4B9}"/>
                </a:ext>
              </a:extLst>
            </p:cNvPr>
            <p:cNvSpPr/>
            <p:nvPr/>
          </p:nvSpPr>
          <p:spPr>
            <a:xfrm>
              <a:off x="461218" y="2914581"/>
              <a:ext cx="2055390" cy="633600"/>
            </a:xfrm>
            <a:custGeom>
              <a:avLst/>
              <a:gdLst>
                <a:gd name="connsiteX0" fmla="*/ 0 w 2055390"/>
                <a:gd name="connsiteY0" fmla="*/ 0 h 633600"/>
                <a:gd name="connsiteX1" fmla="*/ 2055390 w 2055390"/>
                <a:gd name="connsiteY1" fmla="*/ 0 h 633600"/>
                <a:gd name="connsiteX2" fmla="*/ 2055390 w 2055390"/>
                <a:gd name="connsiteY2" fmla="*/ 633600 h 633600"/>
                <a:gd name="connsiteX3" fmla="*/ 0 w 2055390"/>
                <a:gd name="connsiteY3" fmla="*/ 633600 h 633600"/>
                <a:gd name="connsiteX4" fmla="*/ 0 w 2055390"/>
                <a:gd name="connsiteY4" fmla="*/ 0 h 63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633600">
                  <a:moveTo>
                    <a:pt x="0" y="0"/>
                  </a:moveTo>
                  <a:lnTo>
                    <a:pt x="2055390" y="0"/>
                  </a:lnTo>
                  <a:lnTo>
                    <a:pt x="2055390" y="633600"/>
                  </a:lnTo>
                  <a:lnTo>
                    <a:pt x="0" y="6336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b="1" i="0" kern="1200" dirty="0"/>
                <a:t>Epictetus</a:t>
              </a:r>
              <a:endParaRPr lang="en-US" sz="3200" kern="1200" dirty="0"/>
            </a:p>
          </p:txBody>
        </p:sp>
        <p:sp>
          <p:nvSpPr>
            <p:cNvPr id="5" name="Left Brace 4">
              <a:extLst>
                <a:ext uri="{FF2B5EF4-FFF2-40B4-BE49-F238E27FC236}">
                  <a16:creationId xmlns:a16="http://schemas.microsoft.com/office/drawing/2014/main" id="{44E51926-0128-43B7-A95C-7E57321DEFEF}"/>
                </a:ext>
              </a:extLst>
            </p:cNvPr>
            <p:cNvSpPr/>
            <p:nvPr/>
          </p:nvSpPr>
          <p:spPr>
            <a:xfrm>
              <a:off x="2516609" y="2439381"/>
              <a:ext cx="411078" cy="1584000"/>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64E64D59-5F3F-4CD7-94F6-324A39987B9C}"/>
                </a:ext>
              </a:extLst>
            </p:cNvPr>
            <p:cNvSpPr/>
            <p:nvPr/>
          </p:nvSpPr>
          <p:spPr>
            <a:xfrm>
              <a:off x="3092118" y="2439381"/>
              <a:ext cx="5590663" cy="1584000"/>
            </a:xfrm>
            <a:custGeom>
              <a:avLst/>
              <a:gdLst>
                <a:gd name="connsiteX0" fmla="*/ 0 w 5590663"/>
                <a:gd name="connsiteY0" fmla="*/ 0 h 1584000"/>
                <a:gd name="connsiteX1" fmla="*/ 5590663 w 5590663"/>
                <a:gd name="connsiteY1" fmla="*/ 0 h 1584000"/>
                <a:gd name="connsiteX2" fmla="*/ 5590663 w 5590663"/>
                <a:gd name="connsiteY2" fmla="*/ 1584000 h 1584000"/>
                <a:gd name="connsiteX3" fmla="*/ 0 w 5590663"/>
                <a:gd name="connsiteY3" fmla="*/ 1584000 h 1584000"/>
                <a:gd name="connsiteX4" fmla="*/ 0 w 5590663"/>
                <a:gd name="connsiteY4" fmla="*/ 0 h 158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584000">
                  <a:moveTo>
                    <a:pt x="0" y="0"/>
                  </a:moveTo>
                  <a:lnTo>
                    <a:pt x="5590663" y="0"/>
                  </a:lnTo>
                  <a:lnTo>
                    <a:pt x="5590663" y="1584000"/>
                  </a:lnTo>
                  <a:lnTo>
                    <a:pt x="0" y="1584000"/>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It is impossible for a man to learn what he thinks he already knows.</a:t>
              </a:r>
            </a:p>
          </p:txBody>
        </p:sp>
        <p:sp>
          <p:nvSpPr>
            <p:cNvPr id="7" name="Freeform: Shape 6">
              <a:extLst>
                <a:ext uri="{FF2B5EF4-FFF2-40B4-BE49-F238E27FC236}">
                  <a16:creationId xmlns:a16="http://schemas.microsoft.com/office/drawing/2014/main" id="{9834F7CA-9191-46FA-B051-90242271691A}"/>
                </a:ext>
              </a:extLst>
            </p:cNvPr>
            <p:cNvSpPr/>
            <p:nvPr/>
          </p:nvSpPr>
          <p:spPr>
            <a:xfrm>
              <a:off x="461218" y="4395981"/>
              <a:ext cx="2055390" cy="633600"/>
            </a:xfrm>
            <a:custGeom>
              <a:avLst/>
              <a:gdLst>
                <a:gd name="connsiteX0" fmla="*/ 0 w 2055390"/>
                <a:gd name="connsiteY0" fmla="*/ 0 h 633600"/>
                <a:gd name="connsiteX1" fmla="*/ 2055390 w 2055390"/>
                <a:gd name="connsiteY1" fmla="*/ 0 h 633600"/>
                <a:gd name="connsiteX2" fmla="*/ 2055390 w 2055390"/>
                <a:gd name="connsiteY2" fmla="*/ 633600 h 633600"/>
                <a:gd name="connsiteX3" fmla="*/ 0 w 2055390"/>
                <a:gd name="connsiteY3" fmla="*/ 633600 h 633600"/>
                <a:gd name="connsiteX4" fmla="*/ 0 w 2055390"/>
                <a:gd name="connsiteY4" fmla="*/ 0 h 63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633600">
                  <a:moveTo>
                    <a:pt x="0" y="0"/>
                  </a:moveTo>
                  <a:lnTo>
                    <a:pt x="2055390" y="0"/>
                  </a:lnTo>
                  <a:lnTo>
                    <a:pt x="2055390" y="633600"/>
                  </a:lnTo>
                  <a:lnTo>
                    <a:pt x="0" y="6336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b="1" kern="1200" dirty="0"/>
                <a:t>Voltaire</a:t>
              </a:r>
              <a:endParaRPr lang="en-US" sz="3200" kern="1200" dirty="0"/>
            </a:p>
          </p:txBody>
        </p:sp>
        <p:sp>
          <p:nvSpPr>
            <p:cNvPr id="8" name="Left Brace 7">
              <a:extLst>
                <a:ext uri="{FF2B5EF4-FFF2-40B4-BE49-F238E27FC236}">
                  <a16:creationId xmlns:a16="http://schemas.microsoft.com/office/drawing/2014/main" id="{C1256574-D554-487E-8D9D-3DAA12C397BF}"/>
                </a:ext>
              </a:extLst>
            </p:cNvPr>
            <p:cNvSpPr/>
            <p:nvPr/>
          </p:nvSpPr>
          <p:spPr>
            <a:xfrm>
              <a:off x="2516609" y="4138581"/>
              <a:ext cx="411078" cy="1148400"/>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680169D7-1A36-4A81-BA05-E6575DC053F0}"/>
                </a:ext>
              </a:extLst>
            </p:cNvPr>
            <p:cNvSpPr/>
            <p:nvPr/>
          </p:nvSpPr>
          <p:spPr>
            <a:xfrm>
              <a:off x="3092118" y="4138581"/>
              <a:ext cx="5590663" cy="1148400"/>
            </a:xfrm>
            <a:custGeom>
              <a:avLst/>
              <a:gdLst>
                <a:gd name="connsiteX0" fmla="*/ 0 w 5590663"/>
                <a:gd name="connsiteY0" fmla="*/ 0 h 1148400"/>
                <a:gd name="connsiteX1" fmla="*/ 5590663 w 5590663"/>
                <a:gd name="connsiteY1" fmla="*/ 0 h 1148400"/>
                <a:gd name="connsiteX2" fmla="*/ 5590663 w 5590663"/>
                <a:gd name="connsiteY2" fmla="*/ 1148400 h 1148400"/>
                <a:gd name="connsiteX3" fmla="*/ 0 w 5590663"/>
                <a:gd name="connsiteY3" fmla="*/ 1148400 h 1148400"/>
                <a:gd name="connsiteX4" fmla="*/ 0 w 5590663"/>
                <a:gd name="connsiteY4" fmla="*/ 0 h 1148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148400">
                  <a:moveTo>
                    <a:pt x="0" y="0"/>
                  </a:moveTo>
                  <a:lnTo>
                    <a:pt x="5590663" y="0"/>
                  </a:lnTo>
                  <a:lnTo>
                    <a:pt x="5590663" y="1148400"/>
                  </a:lnTo>
                  <a:lnTo>
                    <a:pt x="0" y="1148400"/>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Judge a man by his questions not by his answers.</a:t>
              </a:r>
            </a:p>
          </p:txBody>
        </p:sp>
      </p:gr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6F20CA6C-BB8A-44EE-AB22-7B3E14A2415B}"/>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r>
              <a:rPr lang="en-US" dirty="0"/>
              <a:t>Focus Group</a:t>
            </a:r>
          </a:p>
        </p:txBody>
      </p:sp>
      <p:grpSp>
        <p:nvGrpSpPr>
          <p:cNvPr id="3" name="Group 2">
            <a:extLst>
              <a:ext uri="{FF2B5EF4-FFF2-40B4-BE49-F238E27FC236}">
                <a16:creationId xmlns:a16="http://schemas.microsoft.com/office/drawing/2014/main" id="{A4C417C9-48B6-4647-9B64-7C26C5714E3A}"/>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0B789D7B-B95D-41EC-A366-F35372F3483E}"/>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6928" tIns="176928" rIns="1562552" bIns="176928" numCol="1" spcCol="1270" anchor="ctr" anchorCtr="0">
              <a:noAutofit/>
            </a:bodyPr>
            <a:lstStyle/>
            <a:p>
              <a:pPr marL="0" lvl="0" indent="0" algn="l" defTabSz="1600200">
                <a:lnSpc>
                  <a:spcPct val="90000"/>
                </a:lnSpc>
                <a:spcBef>
                  <a:spcPct val="0"/>
                </a:spcBef>
                <a:spcAft>
                  <a:spcPct val="35000"/>
                </a:spcAft>
                <a:buNone/>
              </a:pPr>
              <a:r>
                <a:rPr lang="en-US" sz="3600" kern="1200" dirty="0"/>
                <a:t>8-12 questions</a:t>
              </a:r>
            </a:p>
          </p:txBody>
        </p:sp>
        <p:sp>
          <p:nvSpPr>
            <p:cNvPr id="5" name="Freeform: Shape 4">
              <a:extLst>
                <a:ext uri="{FF2B5EF4-FFF2-40B4-BE49-F238E27FC236}">
                  <a16:creationId xmlns:a16="http://schemas.microsoft.com/office/drawing/2014/main" id="{65C2E70F-AA85-4124-88B3-87E2F45EF665}"/>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6928" tIns="176928" rIns="1676711" bIns="176928" numCol="1" spcCol="1270" anchor="ctr" anchorCtr="0">
              <a:noAutofit/>
            </a:bodyPr>
            <a:lstStyle/>
            <a:p>
              <a:pPr marL="0" lvl="0" indent="0" algn="l" defTabSz="1600200">
                <a:lnSpc>
                  <a:spcPct val="90000"/>
                </a:lnSpc>
                <a:spcBef>
                  <a:spcPct val="0"/>
                </a:spcBef>
                <a:spcAft>
                  <a:spcPct val="35000"/>
                </a:spcAft>
                <a:buNone/>
              </a:pPr>
              <a:r>
                <a:rPr lang="en-US" sz="3600" kern="1200" dirty="0"/>
                <a:t>Different departments</a:t>
              </a:r>
            </a:p>
          </p:txBody>
        </p:sp>
        <p:sp>
          <p:nvSpPr>
            <p:cNvPr id="6" name="Freeform: Shape 5">
              <a:extLst>
                <a:ext uri="{FF2B5EF4-FFF2-40B4-BE49-F238E27FC236}">
                  <a16:creationId xmlns:a16="http://schemas.microsoft.com/office/drawing/2014/main" id="{EFEF4FCA-93EE-4486-A3DA-70AFDC9B794C}"/>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6928" tIns="176928" rIns="1676711" bIns="176928" numCol="1" spcCol="1270" anchor="ctr" anchorCtr="0">
              <a:noAutofit/>
            </a:bodyPr>
            <a:lstStyle/>
            <a:p>
              <a:pPr marL="0" lvl="0" indent="0" algn="l" defTabSz="1600200">
                <a:lnSpc>
                  <a:spcPct val="90000"/>
                </a:lnSpc>
                <a:spcBef>
                  <a:spcPct val="0"/>
                </a:spcBef>
                <a:spcAft>
                  <a:spcPct val="35000"/>
                </a:spcAft>
                <a:buNone/>
              </a:pPr>
              <a:r>
                <a:rPr lang="en-US" sz="3600" kern="1200" dirty="0"/>
                <a:t>Provide the necessary time</a:t>
              </a:r>
            </a:p>
          </p:txBody>
        </p:sp>
        <p:sp>
          <p:nvSpPr>
            <p:cNvPr id="7" name="Freeform: Shape 6">
              <a:extLst>
                <a:ext uri="{FF2B5EF4-FFF2-40B4-BE49-F238E27FC236}">
                  <a16:creationId xmlns:a16="http://schemas.microsoft.com/office/drawing/2014/main" id="{48A11F3D-8475-45BD-8208-8789E37A68C2}"/>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18AD40EA-4F9E-4531-8522-CE7B292674F6}"/>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extLst>
      <p:ext uri="{BB962C8B-B14F-4D97-AF65-F5344CB8AC3E}">
        <p14:creationId xmlns:p14="http://schemas.microsoft.com/office/powerpoint/2010/main" val="203323751"/>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2423233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63981075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256836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3C0ABFA2-31CB-4DA5-B56F-FB6C5032FAA4}"/>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Practice</a:t>
            </a:r>
          </a:p>
        </p:txBody>
      </p:sp>
      <p:grpSp>
        <p:nvGrpSpPr>
          <p:cNvPr id="2" name="Group 1">
            <a:extLst>
              <a:ext uri="{FF2B5EF4-FFF2-40B4-BE49-F238E27FC236}">
                <a16:creationId xmlns:a16="http://schemas.microsoft.com/office/drawing/2014/main" id="{F180CF2C-469C-4495-931D-10139820285E}"/>
              </a:ext>
            </a:extLst>
          </p:cNvPr>
          <p:cNvGrpSpPr/>
          <p:nvPr/>
        </p:nvGrpSpPr>
        <p:grpSpPr>
          <a:xfrm>
            <a:off x="457200" y="1805781"/>
            <a:ext cx="8229599" cy="4114799"/>
            <a:chOff x="457200" y="1805781"/>
            <a:chExt cx="8229599" cy="4114799"/>
          </a:xfrm>
        </p:grpSpPr>
        <p:sp>
          <p:nvSpPr>
            <p:cNvPr id="3" name="Freeform: Shape 2">
              <a:extLst>
                <a:ext uri="{FF2B5EF4-FFF2-40B4-BE49-F238E27FC236}">
                  <a16:creationId xmlns:a16="http://schemas.microsoft.com/office/drawing/2014/main" id="{BCA8B3C9-050C-402A-B706-3C905FFF0B69}"/>
                </a:ext>
              </a:extLst>
            </p:cNvPr>
            <p:cNvSpPr/>
            <p:nvPr/>
          </p:nvSpPr>
          <p:spPr>
            <a:xfrm>
              <a:off x="457200" y="1805781"/>
              <a:ext cx="4114799" cy="4114799"/>
            </a:xfrm>
            <a:custGeom>
              <a:avLst/>
              <a:gdLst>
                <a:gd name="connsiteX0" fmla="*/ 0 w 4114799"/>
                <a:gd name="connsiteY0" fmla="*/ 2057400 h 4114799"/>
                <a:gd name="connsiteX1" fmla="*/ 2057400 w 4114799"/>
                <a:gd name="connsiteY1" fmla="*/ 0 h 4114799"/>
                <a:gd name="connsiteX2" fmla="*/ 4114800 w 4114799"/>
                <a:gd name="connsiteY2" fmla="*/ 2057400 h 4114799"/>
                <a:gd name="connsiteX3" fmla="*/ 2057400 w 4114799"/>
                <a:gd name="connsiteY3" fmla="*/ 4114800 h 4114799"/>
                <a:gd name="connsiteX4" fmla="*/ 0 w 4114799"/>
                <a:gd name="connsiteY4" fmla="*/ 2057400 h 4114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799" h="4114799">
                  <a:moveTo>
                    <a:pt x="0" y="2057400"/>
                  </a:moveTo>
                  <a:cubicBezTo>
                    <a:pt x="0" y="921129"/>
                    <a:pt x="921129" y="0"/>
                    <a:pt x="2057400" y="0"/>
                  </a:cubicBezTo>
                  <a:cubicBezTo>
                    <a:pt x="3193671" y="0"/>
                    <a:pt x="4114800" y="921129"/>
                    <a:pt x="4114800" y="2057400"/>
                  </a:cubicBezTo>
                  <a:cubicBezTo>
                    <a:pt x="4114800" y="3193671"/>
                    <a:pt x="3193671" y="4114800"/>
                    <a:pt x="2057400" y="4114800"/>
                  </a:cubicBezTo>
                  <a:cubicBezTo>
                    <a:pt x="921129" y="4114800"/>
                    <a:pt x="0" y="3193671"/>
                    <a:pt x="0" y="2057400"/>
                  </a:cubicBez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02598" tIns="602598" rIns="602598" bIns="602598" numCol="1" spcCol="1270" anchor="ctr" anchorCtr="0">
              <a:noAutofit/>
            </a:bodyPr>
            <a:lstStyle/>
            <a:p>
              <a:pPr marL="0" lvl="0" indent="0" algn="ctr" defTabSz="1822450">
                <a:lnSpc>
                  <a:spcPct val="90000"/>
                </a:lnSpc>
                <a:spcBef>
                  <a:spcPct val="0"/>
                </a:spcBef>
                <a:spcAft>
                  <a:spcPct val="35000"/>
                </a:spcAft>
                <a:buNone/>
              </a:pPr>
              <a:r>
                <a:rPr lang="en-US" sz="4100" b="1" kern="1200" dirty="0"/>
                <a:t>Content</a:t>
              </a:r>
              <a:r>
                <a:rPr lang="en-US" sz="4100" kern="1200" dirty="0"/>
                <a:t>: Do not wing a presentation</a:t>
              </a:r>
            </a:p>
          </p:txBody>
        </p:sp>
        <p:sp>
          <p:nvSpPr>
            <p:cNvPr id="5" name="Freeform: Shape 4">
              <a:extLst>
                <a:ext uri="{FF2B5EF4-FFF2-40B4-BE49-F238E27FC236}">
                  <a16:creationId xmlns:a16="http://schemas.microsoft.com/office/drawing/2014/main" id="{75A79BAC-5555-47BD-A9A1-EBA6245A4095}"/>
                </a:ext>
              </a:extLst>
            </p:cNvPr>
            <p:cNvSpPr/>
            <p:nvPr/>
          </p:nvSpPr>
          <p:spPr>
            <a:xfrm>
              <a:off x="4572000" y="1805781"/>
              <a:ext cx="4114799" cy="4114799"/>
            </a:xfrm>
            <a:custGeom>
              <a:avLst/>
              <a:gdLst>
                <a:gd name="connsiteX0" fmla="*/ 0 w 4114799"/>
                <a:gd name="connsiteY0" fmla="*/ 2057400 h 4114799"/>
                <a:gd name="connsiteX1" fmla="*/ 2057400 w 4114799"/>
                <a:gd name="connsiteY1" fmla="*/ 0 h 4114799"/>
                <a:gd name="connsiteX2" fmla="*/ 4114800 w 4114799"/>
                <a:gd name="connsiteY2" fmla="*/ 2057400 h 4114799"/>
                <a:gd name="connsiteX3" fmla="*/ 2057400 w 4114799"/>
                <a:gd name="connsiteY3" fmla="*/ 4114800 h 4114799"/>
                <a:gd name="connsiteX4" fmla="*/ 0 w 4114799"/>
                <a:gd name="connsiteY4" fmla="*/ 2057400 h 4114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799" h="4114799">
                  <a:moveTo>
                    <a:pt x="0" y="2057400"/>
                  </a:moveTo>
                  <a:cubicBezTo>
                    <a:pt x="0" y="921129"/>
                    <a:pt x="921129" y="0"/>
                    <a:pt x="2057400" y="0"/>
                  </a:cubicBezTo>
                  <a:cubicBezTo>
                    <a:pt x="3193671" y="0"/>
                    <a:pt x="4114800" y="921129"/>
                    <a:pt x="4114800" y="2057400"/>
                  </a:cubicBezTo>
                  <a:cubicBezTo>
                    <a:pt x="4114800" y="3193671"/>
                    <a:pt x="3193671" y="4114800"/>
                    <a:pt x="2057400" y="4114800"/>
                  </a:cubicBezTo>
                  <a:cubicBezTo>
                    <a:pt x="921129" y="4114800"/>
                    <a:pt x="0" y="3193671"/>
                    <a:pt x="0" y="2057400"/>
                  </a:cubicBez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602598" tIns="602598" rIns="602598" bIns="602598" numCol="1" spcCol="1270" anchor="ctr" anchorCtr="0">
              <a:noAutofit/>
            </a:bodyPr>
            <a:lstStyle/>
            <a:p>
              <a:pPr marL="0" lvl="0" indent="0" algn="ctr" defTabSz="1822450">
                <a:lnSpc>
                  <a:spcPct val="90000"/>
                </a:lnSpc>
                <a:spcBef>
                  <a:spcPct val="0"/>
                </a:spcBef>
                <a:spcAft>
                  <a:spcPct val="35000"/>
                </a:spcAft>
                <a:buNone/>
              </a:pPr>
              <a:r>
                <a:rPr lang="en-US" sz="4100" b="1" kern="1200" dirty="0"/>
                <a:t>Delivery</a:t>
              </a:r>
              <a:r>
                <a:rPr lang="en-US" sz="4100" kern="1200" dirty="0"/>
                <a:t>: Determine how you will deliver the presentation</a:t>
              </a:r>
            </a:p>
          </p:txBody>
        </p:sp>
      </p:grpSp>
    </p:spTree>
    <p:extLst>
      <p:ext uri="{BB962C8B-B14F-4D97-AF65-F5344CB8AC3E}">
        <p14:creationId xmlns:p14="http://schemas.microsoft.com/office/powerpoint/2010/main" val="2857020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4419107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82A38284-9721-4397-A204-AE3987C8F90D}"/>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41B13DA8-DAE9-4E7B-A5A1-DFA86BA8F79F}"/>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5ED68ACC-6DEB-46DA-A756-6158296EEF31}"/>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Donna was hosting a Lunch and Learn focusing on some new email procedures</a:t>
              </a:r>
            </a:p>
          </p:txBody>
        </p:sp>
        <p:sp>
          <p:nvSpPr>
            <p:cNvPr id="5" name="Rectangle: Rounded Corners 4">
              <a:extLst>
                <a:ext uri="{FF2B5EF4-FFF2-40B4-BE49-F238E27FC236}">
                  <a16:creationId xmlns:a16="http://schemas.microsoft.com/office/drawing/2014/main" id="{DF839227-3D0C-49D3-8035-44921912D272}"/>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6C43CB84-44D3-4E7F-89E4-B2FB1B6DA95B}"/>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did not think that she needed to practice</a:t>
              </a:r>
            </a:p>
          </p:txBody>
        </p:sp>
        <p:sp>
          <p:nvSpPr>
            <p:cNvPr id="7" name="Rectangle: Rounded Corners 6">
              <a:extLst>
                <a:ext uri="{FF2B5EF4-FFF2-40B4-BE49-F238E27FC236}">
                  <a16:creationId xmlns:a16="http://schemas.microsoft.com/office/drawing/2014/main" id="{A37C4F86-8D69-4021-A95B-E972E0ADDEB5}"/>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72AA898F-49BB-4B2F-9051-70F48E8BCB27}"/>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realized that the slides were not in the correct order </a:t>
              </a:r>
            </a:p>
          </p:txBody>
        </p:sp>
        <p:sp>
          <p:nvSpPr>
            <p:cNvPr id="9" name="Rectangle: Rounded Corners 8">
              <a:extLst>
                <a:ext uri="{FF2B5EF4-FFF2-40B4-BE49-F238E27FC236}">
                  <a16:creationId xmlns:a16="http://schemas.microsoft.com/office/drawing/2014/main" id="{058F5AC2-DB60-4AF6-9B70-EEDF22FDB239}"/>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3F01C2C1-84D8-476A-AE18-D218DD000672}"/>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Donna had the room wait while she changed the slides </a:t>
              </a:r>
            </a:p>
          </p:txBody>
        </p:sp>
      </p:grpSp>
    </p:spTree>
    <p:extLst>
      <p:ext uri="{BB962C8B-B14F-4D97-AF65-F5344CB8AC3E}">
        <p14:creationId xmlns:p14="http://schemas.microsoft.com/office/powerpoint/2010/main" val="1279212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room is necessary for a lunch and learn besides room for eating?</a:t>
            </a:r>
          </a:p>
          <a:p>
            <a:pPr marL="690563" lvl="0">
              <a:lnSpc>
                <a:spcPct val="115000"/>
              </a:lnSpc>
              <a:spcBef>
                <a:spcPts val="0"/>
              </a:spcBef>
              <a:spcAft>
                <a:spcPts val="0"/>
              </a:spcAft>
              <a:buFont typeface="+mj-lt"/>
              <a:buAutoNum type="alphaLcParenR"/>
            </a:pPr>
            <a:r>
              <a:rPr lang="en-US" dirty="0">
                <a:ea typeface="Times New Roman"/>
                <a:cs typeface="Times New Roman"/>
              </a:rPr>
              <a:t>Energy sources</a:t>
            </a:r>
          </a:p>
          <a:p>
            <a:pPr marL="690563" lvl="0">
              <a:lnSpc>
                <a:spcPct val="115000"/>
              </a:lnSpc>
              <a:spcBef>
                <a:spcPts val="0"/>
              </a:spcBef>
              <a:spcAft>
                <a:spcPts val="0"/>
              </a:spcAft>
              <a:buFont typeface="+mj-lt"/>
              <a:buAutoNum type="alphaLcParenR"/>
            </a:pPr>
            <a:r>
              <a:rPr lang="en-US" dirty="0">
                <a:ea typeface="Times New Roman"/>
                <a:cs typeface="Times New Roman"/>
              </a:rPr>
              <a:t>Exercises</a:t>
            </a:r>
          </a:p>
          <a:p>
            <a:pPr marL="690563" lvl="0">
              <a:lnSpc>
                <a:spcPct val="115000"/>
              </a:lnSpc>
              <a:spcBef>
                <a:spcPts val="0"/>
              </a:spcBef>
              <a:spcAft>
                <a:spcPts val="0"/>
              </a:spcAft>
              <a:buFont typeface="+mj-lt"/>
              <a:buAutoNum type="alphaLcParenR"/>
            </a:pPr>
            <a:r>
              <a:rPr lang="en-US" dirty="0">
                <a:ea typeface="Times New Roman"/>
                <a:cs typeface="Times New Roman"/>
              </a:rPr>
              <a:t>Practices</a:t>
            </a:r>
          </a:p>
          <a:p>
            <a:pPr marL="690563" lvl="0">
              <a:lnSpc>
                <a:spcPct val="115000"/>
              </a:lnSpc>
              <a:spcBef>
                <a:spcPts val="0"/>
              </a:spcBef>
              <a:spcAft>
                <a:spcPts val="1000"/>
              </a:spcAft>
              <a:buFont typeface="+mj-lt"/>
              <a:buAutoNum type="alphaLcParenR"/>
            </a:pPr>
            <a:r>
              <a:rPr lang="en-US" dirty="0">
                <a:ea typeface="Times New Roman"/>
                <a:cs typeface="Times New Roman"/>
              </a:rPr>
              <a:t>They are all hazards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tabLst>
                <a:tab pos="288925" algn="l"/>
              </a:tabLst>
            </a:pPr>
            <a:r>
              <a:rPr lang="en-US" dirty="0">
                <a:ea typeface="Times New Roman"/>
                <a:cs typeface="Times New Roman"/>
              </a:rPr>
              <a:t>What happens when a venue is too small?</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0"/>
              </a:spcAft>
              <a:buFont typeface="+mj-lt"/>
              <a:buAutoNum type="alphaLcParenR"/>
            </a:pPr>
            <a:r>
              <a:rPr lang="en-US" dirty="0">
                <a:ea typeface="Times New Roman"/>
                <a:cs typeface="Times New Roman"/>
              </a:rPr>
              <a:t>Assessment</a:t>
            </a:r>
          </a:p>
          <a:p>
            <a:pPr marL="690563" lvl="0">
              <a:lnSpc>
                <a:spcPct val="115000"/>
              </a:lnSpc>
              <a:spcBef>
                <a:spcPts val="0"/>
              </a:spcBef>
              <a:spcAft>
                <a:spcPts val="0"/>
              </a:spcAft>
              <a:buFont typeface="+mj-lt"/>
              <a:buAutoNum type="alphaLcParenR"/>
            </a:pPr>
            <a:r>
              <a:rPr lang="en-US" dirty="0">
                <a:ea typeface="Times New Roman"/>
                <a:cs typeface="Times New Roman"/>
              </a:rPr>
              <a:t>Feels cramped</a:t>
            </a:r>
          </a:p>
          <a:p>
            <a:pPr marL="690563" lvl="0">
              <a:lnSpc>
                <a:spcPct val="115000"/>
              </a:lnSpc>
              <a:spcBef>
                <a:spcPts val="0"/>
              </a:spcBef>
              <a:spcAft>
                <a:spcPts val="1000"/>
              </a:spcAft>
              <a:buFont typeface="+mj-lt"/>
              <a:buAutoNum type="alphaLcParenR"/>
            </a:pPr>
            <a:r>
              <a:rPr lang="en-US" dirty="0">
                <a:ea typeface="Times New Roman"/>
                <a:cs typeface="Times New Roman"/>
              </a:rPr>
              <a:t>Management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When should clean-up be addressed?</a:t>
            </a:r>
          </a:p>
          <a:p>
            <a:pPr marL="690563" lvl="0">
              <a:lnSpc>
                <a:spcPct val="115000"/>
              </a:lnSpc>
              <a:spcBef>
                <a:spcPts val="0"/>
              </a:spcBef>
              <a:spcAft>
                <a:spcPts val="0"/>
              </a:spcAft>
              <a:buFont typeface="+mj-lt"/>
              <a:buAutoNum type="alphaLcParenR"/>
            </a:pPr>
            <a:r>
              <a:rPr lang="en-US" dirty="0">
                <a:ea typeface="Times New Roman"/>
                <a:cs typeface="Times New Roman"/>
              </a:rPr>
              <a:t>At set up</a:t>
            </a:r>
          </a:p>
          <a:p>
            <a:pPr marL="690563" lvl="0">
              <a:lnSpc>
                <a:spcPct val="115000"/>
              </a:lnSpc>
              <a:spcBef>
                <a:spcPts val="0"/>
              </a:spcBef>
              <a:spcAft>
                <a:spcPts val="0"/>
              </a:spcAft>
              <a:buFont typeface="+mj-lt"/>
              <a:buAutoNum type="alphaLcParenR"/>
            </a:pPr>
            <a:r>
              <a:rPr lang="en-US" dirty="0">
                <a:ea typeface="Times New Roman"/>
                <a:cs typeface="Times New Roman"/>
              </a:rPr>
              <a:t>Chemical exposure </a:t>
            </a:r>
          </a:p>
          <a:p>
            <a:pPr marL="690563" lvl="0">
              <a:lnSpc>
                <a:spcPct val="115000"/>
              </a:lnSpc>
              <a:spcBef>
                <a:spcPts val="0"/>
              </a:spcBef>
              <a:spcAft>
                <a:spcPts val="0"/>
              </a:spcAft>
              <a:buFont typeface="+mj-lt"/>
              <a:buAutoNum type="alphaLcParenR"/>
            </a:pPr>
            <a:r>
              <a:rPr lang="en-US" dirty="0">
                <a:ea typeface="Times New Roman"/>
                <a:cs typeface="Times New Roman"/>
              </a:rPr>
              <a:t>Elevated temperature</a:t>
            </a:r>
          </a:p>
          <a:p>
            <a:pPr marL="690563" lvl="0">
              <a:lnSpc>
                <a:spcPct val="115000"/>
              </a:lnSpc>
              <a:spcBef>
                <a:spcPts val="0"/>
              </a:spcBef>
              <a:spcAft>
                <a:spcPts val="1000"/>
              </a:spcAft>
              <a:buFont typeface="+mj-lt"/>
              <a:buAutoNum type="alphaLcParenR"/>
            </a:pPr>
            <a:r>
              <a:rPr lang="en-US" dirty="0">
                <a:ea typeface="Times New Roman"/>
                <a:cs typeface="Times New Roman"/>
              </a:rPr>
              <a:t>Electrical exposure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will help prepare for the set up?</a:t>
            </a:r>
          </a:p>
          <a:p>
            <a:pPr marL="690563" lvl="0">
              <a:lnSpc>
                <a:spcPct val="115000"/>
              </a:lnSpc>
              <a:spcBef>
                <a:spcPts val="0"/>
              </a:spcBef>
              <a:spcAft>
                <a:spcPts val="0"/>
              </a:spcAft>
              <a:buFont typeface="+mj-lt"/>
              <a:buAutoNum type="alphaLcParenR"/>
            </a:pPr>
            <a:r>
              <a:rPr lang="en-US" dirty="0">
                <a:ea typeface="Times New Roman"/>
                <a:cs typeface="Times New Roman"/>
              </a:rPr>
              <a:t>Catering</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ea typeface="Times New Roman"/>
                <a:cs typeface="Times New Roman"/>
              </a:rPr>
              <a:t>Technology</a:t>
            </a:r>
          </a:p>
          <a:p>
            <a:pPr marL="690563" lvl="0">
              <a:lnSpc>
                <a:spcPct val="115000"/>
              </a:lnSpc>
              <a:spcBef>
                <a:spcPts val="0"/>
              </a:spcBef>
              <a:spcAft>
                <a:spcPts val="1000"/>
              </a:spcAft>
              <a:buFont typeface="+mj-lt"/>
              <a:buAutoNum type="alphaLcParenR"/>
            </a:pPr>
            <a:r>
              <a:rPr lang="en-US" dirty="0">
                <a:ea typeface="Times New Roman"/>
                <a:cs typeface="Times New Roman"/>
              </a:rPr>
              <a:t>Questions</a:t>
            </a:r>
          </a:p>
        </p:txBody>
      </p:sp>
    </p:spTree>
    <p:extLst>
      <p:ext uri="{BB962C8B-B14F-4D97-AF65-F5344CB8AC3E}">
        <p14:creationId xmlns:p14="http://schemas.microsoft.com/office/powerpoint/2010/main" val="2388905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How many questions would you use in a focus group?</a:t>
            </a:r>
          </a:p>
          <a:p>
            <a:pPr marL="690563" lvl="0">
              <a:lnSpc>
                <a:spcPct val="115000"/>
              </a:lnSpc>
              <a:spcBef>
                <a:spcPts val="0"/>
              </a:spcBef>
              <a:spcAft>
                <a:spcPts val="0"/>
              </a:spcAft>
              <a:buFont typeface="+mj-lt"/>
              <a:buAutoNum type="alphaLcParenR"/>
            </a:pPr>
            <a:r>
              <a:rPr lang="en-US" dirty="0">
                <a:ea typeface="Times New Roman"/>
                <a:cs typeface="Times New Roman"/>
              </a:rPr>
              <a:t>8-12</a:t>
            </a:r>
          </a:p>
          <a:p>
            <a:pPr marL="690563" lvl="0">
              <a:lnSpc>
                <a:spcPct val="115000"/>
              </a:lnSpc>
              <a:spcBef>
                <a:spcPts val="0"/>
              </a:spcBef>
              <a:spcAft>
                <a:spcPts val="0"/>
              </a:spcAft>
              <a:buFont typeface="+mj-lt"/>
              <a:buAutoNum type="alphaLcParenR"/>
            </a:pPr>
            <a:r>
              <a:rPr lang="en-US" dirty="0">
                <a:ea typeface="Times New Roman"/>
                <a:cs typeface="Times New Roman"/>
              </a:rPr>
              <a:t>4-8</a:t>
            </a:r>
          </a:p>
          <a:p>
            <a:pPr marL="690563" lvl="0">
              <a:lnSpc>
                <a:spcPct val="115000"/>
              </a:lnSpc>
              <a:spcBef>
                <a:spcPts val="0"/>
              </a:spcBef>
              <a:spcAft>
                <a:spcPts val="0"/>
              </a:spcAft>
              <a:buFont typeface="+mj-lt"/>
              <a:buAutoNum type="alphaLcParenR"/>
            </a:pPr>
            <a:r>
              <a:rPr lang="en-US" dirty="0">
                <a:ea typeface="Times New Roman"/>
                <a:cs typeface="Times New Roman"/>
              </a:rPr>
              <a:t>6-10</a:t>
            </a:r>
          </a:p>
          <a:p>
            <a:pPr marL="690563" lvl="0">
              <a:lnSpc>
                <a:spcPct val="115000"/>
              </a:lnSpc>
              <a:spcBef>
                <a:spcPts val="0"/>
              </a:spcBef>
              <a:spcAft>
                <a:spcPts val="1000"/>
              </a:spcAft>
              <a:buFont typeface="+mj-lt"/>
              <a:buAutoNum type="alphaLcParenR"/>
            </a:pPr>
            <a:r>
              <a:rPr lang="en-US" dirty="0">
                <a:ea typeface="Times New Roman"/>
                <a:cs typeface="Times New Roman"/>
              </a:rPr>
              <a:t> 5-9</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Why conduct a focus group for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Practice for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Cite feedback</a:t>
            </a:r>
          </a:p>
          <a:p>
            <a:pPr marL="690563" lvl="0">
              <a:lnSpc>
                <a:spcPct val="115000"/>
              </a:lnSpc>
              <a:spcBef>
                <a:spcPts val="0"/>
              </a:spcBef>
              <a:spcAft>
                <a:spcPts val="0"/>
              </a:spcAft>
              <a:buFont typeface="+mj-lt"/>
              <a:buAutoNum type="alphaLcParenR"/>
            </a:pPr>
            <a:r>
              <a:rPr lang="en-US" dirty="0">
                <a:ea typeface="Times New Roman"/>
                <a:cs typeface="Times New Roman"/>
              </a:rPr>
              <a:t>Determine new practices</a:t>
            </a:r>
          </a:p>
          <a:p>
            <a:pPr marL="690563" lvl="0">
              <a:lnSpc>
                <a:spcPct val="115000"/>
              </a:lnSpc>
              <a:spcBef>
                <a:spcPts val="0"/>
              </a:spcBef>
              <a:spcAft>
                <a:spcPts val="1000"/>
              </a:spcAft>
              <a:buFont typeface="+mj-lt"/>
              <a:buAutoNum type="alphaLcParenR"/>
            </a:pPr>
            <a:r>
              <a:rPr lang="en-US" dirty="0">
                <a:ea typeface="Times New Roman"/>
                <a:cs typeface="Times New Roman"/>
              </a:rPr>
              <a:t>Determine what interests employees</a:t>
            </a:r>
          </a:p>
        </p:txBody>
      </p:sp>
    </p:spTree>
    <p:extLst>
      <p:ext uri="{BB962C8B-B14F-4D97-AF65-F5344CB8AC3E}">
        <p14:creationId xmlns:p14="http://schemas.microsoft.com/office/powerpoint/2010/main" val="2388905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tabLst>
                <a:tab pos="746125" algn="l"/>
              </a:tabLst>
            </a:pPr>
            <a:r>
              <a:rPr lang="en-US" dirty="0">
                <a:ea typeface="Times New Roman"/>
                <a:cs typeface="Times New Roman"/>
              </a:rPr>
              <a:t>What should you practice to prevent kinks?</a:t>
            </a:r>
          </a:p>
          <a:p>
            <a:pPr marL="690563" lvl="0">
              <a:lnSpc>
                <a:spcPct val="115000"/>
              </a:lnSpc>
              <a:spcBef>
                <a:spcPts val="0"/>
              </a:spcBef>
              <a:spcAft>
                <a:spcPts val="0"/>
              </a:spcAft>
              <a:buFont typeface="+mj-lt"/>
              <a:buAutoNum type="alphaLcParenR"/>
            </a:pPr>
            <a:r>
              <a:rPr lang="en-US" dirty="0">
                <a:ea typeface="Times New Roman"/>
                <a:cs typeface="Times New Roman"/>
              </a:rPr>
              <a:t>Content</a:t>
            </a:r>
          </a:p>
          <a:p>
            <a:pPr marL="690563" lvl="0">
              <a:lnSpc>
                <a:spcPct val="115000"/>
              </a:lnSpc>
              <a:spcBef>
                <a:spcPts val="0"/>
              </a:spcBef>
              <a:spcAft>
                <a:spcPts val="0"/>
              </a:spcAft>
              <a:buFont typeface="+mj-lt"/>
              <a:buAutoNum type="alphaLcParenR"/>
            </a:pPr>
            <a:r>
              <a:rPr lang="en-US" dirty="0">
                <a:ea typeface="Times New Roman"/>
                <a:cs typeface="Times New Roman"/>
              </a:rPr>
              <a:t>Exercises</a:t>
            </a:r>
          </a:p>
          <a:p>
            <a:pPr marL="690563" lvl="0">
              <a:lnSpc>
                <a:spcPct val="115000"/>
              </a:lnSpc>
              <a:spcBef>
                <a:spcPts val="0"/>
              </a:spcBef>
              <a:spcAft>
                <a:spcPts val="0"/>
              </a:spcAft>
              <a:buFont typeface="+mj-lt"/>
              <a:buAutoNum type="alphaLcParenR"/>
            </a:pPr>
            <a:r>
              <a:rPr lang="en-US" dirty="0">
                <a:ea typeface="Times New Roman"/>
                <a:cs typeface="Times New Roman"/>
              </a:rPr>
              <a:t>Time</a:t>
            </a:r>
          </a:p>
          <a:p>
            <a:pPr marL="690563" lvl="0">
              <a:lnSpc>
                <a:spcPct val="115000"/>
              </a:lnSpc>
              <a:spcBef>
                <a:spcPts val="0"/>
              </a:spcBef>
              <a:spcAft>
                <a:spcPts val="1000"/>
              </a:spcAft>
              <a:buFont typeface="+mj-lt"/>
              <a:buAutoNum type="alphaLcParenR"/>
            </a:pPr>
            <a:r>
              <a:rPr lang="en-US" dirty="0">
                <a:ea typeface="Times New Roman"/>
                <a:cs typeface="Times New Roman"/>
              </a:rPr>
              <a:t>Delivery</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How should you practice the content?</a:t>
            </a:r>
          </a:p>
          <a:p>
            <a:pPr marL="690563" lvl="0">
              <a:lnSpc>
                <a:spcPct val="115000"/>
              </a:lnSpc>
              <a:spcBef>
                <a:spcPts val="0"/>
              </a:spcBef>
              <a:spcAft>
                <a:spcPts val="0"/>
              </a:spcAft>
              <a:buFont typeface="+mj-lt"/>
              <a:buAutoNum type="alphaLcParenR"/>
            </a:pPr>
            <a:r>
              <a:rPr lang="en-US" dirty="0">
                <a:ea typeface="Times New Roman"/>
                <a:cs typeface="Times New Roman"/>
              </a:rPr>
              <a:t>Outlined</a:t>
            </a:r>
          </a:p>
          <a:p>
            <a:pPr marL="690563" lvl="0">
              <a:lnSpc>
                <a:spcPct val="115000"/>
              </a:lnSpc>
              <a:spcBef>
                <a:spcPts val="0"/>
              </a:spcBef>
              <a:spcAft>
                <a:spcPts val="0"/>
              </a:spcAft>
              <a:buFont typeface="+mj-lt"/>
              <a:buAutoNum type="alphaLcParenR"/>
            </a:pPr>
            <a:r>
              <a:rPr lang="en-US" dirty="0">
                <a:ea typeface="Times New Roman"/>
                <a:cs typeface="Times New Roman"/>
              </a:rPr>
              <a:t>Written</a:t>
            </a:r>
          </a:p>
          <a:p>
            <a:pPr marL="690563" lvl="0">
              <a:lnSpc>
                <a:spcPct val="115000"/>
              </a:lnSpc>
              <a:spcBef>
                <a:spcPts val="0"/>
              </a:spcBef>
              <a:spcAft>
                <a:spcPts val="0"/>
              </a:spcAft>
              <a:buFont typeface="+mj-lt"/>
              <a:buAutoNum type="alphaLcParenR"/>
            </a:pPr>
            <a:r>
              <a:rPr lang="en-US" dirty="0">
                <a:ea typeface="Times New Roman"/>
                <a:cs typeface="Times New Roman"/>
              </a:rPr>
              <a:t>Outlined and written</a:t>
            </a:r>
          </a:p>
          <a:p>
            <a:pPr marL="690563" lvl="0">
              <a:lnSpc>
                <a:spcPct val="115000"/>
              </a:lnSpc>
              <a:spcBef>
                <a:spcPts val="0"/>
              </a:spcBef>
              <a:spcAft>
                <a:spcPts val="1000"/>
              </a:spcAft>
              <a:buFont typeface="+mj-lt"/>
              <a:buAutoNum type="alphaLcParenR"/>
            </a:pPr>
            <a:r>
              <a:rPr lang="en-US" dirty="0">
                <a:ea typeface="Times New Roman"/>
                <a:cs typeface="Times New Roman"/>
              </a:rPr>
              <a:t>Relaxed</a:t>
            </a:r>
          </a:p>
        </p:txBody>
      </p:sp>
    </p:spTree>
    <p:extLst>
      <p:ext uri="{BB962C8B-B14F-4D97-AF65-F5344CB8AC3E}">
        <p14:creationId xmlns:p14="http://schemas.microsoft.com/office/powerpoint/2010/main" val="2388905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What went wrong in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She did not understand the information</a:t>
            </a:r>
          </a:p>
          <a:p>
            <a:pPr marL="690563" lvl="0">
              <a:lnSpc>
                <a:spcPct val="115000"/>
              </a:lnSpc>
              <a:spcBef>
                <a:spcPts val="0"/>
              </a:spcBef>
              <a:spcAft>
                <a:spcPts val="0"/>
              </a:spcAft>
              <a:buFont typeface="+mj-lt"/>
              <a:buAutoNum type="alphaLcParenR"/>
            </a:pPr>
            <a:r>
              <a:rPr lang="en-US" dirty="0">
                <a:ea typeface="Times New Roman"/>
                <a:cs typeface="Times New Roman"/>
              </a:rPr>
              <a:t>The slides were not in order</a:t>
            </a:r>
          </a:p>
          <a:p>
            <a:pPr marL="690563" lvl="0">
              <a:lnSpc>
                <a:spcPct val="115000"/>
              </a:lnSpc>
              <a:spcBef>
                <a:spcPts val="0"/>
              </a:spcBef>
              <a:spcAft>
                <a:spcPts val="0"/>
              </a:spcAft>
              <a:buFont typeface="+mj-lt"/>
              <a:buAutoNum type="alphaLcParenR"/>
            </a:pPr>
            <a:r>
              <a:rPr lang="en-US" dirty="0">
                <a:ea typeface="Times New Roman"/>
                <a:cs typeface="Times New Roman"/>
              </a:rPr>
              <a:t>The presentation ran over</a:t>
            </a:r>
          </a:p>
          <a:p>
            <a:pPr marL="690563" lvl="0">
              <a:lnSpc>
                <a:spcPct val="115000"/>
              </a:lnSpc>
              <a:spcBef>
                <a:spcPts val="0"/>
              </a:spcBef>
              <a:spcAft>
                <a:spcPts val="1000"/>
              </a:spcAft>
              <a:buFont typeface="+mj-lt"/>
              <a:buAutoNum type="alphaLcParenR"/>
            </a:pPr>
            <a:r>
              <a:rPr lang="en-US" dirty="0">
                <a:ea typeface="Times New Roman"/>
                <a:cs typeface="Times New Roman"/>
              </a:rPr>
              <a:t>The presentation was short</a:t>
            </a:r>
          </a:p>
          <a:p>
            <a:pPr marL="347663" lvl="0" indent="-347663">
              <a:lnSpc>
                <a:spcPct val="115000"/>
              </a:lnSpc>
              <a:spcBef>
                <a:spcPts val="0"/>
              </a:spcBef>
              <a:spcAft>
                <a:spcPts val="1000"/>
              </a:spcAft>
              <a:buFont typeface="+mj-lt"/>
              <a:buAutoNum type="arabicPeriod" startAt="10"/>
              <a:tabLst>
                <a:tab pos="576263" algn="l"/>
                <a:tab pos="685800" algn="l"/>
              </a:tabLst>
            </a:pPr>
            <a:r>
              <a:rPr lang="en-US" dirty="0">
                <a:ea typeface="Times New Roman"/>
                <a:cs typeface="Times New Roman"/>
              </a:rPr>
              <a:t>What part of the lunch and learn did she not have enough time for?</a:t>
            </a:r>
          </a:p>
          <a:p>
            <a:pPr marL="690563" lvl="0">
              <a:lnSpc>
                <a:spcPct val="115000"/>
              </a:lnSpc>
              <a:spcBef>
                <a:spcPts val="0"/>
              </a:spcBef>
              <a:spcAft>
                <a:spcPts val="0"/>
              </a:spcAft>
              <a:buFont typeface="+mj-lt"/>
              <a:buAutoNum type="alphaLcParenR"/>
            </a:pPr>
            <a:r>
              <a:rPr lang="en-US" dirty="0">
                <a:ea typeface="Times New Roman"/>
                <a:cs typeface="Times New Roman"/>
              </a:rPr>
              <a:t>Exercise</a:t>
            </a:r>
          </a:p>
          <a:p>
            <a:pPr marL="690563" lvl="0">
              <a:lnSpc>
                <a:spcPct val="115000"/>
              </a:lnSpc>
              <a:spcBef>
                <a:spcPts val="0"/>
              </a:spcBef>
              <a:spcAft>
                <a:spcPts val="0"/>
              </a:spcAft>
              <a:buFont typeface="+mj-lt"/>
              <a:buAutoNum type="alphaLcParenR"/>
            </a:pPr>
            <a:r>
              <a:rPr lang="en-US" dirty="0">
                <a:ea typeface="Times New Roman"/>
                <a:cs typeface="Times New Roman"/>
              </a:rPr>
              <a:t>Lunch</a:t>
            </a:r>
          </a:p>
          <a:p>
            <a:pPr marL="690563" lvl="0">
              <a:lnSpc>
                <a:spcPct val="115000"/>
              </a:lnSpc>
              <a:spcBef>
                <a:spcPts val="0"/>
              </a:spcBef>
              <a:spcAft>
                <a:spcPts val="0"/>
              </a:spcAft>
              <a:buFont typeface="+mj-lt"/>
              <a:buAutoNum type="alphaLcParenR"/>
            </a:pPr>
            <a:r>
              <a:rPr lang="en-US" dirty="0">
                <a:ea typeface="Times New Roman"/>
                <a:cs typeface="Times New Roman"/>
              </a:rPr>
              <a:t>Questions</a:t>
            </a:r>
          </a:p>
          <a:p>
            <a:pPr marL="690563" lvl="0">
              <a:lnSpc>
                <a:spcPct val="115000"/>
              </a:lnSpc>
              <a:spcBef>
                <a:spcPts val="0"/>
              </a:spcBef>
              <a:spcAft>
                <a:spcPts val="1000"/>
              </a:spcAft>
              <a:buFont typeface="+mj-lt"/>
              <a:buAutoNum type="alphaLcParenR"/>
            </a:pPr>
            <a:r>
              <a:rPr lang="en-US" dirty="0">
                <a:ea typeface="Times New Roman"/>
                <a:cs typeface="Times New Roman"/>
              </a:rPr>
              <a:t>Presentations</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room is necessary for a lunch and learn besides room for eating?</a:t>
            </a:r>
          </a:p>
          <a:p>
            <a:pPr marL="690563" lvl="0">
              <a:lnSpc>
                <a:spcPct val="115000"/>
              </a:lnSpc>
              <a:spcBef>
                <a:spcPts val="0"/>
              </a:spcBef>
              <a:spcAft>
                <a:spcPts val="0"/>
              </a:spcAft>
              <a:buFont typeface="+mj-lt"/>
              <a:buAutoNum type="alphaLcParenR"/>
            </a:pPr>
            <a:r>
              <a:rPr lang="en-US" dirty="0">
                <a:ea typeface="Times New Roman"/>
                <a:cs typeface="Times New Roman"/>
              </a:rPr>
              <a:t>Energy sources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Exercises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Practices</a:t>
            </a:r>
          </a:p>
          <a:p>
            <a:pPr marL="690563" lvl="0">
              <a:lnSpc>
                <a:spcPct val="115000"/>
              </a:lnSpc>
              <a:spcBef>
                <a:spcPts val="0"/>
              </a:spcBef>
              <a:spcAft>
                <a:spcPts val="1000"/>
              </a:spcAft>
              <a:buFont typeface="+mj-lt"/>
              <a:buAutoNum type="alphaLcParenR"/>
            </a:pPr>
            <a:r>
              <a:rPr lang="en-US" dirty="0">
                <a:ea typeface="Times New Roman"/>
                <a:cs typeface="Times New Roman"/>
              </a:rPr>
              <a:t>They are all hazards</a:t>
            </a:r>
          </a:p>
          <a:p>
            <a:pPr marL="347663" marR="0" indent="-4763">
              <a:lnSpc>
                <a:spcPct val="115000"/>
              </a:lnSpc>
              <a:spcBef>
                <a:spcPts val="0"/>
              </a:spcBef>
              <a:spcAft>
                <a:spcPts val="1000"/>
              </a:spcAft>
            </a:pPr>
            <a:r>
              <a:rPr lang="en-US" dirty="0">
                <a:solidFill>
                  <a:srgbClr val="FF0000"/>
                </a:solidFill>
                <a:ea typeface="Times New Roman"/>
                <a:cs typeface="Times New Roman"/>
              </a:rPr>
              <a:t>The lunch and learn location needs to have enough room for people to eat and to host exercises. The size will depend on the type of exercises used.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288925" algn="l"/>
              </a:tabLst>
            </a:pPr>
            <a:r>
              <a:rPr lang="en-US" dirty="0">
                <a:ea typeface="Times New Roman"/>
                <a:cs typeface="Times New Roman"/>
              </a:rPr>
              <a:t>What happens when a venue is too small?</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0"/>
              </a:spcAft>
              <a:buFont typeface="+mj-lt"/>
              <a:buAutoNum type="alphaLcParenR"/>
            </a:pPr>
            <a:r>
              <a:rPr lang="en-US" dirty="0">
                <a:ea typeface="Times New Roman"/>
                <a:cs typeface="Times New Roman"/>
              </a:rPr>
              <a:t>Assessment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Feels cramped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Management</a:t>
            </a:r>
          </a:p>
          <a:p>
            <a:pPr marL="347663" marR="0" indent="-4763">
              <a:lnSpc>
                <a:spcPct val="115000"/>
              </a:lnSpc>
              <a:spcBef>
                <a:spcPts val="0"/>
              </a:spcBef>
              <a:spcAft>
                <a:spcPts val="1000"/>
              </a:spcAft>
            </a:pPr>
            <a:r>
              <a:rPr lang="en-US" dirty="0">
                <a:solidFill>
                  <a:srgbClr val="FF0000"/>
                </a:solidFill>
                <a:ea typeface="Times New Roman"/>
                <a:cs typeface="Times New Roman"/>
              </a:rPr>
              <a:t>A venue that is too small will feel cramp and uncomfortable. A large venue will allow isolation.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054698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When should clean-up be addressed?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At set up</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Chemical exposure </a:t>
            </a:r>
          </a:p>
          <a:p>
            <a:pPr marL="690563" lvl="0">
              <a:lnSpc>
                <a:spcPct val="115000"/>
              </a:lnSpc>
              <a:spcBef>
                <a:spcPts val="0"/>
              </a:spcBef>
              <a:spcAft>
                <a:spcPts val="0"/>
              </a:spcAft>
              <a:buFont typeface="+mj-lt"/>
              <a:buAutoNum type="alphaLcParenR"/>
            </a:pPr>
            <a:r>
              <a:rPr lang="en-US" dirty="0">
                <a:ea typeface="Times New Roman"/>
                <a:cs typeface="Times New Roman"/>
              </a:rPr>
              <a:t>Elevated temperature</a:t>
            </a:r>
          </a:p>
          <a:p>
            <a:pPr marL="690563" lvl="0">
              <a:lnSpc>
                <a:spcPct val="115000"/>
              </a:lnSpc>
              <a:spcBef>
                <a:spcPts val="0"/>
              </a:spcBef>
              <a:spcAft>
                <a:spcPts val="1000"/>
              </a:spcAft>
              <a:buFont typeface="+mj-lt"/>
              <a:buAutoNum type="alphaLcParenR"/>
            </a:pPr>
            <a:r>
              <a:rPr lang="en-US" dirty="0">
                <a:ea typeface="Times New Roman"/>
                <a:cs typeface="Times New Roman"/>
              </a:rPr>
              <a:t>Electrical exposure</a:t>
            </a:r>
          </a:p>
          <a:p>
            <a:pPr marL="347663" marR="0" indent="-4763">
              <a:lnSpc>
                <a:spcPct val="115000"/>
              </a:lnSpc>
              <a:spcBef>
                <a:spcPts val="0"/>
              </a:spcBef>
              <a:spcAft>
                <a:spcPts val="1000"/>
              </a:spcAft>
            </a:pPr>
            <a:r>
              <a:rPr lang="en-US" dirty="0">
                <a:solidFill>
                  <a:srgbClr val="FF0000"/>
                </a:solidFill>
                <a:ea typeface="Times New Roman"/>
                <a:cs typeface="Times New Roman"/>
              </a:rPr>
              <a:t>Clean up should not be let to the last minute. It should be addressed with the set up.</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will help prepare for the set up?</a:t>
            </a:r>
          </a:p>
          <a:p>
            <a:pPr marL="690563" lvl="0">
              <a:lnSpc>
                <a:spcPct val="115000"/>
              </a:lnSpc>
              <a:spcBef>
                <a:spcPts val="0"/>
              </a:spcBef>
              <a:spcAft>
                <a:spcPts val="0"/>
              </a:spcAft>
              <a:buFont typeface="+mj-lt"/>
              <a:buAutoNum type="alphaLcParenR"/>
            </a:pPr>
            <a:r>
              <a:rPr lang="en-US" dirty="0">
                <a:ea typeface="Times New Roman"/>
                <a:cs typeface="Times New Roman"/>
              </a:rPr>
              <a:t>Catering</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ea typeface="Times New Roman"/>
                <a:cs typeface="Times New Roman"/>
              </a:rPr>
              <a:t>Technology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Questions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There are questions that should be asked before setting up. The answers to these questions will guide the set up.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8712863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How many questions would you use in a focus group?</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8-12</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4-8</a:t>
            </a:r>
          </a:p>
          <a:p>
            <a:pPr marL="690563" lvl="0">
              <a:lnSpc>
                <a:spcPct val="115000"/>
              </a:lnSpc>
              <a:spcBef>
                <a:spcPts val="0"/>
              </a:spcBef>
              <a:spcAft>
                <a:spcPts val="0"/>
              </a:spcAft>
              <a:buFont typeface="+mj-lt"/>
              <a:buAutoNum type="alphaLcParenR"/>
            </a:pPr>
            <a:r>
              <a:rPr lang="en-US" dirty="0">
                <a:ea typeface="Times New Roman"/>
                <a:cs typeface="Times New Roman"/>
              </a:rPr>
              <a:t>6-10</a:t>
            </a:r>
          </a:p>
          <a:p>
            <a:pPr marL="690563" lvl="0">
              <a:lnSpc>
                <a:spcPct val="115000"/>
              </a:lnSpc>
              <a:spcBef>
                <a:spcPts val="0"/>
              </a:spcBef>
              <a:spcAft>
                <a:spcPts val="1000"/>
              </a:spcAft>
              <a:buFont typeface="+mj-lt"/>
              <a:buAutoNum type="alphaLcParenR"/>
            </a:pPr>
            <a:r>
              <a:rPr lang="en-US" dirty="0">
                <a:ea typeface="Times New Roman"/>
                <a:cs typeface="Times New Roman"/>
              </a:rPr>
              <a:t> 5-9</a:t>
            </a:r>
          </a:p>
          <a:p>
            <a:pPr marL="347663" marR="0" indent="-4763">
              <a:lnSpc>
                <a:spcPct val="115000"/>
              </a:lnSpc>
              <a:spcBef>
                <a:spcPts val="0"/>
              </a:spcBef>
              <a:spcAft>
                <a:spcPts val="1000"/>
              </a:spcAft>
            </a:pPr>
            <a:r>
              <a:rPr lang="en-US" dirty="0">
                <a:solidFill>
                  <a:srgbClr val="FF0000"/>
                </a:solidFill>
                <a:ea typeface="Times New Roman"/>
                <a:cs typeface="Times New Roman"/>
              </a:rPr>
              <a:t>The number of questions for a focus group should be limited. The ideal number is between 8 and 12.</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Why conduct a focus group for a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Practice for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Cite feedback</a:t>
            </a:r>
          </a:p>
          <a:p>
            <a:pPr marL="690563" lvl="0">
              <a:lnSpc>
                <a:spcPct val="115000"/>
              </a:lnSpc>
              <a:spcBef>
                <a:spcPts val="0"/>
              </a:spcBef>
              <a:spcAft>
                <a:spcPts val="0"/>
              </a:spcAft>
              <a:buFont typeface="+mj-lt"/>
              <a:buAutoNum type="alphaLcParenR"/>
            </a:pPr>
            <a:r>
              <a:rPr lang="en-US" dirty="0">
                <a:ea typeface="Times New Roman"/>
                <a:cs typeface="Times New Roman"/>
              </a:rPr>
              <a:t>Determine new practices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Determine what interests employees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 focus group is useful for many options. In preparing for a lunch and learn, they will help determine which topics to choose.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3167815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tabLst>
                <a:tab pos="746125" algn="l"/>
              </a:tabLst>
            </a:pPr>
            <a:r>
              <a:rPr lang="en-US" dirty="0">
                <a:ea typeface="Times New Roman"/>
                <a:cs typeface="Times New Roman"/>
              </a:rPr>
              <a:t>What should you practice to prevent kinks?</a:t>
            </a:r>
          </a:p>
          <a:p>
            <a:pPr marL="690563" lvl="0">
              <a:lnSpc>
                <a:spcPct val="115000"/>
              </a:lnSpc>
              <a:spcBef>
                <a:spcPts val="0"/>
              </a:spcBef>
              <a:spcAft>
                <a:spcPts val="0"/>
              </a:spcAft>
              <a:buFont typeface="+mj-lt"/>
              <a:buAutoNum type="alphaLcParenR"/>
            </a:pPr>
            <a:r>
              <a:rPr lang="en-US" dirty="0">
                <a:ea typeface="Times New Roman"/>
                <a:cs typeface="Times New Roman"/>
              </a:rPr>
              <a:t>Content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Exercises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Time</a:t>
            </a:r>
          </a:p>
          <a:p>
            <a:pPr marL="690563" lvl="0">
              <a:lnSpc>
                <a:spcPct val="115000"/>
              </a:lnSpc>
              <a:spcBef>
                <a:spcPts val="0"/>
              </a:spcBef>
              <a:spcAft>
                <a:spcPts val="1000"/>
              </a:spcAft>
              <a:buFont typeface="+mj-lt"/>
              <a:buAutoNum type="alphaLcParenR"/>
            </a:pPr>
            <a:r>
              <a:rPr lang="en-US" dirty="0">
                <a:ea typeface="Times New Roman"/>
                <a:cs typeface="Times New Roman"/>
              </a:rPr>
              <a:t>Delivery</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practice exercises. This will discover kinks and prevent them from becoming problems during the presentation.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How should you practice the content?</a:t>
            </a:r>
          </a:p>
          <a:p>
            <a:pPr marL="690563" lvl="0">
              <a:lnSpc>
                <a:spcPct val="115000"/>
              </a:lnSpc>
              <a:spcBef>
                <a:spcPts val="0"/>
              </a:spcBef>
              <a:spcAft>
                <a:spcPts val="0"/>
              </a:spcAft>
              <a:buFont typeface="+mj-lt"/>
              <a:buAutoNum type="alphaLcParenR"/>
            </a:pPr>
            <a:r>
              <a:rPr lang="en-US" dirty="0">
                <a:ea typeface="Times New Roman"/>
                <a:cs typeface="Times New Roman"/>
              </a:rPr>
              <a:t>Outlined</a:t>
            </a:r>
          </a:p>
          <a:p>
            <a:pPr marL="690563" lvl="0">
              <a:lnSpc>
                <a:spcPct val="115000"/>
              </a:lnSpc>
              <a:spcBef>
                <a:spcPts val="0"/>
              </a:spcBef>
              <a:spcAft>
                <a:spcPts val="0"/>
              </a:spcAft>
              <a:buFont typeface="+mj-lt"/>
              <a:buAutoNum type="alphaLcParenR"/>
            </a:pPr>
            <a:r>
              <a:rPr lang="en-US" dirty="0">
                <a:ea typeface="Times New Roman"/>
                <a:cs typeface="Times New Roman"/>
              </a:rPr>
              <a:t>Written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Outlined and written</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Relaxed</a:t>
            </a:r>
          </a:p>
          <a:p>
            <a:pPr marL="347663" marR="0" indent="-4763">
              <a:lnSpc>
                <a:spcPct val="115000"/>
              </a:lnSpc>
              <a:spcBef>
                <a:spcPts val="0"/>
              </a:spcBef>
              <a:spcAft>
                <a:spcPts val="1000"/>
              </a:spcAft>
            </a:pPr>
            <a:r>
              <a:rPr lang="en-US" dirty="0">
                <a:solidFill>
                  <a:srgbClr val="FF0000"/>
                </a:solidFill>
                <a:ea typeface="Times New Roman"/>
                <a:cs typeface="Times New Roman"/>
              </a:rPr>
              <a:t>Content should be determined before the presentation. Outline and write the content. </a:t>
            </a:r>
            <a:endParaRPr lang="en-US" dirty="0">
              <a:ea typeface="Times New Roman"/>
              <a:cs typeface="Times New Roman"/>
            </a:endParaRPr>
          </a:p>
        </p:txBody>
      </p:sp>
    </p:spTree>
    <p:extLst>
      <p:ext uri="{BB962C8B-B14F-4D97-AF65-F5344CB8AC3E}">
        <p14:creationId xmlns:p14="http://schemas.microsoft.com/office/powerpoint/2010/main" val="2339155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7185835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What went wrong in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She did not understand the information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slides were not in order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 presentation ran over</a:t>
            </a:r>
          </a:p>
          <a:p>
            <a:pPr marL="690563" lvl="0">
              <a:lnSpc>
                <a:spcPct val="115000"/>
              </a:lnSpc>
              <a:spcBef>
                <a:spcPts val="0"/>
              </a:spcBef>
              <a:spcAft>
                <a:spcPts val="1000"/>
              </a:spcAft>
              <a:buFont typeface="+mj-lt"/>
              <a:buAutoNum type="alphaLcParenR"/>
            </a:pPr>
            <a:r>
              <a:rPr lang="en-US" dirty="0">
                <a:ea typeface="Times New Roman"/>
                <a:cs typeface="Times New Roman"/>
              </a:rPr>
              <a:t>The presentation was short</a:t>
            </a:r>
          </a:p>
          <a:p>
            <a:pPr marL="347663" marR="0" indent="-4763">
              <a:lnSpc>
                <a:spcPct val="115000"/>
              </a:lnSpc>
              <a:spcBef>
                <a:spcPts val="0"/>
              </a:spcBef>
              <a:spcAft>
                <a:spcPts val="1000"/>
              </a:spcAft>
            </a:pPr>
            <a:r>
              <a:rPr lang="en-US" dirty="0">
                <a:solidFill>
                  <a:srgbClr val="FF0000"/>
                </a:solidFill>
                <a:ea typeface="Times New Roman"/>
                <a:cs typeface="Times New Roman"/>
              </a:rPr>
              <a:t>The slides were not in order. This caused a delay in the presentation, which caused her to start late and not have time to answer many questions at the end.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576263" algn="l"/>
                <a:tab pos="685800" algn="l"/>
              </a:tabLst>
            </a:pPr>
            <a:r>
              <a:rPr lang="en-US" dirty="0">
                <a:ea typeface="Times New Roman"/>
                <a:cs typeface="Times New Roman"/>
              </a:rPr>
              <a:t>What part of the lunch and learn did she not have enough time for?</a:t>
            </a:r>
          </a:p>
          <a:p>
            <a:pPr marL="690563" lvl="0">
              <a:lnSpc>
                <a:spcPct val="115000"/>
              </a:lnSpc>
              <a:spcBef>
                <a:spcPts val="0"/>
              </a:spcBef>
              <a:spcAft>
                <a:spcPts val="0"/>
              </a:spcAft>
              <a:buFont typeface="+mj-lt"/>
              <a:buAutoNum type="alphaLcParenR"/>
            </a:pPr>
            <a:r>
              <a:rPr lang="en-US" dirty="0">
                <a:ea typeface="Times New Roman"/>
                <a:cs typeface="Times New Roman"/>
              </a:rPr>
              <a:t>Exercise</a:t>
            </a:r>
          </a:p>
          <a:p>
            <a:pPr marL="690563" lvl="0">
              <a:lnSpc>
                <a:spcPct val="115000"/>
              </a:lnSpc>
              <a:spcBef>
                <a:spcPts val="0"/>
              </a:spcBef>
              <a:spcAft>
                <a:spcPts val="0"/>
              </a:spcAft>
              <a:buFont typeface="+mj-lt"/>
              <a:buAutoNum type="alphaLcParenR"/>
            </a:pPr>
            <a:r>
              <a:rPr lang="en-US" dirty="0">
                <a:ea typeface="Times New Roman"/>
                <a:cs typeface="Times New Roman"/>
              </a:rPr>
              <a:t>Lunch</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Questions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Presentations</a:t>
            </a:r>
          </a:p>
          <a:p>
            <a:pPr marL="347663" marR="0" indent="-4763">
              <a:lnSpc>
                <a:spcPct val="115000"/>
              </a:lnSpc>
              <a:spcBef>
                <a:spcPts val="0"/>
              </a:spcBef>
              <a:spcAft>
                <a:spcPts val="1000"/>
              </a:spcAft>
            </a:pPr>
            <a:r>
              <a:rPr lang="en-US" dirty="0">
                <a:solidFill>
                  <a:srgbClr val="FF0000"/>
                </a:solidFill>
                <a:ea typeface="Times New Roman"/>
                <a:cs typeface="Times New Roman"/>
              </a:rPr>
              <a:t>Donna finished the presentation. She did not have enough time for questions and people stayed late.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626748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Module Three:</a:t>
            </a:r>
            <a:br>
              <a:rPr lang="en-US" dirty="0"/>
            </a:br>
            <a:r>
              <a:rPr lang="en-US" dirty="0"/>
              <a:t>Creating the Content (I)</a:t>
            </a:r>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The creation of a thousand forests is in one acorn.</a:t>
            </a:r>
            <a:endParaRPr lang="en-US" dirty="0">
              <a:ea typeface="Times New Roman"/>
              <a:cs typeface="Times New Roman"/>
            </a:endParaRPr>
          </a:p>
          <a:p>
            <a:pPr algn="ctr">
              <a:spcBef>
                <a:spcPts val="0"/>
              </a:spcBef>
              <a:spcAft>
                <a:spcPts val="1000"/>
              </a:spcAft>
            </a:pPr>
            <a:r>
              <a:rPr lang="en-US" b="1" i="1" dirty="0">
                <a:latin typeface="Cambria"/>
                <a:ea typeface="Times New Roman"/>
                <a:cs typeface="Times New Roman"/>
              </a:rPr>
              <a:t>Ralph Waldo Emerson</a:t>
            </a:r>
            <a:endParaRPr lang="en-US" dirty="0">
              <a:ea typeface="Times New Roman"/>
              <a:cs typeface="Times New Roman"/>
            </a:endParaRPr>
          </a:p>
          <a:p>
            <a:endParaRPr lang="en-US" dirty="0"/>
          </a:p>
        </p:txBody>
      </p:sp>
      <p:sp>
        <p:nvSpPr>
          <p:cNvPr id="14339" name="Content Placeholder 2"/>
          <p:cNvSpPr>
            <a:spLocks noGrp="1"/>
          </p:cNvSpPr>
          <p:nvPr>
            <p:ph type="body" sz="quarter" idx="11"/>
          </p:nvPr>
        </p:nvSpPr>
        <p:spPr/>
        <p:txBody>
          <a:bodyPr/>
          <a:lstStyle/>
          <a:p>
            <a:r>
              <a:rPr lang="en-US" dirty="0"/>
              <a:t>Lunch and learns are more than social activities. They are used to convey important information, which is why you cannot underestimate the importance of the content. The content that you use should be focused and relevant. It should also be informal and interactive to better engage your audience. </a:t>
            </a:r>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A8E4940-7A48-4685-907B-04F90E40D317}"/>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dirty="0"/>
              <a:t>Picking the Right Topic</a:t>
            </a:r>
          </a:p>
        </p:txBody>
      </p:sp>
      <p:grpSp>
        <p:nvGrpSpPr>
          <p:cNvPr id="3" name="Group 2">
            <a:extLst>
              <a:ext uri="{FF2B5EF4-FFF2-40B4-BE49-F238E27FC236}">
                <a16:creationId xmlns:a16="http://schemas.microsoft.com/office/drawing/2014/main" id="{66E46937-0076-4972-917D-AD74699BB33D}"/>
              </a:ext>
            </a:extLst>
          </p:cNvPr>
          <p:cNvGrpSpPr/>
          <p:nvPr/>
        </p:nvGrpSpPr>
        <p:grpSpPr>
          <a:xfrm>
            <a:off x="457200" y="1959164"/>
            <a:ext cx="8229600" cy="3808033"/>
            <a:chOff x="457200" y="1959164"/>
            <a:chExt cx="8229600" cy="3808033"/>
          </a:xfrm>
        </p:grpSpPr>
        <p:sp>
          <p:nvSpPr>
            <p:cNvPr id="4" name="Freeform: Shape 3">
              <a:extLst>
                <a:ext uri="{FF2B5EF4-FFF2-40B4-BE49-F238E27FC236}">
                  <a16:creationId xmlns:a16="http://schemas.microsoft.com/office/drawing/2014/main" id="{D2184686-3013-4E92-A39F-A5FAC7982E65}"/>
                </a:ext>
              </a:extLst>
            </p:cNvPr>
            <p:cNvSpPr/>
            <p:nvPr/>
          </p:nvSpPr>
          <p:spPr>
            <a:xfrm>
              <a:off x="457200" y="1959164"/>
              <a:ext cx="8229600" cy="1175264"/>
            </a:xfrm>
            <a:custGeom>
              <a:avLst/>
              <a:gdLst>
                <a:gd name="connsiteX0" fmla="*/ 0 w 8229600"/>
                <a:gd name="connsiteY0" fmla="*/ 195881 h 1175264"/>
                <a:gd name="connsiteX1" fmla="*/ 195881 w 8229600"/>
                <a:gd name="connsiteY1" fmla="*/ 0 h 1175264"/>
                <a:gd name="connsiteX2" fmla="*/ 8033719 w 8229600"/>
                <a:gd name="connsiteY2" fmla="*/ 0 h 1175264"/>
                <a:gd name="connsiteX3" fmla="*/ 8229600 w 8229600"/>
                <a:gd name="connsiteY3" fmla="*/ 195881 h 1175264"/>
                <a:gd name="connsiteX4" fmla="*/ 8229600 w 8229600"/>
                <a:gd name="connsiteY4" fmla="*/ 979383 h 1175264"/>
                <a:gd name="connsiteX5" fmla="*/ 8033719 w 8229600"/>
                <a:gd name="connsiteY5" fmla="*/ 1175264 h 1175264"/>
                <a:gd name="connsiteX6" fmla="*/ 195881 w 8229600"/>
                <a:gd name="connsiteY6" fmla="*/ 1175264 h 1175264"/>
                <a:gd name="connsiteX7" fmla="*/ 0 w 8229600"/>
                <a:gd name="connsiteY7" fmla="*/ 979383 h 1175264"/>
                <a:gd name="connsiteX8" fmla="*/ 0 w 8229600"/>
                <a:gd name="connsiteY8" fmla="*/ 195881 h 117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75264">
                  <a:moveTo>
                    <a:pt x="0" y="195881"/>
                  </a:moveTo>
                  <a:cubicBezTo>
                    <a:pt x="0" y="87699"/>
                    <a:pt x="87699" y="0"/>
                    <a:pt x="195881" y="0"/>
                  </a:cubicBezTo>
                  <a:lnTo>
                    <a:pt x="8033719" y="0"/>
                  </a:lnTo>
                  <a:cubicBezTo>
                    <a:pt x="8141901" y="0"/>
                    <a:pt x="8229600" y="87699"/>
                    <a:pt x="8229600" y="195881"/>
                  </a:cubicBezTo>
                  <a:lnTo>
                    <a:pt x="8229600" y="979383"/>
                  </a:lnTo>
                  <a:cubicBezTo>
                    <a:pt x="8229600" y="1087565"/>
                    <a:pt x="8141901" y="1175264"/>
                    <a:pt x="8033719" y="1175264"/>
                  </a:cubicBezTo>
                  <a:lnTo>
                    <a:pt x="195881" y="1175264"/>
                  </a:lnTo>
                  <a:cubicBezTo>
                    <a:pt x="87699" y="1175264"/>
                    <a:pt x="0" y="1087565"/>
                    <a:pt x="0" y="979383"/>
                  </a:cubicBezTo>
                  <a:lnTo>
                    <a:pt x="0" y="19588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4062" tIns="244062" rIns="244062" bIns="244062" numCol="1" spcCol="1270" anchor="ctr" anchorCtr="0">
              <a:noAutofit/>
            </a:bodyPr>
            <a:lstStyle/>
            <a:p>
              <a:pPr marL="0" lvl="0" indent="0" algn="l" defTabSz="2178050">
                <a:lnSpc>
                  <a:spcPct val="90000"/>
                </a:lnSpc>
                <a:spcBef>
                  <a:spcPct val="0"/>
                </a:spcBef>
                <a:spcAft>
                  <a:spcPct val="35000"/>
                </a:spcAft>
                <a:buNone/>
              </a:pPr>
              <a:r>
                <a:rPr lang="en-US" sz="4900" kern="1200" dirty="0"/>
                <a:t>Not every topic is suitable</a:t>
              </a:r>
            </a:p>
          </p:txBody>
        </p:sp>
        <p:sp>
          <p:nvSpPr>
            <p:cNvPr id="5" name="Freeform: Shape 4">
              <a:extLst>
                <a:ext uri="{FF2B5EF4-FFF2-40B4-BE49-F238E27FC236}">
                  <a16:creationId xmlns:a16="http://schemas.microsoft.com/office/drawing/2014/main" id="{DEE09834-53CE-4C5E-B867-C381BCAEFD9D}"/>
                </a:ext>
              </a:extLst>
            </p:cNvPr>
            <p:cNvSpPr/>
            <p:nvPr/>
          </p:nvSpPr>
          <p:spPr>
            <a:xfrm>
              <a:off x="457200" y="3275549"/>
              <a:ext cx="8229600" cy="1175264"/>
            </a:xfrm>
            <a:custGeom>
              <a:avLst/>
              <a:gdLst>
                <a:gd name="connsiteX0" fmla="*/ 0 w 8229600"/>
                <a:gd name="connsiteY0" fmla="*/ 195881 h 1175264"/>
                <a:gd name="connsiteX1" fmla="*/ 195881 w 8229600"/>
                <a:gd name="connsiteY1" fmla="*/ 0 h 1175264"/>
                <a:gd name="connsiteX2" fmla="*/ 8033719 w 8229600"/>
                <a:gd name="connsiteY2" fmla="*/ 0 h 1175264"/>
                <a:gd name="connsiteX3" fmla="*/ 8229600 w 8229600"/>
                <a:gd name="connsiteY3" fmla="*/ 195881 h 1175264"/>
                <a:gd name="connsiteX4" fmla="*/ 8229600 w 8229600"/>
                <a:gd name="connsiteY4" fmla="*/ 979383 h 1175264"/>
                <a:gd name="connsiteX5" fmla="*/ 8033719 w 8229600"/>
                <a:gd name="connsiteY5" fmla="*/ 1175264 h 1175264"/>
                <a:gd name="connsiteX6" fmla="*/ 195881 w 8229600"/>
                <a:gd name="connsiteY6" fmla="*/ 1175264 h 1175264"/>
                <a:gd name="connsiteX7" fmla="*/ 0 w 8229600"/>
                <a:gd name="connsiteY7" fmla="*/ 979383 h 1175264"/>
                <a:gd name="connsiteX8" fmla="*/ 0 w 8229600"/>
                <a:gd name="connsiteY8" fmla="*/ 195881 h 117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75264">
                  <a:moveTo>
                    <a:pt x="0" y="195881"/>
                  </a:moveTo>
                  <a:cubicBezTo>
                    <a:pt x="0" y="87699"/>
                    <a:pt x="87699" y="0"/>
                    <a:pt x="195881" y="0"/>
                  </a:cubicBezTo>
                  <a:lnTo>
                    <a:pt x="8033719" y="0"/>
                  </a:lnTo>
                  <a:cubicBezTo>
                    <a:pt x="8141901" y="0"/>
                    <a:pt x="8229600" y="87699"/>
                    <a:pt x="8229600" y="195881"/>
                  </a:cubicBezTo>
                  <a:lnTo>
                    <a:pt x="8229600" y="979383"/>
                  </a:lnTo>
                  <a:cubicBezTo>
                    <a:pt x="8229600" y="1087565"/>
                    <a:pt x="8141901" y="1175264"/>
                    <a:pt x="8033719" y="1175264"/>
                  </a:cubicBezTo>
                  <a:lnTo>
                    <a:pt x="195881" y="1175264"/>
                  </a:lnTo>
                  <a:cubicBezTo>
                    <a:pt x="87699" y="1175264"/>
                    <a:pt x="0" y="1087565"/>
                    <a:pt x="0" y="979383"/>
                  </a:cubicBezTo>
                  <a:lnTo>
                    <a:pt x="0" y="195881"/>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44062" tIns="244062" rIns="244062" bIns="244062" numCol="1" spcCol="1270" anchor="ctr" anchorCtr="0">
              <a:noAutofit/>
            </a:bodyPr>
            <a:lstStyle/>
            <a:p>
              <a:pPr marL="0" lvl="0" indent="0" algn="l" defTabSz="2178050">
                <a:lnSpc>
                  <a:spcPct val="90000"/>
                </a:lnSpc>
                <a:spcBef>
                  <a:spcPct val="0"/>
                </a:spcBef>
                <a:spcAft>
                  <a:spcPct val="35000"/>
                </a:spcAft>
                <a:buNone/>
              </a:pPr>
              <a:r>
                <a:rPr lang="en-US" sz="4900" kern="1200" dirty="0"/>
                <a:t>Not too complex</a:t>
              </a:r>
            </a:p>
          </p:txBody>
        </p:sp>
        <p:sp>
          <p:nvSpPr>
            <p:cNvPr id="6" name="Freeform: Shape 5">
              <a:extLst>
                <a:ext uri="{FF2B5EF4-FFF2-40B4-BE49-F238E27FC236}">
                  <a16:creationId xmlns:a16="http://schemas.microsoft.com/office/drawing/2014/main" id="{2E8B9E7E-D1F3-4095-9D8C-11F78EFC5A90}"/>
                </a:ext>
              </a:extLst>
            </p:cNvPr>
            <p:cNvSpPr/>
            <p:nvPr/>
          </p:nvSpPr>
          <p:spPr>
            <a:xfrm>
              <a:off x="457200" y="4591933"/>
              <a:ext cx="8229600" cy="1175264"/>
            </a:xfrm>
            <a:custGeom>
              <a:avLst/>
              <a:gdLst>
                <a:gd name="connsiteX0" fmla="*/ 0 w 8229600"/>
                <a:gd name="connsiteY0" fmla="*/ 195881 h 1175264"/>
                <a:gd name="connsiteX1" fmla="*/ 195881 w 8229600"/>
                <a:gd name="connsiteY1" fmla="*/ 0 h 1175264"/>
                <a:gd name="connsiteX2" fmla="*/ 8033719 w 8229600"/>
                <a:gd name="connsiteY2" fmla="*/ 0 h 1175264"/>
                <a:gd name="connsiteX3" fmla="*/ 8229600 w 8229600"/>
                <a:gd name="connsiteY3" fmla="*/ 195881 h 1175264"/>
                <a:gd name="connsiteX4" fmla="*/ 8229600 w 8229600"/>
                <a:gd name="connsiteY4" fmla="*/ 979383 h 1175264"/>
                <a:gd name="connsiteX5" fmla="*/ 8033719 w 8229600"/>
                <a:gd name="connsiteY5" fmla="*/ 1175264 h 1175264"/>
                <a:gd name="connsiteX6" fmla="*/ 195881 w 8229600"/>
                <a:gd name="connsiteY6" fmla="*/ 1175264 h 1175264"/>
                <a:gd name="connsiteX7" fmla="*/ 0 w 8229600"/>
                <a:gd name="connsiteY7" fmla="*/ 979383 h 1175264"/>
                <a:gd name="connsiteX8" fmla="*/ 0 w 8229600"/>
                <a:gd name="connsiteY8" fmla="*/ 195881 h 117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75264">
                  <a:moveTo>
                    <a:pt x="0" y="195881"/>
                  </a:moveTo>
                  <a:cubicBezTo>
                    <a:pt x="0" y="87699"/>
                    <a:pt x="87699" y="0"/>
                    <a:pt x="195881" y="0"/>
                  </a:cubicBezTo>
                  <a:lnTo>
                    <a:pt x="8033719" y="0"/>
                  </a:lnTo>
                  <a:cubicBezTo>
                    <a:pt x="8141901" y="0"/>
                    <a:pt x="8229600" y="87699"/>
                    <a:pt x="8229600" y="195881"/>
                  </a:cubicBezTo>
                  <a:lnTo>
                    <a:pt x="8229600" y="979383"/>
                  </a:lnTo>
                  <a:cubicBezTo>
                    <a:pt x="8229600" y="1087565"/>
                    <a:pt x="8141901" y="1175264"/>
                    <a:pt x="8033719" y="1175264"/>
                  </a:cubicBezTo>
                  <a:lnTo>
                    <a:pt x="195881" y="1175264"/>
                  </a:lnTo>
                  <a:cubicBezTo>
                    <a:pt x="87699" y="1175264"/>
                    <a:pt x="0" y="1087565"/>
                    <a:pt x="0" y="979383"/>
                  </a:cubicBezTo>
                  <a:lnTo>
                    <a:pt x="0" y="195881"/>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44062" tIns="244062" rIns="244062" bIns="244062" numCol="1" spcCol="1270" anchor="ctr" anchorCtr="0">
              <a:noAutofit/>
            </a:bodyPr>
            <a:lstStyle/>
            <a:p>
              <a:pPr marL="0" lvl="0" indent="0" algn="l" defTabSz="2178050">
                <a:lnSpc>
                  <a:spcPct val="90000"/>
                </a:lnSpc>
                <a:spcBef>
                  <a:spcPct val="0"/>
                </a:spcBef>
                <a:spcAft>
                  <a:spcPct val="35000"/>
                </a:spcAft>
                <a:buNone/>
              </a:pPr>
              <a:r>
                <a:rPr lang="en-US" sz="4900" kern="1200" dirty="0"/>
                <a:t>Refer to data from focus group</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63F5F68A-66DC-4BD6-ABCE-3D6044727F9B}"/>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Hands on Works Great</a:t>
            </a:r>
          </a:p>
        </p:txBody>
      </p:sp>
      <p:grpSp>
        <p:nvGrpSpPr>
          <p:cNvPr id="3" name="Group 2">
            <a:extLst>
              <a:ext uri="{FF2B5EF4-FFF2-40B4-BE49-F238E27FC236}">
                <a16:creationId xmlns:a16="http://schemas.microsoft.com/office/drawing/2014/main" id="{BA6AB720-F17A-4CA1-86C3-3B38A3D42125}"/>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78861E7D-0487-4FC2-97F5-DE37220F5E4D}"/>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7A7C338B-CB35-4CBC-8C7D-2421C19D6A87}"/>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Quizzes</a:t>
              </a:r>
            </a:p>
          </p:txBody>
        </p:sp>
        <p:sp>
          <p:nvSpPr>
            <p:cNvPr id="6" name="Rectangle 5">
              <a:extLst>
                <a:ext uri="{FF2B5EF4-FFF2-40B4-BE49-F238E27FC236}">
                  <a16:creationId xmlns:a16="http://schemas.microsoft.com/office/drawing/2014/main" id="{7AC89942-6DCC-4A48-B74B-4C9816105EE1}"/>
                </a:ext>
              </a:extLst>
            </p:cNvPr>
            <p:cNvSpPr/>
            <p:nvPr/>
          </p:nvSpPr>
          <p:spPr>
            <a:xfrm>
              <a:off x="457200" y="3685701"/>
              <a:ext cx="8229600" cy="856800"/>
            </a:xfrm>
            <a:prstGeom prst="rect">
              <a:avLst/>
            </a:pr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480CDA0C-B421-4999-AE79-5D396CFF35A9}"/>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Props</a:t>
              </a:r>
            </a:p>
          </p:txBody>
        </p:sp>
        <p:sp>
          <p:nvSpPr>
            <p:cNvPr id="8" name="Rectangle 7">
              <a:extLst>
                <a:ext uri="{FF2B5EF4-FFF2-40B4-BE49-F238E27FC236}">
                  <a16:creationId xmlns:a16="http://schemas.microsoft.com/office/drawing/2014/main" id="{010B4EBA-FCB8-4150-AB7D-B213FBF75C5B}"/>
                </a:ext>
              </a:extLst>
            </p:cNvPr>
            <p:cNvSpPr/>
            <p:nvPr/>
          </p:nvSpPr>
          <p:spPr>
            <a:xfrm>
              <a:off x="457200" y="5227941"/>
              <a:ext cx="8229600" cy="856800"/>
            </a:xfrm>
            <a:prstGeom prst="rect">
              <a:avLst/>
            </a:pr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1B13A3FA-F229-480C-AC61-6A70829CA20A}"/>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Small group exercises</a:t>
              </a: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377F7E64-2E9C-4398-BCD3-93A4518D1926}"/>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Stay Focused</a:t>
            </a:r>
          </a:p>
        </p:txBody>
      </p:sp>
      <p:grpSp>
        <p:nvGrpSpPr>
          <p:cNvPr id="3" name="Group 2">
            <a:extLst>
              <a:ext uri="{FF2B5EF4-FFF2-40B4-BE49-F238E27FC236}">
                <a16:creationId xmlns:a16="http://schemas.microsoft.com/office/drawing/2014/main" id="{A0A19A18-890C-422A-ABBA-B2FD3C276FBB}"/>
              </a:ext>
            </a:extLst>
          </p:cNvPr>
          <p:cNvGrpSpPr/>
          <p:nvPr/>
        </p:nvGrpSpPr>
        <p:grpSpPr>
          <a:xfrm>
            <a:off x="-4659767" y="816335"/>
            <a:ext cx="13284108" cy="6093694"/>
            <a:chOff x="-4659767" y="816335"/>
            <a:chExt cx="13284108" cy="6093694"/>
          </a:xfrm>
        </p:grpSpPr>
        <p:sp>
          <p:nvSpPr>
            <p:cNvPr id="5" name="Block Arc 4">
              <a:extLst>
                <a:ext uri="{FF2B5EF4-FFF2-40B4-BE49-F238E27FC236}">
                  <a16:creationId xmlns:a16="http://schemas.microsoft.com/office/drawing/2014/main" id="{223FD25D-E9E9-42C1-9BB8-435E07D3272F}"/>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8B1758C7-C705-4C50-8761-F90DF1BE3BD4}"/>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Time is short</a:t>
              </a:r>
            </a:p>
          </p:txBody>
        </p:sp>
        <p:sp>
          <p:nvSpPr>
            <p:cNvPr id="7" name="Oval 6">
              <a:extLst>
                <a:ext uri="{FF2B5EF4-FFF2-40B4-BE49-F238E27FC236}">
                  <a16:creationId xmlns:a16="http://schemas.microsoft.com/office/drawing/2014/main" id="{5EC138D4-855C-496E-8F73-BB940FDED6DC}"/>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05DA9441-EFC5-465A-8069-F69E85FFDE86}"/>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Do not wander </a:t>
              </a:r>
            </a:p>
          </p:txBody>
        </p:sp>
        <p:sp>
          <p:nvSpPr>
            <p:cNvPr id="9" name="Oval 8">
              <a:extLst>
                <a:ext uri="{FF2B5EF4-FFF2-40B4-BE49-F238E27FC236}">
                  <a16:creationId xmlns:a16="http://schemas.microsoft.com/office/drawing/2014/main" id="{9E5BAAD1-D747-4F11-B549-0A6798B1502F}"/>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50320A29-ED8F-4877-B681-18EF4FD9564B}"/>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Nothing off topic</a:t>
              </a:r>
            </a:p>
          </p:txBody>
        </p:sp>
        <p:sp>
          <p:nvSpPr>
            <p:cNvPr id="11" name="Oval 10">
              <a:extLst>
                <a:ext uri="{FF2B5EF4-FFF2-40B4-BE49-F238E27FC236}">
                  <a16:creationId xmlns:a16="http://schemas.microsoft.com/office/drawing/2014/main" id="{0976F3C6-25CF-4E98-A132-E3E87CB5F62F}"/>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24334594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CD36A616-B025-4E59-AE36-8D91579B18F2}"/>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dirty="0"/>
              <a:t>Keep It Informal</a:t>
            </a:r>
          </a:p>
        </p:txBody>
      </p:sp>
      <p:grpSp>
        <p:nvGrpSpPr>
          <p:cNvPr id="3" name="Group 2">
            <a:extLst>
              <a:ext uri="{FF2B5EF4-FFF2-40B4-BE49-F238E27FC236}">
                <a16:creationId xmlns:a16="http://schemas.microsoft.com/office/drawing/2014/main" id="{91CD8F8A-B92B-438F-A6CA-A489A8EFE819}"/>
              </a:ext>
            </a:extLst>
          </p:cNvPr>
          <p:cNvGrpSpPr/>
          <p:nvPr/>
        </p:nvGrpSpPr>
        <p:grpSpPr>
          <a:xfrm>
            <a:off x="459460" y="1600200"/>
            <a:ext cx="8225079" cy="4525962"/>
            <a:chOff x="459460" y="1600200"/>
            <a:chExt cx="8225079" cy="4525962"/>
          </a:xfrm>
        </p:grpSpPr>
        <p:sp>
          <p:nvSpPr>
            <p:cNvPr id="4" name="Arrow: Right 3">
              <a:extLst>
                <a:ext uri="{FF2B5EF4-FFF2-40B4-BE49-F238E27FC236}">
                  <a16:creationId xmlns:a16="http://schemas.microsoft.com/office/drawing/2014/main" id="{EED24C20-2673-4682-A7F2-E0C9EEE3E735}"/>
                </a:ext>
              </a:extLst>
            </p:cNvPr>
            <p:cNvSpPr/>
            <p:nvPr/>
          </p:nvSpPr>
          <p:spPr>
            <a:xfrm>
              <a:off x="5670770" y="1600200"/>
              <a:ext cx="3013769"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54B93B8C-910C-4B4D-A3D6-56B6D244CBA1}"/>
                </a:ext>
              </a:extLst>
            </p:cNvPr>
            <p:cNvSpPr/>
            <p:nvPr/>
          </p:nvSpPr>
          <p:spPr>
            <a:xfrm>
              <a:off x="459460" y="1600200"/>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r" defTabSz="1778000">
                <a:lnSpc>
                  <a:spcPct val="90000"/>
                </a:lnSpc>
                <a:spcBef>
                  <a:spcPct val="0"/>
                </a:spcBef>
                <a:spcAft>
                  <a:spcPct val="35000"/>
                </a:spcAft>
                <a:buNone/>
              </a:pPr>
              <a:r>
                <a:rPr lang="en-US" sz="4000" kern="1200" dirty="0"/>
                <a:t>Not a traditional setting</a:t>
              </a:r>
            </a:p>
          </p:txBody>
        </p:sp>
        <p:sp>
          <p:nvSpPr>
            <p:cNvPr id="6" name="Arrow: Right 5">
              <a:extLst>
                <a:ext uri="{FF2B5EF4-FFF2-40B4-BE49-F238E27FC236}">
                  <a16:creationId xmlns:a16="http://schemas.microsoft.com/office/drawing/2014/main" id="{3CDC1816-651D-4DBB-8CC8-6C8CBCC59A40}"/>
                </a:ext>
              </a:extLst>
            </p:cNvPr>
            <p:cNvSpPr/>
            <p:nvPr/>
          </p:nvSpPr>
          <p:spPr>
            <a:xfrm>
              <a:off x="5670770" y="3155999"/>
              <a:ext cx="3013769" cy="1414363"/>
            </a:xfrm>
            <a:prstGeom prst="rightArrow">
              <a:avLst>
                <a:gd name="adj1" fmla="val 75000"/>
                <a:gd name="adj2" fmla="val 50000"/>
              </a:avLst>
            </a:pr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B84509C5-F2F3-4675-B682-6F7FEF0F65D3}"/>
                </a:ext>
              </a:extLst>
            </p:cNvPr>
            <p:cNvSpPr/>
            <p:nvPr/>
          </p:nvSpPr>
          <p:spPr>
            <a:xfrm>
              <a:off x="459460" y="31559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r" defTabSz="1778000">
                <a:lnSpc>
                  <a:spcPct val="90000"/>
                </a:lnSpc>
                <a:spcBef>
                  <a:spcPct val="0"/>
                </a:spcBef>
                <a:spcAft>
                  <a:spcPct val="35000"/>
                </a:spcAft>
                <a:buNone/>
              </a:pPr>
              <a:r>
                <a:rPr lang="en-US" sz="4000" kern="1200" dirty="0"/>
                <a:t>Encourage questions</a:t>
              </a:r>
            </a:p>
          </p:txBody>
        </p:sp>
        <p:sp>
          <p:nvSpPr>
            <p:cNvPr id="8" name="Arrow: Right 7">
              <a:extLst>
                <a:ext uri="{FF2B5EF4-FFF2-40B4-BE49-F238E27FC236}">
                  <a16:creationId xmlns:a16="http://schemas.microsoft.com/office/drawing/2014/main" id="{3740DB54-AEE0-4A34-B7DB-3BC6E7F95105}"/>
                </a:ext>
              </a:extLst>
            </p:cNvPr>
            <p:cNvSpPr/>
            <p:nvPr/>
          </p:nvSpPr>
          <p:spPr>
            <a:xfrm>
              <a:off x="5670770" y="4711799"/>
              <a:ext cx="3013769" cy="1414363"/>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626D76C2-1D90-463B-8EDA-75B069BF2238}"/>
                </a:ext>
              </a:extLst>
            </p:cNvPr>
            <p:cNvSpPr/>
            <p:nvPr/>
          </p:nvSpPr>
          <p:spPr>
            <a:xfrm>
              <a:off x="459460" y="47117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r" defTabSz="1778000">
                <a:lnSpc>
                  <a:spcPct val="90000"/>
                </a:lnSpc>
                <a:spcBef>
                  <a:spcPct val="0"/>
                </a:spcBef>
                <a:spcAft>
                  <a:spcPct val="35000"/>
                </a:spcAft>
                <a:buNone/>
              </a:pPr>
              <a:r>
                <a:rPr lang="en-US" sz="4000" kern="1200" dirty="0"/>
                <a:t>Utilize feedback</a:t>
              </a:r>
            </a:p>
          </p:txBody>
        </p:sp>
      </p:grpSp>
    </p:spTree>
    <p:extLst>
      <p:ext uri="{BB962C8B-B14F-4D97-AF65-F5344CB8AC3E}">
        <p14:creationId xmlns:p14="http://schemas.microsoft.com/office/powerpoint/2010/main" val="38919525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91F9D4C1-D4BB-40A4-A28C-8F9F32CF84B1}"/>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BAE7A808-4D0C-4057-A6BD-489669A9F58E}"/>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EF5B61F6-2BAB-4A82-AD23-252D93FC991F}"/>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Thomas needed to introduce the new operations system to his employees</a:t>
              </a:r>
            </a:p>
          </p:txBody>
        </p:sp>
        <p:sp>
          <p:nvSpPr>
            <p:cNvPr id="5" name="Rectangle: Rounded Corners 4">
              <a:extLst>
                <a:ext uri="{FF2B5EF4-FFF2-40B4-BE49-F238E27FC236}">
                  <a16:creationId xmlns:a16="http://schemas.microsoft.com/office/drawing/2014/main" id="{668547A4-CC8D-4C98-96CD-7B1956B97F51}"/>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0EDFBB45-B66A-43BB-B596-8EAC99C00719}"/>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His presentation included over 100 slides of information</a:t>
              </a:r>
            </a:p>
          </p:txBody>
        </p:sp>
        <p:sp>
          <p:nvSpPr>
            <p:cNvPr id="7" name="Rectangle: Rounded Corners 6">
              <a:extLst>
                <a:ext uri="{FF2B5EF4-FFF2-40B4-BE49-F238E27FC236}">
                  <a16:creationId xmlns:a16="http://schemas.microsoft.com/office/drawing/2014/main" id="{680E4E06-BFE7-4ABD-8006-E77AE159691A}"/>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CF2270D5-A761-4BFA-A4BE-38BEDE4EFE23}"/>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noticed that people were not as focused as he would have liked</a:t>
              </a:r>
            </a:p>
          </p:txBody>
        </p:sp>
        <p:sp>
          <p:nvSpPr>
            <p:cNvPr id="9" name="Rectangle: Rounded Corners 8">
              <a:extLst>
                <a:ext uri="{FF2B5EF4-FFF2-40B4-BE49-F238E27FC236}">
                  <a16:creationId xmlns:a16="http://schemas.microsoft.com/office/drawing/2014/main" id="{97B5BC4D-6226-4BEE-8BA9-FCDBD9A750BB}"/>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3D28EC30-28E0-4C9D-A8B5-8AE45E79EBBC}"/>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Thomas felt that the training had been a waste of time</a:t>
              </a:r>
            </a:p>
          </p:txBody>
        </p:sp>
      </p:grpSp>
    </p:spTree>
    <p:extLst>
      <p:ext uri="{BB962C8B-B14F-4D97-AF65-F5344CB8AC3E}">
        <p14:creationId xmlns:p14="http://schemas.microsoft.com/office/powerpoint/2010/main" val="3945837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would be useful in a lunch and learn setting?</a:t>
            </a:r>
          </a:p>
          <a:p>
            <a:pPr marL="690563" lvl="0">
              <a:lnSpc>
                <a:spcPct val="115000"/>
              </a:lnSpc>
              <a:spcBef>
                <a:spcPts val="0"/>
              </a:spcBef>
              <a:spcAft>
                <a:spcPts val="0"/>
              </a:spcAft>
              <a:buFont typeface="+mj-lt"/>
              <a:buAutoNum type="alphaLcParenR"/>
            </a:pPr>
            <a:r>
              <a:rPr lang="en-US" dirty="0">
                <a:ea typeface="Times New Roman"/>
                <a:cs typeface="Times New Roman"/>
              </a:rPr>
              <a:t>HR presentation</a:t>
            </a:r>
          </a:p>
          <a:p>
            <a:pPr marL="690563" lvl="0">
              <a:lnSpc>
                <a:spcPct val="115000"/>
              </a:lnSpc>
              <a:spcBef>
                <a:spcPts val="0"/>
              </a:spcBef>
              <a:spcAft>
                <a:spcPts val="0"/>
              </a:spcAft>
              <a:buFont typeface="+mj-lt"/>
              <a:buAutoNum type="alphaLcParenR"/>
            </a:pPr>
            <a:r>
              <a:rPr lang="en-US" dirty="0">
                <a:ea typeface="Times New Roman"/>
                <a:cs typeface="Times New Roman"/>
              </a:rPr>
              <a:t>Manufacturing change</a:t>
            </a:r>
          </a:p>
          <a:p>
            <a:pPr marL="690563" lvl="0">
              <a:lnSpc>
                <a:spcPct val="115000"/>
              </a:lnSpc>
              <a:spcBef>
                <a:spcPts val="0"/>
              </a:spcBef>
              <a:spcAft>
                <a:spcPts val="0"/>
              </a:spcAft>
              <a:buFont typeface="+mj-lt"/>
              <a:buAutoNum type="alphaLcParenR"/>
            </a:pPr>
            <a:r>
              <a:rPr lang="en-US" dirty="0">
                <a:ea typeface="Times New Roman"/>
                <a:cs typeface="Times New Roman"/>
              </a:rPr>
              <a:t>Production instructions</a:t>
            </a:r>
          </a:p>
          <a:p>
            <a:pPr marL="690563" lvl="0">
              <a:lnSpc>
                <a:spcPct val="115000"/>
              </a:lnSpc>
              <a:spcBef>
                <a:spcPts val="0"/>
              </a:spcBef>
              <a:spcAft>
                <a:spcPts val="1000"/>
              </a:spcAft>
              <a:buFont typeface="+mj-lt"/>
              <a:buAutoNum type="alphaLcParenR"/>
            </a:pPr>
            <a:r>
              <a:rPr lang="en-US" dirty="0">
                <a:ea typeface="Times New Roman"/>
                <a:cs typeface="Times New Roman"/>
              </a:rPr>
              <a:t>Crisis planning</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Which preparation activity will help you choose the right topic?</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Rehearsal</a:t>
            </a:r>
          </a:p>
          <a:p>
            <a:pPr marL="690563" lvl="0">
              <a:lnSpc>
                <a:spcPct val="115000"/>
              </a:lnSpc>
              <a:spcBef>
                <a:spcPts val="0"/>
              </a:spcBef>
              <a:spcAft>
                <a:spcPts val="0"/>
              </a:spcAft>
              <a:buFont typeface="+mj-lt"/>
              <a:buAutoNum type="alphaLcParenR"/>
            </a:pPr>
            <a:r>
              <a:rPr lang="en-US" dirty="0">
                <a:ea typeface="Times New Roman"/>
                <a:cs typeface="Times New Roman"/>
              </a:rPr>
              <a:t>Focus group</a:t>
            </a:r>
          </a:p>
          <a:p>
            <a:pPr marL="690563" lvl="0">
              <a:lnSpc>
                <a:spcPct val="115000"/>
              </a:lnSpc>
              <a:spcBef>
                <a:spcPts val="0"/>
              </a:spcBef>
              <a:spcAft>
                <a:spcPts val="1000"/>
              </a:spcAft>
              <a:buFont typeface="+mj-lt"/>
              <a:buAutoNum type="alphaLcParenR"/>
            </a:pPr>
            <a:r>
              <a:rPr lang="en-US" dirty="0">
                <a:ea typeface="Times New Roman"/>
                <a:cs typeface="Times New Roman"/>
              </a:rPr>
              <a:t>Location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When is it difficult to conduct a meeting?</a:t>
            </a:r>
          </a:p>
          <a:p>
            <a:pPr marL="685800" lvl="0" indent="-338138">
              <a:lnSpc>
                <a:spcPct val="115000"/>
              </a:lnSpc>
              <a:spcBef>
                <a:spcPts val="0"/>
              </a:spcBef>
              <a:spcAft>
                <a:spcPts val="0"/>
              </a:spcAft>
              <a:buFont typeface="+mj-lt"/>
              <a:buAutoNum type="alphaLcParenR"/>
            </a:pPr>
            <a:r>
              <a:rPr lang="en-US" dirty="0">
                <a:ea typeface="Times New Roman"/>
                <a:cs typeface="Times New Roman"/>
              </a:rPr>
              <a:t>Always</a:t>
            </a:r>
          </a:p>
          <a:p>
            <a:pPr marL="685800" lvl="0" indent="-338138">
              <a:lnSpc>
                <a:spcPct val="115000"/>
              </a:lnSpc>
              <a:spcBef>
                <a:spcPts val="0"/>
              </a:spcBef>
              <a:spcAft>
                <a:spcPts val="0"/>
              </a:spcAft>
              <a:buFont typeface="+mj-lt"/>
              <a:buAutoNum type="alphaLcParenR"/>
            </a:pPr>
            <a:r>
              <a:rPr lang="en-US" dirty="0">
                <a:ea typeface="Times New Roman"/>
                <a:cs typeface="Times New Roman"/>
              </a:rPr>
              <a:t>At lunch</a:t>
            </a:r>
          </a:p>
          <a:p>
            <a:pPr marL="685800" lvl="0" indent="-338138">
              <a:lnSpc>
                <a:spcPct val="115000"/>
              </a:lnSpc>
              <a:spcBef>
                <a:spcPts val="0"/>
              </a:spcBef>
              <a:spcAft>
                <a:spcPts val="0"/>
              </a:spcAft>
              <a:buFont typeface="+mj-lt"/>
              <a:buAutoNum type="alphaLcParenR"/>
            </a:pPr>
            <a:r>
              <a:rPr lang="en-US" dirty="0">
                <a:ea typeface="Times New Roman"/>
                <a:cs typeface="Times New Roman"/>
              </a:rPr>
              <a:t>In the afternoon</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In the morning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is Not a hands on activity?</a:t>
            </a:r>
          </a:p>
          <a:p>
            <a:pPr marL="685800" lvl="0" indent="-338138">
              <a:lnSpc>
                <a:spcPct val="115000"/>
              </a:lnSpc>
              <a:spcBef>
                <a:spcPts val="0"/>
              </a:spcBef>
              <a:spcAft>
                <a:spcPts val="0"/>
              </a:spcAft>
              <a:buFont typeface="+mj-lt"/>
              <a:buAutoNum type="alphaLcParenR"/>
            </a:pPr>
            <a:r>
              <a:rPr lang="en-US" dirty="0">
                <a:ea typeface="Times New Roman"/>
                <a:cs typeface="Times New Roman"/>
              </a:rPr>
              <a:t>Demonstration</a:t>
            </a:r>
          </a:p>
          <a:p>
            <a:pPr marL="685800" lvl="0" indent="-338138">
              <a:lnSpc>
                <a:spcPct val="115000"/>
              </a:lnSpc>
              <a:spcBef>
                <a:spcPts val="0"/>
              </a:spcBef>
              <a:spcAft>
                <a:spcPts val="0"/>
              </a:spcAft>
              <a:buFont typeface="+mj-lt"/>
              <a:buAutoNum type="alphaLcParenR"/>
            </a:pPr>
            <a:r>
              <a:rPr lang="en-US" dirty="0">
                <a:ea typeface="Times New Roman"/>
                <a:cs typeface="Times New Roman"/>
              </a:rPr>
              <a:t>Quiz</a:t>
            </a:r>
          </a:p>
          <a:p>
            <a:pPr marL="685800" lvl="0" indent="-338138">
              <a:lnSpc>
                <a:spcPct val="115000"/>
              </a:lnSpc>
              <a:spcBef>
                <a:spcPts val="0"/>
              </a:spcBef>
              <a:spcAft>
                <a:spcPts val="0"/>
              </a:spcAft>
              <a:buFont typeface="+mj-lt"/>
              <a:buAutoNum type="alphaLcParenR"/>
            </a:pPr>
            <a:r>
              <a:rPr lang="en-US" dirty="0">
                <a:ea typeface="Times New Roman"/>
                <a:cs typeface="Times New Roman"/>
              </a:rPr>
              <a:t>Small group exercise</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Slide show</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When should follow-up materials be presented?</a:t>
            </a:r>
          </a:p>
          <a:p>
            <a:pPr marL="690563" lvl="0">
              <a:lnSpc>
                <a:spcPct val="115000"/>
              </a:lnSpc>
              <a:spcBef>
                <a:spcPts val="0"/>
              </a:spcBef>
              <a:spcAft>
                <a:spcPts val="0"/>
              </a:spcAft>
              <a:buFont typeface="+mj-lt"/>
              <a:buAutoNum type="alphaLcParenR"/>
            </a:pPr>
            <a:r>
              <a:rPr lang="en-US" dirty="0">
                <a:ea typeface="Times New Roman"/>
                <a:cs typeface="Times New Roman"/>
              </a:rPr>
              <a:t>Before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After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During the presentation</a:t>
            </a:r>
          </a:p>
          <a:p>
            <a:pPr marL="690563" lvl="0">
              <a:lnSpc>
                <a:spcPct val="115000"/>
              </a:lnSpc>
              <a:spcBef>
                <a:spcPts val="0"/>
              </a:spcBef>
              <a:spcAft>
                <a:spcPts val="1000"/>
              </a:spcAft>
              <a:buFont typeface="+mj-lt"/>
              <a:buAutoNum type="alphaLcParenR"/>
            </a:pPr>
            <a:r>
              <a:rPr lang="en-US" dirty="0">
                <a:ea typeface="Times New Roman"/>
                <a:cs typeface="Times New Roman"/>
              </a:rPr>
              <a:t>Never</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What should materials follow?</a:t>
            </a:r>
          </a:p>
          <a:p>
            <a:pPr marL="690563" lvl="0">
              <a:lnSpc>
                <a:spcPct val="115000"/>
              </a:lnSpc>
              <a:spcBef>
                <a:spcPts val="0"/>
              </a:spcBef>
              <a:spcAft>
                <a:spcPts val="0"/>
              </a:spcAft>
              <a:buFont typeface="+mj-lt"/>
              <a:buAutoNum type="alphaLcParenR"/>
            </a:pPr>
            <a:r>
              <a:rPr lang="en-US" dirty="0">
                <a:ea typeface="Times New Roman"/>
                <a:cs typeface="Times New Roman"/>
              </a:rPr>
              <a:t>Linear order</a:t>
            </a:r>
          </a:p>
          <a:p>
            <a:pPr marL="690563" lvl="0">
              <a:lnSpc>
                <a:spcPct val="115000"/>
              </a:lnSpc>
              <a:spcBef>
                <a:spcPts val="0"/>
              </a:spcBef>
              <a:spcAft>
                <a:spcPts val="0"/>
              </a:spcAft>
              <a:buFont typeface="+mj-lt"/>
              <a:buAutoNum type="alphaLcParenR"/>
            </a:pPr>
            <a:r>
              <a:rPr lang="en-US" dirty="0">
                <a:ea typeface="Times New Roman"/>
                <a:cs typeface="Times New Roman"/>
              </a:rPr>
              <a:t>Topic changes</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1000"/>
              </a:spcAft>
              <a:buFont typeface="+mj-lt"/>
              <a:buAutoNum type="alphaLcParenR"/>
            </a:pPr>
            <a:r>
              <a:rPr lang="en-US" dirty="0">
                <a:ea typeface="Times New Roman"/>
                <a:cs typeface="Times New Roman"/>
              </a:rPr>
              <a:t>Order of the presentation</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579414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will help determine which of interactive activities are effective?</a:t>
            </a:r>
          </a:p>
          <a:p>
            <a:pPr marL="690563" lvl="0">
              <a:lnSpc>
                <a:spcPct val="115000"/>
              </a:lnSpc>
              <a:spcBef>
                <a:spcPts val="0"/>
              </a:spcBef>
              <a:spcAft>
                <a:spcPts val="0"/>
              </a:spcAft>
              <a:buFont typeface="+mj-lt"/>
              <a:buAutoNum type="alphaLcParenR"/>
            </a:pPr>
            <a:r>
              <a:rPr lang="en-US" dirty="0">
                <a:ea typeface="Times New Roman"/>
                <a:cs typeface="Times New Roman"/>
              </a:rPr>
              <a:t>Participant feedback</a:t>
            </a:r>
          </a:p>
          <a:p>
            <a:pPr marL="690563" lvl="0">
              <a:lnSpc>
                <a:spcPct val="115000"/>
              </a:lnSpc>
              <a:spcBef>
                <a:spcPts val="0"/>
              </a:spcBef>
              <a:spcAft>
                <a:spcPts val="0"/>
              </a:spcAft>
              <a:buFont typeface="+mj-lt"/>
              <a:buAutoNum type="alphaLcParenR"/>
            </a:pPr>
            <a:r>
              <a:rPr lang="en-US" dirty="0">
                <a:ea typeface="Times New Roman"/>
                <a:cs typeface="Times New Roman"/>
              </a:rPr>
              <a:t>Inspections</a:t>
            </a:r>
          </a:p>
          <a:p>
            <a:pPr marL="690563" lvl="0">
              <a:lnSpc>
                <a:spcPct val="115000"/>
              </a:lnSpc>
              <a:spcBef>
                <a:spcPts val="0"/>
              </a:spcBef>
              <a:spcAft>
                <a:spcPts val="0"/>
              </a:spcAft>
              <a:buFont typeface="+mj-lt"/>
              <a:buAutoNum type="alphaLcParenR"/>
            </a:pPr>
            <a:r>
              <a:rPr lang="en-US" dirty="0">
                <a:ea typeface="Times New Roman"/>
                <a:cs typeface="Times New Roman"/>
              </a:rPr>
              <a:t>A trained workforce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576263" algn="l"/>
              </a:tabLst>
            </a:pPr>
            <a:r>
              <a:rPr lang="en-US" dirty="0">
                <a:ea typeface="Times New Roman"/>
                <a:cs typeface="Times New Roman"/>
              </a:rPr>
              <a:t>What should be encouraged in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Feedback</a:t>
            </a:r>
          </a:p>
          <a:p>
            <a:pPr marL="690563" lvl="0">
              <a:lnSpc>
                <a:spcPct val="115000"/>
              </a:lnSpc>
              <a:spcBef>
                <a:spcPts val="0"/>
              </a:spcBef>
              <a:spcAft>
                <a:spcPts val="0"/>
              </a:spcAft>
              <a:buFont typeface="+mj-lt"/>
              <a:buAutoNum type="alphaLcParenR"/>
            </a:pPr>
            <a:r>
              <a:rPr lang="en-US" dirty="0">
                <a:ea typeface="Times New Roman"/>
                <a:cs typeface="Times New Roman"/>
              </a:rPr>
              <a:t>Learning</a:t>
            </a:r>
          </a:p>
          <a:p>
            <a:pPr marL="690563" lvl="0">
              <a:lnSpc>
                <a:spcPct val="115000"/>
              </a:lnSpc>
              <a:spcBef>
                <a:spcPts val="0"/>
              </a:spcBef>
              <a:spcAft>
                <a:spcPts val="0"/>
              </a:spcAft>
              <a:buFont typeface="+mj-lt"/>
              <a:buAutoNum type="alphaLcParenR"/>
            </a:pPr>
            <a:r>
              <a:rPr lang="en-US" dirty="0">
                <a:ea typeface="Times New Roman"/>
                <a:cs typeface="Times New Roman"/>
              </a:rPr>
              <a:t>Questions</a:t>
            </a:r>
          </a:p>
          <a:p>
            <a:pPr marL="690563" lvl="0">
              <a:lnSpc>
                <a:spcPct val="115000"/>
              </a:lnSpc>
              <a:spcBef>
                <a:spcPts val="0"/>
              </a:spcBef>
              <a:spcAft>
                <a:spcPts val="1000"/>
              </a:spcAft>
              <a:buFont typeface="+mj-lt"/>
              <a:buAutoNum type="alphaLcParenR"/>
            </a:pPr>
            <a:r>
              <a:rPr lang="en-US" dirty="0">
                <a:ea typeface="Times New Roman"/>
                <a:cs typeface="Times New Roman"/>
              </a:rPr>
              <a:t>Games</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576263" algn="l"/>
              </a:tabLst>
            </a:pPr>
            <a:r>
              <a:rPr lang="en-US" dirty="0">
                <a:ea typeface="Times New Roman"/>
                <a:cs typeface="Times New Roman"/>
              </a:rPr>
              <a:t>How many slides did Thomas use?</a:t>
            </a:r>
          </a:p>
          <a:p>
            <a:pPr marL="690563" lvl="0">
              <a:lnSpc>
                <a:spcPct val="115000"/>
              </a:lnSpc>
              <a:spcBef>
                <a:spcPts val="0"/>
              </a:spcBef>
              <a:spcAft>
                <a:spcPts val="0"/>
              </a:spcAft>
              <a:buFont typeface="+mj-lt"/>
              <a:buAutoNum type="alphaLcParenR"/>
            </a:pPr>
            <a:r>
              <a:rPr lang="en-US" dirty="0">
                <a:ea typeface="Times New Roman"/>
                <a:cs typeface="Times New Roman"/>
              </a:rPr>
              <a:t>Over 100</a:t>
            </a:r>
          </a:p>
          <a:p>
            <a:pPr marL="690563" lvl="0">
              <a:lnSpc>
                <a:spcPct val="115000"/>
              </a:lnSpc>
              <a:spcBef>
                <a:spcPts val="0"/>
              </a:spcBef>
              <a:spcAft>
                <a:spcPts val="0"/>
              </a:spcAft>
              <a:buFont typeface="+mj-lt"/>
              <a:buAutoNum type="alphaLcParenR"/>
            </a:pPr>
            <a:r>
              <a:rPr lang="en-US" dirty="0">
                <a:ea typeface="Times New Roman"/>
                <a:cs typeface="Times New Roman"/>
              </a:rPr>
              <a:t>100</a:t>
            </a:r>
          </a:p>
          <a:p>
            <a:pPr marL="690563" lvl="0">
              <a:lnSpc>
                <a:spcPct val="115000"/>
              </a:lnSpc>
              <a:spcBef>
                <a:spcPts val="0"/>
              </a:spcBef>
              <a:spcAft>
                <a:spcPts val="0"/>
              </a:spcAft>
              <a:buFont typeface="+mj-lt"/>
              <a:buAutoNum type="alphaLcParenR"/>
            </a:pPr>
            <a:r>
              <a:rPr lang="en-US" dirty="0">
                <a:ea typeface="Times New Roman"/>
                <a:cs typeface="Times New Roman"/>
              </a:rPr>
              <a:t>102</a:t>
            </a:r>
          </a:p>
          <a:p>
            <a:pPr marL="690563" lvl="0">
              <a:lnSpc>
                <a:spcPct val="115000"/>
              </a:lnSpc>
              <a:spcBef>
                <a:spcPts val="0"/>
              </a:spcBef>
              <a:spcAft>
                <a:spcPts val="1000"/>
              </a:spcAft>
              <a:buFont typeface="+mj-lt"/>
              <a:buAutoNum type="alphaLcParenR"/>
            </a:pPr>
            <a:r>
              <a:rPr lang="en-US" dirty="0">
                <a:ea typeface="Times New Roman"/>
                <a:cs typeface="Times New Roman"/>
              </a:rPr>
              <a:t>120</a:t>
            </a:r>
          </a:p>
          <a:p>
            <a:pPr marL="347663" marR="0" indent="-6350">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tabLst>
                <a:tab pos="804863" algn="l"/>
              </a:tabLst>
            </a:pPr>
            <a:r>
              <a:rPr lang="en-US" dirty="0">
                <a:ea typeface="Times New Roman"/>
                <a:cs typeface="Times New Roman"/>
              </a:rPr>
              <a:t>How many pages of information were employees given?</a:t>
            </a:r>
          </a:p>
          <a:p>
            <a:pPr marL="690563" lvl="0">
              <a:lnSpc>
                <a:spcPct val="115000"/>
              </a:lnSpc>
              <a:spcBef>
                <a:spcPts val="0"/>
              </a:spcBef>
              <a:spcAft>
                <a:spcPts val="0"/>
              </a:spcAft>
              <a:buFont typeface="+mj-lt"/>
              <a:buAutoNum type="alphaLcParenR"/>
            </a:pPr>
            <a:r>
              <a:rPr lang="en-US" dirty="0">
                <a:ea typeface="Times New Roman"/>
                <a:cs typeface="Times New Roman"/>
              </a:rPr>
              <a:t>Over 100</a:t>
            </a:r>
          </a:p>
          <a:p>
            <a:pPr marL="690563" lvl="0">
              <a:lnSpc>
                <a:spcPct val="115000"/>
              </a:lnSpc>
              <a:spcBef>
                <a:spcPts val="0"/>
              </a:spcBef>
              <a:spcAft>
                <a:spcPts val="0"/>
              </a:spcAft>
              <a:buFont typeface="+mj-lt"/>
              <a:buAutoNum type="alphaLcParenR"/>
            </a:pPr>
            <a:r>
              <a:rPr lang="en-US" dirty="0">
                <a:ea typeface="Times New Roman"/>
                <a:cs typeface="Times New Roman"/>
              </a:rPr>
              <a:t>100</a:t>
            </a:r>
          </a:p>
          <a:p>
            <a:pPr marL="690563" lvl="0">
              <a:lnSpc>
                <a:spcPct val="115000"/>
              </a:lnSpc>
              <a:spcBef>
                <a:spcPts val="0"/>
              </a:spcBef>
              <a:spcAft>
                <a:spcPts val="0"/>
              </a:spcAft>
              <a:buFont typeface="+mj-lt"/>
              <a:buAutoNum type="alphaLcParenR"/>
            </a:pPr>
            <a:r>
              <a:rPr lang="en-US" dirty="0">
                <a:ea typeface="Times New Roman"/>
                <a:cs typeface="Times New Roman"/>
              </a:rPr>
              <a:t>102</a:t>
            </a:r>
          </a:p>
          <a:p>
            <a:pPr marL="690563" lvl="0">
              <a:lnSpc>
                <a:spcPct val="115000"/>
              </a:lnSpc>
              <a:spcBef>
                <a:spcPts val="0"/>
              </a:spcBef>
              <a:spcAft>
                <a:spcPts val="1000"/>
              </a:spcAft>
              <a:buFont typeface="+mj-lt"/>
              <a:buAutoNum type="alphaLcParenR"/>
            </a:pPr>
            <a:r>
              <a:rPr lang="en-US" dirty="0">
                <a:ea typeface="Times New Roman"/>
                <a:cs typeface="Times New Roman"/>
              </a:rPr>
              <a:t>120</a:t>
            </a:r>
          </a:p>
        </p:txBody>
      </p:sp>
    </p:spTree>
    <p:extLst>
      <p:ext uri="{BB962C8B-B14F-4D97-AF65-F5344CB8AC3E}">
        <p14:creationId xmlns:p14="http://schemas.microsoft.com/office/powerpoint/2010/main" val="26747603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would be useful in a lunch and learn setting?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HR presentation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Manufacturing change</a:t>
            </a:r>
          </a:p>
          <a:p>
            <a:pPr marL="690563" lvl="0">
              <a:lnSpc>
                <a:spcPct val="115000"/>
              </a:lnSpc>
              <a:spcBef>
                <a:spcPts val="0"/>
              </a:spcBef>
              <a:spcAft>
                <a:spcPts val="0"/>
              </a:spcAft>
              <a:buFont typeface="+mj-lt"/>
              <a:buAutoNum type="alphaLcParenR"/>
            </a:pPr>
            <a:r>
              <a:rPr lang="en-US" dirty="0">
                <a:ea typeface="Times New Roman"/>
                <a:cs typeface="Times New Roman"/>
              </a:rPr>
              <a:t>Production instructions</a:t>
            </a:r>
          </a:p>
          <a:p>
            <a:pPr marL="690563" lvl="0">
              <a:lnSpc>
                <a:spcPct val="115000"/>
              </a:lnSpc>
              <a:spcBef>
                <a:spcPts val="0"/>
              </a:spcBef>
              <a:spcAft>
                <a:spcPts val="1000"/>
              </a:spcAft>
              <a:buFont typeface="+mj-lt"/>
              <a:buAutoNum type="alphaLcParenR"/>
            </a:pPr>
            <a:r>
              <a:rPr lang="en-US" dirty="0">
                <a:ea typeface="Times New Roman"/>
                <a:cs typeface="Times New Roman"/>
              </a:rPr>
              <a:t>Crisis planning</a:t>
            </a:r>
          </a:p>
          <a:p>
            <a:pPr marL="347663" marR="0" indent="-4763">
              <a:lnSpc>
                <a:spcPct val="115000"/>
              </a:lnSpc>
              <a:spcBef>
                <a:spcPts val="0"/>
              </a:spcBef>
              <a:spcAft>
                <a:spcPts val="1000"/>
              </a:spcAft>
            </a:pPr>
            <a:r>
              <a:rPr lang="en-US" dirty="0">
                <a:solidFill>
                  <a:srgbClr val="FF0000"/>
                </a:solidFill>
                <a:ea typeface="Times New Roman"/>
                <a:cs typeface="Times New Roman"/>
              </a:rPr>
              <a:t>The lunch and learn should not be too complicated. An HR presentation can be effective for a lunch and learn topic.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Which preparation activity will help you choose the right topic?</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Rehearsal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Focus group</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Location</a:t>
            </a:r>
          </a:p>
          <a:p>
            <a:pPr marL="347663" marR="0" indent="-4763">
              <a:lnSpc>
                <a:spcPct val="115000"/>
              </a:lnSpc>
              <a:spcBef>
                <a:spcPts val="0"/>
              </a:spcBef>
              <a:spcAft>
                <a:spcPts val="1000"/>
              </a:spcAft>
            </a:pPr>
            <a:r>
              <a:rPr lang="en-US" dirty="0">
                <a:solidFill>
                  <a:srgbClr val="FF0000"/>
                </a:solidFill>
                <a:ea typeface="Times New Roman"/>
                <a:cs typeface="Times New Roman"/>
              </a:rPr>
              <a:t>A focus group will point out which topics people are interested in learning. This will help determine which topic to choose.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1207286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When is it difficult to conduct a meeting?</a:t>
            </a:r>
          </a:p>
          <a:p>
            <a:pPr marL="685800" lvl="0" indent="-338138">
              <a:lnSpc>
                <a:spcPct val="115000"/>
              </a:lnSpc>
              <a:spcBef>
                <a:spcPts val="0"/>
              </a:spcBef>
              <a:spcAft>
                <a:spcPts val="0"/>
              </a:spcAft>
              <a:buFont typeface="+mj-lt"/>
              <a:buAutoNum type="alphaLcParenR"/>
            </a:pPr>
            <a:r>
              <a:rPr lang="en-US" dirty="0">
                <a:ea typeface="Times New Roman"/>
                <a:cs typeface="Times New Roman"/>
              </a:rPr>
              <a:t>Always</a:t>
            </a:r>
          </a:p>
          <a:p>
            <a:pPr marL="685800" lvl="0" indent="-338138">
              <a:lnSpc>
                <a:spcPct val="115000"/>
              </a:lnSpc>
              <a:spcBef>
                <a:spcPts val="0"/>
              </a:spcBef>
              <a:spcAft>
                <a:spcPts val="0"/>
              </a:spcAft>
              <a:buFont typeface="+mj-lt"/>
              <a:buAutoNum type="alphaLcParenR"/>
            </a:pPr>
            <a:r>
              <a:rPr lang="en-US" dirty="0">
                <a:solidFill>
                  <a:srgbClr val="FF0000"/>
                </a:solidFill>
                <a:ea typeface="Times New Roman"/>
                <a:cs typeface="Times New Roman"/>
              </a:rPr>
              <a:t>At lunch</a:t>
            </a:r>
            <a:endParaRPr lang="en-US" dirty="0">
              <a:ea typeface="Times New Roman"/>
              <a:cs typeface="Times New Roman"/>
            </a:endParaRPr>
          </a:p>
          <a:p>
            <a:pPr marL="685800" lvl="0" indent="-338138">
              <a:lnSpc>
                <a:spcPct val="115000"/>
              </a:lnSpc>
              <a:spcBef>
                <a:spcPts val="0"/>
              </a:spcBef>
              <a:spcAft>
                <a:spcPts val="0"/>
              </a:spcAft>
              <a:buFont typeface="+mj-lt"/>
              <a:buAutoNum type="alphaLcParenR"/>
            </a:pPr>
            <a:r>
              <a:rPr lang="en-US" dirty="0">
                <a:ea typeface="Times New Roman"/>
                <a:cs typeface="Times New Roman"/>
              </a:rPr>
              <a:t>In the afternoon</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In the morning</a:t>
            </a:r>
          </a:p>
          <a:p>
            <a:pPr marL="347663" marR="0" indent="-4763">
              <a:lnSpc>
                <a:spcPct val="115000"/>
              </a:lnSpc>
              <a:spcBef>
                <a:spcPts val="0"/>
              </a:spcBef>
              <a:spcAft>
                <a:spcPts val="1000"/>
              </a:spcAft>
            </a:pPr>
            <a:r>
              <a:rPr lang="en-US" dirty="0">
                <a:solidFill>
                  <a:srgbClr val="FF0000"/>
                </a:solidFill>
                <a:ea typeface="Times New Roman"/>
                <a:cs typeface="Times New Roman"/>
              </a:rPr>
              <a:t>It is difficult for people to pay attention on their lunch hours. The person making the presentation needs to be engaging.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is Not a hands on activity?</a:t>
            </a:r>
          </a:p>
          <a:p>
            <a:pPr marL="685800" lvl="0" indent="-338138">
              <a:lnSpc>
                <a:spcPct val="115000"/>
              </a:lnSpc>
              <a:spcBef>
                <a:spcPts val="0"/>
              </a:spcBef>
              <a:spcAft>
                <a:spcPts val="0"/>
              </a:spcAft>
              <a:buFont typeface="+mj-lt"/>
              <a:buAutoNum type="alphaLcParenR"/>
            </a:pPr>
            <a:r>
              <a:rPr lang="en-US" dirty="0">
                <a:ea typeface="Times New Roman"/>
                <a:cs typeface="Times New Roman"/>
              </a:rPr>
              <a:t>Demonstration</a:t>
            </a:r>
          </a:p>
          <a:p>
            <a:pPr marL="685800" lvl="0" indent="-338138">
              <a:lnSpc>
                <a:spcPct val="115000"/>
              </a:lnSpc>
              <a:spcBef>
                <a:spcPts val="0"/>
              </a:spcBef>
              <a:spcAft>
                <a:spcPts val="0"/>
              </a:spcAft>
              <a:buFont typeface="+mj-lt"/>
              <a:buAutoNum type="alphaLcParenR"/>
            </a:pPr>
            <a:r>
              <a:rPr lang="en-US" dirty="0">
                <a:ea typeface="Times New Roman"/>
                <a:cs typeface="Times New Roman"/>
              </a:rPr>
              <a:t>Quiz</a:t>
            </a:r>
          </a:p>
          <a:p>
            <a:pPr marL="685800" lvl="0" indent="-338138">
              <a:lnSpc>
                <a:spcPct val="115000"/>
              </a:lnSpc>
              <a:spcBef>
                <a:spcPts val="0"/>
              </a:spcBef>
              <a:spcAft>
                <a:spcPts val="0"/>
              </a:spcAft>
              <a:buFont typeface="+mj-lt"/>
              <a:buAutoNum type="alphaLcParenR"/>
            </a:pPr>
            <a:r>
              <a:rPr lang="en-US" dirty="0">
                <a:ea typeface="Times New Roman"/>
                <a:cs typeface="Times New Roman"/>
              </a:rPr>
              <a:t>Small group exercise</a:t>
            </a:r>
          </a:p>
          <a:p>
            <a:pPr marL="685800" lvl="0" indent="-338138">
              <a:lnSpc>
                <a:spcPct val="115000"/>
              </a:lnSpc>
              <a:spcBef>
                <a:spcPts val="0"/>
              </a:spcBef>
              <a:spcAft>
                <a:spcPts val="1000"/>
              </a:spcAft>
              <a:buFont typeface="+mj-lt"/>
              <a:buAutoNum type="alphaLcParenR"/>
            </a:pPr>
            <a:r>
              <a:rPr lang="en-US" dirty="0">
                <a:solidFill>
                  <a:srgbClr val="FF0000"/>
                </a:solidFill>
                <a:ea typeface="Times New Roman"/>
                <a:cs typeface="Times New Roman"/>
              </a:rPr>
              <a:t>Slide show</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Slide shows are used in presentations. They do not provide hands on experience.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949453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When should follow-up materials be presented?</a:t>
            </a:r>
          </a:p>
          <a:p>
            <a:pPr marL="690563" lvl="0">
              <a:lnSpc>
                <a:spcPct val="115000"/>
              </a:lnSpc>
              <a:spcBef>
                <a:spcPts val="0"/>
              </a:spcBef>
              <a:spcAft>
                <a:spcPts val="0"/>
              </a:spcAft>
              <a:buFont typeface="+mj-lt"/>
              <a:buAutoNum type="alphaLcParenR"/>
            </a:pPr>
            <a:r>
              <a:rPr lang="en-US" dirty="0">
                <a:ea typeface="Times New Roman"/>
                <a:cs typeface="Times New Roman"/>
              </a:rPr>
              <a:t>Before the presentation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After the presentation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During the presentation</a:t>
            </a:r>
          </a:p>
          <a:p>
            <a:pPr marL="690563" lvl="0">
              <a:lnSpc>
                <a:spcPct val="115000"/>
              </a:lnSpc>
              <a:spcBef>
                <a:spcPts val="0"/>
              </a:spcBef>
              <a:spcAft>
                <a:spcPts val="1000"/>
              </a:spcAft>
              <a:buFont typeface="+mj-lt"/>
              <a:buAutoNum type="alphaLcParenR"/>
            </a:pPr>
            <a:r>
              <a:rPr lang="en-US" dirty="0">
                <a:ea typeface="Times New Roman"/>
                <a:cs typeface="Times New Roman"/>
              </a:rPr>
              <a:t>Never</a:t>
            </a:r>
          </a:p>
          <a:p>
            <a:pPr marL="347663" marR="0" indent="-4763">
              <a:lnSpc>
                <a:spcPct val="115000"/>
              </a:lnSpc>
              <a:spcBef>
                <a:spcPts val="0"/>
              </a:spcBef>
              <a:spcAft>
                <a:spcPts val="1000"/>
              </a:spcAft>
            </a:pPr>
            <a:r>
              <a:rPr lang="en-US" dirty="0">
                <a:solidFill>
                  <a:srgbClr val="FF0000"/>
                </a:solidFill>
                <a:ea typeface="Times New Roman"/>
                <a:cs typeface="Times New Roman"/>
              </a:rPr>
              <a:t>Do not provide extra materials during a lunch and learn. Follow-up materials may be given after the presentation is over.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What should materials follow?</a:t>
            </a:r>
          </a:p>
          <a:p>
            <a:pPr marL="690563" lvl="0">
              <a:lnSpc>
                <a:spcPct val="115000"/>
              </a:lnSpc>
              <a:spcBef>
                <a:spcPts val="0"/>
              </a:spcBef>
              <a:spcAft>
                <a:spcPts val="0"/>
              </a:spcAft>
              <a:buFont typeface="+mj-lt"/>
              <a:buAutoNum type="alphaLcParenR"/>
            </a:pPr>
            <a:r>
              <a:rPr lang="en-US" dirty="0">
                <a:ea typeface="Times New Roman"/>
                <a:cs typeface="Times New Roman"/>
              </a:rPr>
              <a:t>Linear order</a:t>
            </a:r>
          </a:p>
          <a:p>
            <a:pPr marL="690563" lvl="0">
              <a:lnSpc>
                <a:spcPct val="115000"/>
              </a:lnSpc>
              <a:spcBef>
                <a:spcPts val="0"/>
              </a:spcBef>
              <a:spcAft>
                <a:spcPts val="0"/>
              </a:spcAft>
              <a:buFont typeface="+mj-lt"/>
              <a:buAutoNum type="alphaLcParenR"/>
            </a:pPr>
            <a:r>
              <a:rPr lang="en-US" dirty="0">
                <a:ea typeface="Times New Roman"/>
                <a:cs typeface="Times New Roman"/>
              </a:rPr>
              <a:t>Topic changes</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Order of the presentation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Materials need to follow the order of the presentation. This will prevent confusion.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678128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will help determine which of interactive activities are effective?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Participant feedback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Inspections</a:t>
            </a:r>
          </a:p>
          <a:p>
            <a:pPr marL="690563" lvl="0">
              <a:lnSpc>
                <a:spcPct val="115000"/>
              </a:lnSpc>
              <a:spcBef>
                <a:spcPts val="0"/>
              </a:spcBef>
              <a:spcAft>
                <a:spcPts val="0"/>
              </a:spcAft>
              <a:buFont typeface="+mj-lt"/>
              <a:buAutoNum type="alphaLcParenR"/>
            </a:pPr>
            <a:r>
              <a:rPr lang="en-US" dirty="0">
                <a:ea typeface="Times New Roman"/>
                <a:cs typeface="Times New Roman"/>
              </a:rPr>
              <a:t>A trained workforce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It is necessary to determine the effectiveness of the activities. Participant feedback will determine what is effective.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576263" algn="l"/>
              </a:tabLst>
            </a:pPr>
            <a:r>
              <a:rPr lang="en-US" dirty="0">
                <a:ea typeface="Times New Roman"/>
                <a:cs typeface="Times New Roman"/>
              </a:rPr>
              <a:t>What should be encouraged in lunch and learns?</a:t>
            </a:r>
          </a:p>
          <a:p>
            <a:pPr marL="690563" lvl="0">
              <a:lnSpc>
                <a:spcPct val="115000"/>
              </a:lnSpc>
              <a:spcBef>
                <a:spcPts val="0"/>
              </a:spcBef>
              <a:spcAft>
                <a:spcPts val="0"/>
              </a:spcAft>
              <a:buFont typeface="+mj-lt"/>
              <a:buAutoNum type="alphaLcParenR"/>
            </a:pPr>
            <a:r>
              <a:rPr lang="en-US" dirty="0">
                <a:ea typeface="Times New Roman"/>
                <a:cs typeface="Times New Roman"/>
              </a:rPr>
              <a:t>Feedback</a:t>
            </a:r>
          </a:p>
          <a:p>
            <a:pPr marL="690563" lvl="0">
              <a:lnSpc>
                <a:spcPct val="115000"/>
              </a:lnSpc>
              <a:spcBef>
                <a:spcPts val="0"/>
              </a:spcBef>
              <a:spcAft>
                <a:spcPts val="0"/>
              </a:spcAft>
              <a:buFont typeface="+mj-lt"/>
              <a:buAutoNum type="alphaLcParenR"/>
            </a:pPr>
            <a:r>
              <a:rPr lang="en-US" dirty="0">
                <a:ea typeface="Times New Roman"/>
                <a:cs typeface="Times New Roman"/>
              </a:rPr>
              <a:t>Learning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Questions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Games</a:t>
            </a:r>
          </a:p>
          <a:p>
            <a:pPr marL="347663" marR="0" indent="-4763">
              <a:lnSpc>
                <a:spcPct val="115000"/>
              </a:lnSpc>
              <a:spcBef>
                <a:spcPts val="0"/>
              </a:spcBef>
              <a:spcAft>
                <a:spcPts val="1000"/>
              </a:spcAft>
            </a:pPr>
            <a:r>
              <a:rPr lang="en-US" dirty="0">
                <a:solidFill>
                  <a:srgbClr val="FF0000"/>
                </a:solidFill>
                <a:ea typeface="Times New Roman"/>
                <a:cs typeface="Times New Roman"/>
              </a:rPr>
              <a:t>Lunch and learns need to be informal and interactive. Questions should be encouraged.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521509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tabLst>
                <a:tab pos="576263" algn="l"/>
              </a:tabLst>
            </a:pPr>
            <a:r>
              <a:rPr lang="en-US" dirty="0">
                <a:ea typeface="Times New Roman"/>
                <a:cs typeface="Times New Roman"/>
              </a:rPr>
              <a:t>How many slides did Thomas use?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Over 100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100</a:t>
            </a:r>
          </a:p>
          <a:p>
            <a:pPr marL="690563" lvl="0">
              <a:lnSpc>
                <a:spcPct val="115000"/>
              </a:lnSpc>
              <a:spcBef>
                <a:spcPts val="0"/>
              </a:spcBef>
              <a:spcAft>
                <a:spcPts val="0"/>
              </a:spcAft>
              <a:buFont typeface="+mj-lt"/>
              <a:buAutoNum type="alphaLcParenR"/>
            </a:pPr>
            <a:r>
              <a:rPr lang="en-US" dirty="0">
                <a:ea typeface="Times New Roman"/>
                <a:cs typeface="Times New Roman"/>
              </a:rPr>
              <a:t>102</a:t>
            </a:r>
          </a:p>
          <a:p>
            <a:pPr marL="690563" lvl="0">
              <a:lnSpc>
                <a:spcPct val="115000"/>
              </a:lnSpc>
              <a:spcBef>
                <a:spcPts val="0"/>
              </a:spcBef>
              <a:spcAft>
                <a:spcPts val="1000"/>
              </a:spcAft>
              <a:buFont typeface="+mj-lt"/>
              <a:buAutoNum type="alphaLcParenR"/>
            </a:pPr>
            <a:r>
              <a:rPr lang="en-US" dirty="0">
                <a:ea typeface="Times New Roman"/>
                <a:cs typeface="Times New Roman"/>
              </a:rPr>
              <a:t>120</a:t>
            </a:r>
          </a:p>
          <a:p>
            <a:pPr marL="347663" marR="0" indent="-6350">
              <a:lnSpc>
                <a:spcPct val="115000"/>
              </a:lnSpc>
              <a:spcBef>
                <a:spcPts val="0"/>
              </a:spcBef>
              <a:spcAft>
                <a:spcPts val="1000"/>
              </a:spcAft>
            </a:pPr>
            <a:r>
              <a:rPr lang="en-US" dirty="0">
                <a:solidFill>
                  <a:srgbClr val="FF0000"/>
                </a:solidFill>
                <a:ea typeface="Times New Roman"/>
                <a:cs typeface="Times New Roman"/>
              </a:rPr>
              <a:t>The text does not give an exact number of slides used. It says that he used over 100.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804863" algn="l"/>
              </a:tabLst>
            </a:pPr>
            <a:r>
              <a:rPr lang="en-US" dirty="0">
                <a:ea typeface="Times New Roman"/>
                <a:cs typeface="Times New Roman"/>
              </a:rPr>
              <a:t>How many pages of information were employees given?</a:t>
            </a:r>
          </a:p>
          <a:p>
            <a:pPr marL="690563" lvl="0">
              <a:lnSpc>
                <a:spcPct val="115000"/>
              </a:lnSpc>
              <a:spcBef>
                <a:spcPts val="0"/>
              </a:spcBef>
              <a:spcAft>
                <a:spcPts val="0"/>
              </a:spcAft>
              <a:buFont typeface="+mj-lt"/>
              <a:buAutoNum type="alphaLcParenR"/>
            </a:pPr>
            <a:r>
              <a:rPr lang="en-US" dirty="0">
                <a:ea typeface="Times New Roman"/>
                <a:cs typeface="Times New Roman"/>
              </a:rPr>
              <a:t>Over 100</a:t>
            </a:r>
          </a:p>
          <a:p>
            <a:pPr marL="690563" lvl="0">
              <a:lnSpc>
                <a:spcPct val="115000"/>
              </a:lnSpc>
              <a:spcBef>
                <a:spcPts val="0"/>
              </a:spcBef>
              <a:spcAft>
                <a:spcPts val="0"/>
              </a:spcAft>
              <a:buFont typeface="+mj-lt"/>
              <a:buAutoNum type="alphaLcParenR"/>
            </a:pPr>
            <a:r>
              <a:rPr lang="en-US" dirty="0">
                <a:ea typeface="Times New Roman"/>
                <a:cs typeface="Times New Roman"/>
              </a:rPr>
              <a:t>100</a:t>
            </a:r>
          </a:p>
          <a:p>
            <a:pPr marL="690563" lvl="0">
              <a:lnSpc>
                <a:spcPct val="115000"/>
              </a:lnSpc>
              <a:spcBef>
                <a:spcPts val="0"/>
              </a:spcBef>
              <a:spcAft>
                <a:spcPts val="0"/>
              </a:spcAft>
              <a:buFont typeface="+mj-lt"/>
              <a:buAutoNum type="alphaLcParenR"/>
            </a:pPr>
            <a:r>
              <a:rPr lang="en-US" dirty="0">
                <a:ea typeface="Times New Roman"/>
                <a:cs typeface="Times New Roman"/>
              </a:rPr>
              <a:t>102</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120</a:t>
            </a:r>
            <a:endParaRPr lang="en-US" dirty="0">
              <a:ea typeface="Times New Roman"/>
              <a:cs typeface="Times New Roman"/>
            </a:endParaRPr>
          </a:p>
          <a:p>
            <a:pPr marL="347663" marR="0" indent="-6350">
              <a:lnSpc>
                <a:spcPct val="115000"/>
              </a:lnSpc>
              <a:spcBef>
                <a:spcPts val="0"/>
              </a:spcBef>
              <a:spcAft>
                <a:spcPts val="1000"/>
              </a:spcAft>
            </a:pPr>
            <a:r>
              <a:rPr lang="en-US" dirty="0">
                <a:solidFill>
                  <a:srgbClr val="FF0000"/>
                </a:solidFill>
                <a:ea typeface="Times New Roman"/>
                <a:cs typeface="Times New Roman"/>
              </a:rPr>
              <a:t>The employees were give 120 pages of information. This was to accompany over 100 slides.</a:t>
            </a:r>
            <a:endParaRPr lang="en-US" dirty="0">
              <a:ea typeface="Times New Roman"/>
              <a:cs typeface="Times New Roman"/>
            </a:endParaRPr>
          </a:p>
        </p:txBody>
      </p:sp>
    </p:spTree>
    <p:extLst>
      <p:ext uri="{BB962C8B-B14F-4D97-AF65-F5344CB8AC3E}">
        <p14:creationId xmlns:p14="http://schemas.microsoft.com/office/powerpoint/2010/main" val="16319954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r>
              <a:rPr lang="en-US" dirty="0"/>
              <a:t>Module Four:</a:t>
            </a:r>
            <a:br>
              <a:rPr lang="en-US" dirty="0"/>
            </a:br>
            <a:r>
              <a:rPr lang="en-US" dirty="0"/>
              <a:t>Creating the Content (II)</a:t>
            </a:r>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3600" i="1" dirty="0">
                <a:latin typeface="Cambria"/>
                <a:ea typeface="Times New Roman"/>
                <a:cs typeface="Times New Roman"/>
              </a:rPr>
              <a:t>Our life is the creation of our mind.</a:t>
            </a:r>
            <a:endParaRPr lang="en-US" sz="3600" dirty="0">
              <a:ea typeface="Times New Roman"/>
              <a:cs typeface="Times New Roman"/>
            </a:endParaRPr>
          </a:p>
          <a:p>
            <a:pPr algn="ctr">
              <a:spcBef>
                <a:spcPts val="0"/>
              </a:spcBef>
              <a:spcAft>
                <a:spcPts val="1000"/>
              </a:spcAft>
            </a:pPr>
            <a:br>
              <a:rPr lang="en-US" sz="3600" dirty="0">
                <a:latin typeface="Cambria"/>
                <a:ea typeface="Times New Roman"/>
                <a:cs typeface="Times New Roman"/>
              </a:rPr>
            </a:br>
            <a:r>
              <a:rPr lang="en-US" sz="3600" b="1" i="1" dirty="0">
                <a:latin typeface="Cambria"/>
                <a:ea typeface="Times New Roman"/>
                <a:cs typeface="Times New Roman"/>
              </a:rPr>
              <a:t>Buddha</a:t>
            </a:r>
            <a:endParaRPr lang="en-US" sz="3600" dirty="0">
              <a:ea typeface="Times New Roman"/>
              <a:cs typeface="Times New Roman"/>
            </a:endParaRPr>
          </a:p>
          <a:p>
            <a:endParaRPr lang="en-US" sz="3600" dirty="0"/>
          </a:p>
        </p:txBody>
      </p:sp>
      <p:sp>
        <p:nvSpPr>
          <p:cNvPr id="18435" name="Content Placeholder 2"/>
          <p:cNvSpPr>
            <a:spLocks noGrp="1"/>
          </p:cNvSpPr>
          <p:nvPr>
            <p:ph type="body" sz="quarter" idx="11"/>
          </p:nvPr>
        </p:nvSpPr>
        <p:spPr/>
        <p:txBody>
          <a:bodyPr>
            <a:normAutofit fontScale="92500" lnSpcReduction="20000"/>
          </a:bodyPr>
          <a:lstStyle/>
          <a:p>
            <a:r>
              <a:rPr lang="en-US" dirty="0"/>
              <a:t>The content that you create for a lunch and learn must be able to engage the audience. Make your presentations interactive and tailor them to the needs of each group you meet. Review each presentation carefully, and, finally, back it up to be safe. By following a few basic steps, you improve the chance of success when you present the content that you create.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61F5E032-166B-4A60-AF9B-059CCF3FCF18}"/>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r>
              <a:rPr lang="en-US" dirty="0"/>
              <a:t>Make It Interactive</a:t>
            </a:r>
          </a:p>
        </p:txBody>
      </p:sp>
      <p:grpSp>
        <p:nvGrpSpPr>
          <p:cNvPr id="3" name="Group 2">
            <a:extLst>
              <a:ext uri="{FF2B5EF4-FFF2-40B4-BE49-F238E27FC236}">
                <a16:creationId xmlns:a16="http://schemas.microsoft.com/office/drawing/2014/main" id="{26F4D72D-03AF-4EDC-B9BC-7A4026AC5C4D}"/>
              </a:ext>
            </a:extLst>
          </p:cNvPr>
          <p:cNvGrpSpPr/>
          <p:nvPr/>
        </p:nvGrpSpPr>
        <p:grpSpPr>
          <a:xfrm>
            <a:off x="457200" y="1606768"/>
            <a:ext cx="8229599" cy="4512826"/>
            <a:chOff x="457200" y="1606768"/>
            <a:chExt cx="8229599" cy="4512826"/>
          </a:xfrm>
        </p:grpSpPr>
        <p:sp>
          <p:nvSpPr>
            <p:cNvPr id="4" name="Freeform: Shape 3">
              <a:extLst>
                <a:ext uri="{FF2B5EF4-FFF2-40B4-BE49-F238E27FC236}">
                  <a16:creationId xmlns:a16="http://schemas.microsoft.com/office/drawing/2014/main" id="{92998A43-D2A4-4CB1-878F-E31F8BF5FF95}"/>
                </a:ext>
              </a:extLst>
            </p:cNvPr>
            <p:cNvSpPr/>
            <p:nvPr/>
          </p:nvSpPr>
          <p:spPr>
            <a:xfrm>
              <a:off x="457200" y="1606768"/>
              <a:ext cx="2057400" cy="1227600"/>
            </a:xfrm>
            <a:custGeom>
              <a:avLst/>
              <a:gdLst>
                <a:gd name="connsiteX0" fmla="*/ 0 w 2057400"/>
                <a:gd name="connsiteY0" fmla="*/ 0 h 1227600"/>
                <a:gd name="connsiteX1" fmla="*/ 2057400 w 2057400"/>
                <a:gd name="connsiteY1" fmla="*/ 0 h 1227600"/>
                <a:gd name="connsiteX2" fmla="*/ 2057400 w 2057400"/>
                <a:gd name="connsiteY2" fmla="*/ 1227600 h 1227600"/>
                <a:gd name="connsiteX3" fmla="*/ 0 w 2057400"/>
                <a:gd name="connsiteY3" fmla="*/ 1227600 h 1227600"/>
                <a:gd name="connsiteX4" fmla="*/ 0 w 2057400"/>
                <a:gd name="connsiteY4" fmla="*/ 0 h 122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1227600">
                  <a:moveTo>
                    <a:pt x="0" y="0"/>
                  </a:moveTo>
                  <a:lnTo>
                    <a:pt x="2057400" y="0"/>
                  </a:lnTo>
                  <a:lnTo>
                    <a:pt x="2057400" y="1227600"/>
                  </a:lnTo>
                  <a:lnTo>
                    <a:pt x="0" y="12276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b="1" kern="1200" dirty="0"/>
                <a:t>Games</a:t>
              </a:r>
            </a:p>
          </p:txBody>
        </p:sp>
        <p:sp>
          <p:nvSpPr>
            <p:cNvPr id="5" name="Left Brace 4">
              <a:extLst>
                <a:ext uri="{FF2B5EF4-FFF2-40B4-BE49-F238E27FC236}">
                  <a16:creationId xmlns:a16="http://schemas.microsoft.com/office/drawing/2014/main" id="{98176B7B-BA6D-45A3-83EF-0F18B6490430}"/>
                </a:ext>
              </a:extLst>
            </p:cNvPr>
            <p:cNvSpPr/>
            <p:nvPr/>
          </p:nvSpPr>
          <p:spPr>
            <a:xfrm>
              <a:off x="2514599" y="1606768"/>
              <a:ext cx="411480" cy="1227600"/>
            </a:xfrm>
            <a:prstGeom prst="leftBrace">
              <a:avLst>
                <a:gd name="adj1" fmla="val 35000"/>
                <a:gd name="adj2" fmla="val 50000"/>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69880767-CD96-4D0B-AABB-265DFF31ED76}"/>
                </a:ext>
              </a:extLst>
            </p:cNvPr>
            <p:cNvSpPr/>
            <p:nvPr/>
          </p:nvSpPr>
          <p:spPr>
            <a:xfrm>
              <a:off x="3090671" y="1606768"/>
              <a:ext cx="5596128" cy="1227600"/>
            </a:xfrm>
            <a:custGeom>
              <a:avLst/>
              <a:gdLst>
                <a:gd name="connsiteX0" fmla="*/ 0 w 5596128"/>
                <a:gd name="connsiteY0" fmla="*/ 0 h 1227600"/>
                <a:gd name="connsiteX1" fmla="*/ 5596128 w 5596128"/>
                <a:gd name="connsiteY1" fmla="*/ 0 h 1227600"/>
                <a:gd name="connsiteX2" fmla="*/ 5596128 w 5596128"/>
                <a:gd name="connsiteY2" fmla="*/ 1227600 h 1227600"/>
                <a:gd name="connsiteX3" fmla="*/ 0 w 5596128"/>
                <a:gd name="connsiteY3" fmla="*/ 1227600 h 1227600"/>
                <a:gd name="connsiteX4" fmla="*/ 0 w 5596128"/>
                <a:gd name="connsiteY4" fmla="*/ 0 h 122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1227600">
                  <a:moveTo>
                    <a:pt x="0" y="0"/>
                  </a:moveTo>
                  <a:lnTo>
                    <a:pt x="5596128" y="0"/>
                  </a:lnTo>
                  <a:lnTo>
                    <a:pt x="5596128" y="1227600"/>
                  </a:lnTo>
                  <a:lnTo>
                    <a:pt x="0" y="122760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Fits with your topic </a:t>
              </a:r>
            </a:p>
          </p:txBody>
        </p:sp>
        <p:sp>
          <p:nvSpPr>
            <p:cNvPr id="7" name="Freeform: Shape 6">
              <a:extLst>
                <a:ext uri="{FF2B5EF4-FFF2-40B4-BE49-F238E27FC236}">
                  <a16:creationId xmlns:a16="http://schemas.microsoft.com/office/drawing/2014/main" id="{8FD7B123-3C0C-4361-AE7E-59882D685DB6}"/>
                </a:ext>
              </a:extLst>
            </p:cNvPr>
            <p:cNvSpPr/>
            <p:nvPr/>
          </p:nvSpPr>
          <p:spPr>
            <a:xfrm>
              <a:off x="457200" y="3249381"/>
              <a:ext cx="2057400" cy="1227600"/>
            </a:xfrm>
            <a:custGeom>
              <a:avLst/>
              <a:gdLst>
                <a:gd name="connsiteX0" fmla="*/ 0 w 2057400"/>
                <a:gd name="connsiteY0" fmla="*/ 0 h 1227600"/>
                <a:gd name="connsiteX1" fmla="*/ 2057400 w 2057400"/>
                <a:gd name="connsiteY1" fmla="*/ 0 h 1227600"/>
                <a:gd name="connsiteX2" fmla="*/ 2057400 w 2057400"/>
                <a:gd name="connsiteY2" fmla="*/ 1227600 h 1227600"/>
                <a:gd name="connsiteX3" fmla="*/ 0 w 2057400"/>
                <a:gd name="connsiteY3" fmla="*/ 1227600 h 1227600"/>
                <a:gd name="connsiteX4" fmla="*/ 0 w 2057400"/>
                <a:gd name="connsiteY4" fmla="*/ 0 h 122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1227600">
                  <a:moveTo>
                    <a:pt x="0" y="0"/>
                  </a:moveTo>
                  <a:lnTo>
                    <a:pt x="2057400" y="0"/>
                  </a:lnTo>
                  <a:lnTo>
                    <a:pt x="2057400" y="1227600"/>
                  </a:lnTo>
                  <a:lnTo>
                    <a:pt x="0" y="12276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b="1" kern="1200" dirty="0"/>
                <a:t>Round tables</a:t>
              </a:r>
            </a:p>
          </p:txBody>
        </p:sp>
        <p:sp>
          <p:nvSpPr>
            <p:cNvPr id="8" name="Left Brace 7">
              <a:extLst>
                <a:ext uri="{FF2B5EF4-FFF2-40B4-BE49-F238E27FC236}">
                  <a16:creationId xmlns:a16="http://schemas.microsoft.com/office/drawing/2014/main" id="{B6A6FB1D-F7CD-48B6-99E0-97BC4419CCCE}"/>
                </a:ext>
              </a:extLst>
            </p:cNvPr>
            <p:cNvSpPr/>
            <p:nvPr/>
          </p:nvSpPr>
          <p:spPr>
            <a:xfrm>
              <a:off x="2514599" y="3057569"/>
              <a:ext cx="411480" cy="1611225"/>
            </a:xfrm>
            <a:prstGeom prst="leftBrace">
              <a:avLst>
                <a:gd name="adj1" fmla="val 35000"/>
                <a:gd name="adj2" fmla="val 50000"/>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61409229-B968-4EF9-B77D-411E1A52E664}"/>
                </a:ext>
              </a:extLst>
            </p:cNvPr>
            <p:cNvSpPr/>
            <p:nvPr/>
          </p:nvSpPr>
          <p:spPr>
            <a:xfrm>
              <a:off x="3090671" y="3057569"/>
              <a:ext cx="5596128" cy="1611225"/>
            </a:xfrm>
            <a:custGeom>
              <a:avLst/>
              <a:gdLst>
                <a:gd name="connsiteX0" fmla="*/ 0 w 5596128"/>
                <a:gd name="connsiteY0" fmla="*/ 0 h 1611225"/>
                <a:gd name="connsiteX1" fmla="*/ 5596128 w 5596128"/>
                <a:gd name="connsiteY1" fmla="*/ 0 h 1611225"/>
                <a:gd name="connsiteX2" fmla="*/ 5596128 w 5596128"/>
                <a:gd name="connsiteY2" fmla="*/ 1611225 h 1611225"/>
                <a:gd name="connsiteX3" fmla="*/ 0 w 5596128"/>
                <a:gd name="connsiteY3" fmla="*/ 1611225 h 1611225"/>
                <a:gd name="connsiteX4" fmla="*/ 0 w 5596128"/>
                <a:gd name="connsiteY4" fmla="*/ 0 h 1611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1611225">
                  <a:moveTo>
                    <a:pt x="0" y="0"/>
                  </a:moveTo>
                  <a:lnTo>
                    <a:pt x="5596128" y="0"/>
                  </a:lnTo>
                  <a:lnTo>
                    <a:pt x="5596128" y="1611225"/>
                  </a:lnTo>
                  <a:lnTo>
                    <a:pt x="0" y="1611225"/>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Facilitate conversation between presenters and members</a:t>
              </a:r>
              <a:endParaRPr lang="en-US" sz="3200" b="0" kern="1200" dirty="0"/>
            </a:p>
          </p:txBody>
        </p:sp>
        <p:sp>
          <p:nvSpPr>
            <p:cNvPr id="10" name="Freeform: Shape 9">
              <a:extLst>
                <a:ext uri="{FF2B5EF4-FFF2-40B4-BE49-F238E27FC236}">
                  <a16:creationId xmlns:a16="http://schemas.microsoft.com/office/drawing/2014/main" id="{489FEA54-361F-404B-96A4-872108E31DBA}"/>
                </a:ext>
              </a:extLst>
            </p:cNvPr>
            <p:cNvSpPr/>
            <p:nvPr/>
          </p:nvSpPr>
          <p:spPr>
            <a:xfrm>
              <a:off x="457200" y="4891994"/>
              <a:ext cx="2057400" cy="1227600"/>
            </a:xfrm>
            <a:custGeom>
              <a:avLst/>
              <a:gdLst>
                <a:gd name="connsiteX0" fmla="*/ 0 w 2057400"/>
                <a:gd name="connsiteY0" fmla="*/ 0 h 1227600"/>
                <a:gd name="connsiteX1" fmla="*/ 2057400 w 2057400"/>
                <a:gd name="connsiteY1" fmla="*/ 0 h 1227600"/>
                <a:gd name="connsiteX2" fmla="*/ 2057400 w 2057400"/>
                <a:gd name="connsiteY2" fmla="*/ 1227600 h 1227600"/>
                <a:gd name="connsiteX3" fmla="*/ 0 w 2057400"/>
                <a:gd name="connsiteY3" fmla="*/ 1227600 h 1227600"/>
                <a:gd name="connsiteX4" fmla="*/ 0 w 2057400"/>
                <a:gd name="connsiteY4" fmla="*/ 0 h 122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1227600">
                  <a:moveTo>
                    <a:pt x="0" y="0"/>
                  </a:moveTo>
                  <a:lnTo>
                    <a:pt x="2057400" y="0"/>
                  </a:lnTo>
                  <a:lnTo>
                    <a:pt x="2057400" y="1227600"/>
                  </a:lnTo>
                  <a:lnTo>
                    <a:pt x="0" y="12276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b="1" kern="1200" dirty="0"/>
                <a:t>Stories</a:t>
              </a:r>
            </a:p>
          </p:txBody>
        </p:sp>
        <p:sp>
          <p:nvSpPr>
            <p:cNvPr id="11" name="Left Brace 10">
              <a:extLst>
                <a:ext uri="{FF2B5EF4-FFF2-40B4-BE49-F238E27FC236}">
                  <a16:creationId xmlns:a16="http://schemas.microsoft.com/office/drawing/2014/main" id="{78562B60-3A78-444A-B9AD-968401634F22}"/>
                </a:ext>
              </a:extLst>
            </p:cNvPr>
            <p:cNvSpPr/>
            <p:nvPr/>
          </p:nvSpPr>
          <p:spPr>
            <a:xfrm>
              <a:off x="2514599" y="4891994"/>
              <a:ext cx="411480" cy="1227600"/>
            </a:xfrm>
            <a:prstGeom prst="leftBrace">
              <a:avLst>
                <a:gd name="adj1" fmla="val 35000"/>
                <a:gd name="adj2" fmla="val 50000"/>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7A0114C1-35F6-421F-A47C-36216D8EBF6C}"/>
                </a:ext>
              </a:extLst>
            </p:cNvPr>
            <p:cNvSpPr/>
            <p:nvPr/>
          </p:nvSpPr>
          <p:spPr>
            <a:xfrm>
              <a:off x="3090671" y="4891994"/>
              <a:ext cx="5596128" cy="1227600"/>
            </a:xfrm>
            <a:custGeom>
              <a:avLst/>
              <a:gdLst>
                <a:gd name="connsiteX0" fmla="*/ 0 w 5596128"/>
                <a:gd name="connsiteY0" fmla="*/ 0 h 1227600"/>
                <a:gd name="connsiteX1" fmla="*/ 5596128 w 5596128"/>
                <a:gd name="connsiteY1" fmla="*/ 0 h 1227600"/>
                <a:gd name="connsiteX2" fmla="*/ 5596128 w 5596128"/>
                <a:gd name="connsiteY2" fmla="*/ 1227600 h 1227600"/>
                <a:gd name="connsiteX3" fmla="*/ 0 w 5596128"/>
                <a:gd name="connsiteY3" fmla="*/ 1227600 h 1227600"/>
                <a:gd name="connsiteX4" fmla="*/ 0 w 5596128"/>
                <a:gd name="connsiteY4" fmla="*/ 0 h 122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1227600">
                  <a:moveTo>
                    <a:pt x="0" y="0"/>
                  </a:moveTo>
                  <a:lnTo>
                    <a:pt x="5596128" y="0"/>
                  </a:lnTo>
                  <a:lnTo>
                    <a:pt x="5596128" y="1227600"/>
                  </a:lnTo>
                  <a:lnTo>
                    <a:pt x="0" y="1227600"/>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Share relevant stories or testimonials</a:t>
              </a: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FA2EDDFB-B0AD-403E-A8E7-F106C203BB60}"/>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lstStyle/>
          <a:p>
            <a:r>
              <a:rPr lang="en-US" dirty="0"/>
              <a:t>Review It Thoroughly</a:t>
            </a:r>
          </a:p>
        </p:txBody>
      </p:sp>
      <p:grpSp>
        <p:nvGrpSpPr>
          <p:cNvPr id="3" name="Group 2">
            <a:extLst>
              <a:ext uri="{FF2B5EF4-FFF2-40B4-BE49-F238E27FC236}">
                <a16:creationId xmlns:a16="http://schemas.microsoft.com/office/drawing/2014/main" id="{8FCDE2CB-2CC1-4A6A-9C68-BBF2E9F887B6}"/>
              </a:ext>
            </a:extLst>
          </p:cNvPr>
          <p:cNvGrpSpPr/>
          <p:nvPr/>
        </p:nvGrpSpPr>
        <p:grpSpPr>
          <a:xfrm>
            <a:off x="457200" y="1600752"/>
            <a:ext cx="8229599" cy="4524858"/>
            <a:chOff x="457200" y="1600752"/>
            <a:chExt cx="8229599" cy="4524858"/>
          </a:xfrm>
        </p:grpSpPr>
        <p:sp>
          <p:nvSpPr>
            <p:cNvPr id="4" name="Freeform: Shape 3">
              <a:extLst>
                <a:ext uri="{FF2B5EF4-FFF2-40B4-BE49-F238E27FC236}">
                  <a16:creationId xmlns:a16="http://schemas.microsoft.com/office/drawing/2014/main" id="{B95FB823-079F-443A-9578-610BC8B31403}"/>
                </a:ext>
              </a:extLst>
            </p:cNvPr>
            <p:cNvSpPr/>
            <p:nvPr/>
          </p:nvSpPr>
          <p:spPr>
            <a:xfrm>
              <a:off x="3749039" y="1600752"/>
              <a:ext cx="4937760" cy="2154694"/>
            </a:xfrm>
            <a:custGeom>
              <a:avLst/>
              <a:gdLst>
                <a:gd name="connsiteX0" fmla="*/ 0 w 4937760"/>
                <a:gd name="connsiteY0" fmla="*/ 269337 h 2154694"/>
                <a:gd name="connsiteX1" fmla="*/ 3860413 w 4937760"/>
                <a:gd name="connsiteY1" fmla="*/ 269337 h 2154694"/>
                <a:gd name="connsiteX2" fmla="*/ 3860413 w 4937760"/>
                <a:gd name="connsiteY2" fmla="*/ 0 h 2154694"/>
                <a:gd name="connsiteX3" fmla="*/ 4937760 w 4937760"/>
                <a:gd name="connsiteY3" fmla="*/ 1077347 h 2154694"/>
                <a:gd name="connsiteX4" fmla="*/ 3860413 w 4937760"/>
                <a:gd name="connsiteY4" fmla="*/ 2154694 h 2154694"/>
                <a:gd name="connsiteX5" fmla="*/ 3860413 w 4937760"/>
                <a:gd name="connsiteY5" fmla="*/ 1885357 h 2154694"/>
                <a:gd name="connsiteX6" fmla="*/ 0 w 4937760"/>
                <a:gd name="connsiteY6" fmla="*/ 1885357 h 2154694"/>
                <a:gd name="connsiteX7" fmla="*/ 0 w 4937760"/>
                <a:gd name="connsiteY7" fmla="*/ 269337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2154694">
                  <a:moveTo>
                    <a:pt x="0" y="269337"/>
                  </a:moveTo>
                  <a:lnTo>
                    <a:pt x="3860413" y="269337"/>
                  </a:lnTo>
                  <a:lnTo>
                    <a:pt x="3860413" y="0"/>
                  </a:lnTo>
                  <a:lnTo>
                    <a:pt x="4937760" y="1077347"/>
                  </a:lnTo>
                  <a:lnTo>
                    <a:pt x="3860413" y="2154694"/>
                  </a:lnTo>
                  <a:lnTo>
                    <a:pt x="3860413" y="1885357"/>
                  </a:lnTo>
                  <a:lnTo>
                    <a:pt x="0" y="1885357"/>
                  </a:lnTo>
                  <a:lnTo>
                    <a:pt x="0" y="269337"/>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3495" tIns="292832" rIns="831505" bIns="292832" numCol="1" spcCol="1270" anchor="t" anchorCtr="0">
              <a:noAutofit/>
            </a:bodyPr>
            <a:lstStyle/>
            <a:p>
              <a:pPr marL="285750" lvl="1" indent="-285750" algn="l" defTabSz="1644650">
                <a:lnSpc>
                  <a:spcPct val="90000"/>
                </a:lnSpc>
                <a:spcBef>
                  <a:spcPct val="0"/>
                </a:spcBef>
                <a:spcAft>
                  <a:spcPct val="15000"/>
                </a:spcAft>
                <a:buChar char="•"/>
              </a:pPr>
              <a:r>
                <a:rPr lang="en-US" sz="3700" kern="1200" dirty="0"/>
                <a:t>Imperative that you convey information completely</a:t>
              </a:r>
            </a:p>
          </p:txBody>
        </p:sp>
        <p:sp>
          <p:nvSpPr>
            <p:cNvPr id="5" name="Freeform: Shape 4">
              <a:extLst>
                <a:ext uri="{FF2B5EF4-FFF2-40B4-BE49-F238E27FC236}">
                  <a16:creationId xmlns:a16="http://schemas.microsoft.com/office/drawing/2014/main" id="{B6EC992C-8209-4264-AD7E-3AC9EF8ABE65}"/>
                </a:ext>
              </a:extLst>
            </p:cNvPr>
            <p:cNvSpPr/>
            <p:nvPr/>
          </p:nvSpPr>
          <p:spPr>
            <a:xfrm>
              <a:off x="457200" y="1600752"/>
              <a:ext cx="3291840" cy="2154694"/>
            </a:xfrm>
            <a:custGeom>
              <a:avLst/>
              <a:gdLst>
                <a:gd name="connsiteX0" fmla="*/ 0 w 3291840"/>
                <a:gd name="connsiteY0" fmla="*/ 359123 h 2154694"/>
                <a:gd name="connsiteX1" fmla="*/ 359123 w 3291840"/>
                <a:gd name="connsiteY1" fmla="*/ 0 h 2154694"/>
                <a:gd name="connsiteX2" fmla="*/ 2932717 w 3291840"/>
                <a:gd name="connsiteY2" fmla="*/ 0 h 2154694"/>
                <a:gd name="connsiteX3" fmla="*/ 3291840 w 3291840"/>
                <a:gd name="connsiteY3" fmla="*/ 359123 h 2154694"/>
                <a:gd name="connsiteX4" fmla="*/ 3291840 w 3291840"/>
                <a:gd name="connsiteY4" fmla="*/ 1795571 h 2154694"/>
                <a:gd name="connsiteX5" fmla="*/ 2932717 w 3291840"/>
                <a:gd name="connsiteY5" fmla="*/ 2154694 h 2154694"/>
                <a:gd name="connsiteX6" fmla="*/ 359123 w 3291840"/>
                <a:gd name="connsiteY6" fmla="*/ 2154694 h 2154694"/>
                <a:gd name="connsiteX7" fmla="*/ 0 w 3291840"/>
                <a:gd name="connsiteY7" fmla="*/ 1795571 h 2154694"/>
                <a:gd name="connsiteX8" fmla="*/ 0 w 3291840"/>
                <a:gd name="connsiteY8" fmla="*/ 359123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2154694">
                  <a:moveTo>
                    <a:pt x="0" y="359123"/>
                  </a:moveTo>
                  <a:cubicBezTo>
                    <a:pt x="0" y="160785"/>
                    <a:pt x="160785" y="0"/>
                    <a:pt x="359123" y="0"/>
                  </a:cubicBezTo>
                  <a:lnTo>
                    <a:pt x="2932717" y="0"/>
                  </a:lnTo>
                  <a:cubicBezTo>
                    <a:pt x="3131055" y="0"/>
                    <a:pt x="3291840" y="160785"/>
                    <a:pt x="3291840" y="359123"/>
                  </a:cubicBezTo>
                  <a:lnTo>
                    <a:pt x="3291840" y="1795571"/>
                  </a:lnTo>
                  <a:cubicBezTo>
                    <a:pt x="3291840" y="1993909"/>
                    <a:pt x="3131055" y="2154694"/>
                    <a:pt x="2932717" y="2154694"/>
                  </a:cubicBezTo>
                  <a:lnTo>
                    <a:pt x="359123" y="2154694"/>
                  </a:lnTo>
                  <a:cubicBezTo>
                    <a:pt x="160785" y="2154694"/>
                    <a:pt x="0" y="1993909"/>
                    <a:pt x="0" y="1795571"/>
                  </a:cubicBezTo>
                  <a:lnTo>
                    <a:pt x="0" y="35912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37593" tIns="221388" rIns="337593" bIns="221388" numCol="1" spcCol="1270" anchor="ctr" anchorCtr="0">
              <a:noAutofit/>
            </a:bodyPr>
            <a:lstStyle/>
            <a:p>
              <a:pPr marL="0" lvl="0" indent="0" algn="ctr" defTabSz="2711450">
                <a:lnSpc>
                  <a:spcPct val="90000"/>
                </a:lnSpc>
                <a:spcBef>
                  <a:spcPct val="0"/>
                </a:spcBef>
                <a:spcAft>
                  <a:spcPct val="35000"/>
                </a:spcAft>
                <a:buNone/>
              </a:pPr>
              <a:r>
                <a:rPr lang="en-US" sz="6100" kern="1200" dirty="0"/>
                <a:t>Basic points</a:t>
              </a:r>
            </a:p>
          </p:txBody>
        </p:sp>
        <p:sp>
          <p:nvSpPr>
            <p:cNvPr id="6" name="Freeform: Shape 5">
              <a:extLst>
                <a:ext uri="{FF2B5EF4-FFF2-40B4-BE49-F238E27FC236}">
                  <a16:creationId xmlns:a16="http://schemas.microsoft.com/office/drawing/2014/main" id="{6B49F432-AB36-4980-B43C-F4D26F33631E}"/>
                </a:ext>
              </a:extLst>
            </p:cNvPr>
            <p:cNvSpPr/>
            <p:nvPr/>
          </p:nvSpPr>
          <p:spPr>
            <a:xfrm>
              <a:off x="3749039" y="3970916"/>
              <a:ext cx="4937760" cy="2154694"/>
            </a:xfrm>
            <a:custGeom>
              <a:avLst/>
              <a:gdLst>
                <a:gd name="connsiteX0" fmla="*/ 0 w 4937760"/>
                <a:gd name="connsiteY0" fmla="*/ 269337 h 2154694"/>
                <a:gd name="connsiteX1" fmla="*/ 3860413 w 4937760"/>
                <a:gd name="connsiteY1" fmla="*/ 269337 h 2154694"/>
                <a:gd name="connsiteX2" fmla="*/ 3860413 w 4937760"/>
                <a:gd name="connsiteY2" fmla="*/ 0 h 2154694"/>
                <a:gd name="connsiteX3" fmla="*/ 4937760 w 4937760"/>
                <a:gd name="connsiteY3" fmla="*/ 1077347 h 2154694"/>
                <a:gd name="connsiteX4" fmla="*/ 3860413 w 4937760"/>
                <a:gd name="connsiteY4" fmla="*/ 2154694 h 2154694"/>
                <a:gd name="connsiteX5" fmla="*/ 3860413 w 4937760"/>
                <a:gd name="connsiteY5" fmla="*/ 1885357 h 2154694"/>
                <a:gd name="connsiteX6" fmla="*/ 0 w 4937760"/>
                <a:gd name="connsiteY6" fmla="*/ 1885357 h 2154694"/>
                <a:gd name="connsiteX7" fmla="*/ 0 w 4937760"/>
                <a:gd name="connsiteY7" fmla="*/ 269337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2154694">
                  <a:moveTo>
                    <a:pt x="0" y="269337"/>
                  </a:moveTo>
                  <a:lnTo>
                    <a:pt x="3860413" y="269337"/>
                  </a:lnTo>
                  <a:lnTo>
                    <a:pt x="3860413" y="0"/>
                  </a:lnTo>
                  <a:lnTo>
                    <a:pt x="4937760" y="1077347"/>
                  </a:lnTo>
                  <a:lnTo>
                    <a:pt x="3860413" y="2154694"/>
                  </a:lnTo>
                  <a:lnTo>
                    <a:pt x="3860413" y="1885357"/>
                  </a:lnTo>
                  <a:lnTo>
                    <a:pt x="0" y="1885357"/>
                  </a:lnTo>
                  <a:lnTo>
                    <a:pt x="0" y="269337"/>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3495" tIns="292832" rIns="831505" bIns="292832" numCol="1" spcCol="1270" anchor="t" anchorCtr="0">
              <a:noAutofit/>
            </a:bodyPr>
            <a:lstStyle/>
            <a:p>
              <a:pPr marL="285750" lvl="1" indent="-285750" algn="l" defTabSz="1644650">
                <a:lnSpc>
                  <a:spcPct val="90000"/>
                </a:lnSpc>
                <a:spcBef>
                  <a:spcPct val="0"/>
                </a:spcBef>
                <a:spcAft>
                  <a:spcPct val="15000"/>
                </a:spcAft>
                <a:buChar char="•"/>
              </a:pPr>
              <a:r>
                <a:rPr lang="en-US" sz="3700" kern="1200" dirty="0"/>
                <a:t>Review the time for each component</a:t>
              </a:r>
            </a:p>
          </p:txBody>
        </p:sp>
        <p:sp>
          <p:nvSpPr>
            <p:cNvPr id="7" name="Freeform: Shape 6">
              <a:extLst>
                <a:ext uri="{FF2B5EF4-FFF2-40B4-BE49-F238E27FC236}">
                  <a16:creationId xmlns:a16="http://schemas.microsoft.com/office/drawing/2014/main" id="{5B6BC7B9-37AB-40D1-84C2-6831F633DC38}"/>
                </a:ext>
              </a:extLst>
            </p:cNvPr>
            <p:cNvSpPr/>
            <p:nvPr/>
          </p:nvSpPr>
          <p:spPr>
            <a:xfrm>
              <a:off x="457200" y="3970916"/>
              <a:ext cx="3291840" cy="2154694"/>
            </a:xfrm>
            <a:custGeom>
              <a:avLst/>
              <a:gdLst>
                <a:gd name="connsiteX0" fmla="*/ 0 w 3291840"/>
                <a:gd name="connsiteY0" fmla="*/ 359123 h 2154694"/>
                <a:gd name="connsiteX1" fmla="*/ 359123 w 3291840"/>
                <a:gd name="connsiteY1" fmla="*/ 0 h 2154694"/>
                <a:gd name="connsiteX2" fmla="*/ 2932717 w 3291840"/>
                <a:gd name="connsiteY2" fmla="*/ 0 h 2154694"/>
                <a:gd name="connsiteX3" fmla="*/ 3291840 w 3291840"/>
                <a:gd name="connsiteY3" fmla="*/ 359123 h 2154694"/>
                <a:gd name="connsiteX4" fmla="*/ 3291840 w 3291840"/>
                <a:gd name="connsiteY4" fmla="*/ 1795571 h 2154694"/>
                <a:gd name="connsiteX5" fmla="*/ 2932717 w 3291840"/>
                <a:gd name="connsiteY5" fmla="*/ 2154694 h 2154694"/>
                <a:gd name="connsiteX6" fmla="*/ 359123 w 3291840"/>
                <a:gd name="connsiteY6" fmla="*/ 2154694 h 2154694"/>
                <a:gd name="connsiteX7" fmla="*/ 0 w 3291840"/>
                <a:gd name="connsiteY7" fmla="*/ 1795571 h 2154694"/>
                <a:gd name="connsiteX8" fmla="*/ 0 w 3291840"/>
                <a:gd name="connsiteY8" fmla="*/ 359123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2154694">
                  <a:moveTo>
                    <a:pt x="0" y="359123"/>
                  </a:moveTo>
                  <a:cubicBezTo>
                    <a:pt x="0" y="160785"/>
                    <a:pt x="160785" y="0"/>
                    <a:pt x="359123" y="0"/>
                  </a:cubicBezTo>
                  <a:lnTo>
                    <a:pt x="2932717" y="0"/>
                  </a:lnTo>
                  <a:cubicBezTo>
                    <a:pt x="3131055" y="0"/>
                    <a:pt x="3291840" y="160785"/>
                    <a:pt x="3291840" y="359123"/>
                  </a:cubicBezTo>
                  <a:lnTo>
                    <a:pt x="3291840" y="1795571"/>
                  </a:lnTo>
                  <a:cubicBezTo>
                    <a:pt x="3291840" y="1993909"/>
                    <a:pt x="3131055" y="2154694"/>
                    <a:pt x="2932717" y="2154694"/>
                  </a:cubicBezTo>
                  <a:lnTo>
                    <a:pt x="359123" y="2154694"/>
                  </a:lnTo>
                  <a:cubicBezTo>
                    <a:pt x="160785" y="2154694"/>
                    <a:pt x="0" y="1993909"/>
                    <a:pt x="0" y="1795571"/>
                  </a:cubicBezTo>
                  <a:lnTo>
                    <a:pt x="0" y="35912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337593" tIns="221388" rIns="337593" bIns="221388" numCol="1" spcCol="1270" anchor="ctr" anchorCtr="0">
              <a:noAutofit/>
            </a:bodyPr>
            <a:lstStyle/>
            <a:p>
              <a:pPr marL="0" lvl="0" indent="0" algn="ctr" defTabSz="2711450">
                <a:lnSpc>
                  <a:spcPct val="90000"/>
                </a:lnSpc>
                <a:spcBef>
                  <a:spcPct val="0"/>
                </a:spcBef>
                <a:spcAft>
                  <a:spcPct val="35000"/>
                </a:spcAft>
                <a:buNone/>
              </a:pPr>
              <a:r>
                <a:rPr lang="en-US" sz="6100" kern="1200" dirty="0"/>
                <a:t>Time</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09397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E83FB185-0E00-4499-92A4-47E455F42BAA}"/>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noAutofit/>
          </a:bodyPr>
          <a:lstStyle/>
          <a:p>
            <a:r>
              <a:rPr lang="en-US" dirty="0"/>
              <a:t>Creating a Customized Presentation</a:t>
            </a:r>
          </a:p>
        </p:txBody>
      </p:sp>
      <p:grpSp>
        <p:nvGrpSpPr>
          <p:cNvPr id="2" name="Group 1">
            <a:extLst>
              <a:ext uri="{FF2B5EF4-FFF2-40B4-BE49-F238E27FC236}">
                <a16:creationId xmlns:a16="http://schemas.microsoft.com/office/drawing/2014/main" id="{269D7021-0AFE-410B-903A-05BE95AC4F04}"/>
              </a:ext>
            </a:extLst>
          </p:cNvPr>
          <p:cNvGrpSpPr/>
          <p:nvPr/>
        </p:nvGrpSpPr>
        <p:grpSpPr>
          <a:xfrm>
            <a:off x="457200" y="1600200"/>
            <a:ext cx="8229599" cy="4525962"/>
            <a:chOff x="457200" y="1600200"/>
            <a:chExt cx="8229599" cy="4525962"/>
          </a:xfrm>
        </p:grpSpPr>
        <p:sp>
          <p:nvSpPr>
            <p:cNvPr id="3" name="Freeform: Shape 2">
              <a:extLst>
                <a:ext uri="{FF2B5EF4-FFF2-40B4-BE49-F238E27FC236}">
                  <a16:creationId xmlns:a16="http://schemas.microsoft.com/office/drawing/2014/main" id="{78DF12C2-257C-4316-9DAD-C09C78F822CD}"/>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What is the general age of the audience?</a:t>
              </a:r>
            </a:p>
          </p:txBody>
        </p:sp>
        <p:sp>
          <p:nvSpPr>
            <p:cNvPr id="5" name="Freeform: Shape 4">
              <a:extLst>
                <a:ext uri="{FF2B5EF4-FFF2-40B4-BE49-F238E27FC236}">
                  <a16:creationId xmlns:a16="http://schemas.microsoft.com/office/drawing/2014/main" id="{1ECCB943-3BC2-4544-8741-7BB4F529F5CE}"/>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What is their skill level with the subject?</a:t>
              </a:r>
            </a:p>
          </p:txBody>
        </p:sp>
        <p:sp>
          <p:nvSpPr>
            <p:cNvPr id="6" name="Freeform: Shape 5">
              <a:extLst>
                <a:ext uri="{FF2B5EF4-FFF2-40B4-BE49-F238E27FC236}">
                  <a16:creationId xmlns:a16="http://schemas.microsoft.com/office/drawing/2014/main" id="{8F4E7E65-E0F3-42DA-859E-B82D77A46A60}"/>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Is the lunch and learn voluntary?</a:t>
              </a:r>
            </a:p>
          </p:txBody>
        </p:sp>
        <p:sp>
          <p:nvSpPr>
            <p:cNvPr id="7" name="Freeform: Shape 6">
              <a:extLst>
                <a:ext uri="{FF2B5EF4-FFF2-40B4-BE49-F238E27FC236}">
                  <a16:creationId xmlns:a16="http://schemas.microsoft.com/office/drawing/2014/main" id="{0203F7A2-3C36-4D5B-B98F-825A010BD74E}"/>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6F52E1AA-02E4-4E30-9FCE-A6F7E4A8061A}"/>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extLst>
      <p:ext uri="{BB962C8B-B14F-4D97-AF65-F5344CB8AC3E}">
        <p14:creationId xmlns:p14="http://schemas.microsoft.com/office/powerpoint/2010/main" val="11377358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B744A339-8705-4D36-AA6C-D6B262343CCC}"/>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lstStyle/>
          <a:p>
            <a:r>
              <a:rPr lang="en-US" dirty="0"/>
              <a:t>Back It Up!</a:t>
            </a:r>
          </a:p>
        </p:txBody>
      </p:sp>
      <p:grpSp>
        <p:nvGrpSpPr>
          <p:cNvPr id="3" name="Group 2">
            <a:extLst>
              <a:ext uri="{FF2B5EF4-FFF2-40B4-BE49-F238E27FC236}">
                <a16:creationId xmlns:a16="http://schemas.microsoft.com/office/drawing/2014/main" id="{933D1534-9BE4-4014-83A4-867B07E960AD}"/>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8B5F0C21-7EA1-4EA4-BBDE-DA01B9CDF75F}"/>
                </a:ext>
              </a:extLst>
            </p:cNvPr>
            <p:cNvSpPr/>
            <p:nvPr/>
          </p:nvSpPr>
          <p:spPr>
            <a:xfrm>
              <a:off x="457200" y="2143461"/>
              <a:ext cx="8229600" cy="856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E1C45A2F-D8C0-4ED6-BE21-CE6FDBD0B2A3}"/>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Do not take the risk of losing material</a:t>
              </a:r>
            </a:p>
          </p:txBody>
        </p:sp>
        <p:sp>
          <p:nvSpPr>
            <p:cNvPr id="6" name="Rectangle 5">
              <a:extLst>
                <a:ext uri="{FF2B5EF4-FFF2-40B4-BE49-F238E27FC236}">
                  <a16:creationId xmlns:a16="http://schemas.microsoft.com/office/drawing/2014/main" id="{58EA6159-4833-41D0-88AC-70E5A7E4165E}"/>
                </a:ext>
              </a:extLst>
            </p:cNvPr>
            <p:cNvSpPr/>
            <p:nvPr/>
          </p:nvSpPr>
          <p:spPr>
            <a:xfrm>
              <a:off x="457200" y="3685701"/>
              <a:ext cx="8229600" cy="856800"/>
            </a:xfrm>
            <a:prstGeom prst="rect">
              <a:avLst/>
            </a:pr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A187C5A2-9200-4FC4-B243-24D055EAADA3}"/>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Online or traditional</a:t>
              </a:r>
            </a:p>
          </p:txBody>
        </p:sp>
        <p:sp>
          <p:nvSpPr>
            <p:cNvPr id="8" name="Rectangle 7">
              <a:extLst>
                <a:ext uri="{FF2B5EF4-FFF2-40B4-BE49-F238E27FC236}">
                  <a16:creationId xmlns:a16="http://schemas.microsoft.com/office/drawing/2014/main" id="{FDB434DC-D2F3-4A2D-8271-A1111DBC93A0}"/>
                </a:ext>
              </a:extLst>
            </p:cNvPr>
            <p:cNvSpPr/>
            <p:nvPr/>
          </p:nvSpPr>
          <p:spPr>
            <a:xfrm>
              <a:off x="457200" y="5227941"/>
              <a:ext cx="8229600" cy="856800"/>
            </a:xfrm>
            <a:prstGeom prst="rect">
              <a:avLst/>
            </a:pr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17050219-B2CE-4F8E-9039-962F34293618}"/>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Back up your information regularly </a:t>
              </a:r>
            </a:p>
          </p:txBody>
        </p:sp>
      </p:grpSp>
    </p:spTree>
    <p:extLst>
      <p:ext uri="{BB962C8B-B14F-4D97-AF65-F5344CB8AC3E}">
        <p14:creationId xmlns:p14="http://schemas.microsoft.com/office/powerpoint/2010/main" val="8621704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2E9A413E-B9B4-43BC-B579-07834B5FEB05}"/>
              </a:ext>
            </a:extLst>
          </p:cNvPr>
          <p:cNvSpPr>
            <a:spLocks noGrp="1"/>
          </p:cNvSpPr>
          <p:nvPr>
            <p:ph sz="quarter" idx="11"/>
          </p:nvPr>
        </p:nvSpPr>
        <p:spPr/>
        <p:txBody>
          <a:bodyPr/>
          <a:lstStyle/>
          <a:p>
            <a:endParaRPr lang="en-US"/>
          </a:p>
        </p:txBody>
      </p:sp>
      <p:sp>
        <p:nvSpPr>
          <p:cNvPr id="21506"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EC61BA8E-E7FB-43C3-AA94-45C68C5A14D6}"/>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C12701F0-0678-481A-815E-E285D2C1E5F2}"/>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Sam was certain that his lunch and learn was going to be a success</a:t>
              </a:r>
            </a:p>
          </p:txBody>
        </p:sp>
        <p:sp>
          <p:nvSpPr>
            <p:cNvPr id="5" name="Rectangle: Rounded Corners 4">
              <a:extLst>
                <a:ext uri="{FF2B5EF4-FFF2-40B4-BE49-F238E27FC236}">
                  <a16:creationId xmlns:a16="http://schemas.microsoft.com/office/drawing/2014/main" id="{B4D3D0EE-52FF-4CBA-B6B9-D3BFB5879577}"/>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415BF3AF-818A-4173-A6CE-1F4703FDE188}"/>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had games, props, and demonstrations ready</a:t>
              </a:r>
            </a:p>
          </p:txBody>
        </p:sp>
        <p:sp>
          <p:nvSpPr>
            <p:cNvPr id="7" name="Rectangle: Rounded Corners 6">
              <a:extLst>
                <a:ext uri="{FF2B5EF4-FFF2-40B4-BE49-F238E27FC236}">
                  <a16:creationId xmlns:a16="http://schemas.microsoft.com/office/drawing/2014/main" id="{A19EEE26-2858-4E63-A0DB-930800866870}"/>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213C09C0-B8FE-4481-B345-0DDAC0311CCC}"/>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They played a game longer than he expected</a:t>
              </a:r>
            </a:p>
          </p:txBody>
        </p:sp>
        <p:sp>
          <p:nvSpPr>
            <p:cNvPr id="9" name="Rectangle: Rounded Corners 8">
              <a:extLst>
                <a:ext uri="{FF2B5EF4-FFF2-40B4-BE49-F238E27FC236}">
                  <a16:creationId xmlns:a16="http://schemas.microsoft.com/office/drawing/2014/main" id="{99123BFE-A727-4D99-9EBC-5C032DAAC3C2}"/>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82EF5359-9159-4B1C-B926-75F8B5514003}"/>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was 20 minutes over and had to condense his teaching time significantly</a:t>
              </a:r>
            </a:p>
          </p:txBody>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activity works best when the audience is prepared?</a:t>
            </a:r>
          </a:p>
          <a:p>
            <a:pPr marL="690563" lvl="0">
              <a:lnSpc>
                <a:spcPct val="115000"/>
              </a:lnSpc>
              <a:spcBef>
                <a:spcPts val="0"/>
              </a:spcBef>
              <a:spcAft>
                <a:spcPts val="0"/>
              </a:spcAft>
              <a:buFont typeface="+mj-lt"/>
              <a:buAutoNum type="alphaLcParenR"/>
            </a:pPr>
            <a:r>
              <a:rPr lang="en-US" dirty="0">
                <a:ea typeface="Times New Roman"/>
                <a:cs typeface="Times New Roman"/>
              </a:rPr>
              <a:t>Games</a:t>
            </a:r>
          </a:p>
          <a:p>
            <a:pPr marL="690563" lvl="0">
              <a:lnSpc>
                <a:spcPct val="115000"/>
              </a:lnSpc>
              <a:spcBef>
                <a:spcPts val="0"/>
              </a:spcBef>
              <a:spcAft>
                <a:spcPts val="0"/>
              </a:spcAft>
              <a:buFont typeface="+mj-lt"/>
              <a:buAutoNum type="alphaLcParenR"/>
            </a:pPr>
            <a:r>
              <a:rPr lang="en-US" dirty="0">
                <a:ea typeface="Times New Roman"/>
                <a:cs typeface="Times New Roman"/>
              </a:rPr>
              <a:t>Round table</a:t>
            </a:r>
          </a:p>
          <a:p>
            <a:pPr marL="690563" lvl="0">
              <a:lnSpc>
                <a:spcPct val="115000"/>
              </a:lnSpc>
              <a:spcBef>
                <a:spcPts val="0"/>
              </a:spcBef>
              <a:spcAft>
                <a:spcPts val="0"/>
              </a:spcAft>
              <a:buFont typeface="+mj-lt"/>
              <a:buAutoNum type="alphaLcParenR"/>
            </a:pPr>
            <a:r>
              <a:rPr lang="en-US" dirty="0">
                <a:ea typeface="Times New Roman"/>
                <a:cs typeface="Times New Roman"/>
              </a:rPr>
              <a:t>Stories</a:t>
            </a:r>
          </a:p>
          <a:p>
            <a:pPr marL="690563" lvl="0">
              <a:lnSpc>
                <a:spcPct val="115000"/>
              </a:lnSpc>
              <a:spcBef>
                <a:spcPts val="0"/>
              </a:spcBef>
              <a:spcAft>
                <a:spcPts val="1000"/>
              </a:spcAft>
              <a:buFont typeface="+mj-lt"/>
              <a:buAutoNum type="alphaLcParenR"/>
            </a:pPr>
            <a:r>
              <a:rPr lang="en-US" dirty="0">
                <a:ea typeface="Times New Roman"/>
                <a:cs typeface="Times New Roman"/>
              </a:rPr>
              <a:t>Testimonials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What must be considered when creating activities?</a:t>
            </a:r>
          </a:p>
          <a:p>
            <a:pPr marL="690563" lvl="0">
              <a:lnSpc>
                <a:spcPct val="115000"/>
              </a:lnSpc>
              <a:spcBef>
                <a:spcPts val="0"/>
              </a:spcBef>
              <a:spcAft>
                <a:spcPts val="0"/>
              </a:spcAft>
              <a:buFont typeface="+mj-lt"/>
              <a:buAutoNum type="alphaLcParenR"/>
            </a:pPr>
            <a:r>
              <a:rPr lang="en-US" dirty="0">
                <a:ea typeface="Times New Roman"/>
                <a:cs typeface="Times New Roman"/>
              </a:rPr>
              <a:t>Engagement</a:t>
            </a:r>
          </a:p>
          <a:p>
            <a:pPr marL="690563" lvl="0">
              <a:lnSpc>
                <a:spcPct val="115000"/>
              </a:lnSpc>
              <a:spcBef>
                <a:spcPts val="0"/>
              </a:spcBef>
              <a:spcAft>
                <a:spcPts val="0"/>
              </a:spcAft>
              <a:buFont typeface="+mj-lt"/>
              <a:buAutoNum type="alphaLcParenR"/>
            </a:pPr>
            <a:r>
              <a:rPr lang="en-US" dirty="0">
                <a:ea typeface="Times New Roman"/>
                <a:cs typeface="Times New Roman"/>
              </a:rPr>
              <a:t>Ease</a:t>
            </a:r>
          </a:p>
          <a:p>
            <a:pPr marL="690563" lvl="0">
              <a:lnSpc>
                <a:spcPct val="115000"/>
              </a:lnSpc>
              <a:spcBef>
                <a:spcPts val="0"/>
              </a:spcBef>
              <a:spcAft>
                <a:spcPts val="0"/>
              </a:spcAft>
              <a:buFont typeface="+mj-lt"/>
              <a:buAutoNum type="alphaLcParenR"/>
            </a:pPr>
            <a:r>
              <a:rPr lang="en-US" dirty="0">
                <a:ea typeface="Times New Roman"/>
                <a:cs typeface="Times New Roman"/>
              </a:rPr>
              <a:t>Time constraint</a:t>
            </a:r>
          </a:p>
          <a:p>
            <a:pPr marL="690563" lvl="0">
              <a:lnSpc>
                <a:spcPct val="115000"/>
              </a:lnSpc>
              <a:spcBef>
                <a:spcPts val="0"/>
              </a:spcBef>
              <a:spcAft>
                <a:spcPts val="1000"/>
              </a:spcAft>
              <a:buFont typeface="+mj-lt"/>
              <a:buAutoNum type="alphaLcParenR"/>
            </a:pPr>
            <a:r>
              <a:rPr lang="en-US" dirty="0">
                <a:ea typeface="Times New Roman"/>
                <a:cs typeface="Times New Roman"/>
              </a:rPr>
              <a:t>Simplicity</a:t>
            </a:r>
          </a:p>
          <a:p>
            <a:pPr marL="347663" marR="0" indent="-4763">
              <a:lnSpc>
                <a:spcPct val="115000"/>
              </a:lnSpc>
              <a:spcBef>
                <a:spcPts val="0"/>
              </a:spcBef>
              <a:spcAft>
                <a:spcPts val="1000"/>
              </a:spcAft>
            </a:pPr>
            <a:endParaRPr lang="en-US" dirty="0">
              <a:ea typeface="Times New Roman"/>
              <a:cs typeface="Times New Roman"/>
            </a:endParaRPr>
          </a:p>
          <a:p>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tabLst>
                <a:tab pos="746125" algn="l"/>
              </a:tabLst>
            </a:pPr>
            <a:r>
              <a:rPr lang="en-US" dirty="0">
                <a:ea typeface="Times New Roman"/>
                <a:cs typeface="Times New Roman"/>
              </a:rPr>
              <a:t>What will help make sure the time constraints are followed?</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Review </a:t>
            </a:r>
          </a:p>
          <a:p>
            <a:pPr marL="690563" lvl="0">
              <a:lnSpc>
                <a:spcPct val="115000"/>
              </a:lnSpc>
              <a:spcBef>
                <a:spcPts val="0"/>
              </a:spcBef>
              <a:spcAft>
                <a:spcPts val="0"/>
              </a:spcAft>
              <a:buFont typeface="+mj-lt"/>
              <a:buAutoNum type="alphaLcParenR"/>
            </a:pPr>
            <a:r>
              <a:rPr lang="en-US" dirty="0">
                <a:ea typeface="Times New Roman"/>
                <a:cs typeface="Times New Roman"/>
              </a:rPr>
              <a:t>Outline</a:t>
            </a:r>
          </a:p>
          <a:p>
            <a:pPr marL="690563" lvl="0">
              <a:lnSpc>
                <a:spcPct val="115000"/>
              </a:lnSpc>
              <a:spcBef>
                <a:spcPts val="0"/>
              </a:spcBef>
              <a:spcAft>
                <a:spcPts val="1000"/>
              </a:spcAft>
              <a:buFont typeface="+mj-lt"/>
              <a:buAutoNum type="alphaLcParenR"/>
            </a:pPr>
            <a:r>
              <a:rPr lang="en-US" dirty="0">
                <a:ea typeface="Times New Roman"/>
                <a:cs typeface="Times New Roman"/>
              </a:rPr>
              <a:t>Noncritical</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85800" algn="l"/>
              </a:tabLst>
            </a:pPr>
            <a:r>
              <a:rPr lang="en-US" dirty="0">
                <a:ea typeface="Times New Roman"/>
                <a:cs typeface="Times New Roman"/>
              </a:rPr>
              <a:t>What should you find when reviewing content?</a:t>
            </a:r>
          </a:p>
          <a:p>
            <a:pPr marL="690563" lvl="0">
              <a:lnSpc>
                <a:spcPct val="115000"/>
              </a:lnSpc>
              <a:spcBef>
                <a:spcPts val="0"/>
              </a:spcBef>
              <a:spcAft>
                <a:spcPts val="0"/>
              </a:spcAft>
              <a:buFont typeface="+mj-lt"/>
              <a:buAutoNum type="alphaLcParenR"/>
            </a:pPr>
            <a:r>
              <a:rPr lang="en-US" dirty="0">
                <a:ea typeface="Times New Roman"/>
                <a:cs typeface="Times New Roman"/>
              </a:rPr>
              <a:t>Engagement</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1000"/>
              </a:spcAft>
              <a:buFont typeface="+mj-lt"/>
              <a:buAutoNum type="alphaLcParenR"/>
            </a:pPr>
            <a:r>
              <a:rPr lang="en-US" dirty="0">
                <a:ea typeface="Times New Roman"/>
                <a:cs typeface="Times New Roman"/>
              </a:rPr>
              <a:t>Basic points</a:t>
            </a:r>
          </a:p>
        </p:txBody>
      </p:sp>
    </p:spTree>
    <p:extLst>
      <p:ext uri="{BB962C8B-B14F-4D97-AF65-F5344CB8AC3E}">
        <p14:creationId xmlns:p14="http://schemas.microsoft.com/office/powerpoint/2010/main" val="26788456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What does Not need to be customized in a presentation?</a:t>
            </a:r>
          </a:p>
          <a:p>
            <a:pPr marL="690563" lvl="0">
              <a:lnSpc>
                <a:spcPct val="115000"/>
              </a:lnSpc>
              <a:spcBef>
                <a:spcPts val="0"/>
              </a:spcBef>
              <a:spcAft>
                <a:spcPts val="0"/>
              </a:spcAft>
              <a:buFont typeface="+mj-lt"/>
              <a:buAutoNum type="alphaLcParenR"/>
            </a:pPr>
            <a:r>
              <a:rPr lang="en-US" dirty="0">
                <a:ea typeface="Times New Roman"/>
                <a:cs typeface="Times New Roman"/>
              </a:rPr>
              <a:t>Outline</a:t>
            </a:r>
          </a:p>
          <a:p>
            <a:pPr marL="690563" lvl="0">
              <a:lnSpc>
                <a:spcPct val="115000"/>
              </a:lnSpc>
              <a:spcBef>
                <a:spcPts val="0"/>
              </a:spcBef>
              <a:spcAft>
                <a:spcPts val="0"/>
              </a:spcAft>
              <a:buFont typeface="+mj-lt"/>
              <a:buAutoNum type="alphaLcParenR"/>
            </a:pPr>
            <a:r>
              <a:rPr lang="en-US" dirty="0">
                <a:ea typeface="Times New Roman"/>
                <a:cs typeface="Times New Roman"/>
              </a:rPr>
              <a:t>Prop</a:t>
            </a:r>
          </a:p>
          <a:p>
            <a:pPr marL="690563" lvl="0">
              <a:lnSpc>
                <a:spcPct val="115000"/>
              </a:lnSpc>
              <a:spcBef>
                <a:spcPts val="0"/>
              </a:spcBef>
              <a:spcAft>
                <a:spcPts val="0"/>
              </a:spcAft>
              <a:buFont typeface="+mj-lt"/>
              <a:buAutoNum type="alphaLcParenR"/>
            </a:pPr>
            <a:r>
              <a:rPr lang="en-US" dirty="0">
                <a:ea typeface="Times New Roman"/>
                <a:cs typeface="Times New Roman"/>
              </a:rPr>
              <a:t>Tools</a:t>
            </a:r>
          </a:p>
          <a:p>
            <a:pPr marL="690563" lvl="0">
              <a:lnSpc>
                <a:spcPct val="115000"/>
              </a:lnSpc>
              <a:spcBef>
                <a:spcPts val="0"/>
              </a:spcBef>
              <a:spcAft>
                <a:spcPts val="1000"/>
              </a:spcAft>
              <a:buFont typeface="+mj-lt"/>
              <a:buAutoNum type="alphaLcParenR"/>
            </a:pPr>
            <a:r>
              <a:rPr lang="en-US" dirty="0">
                <a:ea typeface="Times New Roman"/>
                <a:cs typeface="Times New Roman"/>
              </a:rPr>
              <a:t>Demonstrations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What is true of presentations?</a:t>
            </a:r>
          </a:p>
          <a:p>
            <a:pPr marL="690563" lvl="0">
              <a:lnSpc>
                <a:spcPct val="115000"/>
              </a:lnSpc>
              <a:spcBef>
                <a:spcPts val="0"/>
              </a:spcBef>
              <a:spcAft>
                <a:spcPts val="0"/>
              </a:spcAft>
              <a:buFont typeface="+mj-lt"/>
              <a:buAutoNum type="alphaLcParenR"/>
            </a:pPr>
            <a:r>
              <a:rPr lang="en-US" dirty="0">
                <a:ea typeface="Times New Roman"/>
                <a:cs typeface="Times New Roman"/>
              </a:rPr>
              <a:t>You cannot give the same one twice</a:t>
            </a:r>
          </a:p>
          <a:p>
            <a:pPr marL="690563" lvl="0">
              <a:lnSpc>
                <a:spcPct val="115000"/>
              </a:lnSpc>
              <a:spcBef>
                <a:spcPts val="0"/>
              </a:spcBef>
              <a:spcAft>
                <a:spcPts val="0"/>
              </a:spcAft>
              <a:buFont typeface="+mj-lt"/>
              <a:buAutoNum type="alphaLcParenR"/>
            </a:pPr>
            <a:r>
              <a:rPr lang="en-US" dirty="0">
                <a:ea typeface="Times New Roman"/>
                <a:cs typeface="Times New Roman"/>
              </a:rPr>
              <a:t>They should be customized</a:t>
            </a:r>
          </a:p>
          <a:p>
            <a:pPr marL="690563" lvl="0">
              <a:lnSpc>
                <a:spcPct val="115000"/>
              </a:lnSpc>
              <a:spcBef>
                <a:spcPts val="0"/>
              </a:spcBef>
              <a:spcAft>
                <a:spcPts val="0"/>
              </a:spcAft>
              <a:buFont typeface="+mj-lt"/>
              <a:buAutoNum type="alphaLcParenR"/>
            </a:pPr>
            <a:r>
              <a:rPr lang="en-US" dirty="0">
                <a:ea typeface="Times New Roman"/>
                <a:cs typeface="Times New Roman"/>
              </a:rPr>
              <a:t>They should be uniformed.</a:t>
            </a:r>
          </a:p>
          <a:p>
            <a:pPr marL="690563" lvl="0">
              <a:lnSpc>
                <a:spcPct val="115000"/>
              </a:lnSpc>
              <a:spcBef>
                <a:spcPts val="0"/>
              </a:spcBef>
              <a:spcAft>
                <a:spcPts val="1000"/>
              </a:spcAft>
              <a:buFont typeface="+mj-lt"/>
              <a:buAutoNum type="alphaLcParenR"/>
            </a:pPr>
            <a:r>
              <a:rPr lang="en-US" dirty="0">
                <a:ea typeface="Times New Roman"/>
                <a:cs typeface="Times New Roman"/>
              </a:rPr>
              <a:t>All audiences have the same need</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option is useful if you are prone to losing things?</a:t>
            </a:r>
          </a:p>
          <a:p>
            <a:pPr marL="690563" lvl="0">
              <a:lnSpc>
                <a:spcPct val="115000"/>
              </a:lnSpc>
              <a:spcBef>
                <a:spcPts val="0"/>
              </a:spcBef>
              <a:spcAft>
                <a:spcPts val="0"/>
              </a:spcAft>
              <a:buFont typeface="+mj-lt"/>
              <a:buAutoNum type="alphaLcParenR"/>
            </a:pPr>
            <a:r>
              <a:rPr lang="en-US" dirty="0">
                <a:ea typeface="Times New Roman"/>
                <a:cs typeface="Times New Roman"/>
              </a:rPr>
              <a:t>Physical</a:t>
            </a:r>
          </a:p>
          <a:p>
            <a:pPr marL="690563" lvl="0">
              <a:lnSpc>
                <a:spcPct val="115000"/>
              </a:lnSpc>
              <a:spcBef>
                <a:spcPts val="0"/>
              </a:spcBef>
              <a:spcAft>
                <a:spcPts val="0"/>
              </a:spcAft>
              <a:buFont typeface="+mj-lt"/>
              <a:buAutoNum type="alphaLcParenR"/>
            </a:pPr>
            <a:r>
              <a:rPr lang="en-US" dirty="0">
                <a:ea typeface="Times New Roman"/>
                <a:cs typeface="Times New Roman"/>
              </a:rPr>
              <a:t>Offsite</a:t>
            </a:r>
          </a:p>
          <a:p>
            <a:pPr marL="690563" lvl="0">
              <a:lnSpc>
                <a:spcPct val="115000"/>
              </a:lnSpc>
              <a:spcBef>
                <a:spcPts val="0"/>
              </a:spcBef>
              <a:spcAft>
                <a:spcPts val="0"/>
              </a:spcAft>
              <a:buFont typeface="+mj-lt"/>
              <a:buAutoNum type="alphaLcParenR"/>
            </a:pPr>
            <a:r>
              <a:rPr lang="en-US" dirty="0">
                <a:ea typeface="Times New Roman"/>
                <a:cs typeface="Times New Roman"/>
              </a:rPr>
              <a:t>Online</a:t>
            </a:r>
          </a:p>
          <a:p>
            <a:pPr marL="690563" lvl="0">
              <a:lnSpc>
                <a:spcPct val="115000"/>
              </a:lnSpc>
              <a:spcBef>
                <a:spcPts val="0"/>
              </a:spcBef>
              <a:spcAft>
                <a:spcPts val="1000"/>
              </a:spcAft>
              <a:buFont typeface="+mj-lt"/>
              <a:buAutoNum type="alphaLcParenR"/>
            </a:pPr>
            <a:r>
              <a:rPr lang="en-US" dirty="0">
                <a:ea typeface="Times New Roman"/>
                <a:cs typeface="Times New Roman"/>
              </a:rPr>
              <a:t>None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85800" algn="l"/>
              </a:tabLst>
            </a:pPr>
            <a:r>
              <a:rPr lang="en-US" dirty="0">
                <a:ea typeface="Times New Roman"/>
                <a:cs typeface="Times New Roman"/>
              </a:rPr>
              <a:t>What is the drawback of online back up?</a:t>
            </a:r>
          </a:p>
          <a:p>
            <a:pPr marL="690563" lvl="0">
              <a:lnSpc>
                <a:spcPct val="115000"/>
              </a:lnSpc>
              <a:spcBef>
                <a:spcPts val="0"/>
              </a:spcBef>
              <a:spcAft>
                <a:spcPts val="0"/>
              </a:spcAft>
              <a:buFont typeface="+mj-lt"/>
              <a:buAutoNum type="alphaLcParenR"/>
            </a:pPr>
            <a:r>
              <a:rPr lang="en-US" dirty="0">
                <a:ea typeface="Times New Roman"/>
                <a:cs typeface="Times New Roman"/>
              </a:rPr>
              <a:t>Easy access</a:t>
            </a:r>
          </a:p>
          <a:p>
            <a:pPr marL="690563" lvl="0">
              <a:lnSpc>
                <a:spcPct val="115000"/>
              </a:lnSpc>
              <a:spcBef>
                <a:spcPts val="0"/>
              </a:spcBef>
              <a:spcAft>
                <a:spcPts val="0"/>
              </a:spcAft>
              <a:buFont typeface="+mj-lt"/>
              <a:buAutoNum type="alphaLcParenR"/>
            </a:pPr>
            <a:r>
              <a:rPr lang="en-US" dirty="0">
                <a:ea typeface="Times New Roman"/>
                <a:cs typeface="Times New Roman"/>
              </a:rPr>
              <a:t>Minor</a:t>
            </a:r>
          </a:p>
          <a:p>
            <a:pPr marL="690563" lvl="0">
              <a:lnSpc>
                <a:spcPct val="115000"/>
              </a:lnSpc>
              <a:spcBef>
                <a:spcPts val="0"/>
              </a:spcBef>
              <a:spcAft>
                <a:spcPts val="0"/>
              </a:spcAft>
              <a:buFont typeface="+mj-lt"/>
              <a:buAutoNum type="alphaLcParenR"/>
            </a:pPr>
            <a:r>
              <a:rPr lang="en-US" dirty="0">
                <a:ea typeface="Times New Roman"/>
                <a:cs typeface="Times New Roman"/>
              </a:rPr>
              <a:t>Moderate</a:t>
            </a:r>
          </a:p>
          <a:p>
            <a:pPr marL="690563" lvl="0">
              <a:lnSpc>
                <a:spcPct val="115000"/>
              </a:lnSpc>
              <a:spcBef>
                <a:spcPts val="0"/>
              </a:spcBef>
              <a:spcAft>
                <a:spcPts val="1000"/>
              </a:spcAft>
              <a:buFont typeface="+mj-lt"/>
              <a:buAutoNum type="alphaLcParenR"/>
            </a:pPr>
            <a:r>
              <a:rPr lang="en-US" dirty="0">
                <a:ea typeface="Times New Roman"/>
                <a:cs typeface="Times New Roman"/>
              </a:rPr>
              <a:t>Security </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How long did the demonstration run over?</a:t>
            </a:r>
          </a:p>
          <a:p>
            <a:pPr marL="690563" lvl="0">
              <a:lnSpc>
                <a:spcPct val="115000"/>
              </a:lnSpc>
              <a:spcBef>
                <a:spcPts val="0"/>
              </a:spcBef>
              <a:spcAft>
                <a:spcPts val="0"/>
              </a:spcAft>
              <a:buFont typeface="+mj-lt"/>
              <a:buAutoNum type="alphaLcParenR"/>
            </a:pPr>
            <a:r>
              <a:rPr lang="en-US" dirty="0">
                <a:ea typeface="Times New Roman"/>
                <a:cs typeface="Times New Roman"/>
              </a:rPr>
              <a:t>10 minutes</a:t>
            </a:r>
          </a:p>
          <a:p>
            <a:pPr marL="690563" lvl="0">
              <a:lnSpc>
                <a:spcPct val="115000"/>
              </a:lnSpc>
              <a:spcBef>
                <a:spcPts val="0"/>
              </a:spcBef>
              <a:spcAft>
                <a:spcPts val="0"/>
              </a:spcAft>
              <a:buFont typeface="+mj-lt"/>
              <a:buAutoNum type="alphaLcParenR"/>
            </a:pPr>
            <a:r>
              <a:rPr lang="en-US" dirty="0">
                <a:ea typeface="Times New Roman"/>
                <a:cs typeface="Times New Roman"/>
              </a:rPr>
              <a:t>15 minutes</a:t>
            </a:r>
          </a:p>
          <a:p>
            <a:pPr marL="690563" lvl="0">
              <a:lnSpc>
                <a:spcPct val="115000"/>
              </a:lnSpc>
              <a:spcBef>
                <a:spcPts val="0"/>
              </a:spcBef>
              <a:spcAft>
                <a:spcPts val="0"/>
              </a:spcAft>
              <a:buFont typeface="+mj-lt"/>
              <a:buAutoNum type="alphaLcParenR"/>
            </a:pPr>
            <a:r>
              <a:rPr lang="en-US" dirty="0">
                <a:ea typeface="Times New Roman"/>
                <a:cs typeface="Times New Roman"/>
              </a:rPr>
              <a:t>20 minutes</a:t>
            </a:r>
          </a:p>
          <a:p>
            <a:pPr marL="690563" lvl="0">
              <a:lnSpc>
                <a:spcPct val="115000"/>
              </a:lnSpc>
              <a:spcBef>
                <a:spcPts val="0"/>
              </a:spcBef>
              <a:spcAft>
                <a:spcPts val="1000"/>
              </a:spcAft>
              <a:buFont typeface="+mj-lt"/>
              <a:buAutoNum type="alphaLcParenR"/>
            </a:pPr>
            <a:r>
              <a:rPr lang="en-US" dirty="0">
                <a:ea typeface="Times New Roman"/>
                <a:cs typeface="Times New Roman"/>
              </a:rPr>
              <a:t>12 minutes</a:t>
            </a:r>
          </a:p>
          <a:p>
            <a:pPr marL="347663" marR="0" indent="-4763">
              <a:lnSpc>
                <a:spcPct val="115000"/>
              </a:lnSpc>
              <a:spcBef>
                <a:spcPts val="0"/>
              </a:spcBef>
              <a:spcAft>
                <a:spcPts val="1000"/>
              </a:spcAft>
            </a:pPr>
            <a:r>
              <a:rPr lang="en-US" dirty="0">
                <a:ea typeface="Times New Roman"/>
                <a:cs typeface="Times New Roman"/>
              </a:rPr>
              <a:t> </a:t>
            </a:r>
          </a:p>
          <a:p>
            <a:pPr marL="288925" lvl="0" indent="-288925">
              <a:lnSpc>
                <a:spcPct val="115000"/>
              </a:lnSpc>
              <a:spcBef>
                <a:spcPts val="0"/>
              </a:spcBef>
              <a:spcAft>
                <a:spcPts val="1000"/>
              </a:spcAft>
              <a:buFont typeface="+mj-lt"/>
              <a:buAutoNum type="arabicPeriod" startAt="10"/>
              <a:tabLst>
                <a:tab pos="746125" algn="l"/>
              </a:tabLst>
            </a:pPr>
            <a:r>
              <a:rPr lang="en-US" dirty="0">
                <a:ea typeface="Times New Roman"/>
                <a:cs typeface="Times New Roman"/>
              </a:rPr>
              <a:t>How much time was Sam off by?</a:t>
            </a:r>
          </a:p>
          <a:p>
            <a:pPr marL="690563" lvl="0">
              <a:lnSpc>
                <a:spcPct val="115000"/>
              </a:lnSpc>
              <a:spcBef>
                <a:spcPts val="0"/>
              </a:spcBef>
              <a:spcAft>
                <a:spcPts val="0"/>
              </a:spcAft>
              <a:buFont typeface="+mj-lt"/>
              <a:buAutoNum type="alphaLcParenR"/>
            </a:pPr>
            <a:r>
              <a:rPr lang="en-US" dirty="0">
                <a:ea typeface="Times New Roman"/>
                <a:cs typeface="Times New Roman"/>
              </a:rPr>
              <a:t>10 minutes</a:t>
            </a:r>
          </a:p>
          <a:p>
            <a:pPr marL="690563" lvl="0">
              <a:lnSpc>
                <a:spcPct val="115000"/>
              </a:lnSpc>
              <a:spcBef>
                <a:spcPts val="0"/>
              </a:spcBef>
              <a:spcAft>
                <a:spcPts val="0"/>
              </a:spcAft>
              <a:buFont typeface="+mj-lt"/>
              <a:buAutoNum type="alphaLcParenR"/>
            </a:pPr>
            <a:r>
              <a:rPr lang="en-US" dirty="0">
                <a:ea typeface="Times New Roman"/>
                <a:cs typeface="Times New Roman"/>
              </a:rPr>
              <a:t>15 minutes</a:t>
            </a:r>
          </a:p>
          <a:p>
            <a:pPr marL="690563" lvl="0">
              <a:lnSpc>
                <a:spcPct val="115000"/>
              </a:lnSpc>
              <a:spcBef>
                <a:spcPts val="0"/>
              </a:spcBef>
              <a:spcAft>
                <a:spcPts val="0"/>
              </a:spcAft>
              <a:buFont typeface="+mj-lt"/>
              <a:buAutoNum type="alphaLcParenR"/>
            </a:pPr>
            <a:r>
              <a:rPr lang="en-US" dirty="0">
                <a:ea typeface="Times New Roman"/>
                <a:cs typeface="Times New Roman"/>
              </a:rPr>
              <a:t>20 minutes</a:t>
            </a:r>
          </a:p>
          <a:p>
            <a:pPr marL="690563" lvl="0">
              <a:lnSpc>
                <a:spcPct val="115000"/>
              </a:lnSpc>
              <a:spcBef>
                <a:spcPts val="0"/>
              </a:spcBef>
              <a:spcAft>
                <a:spcPts val="1000"/>
              </a:spcAft>
              <a:buFont typeface="+mj-lt"/>
              <a:buAutoNum type="alphaLcParenR"/>
            </a:pPr>
            <a:r>
              <a:rPr lang="en-US" dirty="0">
                <a:ea typeface="Times New Roman"/>
                <a:cs typeface="Times New Roman"/>
              </a:rPr>
              <a:t>12 minutes</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activity works best when the audience is prepared?</a:t>
            </a:r>
          </a:p>
          <a:p>
            <a:pPr marL="690563" lvl="0">
              <a:lnSpc>
                <a:spcPct val="115000"/>
              </a:lnSpc>
              <a:spcBef>
                <a:spcPts val="0"/>
              </a:spcBef>
              <a:spcAft>
                <a:spcPts val="0"/>
              </a:spcAft>
              <a:buFont typeface="+mj-lt"/>
              <a:buAutoNum type="alphaLcParenR"/>
            </a:pPr>
            <a:r>
              <a:rPr lang="en-US" dirty="0">
                <a:ea typeface="Times New Roman"/>
                <a:cs typeface="Times New Roman"/>
              </a:rPr>
              <a:t>Games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Round table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Stories</a:t>
            </a:r>
          </a:p>
          <a:p>
            <a:pPr marL="690563" lvl="0">
              <a:lnSpc>
                <a:spcPct val="115000"/>
              </a:lnSpc>
              <a:spcBef>
                <a:spcPts val="0"/>
              </a:spcBef>
              <a:spcAft>
                <a:spcPts val="1000"/>
              </a:spcAft>
              <a:buFont typeface="+mj-lt"/>
              <a:buAutoNum type="alphaLcParenR"/>
            </a:pPr>
            <a:r>
              <a:rPr lang="en-US" dirty="0">
                <a:ea typeface="Times New Roman"/>
                <a:cs typeface="Times New Roman"/>
              </a:rPr>
              <a:t>Testimonials</a:t>
            </a:r>
          </a:p>
          <a:p>
            <a:pPr marL="347663" marR="0" indent="-4763">
              <a:lnSpc>
                <a:spcPct val="115000"/>
              </a:lnSpc>
              <a:spcBef>
                <a:spcPts val="0"/>
              </a:spcBef>
              <a:spcAft>
                <a:spcPts val="1000"/>
              </a:spcAft>
            </a:pPr>
            <a:r>
              <a:rPr lang="en-US" dirty="0">
                <a:solidFill>
                  <a:srgbClr val="FF0000"/>
                </a:solidFill>
                <a:ea typeface="Times New Roman"/>
                <a:cs typeface="Times New Roman"/>
              </a:rPr>
              <a:t>Round tables are effective at facilitating dialogue. They work best when the audience is prepared.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What must be considered when creating activities?</a:t>
            </a:r>
          </a:p>
          <a:p>
            <a:pPr marL="690563" lvl="0">
              <a:lnSpc>
                <a:spcPct val="115000"/>
              </a:lnSpc>
              <a:spcBef>
                <a:spcPts val="0"/>
              </a:spcBef>
              <a:spcAft>
                <a:spcPts val="0"/>
              </a:spcAft>
              <a:buFont typeface="+mj-lt"/>
              <a:buAutoNum type="alphaLcParenR"/>
            </a:pPr>
            <a:r>
              <a:rPr lang="en-US" dirty="0">
                <a:ea typeface="Times New Roman"/>
                <a:cs typeface="Times New Roman"/>
              </a:rPr>
              <a:t>Engagement</a:t>
            </a:r>
          </a:p>
          <a:p>
            <a:pPr marL="690563" lvl="0">
              <a:lnSpc>
                <a:spcPct val="115000"/>
              </a:lnSpc>
              <a:spcBef>
                <a:spcPts val="0"/>
              </a:spcBef>
              <a:spcAft>
                <a:spcPts val="0"/>
              </a:spcAft>
              <a:buFont typeface="+mj-lt"/>
              <a:buAutoNum type="alphaLcParenR"/>
            </a:pPr>
            <a:r>
              <a:rPr lang="en-US" dirty="0">
                <a:ea typeface="Times New Roman"/>
                <a:cs typeface="Times New Roman"/>
              </a:rPr>
              <a:t>Ease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Time constraint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Simplicity</a:t>
            </a:r>
          </a:p>
          <a:p>
            <a:pPr marL="347663" marR="0" indent="-4763">
              <a:lnSpc>
                <a:spcPct val="115000"/>
              </a:lnSpc>
              <a:spcBef>
                <a:spcPts val="0"/>
              </a:spcBef>
              <a:spcAft>
                <a:spcPts val="1000"/>
              </a:spcAft>
            </a:pPr>
            <a:r>
              <a:rPr lang="en-US" dirty="0">
                <a:solidFill>
                  <a:srgbClr val="FF0000"/>
                </a:solidFill>
                <a:ea typeface="Times New Roman"/>
                <a:cs typeface="Times New Roman"/>
              </a:rPr>
              <a:t>Activities take time in lunch and learns. The time constraints need to be considered when creating activities.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001831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746125" algn="l"/>
              </a:tabLst>
            </a:pPr>
            <a:r>
              <a:rPr lang="en-US" dirty="0">
                <a:ea typeface="Times New Roman"/>
                <a:cs typeface="Times New Roman"/>
              </a:rPr>
              <a:t>What will help make sure the time constraints are followed?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Practice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Review </a:t>
            </a:r>
          </a:p>
          <a:p>
            <a:pPr marL="690563" lvl="0">
              <a:lnSpc>
                <a:spcPct val="115000"/>
              </a:lnSpc>
              <a:spcBef>
                <a:spcPts val="0"/>
              </a:spcBef>
              <a:spcAft>
                <a:spcPts val="0"/>
              </a:spcAft>
              <a:buFont typeface="+mj-lt"/>
              <a:buAutoNum type="alphaLcParenR"/>
            </a:pPr>
            <a:r>
              <a:rPr lang="en-US" dirty="0">
                <a:ea typeface="Times New Roman"/>
                <a:cs typeface="Times New Roman"/>
              </a:rPr>
              <a:t>Outline</a:t>
            </a:r>
          </a:p>
          <a:p>
            <a:pPr marL="690563" lvl="0">
              <a:lnSpc>
                <a:spcPct val="115000"/>
              </a:lnSpc>
              <a:spcBef>
                <a:spcPts val="0"/>
              </a:spcBef>
              <a:spcAft>
                <a:spcPts val="1000"/>
              </a:spcAft>
              <a:buFont typeface="+mj-lt"/>
              <a:buAutoNum type="alphaLcParenR"/>
            </a:pPr>
            <a:r>
              <a:rPr lang="en-US" dirty="0">
                <a:ea typeface="Times New Roman"/>
                <a:cs typeface="Times New Roman"/>
              </a:rPr>
              <a:t>Noncritical</a:t>
            </a:r>
          </a:p>
          <a:p>
            <a:pPr marL="347663" marR="0" indent="-4763">
              <a:lnSpc>
                <a:spcPct val="115000"/>
              </a:lnSpc>
              <a:spcBef>
                <a:spcPts val="0"/>
              </a:spcBef>
              <a:spcAft>
                <a:spcPts val="1000"/>
              </a:spcAft>
            </a:pPr>
            <a:r>
              <a:rPr lang="en-US" dirty="0">
                <a:solidFill>
                  <a:srgbClr val="FF0000"/>
                </a:solidFill>
                <a:ea typeface="Times New Roman"/>
                <a:cs typeface="Times New Roman"/>
              </a:rPr>
              <a:t>Practice is an important part of review. Practice will help determine if a presentation fits in the time constraints.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85800" algn="l"/>
              </a:tabLst>
            </a:pPr>
            <a:r>
              <a:rPr lang="en-US" dirty="0">
                <a:ea typeface="Times New Roman"/>
                <a:cs typeface="Times New Roman"/>
              </a:rPr>
              <a:t>What should you find when reviewing content?</a:t>
            </a:r>
          </a:p>
          <a:p>
            <a:pPr marL="690563" lvl="0">
              <a:lnSpc>
                <a:spcPct val="115000"/>
              </a:lnSpc>
              <a:spcBef>
                <a:spcPts val="0"/>
              </a:spcBef>
              <a:spcAft>
                <a:spcPts val="0"/>
              </a:spcAft>
              <a:buFont typeface="+mj-lt"/>
              <a:buAutoNum type="alphaLcParenR"/>
            </a:pPr>
            <a:r>
              <a:rPr lang="en-US" dirty="0">
                <a:ea typeface="Times New Roman"/>
                <a:cs typeface="Times New Roman"/>
              </a:rPr>
              <a:t>Engagement</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Basic points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basic points of the information need to be presented. Always confirm this in the review.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88316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12584881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What does Not need to be customized in a presentation?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Outline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Prop</a:t>
            </a:r>
          </a:p>
          <a:p>
            <a:pPr marL="690563" lvl="0">
              <a:lnSpc>
                <a:spcPct val="115000"/>
              </a:lnSpc>
              <a:spcBef>
                <a:spcPts val="0"/>
              </a:spcBef>
              <a:spcAft>
                <a:spcPts val="0"/>
              </a:spcAft>
              <a:buFont typeface="+mj-lt"/>
              <a:buAutoNum type="alphaLcParenR"/>
            </a:pPr>
            <a:r>
              <a:rPr lang="en-US" dirty="0">
                <a:ea typeface="Times New Roman"/>
                <a:cs typeface="Times New Roman"/>
              </a:rPr>
              <a:t>Tools</a:t>
            </a:r>
          </a:p>
          <a:p>
            <a:pPr marL="690563" lvl="0">
              <a:lnSpc>
                <a:spcPct val="115000"/>
              </a:lnSpc>
              <a:spcBef>
                <a:spcPts val="0"/>
              </a:spcBef>
              <a:spcAft>
                <a:spcPts val="1000"/>
              </a:spcAft>
              <a:buFont typeface="+mj-lt"/>
              <a:buAutoNum type="alphaLcParenR"/>
            </a:pPr>
            <a:r>
              <a:rPr lang="en-US" dirty="0">
                <a:ea typeface="Times New Roman"/>
                <a:cs typeface="Times New Roman"/>
              </a:rPr>
              <a:t>Demonstrations</a:t>
            </a:r>
          </a:p>
          <a:p>
            <a:pPr marL="347663" marR="0" indent="-4763">
              <a:lnSpc>
                <a:spcPct val="115000"/>
              </a:lnSpc>
              <a:spcBef>
                <a:spcPts val="0"/>
              </a:spcBef>
              <a:spcAft>
                <a:spcPts val="1000"/>
              </a:spcAft>
            </a:pPr>
            <a:r>
              <a:rPr lang="en-US" dirty="0">
                <a:solidFill>
                  <a:srgbClr val="FF0000"/>
                </a:solidFill>
                <a:ea typeface="Times New Roman"/>
                <a:cs typeface="Times New Roman"/>
              </a:rPr>
              <a:t>Content needs to be customized. The basic outline should remain the same. The props, tools, and demonstrations can be customized.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What is true of presentations?</a:t>
            </a:r>
          </a:p>
          <a:p>
            <a:pPr marL="690563" lvl="0">
              <a:lnSpc>
                <a:spcPct val="115000"/>
              </a:lnSpc>
              <a:spcBef>
                <a:spcPts val="0"/>
              </a:spcBef>
              <a:spcAft>
                <a:spcPts val="0"/>
              </a:spcAft>
              <a:buFont typeface="+mj-lt"/>
              <a:buAutoNum type="alphaLcParenR"/>
            </a:pPr>
            <a:r>
              <a:rPr lang="en-US" dirty="0">
                <a:ea typeface="Times New Roman"/>
                <a:cs typeface="Times New Roman"/>
              </a:rPr>
              <a:t>You cannot give the same one twice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should be customized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should be uniformed.</a:t>
            </a:r>
          </a:p>
          <a:p>
            <a:pPr marL="690563" lvl="0">
              <a:lnSpc>
                <a:spcPct val="115000"/>
              </a:lnSpc>
              <a:spcBef>
                <a:spcPts val="0"/>
              </a:spcBef>
              <a:spcAft>
                <a:spcPts val="1000"/>
              </a:spcAft>
              <a:buFont typeface="+mj-lt"/>
              <a:buAutoNum type="alphaLcParenR"/>
            </a:pPr>
            <a:r>
              <a:rPr lang="en-US" dirty="0">
                <a:ea typeface="Times New Roman"/>
                <a:cs typeface="Times New Roman"/>
              </a:rPr>
              <a:t>All audiences have the same need</a:t>
            </a:r>
          </a:p>
          <a:p>
            <a:pPr marL="347663" marR="0" indent="-4763">
              <a:lnSpc>
                <a:spcPct val="115000"/>
              </a:lnSpc>
              <a:spcBef>
                <a:spcPts val="0"/>
              </a:spcBef>
              <a:spcAft>
                <a:spcPts val="1000"/>
              </a:spcAft>
            </a:pPr>
            <a:r>
              <a:rPr lang="en-US" dirty="0">
                <a:solidFill>
                  <a:srgbClr val="FF0000"/>
                </a:solidFill>
                <a:ea typeface="Times New Roman"/>
                <a:cs typeface="Times New Roman"/>
              </a:rPr>
              <a:t>It is possible to give the same presentation. This requires presentations to be customized.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890320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option is useful if you are prone to losing things?</a:t>
            </a:r>
          </a:p>
          <a:p>
            <a:pPr marL="690563" lvl="0">
              <a:lnSpc>
                <a:spcPct val="115000"/>
              </a:lnSpc>
              <a:spcBef>
                <a:spcPts val="0"/>
              </a:spcBef>
              <a:spcAft>
                <a:spcPts val="0"/>
              </a:spcAft>
              <a:buFont typeface="+mj-lt"/>
              <a:buAutoNum type="alphaLcParenR"/>
            </a:pPr>
            <a:r>
              <a:rPr lang="en-US" dirty="0">
                <a:ea typeface="Times New Roman"/>
                <a:cs typeface="Times New Roman"/>
              </a:rPr>
              <a:t>Physical</a:t>
            </a:r>
          </a:p>
          <a:p>
            <a:pPr marL="690563" lvl="0">
              <a:lnSpc>
                <a:spcPct val="115000"/>
              </a:lnSpc>
              <a:spcBef>
                <a:spcPts val="0"/>
              </a:spcBef>
              <a:spcAft>
                <a:spcPts val="0"/>
              </a:spcAft>
              <a:buFont typeface="+mj-lt"/>
              <a:buAutoNum type="alphaLcParenR"/>
            </a:pPr>
            <a:r>
              <a:rPr lang="en-US" dirty="0">
                <a:ea typeface="Times New Roman"/>
                <a:cs typeface="Times New Roman"/>
              </a:rPr>
              <a:t>Offsite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Online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None</a:t>
            </a:r>
          </a:p>
          <a:p>
            <a:pPr marL="347663" marR="0" indent="-4763">
              <a:lnSpc>
                <a:spcPct val="115000"/>
              </a:lnSpc>
              <a:spcBef>
                <a:spcPts val="0"/>
              </a:spcBef>
              <a:spcAft>
                <a:spcPts val="1000"/>
              </a:spcAft>
            </a:pPr>
            <a:r>
              <a:rPr lang="en-US" dirty="0">
                <a:solidFill>
                  <a:srgbClr val="FF0000"/>
                </a:solidFill>
                <a:ea typeface="Times New Roman"/>
                <a:cs typeface="Times New Roman"/>
              </a:rPr>
              <a:t>Online backup sites make it possible to reach data remotely. This is useful if you are prone to losing things.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85800" algn="l"/>
              </a:tabLst>
            </a:pPr>
            <a:r>
              <a:rPr lang="en-US" dirty="0">
                <a:ea typeface="Times New Roman"/>
                <a:cs typeface="Times New Roman"/>
              </a:rPr>
              <a:t>What is the drawback of online back up?</a:t>
            </a:r>
          </a:p>
          <a:p>
            <a:pPr marL="690563" lvl="0">
              <a:lnSpc>
                <a:spcPct val="115000"/>
              </a:lnSpc>
              <a:spcBef>
                <a:spcPts val="0"/>
              </a:spcBef>
              <a:spcAft>
                <a:spcPts val="0"/>
              </a:spcAft>
              <a:buFont typeface="+mj-lt"/>
              <a:buAutoNum type="alphaLcParenR"/>
            </a:pPr>
            <a:r>
              <a:rPr lang="en-US" dirty="0">
                <a:ea typeface="Times New Roman"/>
                <a:cs typeface="Times New Roman"/>
              </a:rPr>
              <a:t>Easy access</a:t>
            </a:r>
          </a:p>
          <a:p>
            <a:pPr marL="690563" lvl="0">
              <a:lnSpc>
                <a:spcPct val="115000"/>
              </a:lnSpc>
              <a:spcBef>
                <a:spcPts val="0"/>
              </a:spcBef>
              <a:spcAft>
                <a:spcPts val="0"/>
              </a:spcAft>
              <a:buFont typeface="+mj-lt"/>
              <a:buAutoNum type="alphaLcParenR"/>
            </a:pPr>
            <a:r>
              <a:rPr lang="en-US" dirty="0">
                <a:ea typeface="Times New Roman"/>
                <a:cs typeface="Times New Roman"/>
              </a:rPr>
              <a:t>Minor</a:t>
            </a:r>
          </a:p>
          <a:p>
            <a:pPr marL="690563" lvl="0">
              <a:lnSpc>
                <a:spcPct val="115000"/>
              </a:lnSpc>
              <a:spcBef>
                <a:spcPts val="0"/>
              </a:spcBef>
              <a:spcAft>
                <a:spcPts val="0"/>
              </a:spcAft>
              <a:buFont typeface="+mj-lt"/>
              <a:buAutoNum type="alphaLcParenR"/>
            </a:pPr>
            <a:r>
              <a:rPr lang="en-US" dirty="0">
                <a:ea typeface="Times New Roman"/>
                <a:cs typeface="Times New Roman"/>
              </a:rPr>
              <a:t>Moderate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Security </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security of online systems is a possible drawback. Always review the security of an online system before choosing it.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758931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How long did the demonstration run over?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10 minutes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15 minutes</a:t>
            </a:r>
          </a:p>
          <a:p>
            <a:pPr marL="690563" lvl="0">
              <a:lnSpc>
                <a:spcPct val="115000"/>
              </a:lnSpc>
              <a:spcBef>
                <a:spcPts val="0"/>
              </a:spcBef>
              <a:spcAft>
                <a:spcPts val="0"/>
              </a:spcAft>
              <a:buFont typeface="+mj-lt"/>
              <a:buAutoNum type="alphaLcParenR"/>
            </a:pPr>
            <a:r>
              <a:rPr lang="en-US" dirty="0">
                <a:ea typeface="Times New Roman"/>
                <a:cs typeface="Times New Roman"/>
              </a:rPr>
              <a:t>20 minutes</a:t>
            </a:r>
          </a:p>
          <a:p>
            <a:pPr marL="690563" lvl="0">
              <a:lnSpc>
                <a:spcPct val="115000"/>
              </a:lnSpc>
              <a:spcBef>
                <a:spcPts val="0"/>
              </a:spcBef>
              <a:spcAft>
                <a:spcPts val="1000"/>
              </a:spcAft>
              <a:buFont typeface="+mj-lt"/>
              <a:buAutoNum type="alphaLcParenR"/>
            </a:pPr>
            <a:r>
              <a:rPr lang="en-US" dirty="0">
                <a:ea typeface="Times New Roman"/>
                <a:cs typeface="Times New Roman"/>
              </a:rPr>
              <a:t>12 minutes</a:t>
            </a:r>
          </a:p>
          <a:p>
            <a:pPr marL="347663" marR="0" indent="-4763">
              <a:lnSpc>
                <a:spcPct val="115000"/>
              </a:lnSpc>
              <a:spcBef>
                <a:spcPts val="0"/>
              </a:spcBef>
              <a:spcAft>
                <a:spcPts val="1000"/>
              </a:spcAft>
            </a:pPr>
            <a:r>
              <a:rPr lang="en-US" dirty="0">
                <a:solidFill>
                  <a:srgbClr val="FF0000"/>
                </a:solidFill>
                <a:ea typeface="Times New Roman"/>
                <a:cs typeface="Times New Roman"/>
              </a:rPr>
              <a:t>The demonstration ran over by 10 minutes. He was over in total by 20 minutes. </a:t>
            </a:r>
            <a:endParaRPr lang="en-US" dirty="0">
              <a:ea typeface="Times New Roman"/>
              <a:cs typeface="Times New Roman"/>
            </a:endParaRPr>
          </a:p>
          <a:p>
            <a:pPr marL="288925" lvl="0" indent="-288925">
              <a:lnSpc>
                <a:spcPct val="115000"/>
              </a:lnSpc>
              <a:spcBef>
                <a:spcPts val="0"/>
              </a:spcBef>
              <a:spcAft>
                <a:spcPts val="1000"/>
              </a:spcAft>
              <a:buFont typeface="+mj-lt"/>
              <a:buAutoNum type="arabicPeriod" startAt="10"/>
              <a:tabLst>
                <a:tab pos="746125" algn="l"/>
              </a:tabLst>
            </a:pPr>
            <a:r>
              <a:rPr lang="en-US" dirty="0">
                <a:ea typeface="Times New Roman"/>
                <a:cs typeface="Times New Roman"/>
              </a:rPr>
              <a:t>How much time was Sam off by?</a:t>
            </a:r>
          </a:p>
          <a:p>
            <a:pPr marL="690563" lvl="0">
              <a:lnSpc>
                <a:spcPct val="115000"/>
              </a:lnSpc>
              <a:spcBef>
                <a:spcPts val="0"/>
              </a:spcBef>
              <a:spcAft>
                <a:spcPts val="0"/>
              </a:spcAft>
              <a:buFont typeface="+mj-lt"/>
              <a:buAutoNum type="alphaLcParenR"/>
            </a:pPr>
            <a:r>
              <a:rPr lang="en-US" dirty="0">
                <a:ea typeface="Times New Roman"/>
                <a:cs typeface="Times New Roman"/>
              </a:rPr>
              <a:t>10 minutes</a:t>
            </a:r>
          </a:p>
          <a:p>
            <a:pPr marL="690563" lvl="0">
              <a:lnSpc>
                <a:spcPct val="115000"/>
              </a:lnSpc>
              <a:spcBef>
                <a:spcPts val="0"/>
              </a:spcBef>
              <a:spcAft>
                <a:spcPts val="0"/>
              </a:spcAft>
              <a:buFont typeface="+mj-lt"/>
              <a:buAutoNum type="alphaLcParenR"/>
            </a:pPr>
            <a:r>
              <a:rPr lang="en-US" dirty="0">
                <a:ea typeface="Times New Roman"/>
                <a:cs typeface="Times New Roman"/>
              </a:rPr>
              <a:t>15 minutes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20 minutes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12 minutes</a:t>
            </a:r>
          </a:p>
          <a:p>
            <a:pPr marL="347663" marR="0" indent="-4763">
              <a:lnSpc>
                <a:spcPct val="115000"/>
              </a:lnSpc>
              <a:spcBef>
                <a:spcPts val="0"/>
              </a:spcBef>
              <a:spcAft>
                <a:spcPts val="1000"/>
              </a:spcAft>
            </a:pPr>
            <a:r>
              <a:rPr lang="en-US" dirty="0">
                <a:solidFill>
                  <a:srgbClr val="FF0000"/>
                </a:solidFill>
                <a:ea typeface="Times New Roman"/>
                <a:cs typeface="Times New Roman"/>
              </a:rPr>
              <a:t>He was over in total by 20 minutes. The demonstration was over by 10 minutes.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163710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r>
              <a:rPr lang="en-US" dirty="0"/>
              <a:t>Module Five:</a:t>
            </a:r>
            <a:br>
              <a:rPr lang="en-US" dirty="0"/>
            </a:br>
            <a:r>
              <a:rPr lang="en-US" dirty="0"/>
              <a:t>During the Session</a:t>
            </a:r>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Cambria"/>
                <a:ea typeface="Times New Roman"/>
                <a:cs typeface="Times New Roman"/>
              </a:rPr>
              <a:t>You have to learn the rules of the game. And then you have to play better than anyone else.</a:t>
            </a:r>
            <a:endParaRPr lang="en-US" sz="2800" dirty="0">
              <a:ea typeface="Times New Roman"/>
              <a:cs typeface="Times New Roman"/>
            </a:endParaRPr>
          </a:p>
          <a:p>
            <a:pPr algn="ctr">
              <a:spcBef>
                <a:spcPts val="0"/>
              </a:spcBef>
              <a:spcAft>
                <a:spcPts val="1000"/>
              </a:spcAft>
            </a:pPr>
            <a:br>
              <a:rPr lang="en-US" sz="2800" dirty="0">
                <a:latin typeface="Cambria"/>
                <a:ea typeface="Times New Roman"/>
                <a:cs typeface="Times New Roman"/>
              </a:rPr>
            </a:br>
            <a:r>
              <a:rPr lang="en-US" sz="2800" b="1" i="1" dirty="0">
                <a:latin typeface="Cambria"/>
                <a:ea typeface="Times New Roman"/>
                <a:cs typeface="Times New Roman"/>
              </a:rPr>
              <a:t>Albert Einstein </a:t>
            </a:r>
            <a:endParaRPr lang="en-US" sz="2800" dirty="0">
              <a:ea typeface="Times New Roman"/>
              <a:cs typeface="Times New Roman"/>
            </a:endParaRPr>
          </a:p>
        </p:txBody>
      </p:sp>
      <p:sp>
        <p:nvSpPr>
          <p:cNvPr id="23555" name="Content Placeholder 2"/>
          <p:cNvSpPr>
            <a:spLocks noGrp="1"/>
          </p:cNvSpPr>
          <p:nvPr>
            <p:ph type="body" sz="quarter" idx="11"/>
          </p:nvPr>
        </p:nvSpPr>
        <p:spPr/>
        <p:txBody>
          <a:bodyPr>
            <a:normAutofit fontScale="92500" lnSpcReduction="20000"/>
          </a:bodyPr>
          <a:lstStyle/>
          <a:p>
            <a:r>
              <a:rPr lang="en-US" dirty="0"/>
              <a:t>Once you have created the content, it is time to conduct the session. Prep work is essential to success, but you must be able to follow through during the session.  When presenting your material, it is imperative that you introduce a few, simple ground rules, open quickly, and follow up. No matter how well you run a session, you must be flexible.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8872F71-B506-42B5-AAD0-EBF3812D41CC}"/>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r>
              <a:rPr lang="en-US" dirty="0"/>
              <a:t>Ground Rules</a:t>
            </a:r>
          </a:p>
        </p:txBody>
      </p:sp>
      <p:grpSp>
        <p:nvGrpSpPr>
          <p:cNvPr id="3" name="Group 2">
            <a:extLst>
              <a:ext uri="{FF2B5EF4-FFF2-40B4-BE49-F238E27FC236}">
                <a16:creationId xmlns:a16="http://schemas.microsoft.com/office/drawing/2014/main" id="{BBE835D1-3299-460D-9E6C-9DBBC9444886}"/>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400DEBD3-E1D4-46A1-A38B-181C792B975F}"/>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89DBA2F1-4D12-4C42-A44C-AA7E51217247}"/>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7170" tIns="217170" rIns="217170" bIns="3385342" numCol="1" spcCol="1270" anchor="ctr" anchorCtr="0">
              <a:noAutofit/>
            </a:bodyPr>
            <a:lstStyle/>
            <a:p>
              <a:pPr marL="0" lvl="0" indent="0" algn="l" defTabSz="2533650">
                <a:lnSpc>
                  <a:spcPct val="90000"/>
                </a:lnSpc>
                <a:spcBef>
                  <a:spcPct val="0"/>
                </a:spcBef>
                <a:spcAft>
                  <a:spcPct val="35000"/>
                </a:spcAft>
                <a:buNone/>
              </a:pPr>
              <a:r>
                <a:rPr lang="en-US" sz="5700" i="0" kern="1200" dirty="0"/>
                <a:t>Phone use</a:t>
              </a:r>
            </a:p>
          </p:txBody>
        </p:sp>
        <p:sp>
          <p:nvSpPr>
            <p:cNvPr id="6" name="Partial Circle 5">
              <a:extLst>
                <a:ext uri="{FF2B5EF4-FFF2-40B4-BE49-F238E27FC236}">
                  <a16:creationId xmlns:a16="http://schemas.microsoft.com/office/drawing/2014/main" id="{9FA3D7BC-BD3F-4271-87D8-782F84B85255}"/>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C1FAC1DC-3FF8-4783-AA48-0BD920C8ECEF}"/>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7170" tIns="217170" rIns="217170" bIns="1801256" numCol="1" spcCol="1270" anchor="ctr" anchorCtr="0">
              <a:noAutofit/>
            </a:bodyPr>
            <a:lstStyle/>
            <a:p>
              <a:pPr marL="0" lvl="0" indent="0" algn="l" defTabSz="2533650">
                <a:lnSpc>
                  <a:spcPct val="90000"/>
                </a:lnSpc>
                <a:spcBef>
                  <a:spcPct val="0"/>
                </a:spcBef>
                <a:spcAft>
                  <a:spcPct val="35000"/>
                </a:spcAft>
                <a:buNone/>
              </a:pPr>
              <a:r>
                <a:rPr lang="en-US" sz="5700" i="0" kern="1200" dirty="0"/>
                <a:t>Communication</a:t>
              </a:r>
            </a:p>
          </p:txBody>
        </p:sp>
        <p:sp>
          <p:nvSpPr>
            <p:cNvPr id="8" name="Partial Circle 7">
              <a:extLst>
                <a:ext uri="{FF2B5EF4-FFF2-40B4-BE49-F238E27FC236}">
                  <a16:creationId xmlns:a16="http://schemas.microsoft.com/office/drawing/2014/main" id="{B9772053-72A7-4C6A-B149-DF9DD1F6452A}"/>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025BEF4E-80A8-41AB-90EF-F2F2A01B1F8A}"/>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US" sz="5700" i="0" kern="1200" dirty="0"/>
                <a:t>Use of equipment</a:t>
              </a:r>
            </a:p>
          </p:txBody>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5C77657-06F2-4280-A358-6A202CF43BE7}"/>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Quick Opening</a:t>
            </a:r>
          </a:p>
        </p:txBody>
      </p:sp>
      <p:grpSp>
        <p:nvGrpSpPr>
          <p:cNvPr id="3" name="Group 2">
            <a:extLst>
              <a:ext uri="{FF2B5EF4-FFF2-40B4-BE49-F238E27FC236}">
                <a16:creationId xmlns:a16="http://schemas.microsoft.com/office/drawing/2014/main" id="{24AE7578-28C3-4CE4-9011-99563A9B5024}"/>
              </a:ext>
            </a:extLst>
          </p:cNvPr>
          <p:cNvGrpSpPr/>
          <p:nvPr/>
        </p:nvGrpSpPr>
        <p:grpSpPr>
          <a:xfrm>
            <a:off x="457200" y="2425453"/>
            <a:ext cx="8229600" cy="2875456"/>
            <a:chOff x="457200" y="2425453"/>
            <a:chExt cx="8229600" cy="2875456"/>
          </a:xfrm>
        </p:grpSpPr>
        <p:sp>
          <p:nvSpPr>
            <p:cNvPr id="4" name="Freeform: Shape 3">
              <a:extLst>
                <a:ext uri="{FF2B5EF4-FFF2-40B4-BE49-F238E27FC236}">
                  <a16:creationId xmlns:a16="http://schemas.microsoft.com/office/drawing/2014/main" id="{B098B95B-3FE0-4084-9B92-AF5B1576528E}"/>
                </a:ext>
              </a:extLst>
            </p:cNvPr>
            <p:cNvSpPr/>
            <p:nvPr/>
          </p:nvSpPr>
          <p:spPr>
            <a:xfrm>
              <a:off x="457200" y="2425453"/>
              <a:ext cx="8229600" cy="887445"/>
            </a:xfrm>
            <a:custGeom>
              <a:avLst/>
              <a:gdLst>
                <a:gd name="connsiteX0" fmla="*/ 0 w 8229600"/>
                <a:gd name="connsiteY0" fmla="*/ 147910 h 887445"/>
                <a:gd name="connsiteX1" fmla="*/ 147910 w 8229600"/>
                <a:gd name="connsiteY1" fmla="*/ 0 h 887445"/>
                <a:gd name="connsiteX2" fmla="*/ 8081690 w 8229600"/>
                <a:gd name="connsiteY2" fmla="*/ 0 h 887445"/>
                <a:gd name="connsiteX3" fmla="*/ 8229600 w 8229600"/>
                <a:gd name="connsiteY3" fmla="*/ 147910 h 887445"/>
                <a:gd name="connsiteX4" fmla="*/ 8229600 w 8229600"/>
                <a:gd name="connsiteY4" fmla="*/ 739535 h 887445"/>
                <a:gd name="connsiteX5" fmla="*/ 8081690 w 8229600"/>
                <a:gd name="connsiteY5" fmla="*/ 887445 h 887445"/>
                <a:gd name="connsiteX6" fmla="*/ 147910 w 8229600"/>
                <a:gd name="connsiteY6" fmla="*/ 887445 h 887445"/>
                <a:gd name="connsiteX7" fmla="*/ 0 w 8229600"/>
                <a:gd name="connsiteY7" fmla="*/ 739535 h 887445"/>
                <a:gd name="connsiteX8" fmla="*/ 0 w 8229600"/>
                <a:gd name="connsiteY8" fmla="*/ 147910 h 887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87445">
                  <a:moveTo>
                    <a:pt x="0" y="147910"/>
                  </a:moveTo>
                  <a:cubicBezTo>
                    <a:pt x="0" y="66222"/>
                    <a:pt x="66222" y="0"/>
                    <a:pt x="147910" y="0"/>
                  </a:cubicBezTo>
                  <a:lnTo>
                    <a:pt x="8081690" y="0"/>
                  </a:lnTo>
                  <a:cubicBezTo>
                    <a:pt x="8163378" y="0"/>
                    <a:pt x="8229600" y="66222"/>
                    <a:pt x="8229600" y="147910"/>
                  </a:cubicBezTo>
                  <a:lnTo>
                    <a:pt x="8229600" y="739535"/>
                  </a:lnTo>
                  <a:cubicBezTo>
                    <a:pt x="8229600" y="821223"/>
                    <a:pt x="8163378" y="887445"/>
                    <a:pt x="8081690" y="887445"/>
                  </a:cubicBezTo>
                  <a:lnTo>
                    <a:pt x="147910" y="887445"/>
                  </a:lnTo>
                  <a:cubicBezTo>
                    <a:pt x="66222" y="887445"/>
                    <a:pt x="0" y="821223"/>
                    <a:pt x="0" y="739535"/>
                  </a:cubicBezTo>
                  <a:lnTo>
                    <a:pt x="0" y="14791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4291" tIns="184291" rIns="184291" bIns="184291" numCol="1" spcCol="1270" anchor="ctr" anchorCtr="0">
              <a:noAutofit/>
            </a:bodyPr>
            <a:lstStyle/>
            <a:p>
              <a:pPr marL="0" lvl="0" indent="0" algn="l" defTabSz="1644650">
                <a:lnSpc>
                  <a:spcPct val="90000"/>
                </a:lnSpc>
                <a:spcBef>
                  <a:spcPct val="0"/>
                </a:spcBef>
                <a:spcAft>
                  <a:spcPct val="35000"/>
                </a:spcAft>
                <a:buNone/>
              </a:pPr>
              <a:r>
                <a:rPr lang="en-US" sz="3700" kern="1200" dirty="0"/>
                <a:t>Establish your connection</a:t>
              </a:r>
            </a:p>
          </p:txBody>
        </p:sp>
        <p:sp>
          <p:nvSpPr>
            <p:cNvPr id="5" name="Freeform: Shape 4">
              <a:extLst>
                <a:ext uri="{FF2B5EF4-FFF2-40B4-BE49-F238E27FC236}">
                  <a16:creationId xmlns:a16="http://schemas.microsoft.com/office/drawing/2014/main" id="{8B7089B0-B5F1-4E4B-809E-E186F3857970}"/>
                </a:ext>
              </a:extLst>
            </p:cNvPr>
            <p:cNvSpPr/>
            <p:nvPr/>
          </p:nvSpPr>
          <p:spPr>
            <a:xfrm>
              <a:off x="457200" y="3419459"/>
              <a:ext cx="8229600" cy="887445"/>
            </a:xfrm>
            <a:custGeom>
              <a:avLst/>
              <a:gdLst>
                <a:gd name="connsiteX0" fmla="*/ 0 w 8229600"/>
                <a:gd name="connsiteY0" fmla="*/ 147910 h 887445"/>
                <a:gd name="connsiteX1" fmla="*/ 147910 w 8229600"/>
                <a:gd name="connsiteY1" fmla="*/ 0 h 887445"/>
                <a:gd name="connsiteX2" fmla="*/ 8081690 w 8229600"/>
                <a:gd name="connsiteY2" fmla="*/ 0 h 887445"/>
                <a:gd name="connsiteX3" fmla="*/ 8229600 w 8229600"/>
                <a:gd name="connsiteY3" fmla="*/ 147910 h 887445"/>
                <a:gd name="connsiteX4" fmla="*/ 8229600 w 8229600"/>
                <a:gd name="connsiteY4" fmla="*/ 739535 h 887445"/>
                <a:gd name="connsiteX5" fmla="*/ 8081690 w 8229600"/>
                <a:gd name="connsiteY5" fmla="*/ 887445 h 887445"/>
                <a:gd name="connsiteX6" fmla="*/ 147910 w 8229600"/>
                <a:gd name="connsiteY6" fmla="*/ 887445 h 887445"/>
                <a:gd name="connsiteX7" fmla="*/ 0 w 8229600"/>
                <a:gd name="connsiteY7" fmla="*/ 739535 h 887445"/>
                <a:gd name="connsiteX8" fmla="*/ 0 w 8229600"/>
                <a:gd name="connsiteY8" fmla="*/ 147910 h 887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87445">
                  <a:moveTo>
                    <a:pt x="0" y="147910"/>
                  </a:moveTo>
                  <a:cubicBezTo>
                    <a:pt x="0" y="66222"/>
                    <a:pt x="66222" y="0"/>
                    <a:pt x="147910" y="0"/>
                  </a:cubicBezTo>
                  <a:lnTo>
                    <a:pt x="8081690" y="0"/>
                  </a:lnTo>
                  <a:cubicBezTo>
                    <a:pt x="8163378" y="0"/>
                    <a:pt x="8229600" y="66222"/>
                    <a:pt x="8229600" y="147910"/>
                  </a:cubicBezTo>
                  <a:lnTo>
                    <a:pt x="8229600" y="739535"/>
                  </a:lnTo>
                  <a:cubicBezTo>
                    <a:pt x="8229600" y="821223"/>
                    <a:pt x="8163378" y="887445"/>
                    <a:pt x="8081690" y="887445"/>
                  </a:cubicBezTo>
                  <a:lnTo>
                    <a:pt x="147910" y="887445"/>
                  </a:lnTo>
                  <a:cubicBezTo>
                    <a:pt x="66222" y="887445"/>
                    <a:pt x="0" y="821223"/>
                    <a:pt x="0" y="739535"/>
                  </a:cubicBezTo>
                  <a:lnTo>
                    <a:pt x="0" y="14791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4291" tIns="184291" rIns="184291" bIns="184291" numCol="1" spcCol="1270" anchor="ctr" anchorCtr="0">
              <a:noAutofit/>
            </a:bodyPr>
            <a:lstStyle/>
            <a:p>
              <a:pPr marL="0" lvl="0" indent="0" algn="l" defTabSz="1644650">
                <a:lnSpc>
                  <a:spcPct val="90000"/>
                </a:lnSpc>
                <a:spcBef>
                  <a:spcPct val="0"/>
                </a:spcBef>
                <a:spcAft>
                  <a:spcPct val="35000"/>
                </a:spcAft>
                <a:buNone/>
              </a:pPr>
              <a:r>
                <a:rPr lang="en-US" sz="3700" kern="1200" dirty="0"/>
                <a:t>Straight to the point</a:t>
              </a:r>
            </a:p>
          </p:txBody>
        </p:sp>
        <p:sp>
          <p:nvSpPr>
            <p:cNvPr id="6" name="Freeform: Shape 5">
              <a:extLst>
                <a:ext uri="{FF2B5EF4-FFF2-40B4-BE49-F238E27FC236}">
                  <a16:creationId xmlns:a16="http://schemas.microsoft.com/office/drawing/2014/main" id="{105E49C4-6526-4C46-8F82-09C7787948F2}"/>
                </a:ext>
              </a:extLst>
            </p:cNvPr>
            <p:cNvSpPr/>
            <p:nvPr/>
          </p:nvSpPr>
          <p:spPr>
            <a:xfrm>
              <a:off x="457200" y="4413464"/>
              <a:ext cx="8229600" cy="887445"/>
            </a:xfrm>
            <a:custGeom>
              <a:avLst/>
              <a:gdLst>
                <a:gd name="connsiteX0" fmla="*/ 0 w 8229600"/>
                <a:gd name="connsiteY0" fmla="*/ 147910 h 887445"/>
                <a:gd name="connsiteX1" fmla="*/ 147910 w 8229600"/>
                <a:gd name="connsiteY1" fmla="*/ 0 h 887445"/>
                <a:gd name="connsiteX2" fmla="*/ 8081690 w 8229600"/>
                <a:gd name="connsiteY2" fmla="*/ 0 h 887445"/>
                <a:gd name="connsiteX3" fmla="*/ 8229600 w 8229600"/>
                <a:gd name="connsiteY3" fmla="*/ 147910 h 887445"/>
                <a:gd name="connsiteX4" fmla="*/ 8229600 w 8229600"/>
                <a:gd name="connsiteY4" fmla="*/ 739535 h 887445"/>
                <a:gd name="connsiteX5" fmla="*/ 8081690 w 8229600"/>
                <a:gd name="connsiteY5" fmla="*/ 887445 h 887445"/>
                <a:gd name="connsiteX6" fmla="*/ 147910 w 8229600"/>
                <a:gd name="connsiteY6" fmla="*/ 887445 h 887445"/>
                <a:gd name="connsiteX7" fmla="*/ 0 w 8229600"/>
                <a:gd name="connsiteY7" fmla="*/ 739535 h 887445"/>
                <a:gd name="connsiteX8" fmla="*/ 0 w 8229600"/>
                <a:gd name="connsiteY8" fmla="*/ 147910 h 887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87445">
                  <a:moveTo>
                    <a:pt x="0" y="147910"/>
                  </a:moveTo>
                  <a:cubicBezTo>
                    <a:pt x="0" y="66222"/>
                    <a:pt x="66222" y="0"/>
                    <a:pt x="147910" y="0"/>
                  </a:cubicBezTo>
                  <a:lnTo>
                    <a:pt x="8081690" y="0"/>
                  </a:lnTo>
                  <a:cubicBezTo>
                    <a:pt x="8163378" y="0"/>
                    <a:pt x="8229600" y="66222"/>
                    <a:pt x="8229600" y="147910"/>
                  </a:cubicBezTo>
                  <a:lnTo>
                    <a:pt x="8229600" y="739535"/>
                  </a:lnTo>
                  <a:cubicBezTo>
                    <a:pt x="8229600" y="821223"/>
                    <a:pt x="8163378" y="887445"/>
                    <a:pt x="8081690" y="887445"/>
                  </a:cubicBezTo>
                  <a:lnTo>
                    <a:pt x="147910" y="887445"/>
                  </a:lnTo>
                  <a:cubicBezTo>
                    <a:pt x="66222" y="887445"/>
                    <a:pt x="0" y="821223"/>
                    <a:pt x="0" y="739535"/>
                  </a:cubicBezTo>
                  <a:lnTo>
                    <a:pt x="0" y="14791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4291" tIns="184291" rIns="184291" bIns="184291" numCol="1" spcCol="1270" anchor="ctr" anchorCtr="0">
              <a:noAutofit/>
            </a:bodyPr>
            <a:lstStyle/>
            <a:p>
              <a:pPr marL="0" lvl="0" indent="0" algn="l" defTabSz="1644650">
                <a:lnSpc>
                  <a:spcPct val="90000"/>
                </a:lnSpc>
                <a:spcBef>
                  <a:spcPct val="0"/>
                </a:spcBef>
                <a:spcAft>
                  <a:spcPct val="35000"/>
                </a:spcAft>
                <a:buNone/>
              </a:pPr>
              <a:r>
                <a:rPr lang="en-US" sz="3700" kern="1200" dirty="0"/>
                <a:t>Develop interest in the first few minutes</a:t>
              </a:r>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73DC5ECC-D44E-4ABA-841D-9C0768B306F6}"/>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r>
              <a:rPr lang="en-US" dirty="0"/>
              <a:t>Parking Lot</a:t>
            </a:r>
          </a:p>
        </p:txBody>
      </p:sp>
      <p:grpSp>
        <p:nvGrpSpPr>
          <p:cNvPr id="3" name="Group 2">
            <a:extLst>
              <a:ext uri="{FF2B5EF4-FFF2-40B4-BE49-F238E27FC236}">
                <a16:creationId xmlns:a16="http://schemas.microsoft.com/office/drawing/2014/main" id="{3A969278-4B18-4102-8986-8F072652E51B}"/>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D9F2A903-6D78-4A19-A1F4-7BC78D5321B2}"/>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Limited on time</a:t>
              </a:r>
            </a:p>
          </p:txBody>
        </p:sp>
        <p:sp>
          <p:nvSpPr>
            <p:cNvPr id="5" name="Freeform: Shape 4">
              <a:extLst>
                <a:ext uri="{FF2B5EF4-FFF2-40B4-BE49-F238E27FC236}">
                  <a16:creationId xmlns:a16="http://schemas.microsoft.com/office/drawing/2014/main" id="{025471D4-A8E2-449E-A9C3-DC708921EDD9}"/>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Off topic</a:t>
              </a:r>
            </a:p>
          </p:txBody>
        </p:sp>
        <p:sp>
          <p:nvSpPr>
            <p:cNvPr id="6" name="Freeform: Shape 5">
              <a:extLst>
                <a:ext uri="{FF2B5EF4-FFF2-40B4-BE49-F238E27FC236}">
                  <a16:creationId xmlns:a16="http://schemas.microsoft.com/office/drawing/2014/main" id="{8FBE6820-664E-4ED4-A9BE-F8E73454B890}"/>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Follow up at a later time</a:t>
              </a:r>
            </a:p>
          </p:txBody>
        </p:sp>
        <p:sp>
          <p:nvSpPr>
            <p:cNvPr id="7" name="Freeform: Shape 6">
              <a:extLst>
                <a:ext uri="{FF2B5EF4-FFF2-40B4-BE49-F238E27FC236}">
                  <a16:creationId xmlns:a16="http://schemas.microsoft.com/office/drawing/2014/main" id="{658649E6-B4F3-4DA4-B719-05BFFBD05143}"/>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Usually through email</a:t>
              </a:r>
            </a:p>
          </p:txBody>
        </p:sp>
      </p:grpSp>
    </p:spTree>
    <p:extLst>
      <p:ext uri="{BB962C8B-B14F-4D97-AF65-F5344CB8AC3E}">
        <p14:creationId xmlns:p14="http://schemas.microsoft.com/office/powerpoint/2010/main" val="25727713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7273BA4B-4F8D-4F18-BBF7-0FC3FF8ADC7C}"/>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Adjusting on the Fly</a:t>
            </a:r>
          </a:p>
        </p:txBody>
      </p:sp>
      <p:grpSp>
        <p:nvGrpSpPr>
          <p:cNvPr id="3" name="Group 2">
            <a:extLst>
              <a:ext uri="{FF2B5EF4-FFF2-40B4-BE49-F238E27FC236}">
                <a16:creationId xmlns:a16="http://schemas.microsoft.com/office/drawing/2014/main" id="{7F6205FE-EB43-41FB-B484-09E3728AFB3F}"/>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92A549BE-885C-4CB2-A4A6-98A7ED972EA5}"/>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D0D8006E-4EC5-4B64-8A2D-AD25CC77E2B7}"/>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Expect the unexpected</a:t>
              </a:r>
            </a:p>
          </p:txBody>
        </p:sp>
        <p:sp>
          <p:nvSpPr>
            <p:cNvPr id="6" name="Oval 5">
              <a:extLst>
                <a:ext uri="{FF2B5EF4-FFF2-40B4-BE49-F238E27FC236}">
                  <a16:creationId xmlns:a16="http://schemas.microsoft.com/office/drawing/2014/main" id="{835FFA24-465D-4FA6-B06A-D90146D0A22C}"/>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627DADB9-282B-4654-83E7-DA9A22AE5FB4}"/>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Stay flexible</a:t>
              </a:r>
            </a:p>
          </p:txBody>
        </p:sp>
        <p:sp>
          <p:nvSpPr>
            <p:cNvPr id="8" name="Oval 7">
              <a:extLst>
                <a:ext uri="{FF2B5EF4-FFF2-40B4-BE49-F238E27FC236}">
                  <a16:creationId xmlns:a16="http://schemas.microsoft.com/office/drawing/2014/main" id="{A48926B9-EA5E-4167-AAB1-612D78139DDF}"/>
                </a:ext>
              </a:extLst>
            </p:cNvPr>
            <p:cNvSpPr/>
            <p:nvPr/>
          </p:nvSpPr>
          <p:spPr>
            <a:xfrm>
              <a:off x="848695" y="3297436"/>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84A2807C-EEB5-4777-939E-6732FBCD7E80}"/>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Come prepared</a:t>
              </a:r>
            </a:p>
          </p:txBody>
        </p:sp>
        <p:sp>
          <p:nvSpPr>
            <p:cNvPr id="10" name="Oval 9">
              <a:extLst>
                <a:ext uri="{FF2B5EF4-FFF2-40B4-BE49-F238E27FC236}">
                  <a16:creationId xmlns:a16="http://schemas.microsoft.com/office/drawing/2014/main" id="{14557BEF-0856-4904-AC97-6BBCDBD07554}"/>
                </a:ext>
              </a:extLst>
            </p:cNvPr>
            <p:cNvSpPr/>
            <p:nvPr/>
          </p:nvSpPr>
          <p:spPr>
            <a:xfrm>
              <a:off x="519658" y="4655225"/>
              <a:ext cx="1131490" cy="113149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8778435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526E36DA-5F52-444E-AD5F-55A72D033E4D}"/>
              </a:ext>
            </a:extLst>
          </p:cNvPr>
          <p:cNvSpPr>
            <a:spLocks noGrp="1"/>
          </p:cNvSpPr>
          <p:nvPr>
            <p:ph sz="quarter" idx="11"/>
          </p:nvPr>
        </p:nvSpPr>
        <p:spPr/>
        <p:txBody>
          <a:bodyPr/>
          <a:lstStyle/>
          <a:p>
            <a:endParaRPr lang="en-US"/>
          </a:p>
        </p:txBody>
      </p:sp>
      <p:sp>
        <p:nvSpPr>
          <p:cNvPr id="26626"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827934DC-D630-4393-A71D-3038921695AA}"/>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BC8DF905-25B5-42CE-A665-CC48948ED731}"/>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Michael checked the equipment and rehearsed</a:t>
              </a:r>
            </a:p>
          </p:txBody>
        </p:sp>
        <p:sp>
          <p:nvSpPr>
            <p:cNvPr id="5" name="Rectangle: Rounded Corners 4">
              <a:extLst>
                <a:ext uri="{FF2B5EF4-FFF2-40B4-BE49-F238E27FC236}">
                  <a16:creationId xmlns:a16="http://schemas.microsoft.com/office/drawing/2014/main" id="{23E521A2-B885-4632-95B1-3EF01BE870E3}"/>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2A510B41-AE12-4FBA-BC13-BE9537899206}"/>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During the presentation he seemed to lose control</a:t>
              </a:r>
            </a:p>
          </p:txBody>
        </p:sp>
        <p:sp>
          <p:nvSpPr>
            <p:cNvPr id="7" name="Rectangle: Rounded Corners 6">
              <a:extLst>
                <a:ext uri="{FF2B5EF4-FFF2-40B4-BE49-F238E27FC236}">
                  <a16:creationId xmlns:a16="http://schemas.microsoft.com/office/drawing/2014/main" id="{0B2709E6-7594-4726-BFFF-DA764BDF7A73}"/>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C948984E-AAD4-48AB-87AB-21509724347F}"/>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One participant kept bringing up points that did not contribute to the main topic</a:t>
              </a:r>
            </a:p>
          </p:txBody>
        </p:sp>
        <p:sp>
          <p:nvSpPr>
            <p:cNvPr id="9" name="Rectangle: Rounded Corners 8">
              <a:extLst>
                <a:ext uri="{FF2B5EF4-FFF2-40B4-BE49-F238E27FC236}">
                  <a16:creationId xmlns:a16="http://schemas.microsoft.com/office/drawing/2014/main" id="{9D3BE697-A6A4-448F-B620-CC8E66489BFC}"/>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6E102E13-967F-435D-B620-987404994119}"/>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Answering the questions lengthened the presentation</a:t>
              </a:r>
            </a:p>
          </p:txBody>
        </p:sp>
      </p:gr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establishes ground rules?</a:t>
            </a:r>
          </a:p>
          <a:p>
            <a:pPr marL="690563" lvl="0">
              <a:lnSpc>
                <a:spcPct val="115000"/>
              </a:lnSpc>
              <a:spcBef>
                <a:spcPts val="0"/>
              </a:spcBef>
              <a:spcAft>
                <a:spcPts val="0"/>
              </a:spcAft>
              <a:buFont typeface="+mj-lt"/>
              <a:buAutoNum type="alphaLcParenR"/>
            </a:pPr>
            <a:r>
              <a:rPr lang="en-US" dirty="0">
                <a:ea typeface="Times New Roman"/>
                <a:cs typeface="Times New Roman"/>
              </a:rPr>
              <a:t>Audience and time</a:t>
            </a:r>
          </a:p>
          <a:p>
            <a:pPr marL="690563" lvl="0">
              <a:lnSpc>
                <a:spcPct val="115000"/>
              </a:lnSpc>
              <a:spcBef>
                <a:spcPts val="0"/>
              </a:spcBef>
              <a:spcAft>
                <a:spcPts val="0"/>
              </a:spcAft>
              <a:buFont typeface="+mj-lt"/>
              <a:buAutoNum type="alphaLcParenR"/>
            </a:pPr>
            <a:r>
              <a:rPr lang="en-US" dirty="0">
                <a:ea typeface="Times New Roman"/>
                <a:cs typeface="Times New Roman"/>
              </a:rPr>
              <a:t>Time and space</a:t>
            </a:r>
          </a:p>
          <a:p>
            <a:pPr marL="690563" lvl="0">
              <a:lnSpc>
                <a:spcPct val="115000"/>
              </a:lnSpc>
              <a:spcBef>
                <a:spcPts val="0"/>
              </a:spcBef>
              <a:spcAft>
                <a:spcPts val="0"/>
              </a:spcAft>
              <a:buFont typeface="+mj-lt"/>
              <a:buAutoNum type="alphaLcParenR"/>
            </a:pPr>
            <a:r>
              <a:rPr lang="en-US" dirty="0">
                <a:ea typeface="Times New Roman"/>
                <a:cs typeface="Times New Roman"/>
              </a:rPr>
              <a:t>Topic and audience</a:t>
            </a:r>
          </a:p>
          <a:p>
            <a:pPr marL="690563" lvl="0">
              <a:lnSpc>
                <a:spcPct val="115000"/>
              </a:lnSpc>
              <a:spcBef>
                <a:spcPts val="0"/>
              </a:spcBef>
              <a:spcAft>
                <a:spcPts val="1000"/>
              </a:spcAft>
              <a:buFont typeface="+mj-lt"/>
              <a:buAutoNum type="alphaLcParenR"/>
            </a:pPr>
            <a:r>
              <a:rPr lang="en-US" dirty="0">
                <a:ea typeface="Times New Roman"/>
                <a:cs typeface="Times New Roman"/>
              </a:rPr>
              <a:t>Topic and space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When should ground rules be explained?</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Before the presentation begins</a:t>
            </a:r>
          </a:p>
          <a:p>
            <a:pPr marL="690563" lvl="0">
              <a:lnSpc>
                <a:spcPct val="115000"/>
              </a:lnSpc>
              <a:spcBef>
                <a:spcPts val="0"/>
              </a:spcBef>
              <a:spcAft>
                <a:spcPts val="0"/>
              </a:spcAft>
              <a:buFont typeface="+mj-lt"/>
              <a:buAutoNum type="alphaLcParenR"/>
            </a:pPr>
            <a:r>
              <a:rPr lang="en-US" dirty="0">
                <a:ea typeface="Times New Roman"/>
                <a:cs typeface="Times New Roman"/>
              </a:rPr>
              <a:t>In the middle of the presentation</a:t>
            </a:r>
          </a:p>
          <a:p>
            <a:pPr marL="690563" lvl="0">
              <a:lnSpc>
                <a:spcPct val="115000"/>
              </a:lnSpc>
              <a:spcBef>
                <a:spcPts val="0"/>
              </a:spcBef>
              <a:spcAft>
                <a:spcPts val="1000"/>
              </a:spcAft>
              <a:buFont typeface="+mj-lt"/>
              <a:buAutoNum type="alphaLcParenR"/>
            </a:pPr>
            <a:r>
              <a:rPr lang="en-US" dirty="0">
                <a:ea typeface="Times New Roman"/>
                <a:cs typeface="Times New Roman"/>
              </a:rPr>
              <a:t>They are implied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much time should be given to establish expertise?</a:t>
            </a:r>
          </a:p>
          <a:p>
            <a:pPr marL="690563" lvl="0">
              <a:lnSpc>
                <a:spcPct val="115000"/>
              </a:lnSpc>
              <a:spcBef>
                <a:spcPts val="0"/>
              </a:spcBef>
              <a:spcAft>
                <a:spcPts val="0"/>
              </a:spcAft>
              <a:buFont typeface="+mj-lt"/>
              <a:buAutoNum type="alphaLcParenR"/>
            </a:pPr>
            <a:r>
              <a:rPr lang="en-US" dirty="0">
                <a:ea typeface="Times New Roman"/>
                <a:cs typeface="Times New Roman"/>
              </a:rPr>
              <a:t>You do not</a:t>
            </a:r>
          </a:p>
          <a:p>
            <a:pPr marL="690563" lvl="0">
              <a:lnSpc>
                <a:spcPct val="115000"/>
              </a:lnSpc>
              <a:spcBef>
                <a:spcPts val="0"/>
              </a:spcBef>
              <a:spcAft>
                <a:spcPts val="0"/>
              </a:spcAft>
              <a:buFont typeface="+mj-lt"/>
              <a:buAutoNum type="alphaLcParenR"/>
            </a:pPr>
            <a:r>
              <a:rPr lang="en-US" dirty="0">
                <a:ea typeface="Times New Roman"/>
                <a:cs typeface="Times New Roman"/>
              </a:rPr>
              <a:t>Minutes</a:t>
            </a:r>
          </a:p>
          <a:p>
            <a:pPr marL="690563" lvl="0">
              <a:lnSpc>
                <a:spcPct val="115000"/>
              </a:lnSpc>
              <a:spcBef>
                <a:spcPts val="0"/>
              </a:spcBef>
              <a:spcAft>
                <a:spcPts val="0"/>
              </a:spcAft>
              <a:buFont typeface="+mj-lt"/>
              <a:buAutoNum type="alphaLcParenR"/>
            </a:pPr>
            <a:r>
              <a:rPr lang="en-US" dirty="0">
                <a:ea typeface="Times New Roman"/>
                <a:cs typeface="Times New Roman"/>
              </a:rPr>
              <a:t>One minute</a:t>
            </a:r>
          </a:p>
          <a:p>
            <a:pPr marL="690563" lvl="0">
              <a:lnSpc>
                <a:spcPct val="115000"/>
              </a:lnSpc>
              <a:spcBef>
                <a:spcPts val="0"/>
              </a:spcBef>
              <a:spcAft>
                <a:spcPts val="1000"/>
              </a:spcAft>
              <a:buFont typeface="+mj-lt"/>
              <a:buAutoNum type="alphaLcParenR"/>
            </a:pPr>
            <a:r>
              <a:rPr lang="en-US" dirty="0">
                <a:ea typeface="Times New Roman"/>
                <a:cs typeface="Times New Roman"/>
              </a:rPr>
              <a:t>One sentence</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long do you have to establish interest?</a:t>
            </a:r>
          </a:p>
          <a:p>
            <a:pPr marL="690563" lvl="0">
              <a:lnSpc>
                <a:spcPct val="115000"/>
              </a:lnSpc>
              <a:spcBef>
                <a:spcPts val="0"/>
              </a:spcBef>
              <a:spcAft>
                <a:spcPts val="0"/>
              </a:spcAft>
              <a:buFont typeface="+mj-lt"/>
              <a:buAutoNum type="alphaLcParenR"/>
            </a:pPr>
            <a:r>
              <a:rPr lang="en-US" dirty="0">
                <a:ea typeface="Times New Roman"/>
                <a:cs typeface="Times New Roman"/>
              </a:rPr>
              <a:t>Minutes</a:t>
            </a:r>
          </a:p>
          <a:p>
            <a:pPr marL="690563" lvl="0">
              <a:lnSpc>
                <a:spcPct val="115000"/>
              </a:lnSpc>
              <a:spcBef>
                <a:spcPts val="0"/>
              </a:spcBef>
              <a:spcAft>
                <a:spcPts val="0"/>
              </a:spcAft>
              <a:buFont typeface="+mj-lt"/>
              <a:buAutoNum type="alphaLcParenR"/>
            </a:pPr>
            <a:r>
              <a:rPr lang="en-US" dirty="0">
                <a:ea typeface="Times New Roman"/>
                <a:cs typeface="Times New Roman"/>
              </a:rPr>
              <a:t>The entire presentation</a:t>
            </a:r>
          </a:p>
          <a:p>
            <a:pPr marL="690563" lvl="0">
              <a:lnSpc>
                <a:spcPct val="115000"/>
              </a:lnSpc>
              <a:spcBef>
                <a:spcPts val="0"/>
              </a:spcBef>
              <a:spcAft>
                <a:spcPts val="0"/>
              </a:spcAft>
              <a:buFont typeface="+mj-lt"/>
              <a:buAutoNum type="alphaLcParenR"/>
            </a:pPr>
            <a:r>
              <a:rPr lang="en-US" dirty="0">
                <a:ea typeface="Times New Roman"/>
                <a:cs typeface="Times New Roman"/>
              </a:rPr>
              <a:t>Hour</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p:txBody>
      </p:sp>
    </p:spTree>
    <p:extLst>
      <p:ext uri="{BB962C8B-B14F-4D97-AF65-F5344CB8AC3E}">
        <p14:creationId xmlns:p14="http://schemas.microsoft.com/office/powerpoint/2010/main" val="1356490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How would you follow up with the parking lot topics that you cannot discuss in the meeting?</a:t>
            </a:r>
          </a:p>
          <a:p>
            <a:pPr marL="690563" lvl="0">
              <a:lnSpc>
                <a:spcPct val="115000"/>
              </a:lnSpc>
              <a:spcBef>
                <a:spcPts val="0"/>
              </a:spcBef>
              <a:spcAft>
                <a:spcPts val="0"/>
              </a:spcAft>
              <a:buFont typeface="+mj-lt"/>
              <a:buAutoNum type="alphaLcParenR"/>
            </a:pPr>
            <a:r>
              <a:rPr lang="en-US" dirty="0">
                <a:ea typeface="Times New Roman"/>
                <a:cs typeface="Times New Roman"/>
              </a:rPr>
              <a:t>Email</a:t>
            </a:r>
          </a:p>
          <a:p>
            <a:pPr marL="690563" lvl="0">
              <a:lnSpc>
                <a:spcPct val="115000"/>
              </a:lnSpc>
              <a:spcBef>
                <a:spcPts val="0"/>
              </a:spcBef>
              <a:spcAft>
                <a:spcPts val="0"/>
              </a:spcAft>
              <a:buFont typeface="+mj-lt"/>
              <a:buAutoNum type="alphaLcParenR"/>
            </a:pPr>
            <a:r>
              <a:rPr lang="en-US" dirty="0">
                <a:ea typeface="Times New Roman"/>
                <a:cs typeface="Times New Roman"/>
              </a:rPr>
              <a:t>Follow up meeting</a:t>
            </a:r>
          </a:p>
          <a:p>
            <a:pPr marL="690563" lvl="0">
              <a:lnSpc>
                <a:spcPct val="115000"/>
              </a:lnSpc>
              <a:spcBef>
                <a:spcPts val="0"/>
              </a:spcBef>
              <a:spcAft>
                <a:spcPts val="0"/>
              </a:spcAft>
              <a:buFont typeface="+mj-lt"/>
              <a:buAutoNum type="alphaLcParenR"/>
            </a:pPr>
            <a:r>
              <a:rPr lang="en-US" dirty="0">
                <a:ea typeface="Times New Roman"/>
                <a:cs typeface="Times New Roman"/>
              </a:rPr>
              <a:t>Conference call</a:t>
            </a:r>
          </a:p>
          <a:p>
            <a:pPr marL="690563" lvl="0">
              <a:lnSpc>
                <a:spcPct val="115000"/>
              </a:lnSpc>
              <a:spcBef>
                <a:spcPts val="0"/>
              </a:spcBef>
              <a:spcAft>
                <a:spcPts val="1000"/>
              </a:spcAft>
              <a:buFont typeface="+mj-lt"/>
              <a:buAutoNum type="alphaLcParenR"/>
            </a:pPr>
            <a:r>
              <a:rPr lang="en-US" dirty="0">
                <a:ea typeface="Times New Roman"/>
                <a:cs typeface="Times New Roman"/>
              </a:rPr>
              <a:t>You do not need to follow up</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Who should keep track of the parking lot?</a:t>
            </a:r>
          </a:p>
          <a:p>
            <a:pPr marL="690563" lvl="0">
              <a:lnSpc>
                <a:spcPct val="115000"/>
              </a:lnSpc>
              <a:spcBef>
                <a:spcPts val="0"/>
              </a:spcBef>
              <a:spcAft>
                <a:spcPts val="0"/>
              </a:spcAft>
              <a:buFont typeface="+mj-lt"/>
              <a:buAutoNum type="alphaLcParenR"/>
            </a:pPr>
            <a:r>
              <a:rPr lang="en-US" dirty="0">
                <a:ea typeface="Times New Roman"/>
                <a:cs typeface="Times New Roman"/>
              </a:rPr>
              <a:t>No one</a:t>
            </a:r>
          </a:p>
          <a:p>
            <a:pPr marL="690563" lvl="0">
              <a:lnSpc>
                <a:spcPct val="115000"/>
              </a:lnSpc>
              <a:spcBef>
                <a:spcPts val="0"/>
              </a:spcBef>
              <a:spcAft>
                <a:spcPts val="0"/>
              </a:spcAft>
              <a:buFont typeface="+mj-lt"/>
              <a:buAutoNum type="alphaLcParenR"/>
            </a:pPr>
            <a:r>
              <a:rPr lang="en-US" dirty="0">
                <a:ea typeface="Times New Roman"/>
                <a:cs typeface="Times New Roman"/>
              </a:rPr>
              <a:t>Everyone</a:t>
            </a:r>
          </a:p>
          <a:p>
            <a:pPr marL="690563" lvl="0">
              <a:lnSpc>
                <a:spcPct val="115000"/>
              </a:lnSpc>
              <a:spcBef>
                <a:spcPts val="0"/>
              </a:spcBef>
              <a:spcAft>
                <a:spcPts val="0"/>
              </a:spcAft>
              <a:buFont typeface="+mj-lt"/>
              <a:buAutoNum type="alphaLcParenR"/>
            </a:pPr>
            <a:r>
              <a:rPr lang="en-US" dirty="0">
                <a:ea typeface="Times New Roman"/>
                <a:cs typeface="Times New Roman"/>
              </a:rPr>
              <a:t>Speaker</a:t>
            </a:r>
          </a:p>
          <a:p>
            <a:pPr marL="690563" lvl="0">
              <a:lnSpc>
                <a:spcPct val="115000"/>
              </a:lnSpc>
              <a:spcBef>
                <a:spcPts val="0"/>
              </a:spcBef>
              <a:spcAft>
                <a:spcPts val="1000"/>
              </a:spcAft>
              <a:buFont typeface="+mj-lt"/>
              <a:buAutoNum type="alphaLcParenR"/>
            </a:pPr>
            <a:r>
              <a:rPr lang="en-US" dirty="0">
                <a:ea typeface="Times New Roman"/>
                <a:cs typeface="Times New Roman"/>
              </a:rPr>
              <a:t>Assigned individual</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alienate the audience?</a:t>
            </a:r>
          </a:p>
          <a:p>
            <a:pPr marL="690563" lvl="0">
              <a:lnSpc>
                <a:spcPct val="115000"/>
              </a:lnSpc>
              <a:spcBef>
                <a:spcPts val="0"/>
              </a:spcBef>
              <a:spcAft>
                <a:spcPts val="0"/>
              </a:spcAft>
              <a:buFont typeface="+mj-lt"/>
              <a:buAutoNum type="alphaLcParenR"/>
            </a:pPr>
            <a:r>
              <a:rPr lang="en-US" dirty="0">
                <a:ea typeface="Times New Roman"/>
                <a:cs typeface="Times New Roman"/>
              </a:rPr>
              <a:t>Control</a:t>
            </a:r>
          </a:p>
          <a:p>
            <a:pPr marL="690563" lvl="0">
              <a:lnSpc>
                <a:spcPct val="115000"/>
              </a:lnSpc>
              <a:spcBef>
                <a:spcPts val="0"/>
              </a:spcBef>
              <a:spcAft>
                <a:spcPts val="0"/>
              </a:spcAft>
              <a:buFont typeface="+mj-lt"/>
              <a:buAutoNum type="alphaLcParenR"/>
            </a:pPr>
            <a:r>
              <a:rPr lang="en-US" dirty="0">
                <a:ea typeface="Times New Roman"/>
                <a:cs typeface="Times New Roman"/>
              </a:rPr>
              <a:t>Panic</a:t>
            </a:r>
          </a:p>
          <a:p>
            <a:pPr marL="690563" lvl="0">
              <a:lnSpc>
                <a:spcPct val="115000"/>
              </a:lnSpc>
              <a:spcBef>
                <a:spcPts val="0"/>
              </a:spcBef>
              <a:spcAft>
                <a:spcPts val="0"/>
              </a:spcAft>
              <a:buFont typeface="+mj-lt"/>
              <a:buAutoNum type="alphaLcParenR"/>
            </a:pPr>
            <a:r>
              <a:rPr lang="en-US" dirty="0">
                <a:ea typeface="Times New Roman"/>
                <a:cs typeface="Times New Roman"/>
              </a:rPr>
              <a:t>Calm</a:t>
            </a:r>
          </a:p>
          <a:p>
            <a:pPr marL="690563" lvl="0">
              <a:lnSpc>
                <a:spcPct val="115000"/>
              </a:lnSpc>
              <a:spcBef>
                <a:spcPts val="0"/>
              </a:spcBef>
              <a:spcAft>
                <a:spcPts val="1000"/>
              </a:spcAft>
              <a:buFont typeface="+mj-lt"/>
              <a:buAutoNum type="alphaLcParenR"/>
            </a:pPr>
            <a:r>
              <a:rPr lang="en-US" dirty="0">
                <a:ea typeface="Times New Roman"/>
                <a:cs typeface="Times New Roman"/>
              </a:rPr>
              <a:t>Adjustments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do you need to make adjustments during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Panic</a:t>
            </a:r>
          </a:p>
          <a:p>
            <a:pPr marL="690563" lvl="0">
              <a:lnSpc>
                <a:spcPct val="115000"/>
              </a:lnSpc>
              <a:spcBef>
                <a:spcPts val="0"/>
              </a:spcBef>
              <a:spcAft>
                <a:spcPts val="0"/>
              </a:spcAft>
              <a:buFont typeface="+mj-lt"/>
              <a:buAutoNum type="alphaLcParenR"/>
            </a:pPr>
            <a:r>
              <a:rPr lang="en-US" dirty="0">
                <a:ea typeface="Times New Roman"/>
                <a:cs typeface="Times New Roman"/>
              </a:rPr>
              <a:t>Location</a:t>
            </a:r>
          </a:p>
          <a:p>
            <a:pPr marL="690563" lvl="0">
              <a:lnSpc>
                <a:spcPct val="115000"/>
              </a:lnSpc>
              <a:spcBef>
                <a:spcPts val="0"/>
              </a:spcBef>
              <a:spcAft>
                <a:spcPts val="0"/>
              </a:spcAft>
              <a:buFont typeface="+mj-lt"/>
              <a:buAutoNum type="alphaLcParenR"/>
            </a:pPr>
            <a:r>
              <a:rPr lang="en-US" dirty="0">
                <a:ea typeface="Times New Roman"/>
                <a:cs typeface="Times New Roman"/>
              </a:rPr>
              <a:t>Flexibility</a:t>
            </a:r>
          </a:p>
          <a:p>
            <a:pPr marL="690563" lvl="0">
              <a:lnSpc>
                <a:spcPct val="115000"/>
              </a:lnSpc>
              <a:spcBef>
                <a:spcPts val="0"/>
              </a:spcBef>
              <a:spcAft>
                <a:spcPts val="1000"/>
              </a:spcAft>
              <a:buFont typeface="+mj-lt"/>
              <a:buAutoNum type="alphaLcParenR"/>
            </a:pPr>
            <a:r>
              <a:rPr lang="en-US" dirty="0">
                <a:ea typeface="Times New Roman"/>
                <a:cs typeface="Times New Roman"/>
              </a:rPr>
              <a:t>Participation</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after the introduction?</a:t>
            </a:r>
          </a:p>
          <a:p>
            <a:pPr marL="690563" lvl="0">
              <a:lnSpc>
                <a:spcPct val="115000"/>
              </a:lnSpc>
              <a:spcBef>
                <a:spcPts val="0"/>
              </a:spcBef>
              <a:spcAft>
                <a:spcPts val="0"/>
              </a:spcAft>
              <a:buFont typeface="+mj-lt"/>
              <a:buAutoNum type="alphaLcParenR"/>
            </a:pPr>
            <a:r>
              <a:rPr lang="en-US" dirty="0">
                <a:ea typeface="Times New Roman"/>
                <a:cs typeface="Times New Roman"/>
              </a:rPr>
              <a:t>People checked their phones.</a:t>
            </a:r>
          </a:p>
          <a:p>
            <a:pPr marL="690563" lvl="0">
              <a:lnSpc>
                <a:spcPct val="115000"/>
              </a:lnSpc>
              <a:spcBef>
                <a:spcPts val="0"/>
              </a:spcBef>
              <a:spcAft>
                <a:spcPts val="0"/>
              </a:spcAft>
              <a:buFont typeface="+mj-lt"/>
              <a:buAutoNum type="alphaLcParenR"/>
            </a:pPr>
            <a:r>
              <a:rPr lang="en-US" dirty="0">
                <a:ea typeface="Times New Roman"/>
                <a:cs typeface="Times New Roman"/>
              </a:rPr>
              <a:t>People paid attention. </a:t>
            </a:r>
          </a:p>
          <a:p>
            <a:pPr marL="690563" lvl="0">
              <a:lnSpc>
                <a:spcPct val="115000"/>
              </a:lnSpc>
              <a:spcBef>
                <a:spcPts val="0"/>
              </a:spcBef>
              <a:spcAft>
                <a:spcPts val="0"/>
              </a:spcAft>
              <a:buFont typeface="+mj-lt"/>
              <a:buAutoNum type="alphaLcParenR"/>
            </a:pPr>
            <a:r>
              <a:rPr lang="en-US" dirty="0">
                <a:ea typeface="Times New Roman"/>
                <a:cs typeface="Times New Roman"/>
              </a:rPr>
              <a:t>People dropped food.</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lengthened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Chairs falling</a:t>
            </a:r>
          </a:p>
          <a:p>
            <a:pPr marL="690563" lvl="0">
              <a:lnSpc>
                <a:spcPct val="115000"/>
              </a:lnSpc>
              <a:spcBef>
                <a:spcPts val="0"/>
              </a:spcBef>
              <a:spcAft>
                <a:spcPts val="0"/>
              </a:spcAft>
              <a:buFont typeface="+mj-lt"/>
              <a:buAutoNum type="alphaLcParenR"/>
            </a:pPr>
            <a:r>
              <a:rPr lang="en-US" dirty="0">
                <a:ea typeface="Times New Roman"/>
                <a:cs typeface="Times New Roman"/>
              </a:rPr>
              <a:t>Introduction</a:t>
            </a:r>
          </a:p>
          <a:p>
            <a:pPr marL="690563" lvl="0">
              <a:lnSpc>
                <a:spcPct val="115000"/>
              </a:lnSpc>
              <a:spcBef>
                <a:spcPts val="0"/>
              </a:spcBef>
              <a:spcAft>
                <a:spcPts val="0"/>
              </a:spcAft>
              <a:buFont typeface="+mj-lt"/>
              <a:buAutoNum type="alphaLcParenR"/>
            </a:pPr>
            <a:r>
              <a:rPr lang="en-US" dirty="0">
                <a:ea typeface="Times New Roman"/>
                <a:cs typeface="Times New Roman"/>
              </a:rPr>
              <a:t>Cell phones</a:t>
            </a:r>
          </a:p>
          <a:p>
            <a:pPr marL="690563" lvl="0">
              <a:lnSpc>
                <a:spcPct val="115000"/>
              </a:lnSpc>
              <a:spcBef>
                <a:spcPts val="0"/>
              </a:spcBef>
              <a:spcAft>
                <a:spcPts val="1000"/>
              </a:spcAft>
              <a:buFont typeface="+mj-lt"/>
              <a:buAutoNum type="alphaLcParenR"/>
            </a:pPr>
            <a:r>
              <a:rPr lang="en-US" dirty="0">
                <a:ea typeface="Times New Roman"/>
                <a:cs typeface="Times New Roman"/>
              </a:rPr>
              <a:t>Answering questions</a:t>
            </a:r>
          </a:p>
        </p:txBody>
      </p:sp>
    </p:spTree>
    <p:extLst>
      <p:ext uri="{BB962C8B-B14F-4D97-AF65-F5344CB8AC3E}">
        <p14:creationId xmlns:p14="http://schemas.microsoft.com/office/powerpoint/2010/main" val="1356490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establishes ground rules?</a:t>
            </a:r>
          </a:p>
          <a:p>
            <a:pPr marL="690563" lvl="0">
              <a:lnSpc>
                <a:spcPct val="115000"/>
              </a:lnSpc>
              <a:spcBef>
                <a:spcPts val="0"/>
              </a:spcBef>
              <a:spcAft>
                <a:spcPts val="0"/>
              </a:spcAft>
              <a:buFont typeface="+mj-lt"/>
              <a:buAutoNum type="alphaLcParenR"/>
            </a:pPr>
            <a:r>
              <a:rPr lang="en-US" dirty="0">
                <a:ea typeface="Times New Roman"/>
                <a:cs typeface="Times New Roman"/>
              </a:rPr>
              <a:t>Audience and time</a:t>
            </a:r>
          </a:p>
          <a:p>
            <a:pPr marL="690563" lvl="0">
              <a:lnSpc>
                <a:spcPct val="115000"/>
              </a:lnSpc>
              <a:spcBef>
                <a:spcPts val="0"/>
              </a:spcBef>
              <a:spcAft>
                <a:spcPts val="0"/>
              </a:spcAft>
              <a:buFont typeface="+mj-lt"/>
              <a:buAutoNum type="alphaLcParenR"/>
            </a:pPr>
            <a:r>
              <a:rPr lang="en-US" dirty="0">
                <a:ea typeface="Times New Roman"/>
                <a:cs typeface="Times New Roman"/>
              </a:rPr>
              <a:t>Time and space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Topic and audience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Topic and space</a:t>
            </a:r>
          </a:p>
          <a:p>
            <a:pPr marL="347663" marR="0" indent="-4763">
              <a:lnSpc>
                <a:spcPct val="115000"/>
              </a:lnSpc>
              <a:spcBef>
                <a:spcPts val="0"/>
              </a:spcBef>
              <a:spcAft>
                <a:spcPts val="1000"/>
              </a:spcAft>
            </a:pPr>
            <a:r>
              <a:rPr lang="en-US" dirty="0">
                <a:solidFill>
                  <a:srgbClr val="FF0000"/>
                </a:solidFill>
                <a:ea typeface="Times New Roman"/>
                <a:cs typeface="Times New Roman"/>
              </a:rPr>
              <a:t>The ground rules should reflect the topic and the audience. It may be necessary to adjust the ground rules for different presentations.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When should ground rules be explained?</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presentation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Before the presentation begins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 the middle of the presentation</a:t>
            </a:r>
          </a:p>
          <a:p>
            <a:pPr marL="690563" lvl="0">
              <a:lnSpc>
                <a:spcPct val="115000"/>
              </a:lnSpc>
              <a:spcBef>
                <a:spcPts val="0"/>
              </a:spcBef>
              <a:spcAft>
                <a:spcPts val="1000"/>
              </a:spcAft>
              <a:buFont typeface="+mj-lt"/>
              <a:buAutoNum type="alphaLcParenR"/>
            </a:pPr>
            <a:r>
              <a:rPr lang="en-US" dirty="0">
                <a:ea typeface="Times New Roman"/>
                <a:cs typeface="Times New Roman"/>
              </a:rPr>
              <a:t>They are implied</a:t>
            </a:r>
          </a:p>
          <a:p>
            <a:pPr marL="347663" marR="0" indent="-4763">
              <a:lnSpc>
                <a:spcPct val="115000"/>
              </a:lnSpc>
              <a:spcBef>
                <a:spcPts val="0"/>
              </a:spcBef>
              <a:spcAft>
                <a:spcPts val="1000"/>
              </a:spcAft>
            </a:pPr>
            <a:r>
              <a:rPr lang="en-US" dirty="0">
                <a:solidFill>
                  <a:srgbClr val="FF0000"/>
                </a:solidFill>
                <a:ea typeface="Times New Roman"/>
                <a:cs typeface="Times New Roman"/>
              </a:rPr>
              <a:t>The ground rules need to be explained at the very beginning. They should be explained before the presentation begins.</a:t>
            </a:r>
            <a:endParaRPr lang="en-US" dirty="0">
              <a:ea typeface="Times New Roman"/>
              <a:cs typeface="Times New Roman"/>
            </a:endParaRPr>
          </a:p>
        </p:txBody>
      </p:sp>
    </p:spTree>
    <p:extLst>
      <p:ext uri="{BB962C8B-B14F-4D97-AF65-F5344CB8AC3E}">
        <p14:creationId xmlns:p14="http://schemas.microsoft.com/office/powerpoint/2010/main" val="183808922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much time should be given to establish expertise?</a:t>
            </a:r>
          </a:p>
          <a:p>
            <a:pPr marL="690563" lvl="0">
              <a:lnSpc>
                <a:spcPct val="115000"/>
              </a:lnSpc>
              <a:spcBef>
                <a:spcPts val="0"/>
              </a:spcBef>
              <a:spcAft>
                <a:spcPts val="0"/>
              </a:spcAft>
              <a:buFont typeface="+mj-lt"/>
              <a:buAutoNum type="alphaLcParenR"/>
            </a:pPr>
            <a:r>
              <a:rPr lang="en-US" dirty="0">
                <a:ea typeface="Times New Roman"/>
                <a:cs typeface="Times New Roman"/>
              </a:rPr>
              <a:t>You do not</a:t>
            </a:r>
          </a:p>
          <a:p>
            <a:pPr marL="690563" lvl="0">
              <a:lnSpc>
                <a:spcPct val="115000"/>
              </a:lnSpc>
              <a:spcBef>
                <a:spcPts val="0"/>
              </a:spcBef>
              <a:spcAft>
                <a:spcPts val="0"/>
              </a:spcAft>
              <a:buFont typeface="+mj-lt"/>
              <a:buAutoNum type="alphaLcParenR"/>
            </a:pPr>
            <a:r>
              <a:rPr lang="en-US" dirty="0">
                <a:ea typeface="Times New Roman"/>
                <a:cs typeface="Times New Roman"/>
              </a:rPr>
              <a:t>Minutes</a:t>
            </a:r>
          </a:p>
          <a:p>
            <a:pPr marL="690563" lvl="0">
              <a:lnSpc>
                <a:spcPct val="115000"/>
              </a:lnSpc>
              <a:spcBef>
                <a:spcPts val="0"/>
              </a:spcBef>
              <a:spcAft>
                <a:spcPts val="0"/>
              </a:spcAft>
              <a:buFont typeface="+mj-lt"/>
              <a:buAutoNum type="alphaLcParenR"/>
            </a:pPr>
            <a:r>
              <a:rPr lang="en-US" dirty="0">
                <a:ea typeface="Times New Roman"/>
                <a:cs typeface="Times New Roman"/>
              </a:rPr>
              <a:t>One minute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One sentence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presentation needs to get straight to the point. Only one sentence should be given to establish expertise.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long do you have to establish interest?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Minutes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 entire presentation</a:t>
            </a:r>
          </a:p>
          <a:p>
            <a:pPr marL="690563" lvl="0">
              <a:lnSpc>
                <a:spcPct val="115000"/>
              </a:lnSpc>
              <a:spcBef>
                <a:spcPts val="0"/>
              </a:spcBef>
              <a:spcAft>
                <a:spcPts val="0"/>
              </a:spcAft>
              <a:buFont typeface="+mj-lt"/>
              <a:buAutoNum type="alphaLcParenR"/>
            </a:pPr>
            <a:r>
              <a:rPr lang="en-US" dirty="0">
                <a:ea typeface="Times New Roman"/>
                <a:cs typeface="Times New Roman"/>
              </a:rPr>
              <a:t>Hour</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solidFill>
                  <a:srgbClr val="FF0000"/>
                </a:solidFill>
                <a:ea typeface="Times New Roman"/>
                <a:cs typeface="Times New Roman"/>
              </a:rPr>
              <a:t>The opening is used to establish interest. The interest should be established in minutes, and it is difficult to gain if not established at the beginning. </a:t>
            </a:r>
            <a:endParaRPr lang="en-US" dirty="0">
              <a:ea typeface="Times New Roman"/>
              <a:cs typeface="Times New Roman"/>
            </a:endParaRPr>
          </a:p>
        </p:txBody>
      </p:sp>
    </p:spTree>
    <p:extLst>
      <p:ext uri="{BB962C8B-B14F-4D97-AF65-F5344CB8AC3E}">
        <p14:creationId xmlns:p14="http://schemas.microsoft.com/office/powerpoint/2010/main" val="31454603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How would you follow up with the parking lot topics that you cannot discuss in the meeting?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Email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Follow up meeting</a:t>
            </a:r>
          </a:p>
          <a:p>
            <a:pPr marL="690563" lvl="0">
              <a:lnSpc>
                <a:spcPct val="115000"/>
              </a:lnSpc>
              <a:spcBef>
                <a:spcPts val="0"/>
              </a:spcBef>
              <a:spcAft>
                <a:spcPts val="0"/>
              </a:spcAft>
              <a:buFont typeface="+mj-lt"/>
              <a:buAutoNum type="alphaLcParenR"/>
            </a:pPr>
            <a:r>
              <a:rPr lang="en-US" dirty="0">
                <a:ea typeface="Times New Roman"/>
                <a:cs typeface="Times New Roman"/>
              </a:rPr>
              <a:t>Conference call</a:t>
            </a:r>
          </a:p>
          <a:p>
            <a:pPr marL="690563" lvl="0">
              <a:lnSpc>
                <a:spcPct val="115000"/>
              </a:lnSpc>
              <a:spcBef>
                <a:spcPts val="0"/>
              </a:spcBef>
              <a:spcAft>
                <a:spcPts val="1000"/>
              </a:spcAft>
              <a:buFont typeface="+mj-lt"/>
              <a:buAutoNum type="alphaLcParenR"/>
            </a:pPr>
            <a:r>
              <a:rPr lang="en-US" dirty="0">
                <a:ea typeface="Times New Roman"/>
                <a:cs typeface="Times New Roman"/>
              </a:rPr>
              <a:t>You do not need to follow up</a:t>
            </a:r>
          </a:p>
          <a:p>
            <a:pPr marL="347663" marR="0" indent="-4763">
              <a:lnSpc>
                <a:spcPct val="115000"/>
              </a:lnSpc>
              <a:spcBef>
                <a:spcPts val="0"/>
              </a:spcBef>
              <a:spcAft>
                <a:spcPts val="1000"/>
              </a:spcAft>
            </a:pPr>
            <a:r>
              <a:rPr lang="en-US" dirty="0">
                <a:solidFill>
                  <a:srgbClr val="FF0000"/>
                </a:solidFill>
                <a:ea typeface="Times New Roman"/>
                <a:cs typeface="Times New Roman"/>
              </a:rPr>
              <a:t>It is typically not possible to address the parking lot at the end of the meeting. These topics may be addressed via email.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Who should keep track of the parking lot?</a:t>
            </a:r>
          </a:p>
          <a:p>
            <a:pPr marL="690563" lvl="0">
              <a:lnSpc>
                <a:spcPct val="115000"/>
              </a:lnSpc>
              <a:spcBef>
                <a:spcPts val="0"/>
              </a:spcBef>
              <a:spcAft>
                <a:spcPts val="0"/>
              </a:spcAft>
              <a:buFont typeface="+mj-lt"/>
              <a:buAutoNum type="alphaLcParenR"/>
            </a:pPr>
            <a:r>
              <a:rPr lang="en-US" dirty="0">
                <a:ea typeface="Times New Roman"/>
                <a:cs typeface="Times New Roman"/>
              </a:rPr>
              <a:t>No one</a:t>
            </a:r>
          </a:p>
          <a:p>
            <a:pPr marL="690563" lvl="0">
              <a:lnSpc>
                <a:spcPct val="115000"/>
              </a:lnSpc>
              <a:spcBef>
                <a:spcPts val="0"/>
              </a:spcBef>
              <a:spcAft>
                <a:spcPts val="0"/>
              </a:spcAft>
              <a:buFont typeface="+mj-lt"/>
              <a:buAutoNum type="alphaLcParenR"/>
            </a:pPr>
            <a:r>
              <a:rPr lang="en-US" dirty="0">
                <a:ea typeface="Times New Roman"/>
                <a:cs typeface="Times New Roman"/>
              </a:rPr>
              <a:t>Everyone</a:t>
            </a:r>
          </a:p>
          <a:p>
            <a:pPr marL="690563" lvl="0">
              <a:lnSpc>
                <a:spcPct val="115000"/>
              </a:lnSpc>
              <a:spcBef>
                <a:spcPts val="0"/>
              </a:spcBef>
              <a:spcAft>
                <a:spcPts val="0"/>
              </a:spcAft>
              <a:buFont typeface="+mj-lt"/>
              <a:buAutoNum type="alphaLcParenR"/>
            </a:pPr>
            <a:r>
              <a:rPr lang="en-US" dirty="0">
                <a:ea typeface="Times New Roman"/>
                <a:cs typeface="Times New Roman"/>
              </a:rPr>
              <a:t>Speaker</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Assigned individual</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keep track of the parking lot. An assigned individual will help the speaker stay on track.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241367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alienate the audience?</a:t>
            </a:r>
          </a:p>
          <a:p>
            <a:pPr marL="690563" lvl="0">
              <a:lnSpc>
                <a:spcPct val="115000"/>
              </a:lnSpc>
              <a:spcBef>
                <a:spcPts val="0"/>
              </a:spcBef>
              <a:spcAft>
                <a:spcPts val="0"/>
              </a:spcAft>
              <a:buFont typeface="+mj-lt"/>
              <a:buAutoNum type="alphaLcParenR"/>
            </a:pPr>
            <a:r>
              <a:rPr lang="en-US" dirty="0">
                <a:ea typeface="Times New Roman"/>
                <a:cs typeface="Times New Roman"/>
              </a:rPr>
              <a:t>Control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Panic</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Calm</a:t>
            </a:r>
          </a:p>
          <a:p>
            <a:pPr marL="690563" lvl="0">
              <a:lnSpc>
                <a:spcPct val="115000"/>
              </a:lnSpc>
              <a:spcBef>
                <a:spcPts val="0"/>
              </a:spcBef>
              <a:spcAft>
                <a:spcPts val="1000"/>
              </a:spcAft>
              <a:buFont typeface="+mj-lt"/>
              <a:buAutoNum type="alphaLcParenR"/>
            </a:pPr>
            <a:r>
              <a:rPr lang="en-US" dirty="0">
                <a:ea typeface="Times New Roman"/>
                <a:cs typeface="Times New Roman"/>
              </a:rPr>
              <a:t>Adjustments</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remain in control when adjustments are necessary. Panic or anger will alienate the audience.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do you need to make adjustments during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Panic</a:t>
            </a:r>
          </a:p>
          <a:p>
            <a:pPr marL="690563" lvl="0">
              <a:lnSpc>
                <a:spcPct val="115000"/>
              </a:lnSpc>
              <a:spcBef>
                <a:spcPts val="0"/>
              </a:spcBef>
              <a:spcAft>
                <a:spcPts val="0"/>
              </a:spcAft>
              <a:buFont typeface="+mj-lt"/>
              <a:buAutoNum type="alphaLcParenR"/>
            </a:pPr>
            <a:r>
              <a:rPr lang="en-US" dirty="0">
                <a:ea typeface="Times New Roman"/>
                <a:cs typeface="Times New Roman"/>
              </a:rPr>
              <a:t>Location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Flexibility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Participation</a:t>
            </a:r>
          </a:p>
          <a:p>
            <a:pPr marL="347663" marR="0" indent="-4763">
              <a:lnSpc>
                <a:spcPct val="115000"/>
              </a:lnSpc>
              <a:spcBef>
                <a:spcPts val="0"/>
              </a:spcBef>
              <a:spcAft>
                <a:spcPts val="1000"/>
              </a:spcAft>
            </a:pPr>
            <a:r>
              <a:rPr lang="en-US" dirty="0">
                <a:solidFill>
                  <a:srgbClr val="FF0000"/>
                </a:solidFill>
                <a:ea typeface="Times New Roman"/>
                <a:cs typeface="Times New Roman"/>
              </a:rPr>
              <a:t>Presentations require flexibility. This helps adjustments to be made smoothly.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022094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after the introduction?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People checked their phones.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People paid attention. </a:t>
            </a:r>
          </a:p>
          <a:p>
            <a:pPr marL="690563" lvl="0">
              <a:lnSpc>
                <a:spcPct val="115000"/>
              </a:lnSpc>
              <a:spcBef>
                <a:spcPts val="0"/>
              </a:spcBef>
              <a:spcAft>
                <a:spcPts val="0"/>
              </a:spcAft>
              <a:buFont typeface="+mj-lt"/>
              <a:buAutoNum type="alphaLcParenR"/>
            </a:pPr>
            <a:r>
              <a:rPr lang="en-US" dirty="0">
                <a:ea typeface="Times New Roman"/>
                <a:cs typeface="Times New Roman"/>
              </a:rPr>
              <a:t>People dropped food.</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Michael had trouble from the beginning. He noticed that people were checking their phones.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lengthened the presentation?</a:t>
            </a:r>
          </a:p>
          <a:p>
            <a:pPr marL="690563" lvl="0">
              <a:lnSpc>
                <a:spcPct val="115000"/>
              </a:lnSpc>
              <a:spcBef>
                <a:spcPts val="0"/>
              </a:spcBef>
              <a:spcAft>
                <a:spcPts val="0"/>
              </a:spcAft>
              <a:buFont typeface="+mj-lt"/>
              <a:buAutoNum type="alphaLcParenR"/>
            </a:pPr>
            <a:r>
              <a:rPr lang="en-US" dirty="0">
                <a:ea typeface="Times New Roman"/>
                <a:cs typeface="Times New Roman"/>
              </a:rPr>
              <a:t>Chairs falling</a:t>
            </a:r>
          </a:p>
          <a:p>
            <a:pPr marL="690563" lvl="0">
              <a:lnSpc>
                <a:spcPct val="115000"/>
              </a:lnSpc>
              <a:spcBef>
                <a:spcPts val="0"/>
              </a:spcBef>
              <a:spcAft>
                <a:spcPts val="0"/>
              </a:spcAft>
              <a:buFont typeface="+mj-lt"/>
              <a:buAutoNum type="alphaLcParenR"/>
            </a:pPr>
            <a:r>
              <a:rPr lang="en-US" dirty="0">
                <a:ea typeface="Times New Roman"/>
                <a:cs typeface="Times New Roman"/>
              </a:rPr>
              <a:t>Introduction</a:t>
            </a:r>
          </a:p>
          <a:p>
            <a:pPr marL="690563" lvl="0">
              <a:lnSpc>
                <a:spcPct val="115000"/>
              </a:lnSpc>
              <a:spcBef>
                <a:spcPts val="0"/>
              </a:spcBef>
              <a:spcAft>
                <a:spcPts val="0"/>
              </a:spcAft>
              <a:buFont typeface="+mj-lt"/>
              <a:buAutoNum type="alphaLcParenR"/>
            </a:pPr>
            <a:r>
              <a:rPr lang="en-US" dirty="0">
                <a:ea typeface="Times New Roman"/>
                <a:cs typeface="Times New Roman"/>
              </a:rPr>
              <a:t>Cell phones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Answering questions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One participant asked off topic questions. Answering them lengthened the presentation.</a:t>
            </a:r>
            <a:endParaRPr lang="en-US" dirty="0">
              <a:ea typeface="Times New Roman"/>
              <a:cs typeface="Times New Roman"/>
            </a:endParaRPr>
          </a:p>
        </p:txBody>
      </p:sp>
    </p:spTree>
    <p:extLst>
      <p:ext uri="{BB962C8B-B14F-4D97-AF65-F5344CB8AC3E}">
        <p14:creationId xmlns:p14="http://schemas.microsoft.com/office/powerpoint/2010/main" val="259471932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r>
              <a:rPr lang="en-US" dirty="0"/>
              <a:t>Module Six:</a:t>
            </a:r>
            <a:br>
              <a:rPr lang="en-US" dirty="0"/>
            </a:br>
            <a:r>
              <a:rPr lang="en-US" dirty="0"/>
              <a:t>Food and Facilities</a:t>
            </a:r>
          </a:p>
        </p:txBody>
      </p:sp>
      <p:sp>
        <p:nvSpPr>
          <p:cNvPr id="2867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Cambria"/>
                <a:ea typeface="Times New Roman"/>
                <a:cs typeface="Times New Roman"/>
              </a:rPr>
              <a:t>Cultivation to the mind is as necessary as food to the body.</a:t>
            </a:r>
            <a:endParaRPr lang="en-US" sz="2800" dirty="0">
              <a:ea typeface="Times New Roman"/>
              <a:cs typeface="Times New Roman"/>
            </a:endParaRPr>
          </a:p>
          <a:p>
            <a:pPr algn="ctr">
              <a:spcBef>
                <a:spcPts val="0"/>
              </a:spcBef>
              <a:spcAft>
                <a:spcPts val="1000"/>
              </a:spcAft>
            </a:pPr>
            <a:br>
              <a:rPr lang="en-US" sz="2800" dirty="0">
                <a:latin typeface="Cambria"/>
                <a:ea typeface="Times New Roman"/>
                <a:cs typeface="Times New Roman"/>
              </a:rPr>
            </a:br>
            <a:r>
              <a:rPr lang="en-US" sz="2800" b="1" i="1" dirty="0">
                <a:latin typeface="Cambria"/>
                <a:ea typeface="Times New Roman"/>
                <a:cs typeface="Times New Roman"/>
              </a:rPr>
              <a:t>Marcus Tullius Cicero</a:t>
            </a:r>
            <a:endParaRPr lang="en-US" sz="2800" dirty="0">
              <a:ea typeface="Times New Roman"/>
              <a:cs typeface="Times New Roman"/>
            </a:endParaRPr>
          </a:p>
          <a:p>
            <a:endParaRPr lang="en-US" sz="2800" dirty="0"/>
          </a:p>
        </p:txBody>
      </p:sp>
      <p:sp>
        <p:nvSpPr>
          <p:cNvPr id="28675" name="Content Placeholder 2"/>
          <p:cNvSpPr>
            <a:spLocks noGrp="1"/>
          </p:cNvSpPr>
          <p:nvPr>
            <p:ph type="body" sz="quarter" idx="11"/>
          </p:nvPr>
        </p:nvSpPr>
        <p:spPr/>
        <p:txBody>
          <a:bodyPr>
            <a:normAutofit fontScale="92500" lnSpcReduction="20000"/>
          </a:bodyPr>
          <a:lstStyle/>
          <a:p>
            <a:r>
              <a:rPr lang="en-US" dirty="0"/>
              <a:t>The food and facilities are just as important to the lunch and learn as the presentation itself. When teaching in a lunch setting, you face a number of problems. You need to make informed decisions about the food, and make sure that everyone’s needs are considered. Make a point to consider the cleaning needs before and after the meeting.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DDD1D15-B274-4136-86DA-8F9272A7AA57}"/>
              </a:ext>
            </a:extLst>
          </p:cNvPr>
          <p:cNvSpPr>
            <a:spLocks noGrp="1"/>
          </p:cNvSpPr>
          <p:nvPr>
            <p:ph sz="quarter" idx="11"/>
          </p:nvPr>
        </p:nvSpPr>
        <p:spPr/>
        <p:txBody>
          <a:bodyPr/>
          <a:lstStyle/>
          <a:p>
            <a:endParaRPr lang="en-US"/>
          </a:p>
        </p:txBody>
      </p:sp>
      <p:sp>
        <p:nvSpPr>
          <p:cNvPr id="29698" name="Title 1"/>
          <p:cNvSpPr>
            <a:spLocks noGrp="1"/>
          </p:cNvSpPr>
          <p:nvPr>
            <p:ph type="title"/>
          </p:nvPr>
        </p:nvSpPr>
        <p:spPr/>
        <p:txBody>
          <a:bodyPr/>
          <a:lstStyle/>
          <a:p>
            <a:r>
              <a:rPr lang="en-US" dirty="0"/>
              <a:t>Providing Food?</a:t>
            </a:r>
          </a:p>
        </p:txBody>
      </p:sp>
      <p:grpSp>
        <p:nvGrpSpPr>
          <p:cNvPr id="3" name="Group 2">
            <a:extLst>
              <a:ext uri="{FF2B5EF4-FFF2-40B4-BE49-F238E27FC236}">
                <a16:creationId xmlns:a16="http://schemas.microsoft.com/office/drawing/2014/main" id="{09790C66-D1F3-4C4D-9EFF-0F7F8218A52C}"/>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2EB1573F-D422-4EA3-96DC-56B0F3512277}"/>
                </a:ext>
              </a:extLst>
            </p:cNvPr>
            <p:cNvSpPr/>
            <p:nvPr/>
          </p:nvSpPr>
          <p:spPr>
            <a:xfrm>
              <a:off x="1691999" y="1602409"/>
              <a:ext cx="5760000" cy="1458562"/>
            </a:xfrm>
            <a:custGeom>
              <a:avLst/>
              <a:gdLst>
                <a:gd name="connsiteX0" fmla="*/ 0 w 5760000"/>
                <a:gd name="connsiteY0" fmla="*/ 0 h 1458562"/>
                <a:gd name="connsiteX1" fmla="*/ 5760000 w 5760000"/>
                <a:gd name="connsiteY1" fmla="*/ 0 h 1458562"/>
                <a:gd name="connsiteX2" fmla="*/ 5760000 w 5760000"/>
                <a:gd name="connsiteY2" fmla="*/ 1458562 h 1458562"/>
                <a:gd name="connsiteX3" fmla="*/ 0 w 5760000"/>
                <a:gd name="connsiteY3" fmla="*/ 1458562 h 1458562"/>
                <a:gd name="connsiteX4" fmla="*/ 0 w 576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0" h="1458562">
                  <a:moveTo>
                    <a:pt x="0" y="0"/>
                  </a:moveTo>
                  <a:lnTo>
                    <a:pt x="5760000" y="0"/>
                  </a:lnTo>
                  <a:lnTo>
                    <a:pt x="576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2400300">
                <a:lnSpc>
                  <a:spcPct val="90000"/>
                </a:lnSpc>
                <a:spcBef>
                  <a:spcPct val="0"/>
                </a:spcBef>
                <a:spcAft>
                  <a:spcPct val="35000"/>
                </a:spcAft>
                <a:buNone/>
              </a:pPr>
              <a:r>
                <a:rPr lang="en-US" sz="5400" kern="1200" dirty="0"/>
                <a:t>Vegetarians/Vegans </a:t>
              </a:r>
            </a:p>
          </p:txBody>
        </p:sp>
        <p:sp>
          <p:nvSpPr>
            <p:cNvPr id="5" name="Freeform: Shape 4">
              <a:extLst>
                <a:ext uri="{FF2B5EF4-FFF2-40B4-BE49-F238E27FC236}">
                  <a16:creationId xmlns:a16="http://schemas.microsoft.com/office/drawing/2014/main" id="{102EC5A9-1215-41AD-A271-7681C2B86E2C}"/>
                </a:ext>
              </a:extLst>
            </p:cNvPr>
            <p:cNvSpPr/>
            <p:nvPr/>
          </p:nvSpPr>
          <p:spPr>
            <a:xfrm>
              <a:off x="457200" y="313390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2400300">
                <a:lnSpc>
                  <a:spcPct val="90000"/>
                </a:lnSpc>
                <a:spcBef>
                  <a:spcPct val="0"/>
                </a:spcBef>
                <a:spcAft>
                  <a:spcPct val="35000"/>
                </a:spcAft>
                <a:buNone/>
              </a:pPr>
              <a:r>
                <a:rPr lang="en-US" sz="5400" kern="1200" dirty="0"/>
                <a:t>Religious dietary restrictions</a:t>
              </a:r>
            </a:p>
          </p:txBody>
        </p:sp>
        <p:sp>
          <p:nvSpPr>
            <p:cNvPr id="6" name="Freeform: Shape 5">
              <a:extLst>
                <a:ext uri="{FF2B5EF4-FFF2-40B4-BE49-F238E27FC236}">
                  <a16:creationId xmlns:a16="http://schemas.microsoft.com/office/drawing/2014/main" id="{93FF9040-B928-4871-B07D-75F0EDA7154A}"/>
                </a:ext>
              </a:extLst>
            </p:cNvPr>
            <p:cNvSpPr/>
            <p:nvPr/>
          </p:nvSpPr>
          <p:spPr>
            <a:xfrm>
              <a:off x="1251337" y="4665390"/>
              <a:ext cx="6641325" cy="1458562"/>
            </a:xfrm>
            <a:custGeom>
              <a:avLst/>
              <a:gdLst>
                <a:gd name="connsiteX0" fmla="*/ 0 w 6641325"/>
                <a:gd name="connsiteY0" fmla="*/ 0 h 1458562"/>
                <a:gd name="connsiteX1" fmla="*/ 6641325 w 6641325"/>
                <a:gd name="connsiteY1" fmla="*/ 0 h 1458562"/>
                <a:gd name="connsiteX2" fmla="*/ 6641325 w 6641325"/>
                <a:gd name="connsiteY2" fmla="*/ 1458562 h 1458562"/>
                <a:gd name="connsiteX3" fmla="*/ 0 w 6641325"/>
                <a:gd name="connsiteY3" fmla="*/ 1458562 h 1458562"/>
                <a:gd name="connsiteX4" fmla="*/ 0 w 6641325"/>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41325" h="1458562">
                  <a:moveTo>
                    <a:pt x="0" y="0"/>
                  </a:moveTo>
                  <a:lnTo>
                    <a:pt x="6641325" y="0"/>
                  </a:lnTo>
                  <a:lnTo>
                    <a:pt x="6641325"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2400300">
                <a:lnSpc>
                  <a:spcPct val="90000"/>
                </a:lnSpc>
                <a:spcBef>
                  <a:spcPct val="0"/>
                </a:spcBef>
                <a:spcAft>
                  <a:spcPct val="35000"/>
                </a:spcAft>
                <a:buNone/>
              </a:pPr>
              <a:r>
                <a:rPr lang="en-US" sz="5400" kern="1200" dirty="0"/>
                <a:t>Tastes and preferences</a:t>
              </a:r>
            </a:p>
          </p:txBody>
        </p:sp>
      </p:gr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EDB8A84-E4A5-47E5-8CD0-C0378D9191EB}"/>
              </a:ext>
            </a:extLst>
          </p:cNvPr>
          <p:cNvSpPr>
            <a:spLocks noGrp="1"/>
          </p:cNvSpPr>
          <p:nvPr>
            <p:ph sz="quarter" idx="11"/>
          </p:nvPr>
        </p:nvSpPr>
        <p:spPr/>
        <p:txBody>
          <a:bodyPr/>
          <a:lstStyle/>
          <a:p>
            <a:endParaRPr lang="en-US"/>
          </a:p>
        </p:txBody>
      </p:sp>
      <p:sp>
        <p:nvSpPr>
          <p:cNvPr id="30722" name="Title 1"/>
          <p:cNvSpPr>
            <a:spLocks noGrp="1"/>
          </p:cNvSpPr>
          <p:nvPr>
            <p:ph type="title"/>
          </p:nvPr>
        </p:nvSpPr>
        <p:spPr/>
        <p:txBody>
          <a:bodyPr/>
          <a:lstStyle/>
          <a:p>
            <a:r>
              <a:rPr lang="en-US" dirty="0"/>
              <a:t>People Bringing Their Own</a:t>
            </a:r>
          </a:p>
        </p:txBody>
      </p:sp>
      <p:grpSp>
        <p:nvGrpSpPr>
          <p:cNvPr id="3" name="Group 2">
            <a:extLst>
              <a:ext uri="{FF2B5EF4-FFF2-40B4-BE49-F238E27FC236}">
                <a16:creationId xmlns:a16="http://schemas.microsoft.com/office/drawing/2014/main" id="{A25CFA09-05F6-4013-AC47-9D870A288115}"/>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4AA48B90-C07A-49BA-AA12-7F7A28D7E64D}"/>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9308" tIns="169308" rIns="1554932" bIns="169308" numCol="1" spcCol="1270" anchor="ctr" anchorCtr="0">
              <a:noAutofit/>
            </a:bodyPr>
            <a:lstStyle/>
            <a:p>
              <a:pPr marL="0" lvl="0" indent="0" algn="l" defTabSz="1511300">
                <a:lnSpc>
                  <a:spcPct val="90000"/>
                </a:lnSpc>
                <a:spcBef>
                  <a:spcPct val="0"/>
                </a:spcBef>
                <a:spcAft>
                  <a:spcPct val="35000"/>
                </a:spcAft>
                <a:buNone/>
              </a:pPr>
              <a:r>
                <a:rPr lang="en-US" sz="3400" kern="1200" dirty="0"/>
                <a:t>Some people have severe allergic reactions</a:t>
              </a:r>
            </a:p>
          </p:txBody>
        </p:sp>
        <p:sp>
          <p:nvSpPr>
            <p:cNvPr id="5" name="Freeform: Shape 4">
              <a:extLst>
                <a:ext uri="{FF2B5EF4-FFF2-40B4-BE49-F238E27FC236}">
                  <a16:creationId xmlns:a16="http://schemas.microsoft.com/office/drawing/2014/main" id="{8DE4BF5A-5D57-4235-8202-C4F3CE0BF7B7}"/>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69308" tIns="169308" rIns="1669091" bIns="169308" numCol="1" spcCol="1270" anchor="ctr" anchorCtr="0">
              <a:noAutofit/>
            </a:bodyPr>
            <a:lstStyle/>
            <a:p>
              <a:pPr marL="0" lvl="0" indent="0" algn="l" defTabSz="1511300">
                <a:lnSpc>
                  <a:spcPct val="90000"/>
                </a:lnSpc>
                <a:spcBef>
                  <a:spcPct val="0"/>
                </a:spcBef>
                <a:spcAft>
                  <a:spcPct val="35000"/>
                </a:spcAft>
                <a:buNone/>
              </a:pPr>
              <a:r>
                <a:rPr lang="en-US" sz="3400" kern="1200" dirty="0"/>
                <a:t>A diverse group can lead to a room full of conflicting odors</a:t>
              </a:r>
            </a:p>
          </p:txBody>
        </p:sp>
        <p:sp>
          <p:nvSpPr>
            <p:cNvPr id="6" name="Freeform: Shape 5">
              <a:extLst>
                <a:ext uri="{FF2B5EF4-FFF2-40B4-BE49-F238E27FC236}">
                  <a16:creationId xmlns:a16="http://schemas.microsoft.com/office/drawing/2014/main" id="{95357096-DC9B-4FCA-BE4F-8FC0C8E09429}"/>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69308" tIns="169308" rIns="1669091" bIns="169308" numCol="1" spcCol="1270" anchor="ctr" anchorCtr="0">
              <a:noAutofit/>
            </a:bodyPr>
            <a:lstStyle/>
            <a:p>
              <a:pPr marL="0" lvl="0" indent="0" algn="l" defTabSz="1511300">
                <a:lnSpc>
                  <a:spcPct val="90000"/>
                </a:lnSpc>
                <a:spcBef>
                  <a:spcPct val="0"/>
                </a:spcBef>
                <a:spcAft>
                  <a:spcPct val="35000"/>
                </a:spcAft>
                <a:buNone/>
              </a:pPr>
              <a:r>
                <a:rPr lang="en-US" sz="3400" kern="1200" dirty="0"/>
                <a:t>Some foods are messier than others</a:t>
              </a:r>
            </a:p>
          </p:txBody>
        </p:sp>
        <p:sp>
          <p:nvSpPr>
            <p:cNvPr id="7" name="Freeform: Shape 6">
              <a:extLst>
                <a:ext uri="{FF2B5EF4-FFF2-40B4-BE49-F238E27FC236}">
                  <a16:creationId xmlns:a16="http://schemas.microsoft.com/office/drawing/2014/main" id="{9CAC7E27-5CAE-48BF-BB23-50730D8AB448}"/>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9AF04726-216A-4F15-A042-AB277C28F975}"/>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AA9A2CF-91E7-4AE1-848E-ACCD579EBFCC}"/>
              </a:ext>
            </a:extLst>
          </p:cNvPr>
          <p:cNvSpPr>
            <a:spLocks noGrp="1"/>
          </p:cNvSpPr>
          <p:nvPr>
            <p:ph sz="quarter" idx="11"/>
          </p:nvPr>
        </p:nvSpPr>
        <p:spPr/>
        <p:txBody>
          <a:bodyPr/>
          <a:lstStyle/>
          <a:p>
            <a:endParaRPr lang="en-US"/>
          </a:p>
        </p:txBody>
      </p:sp>
      <p:sp>
        <p:nvSpPr>
          <p:cNvPr id="31746" name="Title 1"/>
          <p:cNvSpPr>
            <a:spLocks noGrp="1"/>
          </p:cNvSpPr>
          <p:nvPr>
            <p:ph type="title"/>
          </p:nvPr>
        </p:nvSpPr>
        <p:spPr/>
        <p:txBody>
          <a:bodyPr/>
          <a:lstStyle/>
          <a:p>
            <a:r>
              <a:rPr lang="en-US" dirty="0"/>
              <a:t>Eat During or After?</a:t>
            </a:r>
          </a:p>
        </p:txBody>
      </p:sp>
      <p:grpSp>
        <p:nvGrpSpPr>
          <p:cNvPr id="3" name="Group 2">
            <a:extLst>
              <a:ext uri="{FF2B5EF4-FFF2-40B4-BE49-F238E27FC236}">
                <a16:creationId xmlns:a16="http://schemas.microsoft.com/office/drawing/2014/main" id="{5557B92F-3C0D-477A-8E6D-0F84A6199509}"/>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BAF18B67-4EDE-4571-B255-E12173976A81}"/>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7061B218-D2B9-4313-B5CB-30A71BF7DD7A}"/>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When do we eat?</a:t>
              </a:r>
            </a:p>
          </p:txBody>
        </p:sp>
        <p:sp>
          <p:nvSpPr>
            <p:cNvPr id="6" name="Rectangle 5">
              <a:extLst>
                <a:ext uri="{FF2B5EF4-FFF2-40B4-BE49-F238E27FC236}">
                  <a16:creationId xmlns:a16="http://schemas.microsoft.com/office/drawing/2014/main" id="{3408E88B-16DC-4EE6-BF39-4B5C9C4230D4}"/>
                </a:ext>
              </a:extLst>
            </p:cNvPr>
            <p:cNvSpPr/>
            <p:nvPr/>
          </p:nvSpPr>
          <p:spPr>
            <a:xfrm>
              <a:off x="457200" y="3685701"/>
              <a:ext cx="8229600" cy="856800"/>
            </a:xfrm>
            <a:prstGeom prst="rect">
              <a:avLst/>
            </a:pr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4F524E36-1815-4776-9FAF-B2AEA502256A}"/>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During Q&amp;A</a:t>
              </a:r>
            </a:p>
          </p:txBody>
        </p:sp>
        <p:sp>
          <p:nvSpPr>
            <p:cNvPr id="8" name="Rectangle 7">
              <a:extLst>
                <a:ext uri="{FF2B5EF4-FFF2-40B4-BE49-F238E27FC236}">
                  <a16:creationId xmlns:a16="http://schemas.microsoft.com/office/drawing/2014/main" id="{FB5F9AE6-9765-490D-B21E-A3CF813967BB}"/>
                </a:ext>
              </a:extLst>
            </p:cNvPr>
            <p:cNvSpPr/>
            <p:nvPr/>
          </p:nvSpPr>
          <p:spPr>
            <a:xfrm>
              <a:off x="457200" y="5227941"/>
              <a:ext cx="8229600" cy="856800"/>
            </a:xfrm>
            <a:prstGeom prst="rect">
              <a:avLst/>
            </a:pr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0A6281E5-9379-44A7-A18B-4CE2B828C7D2}"/>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More social</a:t>
              </a:r>
            </a:p>
          </p:txBody>
        </p:sp>
      </p:gr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CFA722A-E7A4-465E-B19A-31087AD8A4B4}"/>
              </a:ext>
            </a:extLst>
          </p:cNvPr>
          <p:cNvSpPr>
            <a:spLocks noGrp="1"/>
          </p:cNvSpPr>
          <p:nvPr>
            <p:ph sz="quarter" idx="11"/>
          </p:nvPr>
        </p:nvSpPr>
        <p:spPr/>
        <p:txBody>
          <a:bodyPr/>
          <a:lstStyle/>
          <a:p>
            <a:endParaRPr lang="en-US"/>
          </a:p>
        </p:txBody>
      </p:sp>
      <p:sp>
        <p:nvSpPr>
          <p:cNvPr id="32770" name="Title 1"/>
          <p:cNvSpPr>
            <a:spLocks noGrp="1"/>
          </p:cNvSpPr>
          <p:nvPr>
            <p:ph type="title"/>
          </p:nvPr>
        </p:nvSpPr>
        <p:spPr/>
        <p:txBody>
          <a:bodyPr/>
          <a:lstStyle/>
          <a:p>
            <a:r>
              <a:rPr lang="en-US" dirty="0"/>
              <a:t>Clean up or Teardown</a:t>
            </a:r>
          </a:p>
        </p:txBody>
      </p:sp>
      <p:grpSp>
        <p:nvGrpSpPr>
          <p:cNvPr id="3" name="Group 2">
            <a:extLst>
              <a:ext uri="{FF2B5EF4-FFF2-40B4-BE49-F238E27FC236}">
                <a16:creationId xmlns:a16="http://schemas.microsoft.com/office/drawing/2014/main" id="{AA7BBAC1-BEBD-4A33-A289-57F880C6806E}"/>
              </a:ext>
            </a:extLst>
          </p:cNvPr>
          <p:cNvGrpSpPr/>
          <p:nvPr/>
        </p:nvGrpSpPr>
        <p:grpSpPr>
          <a:xfrm>
            <a:off x="459185" y="1600199"/>
            <a:ext cx="8225630" cy="4525963"/>
            <a:chOff x="459185" y="1600199"/>
            <a:chExt cx="8225630" cy="4525963"/>
          </a:xfrm>
        </p:grpSpPr>
        <p:sp>
          <p:nvSpPr>
            <p:cNvPr id="4" name="Freeform: Shape 3">
              <a:extLst>
                <a:ext uri="{FF2B5EF4-FFF2-40B4-BE49-F238E27FC236}">
                  <a16:creationId xmlns:a16="http://schemas.microsoft.com/office/drawing/2014/main" id="{0BB987FB-84FB-4773-8618-F413C498363A}"/>
                </a:ext>
              </a:extLst>
            </p:cNvPr>
            <p:cNvSpPr/>
            <p:nvPr/>
          </p:nvSpPr>
          <p:spPr>
            <a:xfrm rot="21600000">
              <a:off x="459185"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0500" tIns="905193" rIns="193229" bIns="905193" numCol="1" spcCol="1270" anchor="ctr" anchorCtr="0">
              <a:noAutofit/>
            </a:bodyPr>
            <a:lstStyle/>
            <a:p>
              <a:pPr marL="0" lvl="0" indent="0" algn="ctr" defTabSz="1333500">
                <a:lnSpc>
                  <a:spcPct val="90000"/>
                </a:lnSpc>
                <a:spcBef>
                  <a:spcPct val="0"/>
                </a:spcBef>
                <a:spcAft>
                  <a:spcPct val="35000"/>
                </a:spcAft>
                <a:buNone/>
              </a:pPr>
              <a:r>
                <a:rPr lang="en-US" sz="3000" kern="1200" dirty="0"/>
                <a:t>Cleaning before</a:t>
              </a:r>
            </a:p>
          </p:txBody>
        </p:sp>
        <p:sp>
          <p:nvSpPr>
            <p:cNvPr id="5" name="Freeform: Shape 4">
              <a:extLst>
                <a:ext uri="{FF2B5EF4-FFF2-40B4-BE49-F238E27FC236}">
                  <a16:creationId xmlns:a16="http://schemas.microsoft.com/office/drawing/2014/main" id="{2A98B127-FE66-451D-85C6-1CE6E49AC2D5}"/>
                </a:ext>
              </a:extLst>
            </p:cNvPr>
            <p:cNvSpPr/>
            <p:nvPr/>
          </p:nvSpPr>
          <p:spPr>
            <a:xfrm rot="21600000">
              <a:off x="2552096" y="1600199"/>
              <a:ext cx="1946896"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90500" tIns="905193" rIns="193230" bIns="905193" numCol="1" spcCol="1270" anchor="ctr" anchorCtr="0">
              <a:noAutofit/>
            </a:bodyPr>
            <a:lstStyle/>
            <a:p>
              <a:pPr marL="0" lvl="0" indent="0" algn="ctr" defTabSz="1333500">
                <a:lnSpc>
                  <a:spcPct val="90000"/>
                </a:lnSpc>
                <a:spcBef>
                  <a:spcPct val="0"/>
                </a:spcBef>
                <a:spcAft>
                  <a:spcPct val="35000"/>
                </a:spcAft>
                <a:buNone/>
              </a:pPr>
              <a:r>
                <a:rPr lang="en-US" sz="3000" kern="1200" dirty="0"/>
                <a:t>Set up</a:t>
              </a:r>
            </a:p>
          </p:txBody>
        </p:sp>
        <p:sp>
          <p:nvSpPr>
            <p:cNvPr id="6" name="Freeform: Shape 5">
              <a:extLst>
                <a:ext uri="{FF2B5EF4-FFF2-40B4-BE49-F238E27FC236}">
                  <a16:creationId xmlns:a16="http://schemas.microsoft.com/office/drawing/2014/main" id="{AB5ECF6B-6F63-4D0F-908F-ABA7090063BA}"/>
                </a:ext>
              </a:extLst>
            </p:cNvPr>
            <p:cNvSpPr/>
            <p:nvPr/>
          </p:nvSpPr>
          <p:spPr>
            <a:xfrm rot="21600000">
              <a:off x="4645008"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90500" tIns="905193" rIns="193229" bIns="905193" numCol="1" spcCol="1270" anchor="ctr" anchorCtr="0">
              <a:noAutofit/>
            </a:bodyPr>
            <a:lstStyle/>
            <a:p>
              <a:pPr marL="0" lvl="0" indent="0" algn="ctr" defTabSz="1333500">
                <a:lnSpc>
                  <a:spcPct val="90000"/>
                </a:lnSpc>
                <a:spcBef>
                  <a:spcPct val="0"/>
                </a:spcBef>
                <a:spcAft>
                  <a:spcPct val="35000"/>
                </a:spcAft>
                <a:buNone/>
              </a:pPr>
              <a:r>
                <a:rPr lang="en-US" sz="3000" kern="1200" dirty="0"/>
                <a:t>Cleaning after</a:t>
              </a:r>
            </a:p>
          </p:txBody>
        </p:sp>
        <p:sp>
          <p:nvSpPr>
            <p:cNvPr id="7" name="Freeform: Shape 6">
              <a:extLst>
                <a:ext uri="{FF2B5EF4-FFF2-40B4-BE49-F238E27FC236}">
                  <a16:creationId xmlns:a16="http://schemas.microsoft.com/office/drawing/2014/main" id="{E73FACAF-A644-4D0F-A726-A270CC774220}"/>
                </a:ext>
              </a:extLst>
            </p:cNvPr>
            <p:cNvSpPr/>
            <p:nvPr/>
          </p:nvSpPr>
          <p:spPr>
            <a:xfrm rot="21600000">
              <a:off x="6737920"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0500" tIns="905193" rIns="193229" bIns="905193" numCol="1" spcCol="1270" anchor="ctr" anchorCtr="0">
              <a:noAutofit/>
            </a:bodyPr>
            <a:lstStyle/>
            <a:p>
              <a:pPr marL="0" lvl="0" indent="0" algn="ctr" defTabSz="1333500">
                <a:lnSpc>
                  <a:spcPct val="90000"/>
                </a:lnSpc>
                <a:spcBef>
                  <a:spcPct val="0"/>
                </a:spcBef>
                <a:spcAft>
                  <a:spcPct val="35000"/>
                </a:spcAft>
                <a:buNone/>
              </a:pPr>
              <a:r>
                <a:rPr lang="en-US" sz="3000" kern="1200" dirty="0"/>
                <a:t>Teardown</a:t>
              </a:r>
            </a:p>
          </p:txBody>
        </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892BF8C7-3393-4669-A7C8-86FA69560B73}"/>
              </a:ext>
            </a:extLst>
          </p:cNvPr>
          <p:cNvSpPr>
            <a:spLocks noGrp="1"/>
          </p:cNvSpPr>
          <p:nvPr>
            <p:ph sz="quarter" idx="11"/>
          </p:nvPr>
        </p:nvSpPr>
        <p:spPr/>
        <p:txBody>
          <a:bodyPr/>
          <a:lstStyle/>
          <a:p>
            <a:endParaRPr lang="en-US"/>
          </a:p>
        </p:txBody>
      </p:sp>
      <p:sp>
        <p:nvSpPr>
          <p:cNvPr id="3277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62FC4DA4-F2EA-42FC-AB14-F999BA30F4FE}"/>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BEB1003A-795A-49EA-B0D3-3E0179EDE153}"/>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4739" tIns="73149" rIns="94739" bIns="73149" numCol="1" spcCol="1270" anchor="ctr" anchorCtr="0">
              <a:noAutofit/>
            </a:bodyPr>
            <a:lstStyle/>
            <a:p>
              <a:pPr marL="0" lvl="0" indent="0" algn="ctr" defTabSz="1511300">
                <a:lnSpc>
                  <a:spcPct val="90000"/>
                </a:lnSpc>
                <a:spcBef>
                  <a:spcPct val="0"/>
                </a:spcBef>
                <a:spcAft>
                  <a:spcPct val="35000"/>
                </a:spcAft>
                <a:buNone/>
              </a:pPr>
              <a:r>
                <a:rPr lang="en-US" sz="3400" kern="1200" dirty="0"/>
                <a:t>Gina’s first lunch and learn was a disaster</a:t>
              </a:r>
            </a:p>
          </p:txBody>
        </p:sp>
        <p:sp>
          <p:nvSpPr>
            <p:cNvPr id="5" name="Rectangle: Rounded Corners 4">
              <a:extLst>
                <a:ext uri="{FF2B5EF4-FFF2-40B4-BE49-F238E27FC236}">
                  <a16:creationId xmlns:a16="http://schemas.microsoft.com/office/drawing/2014/main" id="{606E9DC5-CC82-43FE-8DFB-CCE66DD2090A}"/>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A25034AE-3C53-4885-B89A-DC95F8D325EC}"/>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found a cheap venue, and decided to have it catered by a nearby fast food establishment</a:t>
              </a:r>
            </a:p>
          </p:txBody>
        </p:sp>
        <p:sp>
          <p:nvSpPr>
            <p:cNvPr id="7" name="Rectangle: Rounded Corners 6">
              <a:extLst>
                <a:ext uri="{FF2B5EF4-FFF2-40B4-BE49-F238E27FC236}">
                  <a16:creationId xmlns:a16="http://schemas.microsoft.com/office/drawing/2014/main" id="{23DC3C45-0E24-44A6-AE7D-5261CB24E13B}"/>
                </a:ext>
              </a:extLst>
            </p:cNvPr>
            <p:cNvSpPr/>
            <p:nvPr/>
          </p:nvSpPr>
          <p:spPr>
            <a:xfrm>
              <a:off x="850999" y="3955269"/>
              <a:ext cx="1023203" cy="1023203"/>
            </a:xfrm>
            <a:prstGeom prst="roundRect">
              <a:avLst>
                <a:gd name="adj" fmla="val 16670"/>
              </a:avLst>
            </a:prstGeom>
            <a:solidFill>
              <a:schemeClr val="accent2">
                <a:hueOff val="2340759"/>
                <a:satOff val="-2919"/>
                <a:lumOff val="686"/>
                <a:alpha val="99000"/>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9CCC8E8D-4C27-406D-82EE-C2C51785B2FE}"/>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arrived 15 minutes early to find the tables and chairs stacked in a corner</a:t>
              </a:r>
            </a:p>
          </p:txBody>
        </p:sp>
        <p:sp>
          <p:nvSpPr>
            <p:cNvPr id="9" name="Rectangle: Rounded Corners 8">
              <a:extLst>
                <a:ext uri="{FF2B5EF4-FFF2-40B4-BE49-F238E27FC236}">
                  <a16:creationId xmlns:a16="http://schemas.microsoft.com/office/drawing/2014/main" id="{A319CEFF-9DC0-4B54-8E81-CD2D17E5C7A8}"/>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DD0E69BC-158A-456B-90A4-DECB34B6B6C8}"/>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food arrived, and Gina wasn’t sure where to put it</a:t>
              </a:r>
            </a:p>
          </p:txBody>
        </p:sp>
      </p:grpSp>
    </p:spTree>
    <p:extLst>
      <p:ext uri="{BB962C8B-B14F-4D97-AF65-F5344CB8AC3E}">
        <p14:creationId xmlns:p14="http://schemas.microsoft.com/office/powerpoint/2010/main" val="226126202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will help you determine which type of food to provide?</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Contact participants</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Feedback after lunch</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Meet with caterer</a:t>
            </a:r>
          </a:p>
          <a:p>
            <a:pPr marL="681038" lvl="0">
              <a:lnSpc>
                <a:spcPct val="115000"/>
              </a:lnSpc>
              <a:spcBef>
                <a:spcPts val="0"/>
              </a:spcBef>
              <a:spcAft>
                <a:spcPts val="1000"/>
              </a:spcAft>
              <a:buFont typeface="+mj-lt"/>
              <a:buAutoNum type="alphaLcParenR"/>
              <a:tabLst>
                <a:tab pos="746125" algn="l"/>
              </a:tabLst>
            </a:pPr>
            <a:r>
              <a:rPr lang="en-US" dirty="0">
                <a:ea typeface="Times New Roman"/>
                <a:cs typeface="Times New Roman"/>
              </a:rPr>
              <a:t>Use a restaurant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does providing food offer?</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Goals</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Incentive</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Risk</a:t>
            </a:r>
          </a:p>
          <a:p>
            <a:pPr marL="681038" lvl="0">
              <a:lnSpc>
                <a:spcPct val="115000"/>
              </a:lnSpc>
              <a:spcBef>
                <a:spcPts val="0"/>
              </a:spcBef>
              <a:spcAft>
                <a:spcPts val="1000"/>
              </a:spcAft>
              <a:buFont typeface="+mj-lt"/>
              <a:buAutoNum type="alphaLcParenR"/>
              <a:tabLst>
                <a:tab pos="746125" algn="l"/>
              </a:tabLst>
            </a:pPr>
            <a:r>
              <a:rPr lang="en-US" dirty="0">
                <a:ea typeface="Times New Roman"/>
                <a:cs typeface="Times New Roman"/>
              </a:rPr>
              <a:t>Nothing</a:t>
            </a:r>
          </a:p>
          <a:p>
            <a:endParaRPr lang="en-US"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does controlling the menu help control?</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ea typeface="Times New Roman"/>
                <a:cs typeface="Times New Roman"/>
              </a:rPr>
              <a:t>Seating </a:t>
            </a:r>
          </a:p>
          <a:p>
            <a:pPr marL="690563" lvl="0">
              <a:lnSpc>
                <a:spcPct val="115000"/>
              </a:lnSpc>
              <a:spcBef>
                <a:spcPts val="0"/>
              </a:spcBef>
              <a:spcAft>
                <a:spcPts val="0"/>
              </a:spcAft>
              <a:buFont typeface="+mj-lt"/>
              <a:buAutoNum type="alphaLcParenR"/>
            </a:pPr>
            <a:r>
              <a:rPr lang="en-US" dirty="0">
                <a:ea typeface="Times New Roman"/>
                <a:cs typeface="Times New Roman"/>
              </a:rPr>
              <a:t>Level of mess</a:t>
            </a:r>
          </a:p>
          <a:p>
            <a:pPr marL="690563" lvl="0">
              <a:lnSpc>
                <a:spcPct val="115000"/>
              </a:lnSpc>
              <a:spcBef>
                <a:spcPts val="0"/>
              </a:spcBef>
              <a:spcAft>
                <a:spcPts val="1000"/>
              </a:spcAft>
              <a:buFont typeface="+mj-lt"/>
              <a:buAutoNum type="alphaLcParenR"/>
            </a:pPr>
            <a:r>
              <a:rPr lang="en-US" dirty="0">
                <a:ea typeface="Times New Roman"/>
                <a:cs typeface="Times New Roman"/>
              </a:rPr>
              <a:t>Risk</a:t>
            </a:r>
          </a:p>
          <a:p>
            <a:pPr marL="347663" marR="0" indent="-4763">
              <a:lnSpc>
                <a:spcPct val="115000"/>
              </a:lnSpc>
              <a:spcBef>
                <a:spcPts val="0"/>
              </a:spcBef>
              <a:spcAft>
                <a:spcPts val="1000"/>
              </a:spcAft>
            </a:pPr>
            <a:endParaRPr lang="en-US" dirty="0">
              <a:ea typeface="Times New Roman"/>
              <a:cs typeface="Times New Roman"/>
            </a:endParaRPr>
          </a:p>
          <a:p>
            <a:pPr marL="288925" lvl="0" indent="-288925">
              <a:lnSpc>
                <a:spcPct val="115000"/>
              </a:lnSpc>
              <a:spcBef>
                <a:spcPts val="0"/>
              </a:spcBef>
              <a:spcAft>
                <a:spcPts val="1000"/>
              </a:spcAft>
              <a:buFont typeface="+mj-lt"/>
              <a:buAutoNum type="arabicPeriod" startAt="4"/>
            </a:pPr>
            <a:r>
              <a:rPr lang="en-US" dirty="0">
                <a:ea typeface="Times New Roman"/>
                <a:cs typeface="Times New Roman"/>
              </a:rPr>
              <a:t>What will help reduce the risk of allergens?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Remove participants with allergens</a:t>
            </a:r>
          </a:p>
          <a:p>
            <a:pPr marL="690563" lvl="0">
              <a:lnSpc>
                <a:spcPct val="115000"/>
              </a:lnSpc>
              <a:spcBef>
                <a:spcPts val="0"/>
              </a:spcBef>
              <a:spcAft>
                <a:spcPts val="0"/>
              </a:spcAft>
              <a:buFont typeface="+mj-lt"/>
              <a:buAutoNum type="alphaLcParenR"/>
            </a:pPr>
            <a:r>
              <a:rPr lang="en-US" dirty="0">
                <a:ea typeface="Times New Roman"/>
                <a:cs typeface="Times New Roman"/>
              </a:rPr>
              <a:t>Create a table for participants with allergens</a:t>
            </a:r>
          </a:p>
          <a:p>
            <a:pPr marL="690563" lvl="0">
              <a:lnSpc>
                <a:spcPct val="115000"/>
              </a:lnSpc>
              <a:spcBef>
                <a:spcPts val="0"/>
              </a:spcBef>
              <a:spcAft>
                <a:spcPts val="1000"/>
              </a:spcAft>
              <a:buFont typeface="+mj-lt"/>
              <a:buAutoNum type="alphaLcParenR"/>
            </a:pPr>
            <a:r>
              <a:rPr lang="en-US" dirty="0">
                <a:ea typeface="Times New Roman"/>
                <a:cs typeface="Times New Roman"/>
              </a:rPr>
              <a:t>Contact the participants ahead of time</a:t>
            </a:r>
          </a:p>
          <a:p>
            <a:endParaRPr lang="en-US" dirty="0"/>
          </a:p>
        </p:txBody>
      </p:sp>
    </p:spTree>
    <p:extLst>
      <p:ext uri="{BB962C8B-B14F-4D97-AF65-F5344CB8AC3E}">
        <p14:creationId xmlns:p14="http://schemas.microsoft.com/office/powerpoint/2010/main" val="29379110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is the benefit of eating during the Q&amp;A?</a:t>
            </a:r>
          </a:p>
          <a:p>
            <a:pPr marL="690563" lvl="0">
              <a:lnSpc>
                <a:spcPct val="115000"/>
              </a:lnSpc>
              <a:spcBef>
                <a:spcPts val="0"/>
              </a:spcBef>
              <a:spcAft>
                <a:spcPts val="0"/>
              </a:spcAft>
              <a:buFont typeface="+mj-lt"/>
              <a:buAutoNum type="alphaLcParenR"/>
            </a:pPr>
            <a:r>
              <a:rPr lang="en-US" dirty="0">
                <a:ea typeface="Times New Roman"/>
                <a:cs typeface="Times New Roman"/>
              </a:rPr>
              <a:t>Becomes a social activity</a:t>
            </a:r>
          </a:p>
          <a:p>
            <a:pPr marL="690563" lvl="0">
              <a:lnSpc>
                <a:spcPct val="115000"/>
              </a:lnSpc>
              <a:spcBef>
                <a:spcPts val="0"/>
              </a:spcBef>
              <a:spcAft>
                <a:spcPts val="0"/>
              </a:spcAft>
              <a:buFont typeface="+mj-lt"/>
              <a:buAutoNum type="alphaLcParenR"/>
            </a:pPr>
            <a:r>
              <a:rPr lang="en-US" dirty="0">
                <a:ea typeface="Times New Roman"/>
                <a:cs typeface="Times New Roman"/>
              </a:rPr>
              <a:t>Less mess</a:t>
            </a:r>
          </a:p>
          <a:p>
            <a:pPr marL="690563" lvl="0">
              <a:lnSpc>
                <a:spcPct val="115000"/>
              </a:lnSpc>
              <a:spcBef>
                <a:spcPts val="0"/>
              </a:spcBef>
              <a:spcAft>
                <a:spcPts val="0"/>
              </a:spcAft>
              <a:buFont typeface="+mj-lt"/>
              <a:buAutoNum type="alphaLcParenR"/>
            </a:pPr>
            <a:r>
              <a:rPr lang="en-US" dirty="0">
                <a:ea typeface="Times New Roman"/>
                <a:cs typeface="Times New Roman"/>
              </a:rPr>
              <a:t>Focus during presentation</a:t>
            </a:r>
          </a:p>
          <a:p>
            <a:pPr marL="690563" lvl="0">
              <a:lnSpc>
                <a:spcPct val="115000"/>
              </a:lnSpc>
              <a:spcBef>
                <a:spcPts val="0"/>
              </a:spcBef>
              <a:spcAft>
                <a:spcPts val="1000"/>
              </a:spcAft>
              <a:buFont typeface="+mj-lt"/>
              <a:buAutoNum type="alphaLcParenR"/>
            </a:pPr>
            <a:r>
              <a:rPr lang="en-US" dirty="0">
                <a:ea typeface="Times New Roman"/>
                <a:cs typeface="Times New Roman"/>
              </a:rPr>
              <a:t>None </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con of eating during the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Space</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ea typeface="Times New Roman"/>
                <a:cs typeface="Times New Roman"/>
              </a:rPr>
              <a:t>Spills</a:t>
            </a:r>
          </a:p>
          <a:p>
            <a:pPr marL="690563" lvl="0">
              <a:lnSpc>
                <a:spcPct val="115000"/>
              </a:lnSpc>
              <a:spcBef>
                <a:spcPts val="0"/>
              </a:spcBef>
              <a:spcAft>
                <a:spcPts val="1000"/>
              </a:spcAft>
              <a:buFont typeface="+mj-lt"/>
              <a:buAutoNum type="alphaLcParenR"/>
            </a:pPr>
            <a:r>
              <a:rPr lang="en-US" dirty="0">
                <a:ea typeface="Times New Roman"/>
                <a:cs typeface="Times New Roman"/>
              </a:rPr>
              <a:t>Conversation</a:t>
            </a:r>
          </a:p>
        </p:txBody>
      </p:sp>
    </p:spTree>
    <p:extLst>
      <p:ext uri="{BB962C8B-B14F-4D97-AF65-F5344CB8AC3E}">
        <p14:creationId xmlns:p14="http://schemas.microsoft.com/office/powerpoint/2010/main" val="293791102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50292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In which setting is it safe to assume that the room will be cleaned up before the meeting?</a:t>
            </a:r>
          </a:p>
          <a:p>
            <a:pPr marL="690563" lvl="0">
              <a:lnSpc>
                <a:spcPct val="115000"/>
              </a:lnSpc>
              <a:spcBef>
                <a:spcPts val="0"/>
              </a:spcBef>
              <a:spcAft>
                <a:spcPts val="0"/>
              </a:spcAft>
              <a:buFont typeface="+mj-lt"/>
              <a:buAutoNum type="alphaLcParenR"/>
            </a:pPr>
            <a:r>
              <a:rPr lang="en-US" dirty="0">
                <a:ea typeface="Times New Roman"/>
                <a:cs typeface="Times New Roman"/>
              </a:rPr>
              <a:t>Catering</a:t>
            </a:r>
          </a:p>
          <a:p>
            <a:pPr marL="690563" lvl="0">
              <a:lnSpc>
                <a:spcPct val="115000"/>
              </a:lnSpc>
              <a:spcBef>
                <a:spcPts val="0"/>
              </a:spcBef>
              <a:spcAft>
                <a:spcPts val="0"/>
              </a:spcAft>
              <a:buFont typeface="+mj-lt"/>
              <a:buAutoNum type="alphaLcParenR"/>
            </a:pPr>
            <a:r>
              <a:rPr lang="en-US" dirty="0">
                <a:ea typeface="Times New Roman"/>
                <a:cs typeface="Times New Roman"/>
              </a:rPr>
              <a:t>Restaurant</a:t>
            </a:r>
          </a:p>
          <a:p>
            <a:pPr marL="690563" lvl="0">
              <a:lnSpc>
                <a:spcPct val="115000"/>
              </a:lnSpc>
              <a:spcBef>
                <a:spcPts val="0"/>
              </a:spcBef>
              <a:spcAft>
                <a:spcPts val="0"/>
              </a:spcAft>
              <a:buFont typeface="+mj-lt"/>
              <a:buAutoNum type="alphaLcParenR"/>
            </a:pPr>
            <a:r>
              <a:rPr lang="en-US" dirty="0">
                <a:ea typeface="Times New Roman"/>
                <a:cs typeface="Times New Roman"/>
              </a:rPr>
              <a:t>Onsite</a:t>
            </a:r>
          </a:p>
          <a:p>
            <a:pPr marL="690563" lvl="0">
              <a:lnSpc>
                <a:spcPct val="115000"/>
              </a:lnSpc>
              <a:spcBef>
                <a:spcPts val="0"/>
              </a:spcBef>
              <a:spcAft>
                <a:spcPts val="1000"/>
              </a:spcAft>
              <a:buFont typeface="+mj-lt"/>
              <a:buAutoNum type="alphaLcParenR"/>
            </a:pPr>
            <a:r>
              <a:rPr lang="en-US" dirty="0">
                <a:ea typeface="Times New Roman"/>
                <a:cs typeface="Times New Roman"/>
              </a:rPr>
              <a:t>Offsite</a:t>
            </a:r>
          </a:p>
          <a:p>
            <a:pPr marL="347663" marR="0" indent="-4763">
              <a:lnSpc>
                <a:spcPct val="115000"/>
              </a:lnSpc>
              <a:spcBef>
                <a:spcPts val="0"/>
              </a:spcBef>
              <a:spcAft>
                <a:spcPts val="1000"/>
              </a:spcAft>
              <a:tabLst>
                <a:tab pos="288925" algn="l"/>
              </a:tabLs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Who should you contact to determine the cleaning and tear down responsibilities when hosting at an offsite location?</a:t>
            </a:r>
          </a:p>
          <a:p>
            <a:pPr marL="690563" lvl="0">
              <a:lnSpc>
                <a:spcPct val="115000"/>
              </a:lnSpc>
              <a:spcBef>
                <a:spcPts val="0"/>
              </a:spcBef>
              <a:spcAft>
                <a:spcPts val="0"/>
              </a:spcAft>
              <a:buFont typeface="+mj-lt"/>
              <a:buAutoNum type="alphaLcParenR"/>
            </a:pPr>
            <a:r>
              <a:rPr lang="en-US" dirty="0">
                <a:ea typeface="Times New Roman"/>
                <a:cs typeface="Times New Roman"/>
              </a:rPr>
              <a:t>Participants</a:t>
            </a:r>
          </a:p>
          <a:p>
            <a:pPr marL="690563" lvl="0">
              <a:lnSpc>
                <a:spcPct val="115000"/>
              </a:lnSpc>
              <a:spcBef>
                <a:spcPts val="0"/>
              </a:spcBef>
              <a:spcAft>
                <a:spcPts val="0"/>
              </a:spcAft>
              <a:buFont typeface="+mj-lt"/>
              <a:buAutoNum type="alphaLcParenR"/>
            </a:pPr>
            <a:r>
              <a:rPr lang="en-US" dirty="0">
                <a:ea typeface="Times New Roman"/>
                <a:cs typeface="Times New Roman"/>
              </a:rPr>
              <a:t>Caterer</a:t>
            </a:r>
          </a:p>
          <a:p>
            <a:pPr marL="690563" lvl="0">
              <a:lnSpc>
                <a:spcPct val="115000"/>
              </a:lnSpc>
              <a:spcBef>
                <a:spcPts val="0"/>
              </a:spcBef>
              <a:spcAft>
                <a:spcPts val="0"/>
              </a:spcAft>
              <a:buFont typeface="+mj-lt"/>
              <a:buAutoNum type="alphaLcParenR"/>
            </a:pPr>
            <a:r>
              <a:rPr lang="en-US" dirty="0">
                <a:ea typeface="Times New Roman"/>
                <a:cs typeface="Times New Roman"/>
              </a:rPr>
              <a:t>Sound tech</a:t>
            </a:r>
          </a:p>
          <a:p>
            <a:pPr marL="690563" lvl="0">
              <a:lnSpc>
                <a:spcPct val="115000"/>
              </a:lnSpc>
              <a:spcBef>
                <a:spcPts val="0"/>
              </a:spcBef>
              <a:spcAft>
                <a:spcPts val="1000"/>
              </a:spcAft>
              <a:buFont typeface="+mj-lt"/>
              <a:buAutoNum type="alphaLcParenR"/>
            </a:pPr>
            <a:r>
              <a:rPr lang="en-US" dirty="0">
                <a:ea typeface="Times New Roman"/>
                <a:cs typeface="Times New Roman"/>
              </a:rPr>
              <a:t>Manager</a:t>
            </a:r>
          </a:p>
        </p:txBody>
      </p:sp>
    </p:spTree>
    <p:extLst>
      <p:ext uri="{BB962C8B-B14F-4D97-AF65-F5344CB8AC3E}">
        <p14:creationId xmlns:p14="http://schemas.microsoft.com/office/powerpoint/2010/main" val="293791102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early did Gina arrive?</a:t>
            </a:r>
          </a:p>
          <a:p>
            <a:pPr marL="690563" lvl="0">
              <a:lnSpc>
                <a:spcPct val="115000"/>
              </a:lnSpc>
              <a:spcBef>
                <a:spcPts val="0"/>
              </a:spcBef>
              <a:spcAft>
                <a:spcPts val="0"/>
              </a:spcAft>
              <a:buFont typeface="+mj-lt"/>
              <a:buAutoNum type="alphaLcParenR"/>
            </a:pPr>
            <a:r>
              <a:rPr lang="en-US" dirty="0">
                <a:ea typeface="Times New Roman"/>
                <a:cs typeface="Times New Roman"/>
              </a:rPr>
              <a:t>10 minutes</a:t>
            </a:r>
          </a:p>
          <a:p>
            <a:pPr marL="690563" lvl="0">
              <a:lnSpc>
                <a:spcPct val="115000"/>
              </a:lnSpc>
              <a:spcBef>
                <a:spcPts val="0"/>
              </a:spcBef>
              <a:spcAft>
                <a:spcPts val="0"/>
              </a:spcAft>
              <a:buFont typeface="+mj-lt"/>
              <a:buAutoNum type="alphaLcParenR"/>
            </a:pPr>
            <a:r>
              <a:rPr lang="en-US" dirty="0">
                <a:ea typeface="Times New Roman"/>
                <a:cs typeface="Times New Roman"/>
              </a:rPr>
              <a:t>15 minutes</a:t>
            </a:r>
          </a:p>
          <a:p>
            <a:pPr marL="690563" lvl="0">
              <a:lnSpc>
                <a:spcPct val="115000"/>
              </a:lnSpc>
              <a:spcBef>
                <a:spcPts val="0"/>
              </a:spcBef>
              <a:spcAft>
                <a:spcPts val="0"/>
              </a:spcAft>
              <a:buFont typeface="+mj-lt"/>
              <a:buAutoNum type="alphaLcParenR"/>
            </a:pPr>
            <a:r>
              <a:rPr lang="en-US" dirty="0">
                <a:ea typeface="Times New Roman"/>
                <a:cs typeface="Times New Roman"/>
              </a:rPr>
              <a:t>20 minutes</a:t>
            </a:r>
          </a:p>
          <a:p>
            <a:pPr marL="690563" lvl="0">
              <a:lnSpc>
                <a:spcPct val="115000"/>
              </a:lnSpc>
              <a:spcBef>
                <a:spcPts val="0"/>
              </a:spcBef>
              <a:spcAft>
                <a:spcPts val="1000"/>
              </a:spcAft>
              <a:buFont typeface="+mj-lt"/>
              <a:buAutoNum type="alphaLcParenR"/>
            </a:pPr>
            <a:r>
              <a:rPr lang="en-US" dirty="0">
                <a:ea typeface="Times New Roman"/>
                <a:cs typeface="Times New Roman"/>
              </a:rPr>
              <a:t>30 minutes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Gina setting up when participants arrived?</a:t>
            </a:r>
          </a:p>
          <a:p>
            <a:pPr marL="690563" lvl="0">
              <a:lnSpc>
                <a:spcPct val="115000"/>
              </a:lnSpc>
              <a:spcBef>
                <a:spcPts val="0"/>
              </a:spcBef>
              <a:spcAft>
                <a:spcPts val="0"/>
              </a:spcAft>
              <a:buFont typeface="+mj-lt"/>
              <a:buAutoNum type="alphaLcParenR"/>
            </a:pPr>
            <a:r>
              <a:rPr lang="en-US" dirty="0">
                <a:ea typeface="Times New Roman"/>
                <a:cs typeface="Times New Roman"/>
              </a:rPr>
              <a:t>Tables</a:t>
            </a:r>
          </a:p>
          <a:p>
            <a:pPr marL="690563" lvl="0">
              <a:lnSpc>
                <a:spcPct val="115000"/>
              </a:lnSpc>
              <a:spcBef>
                <a:spcPts val="0"/>
              </a:spcBef>
              <a:spcAft>
                <a:spcPts val="0"/>
              </a:spcAft>
              <a:buFont typeface="+mj-lt"/>
              <a:buAutoNum type="alphaLcParenR"/>
            </a:pPr>
            <a:r>
              <a:rPr lang="en-US" dirty="0">
                <a:ea typeface="Times New Roman"/>
                <a:cs typeface="Times New Roman"/>
              </a:rPr>
              <a:t>Chairs</a:t>
            </a:r>
          </a:p>
          <a:p>
            <a:pPr marL="690563" lvl="0">
              <a:lnSpc>
                <a:spcPct val="115000"/>
              </a:lnSpc>
              <a:spcBef>
                <a:spcPts val="0"/>
              </a:spcBef>
              <a:spcAft>
                <a:spcPts val="0"/>
              </a:spcAft>
              <a:buFont typeface="+mj-lt"/>
              <a:buAutoNum type="alphaLcParenR"/>
            </a:pPr>
            <a:r>
              <a:rPr lang="en-US" dirty="0">
                <a:ea typeface="Times New Roman"/>
                <a:cs typeface="Times New Roman"/>
              </a:rPr>
              <a:t>Food</a:t>
            </a:r>
          </a:p>
          <a:p>
            <a:pPr marL="690563" lvl="0">
              <a:lnSpc>
                <a:spcPct val="115000"/>
              </a:lnSpc>
              <a:spcBef>
                <a:spcPts val="0"/>
              </a:spcBef>
              <a:spcAft>
                <a:spcPts val="1000"/>
              </a:spcAft>
              <a:buFont typeface="+mj-lt"/>
              <a:buAutoNum type="alphaLcParenR"/>
            </a:pPr>
            <a:r>
              <a:rPr lang="en-US" dirty="0">
                <a:ea typeface="Times New Roman"/>
                <a:cs typeface="Times New Roman"/>
              </a:rPr>
              <a:t>Electronics</a:t>
            </a:r>
          </a:p>
          <a:p>
            <a:endParaRPr lang="en-US" dirty="0"/>
          </a:p>
        </p:txBody>
      </p:sp>
    </p:spTree>
    <p:extLst>
      <p:ext uri="{BB962C8B-B14F-4D97-AF65-F5344CB8AC3E}">
        <p14:creationId xmlns:p14="http://schemas.microsoft.com/office/powerpoint/2010/main" val="2937911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will help you determine which type of food to provide?</a:t>
            </a:r>
          </a:p>
          <a:p>
            <a:pPr marL="681038" lvl="0">
              <a:lnSpc>
                <a:spcPct val="115000"/>
              </a:lnSpc>
              <a:spcBef>
                <a:spcPts val="0"/>
              </a:spcBef>
              <a:spcAft>
                <a:spcPts val="0"/>
              </a:spcAft>
              <a:buFont typeface="+mj-lt"/>
              <a:buAutoNum type="alphaLcParenR"/>
              <a:tabLst>
                <a:tab pos="746125" algn="l"/>
              </a:tabLst>
            </a:pPr>
            <a:r>
              <a:rPr lang="en-US" dirty="0">
                <a:solidFill>
                  <a:srgbClr val="FF0000"/>
                </a:solidFill>
                <a:ea typeface="Times New Roman"/>
                <a:cs typeface="Times New Roman"/>
              </a:rPr>
              <a:t>Contact participants</a:t>
            </a:r>
            <a:endParaRPr lang="en-US" dirty="0">
              <a:ea typeface="Times New Roman"/>
              <a:cs typeface="Times New Roman"/>
            </a:endParaRP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Feedback after lunch</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Meet with caterer</a:t>
            </a:r>
          </a:p>
          <a:p>
            <a:pPr marL="681038" lvl="0">
              <a:lnSpc>
                <a:spcPct val="115000"/>
              </a:lnSpc>
              <a:spcBef>
                <a:spcPts val="0"/>
              </a:spcBef>
              <a:spcAft>
                <a:spcPts val="1000"/>
              </a:spcAft>
              <a:buFont typeface="+mj-lt"/>
              <a:buAutoNum type="alphaLcParenR"/>
              <a:tabLst>
                <a:tab pos="746125" algn="l"/>
              </a:tabLst>
            </a:pPr>
            <a:r>
              <a:rPr lang="en-US" dirty="0">
                <a:ea typeface="Times New Roman"/>
                <a:cs typeface="Times New Roman"/>
              </a:rPr>
              <a:t>Use a restaurant</a:t>
            </a:r>
          </a:p>
          <a:p>
            <a:pPr marL="347663" marR="0" indent="-4763">
              <a:lnSpc>
                <a:spcPct val="115000"/>
              </a:lnSpc>
              <a:spcBef>
                <a:spcPts val="0"/>
              </a:spcBef>
              <a:spcAft>
                <a:spcPts val="1000"/>
              </a:spcAft>
            </a:pPr>
            <a:r>
              <a:rPr lang="en-US" dirty="0">
                <a:solidFill>
                  <a:srgbClr val="FF0000"/>
                </a:solidFill>
                <a:ea typeface="Times New Roman"/>
                <a:cs typeface="Times New Roman"/>
              </a:rPr>
              <a:t>There are many different food restrictions. It is important to provide something for everyone, and contacting participants ahead of time will help ensure that you do.</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does providing food offer?</a:t>
            </a: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Goals</a:t>
            </a:r>
          </a:p>
          <a:p>
            <a:pPr marL="681038" lvl="0">
              <a:lnSpc>
                <a:spcPct val="115000"/>
              </a:lnSpc>
              <a:spcBef>
                <a:spcPts val="0"/>
              </a:spcBef>
              <a:spcAft>
                <a:spcPts val="0"/>
              </a:spcAft>
              <a:buFont typeface="+mj-lt"/>
              <a:buAutoNum type="alphaLcParenR"/>
              <a:tabLst>
                <a:tab pos="746125" algn="l"/>
              </a:tabLst>
            </a:pPr>
            <a:r>
              <a:rPr lang="en-US" dirty="0">
                <a:solidFill>
                  <a:srgbClr val="FF0000"/>
                </a:solidFill>
                <a:ea typeface="Times New Roman"/>
                <a:cs typeface="Times New Roman"/>
              </a:rPr>
              <a:t>Incentive</a:t>
            </a:r>
            <a:endParaRPr lang="en-US" dirty="0">
              <a:ea typeface="Times New Roman"/>
              <a:cs typeface="Times New Roman"/>
            </a:endParaRPr>
          </a:p>
          <a:p>
            <a:pPr marL="681038" lvl="0">
              <a:lnSpc>
                <a:spcPct val="115000"/>
              </a:lnSpc>
              <a:spcBef>
                <a:spcPts val="0"/>
              </a:spcBef>
              <a:spcAft>
                <a:spcPts val="0"/>
              </a:spcAft>
              <a:buFont typeface="+mj-lt"/>
              <a:buAutoNum type="alphaLcParenR"/>
              <a:tabLst>
                <a:tab pos="746125" algn="l"/>
              </a:tabLst>
            </a:pPr>
            <a:r>
              <a:rPr lang="en-US" dirty="0">
                <a:ea typeface="Times New Roman"/>
                <a:cs typeface="Times New Roman"/>
              </a:rPr>
              <a:t>Risk</a:t>
            </a:r>
          </a:p>
          <a:p>
            <a:pPr marL="681038" lvl="0">
              <a:lnSpc>
                <a:spcPct val="115000"/>
              </a:lnSpc>
              <a:spcBef>
                <a:spcPts val="0"/>
              </a:spcBef>
              <a:spcAft>
                <a:spcPts val="1000"/>
              </a:spcAft>
              <a:buFont typeface="+mj-lt"/>
              <a:buAutoNum type="alphaLcParenR"/>
              <a:tabLst>
                <a:tab pos="746125" algn="l"/>
              </a:tabLst>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Providing food can be easier in certain circumstances. It also offers incentive to those who attend.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0260246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does controlling the menu help control?</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ea typeface="Times New Roman"/>
                <a:cs typeface="Times New Roman"/>
              </a:rPr>
              <a:t>Seating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Level of mess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Risk</a:t>
            </a:r>
          </a:p>
          <a:p>
            <a:pPr marL="347663" marR="0" indent="-4763">
              <a:lnSpc>
                <a:spcPct val="115000"/>
              </a:lnSpc>
              <a:spcBef>
                <a:spcPts val="0"/>
              </a:spcBef>
              <a:spcAft>
                <a:spcPts val="1000"/>
              </a:spcAft>
            </a:pPr>
            <a:r>
              <a:rPr lang="en-US" dirty="0">
                <a:solidFill>
                  <a:srgbClr val="FF0000"/>
                </a:solidFill>
                <a:ea typeface="Times New Roman"/>
                <a:cs typeface="Times New Roman"/>
              </a:rPr>
              <a:t>The level of mess varies with the individual. Controlling the menu controls the level of mess.</a:t>
            </a:r>
            <a:endParaRPr lang="en-US" dirty="0">
              <a:ea typeface="Times New Roman"/>
              <a:cs typeface="Times New Roman"/>
            </a:endParaRPr>
          </a:p>
          <a:p>
            <a:pPr marL="288925" lvl="0" indent="-288925">
              <a:lnSpc>
                <a:spcPct val="115000"/>
              </a:lnSpc>
              <a:spcBef>
                <a:spcPts val="0"/>
              </a:spcBef>
              <a:spcAft>
                <a:spcPts val="1000"/>
              </a:spcAft>
              <a:buFont typeface="+mj-lt"/>
              <a:buAutoNum type="arabicPeriod" startAt="4"/>
            </a:pPr>
            <a:r>
              <a:rPr lang="en-US" dirty="0">
                <a:ea typeface="Times New Roman"/>
                <a:cs typeface="Times New Roman"/>
              </a:rPr>
              <a:t>What will help reduce the risk of allergens?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Remove participants with allergens</a:t>
            </a:r>
          </a:p>
          <a:p>
            <a:pPr marL="690563" lvl="0">
              <a:lnSpc>
                <a:spcPct val="115000"/>
              </a:lnSpc>
              <a:spcBef>
                <a:spcPts val="0"/>
              </a:spcBef>
              <a:spcAft>
                <a:spcPts val="0"/>
              </a:spcAft>
              <a:buFont typeface="+mj-lt"/>
              <a:buAutoNum type="alphaLcParenR"/>
            </a:pPr>
            <a:r>
              <a:rPr lang="en-US" dirty="0">
                <a:ea typeface="Times New Roman"/>
                <a:cs typeface="Times New Roman"/>
              </a:rPr>
              <a:t>Create a table for participants with allergens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Contact the participants ahead of time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Allergens are a risk when people bring their own food. You should contact participants ahead of time to reduce the risk.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1652151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is the benefit of eating during the Q&amp;A?</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Becomes a social activity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Less mess</a:t>
            </a:r>
          </a:p>
          <a:p>
            <a:pPr marL="690563" lvl="0">
              <a:lnSpc>
                <a:spcPct val="115000"/>
              </a:lnSpc>
              <a:spcBef>
                <a:spcPts val="0"/>
              </a:spcBef>
              <a:spcAft>
                <a:spcPts val="0"/>
              </a:spcAft>
              <a:buFont typeface="+mj-lt"/>
              <a:buAutoNum type="alphaLcParenR"/>
            </a:pPr>
            <a:r>
              <a:rPr lang="en-US" dirty="0">
                <a:ea typeface="Times New Roman"/>
                <a:cs typeface="Times New Roman"/>
              </a:rPr>
              <a:t>Focus during presentation</a:t>
            </a:r>
          </a:p>
          <a:p>
            <a:pPr marL="690563" lvl="0">
              <a:lnSpc>
                <a:spcPct val="115000"/>
              </a:lnSpc>
              <a:spcBef>
                <a:spcPts val="0"/>
              </a:spcBef>
              <a:spcAft>
                <a:spcPts val="1000"/>
              </a:spcAft>
              <a:buFont typeface="+mj-lt"/>
              <a:buAutoNum type="alphaLcParenR"/>
            </a:pPr>
            <a:r>
              <a:rPr lang="en-US" dirty="0">
                <a:ea typeface="Times New Roman"/>
                <a:cs typeface="Times New Roman"/>
              </a:rPr>
              <a:t>None </a:t>
            </a:r>
          </a:p>
          <a:p>
            <a:pPr marL="347663" marR="0" indent="-4763">
              <a:lnSpc>
                <a:spcPct val="115000"/>
              </a:lnSpc>
              <a:spcBef>
                <a:spcPts val="0"/>
              </a:spcBef>
              <a:spcAft>
                <a:spcPts val="1000"/>
              </a:spcAft>
            </a:pPr>
            <a:r>
              <a:rPr lang="en-US" dirty="0">
                <a:solidFill>
                  <a:srgbClr val="FF0000"/>
                </a:solidFill>
                <a:ea typeface="Times New Roman"/>
                <a:cs typeface="Times New Roman"/>
              </a:rPr>
              <a:t>Eating can create a social activity. Eating during the Q&amp;A helps make it a social activity.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con of eating during the lunch and learn?</a:t>
            </a:r>
          </a:p>
          <a:p>
            <a:pPr marL="690563" lvl="0">
              <a:lnSpc>
                <a:spcPct val="115000"/>
              </a:lnSpc>
              <a:spcBef>
                <a:spcPts val="0"/>
              </a:spcBef>
              <a:spcAft>
                <a:spcPts val="0"/>
              </a:spcAft>
              <a:buFont typeface="+mj-lt"/>
              <a:buAutoNum type="alphaLcParenR"/>
            </a:pPr>
            <a:r>
              <a:rPr lang="en-US" dirty="0">
                <a:ea typeface="Times New Roman"/>
                <a:cs typeface="Times New Roman"/>
              </a:rPr>
              <a:t>Space</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Spills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Conversation</a:t>
            </a:r>
          </a:p>
          <a:p>
            <a:pPr marL="347663" marR="0" indent="-4763">
              <a:lnSpc>
                <a:spcPct val="115000"/>
              </a:lnSpc>
              <a:spcBef>
                <a:spcPts val="0"/>
              </a:spcBef>
              <a:spcAft>
                <a:spcPts val="1000"/>
              </a:spcAft>
            </a:pPr>
            <a:r>
              <a:rPr lang="en-US" dirty="0">
                <a:solidFill>
                  <a:srgbClr val="FF0000"/>
                </a:solidFill>
                <a:ea typeface="Times New Roman"/>
                <a:cs typeface="Times New Roman"/>
              </a:rPr>
              <a:t>Eating during a lunch and learn can cause distractions. Spills during the presentation are distracting.</a:t>
            </a:r>
            <a:endParaRPr lang="en-US" dirty="0">
              <a:ea typeface="Times New Roman"/>
              <a:cs typeface="Times New Roman"/>
            </a:endParaRPr>
          </a:p>
        </p:txBody>
      </p:sp>
    </p:spTree>
    <p:extLst>
      <p:ext uri="{BB962C8B-B14F-4D97-AF65-F5344CB8AC3E}">
        <p14:creationId xmlns:p14="http://schemas.microsoft.com/office/powerpoint/2010/main" val="193095341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50292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In which setting is it safe to assume that the room will be cleaned up before the meeting?</a:t>
            </a:r>
          </a:p>
          <a:p>
            <a:pPr marL="690563" lvl="0">
              <a:lnSpc>
                <a:spcPct val="115000"/>
              </a:lnSpc>
              <a:spcBef>
                <a:spcPts val="0"/>
              </a:spcBef>
              <a:spcAft>
                <a:spcPts val="0"/>
              </a:spcAft>
              <a:buFont typeface="+mj-lt"/>
              <a:buAutoNum type="alphaLcParenR"/>
            </a:pPr>
            <a:r>
              <a:rPr lang="en-US" dirty="0">
                <a:ea typeface="Times New Roman"/>
                <a:cs typeface="Times New Roman"/>
              </a:rPr>
              <a:t>Catering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Restaurant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Onsite</a:t>
            </a:r>
          </a:p>
          <a:p>
            <a:pPr marL="690563" lvl="0">
              <a:lnSpc>
                <a:spcPct val="115000"/>
              </a:lnSpc>
              <a:spcBef>
                <a:spcPts val="0"/>
              </a:spcBef>
              <a:spcAft>
                <a:spcPts val="1000"/>
              </a:spcAft>
              <a:buFont typeface="+mj-lt"/>
              <a:buAutoNum type="alphaLcParenR"/>
            </a:pPr>
            <a:r>
              <a:rPr lang="en-US" dirty="0">
                <a:ea typeface="Times New Roman"/>
                <a:cs typeface="Times New Roman"/>
              </a:rPr>
              <a:t>Offsite</a:t>
            </a:r>
          </a:p>
          <a:p>
            <a:pPr marL="347663" marR="0" indent="-4763">
              <a:lnSpc>
                <a:spcPct val="115000"/>
              </a:lnSpc>
              <a:spcBef>
                <a:spcPts val="0"/>
              </a:spcBef>
              <a:spcAft>
                <a:spcPts val="1000"/>
              </a:spcAft>
              <a:tabLst>
                <a:tab pos="288925" algn="l"/>
              </a:tabLst>
            </a:pPr>
            <a:r>
              <a:rPr lang="en-US" dirty="0">
                <a:solidFill>
                  <a:srgbClr val="FF0000"/>
                </a:solidFill>
                <a:ea typeface="Times New Roman"/>
                <a:cs typeface="Times New Roman"/>
              </a:rPr>
              <a:t>Restaurants typically clean between customers. It is safe to assume that the room will be clean when hosted at a restaurant.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Who should you contact to determine the cleaning and tear down responsibilities when hosting at an offsite location?</a:t>
            </a:r>
          </a:p>
          <a:p>
            <a:pPr marL="690563" lvl="0">
              <a:lnSpc>
                <a:spcPct val="115000"/>
              </a:lnSpc>
              <a:spcBef>
                <a:spcPts val="0"/>
              </a:spcBef>
              <a:spcAft>
                <a:spcPts val="0"/>
              </a:spcAft>
              <a:buFont typeface="+mj-lt"/>
              <a:buAutoNum type="alphaLcParenR"/>
            </a:pPr>
            <a:r>
              <a:rPr lang="en-US" dirty="0">
                <a:ea typeface="Times New Roman"/>
                <a:cs typeface="Times New Roman"/>
              </a:rPr>
              <a:t>Participants</a:t>
            </a:r>
          </a:p>
          <a:p>
            <a:pPr marL="690563" lvl="0">
              <a:lnSpc>
                <a:spcPct val="115000"/>
              </a:lnSpc>
              <a:spcBef>
                <a:spcPts val="0"/>
              </a:spcBef>
              <a:spcAft>
                <a:spcPts val="0"/>
              </a:spcAft>
              <a:buFont typeface="+mj-lt"/>
              <a:buAutoNum type="alphaLcParenR"/>
            </a:pPr>
            <a:r>
              <a:rPr lang="en-US" dirty="0">
                <a:ea typeface="Times New Roman"/>
                <a:cs typeface="Times New Roman"/>
              </a:rPr>
              <a:t>Caterer</a:t>
            </a:r>
          </a:p>
          <a:p>
            <a:pPr marL="690563" lvl="0">
              <a:lnSpc>
                <a:spcPct val="115000"/>
              </a:lnSpc>
              <a:spcBef>
                <a:spcPts val="0"/>
              </a:spcBef>
              <a:spcAft>
                <a:spcPts val="0"/>
              </a:spcAft>
              <a:buFont typeface="+mj-lt"/>
              <a:buAutoNum type="alphaLcParenR"/>
            </a:pPr>
            <a:r>
              <a:rPr lang="en-US" dirty="0">
                <a:ea typeface="Times New Roman"/>
                <a:cs typeface="Times New Roman"/>
              </a:rPr>
              <a:t>Sound tech</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Manager</a:t>
            </a:r>
            <a:endParaRPr lang="en-US" dirty="0">
              <a:ea typeface="Times New Roman"/>
              <a:cs typeface="Times New Roman"/>
            </a:endParaRPr>
          </a:p>
          <a:p>
            <a:pPr marL="347663" marR="0" indent="-4763">
              <a:lnSpc>
                <a:spcPct val="115000"/>
              </a:lnSpc>
              <a:spcBef>
                <a:spcPts val="0"/>
              </a:spcBef>
              <a:spcAft>
                <a:spcPts val="1000"/>
              </a:spcAft>
              <a:tabLst>
                <a:tab pos="288925" algn="l"/>
              </a:tabLst>
            </a:pPr>
            <a:r>
              <a:rPr lang="en-US" dirty="0">
                <a:solidFill>
                  <a:srgbClr val="FF0000"/>
                </a:solidFill>
                <a:ea typeface="Times New Roman"/>
                <a:cs typeface="Times New Roman"/>
              </a:rPr>
              <a:t>The offsite location manager will know the requirements for clean-up and tear down. It is important to contact the manager.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7417828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early did Gina arrive?</a:t>
            </a:r>
          </a:p>
          <a:p>
            <a:pPr marL="690563" lvl="0">
              <a:lnSpc>
                <a:spcPct val="115000"/>
              </a:lnSpc>
              <a:spcBef>
                <a:spcPts val="0"/>
              </a:spcBef>
              <a:spcAft>
                <a:spcPts val="0"/>
              </a:spcAft>
              <a:buFont typeface="+mj-lt"/>
              <a:buAutoNum type="alphaLcParenR"/>
            </a:pPr>
            <a:r>
              <a:rPr lang="en-US" dirty="0">
                <a:ea typeface="Times New Roman"/>
                <a:cs typeface="Times New Roman"/>
              </a:rPr>
              <a:t>10 minutes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15 minutes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20 minutes</a:t>
            </a:r>
          </a:p>
          <a:p>
            <a:pPr marL="690563" lvl="0">
              <a:lnSpc>
                <a:spcPct val="115000"/>
              </a:lnSpc>
              <a:spcBef>
                <a:spcPts val="0"/>
              </a:spcBef>
              <a:spcAft>
                <a:spcPts val="1000"/>
              </a:spcAft>
              <a:buFont typeface="+mj-lt"/>
              <a:buAutoNum type="alphaLcParenR"/>
            </a:pPr>
            <a:r>
              <a:rPr lang="en-US" dirty="0">
                <a:ea typeface="Times New Roman"/>
                <a:cs typeface="Times New Roman"/>
              </a:rPr>
              <a:t>30 minutes</a:t>
            </a:r>
          </a:p>
          <a:p>
            <a:pPr marL="347663" marR="0" indent="-4763">
              <a:lnSpc>
                <a:spcPct val="115000"/>
              </a:lnSpc>
              <a:spcBef>
                <a:spcPts val="0"/>
              </a:spcBef>
              <a:spcAft>
                <a:spcPts val="1000"/>
              </a:spcAft>
            </a:pPr>
            <a:r>
              <a:rPr lang="en-US" dirty="0">
                <a:solidFill>
                  <a:srgbClr val="FF0000"/>
                </a:solidFill>
                <a:ea typeface="Times New Roman"/>
                <a:cs typeface="Times New Roman"/>
              </a:rPr>
              <a:t>Gina arrived 15 minutes early. She did not have time to set up completely.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Gina setting up when participants arrived?</a:t>
            </a:r>
          </a:p>
          <a:p>
            <a:pPr marL="690563" lvl="0">
              <a:lnSpc>
                <a:spcPct val="115000"/>
              </a:lnSpc>
              <a:spcBef>
                <a:spcPts val="0"/>
              </a:spcBef>
              <a:spcAft>
                <a:spcPts val="0"/>
              </a:spcAft>
              <a:buFont typeface="+mj-lt"/>
              <a:buAutoNum type="alphaLcParenR"/>
            </a:pPr>
            <a:r>
              <a:rPr lang="en-US" dirty="0">
                <a:ea typeface="Times New Roman"/>
                <a:cs typeface="Times New Roman"/>
              </a:rPr>
              <a:t>Tables</a:t>
            </a:r>
          </a:p>
          <a:p>
            <a:pPr marL="690563" lvl="0">
              <a:lnSpc>
                <a:spcPct val="115000"/>
              </a:lnSpc>
              <a:spcBef>
                <a:spcPts val="0"/>
              </a:spcBef>
              <a:spcAft>
                <a:spcPts val="0"/>
              </a:spcAft>
              <a:buFont typeface="+mj-lt"/>
              <a:buAutoNum type="alphaLcParenR"/>
            </a:pPr>
            <a:r>
              <a:rPr lang="en-US" dirty="0">
                <a:ea typeface="Times New Roman"/>
                <a:cs typeface="Times New Roman"/>
              </a:rPr>
              <a:t>Chairs</a:t>
            </a:r>
          </a:p>
          <a:p>
            <a:pPr marL="690563" lvl="0">
              <a:lnSpc>
                <a:spcPct val="115000"/>
              </a:lnSpc>
              <a:spcBef>
                <a:spcPts val="0"/>
              </a:spcBef>
              <a:spcAft>
                <a:spcPts val="0"/>
              </a:spcAft>
              <a:buFont typeface="+mj-lt"/>
              <a:buAutoNum type="alphaLcParenR"/>
            </a:pPr>
            <a:r>
              <a:rPr lang="en-US" dirty="0">
                <a:ea typeface="Times New Roman"/>
                <a:cs typeface="Times New Roman"/>
              </a:rPr>
              <a:t>Food</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Electronics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Gina set the tables and chairs up first. This meant that she had to set up the electronic equipment while the participants arrived.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1992122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a:bodyPr>
          <a:lstStyle/>
          <a:p>
            <a:r>
              <a:rPr lang="en-US" dirty="0"/>
              <a:t>Module Seven: Take Away Material</a:t>
            </a:r>
          </a:p>
        </p:txBody>
      </p:sp>
      <p:sp>
        <p:nvSpPr>
          <p:cNvPr id="3482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400" i="1" dirty="0">
                <a:latin typeface="Cambria"/>
                <a:ea typeface="Times New Roman"/>
                <a:cs typeface="Times New Roman"/>
              </a:rPr>
              <a:t>Live as if you were to die tomorrow. Learn as if you were to live forever.</a:t>
            </a:r>
            <a:endParaRPr lang="en-US" sz="2400" dirty="0">
              <a:ea typeface="Times New Roman"/>
              <a:cs typeface="Times New Roman"/>
            </a:endParaRPr>
          </a:p>
          <a:p>
            <a:pPr algn="ctr">
              <a:spcBef>
                <a:spcPts val="0"/>
              </a:spcBef>
              <a:spcAft>
                <a:spcPts val="1000"/>
              </a:spcAft>
            </a:pPr>
            <a:br>
              <a:rPr lang="en-US" sz="2400" dirty="0">
                <a:latin typeface="Cambria"/>
                <a:ea typeface="Times New Roman"/>
                <a:cs typeface="Times New Roman"/>
              </a:rPr>
            </a:br>
            <a:r>
              <a:rPr lang="en-US" sz="2400" b="1" i="1" dirty="0">
                <a:latin typeface="Cambria"/>
                <a:ea typeface="Times New Roman"/>
                <a:cs typeface="Times New Roman"/>
              </a:rPr>
              <a:t>Mahatma Gandhi</a:t>
            </a:r>
            <a:endParaRPr lang="en-US" sz="2400" dirty="0">
              <a:ea typeface="Times New Roman"/>
              <a:cs typeface="Times New Roman"/>
            </a:endParaRPr>
          </a:p>
          <a:p>
            <a:endParaRPr lang="en-US" sz="2400" dirty="0"/>
          </a:p>
        </p:txBody>
      </p:sp>
      <p:sp>
        <p:nvSpPr>
          <p:cNvPr id="34819" name="Content Placeholder 2"/>
          <p:cNvSpPr>
            <a:spLocks noGrp="1"/>
          </p:cNvSpPr>
          <p:nvPr>
            <p:ph type="body" sz="quarter" idx="11"/>
          </p:nvPr>
        </p:nvSpPr>
        <p:spPr/>
        <p:txBody>
          <a:bodyPr>
            <a:normAutofit lnSpcReduction="10000"/>
          </a:bodyPr>
          <a:lstStyle/>
          <a:p>
            <a:r>
              <a:rPr lang="en-US" dirty="0"/>
              <a:t>You need to consider the subject of take away material. What will you provide? What type of follow up will be necessary? Take away materials include handouts, quizzes, self-tests, websites, reference materials, and white papers. Your topic will determine what you materials you need to provide.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6FEDC673-177C-495C-ADC2-6638342689BC}"/>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noAutofit/>
          </a:bodyPr>
          <a:lstStyle/>
          <a:p>
            <a:r>
              <a:rPr lang="en-US" dirty="0"/>
              <a:t>Handouts and Take Away Material</a:t>
            </a:r>
          </a:p>
        </p:txBody>
      </p:sp>
      <p:grpSp>
        <p:nvGrpSpPr>
          <p:cNvPr id="2" name="Group 1">
            <a:extLst>
              <a:ext uri="{FF2B5EF4-FFF2-40B4-BE49-F238E27FC236}">
                <a16:creationId xmlns:a16="http://schemas.microsoft.com/office/drawing/2014/main" id="{B023D754-86DE-499D-9355-8F85CE271B53}"/>
              </a:ext>
            </a:extLst>
          </p:cNvPr>
          <p:cNvGrpSpPr/>
          <p:nvPr/>
        </p:nvGrpSpPr>
        <p:grpSpPr>
          <a:xfrm>
            <a:off x="457200" y="1600200"/>
            <a:ext cx="8229599" cy="4525962"/>
            <a:chOff x="457200" y="1600200"/>
            <a:chExt cx="8229599" cy="4525962"/>
          </a:xfrm>
        </p:grpSpPr>
        <p:sp>
          <p:nvSpPr>
            <p:cNvPr id="3" name="Freeform: Shape 2">
              <a:extLst>
                <a:ext uri="{FF2B5EF4-FFF2-40B4-BE49-F238E27FC236}">
                  <a16:creationId xmlns:a16="http://schemas.microsoft.com/office/drawing/2014/main" id="{0FD3CD2A-AA0C-4D5F-AB20-10CA291DC6CC}"/>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6458" tIns="226458" rIns="1612082" bIns="226458" numCol="1" spcCol="1270" anchor="ctr" anchorCtr="0">
              <a:noAutofit/>
            </a:bodyPr>
            <a:lstStyle/>
            <a:p>
              <a:pPr marL="0" lvl="0" indent="0" algn="l" defTabSz="2178050">
                <a:lnSpc>
                  <a:spcPct val="90000"/>
                </a:lnSpc>
                <a:spcBef>
                  <a:spcPct val="0"/>
                </a:spcBef>
                <a:spcAft>
                  <a:spcPct val="35000"/>
                </a:spcAft>
                <a:buNone/>
              </a:pPr>
              <a:r>
                <a:rPr lang="en-US" sz="4900" kern="1200" dirty="0"/>
                <a:t>Basic points</a:t>
              </a:r>
            </a:p>
          </p:txBody>
        </p:sp>
        <p:sp>
          <p:nvSpPr>
            <p:cNvPr id="5" name="Freeform: Shape 4">
              <a:extLst>
                <a:ext uri="{FF2B5EF4-FFF2-40B4-BE49-F238E27FC236}">
                  <a16:creationId xmlns:a16="http://schemas.microsoft.com/office/drawing/2014/main" id="{93A03F2D-0DB4-46BA-A88B-11A31D29B193}"/>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6458" tIns="226458" rIns="1726241" bIns="226458" numCol="1" spcCol="1270" anchor="ctr" anchorCtr="0">
              <a:noAutofit/>
            </a:bodyPr>
            <a:lstStyle/>
            <a:p>
              <a:pPr marL="0" lvl="0" indent="0" algn="l" defTabSz="2178050">
                <a:lnSpc>
                  <a:spcPct val="90000"/>
                </a:lnSpc>
                <a:spcBef>
                  <a:spcPct val="0"/>
                </a:spcBef>
                <a:spcAft>
                  <a:spcPct val="35000"/>
                </a:spcAft>
                <a:buNone/>
              </a:pPr>
              <a:r>
                <a:rPr lang="en-US" sz="4900" kern="1200" dirty="0"/>
                <a:t>Room for notes</a:t>
              </a:r>
            </a:p>
          </p:txBody>
        </p:sp>
        <p:sp>
          <p:nvSpPr>
            <p:cNvPr id="6" name="Freeform: Shape 5">
              <a:extLst>
                <a:ext uri="{FF2B5EF4-FFF2-40B4-BE49-F238E27FC236}">
                  <a16:creationId xmlns:a16="http://schemas.microsoft.com/office/drawing/2014/main" id="{D1465AB1-749A-4554-8E7A-8F91A07E1B3E}"/>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6458" tIns="226458" rIns="1726241" bIns="226458" numCol="1" spcCol="1270" anchor="ctr" anchorCtr="0">
              <a:noAutofit/>
            </a:bodyPr>
            <a:lstStyle/>
            <a:p>
              <a:pPr marL="0" lvl="0" indent="0" algn="l" defTabSz="2178050">
                <a:lnSpc>
                  <a:spcPct val="90000"/>
                </a:lnSpc>
                <a:spcBef>
                  <a:spcPct val="0"/>
                </a:spcBef>
                <a:spcAft>
                  <a:spcPct val="35000"/>
                </a:spcAft>
                <a:buNone/>
              </a:pPr>
              <a:r>
                <a:rPr lang="en-US" sz="4900" kern="1200" dirty="0"/>
                <a:t>Interesting graphics</a:t>
              </a:r>
            </a:p>
          </p:txBody>
        </p:sp>
        <p:sp>
          <p:nvSpPr>
            <p:cNvPr id="7" name="Freeform: Shape 6">
              <a:extLst>
                <a:ext uri="{FF2B5EF4-FFF2-40B4-BE49-F238E27FC236}">
                  <a16:creationId xmlns:a16="http://schemas.microsoft.com/office/drawing/2014/main" id="{7BBD6A33-6104-4F84-92F7-1A50F4C5FA9E}"/>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759653C4-A336-4654-BC35-965060432A9C}"/>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4324F11-3DB6-46FB-ABFE-B60FE1282AC8}"/>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lstStyle/>
          <a:p>
            <a:r>
              <a:rPr lang="en-US" dirty="0"/>
              <a:t>Quizzes or Self-Tests</a:t>
            </a:r>
          </a:p>
        </p:txBody>
      </p:sp>
      <p:grpSp>
        <p:nvGrpSpPr>
          <p:cNvPr id="3" name="Group 2">
            <a:extLst>
              <a:ext uri="{FF2B5EF4-FFF2-40B4-BE49-F238E27FC236}">
                <a16:creationId xmlns:a16="http://schemas.microsoft.com/office/drawing/2014/main" id="{3DA3B7D4-3677-49E3-B326-1940C03C8C42}"/>
              </a:ext>
            </a:extLst>
          </p:cNvPr>
          <p:cNvGrpSpPr/>
          <p:nvPr/>
        </p:nvGrpSpPr>
        <p:grpSpPr>
          <a:xfrm>
            <a:off x="838205" y="1602409"/>
            <a:ext cx="7467588" cy="4521543"/>
            <a:chOff x="838205" y="1602409"/>
            <a:chExt cx="7467588" cy="4521543"/>
          </a:xfrm>
        </p:grpSpPr>
        <p:sp>
          <p:nvSpPr>
            <p:cNvPr id="4" name="Freeform: Shape 3">
              <a:extLst>
                <a:ext uri="{FF2B5EF4-FFF2-40B4-BE49-F238E27FC236}">
                  <a16:creationId xmlns:a16="http://schemas.microsoft.com/office/drawing/2014/main" id="{E9E129EE-49EA-4C5E-91EF-47FE270FC309}"/>
                </a:ext>
              </a:extLst>
            </p:cNvPr>
            <p:cNvSpPr/>
            <p:nvPr/>
          </p:nvSpPr>
          <p:spPr>
            <a:xfrm>
              <a:off x="838205" y="1602409"/>
              <a:ext cx="7467588" cy="1458562"/>
            </a:xfrm>
            <a:custGeom>
              <a:avLst/>
              <a:gdLst>
                <a:gd name="connsiteX0" fmla="*/ 0 w 7467588"/>
                <a:gd name="connsiteY0" fmla="*/ 0 h 1458562"/>
                <a:gd name="connsiteX1" fmla="*/ 7467588 w 7467588"/>
                <a:gd name="connsiteY1" fmla="*/ 0 h 1458562"/>
                <a:gd name="connsiteX2" fmla="*/ 7467588 w 7467588"/>
                <a:gd name="connsiteY2" fmla="*/ 1458562 h 1458562"/>
                <a:gd name="connsiteX3" fmla="*/ 0 w 7467588"/>
                <a:gd name="connsiteY3" fmla="*/ 1458562 h 1458562"/>
                <a:gd name="connsiteX4" fmla="*/ 0 w 7467588"/>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7588" h="1458562">
                  <a:moveTo>
                    <a:pt x="0" y="0"/>
                  </a:moveTo>
                  <a:lnTo>
                    <a:pt x="7467588" y="0"/>
                  </a:lnTo>
                  <a:lnTo>
                    <a:pt x="7467588"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Create questions based on clear objectives</a:t>
              </a:r>
            </a:p>
          </p:txBody>
        </p:sp>
        <p:sp>
          <p:nvSpPr>
            <p:cNvPr id="5" name="Freeform: Shape 4">
              <a:extLst>
                <a:ext uri="{FF2B5EF4-FFF2-40B4-BE49-F238E27FC236}">
                  <a16:creationId xmlns:a16="http://schemas.microsoft.com/office/drawing/2014/main" id="{EE9A2813-9708-4537-A2DF-3B79A1DC6B68}"/>
                </a:ext>
              </a:extLst>
            </p:cNvPr>
            <p:cNvSpPr/>
            <p:nvPr/>
          </p:nvSpPr>
          <p:spPr>
            <a:xfrm>
              <a:off x="1904994" y="3133900"/>
              <a:ext cx="5334011" cy="1458562"/>
            </a:xfrm>
            <a:custGeom>
              <a:avLst/>
              <a:gdLst>
                <a:gd name="connsiteX0" fmla="*/ 0 w 5334011"/>
                <a:gd name="connsiteY0" fmla="*/ 0 h 1458562"/>
                <a:gd name="connsiteX1" fmla="*/ 5334011 w 5334011"/>
                <a:gd name="connsiteY1" fmla="*/ 0 h 1458562"/>
                <a:gd name="connsiteX2" fmla="*/ 5334011 w 5334011"/>
                <a:gd name="connsiteY2" fmla="*/ 1458562 h 1458562"/>
                <a:gd name="connsiteX3" fmla="*/ 0 w 5334011"/>
                <a:gd name="connsiteY3" fmla="*/ 1458562 h 1458562"/>
                <a:gd name="connsiteX4" fmla="*/ 0 w 5334011"/>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4011" h="1458562">
                  <a:moveTo>
                    <a:pt x="0" y="0"/>
                  </a:moveTo>
                  <a:lnTo>
                    <a:pt x="5334011" y="0"/>
                  </a:lnTo>
                  <a:lnTo>
                    <a:pt x="5334011" y="1458562"/>
                  </a:lnTo>
                  <a:lnTo>
                    <a:pt x="0" y="145856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Identify at least three different levels of skill</a:t>
              </a:r>
            </a:p>
          </p:txBody>
        </p:sp>
        <p:sp>
          <p:nvSpPr>
            <p:cNvPr id="6" name="Freeform: Shape 5">
              <a:extLst>
                <a:ext uri="{FF2B5EF4-FFF2-40B4-BE49-F238E27FC236}">
                  <a16:creationId xmlns:a16="http://schemas.microsoft.com/office/drawing/2014/main" id="{6B42D881-8B83-4AE2-A255-4014269D6A8E}"/>
                </a:ext>
              </a:extLst>
            </p:cNvPr>
            <p:cNvSpPr/>
            <p:nvPr/>
          </p:nvSpPr>
          <p:spPr>
            <a:xfrm>
              <a:off x="990605" y="4665390"/>
              <a:ext cx="7162789" cy="1458562"/>
            </a:xfrm>
            <a:custGeom>
              <a:avLst/>
              <a:gdLst>
                <a:gd name="connsiteX0" fmla="*/ 0 w 7162789"/>
                <a:gd name="connsiteY0" fmla="*/ 0 h 1458562"/>
                <a:gd name="connsiteX1" fmla="*/ 7162789 w 7162789"/>
                <a:gd name="connsiteY1" fmla="*/ 0 h 1458562"/>
                <a:gd name="connsiteX2" fmla="*/ 7162789 w 7162789"/>
                <a:gd name="connsiteY2" fmla="*/ 1458562 h 1458562"/>
                <a:gd name="connsiteX3" fmla="*/ 0 w 7162789"/>
                <a:gd name="connsiteY3" fmla="*/ 1458562 h 1458562"/>
                <a:gd name="connsiteX4" fmla="*/ 0 w 7162789"/>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2789" h="1458562">
                  <a:moveTo>
                    <a:pt x="0" y="0"/>
                  </a:moveTo>
                  <a:lnTo>
                    <a:pt x="7162789" y="0"/>
                  </a:lnTo>
                  <a:lnTo>
                    <a:pt x="7162789" y="1458562"/>
                  </a:lnTo>
                  <a:lnTo>
                    <a:pt x="0" y="145856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Test your quizzes and self-tests</a:t>
              </a:r>
            </a:p>
          </p:txBody>
        </p:sp>
      </p:gr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0991555-5510-4370-ADC2-5BD17E832003}"/>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noAutofit/>
          </a:bodyPr>
          <a:lstStyle/>
          <a:p>
            <a:r>
              <a:rPr lang="en-US" dirty="0"/>
              <a:t>Websites with Minutes and Session Notes</a:t>
            </a:r>
          </a:p>
        </p:txBody>
      </p:sp>
      <p:grpSp>
        <p:nvGrpSpPr>
          <p:cNvPr id="3" name="Group 2">
            <a:extLst>
              <a:ext uri="{FF2B5EF4-FFF2-40B4-BE49-F238E27FC236}">
                <a16:creationId xmlns:a16="http://schemas.microsoft.com/office/drawing/2014/main" id="{041403F8-2C7F-487C-8AFE-8F35DA3E7517}"/>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5A7389F6-BD8A-4ECC-A821-0D1F4A4CED87}"/>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942C9D60-22CC-4390-B402-385E0C965782}"/>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Useful for participants</a:t>
              </a:r>
            </a:p>
          </p:txBody>
        </p:sp>
        <p:sp>
          <p:nvSpPr>
            <p:cNvPr id="6" name="Oval 5">
              <a:extLst>
                <a:ext uri="{FF2B5EF4-FFF2-40B4-BE49-F238E27FC236}">
                  <a16:creationId xmlns:a16="http://schemas.microsoft.com/office/drawing/2014/main" id="{E851162B-A143-4EC6-A4FE-C15A11E16BEC}"/>
                </a:ext>
              </a:extLst>
            </p:cNvPr>
            <p:cNvSpPr/>
            <p:nvPr/>
          </p:nvSpPr>
          <p:spPr>
            <a:xfrm>
              <a:off x="519658" y="1939647"/>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39E6E01C-5DC3-4094-A33B-2E5F62BA7B9E}"/>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Link reference material</a:t>
              </a:r>
            </a:p>
          </p:txBody>
        </p:sp>
        <p:sp>
          <p:nvSpPr>
            <p:cNvPr id="8" name="Oval 7">
              <a:extLst>
                <a:ext uri="{FF2B5EF4-FFF2-40B4-BE49-F238E27FC236}">
                  <a16:creationId xmlns:a16="http://schemas.microsoft.com/office/drawing/2014/main" id="{28ED9E48-992D-4C8E-AC3D-C1F2505E7491}"/>
                </a:ext>
              </a:extLst>
            </p:cNvPr>
            <p:cNvSpPr/>
            <p:nvPr/>
          </p:nvSpPr>
          <p:spPr>
            <a:xfrm>
              <a:off x="848695" y="3297436"/>
              <a:ext cx="1131490" cy="1131490"/>
            </a:xfrm>
            <a:prstGeom prst="ellipse">
              <a:avLst/>
            </a:prstGeom>
          </p:spPr>
          <p:style>
            <a:lnRef idx="2">
              <a:schemeClr val="accent3">
                <a:hueOff val="5625132"/>
                <a:satOff val="-8440"/>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C756A179-2747-4158-825E-27BE951806EA}"/>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Valuable resource</a:t>
              </a:r>
            </a:p>
          </p:txBody>
        </p:sp>
        <p:sp>
          <p:nvSpPr>
            <p:cNvPr id="10" name="Oval 9">
              <a:extLst>
                <a:ext uri="{FF2B5EF4-FFF2-40B4-BE49-F238E27FC236}">
                  <a16:creationId xmlns:a16="http://schemas.microsoft.com/office/drawing/2014/main" id="{D1C589E6-DFB0-4301-B3BF-FCA04B04DE91}"/>
                </a:ext>
              </a:extLst>
            </p:cNvPr>
            <p:cNvSpPr/>
            <p:nvPr/>
          </p:nvSpPr>
          <p:spPr>
            <a:xfrm>
              <a:off x="519658" y="4655225"/>
              <a:ext cx="1131490" cy="1131490"/>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179043547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3EEF785-48F3-41A6-801D-DFE063110EC6}"/>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noAutofit/>
          </a:bodyPr>
          <a:lstStyle/>
          <a:p>
            <a:r>
              <a:rPr lang="en-US" dirty="0"/>
              <a:t>Reference Material or White Paper</a:t>
            </a:r>
          </a:p>
        </p:txBody>
      </p:sp>
      <p:grpSp>
        <p:nvGrpSpPr>
          <p:cNvPr id="3" name="Group 2">
            <a:extLst>
              <a:ext uri="{FF2B5EF4-FFF2-40B4-BE49-F238E27FC236}">
                <a16:creationId xmlns:a16="http://schemas.microsoft.com/office/drawing/2014/main" id="{77A9A195-9C37-463B-8212-DFD13A28625C}"/>
              </a:ext>
            </a:extLst>
          </p:cNvPr>
          <p:cNvGrpSpPr/>
          <p:nvPr/>
        </p:nvGrpSpPr>
        <p:grpSpPr>
          <a:xfrm>
            <a:off x="459293" y="1600200"/>
            <a:ext cx="8225413" cy="4525962"/>
            <a:chOff x="459293" y="1600200"/>
            <a:chExt cx="8225413" cy="4525962"/>
          </a:xfrm>
        </p:grpSpPr>
        <p:sp>
          <p:nvSpPr>
            <p:cNvPr id="4" name="Arrow: Right 3">
              <a:extLst>
                <a:ext uri="{FF2B5EF4-FFF2-40B4-BE49-F238E27FC236}">
                  <a16:creationId xmlns:a16="http://schemas.microsoft.com/office/drawing/2014/main" id="{DCF3CCB3-C59B-489C-8882-30E550F68C98}"/>
                </a:ext>
              </a:extLst>
            </p:cNvPr>
            <p:cNvSpPr/>
            <p:nvPr/>
          </p:nvSpPr>
          <p:spPr>
            <a:xfrm>
              <a:off x="6355665" y="1600200"/>
              <a:ext cx="2329041"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68D8A2FA-FCC3-4F44-8A08-507D762215C8}"/>
                </a:ext>
              </a:extLst>
            </p:cNvPr>
            <p:cNvSpPr/>
            <p:nvPr/>
          </p:nvSpPr>
          <p:spPr>
            <a:xfrm>
              <a:off x="459293" y="1600200"/>
              <a:ext cx="5896371" cy="1414363"/>
            </a:xfrm>
            <a:custGeom>
              <a:avLst/>
              <a:gdLst>
                <a:gd name="connsiteX0" fmla="*/ 0 w 5896371"/>
                <a:gd name="connsiteY0" fmla="*/ 235732 h 1414363"/>
                <a:gd name="connsiteX1" fmla="*/ 235732 w 5896371"/>
                <a:gd name="connsiteY1" fmla="*/ 0 h 1414363"/>
                <a:gd name="connsiteX2" fmla="*/ 5660639 w 5896371"/>
                <a:gd name="connsiteY2" fmla="*/ 0 h 1414363"/>
                <a:gd name="connsiteX3" fmla="*/ 5896371 w 5896371"/>
                <a:gd name="connsiteY3" fmla="*/ 235732 h 1414363"/>
                <a:gd name="connsiteX4" fmla="*/ 5896371 w 5896371"/>
                <a:gd name="connsiteY4" fmla="*/ 1178631 h 1414363"/>
                <a:gd name="connsiteX5" fmla="*/ 5660639 w 5896371"/>
                <a:gd name="connsiteY5" fmla="*/ 1414363 h 1414363"/>
                <a:gd name="connsiteX6" fmla="*/ 235732 w 5896371"/>
                <a:gd name="connsiteY6" fmla="*/ 1414363 h 1414363"/>
                <a:gd name="connsiteX7" fmla="*/ 0 w 5896371"/>
                <a:gd name="connsiteY7" fmla="*/ 1178631 h 1414363"/>
                <a:gd name="connsiteX8" fmla="*/ 0 w 5896371"/>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6371" h="1414363">
                  <a:moveTo>
                    <a:pt x="0" y="235732"/>
                  </a:moveTo>
                  <a:cubicBezTo>
                    <a:pt x="0" y="105541"/>
                    <a:pt x="105541" y="0"/>
                    <a:pt x="235732" y="0"/>
                  </a:cubicBezTo>
                  <a:lnTo>
                    <a:pt x="5660639" y="0"/>
                  </a:lnTo>
                  <a:cubicBezTo>
                    <a:pt x="5790830" y="0"/>
                    <a:pt x="5896371" y="105541"/>
                    <a:pt x="5896371" y="235732"/>
                  </a:cubicBezTo>
                  <a:lnTo>
                    <a:pt x="5896371" y="1178631"/>
                  </a:lnTo>
                  <a:cubicBezTo>
                    <a:pt x="5896371" y="1308822"/>
                    <a:pt x="5790830" y="1414363"/>
                    <a:pt x="5660639"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r" defTabSz="1778000">
                <a:lnSpc>
                  <a:spcPct val="90000"/>
                </a:lnSpc>
                <a:spcBef>
                  <a:spcPct val="0"/>
                </a:spcBef>
                <a:spcAft>
                  <a:spcPct val="35000"/>
                </a:spcAft>
                <a:buNone/>
              </a:pPr>
              <a:r>
                <a:rPr lang="en-US" sz="4000" kern="1200" dirty="0"/>
                <a:t>Research the subject further</a:t>
              </a:r>
            </a:p>
          </p:txBody>
        </p:sp>
        <p:sp>
          <p:nvSpPr>
            <p:cNvPr id="6" name="Arrow: Right 5">
              <a:extLst>
                <a:ext uri="{FF2B5EF4-FFF2-40B4-BE49-F238E27FC236}">
                  <a16:creationId xmlns:a16="http://schemas.microsoft.com/office/drawing/2014/main" id="{689E4230-62AA-4723-8A82-B9D13A20B844}"/>
                </a:ext>
              </a:extLst>
            </p:cNvPr>
            <p:cNvSpPr/>
            <p:nvPr/>
          </p:nvSpPr>
          <p:spPr>
            <a:xfrm>
              <a:off x="6355665" y="3155999"/>
              <a:ext cx="2329041" cy="1414363"/>
            </a:xfrm>
            <a:prstGeom prst="rightArrow">
              <a:avLst>
                <a:gd name="adj1" fmla="val 75000"/>
                <a:gd name="adj2" fmla="val 50000"/>
              </a:avLst>
            </a:pr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C2DCD167-4428-4F5E-B6F6-DAF21590029D}"/>
                </a:ext>
              </a:extLst>
            </p:cNvPr>
            <p:cNvSpPr/>
            <p:nvPr/>
          </p:nvSpPr>
          <p:spPr>
            <a:xfrm>
              <a:off x="459293" y="3155999"/>
              <a:ext cx="5896371" cy="1414363"/>
            </a:xfrm>
            <a:custGeom>
              <a:avLst/>
              <a:gdLst>
                <a:gd name="connsiteX0" fmla="*/ 0 w 5896371"/>
                <a:gd name="connsiteY0" fmla="*/ 235732 h 1414363"/>
                <a:gd name="connsiteX1" fmla="*/ 235732 w 5896371"/>
                <a:gd name="connsiteY1" fmla="*/ 0 h 1414363"/>
                <a:gd name="connsiteX2" fmla="*/ 5660639 w 5896371"/>
                <a:gd name="connsiteY2" fmla="*/ 0 h 1414363"/>
                <a:gd name="connsiteX3" fmla="*/ 5896371 w 5896371"/>
                <a:gd name="connsiteY3" fmla="*/ 235732 h 1414363"/>
                <a:gd name="connsiteX4" fmla="*/ 5896371 w 5896371"/>
                <a:gd name="connsiteY4" fmla="*/ 1178631 h 1414363"/>
                <a:gd name="connsiteX5" fmla="*/ 5660639 w 5896371"/>
                <a:gd name="connsiteY5" fmla="*/ 1414363 h 1414363"/>
                <a:gd name="connsiteX6" fmla="*/ 235732 w 5896371"/>
                <a:gd name="connsiteY6" fmla="*/ 1414363 h 1414363"/>
                <a:gd name="connsiteX7" fmla="*/ 0 w 5896371"/>
                <a:gd name="connsiteY7" fmla="*/ 1178631 h 1414363"/>
                <a:gd name="connsiteX8" fmla="*/ 0 w 5896371"/>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6371" h="1414363">
                  <a:moveTo>
                    <a:pt x="0" y="235732"/>
                  </a:moveTo>
                  <a:cubicBezTo>
                    <a:pt x="0" y="105541"/>
                    <a:pt x="105541" y="0"/>
                    <a:pt x="235732" y="0"/>
                  </a:cubicBezTo>
                  <a:lnTo>
                    <a:pt x="5660639" y="0"/>
                  </a:lnTo>
                  <a:cubicBezTo>
                    <a:pt x="5790830" y="0"/>
                    <a:pt x="5896371" y="105541"/>
                    <a:pt x="5896371" y="235732"/>
                  </a:cubicBezTo>
                  <a:lnTo>
                    <a:pt x="5896371" y="1178631"/>
                  </a:lnTo>
                  <a:cubicBezTo>
                    <a:pt x="5896371" y="1308822"/>
                    <a:pt x="5790830" y="1414363"/>
                    <a:pt x="5660639"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r" defTabSz="1778000">
                <a:lnSpc>
                  <a:spcPct val="90000"/>
                </a:lnSpc>
                <a:spcBef>
                  <a:spcPct val="0"/>
                </a:spcBef>
                <a:spcAft>
                  <a:spcPct val="35000"/>
                </a:spcAft>
                <a:buNone/>
              </a:pPr>
              <a:r>
                <a:rPr lang="en-US" sz="4000" kern="1200" dirty="0"/>
                <a:t>Informative papers </a:t>
              </a:r>
            </a:p>
          </p:txBody>
        </p:sp>
        <p:sp>
          <p:nvSpPr>
            <p:cNvPr id="8" name="Arrow: Right 7">
              <a:extLst>
                <a:ext uri="{FF2B5EF4-FFF2-40B4-BE49-F238E27FC236}">
                  <a16:creationId xmlns:a16="http://schemas.microsoft.com/office/drawing/2014/main" id="{1C381043-B198-4E83-AE41-78E5855D2226}"/>
                </a:ext>
              </a:extLst>
            </p:cNvPr>
            <p:cNvSpPr/>
            <p:nvPr/>
          </p:nvSpPr>
          <p:spPr>
            <a:xfrm>
              <a:off x="6355665" y="4711799"/>
              <a:ext cx="2329041" cy="1414363"/>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90766E0A-F75D-4BEF-B910-EB1CEE573D21}"/>
                </a:ext>
              </a:extLst>
            </p:cNvPr>
            <p:cNvSpPr/>
            <p:nvPr/>
          </p:nvSpPr>
          <p:spPr>
            <a:xfrm>
              <a:off x="459293" y="4711799"/>
              <a:ext cx="5896371" cy="1414363"/>
            </a:xfrm>
            <a:custGeom>
              <a:avLst/>
              <a:gdLst>
                <a:gd name="connsiteX0" fmla="*/ 0 w 5896371"/>
                <a:gd name="connsiteY0" fmla="*/ 235732 h 1414363"/>
                <a:gd name="connsiteX1" fmla="*/ 235732 w 5896371"/>
                <a:gd name="connsiteY1" fmla="*/ 0 h 1414363"/>
                <a:gd name="connsiteX2" fmla="*/ 5660639 w 5896371"/>
                <a:gd name="connsiteY2" fmla="*/ 0 h 1414363"/>
                <a:gd name="connsiteX3" fmla="*/ 5896371 w 5896371"/>
                <a:gd name="connsiteY3" fmla="*/ 235732 h 1414363"/>
                <a:gd name="connsiteX4" fmla="*/ 5896371 w 5896371"/>
                <a:gd name="connsiteY4" fmla="*/ 1178631 h 1414363"/>
                <a:gd name="connsiteX5" fmla="*/ 5660639 w 5896371"/>
                <a:gd name="connsiteY5" fmla="*/ 1414363 h 1414363"/>
                <a:gd name="connsiteX6" fmla="*/ 235732 w 5896371"/>
                <a:gd name="connsiteY6" fmla="*/ 1414363 h 1414363"/>
                <a:gd name="connsiteX7" fmla="*/ 0 w 5896371"/>
                <a:gd name="connsiteY7" fmla="*/ 1178631 h 1414363"/>
                <a:gd name="connsiteX8" fmla="*/ 0 w 5896371"/>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6371" h="1414363">
                  <a:moveTo>
                    <a:pt x="0" y="235732"/>
                  </a:moveTo>
                  <a:cubicBezTo>
                    <a:pt x="0" y="105541"/>
                    <a:pt x="105541" y="0"/>
                    <a:pt x="235732" y="0"/>
                  </a:cubicBezTo>
                  <a:lnTo>
                    <a:pt x="5660639" y="0"/>
                  </a:lnTo>
                  <a:cubicBezTo>
                    <a:pt x="5790830" y="0"/>
                    <a:pt x="5896371" y="105541"/>
                    <a:pt x="5896371" y="235732"/>
                  </a:cubicBezTo>
                  <a:lnTo>
                    <a:pt x="5896371" y="1178631"/>
                  </a:lnTo>
                  <a:cubicBezTo>
                    <a:pt x="5896371" y="1308822"/>
                    <a:pt x="5790830" y="1414363"/>
                    <a:pt x="5660639"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r" defTabSz="1778000">
                <a:lnSpc>
                  <a:spcPct val="90000"/>
                </a:lnSpc>
                <a:spcBef>
                  <a:spcPct val="0"/>
                </a:spcBef>
                <a:spcAft>
                  <a:spcPct val="35000"/>
                </a:spcAft>
                <a:buNone/>
              </a:pPr>
              <a:r>
                <a:rPr lang="en-US" sz="4000" kern="1200" dirty="0"/>
                <a:t>Assist in explaining the topic to others</a:t>
              </a:r>
            </a:p>
          </p:txBody>
        </p:sp>
      </p:grpSp>
    </p:spTree>
    <p:extLst>
      <p:ext uri="{BB962C8B-B14F-4D97-AF65-F5344CB8AC3E}">
        <p14:creationId xmlns:p14="http://schemas.microsoft.com/office/powerpoint/2010/main" val="2691690477"/>
      </p:ext>
    </p:extLst>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674</TotalTime>
  <Words>21125</Words>
  <Application>Microsoft Office PowerPoint</Application>
  <PresentationFormat>On-screen Show (4:3)</PresentationFormat>
  <Paragraphs>3320</Paragraphs>
  <Slides>182</Slides>
  <Notes>78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182</vt:i4>
      </vt:variant>
    </vt:vector>
  </HeadingPairs>
  <TitlesOfParts>
    <vt:vector size="191" baseType="lpstr">
      <vt:lpstr>Arial</vt:lpstr>
      <vt:lpstr>Calibri</vt:lpstr>
      <vt:lpstr>Cambria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The Prep Work</vt:lpstr>
      <vt:lpstr>Finding the Best Location</vt:lpstr>
      <vt:lpstr>Setting up the Location</vt:lpstr>
      <vt:lpstr>Focus Group</vt:lpstr>
      <vt:lpstr>Practice</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Creating the Content (I)</vt:lpstr>
      <vt:lpstr>Picking the Right Topic</vt:lpstr>
      <vt:lpstr>Hands on Works Great</vt:lpstr>
      <vt:lpstr>Stay Focused</vt:lpstr>
      <vt:lpstr>Keep It Informal</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Creating the Content (II)</vt:lpstr>
      <vt:lpstr>Make It Interactive</vt:lpstr>
      <vt:lpstr>Review It Thoroughly</vt:lpstr>
      <vt:lpstr>Creating a Customized Presentation</vt:lpstr>
      <vt:lpstr>Back It Up!</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During the Session</vt:lpstr>
      <vt:lpstr>Ground Rules</vt:lpstr>
      <vt:lpstr>Quick Opening</vt:lpstr>
      <vt:lpstr>Parking Lot</vt:lpstr>
      <vt:lpstr>Adjusting on the Fly</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Food and Facilities</vt:lpstr>
      <vt:lpstr>Providing Food?</vt:lpstr>
      <vt:lpstr>People Bringing Their Own</vt:lpstr>
      <vt:lpstr>Eat During or After?</vt:lpstr>
      <vt:lpstr>Clean up or Teardown</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Take Away Material</vt:lpstr>
      <vt:lpstr>Handouts and Take Away Material</vt:lpstr>
      <vt:lpstr>Quizzes or Self-Tests</vt:lpstr>
      <vt:lpstr>Websites with Minutes and Session Notes</vt:lpstr>
      <vt:lpstr>Reference Material or White Paper</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Difficult Situations or People</vt:lpstr>
      <vt:lpstr>Disruptions</vt:lpstr>
      <vt:lpstr>Food Issues</vt:lpstr>
      <vt:lpstr>Senior Management Buy in</vt:lpstr>
      <vt:lpstr>People Not Participating?</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What a Lunch and Learn Is Not</vt:lpstr>
      <vt:lpstr>Heavy or Serious Topics</vt:lpstr>
      <vt:lpstr>Required Training</vt:lpstr>
      <vt:lpstr>Replacement for Traditional Training</vt:lpstr>
      <vt:lpstr>Just a Free Lunch</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Best Practices (I)</vt:lpstr>
      <vt:lpstr>Obtain Feedback and Tweak</vt:lpstr>
      <vt:lpstr>Utilize Star Employees</vt:lpstr>
      <vt:lpstr>Provide an Agenda Ahead of Time</vt:lpstr>
      <vt:lpstr>Keep the Session Casual and Loose</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 Module Eleven: Best Practices (II)</vt:lpstr>
      <vt:lpstr>Use It as a Refresher</vt:lpstr>
      <vt:lpstr>Networking Opportunity</vt:lpstr>
      <vt:lpstr>Upper Management Q&amp;A Session</vt:lpstr>
      <vt:lpstr>Put It on a Regular Schedule</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90</cp:revision>
  <dcterms:created xsi:type="dcterms:W3CDTF">2009-05-11T22:15:13Z</dcterms:created>
  <dcterms:modified xsi:type="dcterms:W3CDTF">2017-07-20T20:05:09Z</dcterms:modified>
</cp:coreProperties>
</file>