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0.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6.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7.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8.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9.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0.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1.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2.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3.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4.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5.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38.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39.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0.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43.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44.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45.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46.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47.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48.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49.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0"/>
  </p:notesMasterIdLst>
  <p:sldIdLst>
    <p:sldId id="325" r:id="rId2"/>
    <p:sldId id="257" r:id="rId3"/>
    <p:sldId id="258" r:id="rId4"/>
    <p:sldId id="261" r:id="rId5"/>
    <p:sldId id="262" r:id="rId6"/>
    <p:sldId id="263" r:id="rId7"/>
    <p:sldId id="317" r:id="rId8"/>
    <p:sldId id="318" r:id="rId9"/>
    <p:sldId id="266" r:id="rId10"/>
    <p:sldId id="329" r:id="rId11"/>
    <p:sldId id="330" r:id="rId12"/>
    <p:sldId id="331" r:id="rId13"/>
    <p:sldId id="332" r:id="rId14"/>
    <p:sldId id="333" r:id="rId15"/>
    <p:sldId id="379" r:id="rId16"/>
    <p:sldId id="380" r:id="rId17"/>
    <p:sldId id="381" r:id="rId18"/>
    <p:sldId id="382" r:id="rId19"/>
    <p:sldId id="383" r:id="rId20"/>
    <p:sldId id="267" r:id="rId21"/>
    <p:sldId id="268" r:id="rId22"/>
    <p:sldId id="269" r:id="rId23"/>
    <p:sldId id="270" r:id="rId24"/>
    <p:sldId id="271" r:id="rId25"/>
    <p:sldId id="272" r:id="rId26"/>
    <p:sldId id="334" r:id="rId27"/>
    <p:sldId id="335" r:id="rId28"/>
    <p:sldId id="336" r:id="rId29"/>
    <p:sldId id="337" r:id="rId30"/>
    <p:sldId id="338" r:id="rId31"/>
    <p:sldId id="384" r:id="rId32"/>
    <p:sldId id="385" r:id="rId33"/>
    <p:sldId id="386" r:id="rId34"/>
    <p:sldId id="387" r:id="rId35"/>
    <p:sldId id="388" r:id="rId36"/>
    <p:sldId id="273" r:id="rId37"/>
    <p:sldId id="319" r:id="rId38"/>
    <p:sldId id="322" r:id="rId39"/>
    <p:sldId id="321" r:id="rId40"/>
    <p:sldId id="320" r:id="rId41"/>
    <p:sldId id="326" r:id="rId42"/>
    <p:sldId id="339" r:id="rId43"/>
    <p:sldId id="340" r:id="rId44"/>
    <p:sldId id="341" r:id="rId45"/>
    <p:sldId id="342" r:id="rId46"/>
    <p:sldId id="343" r:id="rId47"/>
    <p:sldId id="389" r:id="rId48"/>
    <p:sldId id="390" r:id="rId49"/>
    <p:sldId id="391" r:id="rId50"/>
    <p:sldId id="392" r:id="rId51"/>
    <p:sldId id="393" r:id="rId52"/>
    <p:sldId id="278" r:id="rId53"/>
    <p:sldId id="327" r:id="rId54"/>
    <p:sldId id="280" r:id="rId55"/>
    <p:sldId id="328" r:id="rId56"/>
    <p:sldId id="282" r:id="rId57"/>
    <p:sldId id="344" r:id="rId58"/>
    <p:sldId id="345" r:id="rId59"/>
    <p:sldId id="346" r:id="rId60"/>
    <p:sldId id="347" r:id="rId61"/>
    <p:sldId id="394" r:id="rId62"/>
    <p:sldId id="395" r:id="rId63"/>
    <p:sldId id="396" r:id="rId64"/>
    <p:sldId id="397" r:id="rId65"/>
    <p:sldId id="283" r:id="rId66"/>
    <p:sldId id="284" r:id="rId67"/>
    <p:sldId id="285" r:id="rId68"/>
    <p:sldId id="286" r:id="rId69"/>
    <p:sldId id="287" r:id="rId70"/>
    <p:sldId id="349" r:id="rId71"/>
    <p:sldId id="350" r:id="rId72"/>
    <p:sldId id="351" r:id="rId73"/>
    <p:sldId id="352" r:id="rId74"/>
    <p:sldId id="398" r:id="rId75"/>
    <p:sldId id="399" r:id="rId76"/>
    <p:sldId id="400" r:id="rId77"/>
    <p:sldId id="401" r:id="rId78"/>
    <p:sldId id="288" r:id="rId79"/>
    <p:sldId id="289" r:id="rId80"/>
    <p:sldId id="290" r:id="rId81"/>
    <p:sldId id="291" r:id="rId82"/>
    <p:sldId id="292" r:id="rId83"/>
    <p:sldId id="293" r:id="rId84"/>
    <p:sldId id="354" r:id="rId85"/>
    <p:sldId id="355" r:id="rId86"/>
    <p:sldId id="356" r:id="rId87"/>
    <p:sldId id="357" r:id="rId88"/>
    <p:sldId id="358" r:id="rId89"/>
    <p:sldId id="402" r:id="rId90"/>
    <p:sldId id="403" r:id="rId91"/>
    <p:sldId id="404" r:id="rId92"/>
    <p:sldId id="405" r:id="rId93"/>
    <p:sldId id="406" r:id="rId94"/>
    <p:sldId id="294" r:id="rId95"/>
    <p:sldId id="295" r:id="rId96"/>
    <p:sldId id="296" r:id="rId97"/>
    <p:sldId id="298" r:id="rId98"/>
    <p:sldId id="359" r:id="rId99"/>
    <p:sldId id="360" r:id="rId100"/>
    <p:sldId id="361" r:id="rId101"/>
    <p:sldId id="362" r:id="rId102"/>
    <p:sldId id="407" r:id="rId103"/>
    <p:sldId id="408" r:id="rId104"/>
    <p:sldId id="409" r:id="rId105"/>
    <p:sldId id="410" r:id="rId106"/>
    <p:sldId id="299" r:id="rId107"/>
    <p:sldId id="300" r:id="rId108"/>
    <p:sldId id="303" r:id="rId109"/>
    <p:sldId id="304" r:id="rId110"/>
    <p:sldId id="305" r:id="rId111"/>
    <p:sldId id="364" r:id="rId112"/>
    <p:sldId id="365" r:id="rId113"/>
    <p:sldId id="366" r:id="rId114"/>
    <p:sldId id="367" r:id="rId115"/>
    <p:sldId id="411" r:id="rId116"/>
    <p:sldId id="412" r:id="rId117"/>
    <p:sldId id="413" r:id="rId118"/>
    <p:sldId id="414" r:id="rId119"/>
    <p:sldId id="306" r:id="rId120"/>
    <p:sldId id="307" r:id="rId121"/>
    <p:sldId id="308" r:id="rId122"/>
    <p:sldId id="309" r:id="rId123"/>
    <p:sldId id="310" r:id="rId124"/>
    <p:sldId id="369" r:id="rId125"/>
    <p:sldId id="370" r:id="rId126"/>
    <p:sldId id="371" r:id="rId127"/>
    <p:sldId id="372" r:id="rId128"/>
    <p:sldId id="415" r:id="rId129"/>
    <p:sldId id="416" r:id="rId130"/>
    <p:sldId id="417" r:id="rId131"/>
    <p:sldId id="418" r:id="rId132"/>
    <p:sldId id="311" r:id="rId133"/>
    <p:sldId id="312" r:id="rId134"/>
    <p:sldId id="313" r:id="rId135"/>
    <p:sldId id="314" r:id="rId136"/>
    <p:sldId id="315" r:id="rId137"/>
    <p:sldId id="374" r:id="rId138"/>
    <p:sldId id="375" r:id="rId139"/>
    <p:sldId id="376" r:id="rId140"/>
    <p:sldId id="377" r:id="rId141"/>
    <p:sldId id="378" r:id="rId142"/>
    <p:sldId id="419" r:id="rId143"/>
    <p:sldId id="420" r:id="rId144"/>
    <p:sldId id="421" r:id="rId145"/>
    <p:sldId id="422" r:id="rId146"/>
    <p:sldId id="423" r:id="rId147"/>
    <p:sldId id="316" r:id="rId148"/>
    <p:sldId id="324" r:id="rId14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64A2"/>
    <a:srgbClr val="608CAB"/>
    <a:srgbClr val="5CB37C"/>
    <a:srgbClr val="9BBB59"/>
    <a:srgbClr val="C0504D"/>
    <a:srgbClr val="BDB255"/>
    <a:srgbClr val="BE8351"/>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971" autoAdjust="0"/>
  </p:normalViewPr>
  <p:slideViewPr>
    <p:cSldViewPr>
      <p:cViewPr varScale="1">
        <p:scale>
          <a:sx n="92" d="100"/>
          <a:sy n="92" d="100"/>
        </p:scale>
        <p:origin x="-207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7488A6-F47C-40E3-8906-4D1621ACA637}"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2D691A78-554B-4DC5-96A4-E2A45270E78B}">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Identify financial terminology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11A615EA-0DA2-4D92-91BB-398B4F92B4BE}" type="parTrans" cxnId="{1FAA79B4-ED43-4076-A8C5-C05F505194CF}">
      <dgm:prSet/>
      <dgm:spPr/>
      <dgm:t>
        <a:bodyPr/>
        <a:lstStyle/>
        <a:p>
          <a:endParaRPr lang="en-US"/>
        </a:p>
      </dgm:t>
    </dgm:pt>
    <dgm:pt modelId="{8A36538B-D2F1-4FFC-A1E0-44CD5709AE35}" type="sibTrans" cxnId="{1FAA79B4-ED43-4076-A8C5-C05F505194CF}">
      <dgm:prSet/>
      <dgm:spPr/>
      <dgm:t>
        <a:bodyPr/>
        <a:lstStyle/>
        <a:p>
          <a:endParaRPr lang="en-US"/>
        </a:p>
      </dgm:t>
    </dgm:pt>
    <dgm:pt modelId="{72B2F71E-3716-49F1-932C-457E1DEF9E12}">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Understand budgets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F9504AD-C855-4012-AEDD-BE56CCC33B18}" type="parTrans" cxnId="{867530ED-0808-41DA-8EE7-2500AC5D7D9D}">
      <dgm:prSet/>
      <dgm:spPr/>
      <dgm:t>
        <a:bodyPr/>
        <a:lstStyle/>
        <a:p>
          <a:endParaRPr lang="en-US"/>
        </a:p>
      </dgm:t>
    </dgm:pt>
    <dgm:pt modelId="{C235610F-4E1E-4904-90DA-B4DB9B7876D3}" type="sibTrans" cxnId="{867530ED-0808-41DA-8EE7-2500AC5D7D9D}">
      <dgm:prSet/>
      <dgm:spPr/>
      <dgm:t>
        <a:bodyPr/>
        <a:lstStyle/>
        <a:p>
          <a:endParaRPr lang="en-US"/>
        </a:p>
      </dgm:t>
    </dgm:pt>
    <dgm:pt modelId="{EE3502BA-4B7F-4C67-B7F8-4FB431DF65CF}">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Analyze financial statements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160B60E6-BB3A-49DA-A914-D4DB61C38EA4}" type="parTrans" cxnId="{B0B99C8D-CE5E-4498-8DAB-A0B1E88C89F2}">
      <dgm:prSet/>
      <dgm:spPr/>
      <dgm:t>
        <a:bodyPr/>
        <a:lstStyle/>
        <a:p>
          <a:endParaRPr lang="en-US"/>
        </a:p>
      </dgm:t>
    </dgm:pt>
    <dgm:pt modelId="{DC6FE9ED-D03A-4A26-8DA5-9C14463A12CE}" type="sibTrans" cxnId="{B0B99C8D-CE5E-4498-8DAB-A0B1E88C89F2}">
      <dgm:prSet/>
      <dgm:spPr/>
      <dgm:t>
        <a:bodyPr/>
        <a:lstStyle/>
        <a:p>
          <a:endParaRPr lang="en-US"/>
        </a:p>
      </dgm:t>
    </dgm:pt>
    <dgm:pt modelId="{1332C4C2-CCB8-4D3C-B1E9-157B44C62CD0}">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Understand forecasting techniques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35B56B99-C3D6-4FAB-9552-E8547C66D5BE}" type="sibTrans" cxnId="{3E9E78B1-D7AD-44A1-A9A4-F37E4FD771AF}">
      <dgm:prSet/>
      <dgm:spPr/>
      <dgm:t>
        <a:bodyPr/>
        <a:lstStyle/>
        <a:p>
          <a:endParaRPr lang="en-US"/>
        </a:p>
      </dgm:t>
    </dgm:pt>
    <dgm:pt modelId="{E5A5CBE6-A0EF-4C82-8761-109D4A47EBD1}" type="parTrans" cxnId="{3E9E78B1-D7AD-44A1-A9A4-F37E4FD771AF}">
      <dgm:prSet/>
      <dgm:spPr/>
      <dgm:t>
        <a:bodyPr/>
        <a:lstStyle/>
        <a:p>
          <a:endParaRPr lang="en-US"/>
        </a:p>
      </dgm:t>
    </dgm:pt>
    <dgm:pt modelId="{5571FC52-1E67-4893-AB1C-A43B35B78AC2}" type="pres">
      <dgm:prSet presAssocID="{6F7488A6-F47C-40E3-8906-4D1621ACA637}" presName="Name0" presStyleCnt="0">
        <dgm:presLayoutVars>
          <dgm:dir/>
          <dgm:resizeHandles val="exact"/>
        </dgm:presLayoutVars>
      </dgm:prSet>
      <dgm:spPr/>
      <dgm:t>
        <a:bodyPr/>
        <a:lstStyle/>
        <a:p>
          <a:endParaRPr lang="en-US"/>
        </a:p>
      </dgm:t>
    </dgm:pt>
    <dgm:pt modelId="{2FACD26F-5940-4983-958A-92FA9864738F}" type="pres">
      <dgm:prSet presAssocID="{2D691A78-554B-4DC5-96A4-E2A45270E78B}" presName="node" presStyleLbl="node1" presStyleIdx="0" presStyleCnt="4">
        <dgm:presLayoutVars>
          <dgm:bulletEnabled val="1"/>
        </dgm:presLayoutVars>
      </dgm:prSet>
      <dgm:spPr/>
      <dgm:t>
        <a:bodyPr/>
        <a:lstStyle/>
        <a:p>
          <a:endParaRPr lang="en-US"/>
        </a:p>
      </dgm:t>
    </dgm:pt>
    <dgm:pt modelId="{A405EC26-EA40-45F9-AE97-5AAD7E865F96}" type="pres">
      <dgm:prSet presAssocID="{8A36538B-D2F1-4FFC-A1E0-44CD5709AE35}" presName="sibTrans" presStyleCnt="0"/>
      <dgm:spPr/>
    </dgm:pt>
    <dgm:pt modelId="{7E0BD490-9238-49D7-8C19-E0BEE9F17434}" type="pres">
      <dgm:prSet presAssocID="{72B2F71E-3716-49F1-932C-457E1DEF9E12}" presName="node" presStyleLbl="node1" presStyleIdx="1" presStyleCnt="4">
        <dgm:presLayoutVars>
          <dgm:bulletEnabled val="1"/>
        </dgm:presLayoutVars>
      </dgm:prSet>
      <dgm:spPr/>
      <dgm:t>
        <a:bodyPr/>
        <a:lstStyle/>
        <a:p>
          <a:endParaRPr lang="en-US"/>
        </a:p>
      </dgm:t>
    </dgm:pt>
    <dgm:pt modelId="{531895AC-F155-4C0A-B7FC-0502FA7C28B2}" type="pres">
      <dgm:prSet presAssocID="{C235610F-4E1E-4904-90DA-B4DB9B7876D3}" presName="sibTrans" presStyleCnt="0"/>
      <dgm:spPr/>
    </dgm:pt>
    <dgm:pt modelId="{CC3EC34F-D8FD-4CA8-B951-91EAEA0EFE24}" type="pres">
      <dgm:prSet presAssocID="{EE3502BA-4B7F-4C67-B7F8-4FB431DF65CF}" presName="node" presStyleLbl="node1" presStyleIdx="2" presStyleCnt="4">
        <dgm:presLayoutVars>
          <dgm:bulletEnabled val="1"/>
        </dgm:presLayoutVars>
      </dgm:prSet>
      <dgm:spPr/>
      <dgm:t>
        <a:bodyPr/>
        <a:lstStyle/>
        <a:p>
          <a:endParaRPr lang="en-US"/>
        </a:p>
      </dgm:t>
    </dgm:pt>
    <dgm:pt modelId="{5B28B3BB-8F24-4F50-AA64-F944FA1824A7}" type="pres">
      <dgm:prSet presAssocID="{DC6FE9ED-D03A-4A26-8DA5-9C14463A12CE}" presName="sibTrans" presStyleCnt="0"/>
      <dgm:spPr/>
    </dgm:pt>
    <dgm:pt modelId="{52BA25E7-1271-4EFB-A6A0-1488C626712B}" type="pres">
      <dgm:prSet presAssocID="{1332C4C2-CCB8-4D3C-B1E9-157B44C62CD0}" presName="node" presStyleLbl="node1" presStyleIdx="3" presStyleCnt="4">
        <dgm:presLayoutVars>
          <dgm:bulletEnabled val="1"/>
        </dgm:presLayoutVars>
      </dgm:prSet>
      <dgm:spPr/>
      <dgm:t>
        <a:bodyPr/>
        <a:lstStyle/>
        <a:p>
          <a:endParaRPr lang="en-US"/>
        </a:p>
      </dgm:t>
    </dgm:pt>
  </dgm:ptLst>
  <dgm:cxnLst>
    <dgm:cxn modelId="{E6C1A2F0-B33B-480F-8671-E2414ECA1A87}" type="presOf" srcId="{1332C4C2-CCB8-4D3C-B1E9-157B44C62CD0}" destId="{52BA25E7-1271-4EFB-A6A0-1488C626712B}" srcOrd="0" destOrd="0" presId="urn:microsoft.com/office/officeart/2005/8/layout/hList6"/>
    <dgm:cxn modelId="{867530ED-0808-41DA-8EE7-2500AC5D7D9D}" srcId="{6F7488A6-F47C-40E3-8906-4D1621ACA637}" destId="{72B2F71E-3716-49F1-932C-457E1DEF9E12}" srcOrd="1" destOrd="0" parTransId="{8F9504AD-C855-4012-AEDD-BE56CCC33B18}" sibTransId="{C235610F-4E1E-4904-90DA-B4DB9B7876D3}"/>
    <dgm:cxn modelId="{75A75F57-10F2-48BA-8A32-BE340C5F71EB}" type="presOf" srcId="{6F7488A6-F47C-40E3-8906-4D1621ACA637}" destId="{5571FC52-1E67-4893-AB1C-A43B35B78AC2}" srcOrd="0" destOrd="0" presId="urn:microsoft.com/office/officeart/2005/8/layout/hList6"/>
    <dgm:cxn modelId="{D364BF34-AC9A-4EE0-A028-BD417F8F885C}" type="presOf" srcId="{2D691A78-554B-4DC5-96A4-E2A45270E78B}" destId="{2FACD26F-5940-4983-958A-92FA9864738F}" srcOrd="0" destOrd="0" presId="urn:microsoft.com/office/officeart/2005/8/layout/hList6"/>
    <dgm:cxn modelId="{B0B99C8D-CE5E-4498-8DAB-A0B1E88C89F2}" srcId="{6F7488A6-F47C-40E3-8906-4D1621ACA637}" destId="{EE3502BA-4B7F-4C67-B7F8-4FB431DF65CF}" srcOrd="2" destOrd="0" parTransId="{160B60E6-BB3A-49DA-A914-D4DB61C38EA4}" sibTransId="{DC6FE9ED-D03A-4A26-8DA5-9C14463A12CE}"/>
    <dgm:cxn modelId="{1FAA79B4-ED43-4076-A8C5-C05F505194CF}" srcId="{6F7488A6-F47C-40E3-8906-4D1621ACA637}" destId="{2D691A78-554B-4DC5-96A4-E2A45270E78B}" srcOrd="0" destOrd="0" parTransId="{11A615EA-0DA2-4D92-91BB-398B4F92B4BE}" sibTransId="{8A36538B-D2F1-4FFC-A1E0-44CD5709AE35}"/>
    <dgm:cxn modelId="{3E9E78B1-D7AD-44A1-A9A4-F37E4FD771AF}" srcId="{6F7488A6-F47C-40E3-8906-4D1621ACA637}" destId="{1332C4C2-CCB8-4D3C-B1E9-157B44C62CD0}" srcOrd="3" destOrd="0" parTransId="{E5A5CBE6-A0EF-4C82-8761-109D4A47EBD1}" sibTransId="{35B56B99-C3D6-4FAB-9552-E8547C66D5BE}"/>
    <dgm:cxn modelId="{7A8068C2-F321-47C9-AC30-A4B7CBE720C2}" type="presOf" srcId="{72B2F71E-3716-49F1-932C-457E1DEF9E12}" destId="{7E0BD490-9238-49D7-8C19-E0BEE9F17434}" srcOrd="0" destOrd="0" presId="urn:microsoft.com/office/officeart/2005/8/layout/hList6"/>
    <dgm:cxn modelId="{B9A64026-BBE0-4D24-AAB3-05B8D306B4E6}" type="presOf" srcId="{EE3502BA-4B7F-4C67-B7F8-4FB431DF65CF}" destId="{CC3EC34F-D8FD-4CA8-B951-91EAEA0EFE24}" srcOrd="0" destOrd="0" presId="urn:microsoft.com/office/officeart/2005/8/layout/hList6"/>
    <dgm:cxn modelId="{1CEDE459-215B-4461-8ADA-C7C81EAD0FAD}" type="presParOf" srcId="{5571FC52-1E67-4893-AB1C-A43B35B78AC2}" destId="{2FACD26F-5940-4983-958A-92FA9864738F}" srcOrd="0" destOrd="0" presId="urn:microsoft.com/office/officeart/2005/8/layout/hList6"/>
    <dgm:cxn modelId="{240EEEE8-7044-41C5-82E6-7E810F7EEE13}" type="presParOf" srcId="{5571FC52-1E67-4893-AB1C-A43B35B78AC2}" destId="{A405EC26-EA40-45F9-AE97-5AAD7E865F96}" srcOrd="1" destOrd="0" presId="urn:microsoft.com/office/officeart/2005/8/layout/hList6"/>
    <dgm:cxn modelId="{546688ED-D3C9-4CB7-B217-33E54604E38B}" type="presParOf" srcId="{5571FC52-1E67-4893-AB1C-A43B35B78AC2}" destId="{7E0BD490-9238-49D7-8C19-E0BEE9F17434}" srcOrd="2" destOrd="0" presId="urn:microsoft.com/office/officeart/2005/8/layout/hList6"/>
    <dgm:cxn modelId="{6E0FE92C-FC8C-44DB-9990-57A40C6B7B00}" type="presParOf" srcId="{5571FC52-1E67-4893-AB1C-A43B35B78AC2}" destId="{531895AC-F155-4C0A-B7FC-0502FA7C28B2}" srcOrd="3" destOrd="0" presId="urn:microsoft.com/office/officeart/2005/8/layout/hList6"/>
    <dgm:cxn modelId="{44EEA6D3-0DEB-4B54-8ACD-B604DA19E66B}" type="presParOf" srcId="{5571FC52-1E67-4893-AB1C-A43B35B78AC2}" destId="{CC3EC34F-D8FD-4CA8-B951-91EAEA0EFE24}" srcOrd="4" destOrd="0" presId="urn:microsoft.com/office/officeart/2005/8/layout/hList6"/>
    <dgm:cxn modelId="{10B2331B-0C4C-4D90-BACB-14E694D5CA33}" type="presParOf" srcId="{5571FC52-1E67-4893-AB1C-A43B35B78AC2}" destId="{5B28B3BB-8F24-4F50-AA64-F944FA1824A7}" srcOrd="5" destOrd="0" presId="urn:microsoft.com/office/officeart/2005/8/layout/hList6"/>
    <dgm:cxn modelId="{01D67861-A1E2-49AB-978F-A845CFA962CE}" type="presParOf" srcId="{5571FC52-1E67-4893-AB1C-A43B35B78AC2}" destId="{52BA25E7-1271-4EFB-A6A0-1488C626712B}"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35BE68D-1EF7-463E-A1AA-98A3B43519A7}"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3A873746-C598-47DF-B994-DC4F5D417571}">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Cash flow from operations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749CEE5E-8E47-4118-84FB-52F1797C35A6}" type="parTrans" cxnId="{6CA895C3-54D4-461B-9A7F-0D09F3B140FA}">
      <dgm:prSet/>
      <dgm:spPr/>
      <dgm:t>
        <a:bodyPr/>
        <a:lstStyle/>
        <a:p>
          <a:endParaRPr lang="en-US"/>
        </a:p>
      </dgm:t>
    </dgm:pt>
    <dgm:pt modelId="{A71E2568-78CF-4BA5-B38A-74481DF93521}" type="sibTrans" cxnId="{6CA895C3-54D4-461B-9A7F-0D09F3B140FA}">
      <dgm:prSet/>
      <dgm:spPr/>
      <dgm:t>
        <a:bodyPr/>
        <a:lstStyle/>
        <a:p>
          <a:endParaRPr lang="en-US" dirty="0"/>
        </a:p>
      </dgm:t>
    </dgm:pt>
    <dgm:pt modelId="{CF225E4E-CE23-4438-A323-5C0C27526AD3}">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Cash flow from investing</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00FA3A3-7164-493F-A65B-2B60076B50A0}" type="parTrans" cxnId="{005ED04B-C5A8-4890-BFEB-6D705A903EBD}">
      <dgm:prSet/>
      <dgm:spPr/>
      <dgm:t>
        <a:bodyPr/>
        <a:lstStyle/>
        <a:p>
          <a:endParaRPr lang="en-US"/>
        </a:p>
      </dgm:t>
    </dgm:pt>
    <dgm:pt modelId="{D03B3DC8-EFFB-4B0B-8729-96D07288DDA4}" type="sibTrans" cxnId="{005ED04B-C5A8-4890-BFEB-6D705A903EBD}">
      <dgm:prSet/>
      <dgm:spPr/>
      <dgm:t>
        <a:bodyPr/>
        <a:lstStyle/>
        <a:p>
          <a:endParaRPr lang="en-US" dirty="0"/>
        </a:p>
      </dgm:t>
    </dgm:pt>
    <dgm:pt modelId="{E345C991-75B9-42F4-B870-E15383BDFCEB}">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Cash flow from financing</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524A84A3-F344-4E1E-9320-E45D12C8091D}" type="parTrans" cxnId="{BA71B305-EC1E-482D-B3F1-187B684C6B7B}">
      <dgm:prSet/>
      <dgm:spPr/>
      <dgm:t>
        <a:bodyPr/>
        <a:lstStyle/>
        <a:p>
          <a:endParaRPr lang="en-US"/>
        </a:p>
      </dgm:t>
    </dgm:pt>
    <dgm:pt modelId="{441D7139-D2D5-4776-9FEB-9E291920FC6A}" type="sibTrans" cxnId="{BA71B305-EC1E-482D-B3F1-187B684C6B7B}">
      <dgm:prSet/>
      <dgm:spPr/>
      <dgm:t>
        <a:bodyPr/>
        <a:lstStyle/>
        <a:p>
          <a:endParaRPr lang="en-US"/>
        </a:p>
      </dgm:t>
    </dgm:pt>
    <dgm:pt modelId="{8A2DA032-8E8A-48AF-8927-91C7922D58BE}" type="pres">
      <dgm:prSet presAssocID="{A35BE68D-1EF7-463E-A1AA-98A3B43519A7}" presName="outerComposite" presStyleCnt="0">
        <dgm:presLayoutVars>
          <dgm:chMax val="5"/>
          <dgm:dir/>
          <dgm:resizeHandles val="exact"/>
        </dgm:presLayoutVars>
      </dgm:prSet>
      <dgm:spPr/>
      <dgm:t>
        <a:bodyPr/>
        <a:lstStyle/>
        <a:p>
          <a:endParaRPr lang="en-US"/>
        </a:p>
      </dgm:t>
    </dgm:pt>
    <dgm:pt modelId="{715D51CC-2B5A-4EA0-B46D-F57969F4846F}" type="pres">
      <dgm:prSet presAssocID="{A35BE68D-1EF7-463E-A1AA-98A3B43519A7}" presName="dummyMaxCanvas" presStyleCnt="0">
        <dgm:presLayoutVars/>
      </dgm:prSet>
      <dgm:spPr/>
    </dgm:pt>
    <dgm:pt modelId="{47711E47-4C13-4960-8887-E0C9B5DA87B1}" type="pres">
      <dgm:prSet presAssocID="{A35BE68D-1EF7-463E-A1AA-98A3B43519A7}" presName="ThreeNodes_1" presStyleLbl="node1" presStyleIdx="0" presStyleCnt="3">
        <dgm:presLayoutVars>
          <dgm:bulletEnabled val="1"/>
        </dgm:presLayoutVars>
      </dgm:prSet>
      <dgm:spPr/>
      <dgm:t>
        <a:bodyPr/>
        <a:lstStyle/>
        <a:p>
          <a:endParaRPr lang="en-US"/>
        </a:p>
      </dgm:t>
    </dgm:pt>
    <dgm:pt modelId="{5C5DE118-5219-4E02-8DD9-7575D0A2B2C8}" type="pres">
      <dgm:prSet presAssocID="{A35BE68D-1EF7-463E-A1AA-98A3B43519A7}" presName="ThreeNodes_2" presStyleLbl="node1" presStyleIdx="1" presStyleCnt="3">
        <dgm:presLayoutVars>
          <dgm:bulletEnabled val="1"/>
        </dgm:presLayoutVars>
      </dgm:prSet>
      <dgm:spPr/>
      <dgm:t>
        <a:bodyPr/>
        <a:lstStyle/>
        <a:p>
          <a:endParaRPr lang="en-US"/>
        </a:p>
      </dgm:t>
    </dgm:pt>
    <dgm:pt modelId="{6FD3BB68-88AB-455A-B20F-A8934CF1D0D0}" type="pres">
      <dgm:prSet presAssocID="{A35BE68D-1EF7-463E-A1AA-98A3B43519A7}" presName="ThreeNodes_3" presStyleLbl="node1" presStyleIdx="2" presStyleCnt="3" custLinFactNeighborX="-1029" custLinFactNeighborY="-3184">
        <dgm:presLayoutVars>
          <dgm:bulletEnabled val="1"/>
        </dgm:presLayoutVars>
      </dgm:prSet>
      <dgm:spPr/>
      <dgm:t>
        <a:bodyPr/>
        <a:lstStyle/>
        <a:p>
          <a:endParaRPr lang="en-US"/>
        </a:p>
      </dgm:t>
    </dgm:pt>
    <dgm:pt modelId="{447D4EF3-A647-4BDD-8959-0FE4F12B8C79}" type="pres">
      <dgm:prSet presAssocID="{A35BE68D-1EF7-463E-A1AA-98A3B43519A7}" presName="ThreeConn_1-2" presStyleLbl="fgAccFollowNode1" presStyleIdx="0" presStyleCnt="2">
        <dgm:presLayoutVars>
          <dgm:bulletEnabled val="1"/>
        </dgm:presLayoutVars>
      </dgm:prSet>
      <dgm:spPr/>
      <dgm:t>
        <a:bodyPr/>
        <a:lstStyle/>
        <a:p>
          <a:endParaRPr lang="en-US"/>
        </a:p>
      </dgm:t>
    </dgm:pt>
    <dgm:pt modelId="{1E4B7C3E-4C7E-40CF-8616-DEB109892FBE}" type="pres">
      <dgm:prSet presAssocID="{A35BE68D-1EF7-463E-A1AA-98A3B43519A7}" presName="ThreeConn_2-3" presStyleLbl="fgAccFollowNode1" presStyleIdx="1" presStyleCnt="2">
        <dgm:presLayoutVars>
          <dgm:bulletEnabled val="1"/>
        </dgm:presLayoutVars>
      </dgm:prSet>
      <dgm:spPr/>
      <dgm:t>
        <a:bodyPr/>
        <a:lstStyle/>
        <a:p>
          <a:endParaRPr lang="en-US"/>
        </a:p>
      </dgm:t>
    </dgm:pt>
    <dgm:pt modelId="{78DF8F8D-898B-4424-93D3-B5C5618E4053}" type="pres">
      <dgm:prSet presAssocID="{A35BE68D-1EF7-463E-A1AA-98A3B43519A7}" presName="ThreeNodes_1_text" presStyleLbl="node1" presStyleIdx="2" presStyleCnt="3">
        <dgm:presLayoutVars>
          <dgm:bulletEnabled val="1"/>
        </dgm:presLayoutVars>
      </dgm:prSet>
      <dgm:spPr/>
      <dgm:t>
        <a:bodyPr/>
        <a:lstStyle/>
        <a:p>
          <a:endParaRPr lang="en-US"/>
        </a:p>
      </dgm:t>
    </dgm:pt>
    <dgm:pt modelId="{1DCCC673-0A21-4B2A-9FED-D8D74581A0B8}" type="pres">
      <dgm:prSet presAssocID="{A35BE68D-1EF7-463E-A1AA-98A3B43519A7}" presName="ThreeNodes_2_text" presStyleLbl="node1" presStyleIdx="2" presStyleCnt="3">
        <dgm:presLayoutVars>
          <dgm:bulletEnabled val="1"/>
        </dgm:presLayoutVars>
      </dgm:prSet>
      <dgm:spPr/>
      <dgm:t>
        <a:bodyPr/>
        <a:lstStyle/>
        <a:p>
          <a:endParaRPr lang="en-US"/>
        </a:p>
      </dgm:t>
    </dgm:pt>
    <dgm:pt modelId="{F39BEA0C-5804-47B5-8E45-4BA2DDBA815D}" type="pres">
      <dgm:prSet presAssocID="{A35BE68D-1EF7-463E-A1AA-98A3B43519A7}" presName="ThreeNodes_3_text" presStyleLbl="node1" presStyleIdx="2" presStyleCnt="3">
        <dgm:presLayoutVars>
          <dgm:bulletEnabled val="1"/>
        </dgm:presLayoutVars>
      </dgm:prSet>
      <dgm:spPr/>
      <dgm:t>
        <a:bodyPr/>
        <a:lstStyle/>
        <a:p>
          <a:endParaRPr lang="en-US"/>
        </a:p>
      </dgm:t>
    </dgm:pt>
  </dgm:ptLst>
  <dgm:cxnLst>
    <dgm:cxn modelId="{A2EDFA3C-4F46-4F0B-9C35-9C5E1E4D925E}" type="presOf" srcId="{A35BE68D-1EF7-463E-A1AA-98A3B43519A7}" destId="{8A2DA032-8E8A-48AF-8927-91C7922D58BE}" srcOrd="0" destOrd="0" presId="urn:microsoft.com/office/officeart/2005/8/layout/vProcess5"/>
    <dgm:cxn modelId="{BA71B305-EC1E-482D-B3F1-187B684C6B7B}" srcId="{A35BE68D-1EF7-463E-A1AA-98A3B43519A7}" destId="{E345C991-75B9-42F4-B870-E15383BDFCEB}" srcOrd="2" destOrd="0" parTransId="{524A84A3-F344-4E1E-9320-E45D12C8091D}" sibTransId="{441D7139-D2D5-4776-9FEB-9E291920FC6A}"/>
    <dgm:cxn modelId="{409F5151-9F09-4CAD-950E-0449E30DF8DD}" type="presOf" srcId="{3A873746-C598-47DF-B994-DC4F5D417571}" destId="{47711E47-4C13-4960-8887-E0C9B5DA87B1}" srcOrd="0" destOrd="0" presId="urn:microsoft.com/office/officeart/2005/8/layout/vProcess5"/>
    <dgm:cxn modelId="{B71E44FF-869E-4B78-A6AB-2E31E07075B6}" type="presOf" srcId="{D03B3DC8-EFFB-4B0B-8729-96D07288DDA4}" destId="{1E4B7C3E-4C7E-40CF-8616-DEB109892FBE}" srcOrd="0" destOrd="0" presId="urn:microsoft.com/office/officeart/2005/8/layout/vProcess5"/>
    <dgm:cxn modelId="{213CE0F0-8FFE-490B-84E4-EF01C4F96FC0}" type="presOf" srcId="{A71E2568-78CF-4BA5-B38A-74481DF93521}" destId="{447D4EF3-A647-4BDD-8959-0FE4F12B8C79}" srcOrd="0" destOrd="0" presId="urn:microsoft.com/office/officeart/2005/8/layout/vProcess5"/>
    <dgm:cxn modelId="{F23CA813-772F-4C3B-80E6-9DC8131926DD}" type="presOf" srcId="{3A873746-C598-47DF-B994-DC4F5D417571}" destId="{78DF8F8D-898B-4424-93D3-B5C5618E4053}" srcOrd="1" destOrd="0" presId="urn:microsoft.com/office/officeart/2005/8/layout/vProcess5"/>
    <dgm:cxn modelId="{6CA895C3-54D4-461B-9A7F-0D09F3B140FA}" srcId="{A35BE68D-1EF7-463E-A1AA-98A3B43519A7}" destId="{3A873746-C598-47DF-B994-DC4F5D417571}" srcOrd="0" destOrd="0" parTransId="{749CEE5E-8E47-4118-84FB-52F1797C35A6}" sibTransId="{A71E2568-78CF-4BA5-B38A-74481DF93521}"/>
    <dgm:cxn modelId="{99F93406-F274-4365-97E5-6469A3CF6CD6}" type="presOf" srcId="{E345C991-75B9-42F4-B870-E15383BDFCEB}" destId="{6FD3BB68-88AB-455A-B20F-A8934CF1D0D0}" srcOrd="0" destOrd="0" presId="urn:microsoft.com/office/officeart/2005/8/layout/vProcess5"/>
    <dgm:cxn modelId="{9E2ADBAF-7BF8-452E-90CC-52ADF1418266}" type="presOf" srcId="{E345C991-75B9-42F4-B870-E15383BDFCEB}" destId="{F39BEA0C-5804-47B5-8E45-4BA2DDBA815D}" srcOrd="1" destOrd="0" presId="urn:microsoft.com/office/officeart/2005/8/layout/vProcess5"/>
    <dgm:cxn modelId="{005ED04B-C5A8-4890-BFEB-6D705A903EBD}" srcId="{A35BE68D-1EF7-463E-A1AA-98A3B43519A7}" destId="{CF225E4E-CE23-4438-A323-5C0C27526AD3}" srcOrd="1" destOrd="0" parTransId="{D00FA3A3-7164-493F-A65B-2B60076B50A0}" sibTransId="{D03B3DC8-EFFB-4B0B-8729-96D07288DDA4}"/>
    <dgm:cxn modelId="{1A6F33E6-F9BD-4A73-8044-5F4DBF8630E3}" type="presOf" srcId="{CF225E4E-CE23-4438-A323-5C0C27526AD3}" destId="{5C5DE118-5219-4E02-8DD9-7575D0A2B2C8}" srcOrd="0" destOrd="0" presId="urn:microsoft.com/office/officeart/2005/8/layout/vProcess5"/>
    <dgm:cxn modelId="{EB84E83D-344F-4D18-87AF-EFE7B1D047D5}" type="presOf" srcId="{CF225E4E-CE23-4438-A323-5C0C27526AD3}" destId="{1DCCC673-0A21-4B2A-9FED-D8D74581A0B8}" srcOrd="1" destOrd="0" presId="urn:microsoft.com/office/officeart/2005/8/layout/vProcess5"/>
    <dgm:cxn modelId="{EFE0FD31-032E-4296-82BD-FBD8E18B1612}" type="presParOf" srcId="{8A2DA032-8E8A-48AF-8927-91C7922D58BE}" destId="{715D51CC-2B5A-4EA0-B46D-F57969F4846F}" srcOrd="0" destOrd="0" presId="urn:microsoft.com/office/officeart/2005/8/layout/vProcess5"/>
    <dgm:cxn modelId="{84D096C1-9630-4EA2-930A-377304513BF1}" type="presParOf" srcId="{8A2DA032-8E8A-48AF-8927-91C7922D58BE}" destId="{47711E47-4C13-4960-8887-E0C9B5DA87B1}" srcOrd="1" destOrd="0" presId="urn:microsoft.com/office/officeart/2005/8/layout/vProcess5"/>
    <dgm:cxn modelId="{EEA0FE28-13CD-4614-B49F-0933E4A22D12}" type="presParOf" srcId="{8A2DA032-8E8A-48AF-8927-91C7922D58BE}" destId="{5C5DE118-5219-4E02-8DD9-7575D0A2B2C8}" srcOrd="2" destOrd="0" presId="urn:microsoft.com/office/officeart/2005/8/layout/vProcess5"/>
    <dgm:cxn modelId="{CA0A7DAB-55D4-4104-9135-6171B1005182}" type="presParOf" srcId="{8A2DA032-8E8A-48AF-8927-91C7922D58BE}" destId="{6FD3BB68-88AB-455A-B20F-A8934CF1D0D0}" srcOrd="3" destOrd="0" presId="urn:microsoft.com/office/officeart/2005/8/layout/vProcess5"/>
    <dgm:cxn modelId="{4C6E3C61-4AC0-45A8-85FE-507C4C7251F9}" type="presParOf" srcId="{8A2DA032-8E8A-48AF-8927-91C7922D58BE}" destId="{447D4EF3-A647-4BDD-8959-0FE4F12B8C79}" srcOrd="4" destOrd="0" presId="urn:microsoft.com/office/officeart/2005/8/layout/vProcess5"/>
    <dgm:cxn modelId="{E58ECE9D-F6D8-4550-B59B-7FD371DF539C}" type="presParOf" srcId="{8A2DA032-8E8A-48AF-8927-91C7922D58BE}" destId="{1E4B7C3E-4C7E-40CF-8616-DEB109892FBE}" srcOrd="5" destOrd="0" presId="urn:microsoft.com/office/officeart/2005/8/layout/vProcess5"/>
    <dgm:cxn modelId="{D3755428-2415-4869-96D1-3ACC02A5379B}" type="presParOf" srcId="{8A2DA032-8E8A-48AF-8927-91C7922D58BE}" destId="{78DF8F8D-898B-4424-93D3-B5C5618E4053}" srcOrd="6" destOrd="0" presId="urn:microsoft.com/office/officeart/2005/8/layout/vProcess5"/>
    <dgm:cxn modelId="{7726964B-A3D0-499B-96E1-71395B411290}" type="presParOf" srcId="{8A2DA032-8E8A-48AF-8927-91C7922D58BE}" destId="{1DCCC673-0A21-4B2A-9FED-D8D74581A0B8}" srcOrd="7" destOrd="0" presId="urn:microsoft.com/office/officeart/2005/8/layout/vProcess5"/>
    <dgm:cxn modelId="{1A5B079E-AF7D-4CCF-A429-68B94111E0BB}" type="presParOf" srcId="{8A2DA032-8E8A-48AF-8927-91C7922D58BE}" destId="{F39BEA0C-5804-47B5-8E45-4BA2DDBA815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56A21C3-00A4-49D5-A066-16CD2A436404}" type="doc">
      <dgm:prSet loTypeId="urn:microsoft.com/office/officeart/2005/8/layout/architecture+Icon" loCatId="list" qsTypeId="urn:microsoft.com/office/officeart/2005/8/quickstyle/simple1" qsCatId="simple" csTypeId="urn:microsoft.com/office/officeart/2005/8/colors/colorful2" csCatId="colorful" phldr="1"/>
      <dgm:spPr/>
      <dgm:t>
        <a:bodyPr/>
        <a:lstStyle/>
        <a:p>
          <a:endParaRPr lang="en-US"/>
        </a:p>
      </dgm:t>
    </dgm:pt>
    <dgm:pt modelId="{40DAF765-CA08-4D54-9558-63C52CD17ADD}">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Notes to the financial statements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A51988F-5449-4545-A625-4796C643ECE1}" type="parTrans" cxnId="{518BD72E-5A56-4636-8FA8-4C9C1D363FE9}">
      <dgm:prSet/>
      <dgm:spPr/>
      <dgm:t>
        <a:bodyPr/>
        <a:lstStyle/>
        <a:p>
          <a:endParaRPr lang="en-US"/>
        </a:p>
      </dgm:t>
    </dgm:pt>
    <dgm:pt modelId="{F1C574E2-33E9-4B75-8C0C-86C8E10D6801}" type="sibTrans" cxnId="{518BD72E-5A56-4636-8FA8-4C9C1D363FE9}">
      <dgm:prSet/>
      <dgm:spPr/>
      <dgm:t>
        <a:bodyPr/>
        <a:lstStyle/>
        <a:p>
          <a:endParaRPr lang="en-US"/>
        </a:p>
      </dgm:t>
    </dgm:pt>
    <dgm:pt modelId="{3CE71AE8-DD33-4AF2-8F85-777202B77A12}">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Cash flow statement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9E3250B-9629-479D-BB74-E98E2CD940B8}" type="parTrans" cxnId="{8EC3A358-8BDB-460F-A6E8-357A84B37EC3}">
      <dgm:prSet/>
      <dgm:spPr/>
      <dgm:t>
        <a:bodyPr/>
        <a:lstStyle/>
        <a:p>
          <a:endParaRPr lang="en-US"/>
        </a:p>
      </dgm:t>
    </dgm:pt>
    <dgm:pt modelId="{7007DA75-9484-4F7F-809C-B8207D9FCF34}" type="sibTrans" cxnId="{8EC3A358-8BDB-460F-A6E8-357A84B37EC3}">
      <dgm:prSet/>
      <dgm:spPr/>
      <dgm:t>
        <a:bodyPr/>
        <a:lstStyle/>
        <a:p>
          <a:endParaRPr lang="en-US"/>
        </a:p>
      </dgm:t>
    </dgm:pt>
    <dgm:pt modelId="{EDBF541E-649C-4C5A-BE15-33FF6C718BE5}">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CEO’s report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54439947-11D9-4BEC-AC7B-556C4B9C1131}" type="parTrans" cxnId="{1162A3B7-A6D6-445A-B9AE-6FAE9ACF2A09}">
      <dgm:prSet/>
      <dgm:spPr/>
      <dgm:t>
        <a:bodyPr/>
        <a:lstStyle/>
        <a:p>
          <a:endParaRPr lang="en-US"/>
        </a:p>
      </dgm:t>
    </dgm:pt>
    <dgm:pt modelId="{4938D263-EBD2-4A67-ABBA-71E0DFCB431F}" type="sibTrans" cxnId="{1162A3B7-A6D6-445A-B9AE-6FAE9ACF2A09}">
      <dgm:prSet/>
      <dgm:spPr/>
      <dgm:t>
        <a:bodyPr/>
        <a:lstStyle/>
        <a:p>
          <a:endParaRPr lang="en-US"/>
        </a:p>
      </dgm:t>
    </dgm:pt>
    <dgm:pt modelId="{EF66420B-3620-48A9-BA2E-0225CBA38510}">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Auditor’s report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D29A8B5-FF76-49B3-A044-247923C7C566}" type="parTrans" cxnId="{65012F39-1ECA-4ED6-B327-4B45323F41D1}">
      <dgm:prSet/>
      <dgm:spPr/>
      <dgm:t>
        <a:bodyPr/>
        <a:lstStyle/>
        <a:p>
          <a:endParaRPr lang="en-US"/>
        </a:p>
      </dgm:t>
    </dgm:pt>
    <dgm:pt modelId="{B21831F0-7354-4FB9-BF89-6B5614021BB5}" type="sibTrans" cxnId="{65012F39-1ECA-4ED6-B327-4B45323F41D1}">
      <dgm:prSet/>
      <dgm:spPr/>
      <dgm:t>
        <a:bodyPr/>
        <a:lstStyle/>
        <a:p>
          <a:endParaRPr lang="en-US"/>
        </a:p>
      </dgm:t>
    </dgm:pt>
    <dgm:pt modelId="{450808E3-C70B-46F8-A684-3B9F11AF18CB}">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Mission statement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0228F04-B46D-49BB-9FE1-1D613F10A372}" type="parTrans" cxnId="{2A81B858-5240-48F7-861A-544F247686F1}">
      <dgm:prSet/>
      <dgm:spPr/>
      <dgm:t>
        <a:bodyPr/>
        <a:lstStyle/>
        <a:p>
          <a:endParaRPr lang="en-US"/>
        </a:p>
      </dgm:t>
    </dgm:pt>
    <dgm:pt modelId="{76D13316-4B84-4610-96CC-7CF66470BD09}" type="sibTrans" cxnId="{2A81B858-5240-48F7-861A-544F247686F1}">
      <dgm:prSet/>
      <dgm:spPr/>
      <dgm:t>
        <a:bodyPr/>
        <a:lstStyle/>
        <a:p>
          <a:endParaRPr lang="en-US"/>
        </a:p>
      </dgm:t>
    </dgm:pt>
    <dgm:pt modelId="{E092EC75-3DD6-4AB7-BD0C-13C5B0285B58}">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Balance sheet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1CCE65A4-BDAE-4403-AE67-209684F0C1CE}" type="parTrans" cxnId="{ED30B248-7651-4A4B-B020-AC83A3107B14}">
      <dgm:prSet/>
      <dgm:spPr/>
      <dgm:t>
        <a:bodyPr/>
        <a:lstStyle/>
        <a:p>
          <a:endParaRPr lang="en-US"/>
        </a:p>
      </dgm:t>
    </dgm:pt>
    <dgm:pt modelId="{47333758-38E6-45B6-99A4-B89392B65114}" type="sibTrans" cxnId="{ED30B248-7651-4A4B-B020-AC83A3107B14}">
      <dgm:prSet/>
      <dgm:spPr/>
      <dgm:t>
        <a:bodyPr/>
        <a:lstStyle/>
        <a:p>
          <a:endParaRPr lang="en-US"/>
        </a:p>
      </dgm:t>
    </dgm:pt>
    <dgm:pt modelId="{2C7FFAD7-E92D-4A07-8D67-4131F21931E7}" type="pres">
      <dgm:prSet presAssocID="{456A21C3-00A4-49D5-A066-16CD2A436404}" presName="Name0" presStyleCnt="0">
        <dgm:presLayoutVars>
          <dgm:chPref val="1"/>
          <dgm:dir/>
          <dgm:animOne val="branch"/>
          <dgm:animLvl val="lvl"/>
          <dgm:resizeHandles/>
        </dgm:presLayoutVars>
      </dgm:prSet>
      <dgm:spPr/>
      <dgm:t>
        <a:bodyPr/>
        <a:lstStyle/>
        <a:p>
          <a:endParaRPr lang="en-US"/>
        </a:p>
      </dgm:t>
    </dgm:pt>
    <dgm:pt modelId="{449A8BCB-2EA3-4668-9B96-9D71A4380629}" type="pres">
      <dgm:prSet presAssocID="{40DAF765-CA08-4D54-9558-63C52CD17ADD}" presName="vertOne" presStyleCnt="0"/>
      <dgm:spPr/>
    </dgm:pt>
    <dgm:pt modelId="{39380ED9-8CCA-4C0D-B4F0-7E05D1D1935E}" type="pres">
      <dgm:prSet presAssocID="{40DAF765-CA08-4D54-9558-63C52CD17ADD}" presName="txOne" presStyleLbl="node0" presStyleIdx="0" presStyleCnt="1">
        <dgm:presLayoutVars>
          <dgm:chPref val="3"/>
        </dgm:presLayoutVars>
      </dgm:prSet>
      <dgm:spPr/>
      <dgm:t>
        <a:bodyPr/>
        <a:lstStyle/>
        <a:p>
          <a:endParaRPr lang="en-US"/>
        </a:p>
      </dgm:t>
    </dgm:pt>
    <dgm:pt modelId="{1C88DEEB-4FAA-4912-B3AE-E22B97E1E7A5}" type="pres">
      <dgm:prSet presAssocID="{40DAF765-CA08-4D54-9558-63C52CD17ADD}" presName="parTransOne" presStyleCnt="0"/>
      <dgm:spPr/>
    </dgm:pt>
    <dgm:pt modelId="{CE0A47CF-03B9-478B-B842-9AE442DBC744}" type="pres">
      <dgm:prSet presAssocID="{40DAF765-CA08-4D54-9558-63C52CD17ADD}" presName="horzOne" presStyleCnt="0"/>
      <dgm:spPr/>
    </dgm:pt>
    <dgm:pt modelId="{96DD3AED-D519-4097-AF90-6FB62B4FD3AD}" type="pres">
      <dgm:prSet presAssocID="{3CE71AE8-DD33-4AF2-8F85-777202B77A12}" presName="vertTwo" presStyleCnt="0"/>
      <dgm:spPr/>
    </dgm:pt>
    <dgm:pt modelId="{26B428A7-A4D5-4DC3-81E0-C0237E5A288C}" type="pres">
      <dgm:prSet presAssocID="{3CE71AE8-DD33-4AF2-8F85-777202B77A12}" presName="txTwo" presStyleLbl="node2" presStyleIdx="0" presStyleCnt="2">
        <dgm:presLayoutVars>
          <dgm:chPref val="3"/>
        </dgm:presLayoutVars>
      </dgm:prSet>
      <dgm:spPr/>
      <dgm:t>
        <a:bodyPr/>
        <a:lstStyle/>
        <a:p>
          <a:endParaRPr lang="en-US"/>
        </a:p>
      </dgm:t>
    </dgm:pt>
    <dgm:pt modelId="{CBB5E916-D563-4F4C-A37D-470F72835BA5}" type="pres">
      <dgm:prSet presAssocID="{3CE71AE8-DD33-4AF2-8F85-777202B77A12}" presName="parTransTwo" presStyleCnt="0"/>
      <dgm:spPr/>
    </dgm:pt>
    <dgm:pt modelId="{38693BAE-DD3E-4424-B759-E969184EB095}" type="pres">
      <dgm:prSet presAssocID="{3CE71AE8-DD33-4AF2-8F85-777202B77A12}" presName="horzTwo" presStyleCnt="0"/>
      <dgm:spPr/>
    </dgm:pt>
    <dgm:pt modelId="{BA6C1A6D-DBE8-4E8D-A7E2-C3CA26B4FD86}" type="pres">
      <dgm:prSet presAssocID="{EDBF541E-649C-4C5A-BE15-33FF6C718BE5}" presName="vertThree" presStyleCnt="0"/>
      <dgm:spPr/>
    </dgm:pt>
    <dgm:pt modelId="{9C68B4E0-E8E7-4E2D-B0A2-2D997F05B22F}" type="pres">
      <dgm:prSet presAssocID="{EDBF541E-649C-4C5A-BE15-33FF6C718BE5}" presName="txThree" presStyleLbl="node3" presStyleIdx="0" presStyleCnt="3">
        <dgm:presLayoutVars>
          <dgm:chPref val="3"/>
        </dgm:presLayoutVars>
      </dgm:prSet>
      <dgm:spPr/>
      <dgm:t>
        <a:bodyPr/>
        <a:lstStyle/>
        <a:p>
          <a:endParaRPr lang="en-US"/>
        </a:p>
      </dgm:t>
    </dgm:pt>
    <dgm:pt modelId="{C617E059-1E3C-45B3-82BD-BC39C9B58D5C}" type="pres">
      <dgm:prSet presAssocID="{EDBF541E-649C-4C5A-BE15-33FF6C718BE5}" presName="horzThree" presStyleCnt="0"/>
      <dgm:spPr/>
    </dgm:pt>
    <dgm:pt modelId="{7A0949FC-B771-4971-99DD-9BF652521786}" type="pres">
      <dgm:prSet presAssocID="{4938D263-EBD2-4A67-ABBA-71E0DFCB431F}" presName="sibSpaceThree" presStyleCnt="0"/>
      <dgm:spPr/>
    </dgm:pt>
    <dgm:pt modelId="{D9D602A4-1BFB-4E38-8AEB-3E647B0380A7}" type="pres">
      <dgm:prSet presAssocID="{EF66420B-3620-48A9-BA2E-0225CBA38510}" presName="vertThree" presStyleCnt="0"/>
      <dgm:spPr/>
    </dgm:pt>
    <dgm:pt modelId="{3B6ADE8D-6516-4C3A-A0FB-DBBE777ACA85}" type="pres">
      <dgm:prSet presAssocID="{EF66420B-3620-48A9-BA2E-0225CBA38510}" presName="txThree" presStyleLbl="node3" presStyleIdx="1" presStyleCnt="3">
        <dgm:presLayoutVars>
          <dgm:chPref val="3"/>
        </dgm:presLayoutVars>
      </dgm:prSet>
      <dgm:spPr/>
      <dgm:t>
        <a:bodyPr/>
        <a:lstStyle/>
        <a:p>
          <a:endParaRPr lang="en-US"/>
        </a:p>
      </dgm:t>
    </dgm:pt>
    <dgm:pt modelId="{E16C685F-CF9A-4BFD-B73C-FE5B27FC1493}" type="pres">
      <dgm:prSet presAssocID="{EF66420B-3620-48A9-BA2E-0225CBA38510}" presName="horzThree" presStyleCnt="0"/>
      <dgm:spPr/>
    </dgm:pt>
    <dgm:pt modelId="{01B85A50-BF37-4069-933D-02EF082F8541}" type="pres">
      <dgm:prSet presAssocID="{7007DA75-9484-4F7F-809C-B8207D9FCF34}" presName="sibSpaceTwo" presStyleCnt="0"/>
      <dgm:spPr/>
    </dgm:pt>
    <dgm:pt modelId="{471432A3-C76B-4AB6-A9F0-D892D0FA16C6}" type="pres">
      <dgm:prSet presAssocID="{450808E3-C70B-46F8-A684-3B9F11AF18CB}" presName="vertTwo" presStyleCnt="0"/>
      <dgm:spPr/>
    </dgm:pt>
    <dgm:pt modelId="{68BA083F-779B-4133-BE2F-50BA297A2525}" type="pres">
      <dgm:prSet presAssocID="{450808E3-C70B-46F8-A684-3B9F11AF18CB}" presName="txTwo" presStyleLbl="node2" presStyleIdx="1" presStyleCnt="2">
        <dgm:presLayoutVars>
          <dgm:chPref val="3"/>
        </dgm:presLayoutVars>
      </dgm:prSet>
      <dgm:spPr/>
      <dgm:t>
        <a:bodyPr/>
        <a:lstStyle/>
        <a:p>
          <a:endParaRPr lang="en-US"/>
        </a:p>
      </dgm:t>
    </dgm:pt>
    <dgm:pt modelId="{38B7CDFE-21D9-406A-9630-0924E4D3CFD8}" type="pres">
      <dgm:prSet presAssocID="{450808E3-C70B-46F8-A684-3B9F11AF18CB}" presName="parTransTwo" presStyleCnt="0"/>
      <dgm:spPr/>
    </dgm:pt>
    <dgm:pt modelId="{9C4BA46E-3301-40E3-B16C-A3BCC6DA012E}" type="pres">
      <dgm:prSet presAssocID="{450808E3-C70B-46F8-A684-3B9F11AF18CB}" presName="horzTwo" presStyleCnt="0"/>
      <dgm:spPr/>
    </dgm:pt>
    <dgm:pt modelId="{91EA4494-406A-4E7A-A524-2808F6B58F79}" type="pres">
      <dgm:prSet presAssocID="{E092EC75-3DD6-4AB7-BD0C-13C5B0285B58}" presName="vertThree" presStyleCnt="0"/>
      <dgm:spPr/>
    </dgm:pt>
    <dgm:pt modelId="{DC4E4DA6-7B2A-4AFF-B5D1-057FC6353C35}" type="pres">
      <dgm:prSet presAssocID="{E092EC75-3DD6-4AB7-BD0C-13C5B0285B58}" presName="txThree" presStyleLbl="node3" presStyleIdx="2" presStyleCnt="3">
        <dgm:presLayoutVars>
          <dgm:chPref val="3"/>
        </dgm:presLayoutVars>
      </dgm:prSet>
      <dgm:spPr/>
      <dgm:t>
        <a:bodyPr/>
        <a:lstStyle/>
        <a:p>
          <a:endParaRPr lang="en-US"/>
        </a:p>
      </dgm:t>
    </dgm:pt>
    <dgm:pt modelId="{F1EFA022-C972-4EFB-B778-4A610E65F948}" type="pres">
      <dgm:prSet presAssocID="{E092EC75-3DD6-4AB7-BD0C-13C5B0285B58}" presName="horzThree" presStyleCnt="0"/>
      <dgm:spPr/>
    </dgm:pt>
  </dgm:ptLst>
  <dgm:cxnLst>
    <dgm:cxn modelId="{73EE5DC6-E498-4BC2-8306-A6A02A8A9457}" type="presOf" srcId="{EDBF541E-649C-4C5A-BE15-33FF6C718BE5}" destId="{9C68B4E0-E8E7-4E2D-B0A2-2D997F05B22F}" srcOrd="0" destOrd="0" presId="urn:microsoft.com/office/officeart/2005/8/layout/architecture+Icon"/>
    <dgm:cxn modelId="{BEB98A73-D4FA-48F2-8414-FDFBE87CA688}" type="presOf" srcId="{3CE71AE8-DD33-4AF2-8F85-777202B77A12}" destId="{26B428A7-A4D5-4DC3-81E0-C0237E5A288C}" srcOrd="0" destOrd="0" presId="urn:microsoft.com/office/officeart/2005/8/layout/architecture+Icon"/>
    <dgm:cxn modelId="{22B1B3E6-480E-459D-90E6-E3F28E86FE53}" type="presOf" srcId="{E092EC75-3DD6-4AB7-BD0C-13C5B0285B58}" destId="{DC4E4DA6-7B2A-4AFF-B5D1-057FC6353C35}" srcOrd="0" destOrd="0" presId="urn:microsoft.com/office/officeart/2005/8/layout/architecture+Icon"/>
    <dgm:cxn modelId="{8EC3A358-8BDB-460F-A6E8-357A84B37EC3}" srcId="{40DAF765-CA08-4D54-9558-63C52CD17ADD}" destId="{3CE71AE8-DD33-4AF2-8F85-777202B77A12}" srcOrd="0" destOrd="0" parTransId="{F9E3250B-9629-479D-BB74-E98E2CD940B8}" sibTransId="{7007DA75-9484-4F7F-809C-B8207D9FCF34}"/>
    <dgm:cxn modelId="{580D2E6C-9106-434D-A97F-3881D4D901A5}" type="presOf" srcId="{EF66420B-3620-48A9-BA2E-0225CBA38510}" destId="{3B6ADE8D-6516-4C3A-A0FB-DBBE777ACA85}" srcOrd="0" destOrd="0" presId="urn:microsoft.com/office/officeart/2005/8/layout/architecture+Icon"/>
    <dgm:cxn modelId="{D7A787B3-C923-49CF-B0D7-47054F4E8F43}" type="presOf" srcId="{40DAF765-CA08-4D54-9558-63C52CD17ADD}" destId="{39380ED9-8CCA-4C0D-B4F0-7E05D1D1935E}" srcOrd="0" destOrd="0" presId="urn:microsoft.com/office/officeart/2005/8/layout/architecture+Icon"/>
    <dgm:cxn modelId="{65012F39-1ECA-4ED6-B327-4B45323F41D1}" srcId="{3CE71AE8-DD33-4AF2-8F85-777202B77A12}" destId="{EF66420B-3620-48A9-BA2E-0225CBA38510}" srcOrd="1" destOrd="0" parTransId="{AD29A8B5-FF76-49B3-A044-247923C7C566}" sibTransId="{B21831F0-7354-4FB9-BF89-6B5614021BB5}"/>
    <dgm:cxn modelId="{F826B113-1F5F-4FE5-9214-2C551F11C21D}" type="presOf" srcId="{456A21C3-00A4-49D5-A066-16CD2A436404}" destId="{2C7FFAD7-E92D-4A07-8D67-4131F21931E7}" srcOrd="0" destOrd="0" presId="urn:microsoft.com/office/officeart/2005/8/layout/architecture+Icon"/>
    <dgm:cxn modelId="{1162A3B7-A6D6-445A-B9AE-6FAE9ACF2A09}" srcId="{3CE71AE8-DD33-4AF2-8F85-777202B77A12}" destId="{EDBF541E-649C-4C5A-BE15-33FF6C718BE5}" srcOrd="0" destOrd="0" parTransId="{54439947-11D9-4BEC-AC7B-556C4B9C1131}" sibTransId="{4938D263-EBD2-4A67-ABBA-71E0DFCB431F}"/>
    <dgm:cxn modelId="{2A81B858-5240-48F7-861A-544F247686F1}" srcId="{40DAF765-CA08-4D54-9558-63C52CD17ADD}" destId="{450808E3-C70B-46F8-A684-3B9F11AF18CB}" srcOrd="1" destOrd="0" parTransId="{A0228F04-B46D-49BB-9FE1-1D613F10A372}" sibTransId="{76D13316-4B84-4610-96CC-7CF66470BD09}"/>
    <dgm:cxn modelId="{ED30B248-7651-4A4B-B020-AC83A3107B14}" srcId="{450808E3-C70B-46F8-A684-3B9F11AF18CB}" destId="{E092EC75-3DD6-4AB7-BD0C-13C5B0285B58}" srcOrd="0" destOrd="0" parTransId="{1CCE65A4-BDAE-4403-AE67-209684F0C1CE}" sibTransId="{47333758-38E6-45B6-99A4-B89392B65114}"/>
    <dgm:cxn modelId="{518BD72E-5A56-4636-8FA8-4C9C1D363FE9}" srcId="{456A21C3-00A4-49D5-A066-16CD2A436404}" destId="{40DAF765-CA08-4D54-9558-63C52CD17ADD}" srcOrd="0" destOrd="0" parTransId="{BA51988F-5449-4545-A625-4796C643ECE1}" sibTransId="{F1C574E2-33E9-4B75-8C0C-86C8E10D6801}"/>
    <dgm:cxn modelId="{A9BE663E-76CA-4B87-946A-893C96B7D9AA}" type="presOf" srcId="{450808E3-C70B-46F8-A684-3B9F11AF18CB}" destId="{68BA083F-779B-4133-BE2F-50BA297A2525}" srcOrd="0" destOrd="0" presId="urn:microsoft.com/office/officeart/2005/8/layout/architecture+Icon"/>
    <dgm:cxn modelId="{EDE5817C-58D2-40FD-9F28-92380945F4F8}" type="presParOf" srcId="{2C7FFAD7-E92D-4A07-8D67-4131F21931E7}" destId="{449A8BCB-2EA3-4668-9B96-9D71A4380629}" srcOrd="0" destOrd="0" presId="urn:microsoft.com/office/officeart/2005/8/layout/architecture+Icon"/>
    <dgm:cxn modelId="{E43BD040-0170-456A-8460-B32F82806888}" type="presParOf" srcId="{449A8BCB-2EA3-4668-9B96-9D71A4380629}" destId="{39380ED9-8CCA-4C0D-B4F0-7E05D1D1935E}" srcOrd="0" destOrd="0" presId="urn:microsoft.com/office/officeart/2005/8/layout/architecture+Icon"/>
    <dgm:cxn modelId="{4AEF6552-D65E-4891-A4B1-22B3B698D742}" type="presParOf" srcId="{449A8BCB-2EA3-4668-9B96-9D71A4380629}" destId="{1C88DEEB-4FAA-4912-B3AE-E22B97E1E7A5}" srcOrd="1" destOrd="0" presId="urn:microsoft.com/office/officeart/2005/8/layout/architecture+Icon"/>
    <dgm:cxn modelId="{B7D9362D-234C-4AFA-86C8-39F571E428B4}" type="presParOf" srcId="{449A8BCB-2EA3-4668-9B96-9D71A4380629}" destId="{CE0A47CF-03B9-478B-B842-9AE442DBC744}" srcOrd="2" destOrd="0" presId="urn:microsoft.com/office/officeart/2005/8/layout/architecture+Icon"/>
    <dgm:cxn modelId="{8CF218A3-C449-406C-9BAC-A5DF991DA55A}" type="presParOf" srcId="{CE0A47CF-03B9-478B-B842-9AE442DBC744}" destId="{96DD3AED-D519-4097-AF90-6FB62B4FD3AD}" srcOrd="0" destOrd="0" presId="urn:microsoft.com/office/officeart/2005/8/layout/architecture+Icon"/>
    <dgm:cxn modelId="{A7F3E740-AE9C-41A8-B60F-2A8085A6FD9D}" type="presParOf" srcId="{96DD3AED-D519-4097-AF90-6FB62B4FD3AD}" destId="{26B428A7-A4D5-4DC3-81E0-C0237E5A288C}" srcOrd="0" destOrd="0" presId="urn:microsoft.com/office/officeart/2005/8/layout/architecture+Icon"/>
    <dgm:cxn modelId="{F7E574B7-5DCF-4B35-B151-ED11E3948F8D}" type="presParOf" srcId="{96DD3AED-D519-4097-AF90-6FB62B4FD3AD}" destId="{CBB5E916-D563-4F4C-A37D-470F72835BA5}" srcOrd="1" destOrd="0" presId="urn:microsoft.com/office/officeart/2005/8/layout/architecture+Icon"/>
    <dgm:cxn modelId="{22A312CC-FECB-44FE-968F-6E6B3CD3DE8D}" type="presParOf" srcId="{96DD3AED-D519-4097-AF90-6FB62B4FD3AD}" destId="{38693BAE-DD3E-4424-B759-E969184EB095}" srcOrd="2" destOrd="0" presId="urn:microsoft.com/office/officeart/2005/8/layout/architecture+Icon"/>
    <dgm:cxn modelId="{ACCB1786-FAE7-4CE1-B7D8-1433FF57C6B9}" type="presParOf" srcId="{38693BAE-DD3E-4424-B759-E969184EB095}" destId="{BA6C1A6D-DBE8-4E8D-A7E2-C3CA26B4FD86}" srcOrd="0" destOrd="0" presId="urn:microsoft.com/office/officeart/2005/8/layout/architecture+Icon"/>
    <dgm:cxn modelId="{01A0C133-FD95-49F8-85DA-D16A591CD558}" type="presParOf" srcId="{BA6C1A6D-DBE8-4E8D-A7E2-C3CA26B4FD86}" destId="{9C68B4E0-E8E7-4E2D-B0A2-2D997F05B22F}" srcOrd="0" destOrd="0" presId="urn:microsoft.com/office/officeart/2005/8/layout/architecture+Icon"/>
    <dgm:cxn modelId="{35CC6D01-9E11-43F3-9E5E-88CCCF2D32A3}" type="presParOf" srcId="{BA6C1A6D-DBE8-4E8D-A7E2-C3CA26B4FD86}" destId="{C617E059-1E3C-45B3-82BD-BC39C9B58D5C}" srcOrd="1" destOrd="0" presId="urn:microsoft.com/office/officeart/2005/8/layout/architecture+Icon"/>
    <dgm:cxn modelId="{9E758DF2-CF4C-41B4-9DA1-DB7428E2E9B6}" type="presParOf" srcId="{38693BAE-DD3E-4424-B759-E969184EB095}" destId="{7A0949FC-B771-4971-99DD-9BF652521786}" srcOrd="1" destOrd="0" presId="urn:microsoft.com/office/officeart/2005/8/layout/architecture+Icon"/>
    <dgm:cxn modelId="{CAC39C8F-CC4F-473E-8B8B-B32716E73F9A}" type="presParOf" srcId="{38693BAE-DD3E-4424-B759-E969184EB095}" destId="{D9D602A4-1BFB-4E38-8AEB-3E647B0380A7}" srcOrd="2" destOrd="0" presId="urn:microsoft.com/office/officeart/2005/8/layout/architecture+Icon"/>
    <dgm:cxn modelId="{7DD227D2-E3F9-4828-A99C-AD3344C37401}" type="presParOf" srcId="{D9D602A4-1BFB-4E38-8AEB-3E647B0380A7}" destId="{3B6ADE8D-6516-4C3A-A0FB-DBBE777ACA85}" srcOrd="0" destOrd="0" presId="urn:microsoft.com/office/officeart/2005/8/layout/architecture+Icon"/>
    <dgm:cxn modelId="{ABD4EDFB-5A68-4876-8727-27985EBF80C9}" type="presParOf" srcId="{D9D602A4-1BFB-4E38-8AEB-3E647B0380A7}" destId="{E16C685F-CF9A-4BFD-B73C-FE5B27FC1493}" srcOrd="1" destOrd="0" presId="urn:microsoft.com/office/officeart/2005/8/layout/architecture+Icon"/>
    <dgm:cxn modelId="{146D0C9F-D57B-472C-BFA9-52E34C9E46FC}" type="presParOf" srcId="{CE0A47CF-03B9-478B-B842-9AE442DBC744}" destId="{01B85A50-BF37-4069-933D-02EF082F8541}" srcOrd="1" destOrd="0" presId="urn:microsoft.com/office/officeart/2005/8/layout/architecture+Icon"/>
    <dgm:cxn modelId="{FE65DA08-D624-4B0A-8110-AD9EE3B98735}" type="presParOf" srcId="{CE0A47CF-03B9-478B-B842-9AE442DBC744}" destId="{471432A3-C76B-4AB6-A9F0-D892D0FA16C6}" srcOrd="2" destOrd="0" presId="urn:microsoft.com/office/officeart/2005/8/layout/architecture+Icon"/>
    <dgm:cxn modelId="{69F82AD6-7494-4CD8-B2AD-ACFC59E70DAC}" type="presParOf" srcId="{471432A3-C76B-4AB6-A9F0-D892D0FA16C6}" destId="{68BA083F-779B-4133-BE2F-50BA297A2525}" srcOrd="0" destOrd="0" presId="urn:microsoft.com/office/officeart/2005/8/layout/architecture+Icon"/>
    <dgm:cxn modelId="{632C8D70-B02A-4D81-AF17-9B0DB25308D3}" type="presParOf" srcId="{471432A3-C76B-4AB6-A9F0-D892D0FA16C6}" destId="{38B7CDFE-21D9-406A-9630-0924E4D3CFD8}" srcOrd="1" destOrd="0" presId="urn:microsoft.com/office/officeart/2005/8/layout/architecture+Icon"/>
    <dgm:cxn modelId="{B8B633F2-FA00-44C4-8436-6DC3CCFE414F}" type="presParOf" srcId="{471432A3-C76B-4AB6-A9F0-D892D0FA16C6}" destId="{9C4BA46E-3301-40E3-B16C-A3BCC6DA012E}" srcOrd="2" destOrd="0" presId="urn:microsoft.com/office/officeart/2005/8/layout/architecture+Icon"/>
    <dgm:cxn modelId="{7ADF4B51-9C4D-4A3E-995C-A8FEC3BAB8FD}" type="presParOf" srcId="{9C4BA46E-3301-40E3-B16C-A3BCC6DA012E}" destId="{91EA4494-406A-4E7A-A524-2808F6B58F79}" srcOrd="0" destOrd="0" presId="urn:microsoft.com/office/officeart/2005/8/layout/architecture+Icon"/>
    <dgm:cxn modelId="{9FCD5FB8-5721-4FAC-B53A-C87F53F751C3}" type="presParOf" srcId="{91EA4494-406A-4E7A-A524-2808F6B58F79}" destId="{DC4E4DA6-7B2A-4AFF-B5D1-057FC6353C35}" srcOrd="0" destOrd="0" presId="urn:microsoft.com/office/officeart/2005/8/layout/architecture+Icon"/>
    <dgm:cxn modelId="{51BA29EE-2A6A-4EA6-90E1-339EBFF0A721}" type="presParOf" srcId="{91EA4494-406A-4E7A-A524-2808F6B58F79}" destId="{F1EFA022-C972-4EFB-B778-4A610E65F948}" srcOrd="1" destOrd="0" presId="urn:microsoft.com/office/officeart/2005/8/layout/architecture+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640A71F-B038-4E82-B27A-48B76BC6D71E}"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7B120132-81F1-4BD7-9D93-A9F28C390E3B}">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Net Income Increases to Pay Increases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6F0A5671-4055-45CE-AEDC-8806AC97ABA5}" type="parTrans" cxnId="{346A1E65-1F3C-4771-984B-BD3A297375CA}">
      <dgm:prSet/>
      <dgm:spPr/>
      <dgm:t>
        <a:bodyPr/>
        <a:lstStyle/>
        <a:p>
          <a:endParaRPr lang="en-US"/>
        </a:p>
      </dgm:t>
    </dgm:pt>
    <dgm:pt modelId="{1AAF0B76-3A5D-4C45-8FD3-6A9CA1A76D8C}" type="sibTrans" cxnId="{346A1E65-1F3C-4771-984B-BD3A297375CA}">
      <dgm:prSet/>
      <dgm:spPr/>
      <dgm:t>
        <a:bodyPr/>
        <a:lstStyle/>
        <a:p>
          <a:endParaRPr lang="en-US"/>
        </a:p>
      </dgm:t>
    </dgm:pt>
    <dgm:pt modelId="{9847F577-966F-4F7D-8D99-E1F2AC0B793C}">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change in net income / change in salaries, wages and benefits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E1C345C-8C69-4FDF-BF45-D954F483E09A}" type="parTrans" cxnId="{599B49CA-A11C-4AFD-8980-98892C09BD5B}">
      <dgm:prSet/>
      <dgm:spPr/>
      <dgm:t>
        <a:bodyPr/>
        <a:lstStyle/>
        <a:p>
          <a:endParaRPr lang="en-US"/>
        </a:p>
      </dgm:t>
    </dgm:pt>
    <dgm:pt modelId="{8864DB2B-46C6-4999-A733-B235050BC336}" type="sibTrans" cxnId="{599B49CA-A11C-4AFD-8980-98892C09BD5B}">
      <dgm:prSet/>
      <dgm:spPr/>
      <dgm:t>
        <a:bodyPr/>
        <a:lstStyle/>
        <a:p>
          <a:endParaRPr lang="en-US"/>
        </a:p>
      </dgm:t>
    </dgm:pt>
    <dgm:pt modelId="{7B0ABD2A-0A54-4068-AB3C-5CBBF33E3215}">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Net Income per Employee</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5B080AF9-8B5A-4EAE-A44B-2DCC52953187}" type="parTrans" cxnId="{71D3069A-7450-4830-AC7C-890875B47E24}">
      <dgm:prSet/>
      <dgm:spPr/>
      <dgm:t>
        <a:bodyPr/>
        <a:lstStyle/>
        <a:p>
          <a:endParaRPr lang="en-US"/>
        </a:p>
      </dgm:t>
    </dgm:pt>
    <dgm:pt modelId="{D7DC55BF-3149-4AD0-8AA2-B5F57F4003E5}" type="sibTrans" cxnId="{71D3069A-7450-4830-AC7C-890875B47E24}">
      <dgm:prSet/>
      <dgm:spPr/>
      <dgm:t>
        <a:bodyPr/>
        <a:lstStyle/>
        <a:p>
          <a:endParaRPr lang="en-US"/>
        </a:p>
      </dgm:t>
    </dgm:pt>
    <dgm:pt modelId="{6DD1CCD2-C03D-4B31-AB8D-382D071F0E4F}">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net income / number of employees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989FB621-FC02-48D8-89C5-207AB88B51C2}" type="parTrans" cxnId="{801FF221-EE25-4283-995D-4C6754E84691}">
      <dgm:prSet/>
      <dgm:spPr/>
      <dgm:t>
        <a:bodyPr/>
        <a:lstStyle/>
        <a:p>
          <a:endParaRPr lang="en-US"/>
        </a:p>
      </dgm:t>
    </dgm:pt>
    <dgm:pt modelId="{60E02735-662C-41CB-8460-86AEB5C5C1B7}" type="sibTrans" cxnId="{801FF221-EE25-4283-995D-4C6754E84691}">
      <dgm:prSet/>
      <dgm:spPr/>
      <dgm:t>
        <a:bodyPr/>
        <a:lstStyle/>
        <a:p>
          <a:endParaRPr lang="en-US"/>
        </a:p>
      </dgm:t>
    </dgm:pt>
    <dgm:pt modelId="{72524F91-FE9A-4F91-92E9-3FC74FDB1807}">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Net Income to Assets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C3234154-9BD3-4EC3-985C-BA57A0A0029C}" type="parTrans" cxnId="{E44A749B-D821-49B2-8875-EBC794F722F8}">
      <dgm:prSet/>
      <dgm:spPr/>
      <dgm:t>
        <a:bodyPr/>
        <a:lstStyle/>
        <a:p>
          <a:endParaRPr lang="en-US"/>
        </a:p>
      </dgm:t>
    </dgm:pt>
    <dgm:pt modelId="{9C7CF313-D1FE-421A-94CE-781EA4B325EE}" type="sibTrans" cxnId="{E44A749B-D821-49B2-8875-EBC794F722F8}">
      <dgm:prSet/>
      <dgm:spPr/>
      <dgm:t>
        <a:bodyPr/>
        <a:lstStyle/>
        <a:p>
          <a:endParaRPr lang="en-US"/>
        </a:p>
      </dgm:t>
    </dgm:pt>
    <dgm:pt modelId="{DF4418C3-3793-4035-8546-4543EBC08149}">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net profit before taxes / total assets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4C337516-5043-40D6-9A2A-F8CEE6542384}" type="parTrans" cxnId="{54D6F7E3-A0B3-44B9-A604-968CFF78CC30}">
      <dgm:prSet/>
      <dgm:spPr/>
      <dgm:t>
        <a:bodyPr/>
        <a:lstStyle/>
        <a:p>
          <a:endParaRPr lang="en-US"/>
        </a:p>
      </dgm:t>
    </dgm:pt>
    <dgm:pt modelId="{6C72D87C-B828-4D55-BE1A-3A783227D6BE}" type="sibTrans" cxnId="{54D6F7E3-A0B3-44B9-A604-968CFF78CC30}">
      <dgm:prSet/>
      <dgm:spPr/>
      <dgm:t>
        <a:bodyPr/>
        <a:lstStyle/>
        <a:p>
          <a:endParaRPr lang="en-US"/>
        </a:p>
      </dgm:t>
    </dgm:pt>
    <dgm:pt modelId="{1006E433-3A00-4FC3-8304-31EF58B76012}" type="pres">
      <dgm:prSet presAssocID="{8640A71F-B038-4E82-B27A-48B76BC6D71E}" presName="linear" presStyleCnt="0">
        <dgm:presLayoutVars>
          <dgm:dir/>
          <dgm:resizeHandles val="exact"/>
        </dgm:presLayoutVars>
      </dgm:prSet>
      <dgm:spPr/>
      <dgm:t>
        <a:bodyPr/>
        <a:lstStyle/>
        <a:p>
          <a:endParaRPr lang="en-US"/>
        </a:p>
      </dgm:t>
    </dgm:pt>
    <dgm:pt modelId="{D146EF1B-9434-402B-B48F-158C97DA9A65}" type="pres">
      <dgm:prSet presAssocID="{7B120132-81F1-4BD7-9D93-A9F28C390E3B}" presName="comp" presStyleCnt="0"/>
      <dgm:spPr/>
    </dgm:pt>
    <dgm:pt modelId="{B24E0389-1C94-4395-9888-F74FE0FAD558}" type="pres">
      <dgm:prSet presAssocID="{7B120132-81F1-4BD7-9D93-A9F28C390E3B}" presName="box" presStyleLbl="node1" presStyleIdx="0" presStyleCnt="3"/>
      <dgm:spPr/>
      <dgm:t>
        <a:bodyPr/>
        <a:lstStyle/>
        <a:p>
          <a:endParaRPr lang="en-US"/>
        </a:p>
      </dgm:t>
    </dgm:pt>
    <dgm:pt modelId="{C48C85C3-1E4C-4F2B-82FE-E0453D6FD2C3}" type="pres">
      <dgm:prSet presAssocID="{7B120132-81F1-4BD7-9D93-A9F28C390E3B}" presName="img" presStyleLbl="fgImgPlace1" presStyleIdx="0" presStyleCnt="3"/>
      <dgm:spPr>
        <a:solidFill>
          <a:schemeClr val="accent3">
            <a:tint val="50000"/>
            <a:hueOff val="0"/>
            <a:satOff val="0"/>
            <a:lumOff val="0"/>
          </a:schemeClr>
        </a:solidFill>
      </dgm:spPr>
    </dgm:pt>
    <dgm:pt modelId="{9C62333E-6EFC-4B0F-9EA2-4C2E9DCEA0B2}" type="pres">
      <dgm:prSet presAssocID="{7B120132-81F1-4BD7-9D93-A9F28C390E3B}" presName="text" presStyleLbl="node1" presStyleIdx="0" presStyleCnt="3">
        <dgm:presLayoutVars>
          <dgm:bulletEnabled val="1"/>
        </dgm:presLayoutVars>
      </dgm:prSet>
      <dgm:spPr/>
      <dgm:t>
        <a:bodyPr/>
        <a:lstStyle/>
        <a:p>
          <a:endParaRPr lang="en-US"/>
        </a:p>
      </dgm:t>
    </dgm:pt>
    <dgm:pt modelId="{D3BCFA49-C032-4F11-879E-AD8C011EA1A1}" type="pres">
      <dgm:prSet presAssocID="{1AAF0B76-3A5D-4C45-8FD3-6A9CA1A76D8C}" presName="spacer" presStyleCnt="0"/>
      <dgm:spPr/>
    </dgm:pt>
    <dgm:pt modelId="{DBE18BCD-D7BF-4015-B29E-FCD2798477A1}" type="pres">
      <dgm:prSet presAssocID="{7B0ABD2A-0A54-4068-AB3C-5CBBF33E3215}" presName="comp" presStyleCnt="0"/>
      <dgm:spPr/>
    </dgm:pt>
    <dgm:pt modelId="{A377895E-F43F-48A7-9EBE-9C080E79E705}" type="pres">
      <dgm:prSet presAssocID="{7B0ABD2A-0A54-4068-AB3C-5CBBF33E3215}" presName="box" presStyleLbl="node1" presStyleIdx="1" presStyleCnt="3"/>
      <dgm:spPr/>
      <dgm:t>
        <a:bodyPr/>
        <a:lstStyle/>
        <a:p>
          <a:endParaRPr lang="en-US"/>
        </a:p>
      </dgm:t>
    </dgm:pt>
    <dgm:pt modelId="{D1CC7E84-0064-40D9-9355-6A155632463B}" type="pres">
      <dgm:prSet presAssocID="{7B0ABD2A-0A54-4068-AB3C-5CBBF33E3215}" presName="img" presStyleLbl="fgImgPlace1" presStyleIdx="1" presStyleCnt="3"/>
      <dgm:spPr>
        <a:solidFill>
          <a:schemeClr val="accent3">
            <a:tint val="50000"/>
            <a:hueOff val="5376097"/>
            <a:satOff val="-7054"/>
            <a:lumOff val="-694"/>
          </a:schemeClr>
        </a:solidFill>
      </dgm:spPr>
    </dgm:pt>
    <dgm:pt modelId="{B8078FA3-13F0-4A9F-94E4-4297E13711D3}" type="pres">
      <dgm:prSet presAssocID="{7B0ABD2A-0A54-4068-AB3C-5CBBF33E3215}" presName="text" presStyleLbl="node1" presStyleIdx="1" presStyleCnt="3">
        <dgm:presLayoutVars>
          <dgm:bulletEnabled val="1"/>
        </dgm:presLayoutVars>
      </dgm:prSet>
      <dgm:spPr/>
      <dgm:t>
        <a:bodyPr/>
        <a:lstStyle/>
        <a:p>
          <a:endParaRPr lang="en-US"/>
        </a:p>
      </dgm:t>
    </dgm:pt>
    <dgm:pt modelId="{921D19A4-280F-4A82-9996-12679DA589E9}" type="pres">
      <dgm:prSet presAssocID="{D7DC55BF-3149-4AD0-8AA2-B5F57F4003E5}" presName="spacer" presStyleCnt="0"/>
      <dgm:spPr/>
    </dgm:pt>
    <dgm:pt modelId="{49075B39-ED6D-42CE-8ABF-2A0CB8397A5E}" type="pres">
      <dgm:prSet presAssocID="{72524F91-FE9A-4F91-92E9-3FC74FDB1807}" presName="comp" presStyleCnt="0"/>
      <dgm:spPr/>
    </dgm:pt>
    <dgm:pt modelId="{C565676A-BABC-435E-8CB6-5E1CAFD02BEC}" type="pres">
      <dgm:prSet presAssocID="{72524F91-FE9A-4F91-92E9-3FC74FDB1807}" presName="box" presStyleLbl="node1" presStyleIdx="2" presStyleCnt="3"/>
      <dgm:spPr/>
      <dgm:t>
        <a:bodyPr/>
        <a:lstStyle/>
        <a:p>
          <a:endParaRPr lang="en-US"/>
        </a:p>
      </dgm:t>
    </dgm:pt>
    <dgm:pt modelId="{33D1866B-401E-4879-A43E-7633B5E396B3}" type="pres">
      <dgm:prSet presAssocID="{72524F91-FE9A-4F91-92E9-3FC74FDB1807}" presName="img" presStyleLbl="fgImgPlace1" presStyleIdx="2" presStyleCnt="3"/>
      <dgm:spPr>
        <a:solidFill>
          <a:schemeClr val="accent3">
            <a:tint val="50000"/>
            <a:hueOff val="10752195"/>
            <a:satOff val="-14108"/>
            <a:lumOff val="-1388"/>
          </a:schemeClr>
        </a:solidFill>
      </dgm:spPr>
    </dgm:pt>
    <dgm:pt modelId="{9A181579-4BC0-4077-9A90-0DF6C6899BB7}" type="pres">
      <dgm:prSet presAssocID="{72524F91-FE9A-4F91-92E9-3FC74FDB1807}" presName="text" presStyleLbl="node1" presStyleIdx="2" presStyleCnt="3">
        <dgm:presLayoutVars>
          <dgm:bulletEnabled val="1"/>
        </dgm:presLayoutVars>
      </dgm:prSet>
      <dgm:spPr/>
      <dgm:t>
        <a:bodyPr/>
        <a:lstStyle/>
        <a:p>
          <a:endParaRPr lang="en-US"/>
        </a:p>
      </dgm:t>
    </dgm:pt>
  </dgm:ptLst>
  <dgm:cxnLst>
    <dgm:cxn modelId="{4E247316-E156-4D63-A516-AA9BD4FBE570}" type="presOf" srcId="{DF4418C3-3793-4035-8546-4543EBC08149}" destId="{C565676A-BABC-435E-8CB6-5E1CAFD02BEC}" srcOrd="0" destOrd="1" presId="urn:microsoft.com/office/officeart/2005/8/layout/vList4"/>
    <dgm:cxn modelId="{A48A8A5B-C25B-4385-8002-F1EB0AE6F900}" type="presOf" srcId="{6DD1CCD2-C03D-4B31-AB8D-382D071F0E4F}" destId="{A377895E-F43F-48A7-9EBE-9C080E79E705}" srcOrd="0" destOrd="1" presId="urn:microsoft.com/office/officeart/2005/8/layout/vList4"/>
    <dgm:cxn modelId="{54D6F7E3-A0B3-44B9-A604-968CFF78CC30}" srcId="{72524F91-FE9A-4F91-92E9-3FC74FDB1807}" destId="{DF4418C3-3793-4035-8546-4543EBC08149}" srcOrd="0" destOrd="0" parTransId="{4C337516-5043-40D6-9A2A-F8CEE6542384}" sibTransId="{6C72D87C-B828-4D55-BE1A-3A783227D6BE}"/>
    <dgm:cxn modelId="{E02F3D35-9F24-4A13-993E-6EC96900B6C4}" type="presOf" srcId="{8640A71F-B038-4E82-B27A-48B76BC6D71E}" destId="{1006E433-3A00-4FC3-8304-31EF58B76012}" srcOrd="0" destOrd="0" presId="urn:microsoft.com/office/officeart/2005/8/layout/vList4"/>
    <dgm:cxn modelId="{346A1E65-1F3C-4771-984B-BD3A297375CA}" srcId="{8640A71F-B038-4E82-B27A-48B76BC6D71E}" destId="{7B120132-81F1-4BD7-9D93-A9F28C390E3B}" srcOrd="0" destOrd="0" parTransId="{6F0A5671-4055-45CE-AEDC-8806AC97ABA5}" sibTransId="{1AAF0B76-3A5D-4C45-8FD3-6A9CA1A76D8C}"/>
    <dgm:cxn modelId="{599B49CA-A11C-4AFD-8980-98892C09BD5B}" srcId="{7B120132-81F1-4BD7-9D93-A9F28C390E3B}" destId="{9847F577-966F-4F7D-8D99-E1F2AC0B793C}" srcOrd="0" destOrd="0" parTransId="{0E1C345C-8C69-4FDF-BF45-D954F483E09A}" sibTransId="{8864DB2B-46C6-4999-A733-B235050BC336}"/>
    <dgm:cxn modelId="{1F096146-A7AA-4D3B-AA84-D0D75A493146}" type="presOf" srcId="{6DD1CCD2-C03D-4B31-AB8D-382D071F0E4F}" destId="{B8078FA3-13F0-4A9F-94E4-4297E13711D3}" srcOrd="1" destOrd="1" presId="urn:microsoft.com/office/officeart/2005/8/layout/vList4"/>
    <dgm:cxn modelId="{A9707675-6106-46C0-9CAD-65A4E10EB671}" type="presOf" srcId="{7B0ABD2A-0A54-4068-AB3C-5CBBF33E3215}" destId="{B8078FA3-13F0-4A9F-94E4-4297E13711D3}" srcOrd="1" destOrd="0" presId="urn:microsoft.com/office/officeart/2005/8/layout/vList4"/>
    <dgm:cxn modelId="{3A906A19-701F-4975-A1F1-E80CC00FEC36}" type="presOf" srcId="{72524F91-FE9A-4F91-92E9-3FC74FDB1807}" destId="{9A181579-4BC0-4077-9A90-0DF6C6899BB7}" srcOrd="1" destOrd="0" presId="urn:microsoft.com/office/officeart/2005/8/layout/vList4"/>
    <dgm:cxn modelId="{EDA38ACB-D2E9-4B9C-87F4-DC5A2FDA0E10}" type="presOf" srcId="{7B0ABD2A-0A54-4068-AB3C-5CBBF33E3215}" destId="{A377895E-F43F-48A7-9EBE-9C080E79E705}" srcOrd="0" destOrd="0" presId="urn:microsoft.com/office/officeart/2005/8/layout/vList4"/>
    <dgm:cxn modelId="{47C9A8A5-7C0D-4E5D-8C06-14FCFE40C2FD}" type="presOf" srcId="{9847F577-966F-4F7D-8D99-E1F2AC0B793C}" destId="{B24E0389-1C94-4395-9888-F74FE0FAD558}" srcOrd="0" destOrd="1" presId="urn:microsoft.com/office/officeart/2005/8/layout/vList4"/>
    <dgm:cxn modelId="{6F7F1FFA-6188-45EB-B92B-4681765EF79B}" type="presOf" srcId="{7B120132-81F1-4BD7-9D93-A9F28C390E3B}" destId="{9C62333E-6EFC-4B0F-9EA2-4C2E9DCEA0B2}" srcOrd="1" destOrd="0" presId="urn:microsoft.com/office/officeart/2005/8/layout/vList4"/>
    <dgm:cxn modelId="{D7FD77F0-1F2F-438B-9E2C-E03CDD116DCE}" type="presOf" srcId="{72524F91-FE9A-4F91-92E9-3FC74FDB1807}" destId="{C565676A-BABC-435E-8CB6-5E1CAFD02BEC}" srcOrd="0" destOrd="0" presId="urn:microsoft.com/office/officeart/2005/8/layout/vList4"/>
    <dgm:cxn modelId="{801FF221-EE25-4283-995D-4C6754E84691}" srcId="{7B0ABD2A-0A54-4068-AB3C-5CBBF33E3215}" destId="{6DD1CCD2-C03D-4B31-AB8D-382D071F0E4F}" srcOrd="0" destOrd="0" parTransId="{989FB621-FC02-48D8-89C5-207AB88B51C2}" sibTransId="{60E02735-662C-41CB-8460-86AEB5C5C1B7}"/>
    <dgm:cxn modelId="{246122FB-19D8-4D77-AE57-854DB277B755}" type="presOf" srcId="{DF4418C3-3793-4035-8546-4543EBC08149}" destId="{9A181579-4BC0-4077-9A90-0DF6C6899BB7}" srcOrd="1" destOrd="1" presId="urn:microsoft.com/office/officeart/2005/8/layout/vList4"/>
    <dgm:cxn modelId="{8AB6FA02-F8E9-46F7-BC97-8AA6B08A376C}" type="presOf" srcId="{9847F577-966F-4F7D-8D99-E1F2AC0B793C}" destId="{9C62333E-6EFC-4B0F-9EA2-4C2E9DCEA0B2}" srcOrd="1" destOrd="1" presId="urn:microsoft.com/office/officeart/2005/8/layout/vList4"/>
    <dgm:cxn modelId="{E44A749B-D821-49B2-8875-EBC794F722F8}" srcId="{8640A71F-B038-4E82-B27A-48B76BC6D71E}" destId="{72524F91-FE9A-4F91-92E9-3FC74FDB1807}" srcOrd="2" destOrd="0" parTransId="{C3234154-9BD3-4EC3-985C-BA57A0A0029C}" sibTransId="{9C7CF313-D1FE-421A-94CE-781EA4B325EE}"/>
    <dgm:cxn modelId="{71D3069A-7450-4830-AC7C-890875B47E24}" srcId="{8640A71F-B038-4E82-B27A-48B76BC6D71E}" destId="{7B0ABD2A-0A54-4068-AB3C-5CBBF33E3215}" srcOrd="1" destOrd="0" parTransId="{5B080AF9-8B5A-4EAE-A44B-2DCC52953187}" sibTransId="{D7DC55BF-3149-4AD0-8AA2-B5F57F4003E5}"/>
    <dgm:cxn modelId="{95ADB759-CDEC-4C04-8B1A-8784A9A23EEA}" type="presOf" srcId="{7B120132-81F1-4BD7-9D93-A9F28C390E3B}" destId="{B24E0389-1C94-4395-9888-F74FE0FAD558}" srcOrd="0" destOrd="0" presId="urn:microsoft.com/office/officeart/2005/8/layout/vList4"/>
    <dgm:cxn modelId="{7F649D4A-DBB0-40A5-B241-E208DE21F5F3}" type="presParOf" srcId="{1006E433-3A00-4FC3-8304-31EF58B76012}" destId="{D146EF1B-9434-402B-B48F-158C97DA9A65}" srcOrd="0" destOrd="0" presId="urn:microsoft.com/office/officeart/2005/8/layout/vList4"/>
    <dgm:cxn modelId="{C8713273-1988-458F-AF87-CF01B1E39C74}" type="presParOf" srcId="{D146EF1B-9434-402B-B48F-158C97DA9A65}" destId="{B24E0389-1C94-4395-9888-F74FE0FAD558}" srcOrd="0" destOrd="0" presId="urn:microsoft.com/office/officeart/2005/8/layout/vList4"/>
    <dgm:cxn modelId="{BCA827C7-C9F7-4A22-9F6A-5888798825DB}" type="presParOf" srcId="{D146EF1B-9434-402B-B48F-158C97DA9A65}" destId="{C48C85C3-1E4C-4F2B-82FE-E0453D6FD2C3}" srcOrd="1" destOrd="0" presId="urn:microsoft.com/office/officeart/2005/8/layout/vList4"/>
    <dgm:cxn modelId="{78DC806D-7717-4D0C-8104-33D1C3AE3298}" type="presParOf" srcId="{D146EF1B-9434-402B-B48F-158C97DA9A65}" destId="{9C62333E-6EFC-4B0F-9EA2-4C2E9DCEA0B2}" srcOrd="2" destOrd="0" presId="urn:microsoft.com/office/officeart/2005/8/layout/vList4"/>
    <dgm:cxn modelId="{AD0B5CBF-5BFD-46DF-A2CA-7A354030B0E1}" type="presParOf" srcId="{1006E433-3A00-4FC3-8304-31EF58B76012}" destId="{D3BCFA49-C032-4F11-879E-AD8C011EA1A1}" srcOrd="1" destOrd="0" presId="urn:microsoft.com/office/officeart/2005/8/layout/vList4"/>
    <dgm:cxn modelId="{1890C5D0-D99C-43C2-8F1D-854EBACA22EF}" type="presParOf" srcId="{1006E433-3A00-4FC3-8304-31EF58B76012}" destId="{DBE18BCD-D7BF-4015-B29E-FCD2798477A1}" srcOrd="2" destOrd="0" presId="urn:microsoft.com/office/officeart/2005/8/layout/vList4"/>
    <dgm:cxn modelId="{C0724AF1-D3AE-4B90-A1C3-41278DCF843E}" type="presParOf" srcId="{DBE18BCD-D7BF-4015-B29E-FCD2798477A1}" destId="{A377895E-F43F-48A7-9EBE-9C080E79E705}" srcOrd="0" destOrd="0" presId="urn:microsoft.com/office/officeart/2005/8/layout/vList4"/>
    <dgm:cxn modelId="{490C840E-332A-4F4A-8ED8-839D7A997E41}" type="presParOf" srcId="{DBE18BCD-D7BF-4015-B29E-FCD2798477A1}" destId="{D1CC7E84-0064-40D9-9355-6A155632463B}" srcOrd="1" destOrd="0" presId="urn:microsoft.com/office/officeart/2005/8/layout/vList4"/>
    <dgm:cxn modelId="{F6F2014B-3DE8-4A69-B309-5E1281B0A88C}" type="presParOf" srcId="{DBE18BCD-D7BF-4015-B29E-FCD2798477A1}" destId="{B8078FA3-13F0-4A9F-94E4-4297E13711D3}" srcOrd="2" destOrd="0" presId="urn:microsoft.com/office/officeart/2005/8/layout/vList4"/>
    <dgm:cxn modelId="{D228DD7B-68C1-4B5D-B35A-94FF8DC41BED}" type="presParOf" srcId="{1006E433-3A00-4FC3-8304-31EF58B76012}" destId="{921D19A4-280F-4A82-9996-12679DA589E9}" srcOrd="3" destOrd="0" presId="urn:microsoft.com/office/officeart/2005/8/layout/vList4"/>
    <dgm:cxn modelId="{C8C6214A-E99A-43D2-BDA6-815C13571A91}" type="presParOf" srcId="{1006E433-3A00-4FC3-8304-31EF58B76012}" destId="{49075B39-ED6D-42CE-8ABF-2A0CB8397A5E}" srcOrd="4" destOrd="0" presId="urn:microsoft.com/office/officeart/2005/8/layout/vList4"/>
    <dgm:cxn modelId="{5A314E9E-8F64-422A-855A-1D17E79C98D1}" type="presParOf" srcId="{49075B39-ED6D-42CE-8ABF-2A0CB8397A5E}" destId="{C565676A-BABC-435E-8CB6-5E1CAFD02BEC}" srcOrd="0" destOrd="0" presId="urn:microsoft.com/office/officeart/2005/8/layout/vList4"/>
    <dgm:cxn modelId="{A1E8722A-2F06-4FD5-96F6-4C77E7F4BD1B}" type="presParOf" srcId="{49075B39-ED6D-42CE-8ABF-2A0CB8397A5E}" destId="{33D1866B-401E-4879-A43E-7633B5E396B3}" srcOrd="1" destOrd="0" presId="urn:microsoft.com/office/officeart/2005/8/layout/vList4"/>
    <dgm:cxn modelId="{8CBF94CA-DAEC-4AE3-991D-3B45A7A9CB9C}" type="presParOf" srcId="{49075B39-ED6D-42CE-8ABF-2A0CB8397A5E}" destId="{9A181579-4BC0-4077-9A90-0DF6C6899BB7}"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B47A247-7B57-4745-A208-BE4CAB3E41D7}" type="doc">
      <dgm:prSet loTypeId="urn:microsoft.com/office/officeart/2008/layout/LinedList" loCatId="list" qsTypeId="urn:microsoft.com/office/officeart/2005/8/quickstyle/simple1" qsCatId="simple" csTypeId="urn:microsoft.com/office/officeart/2005/8/colors/colorful3" csCatId="colorful" phldr="1"/>
      <dgm:spPr/>
      <dgm:t>
        <a:bodyPr/>
        <a:lstStyle/>
        <a:p>
          <a:endParaRPr lang="en-US"/>
        </a:p>
      </dgm:t>
    </dgm:pt>
    <dgm:pt modelId="{3EB44A6A-FB11-42F6-9434-829F4FCC0950}">
      <dgm:prSet phldrT="[Text]"/>
      <dgm:spPr/>
      <dgm:t>
        <a:bodyPr/>
        <a:lstStyle/>
        <a:p>
          <a:r>
            <a:rPr lang="en-US" b="1" dirty="0" smtClean="0"/>
            <a:t>Cash Debt Coverage </a:t>
          </a:r>
          <a:r>
            <a:rPr lang="en-US" dirty="0" smtClean="0"/>
            <a:t>= (cash flow from operations - dividends) / total debt</a:t>
          </a:r>
          <a:endParaRPr lang="en-US" dirty="0"/>
        </a:p>
      </dgm:t>
    </dgm:pt>
    <dgm:pt modelId="{613B54C5-E21D-4E12-995A-E96739A461A8}" type="parTrans" cxnId="{0ED31D61-F087-4675-AAE3-E482E502EDB4}">
      <dgm:prSet/>
      <dgm:spPr/>
      <dgm:t>
        <a:bodyPr/>
        <a:lstStyle/>
        <a:p>
          <a:endParaRPr lang="en-US"/>
        </a:p>
      </dgm:t>
    </dgm:pt>
    <dgm:pt modelId="{444CE282-363E-4ABD-B53C-843B32C4B8D7}" type="sibTrans" cxnId="{0ED31D61-F087-4675-AAE3-E482E502EDB4}">
      <dgm:prSet/>
      <dgm:spPr/>
      <dgm:t>
        <a:bodyPr/>
        <a:lstStyle/>
        <a:p>
          <a:endParaRPr lang="en-US"/>
        </a:p>
      </dgm:t>
    </dgm:pt>
    <dgm:pt modelId="{B43157C8-CE7D-4FFF-A74E-2320AAC95E08}">
      <dgm:prSet phldrT="[Text]"/>
      <dgm:spPr/>
      <dgm:t>
        <a:bodyPr/>
        <a:lstStyle/>
        <a:p>
          <a:r>
            <a:rPr lang="en-US" b="1" dirty="0" smtClean="0"/>
            <a:t>Cash Return on Assets </a:t>
          </a:r>
          <a:r>
            <a:rPr lang="en-US" dirty="0" smtClean="0"/>
            <a:t>= (cash flows from operations before interest and taxes) / total assets</a:t>
          </a:r>
          <a:endParaRPr lang="en-US" dirty="0"/>
        </a:p>
      </dgm:t>
    </dgm:pt>
    <dgm:pt modelId="{6ADB128F-4133-49E2-AE24-508800FA18FF}" type="parTrans" cxnId="{DFAC356F-4053-4560-AE01-9CE6A0BA1574}">
      <dgm:prSet/>
      <dgm:spPr/>
      <dgm:t>
        <a:bodyPr/>
        <a:lstStyle/>
        <a:p>
          <a:endParaRPr lang="en-US"/>
        </a:p>
      </dgm:t>
    </dgm:pt>
    <dgm:pt modelId="{41B5DBE7-CC67-485C-B69D-8693B86748C3}" type="sibTrans" cxnId="{DFAC356F-4053-4560-AE01-9CE6A0BA1574}">
      <dgm:prSet/>
      <dgm:spPr/>
      <dgm:t>
        <a:bodyPr/>
        <a:lstStyle/>
        <a:p>
          <a:endParaRPr lang="en-US"/>
        </a:p>
      </dgm:t>
    </dgm:pt>
    <dgm:pt modelId="{489D599C-751B-48F7-BFF3-F66415A2F818}">
      <dgm:prSet phldrT="[Text]"/>
      <dgm:spPr/>
      <dgm:t>
        <a:bodyPr/>
        <a:lstStyle/>
        <a:p>
          <a:r>
            <a:rPr lang="en-US" b="1" dirty="0" smtClean="0"/>
            <a:t>Gross Profit Margin Ratio </a:t>
          </a:r>
          <a:r>
            <a:rPr lang="en-US" dirty="0" smtClean="0"/>
            <a:t>= gross profit / sales</a:t>
          </a:r>
          <a:endParaRPr lang="en-US" dirty="0"/>
        </a:p>
      </dgm:t>
    </dgm:pt>
    <dgm:pt modelId="{E87A4BA0-8580-46E4-801F-B7248EAD37FC}" type="parTrans" cxnId="{FDA6F982-74F2-4670-83BF-51A6890A4CF9}">
      <dgm:prSet/>
      <dgm:spPr/>
      <dgm:t>
        <a:bodyPr/>
        <a:lstStyle/>
        <a:p>
          <a:endParaRPr lang="en-US"/>
        </a:p>
      </dgm:t>
    </dgm:pt>
    <dgm:pt modelId="{796532EB-5926-4E3F-BF44-DB3EC4C4D4C5}" type="sibTrans" cxnId="{FDA6F982-74F2-4670-83BF-51A6890A4CF9}">
      <dgm:prSet/>
      <dgm:spPr/>
      <dgm:t>
        <a:bodyPr/>
        <a:lstStyle/>
        <a:p>
          <a:endParaRPr lang="en-US"/>
        </a:p>
      </dgm:t>
    </dgm:pt>
    <dgm:pt modelId="{B52DA899-5004-411D-A3A0-8ED2CC105815}">
      <dgm:prSet phldrT="[Text]"/>
      <dgm:spPr/>
      <dgm:t>
        <a:bodyPr/>
        <a:lstStyle/>
        <a:p>
          <a:r>
            <a:rPr lang="en-US" b="1" dirty="0" smtClean="0"/>
            <a:t>Cash Return to Shareholders </a:t>
          </a:r>
          <a:r>
            <a:rPr lang="en-US" dirty="0" smtClean="0"/>
            <a:t>= cash flow from operations / shareholders equity</a:t>
          </a:r>
          <a:endParaRPr lang="en-US" dirty="0"/>
        </a:p>
      </dgm:t>
    </dgm:pt>
    <dgm:pt modelId="{5D6F69D9-685F-43B7-AEE1-FF9F4188E798}" type="parTrans" cxnId="{44CB1218-6D0F-47C6-8F29-177857A94692}">
      <dgm:prSet/>
      <dgm:spPr/>
      <dgm:t>
        <a:bodyPr/>
        <a:lstStyle/>
        <a:p>
          <a:endParaRPr lang="en-US"/>
        </a:p>
      </dgm:t>
    </dgm:pt>
    <dgm:pt modelId="{E1F7C7D2-400D-4D15-BAF7-D0FB85E58786}" type="sibTrans" cxnId="{44CB1218-6D0F-47C6-8F29-177857A94692}">
      <dgm:prSet/>
      <dgm:spPr/>
      <dgm:t>
        <a:bodyPr/>
        <a:lstStyle/>
        <a:p>
          <a:endParaRPr lang="en-US"/>
        </a:p>
      </dgm:t>
    </dgm:pt>
    <dgm:pt modelId="{A2FE34E1-0303-4DF9-A9F2-A49D9191FFB5}" type="pres">
      <dgm:prSet presAssocID="{8B47A247-7B57-4745-A208-BE4CAB3E41D7}" presName="vert0" presStyleCnt="0">
        <dgm:presLayoutVars>
          <dgm:dir/>
          <dgm:animOne val="branch"/>
          <dgm:animLvl val="lvl"/>
        </dgm:presLayoutVars>
      </dgm:prSet>
      <dgm:spPr/>
      <dgm:t>
        <a:bodyPr/>
        <a:lstStyle/>
        <a:p>
          <a:endParaRPr lang="en-US"/>
        </a:p>
      </dgm:t>
    </dgm:pt>
    <dgm:pt modelId="{674B041D-9117-48AC-A1AD-3CC8712FE30B}" type="pres">
      <dgm:prSet presAssocID="{3EB44A6A-FB11-42F6-9434-829F4FCC0950}" presName="thickLine" presStyleLbl="alignNode1" presStyleIdx="0" presStyleCnt="4" custLinFactNeighborY="2528"/>
      <dgm:spPr>
        <a:ln w="76200">
          <a:solidFill>
            <a:srgbClr val="9BBB59"/>
          </a:solidFill>
        </a:ln>
      </dgm:spPr>
    </dgm:pt>
    <dgm:pt modelId="{C5F7EC00-0661-4EFA-9C1A-948DE7F0E713}" type="pres">
      <dgm:prSet presAssocID="{3EB44A6A-FB11-42F6-9434-829F4FCC0950}" presName="horz1" presStyleCnt="0"/>
      <dgm:spPr/>
    </dgm:pt>
    <dgm:pt modelId="{F763B551-DECD-4379-88E6-BAD342AF65E4}" type="pres">
      <dgm:prSet presAssocID="{3EB44A6A-FB11-42F6-9434-829F4FCC0950}" presName="tx1" presStyleLbl="revTx" presStyleIdx="0" presStyleCnt="4" custLinFactNeighborY="-3836"/>
      <dgm:spPr/>
      <dgm:t>
        <a:bodyPr/>
        <a:lstStyle/>
        <a:p>
          <a:endParaRPr lang="en-US"/>
        </a:p>
      </dgm:t>
    </dgm:pt>
    <dgm:pt modelId="{E7C27A29-4C3F-437D-82F6-F51947F66537}" type="pres">
      <dgm:prSet presAssocID="{3EB44A6A-FB11-42F6-9434-829F4FCC0950}" presName="vert1" presStyleCnt="0"/>
      <dgm:spPr/>
    </dgm:pt>
    <dgm:pt modelId="{BFF900C1-4BC8-4987-8845-DF26BDD1C320}" type="pres">
      <dgm:prSet presAssocID="{B43157C8-CE7D-4FFF-A74E-2320AAC95E08}" presName="thickLine" presStyleLbl="alignNode1" presStyleIdx="1" presStyleCnt="4" custLinFactNeighborY="4352"/>
      <dgm:spPr>
        <a:ln w="76200">
          <a:solidFill>
            <a:srgbClr val="5CB37C"/>
          </a:solidFill>
        </a:ln>
      </dgm:spPr>
    </dgm:pt>
    <dgm:pt modelId="{41A0AF6B-A3CF-4482-944D-6E1D47B737C6}" type="pres">
      <dgm:prSet presAssocID="{B43157C8-CE7D-4FFF-A74E-2320AAC95E08}" presName="horz1" presStyleCnt="0"/>
      <dgm:spPr/>
    </dgm:pt>
    <dgm:pt modelId="{CC0390EE-090C-49F1-9CDC-263C1B373B2F}" type="pres">
      <dgm:prSet presAssocID="{B43157C8-CE7D-4FFF-A74E-2320AAC95E08}" presName="tx1" presStyleLbl="revTx" presStyleIdx="1" presStyleCnt="4" custLinFactNeighborY="6176"/>
      <dgm:spPr/>
      <dgm:t>
        <a:bodyPr/>
        <a:lstStyle/>
        <a:p>
          <a:endParaRPr lang="en-US"/>
        </a:p>
      </dgm:t>
    </dgm:pt>
    <dgm:pt modelId="{51B1D304-D6FF-4FB1-9B2A-128DD02AAB40}" type="pres">
      <dgm:prSet presAssocID="{B43157C8-CE7D-4FFF-A74E-2320AAC95E08}" presName="vert1" presStyleCnt="0"/>
      <dgm:spPr/>
    </dgm:pt>
    <dgm:pt modelId="{4690BD43-B650-459F-8FD1-7CE96052AA42}" type="pres">
      <dgm:prSet presAssocID="{489D599C-751B-48F7-BFF3-F66415A2F818}" presName="thickLine" presStyleLbl="alignNode1" presStyleIdx="2" presStyleCnt="4"/>
      <dgm:spPr>
        <a:ln w="76200">
          <a:solidFill>
            <a:srgbClr val="608CAB"/>
          </a:solidFill>
        </a:ln>
      </dgm:spPr>
    </dgm:pt>
    <dgm:pt modelId="{1C24DA2F-463B-4B5B-AF84-A3294FA9CA6C}" type="pres">
      <dgm:prSet presAssocID="{489D599C-751B-48F7-BFF3-F66415A2F818}" presName="horz1" presStyleCnt="0"/>
      <dgm:spPr/>
    </dgm:pt>
    <dgm:pt modelId="{F1B59CF0-C70A-47A8-A6A6-F69621E0F714}" type="pres">
      <dgm:prSet presAssocID="{489D599C-751B-48F7-BFF3-F66415A2F818}" presName="tx1" presStyleLbl="revTx" presStyleIdx="2" presStyleCnt="4" custLinFactNeighborY="7999"/>
      <dgm:spPr/>
      <dgm:t>
        <a:bodyPr/>
        <a:lstStyle/>
        <a:p>
          <a:endParaRPr lang="en-US"/>
        </a:p>
      </dgm:t>
    </dgm:pt>
    <dgm:pt modelId="{D5F64F5D-AE16-4953-9130-BBAE8E35A2EC}" type="pres">
      <dgm:prSet presAssocID="{489D599C-751B-48F7-BFF3-F66415A2F818}" presName="vert1" presStyleCnt="0"/>
      <dgm:spPr/>
    </dgm:pt>
    <dgm:pt modelId="{6B217230-AC87-4A64-8F41-3E44EA22F558}" type="pres">
      <dgm:prSet presAssocID="{B52DA899-5004-411D-A3A0-8ED2CC105815}" presName="thickLine" presStyleLbl="alignNode1" presStyleIdx="3" presStyleCnt="4"/>
      <dgm:spPr>
        <a:ln w="76200">
          <a:solidFill>
            <a:srgbClr val="8064A2"/>
          </a:solidFill>
        </a:ln>
      </dgm:spPr>
    </dgm:pt>
    <dgm:pt modelId="{7DE282CF-F2C1-48D0-82EA-87D61845D37C}" type="pres">
      <dgm:prSet presAssocID="{B52DA899-5004-411D-A3A0-8ED2CC105815}" presName="horz1" presStyleCnt="0"/>
      <dgm:spPr/>
    </dgm:pt>
    <dgm:pt modelId="{1CD0C04F-6E0F-4E4E-95D6-2ACD3F3064F2}" type="pres">
      <dgm:prSet presAssocID="{B52DA899-5004-411D-A3A0-8ED2CC105815}" presName="tx1" presStyleLbl="revTx" presStyleIdx="3" presStyleCnt="4" custLinFactNeighborY="3459"/>
      <dgm:spPr/>
      <dgm:t>
        <a:bodyPr/>
        <a:lstStyle/>
        <a:p>
          <a:endParaRPr lang="en-US"/>
        </a:p>
      </dgm:t>
    </dgm:pt>
    <dgm:pt modelId="{DE8E3B12-9D6D-4A14-B3E3-5E73FCD25C27}" type="pres">
      <dgm:prSet presAssocID="{B52DA899-5004-411D-A3A0-8ED2CC105815}" presName="vert1" presStyleCnt="0"/>
      <dgm:spPr/>
    </dgm:pt>
  </dgm:ptLst>
  <dgm:cxnLst>
    <dgm:cxn modelId="{1C831EA5-0FA5-4562-A503-05741E400084}" type="presOf" srcId="{8B47A247-7B57-4745-A208-BE4CAB3E41D7}" destId="{A2FE34E1-0303-4DF9-A9F2-A49D9191FFB5}" srcOrd="0" destOrd="0" presId="urn:microsoft.com/office/officeart/2008/layout/LinedList"/>
    <dgm:cxn modelId="{7BB426BC-5305-4638-80D4-139A7C8C8658}" type="presOf" srcId="{3EB44A6A-FB11-42F6-9434-829F4FCC0950}" destId="{F763B551-DECD-4379-88E6-BAD342AF65E4}" srcOrd="0" destOrd="0" presId="urn:microsoft.com/office/officeart/2008/layout/LinedList"/>
    <dgm:cxn modelId="{FA361931-6E3A-42AE-8ED1-85FDDD5A61B8}" type="presOf" srcId="{B43157C8-CE7D-4FFF-A74E-2320AAC95E08}" destId="{CC0390EE-090C-49F1-9CDC-263C1B373B2F}" srcOrd="0" destOrd="0" presId="urn:microsoft.com/office/officeart/2008/layout/LinedList"/>
    <dgm:cxn modelId="{328CB7BA-E6D0-40D3-97F5-2FAD65A13AA4}" type="presOf" srcId="{B52DA899-5004-411D-A3A0-8ED2CC105815}" destId="{1CD0C04F-6E0F-4E4E-95D6-2ACD3F3064F2}" srcOrd="0" destOrd="0" presId="urn:microsoft.com/office/officeart/2008/layout/LinedList"/>
    <dgm:cxn modelId="{DFAC356F-4053-4560-AE01-9CE6A0BA1574}" srcId="{8B47A247-7B57-4745-A208-BE4CAB3E41D7}" destId="{B43157C8-CE7D-4FFF-A74E-2320AAC95E08}" srcOrd="1" destOrd="0" parTransId="{6ADB128F-4133-49E2-AE24-508800FA18FF}" sibTransId="{41B5DBE7-CC67-485C-B69D-8693B86748C3}"/>
    <dgm:cxn modelId="{6431E590-F93B-4AD4-BCE4-1E9080578F06}" type="presOf" srcId="{489D599C-751B-48F7-BFF3-F66415A2F818}" destId="{F1B59CF0-C70A-47A8-A6A6-F69621E0F714}" srcOrd="0" destOrd="0" presId="urn:microsoft.com/office/officeart/2008/layout/LinedList"/>
    <dgm:cxn modelId="{FDA6F982-74F2-4670-83BF-51A6890A4CF9}" srcId="{8B47A247-7B57-4745-A208-BE4CAB3E41D7}" destId="{489D599C-751B-48F7-BFF3-F66415A2F818}" srcOrd="2" destOrd="0" parTransId="{E87A4BA0-8580-46E4-801F-B7248EAD37FC}" sibTransId="{796532EB-5926-4E3F-BF44-DB3EC4C4D4C5}"/>
    <dgm:cxn modelId="{0ED31D61-F087-4675-AAE3-E482E502EDB4}" srcId="{8B47A247-7B57-4745-A208-BE4CAB3E41D7}" destId="{3EB44A6A-FB11-42F6-9434-829F4FCC0950}" srcOrd="0" destOrd="0" parTransId="{613B54C5-E21D-4E12-995A-E96739A461A8}" sibTransId="{444CE282-363E-4ABD-B53C-843B32C4B8D7}"/>
    <dgm:cxn modelId="{44CB1218-6D0F-47C6-8F29-177857A94692}" srcId="{8B47A247-7B57-4745-A208-BE4CAB3E41D7}" destId="{B52DA899-5004-411D-A3A0-8ED2CC105815}" srcOrd="3" destOrd="0" parTransId="{5D6F69D9-685F-43B7-AEE1-FF9F4188E798}" sibTransId="{E1F7C7D2-400D-4D15-BAF7-D0FB85E58786}"/>
    <dgm:cxn modelId="{A9AD05D6-4935-45E8-8219-4262BCBE3558}" type="presParOf" srcId="{A2FE34E1-0303-4DF9-A9F2-A49D9191FFB5}" destId="{674B041D-9117-48AC-A1AD-3CC8712FE30B}" srcOrd="0" destOrd="0" presId="urn:microsoft.com/office/officeart/2008/layout/LinedList"/>
    <dgm:cxn modelId="{098DE983-7E32-4BBC-818D-3D220AB14553}" type="presParOf" srcId="{A2FE34E1-0303-4DF9-A9F2-A49D9191FFB5}" destId="{C5F7EC00-0661-4EFA-9C1A-948DE7F0E713}" srcOrd="1" destOrd="0" presId="urn:microsoft.com/office/officeart/2008/layout/LinedList"/>
    <dgm:cxn modelId="{612BFF1F-CE99-4242-9C16-3487392CBF8D}" type="presParOf" srcId="{C5F7EC00-0661-4EFA-9C1A-948DE7F0E713}" destId="{F763B551-DECD-4379-88E6-BAD342AF65E4}" srcOrd="0" destOrd="0" presId="urn:microsoft.com/office/officeart/2008/layout/LinedList"/>
    <dgm:cxn modelId="{3030E555-7532-4013-A5E1-B15EDF526396}" type="presParOf" srcId="{C5F7EC00-0661-4EFA-9C1A-948DE7F0E713}" destId="{E7C27A29-4C3F-437D-82F6-F51947F66537}" srcOrd="1" destOrd="0" presId="urn:microsoft.com/office/officeart/2008/layout/LinedList"/>
    <dgm:cxn modelId="{51B03F0A-BEEC-4830-B541-627CFACBB62D}" type="presParOf" srcId="{A2FE34E1-0303-4DF9-A9F2-A49D9191FFB5}" destId="{BFF900C1-4BC8-4987-8845-DF26BDD1C320}" srcOrd="2" destOrd="0" presId="urn:microsoft.com/office/officeart/2008/layout/LinedList"/>
    <dgm:cxn modelId="{64DE7A6C-F6F1-4013-ABD1-E9D3986C410C}" type="presParOf" srcId="{A2FE34E1-0303-4DF9-A9F2-A49D9191FFB5}" destId="{41A0AF6B-A3CF-4482-944D-6E1D47B737C6}" srcOrd="3" destOrd="0" presId="urn:microsoft.com/office/officeart/2008/layout/LinedList"/>
    <dgm:cxn modelId="{150D4FCF-6D23-4FEB-8C4A-08B5C918BC64}" type="presParOf" srcId="{41A0AF6B-A3CF-4482-944D-6E1D47B737C6}" destId="{CC0390EE-090C-49F1-9CDC-263C1B373B2F}" srcOrd="0" destOrd="0" presId="urn:microsoft.com/office/officeart/2008/layout/LinedList"/>
    <dgm:cxn modelId="{6B8268FE-2848-4E90-BA0C-9FDF9A20B9B4}" type="presParOf" srcId="{41A0AF6B-A3CF-4482-944D-6E1D47B737C6}" destId="{51B1D304-D6FF-4FB1-9B2A-128DD02AAB40}" srcOrd="1" destOrd="0" presId="urn:microsoft.com/office/officeart/2008/layout/LinedList"/>
    <dgm:cxn modelId="{61342B20-71E1-492F-B05E-63686AB2FB31}" type="presParOf" srcId="{A2FE34E1-0303-4DF9-A9F2-A49D9191FFB5}" destId="{4690BD43-B650-459F-8FD1-7CE96052AA42}" srcOrd="4" destOrd="0" presId="urn:microsoft.com/office/officeart/2008/layout/LinedList"/>
    <dgm:cxn modelId="{C438A99B-887B-42D9-8820-0889B7E07B54}" type="presParOf" srcId="{A2FE34E1-0303-4DF9-A9F2-A49D9191FFB5}" destId="{1C24DA2F-463B-4B5B-AF84-A3294FA9CA6C}" srcOrd="5" destOrd="0" presId="urn:microsoft.com/office/officeart/2008/layout/LinedList"/>
    <dgm:cxn modelId="{1510CE1C-C70D-4870-8D24-C06219D5B042}" type="presParOf" srcId="{1C24DA2F-463B-4B5B-AF84-A3294FA9CA6C}" destId="{F1B59CF0-C70A-47A8-A6A6-F69621E0F714}" srcOrd="0" destOrd="0" presId="urn:microsoft.com/office/officeart/2008/layout/LinedList"/>
    <dgm:cxn modelId="{FEF124E0-AC7F-4FAE-828B-93EDA9FA814A}" type="presParOf" srcId="{1C24DA2F-463B-4B5B-AF84-A3294FA9CA6C}" destId="{D5F64F5D-AE16-4953-9130-BBAE8E35A2EC}" srcOrd="1" destOrd="0" presId="urn:microsoft.com/office/officeart/2008/layout/LinedList"/>
    <dgm:cxn modelId="{D9D99849-FCB3-4A1A-BF37-A1C00C8545E9}" type="presParOf" srcId="{A2FE34E1-0303-4DF9-A9F2-A49D9191FFB5}" destId="{6B217230-AC87-4A64-8F41-3E44EA22F558}" srcOrd="6" destOrd="0" presId="urn:microsoft.com/office/officeart/2008/layout/LinedList"/>
    <dgm:cxn modelId="{FE957152-2E5A-447E-9C73-77F1DF9DEDE0}" type="presParOf" srcId="{A2FE34E1-0303-4DF9-A9F2-A49D9191FFB5}" destId="{7DE282CF-F2C1-48D0-82EA-87D61845D37C}" srcOrd="7" destOrd="0" presId="urn:microsoft.com/office/officeart/2008/layout/LinedList"/>
    <dgm:cxn modelId="{7067D315-B818-4BC3-B0CF-07A89DD8208E}" type="presParOf" srcId="{7DE282CF-F2C1-48D0-82EA-87D61845D37C}" destId="{1CD0C04F-6E0F-4E4E-95D6-2ACD3F3064F2}" srcOrd="0" destOrd="0" presId="urn:microsoft.com/office/officeart/2008/layout/LinedList"/>
    <dgm:cxn modelId="{F02AE724-6185-43D4-BB07-CFC6131896D4}" type="presParOf" srcId="{7DE282CF-F2C1-48D0-82EA-87D61845D37C}" destId="{DE8E3B12-9D6D-4A14-B3E3-5E73FCD25C2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81BA213-7506-4F46-9580-367BE158231F}"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5BE90162-63B9-4B53-94B3-E4AD33380D5B}">
      <dgm:prSet phldrT="[Text]" custT="1"/>
      <dgm:spPr>
        <a:ln>
          <a:noFill/>
        </a:ln>
      </dgm:spPr>
      <dgm:t>
        <a:bodyPr/>
        <a:lstStyle/>
        <a:p>
          <a:r>
            <a:rPr lang="en-US" sz="3200" dirty="0" smtClean="0"/>
            <a:t>Acid Test Ratio  (Quick Ratio) </a:t>
          </a:r>
          <a:endParaRPr lang="en-US" sz="3200" dirty="0"/>
        </a:p>
      </dgm:t>
    </dgm:pt>
    <dgm:pt modelId="{9413A179-4791-4A21-888E-495ADFEF36DF}" type="parTrans" cxnId="{362E4D4B-8970-4FED-BC7C-17AC7500A49A}">
      <dgm:prSet/>
      <dgm:spPr/>
      <dgm:t>
        <a:bodyPr/>
        <a:lstStyle/>
        <a:p>
          <a:endParaRPr lang="en-US"/>
        </a:p>
      </dgm:t>
    </dgm:pt>
    <dgm:pt modelId="{10083795-3592-4D80-8B61-D5E38AD03ADA}" type="sibTrans" cxnId="{362E4D4B-8970-4FED-BC7C-17AC7500A49A}">
      <dgm:prSet/>
      <dgm:spPr/>
      <dgm:t>
        <a:bodyPr/>
        <a:lstStyle/>
        <a:p>
          <a:endParaRPr lang="en-US"/>
        </a:p>
      </dgm:t>
    </dgm:pt>
    <dgm:pt modelId="{E1BEC232-60CB-4DEB-B709-8FCF505E9D2D}">
      <dgm:prSet phldrT="[Text]"/>
      <dgm:spPr>
        <a:ln>
          <a:noFill/>
        </a:ln>
      </dgm:spPr>
      <dgm:t>
        <a:bodyPr/>
        <a:lstStyle/>
        <a:p>
          <a:r>
            <a:rPr lang="en-US" dirty="0" smtClean="0"/>
            <a:t>= (cash + marketable securities) / current liabilities</a:t>
          </a:r>
          <a:endParaRPr lang="en-US" dirty="0"/>
        </a:p>
      </dgm:t>
    </dgm:pt>
    <dgm:pt modelId="{83DB74E0-6A83-41FA-8D63-2AA9A0C6AFF5}" type="parTrans" cxnId="{F73A49E6-A88B-4188-92C1-14B40F4772FC}">
      <dgm:prSet/>
      <dgm:spPr/>
      <dgm:t>
        <a:bodyPr/>
        <a:lstStyle/>
        <a:p>
          <a:endParaRPr lang="en-US"/>
        </a:p>
      </dgm:t>
    </dgm:pt>
    <dgm:pt modelId="{2C4B1952-35A4-491F-A7CA-9623FBC3C9A1}" type="sibTrans" cxnId="{F73A49E6-A88B-4188-92C1-14B40F4772FC}">
      <dgm:prSet/>
      <dgm:spPr/>
      <dgm:t>
        <a:bodyPr/>
        <a:lstStyle/>
        <a:p>
          <a:endParaRPr lang="en-US"/>
        </a:p>
      </dgm:t>
    </dgm:pt>
    <dgm:pt modelId="{5576ACFC-8700-4E6E-9F61-2CA10102DB8A}">
      <dgm:prSet phldrT="[Text]" custT="1"/>
      <dgm:spPr>
        <a:ln>
          <a:noFill/>
        </a:ln>
      </dgm:spPr>
      <dgm:t>
        <a:bodyPr/>
        <a:lstStyle/>
        <a:p>
          <a:r>
            <a:rPr lang="en-US" sz="3200" dirty="0" smtClean="0"/>
            <a:t>Cash Debt Coverage </a:t>
          </a:r>
          <a:endParaRPr lang="en-US" sz="3200" dirty="0"/>
        </a:p>
      </dgm:t>
    </dgm:pt>
    <dgm:pt modelId="{453D1192-3F60-41F4-A627-50DA1772CA5F}" type="parTrans" cxnId="{A77330CB-40CC-40B6-8187-47D6B7C38252}">
      <dgm:prSet/>
      <dgm:spPr/>
      <dgm:t>
        <a:bodyPr/>
        <a:lstStyle/>
        <a:p>
          <a:endParaRPr lang="en-US"/>
        </a:p>
      </dgm:t>
    </dgm:pt>
    <dgm:pt modelId="{2559A9D3-9981-48A8-9840-DBE62FCC5998}" type="sibTrans" cxnId="{A77330CB-40CC-40B6-8187-47D6B7C38252}">
      <dgm:prSet/>
      <dgm:spPr/>
      <dgm:t>
        <a:bodyPr/>
        <a:lstStyle/>
        <a:p>
          <a:endParaRPr lang="en-US"/>
        </a:p>
      </dgm:t>
    </dgm:pt>
    <dgm:pt modelId="{CE504489-9406-470E-9C11-674BAAD7DEFA}">
      <dgm:prSet phldrT="[Text]"/>
      <dgm:spPr>
        <a:ln>
          <a:noFill/>
        </a:ln>
      </dgm:spPr>
      <dgm:t>
        <a:bodyPr/>
        <a:lstStyle/>
        <a:p>
          <a:r>
            <a:rPr lang="en-US" dirty="0" smtClean="0"/>
            <a:t>= (cash flow from operations - dividends) / total debt</a:t>
          </a:r>
          <a:endParaRPr lang="en-US" dirty="0"/>
        </a:p>
      </dgm:t>
    </dgm:pt>
    <dgm:pt modelId="{D4FCFFFF-C6F2-4EA2-A15A-9E28A8027425}" type="parTrans" cxnId="{F70C79D6-A3BF-42B8-B7EE-384C982EDF1C}">
      <dgm:prSet/>
      <dgm:spPr/>
      <dgm:t>
        <a:bodyPr/>
        <a:lstStyle/>
        <a:p>
          <a:endParaRPr lang="en-US"/>
        </a:p>
      </dgm:t>
    </dgm:pt>
    <dgm:pt modelId="{A8B06A18-23B9-4F50-8238-C0DA458E46CE}" type="sibTrans" cxnId="{F70C79D6-A3BF-42B8-B7EE-384C982EDF1C}">
      <dgm:prSet/>
      <dgm:spPr/>
      <dgm:t>
        <a:bodyPr/>
        <a:lstStyle/>
        <a:p>
          <a:endParaRPr lang="en-US"/>
        </a:p>
      </dgm:t>
    </dgm:pt>
    <dgm:pt modelId="{A785EC72-0CCF-4E18-8BEB-FB0FFCF34ED0}">
      <dgm:prSet phldrT="[Text]" custT="1"/>
      <dgm:spPr>
        <a:ln>
          <a:noFill/>
        </a:ln>
      </dgm:spPr>
      <dgm:t>
        <a:bodyPr/>
        <a:lstStyle/>
        <a:p>
          <a:r>
            <a:rPr lang="en-US" sz="3200" dirty="0" smtClean="0"/>
            <a:t>Debt Income Ratio</a:t>
          </a:r>
          <a:endParaRPr lang="en-US" sz="3200" dirty="0"/>
        </a:p>
      </dgm:t>
    </dgm:pt>
    <dgm:pt modelId="{441CB26B-A3F7-4A77-9B47-5298554DD57C}" type="parTrans" cxnId="{19398773-5EBE-40F4-8414-38BF50B122C3}">
      <dgm:prSet/>
      <dgm:spPr/>
      <dgm:t>
        <a:bodyPr/>
        <a:lstStyle/>
        <a:p>
          <a:endParaRPr lang="en-US"/>
        </a:p>
      </dgm:t>
    </dgm:pt>
    <dgm:pt modelId="{B7952ACF-7CDF-484B-B5A0-E492BDE0F181}" type="sibTrans" cxnId="{19398773-5EBE-40F4-8414-38BF50B122C3}">
      <dgm:prSet/>
      <dgm:spPr/>
      <dgm:t>
        <a:bodyPr/>
        <a:lstStyle/>
        <a:p>
          <a:endParaRPr lang="en-US"/>
        </a:p>
      </dgm:t>
    </dgm:pt>
    <dgm:pt modelId="{81D3AC6A-C860-40EF-B660-82A0EF981007}">
      <dgm:prSet phldrT="[Text]"/>
      <dgm:spPr>
        <a:ln>
          <a:noFill/>
        </a:ln>
      </dgm:spPr>
      <dgm:t>
        <a:bodyPr/>
        <a:lstStyle/>
        <a:p>
          <a:r>
            <a:rPr lang="en-US" dirty="0" smtClean="0"/>
            <a:t>= total debt / net income</a:t>
          </a:r>
          <a:endParaRPr lang="en-US" dirty="0"/>
        </a:p>
      </dgm:t>
    </dgm:pt>
    <dgm:pt modelId="{B60DF49F-390C-4EE3-B70C-DD94A17834E7}" type="parTrans" cxnId="{31BD6340-C9A4-425E-A409-19479A5B9F31}">
      <dgm:prSet/>
      <dgm:spPr/>
      <dgm:t>
        <a:bodyPr/>
        <a:lstStyle/>
        <a:p>
          <a:endParaRPr lang="en-US"/>
        </a:p>
      </dgm:t>
    </dgm:pt>
    <dgm:pt modelId="{1A8BFDD4-7D06-4AD4-884C-2166C6503AAD}" type="sibTrans" cxnId="{31BD6340-C9A4-425E-A409-19479A5B9F31}">
      <dgm:prSet/>
      <dgm:spPr/>
      <dgm:t>
        <a:bodyPr/>
        <a:lstStyle/>
        <a:p>
          <a:endParaRPr lang="en-US"/>
        </a:p>
      </dgm:t>
    </dgm:pt>
    <dgm:pt modelId="{45DB22F1-55DE-4669-9BF0-15CE69F176C5}" type="pres">
      <dgm:prSet presAssocID="{F81BA213-7506-4F46-9580-367BE158231F}" presName="Name0" presStyleCnt="0">
        <dgm:presLayoutVars>
          <dgm:dir/>
          <dgm:animLvl val="lvl"/>
          <dgm:resizeHandles val="exact"/>
        </dgm:presLayoutVars>
      </dgm:prSet>
      <dgm:spPr/>
      <dgm:t>
        <a:bodyPr/>
        <a:lstStyle/>
        <a:p>
          <a:endParaRPr lang="en-US"/>
        </a:p>
      </dgm:t>
    </dgm:pt>
    <dgm:pt modelId="{B60F010A-58BF-4CBF-9C1B-AC34B123D42E}" type="pres">
      <dgm:prSet presAssocID="{A785EC72-0CCF-4E18-8BEB-FB0FFCF34ED0}" presName="boxAndChildren" presStyleCnt="0"/>
      <dgm:spPr/>
    </dgm:pt>
    <dgm:pt modelId="{8F2F42DB-DCB8-4F8B-A4DC-0379A68048B5}" type="pres">
      <dgm:prSet presAssocID="{A785EC72-0CCF-4E18-8BEB-FB0FFCF34ED0}" presName="parentTextBox" presStyleLbl="node1" presStyleIdx="0" presStyleCnt="3"/>
      <dgm:spPr/>
      <dgm:t>
        <a:bodyPr/>
        <a:lstStyle/>
        <a:p>
          <a:endParaRPr lang="en-US"/>
        </a:p>
      </dgm:t>
    </dgm:pt>
    <dgm:pt modelId="{52429296-D139-424C-9233-8F0814A8218E}" type="pres">
      <dgm:prSet presAssocID="{A785EC72-0CCF-4E18-8BEB-FB0FFCF34ED0}" presName="entireBox" presStyleLbl="node1" presStyleIdx="0" presStyleCnt="3"/>
      <dgm:spPr/>
      <dgm:t>
        <a:bodyPr/>
        <a:lstStyle/>
        <a:p>
          <a:endParaRPr lang="en-US"/>
        </a:p>
      </dgm:t>
    </dgm:pt>
    <dgm:pt modelId="{4B701CC3-0D61-4DCB-A622-5CDEDDC884BC}" type="pres">
      <dgm:prSet presAssocID="{A785EC72-0CCF-4E18-8BEB-FB0FFCF34ED0}" presName="descendantBox" presStyleCnt="0"/>
      <dgm:spPr/>
    </dgm:pt>
    <dgm:pt modelId="{062B70AB-D932-4FD7-BE6A-B2BB9CD07807}" type="pres">
      <dgm:prSet presAssocID="{81D3AC6A-C860-40EF-B660-82A0EF981007}" presName="childTextBox" presStyleLbl="fgAccFollowNode1" presStyleIdx="0" presStyleCnt="3">
        <dgm:presLayoutVars>
          <dgm:bulletEnabled val="1"/>
        </dgm:presLayoutVars>
      </dgm:prSet>
      <dgm:spPr/>
      <dgm:t>
        <a:bodyPr/>
        <a:lstStyle/>
        <a:p>
          <a:endParaRPr lang="en-US"/>
        </a:p>
      </dgm:t>
    </dgm:pt>
    <dgm:pt modelId="{AEF94A9F-294B-4B90-BE37-9AC1D6BA04E3}" type="pres">
      <dgm:prSet presAssocID="{2559A9D3-9981-48A8-9840-DBE62FCC5998}" presName="sp" presStyleCnt="0"/>
      <dgm:spPr/>
    </dgm:pt>
    <dgm:pt modelId="{498B64EB-9A87-4474-825D-3E2517BA5855}" type="pres">
      <dgm:prSet presAssocID="{5576ACFC-8700-4E6E-9F61-2CA10102DB8A}" presName="arrowAndChildren" presStyleCnt="0"/>
      <dgm:spPr/>
    </dgm:pt>
    <dgm:pt modelId="{B4FA412C-0BE8-481D-B5B0-B8C127CA1401}" type="pres">
      <dgm:prSet presAssocID="{5576ACFC-8700-4E6E-9F61-2CA10102DB8A}" presName="parentTextArrow" presStyleLbl="node1" presStyleIdx="0" presStyleCnt="3"/>
      <dgm:spPr/>
      <dgm:t>
        <a:bodyPr/>
        <a:lstStyle/>
        <a:p>
          <a:endParaRPr lang="en-US"/>
        </a:p>
      </dgm:t>
    </dgm:pt>
    <dgm:pt modelId="{23A808F9-C751-4A0E-9872-EAAEC2CF58AD}" type="pres">
      <dgm:prSet presAssocID="{5576ACFC-8700-4E6E-9F61-2CA10102DB8A}" presName="arrow" presStyleLbl="node1" presStyleIdx="1" presStyleCnt="3"/>
      <dgm:spPr/>
      <dgm:t>
        <a:bodyPr/>
        <a:lstStyle/>
        <a:p>
          <a:endParaRPr lang="en-US"/>
        </a:p>
      </dgm:t>
    </dgm:pt>
    <dgm:pt modelId="{D9DFFC24-B4AD-4DFB-A0B7-7C2735413BAB}" type="pres">
      <dgm:prSet presAssocID="{5576ACFC-8700-4E6E-9F61-2CA10102DB8A}" presName="descendantArrow" presStyleCnt="0"/>
      <dgm:spPr/>
    </dgm:pt>
    <dgm:pt modelId="{5294D625-F9B5-4FA9-9DF1-578CA6DE1926}" type="pres">
      <dgm:prSet presAssocID="{CE504489-9406-470E-9C11-674BAAD7DEFA}" presName="childTextArrow" presStyleLbl="fgAccFollowNode1" presStyleIdx="1" presStyleCnt="3">
        <dgm:presLayoutVars>
          <dgm:bulletEnabled val="1"/>
        </dgm:presLayoutVars>
      </dgm:prSet>
      <dgm:spPr/>
      <dgm:t>
        <a:bodyPr/>
        <a:lstStyle/>
        <a:p>
          <a:endParaRPr lang="en-US"/>
        </a:p>
      </dgm:t>
    </dgm:pt>
    <dgm:pt modelId="{3B152AE8-693F-4663-8CA6-FB43C7A68652}" type="pres">
      <dgm:prSet presAssocID="{10083795-3592-4D80-8B61-D5E38AD03ADA}" presName="sp" presStyleCnt="0"/>
      <dgm:spPr/>
    </dgm:pt>
    <dgm:pt modelId="{4867F591-9782-4668-877F-7E08011C4913}" type="pres">
      <dgm:prSet presAssocID="{5BE90162-63B9-4B53-94B3-E4AD33380D5B}" presName="arrowAndChildren" presStyleCnt="0"/>
      <dgm:spPr/>
    </dgm:pt>
    <dgm:pt modelId="{4BB24D14-EF77-48BE-BD63-D0CB387FB56E}" type="pres">
      <dgm:prSet presAssocID="{5BE90162-63B9-4B53-94B3-E4AD33380D5B}" presName="parentTextArrow" presStyleLbl="node1" presStyleIdx="1" presStyleCnt="3"/>
      <dgm:spPr/>
      <dgm:t>
        <a:bodyPr/>
        <a:lstStyle/>
        <a:p>
          <a:endParaRPr lang="en-US"/>
        </a:p>
      </dgm:t>
    </dgm:pt>
    <dgm:pt modelId="{E075300C-204F-4F6E-928D-763BF1229EB1}" type="pres">
      <dgm:prSet presAssocID="{5BE90162-63B9-4B53-94B3-E4AD33380D5B}" presName="arrow" presStyleLbl="node1" presStyleIdx="2" presStyleCnt="3"/>
      <dgm:spPr/>
      <dgm:t>
        <a:bodyPr/>
        <a:lstStyle/>
        <a:p>
          <a:endParaRPr lang="en-US"/>
        </a:p>
      </dgm:t>
    </dgm:pt>
    <dgm:pt modelId="{39C42EF5-7221-4455-882E-ED217EBD2230}" type="pres">
      <dgm:prSet presAssocID="{5BE90162-63B9-4B53-94B3-E4AD33380D5B}" presName="descendantArrow" presStyleCnt="0"/>
      <dgm:spPr/>
    </dgm:pt>
    <dgm:pt modelId="{8210CAAE-2C57-4B2E-9B8F-6B9D9E9AFCFD}" type="pres">
      <dgm:prSet presAssocID="{E1BEC232-60CB-4DEB-B709-8FCF505E9D2D}" presName="childTextArrow" presStyleLbl="fgAccFollowNode1" presStyleIdx="2" presStyleCnt="3">
        <dgm:presLayoutVars>
          <dgm:bulletEnabled val="1"/>
        </dgm:presLayoutVars>
      </dgm:prSet>
      <dgm:spPr/>
      <dgm:t>
        <a:bodyPr/>
        <a:lstStyle/>
        <a:p>
          <a:endParaRPr lang="en-US"/>
        </a:p>
      </dgm:t>
    </dgm:pt>
  </dgm:ptLst>
  <dgm:cxnLst>
    <dgm:cxn modelId="{19398773-5EBE-40F4-8414-38BF50B122C3}" srcId="{F81BA213-7506-4F46-9580-367BE158231F}" destId="{A785EC72-0CCF-4E18-8BEB-FB0FFCF34ED0}" srcOrd="2" destOrd="0" parTransId="{441CB26B-A3F7-4A77-9B47-5298554DD57C}" sibTransId="{B7952ACF-7CDF-484B-B5A0-E492BDE0F181}"/>
    <dgm:cxn modelId="{A77330CB-40CC-40B6-8187-47D6B7C38252}" srcId="{F81BA213-7506-4F46-9580-367BE158231F}" destId="{5576ACFC-8700-4E6E-9F61-2CA10102DB8A}" srcOrd="1" destOrd="0" parTransId="{453D1192-3F60-41F4-A627-50DA1772CA5F}" sibTransId="{2559A9D3-9981-48A8-9840-DBE62FCC5998}"/>
    <dgm:cxn modelId="{9D080421-7F49-42A8-BD4B-46365989877C}" type="presOf" srcId="{5576ACFC-8700-4E6E-9F61-2CA10102DB8A}" destId="{B4FA412C-0BE8-481D-B5B0-B8C127CA1401}" srcOrd="0" destOrd="0" presId="urn:microsoft.com/office/officeart/2005/8/layout/process4"/>
    <dgm:cxn modelId="{5ADBF72B-8FF1-4456-B3C7-E3FD82CA67B5}" type="presOf" srcId="{CE504489-9406-470E-9C11-674BAAD7DEFA}" destId="{5294D625-F9B5-4FA9-9DF1-578CA6DE1926}" srcOrd="0" destOrd="0" presId="urn:microsoft.com/office/officeart/2005/8/layout/process4"/>
    <dgm:cxn modelId="{31BD6340-C9A4-425E-A409-19479A5B9F31}" srcId="{A785EC72-0CCF-4E18-8BEB-FB0FFCF34ED0}" destId="{81D3AC6A-C860-40EF-B660-82A0EF981007}" srcOrd="0" destOrd="0" parTransId="{B60DF49F-390C-4EE3-B70C-DD94A17834E7}" sibTransId="{1A8BFDD4-7D06-4AD4-884C-2166C6503AAD}"/>
    <dgm:cxn modelId="{F73A49E6-A88B-4188-92C1-14B40F4772FC}" srcId="{5BE90162-63B9-4B53-94B3-E4AD33380D5B}" destId="{E1BEC232-60CB-4DEB-B709-8FCF505E9D2D}" srcOrd="0" destOrd="0" parTransId="{83DB74E0-6A83-41FA-8D63-2AA9A0C6AFF5}" sibTransId="{2C4B1952-35A4-491F-A7CA-9623FBC3C9A1}"/>
    <dgm:cxn modelId="{362E4D4B-8970-4FED-BC7C-17AC7500A49A}" srcId="{F81BA213-7506-4F46-9580-367BE158231F}" destId="{5BE90162-63B9-4B53-94B3-E4AD33380D5B}" srcOrd="0" destOrd="0" parTransId="{9413A179-4791-4A21-888E-495ADFEF36DF}" sibTransId="{10083795-3592-4D80-8B61-D5E38AD03ADA}"/>
    <dgm:cxn modelId="{272959D7-F020-4D56-9FE8-2A3FB6372E2A}" type="presOf" srcId="{F81BA213-7506-4F46-9580-367BE158231F}" destId="{45DB22F1-55DE-4669-9BF0-15CE69F176C5}" srcOrd="0" destOrd="0" presId="urn:microsoft.com/office/officeart/2005/8/layout/process4"/>
    <dgm:cxn modelId="{F70C79D6-A3BF-42B8-B7EE-384C982EDF1C}" srcId="{5576ACFC-8700-4E6E-9F61-2CA10102DB8A}" destId="{CE504489-9406-470E-9C11-674BAAD7DEFA}" srcOrd="0" destOrd="0" parTransId="{D4FCFFFF-C6F2-4EA2-A15A-9E28A8027425}" sibTransId="{A8B06A18-23B9-4F50-8238-C0DA458E46CE}"/>
    <dgm:cxn modelId="{2A99B9CA-2F80-4A46-83F4-06E7E3DA16AE}" type="presOf" srcId="{81D3AC6A-C860-40EF-B660-82A0EF981007}" destId="{062B70AB-D932-4FD7-BE6A-B2BB9CD07807}" srcOrd="0" destOrd="0" presId="urn:microsoft.com/office/officeart/2005/8/layout/process4"/>
    <dgm:cxn modelId="{8295DF0C-9780-48C0-9047-35E1D0CB105D}" type="presOf" srcId="{5576ACFC-8700-4E6E-9F61-2CA10102DB8A}" destId="{23A808F9-C751-4A0E-9872-EAAEC2CF58AD}" srcOrd="1" destOrd="0" presId="urn:microsoft.com/office/officeart/2005/8/layout/process4"/>
    <dgm:cxn modelId="{46092771-7729-4DAC-ABE3-DDD9358676A6}" type="presOf" srcId="{A785EC72-0CCF-4E18-8BEB-FB0FFCF34ED0}" destId="{8F2F42DB-DCB8-4F8B-A4DC-0379A68048B5}" srcOrd="0" destOrd="0" presId="urn:microsoft.com/office/officeart/2005/8/layout/process4"/>
    <dgm:cxn modelId="{0D26C141-DD9E-40A9-9EC5-01337CCAD224}" type="presOf" srcId="{A785EC72-0CCF-4E18-8BEB-FB0FFCF34ED0}" destId="{52429296-D139-424C-9233-8F0814A8218E}" srcOrd="1" destOrd="0" presId="urn:microsoft.com/office/officeart/2005/8/layout/process4"/>
    <dgm:cxn modelId="{DE47E5D9-98B5-4B6F-AC9E-D559B1531162}" type="presOf" srcId="{5BE90162-63B9-4B53-94B3-E4AD33380D5B}" destId="{4BB24D14-EF77-48BE-BD63-D0CB387FB56E}" srcOrd="0" destOrd="0" presId="urn:microsoft.com/office/officeart/2005/8/layout/process4"/>
    <dgm:cxn modelId="{D4C51C61-937D-488B-A498-465C19668920}" type="presOf" srcId="{5BE90162-63B9-4B53-94B3-E4AD33380D5B}" destId="{E075300C-204F-4F6E-928D-763BF1229EB1}" srcOrd="1" destOrd="0" presId="urn:microsoft.com/office/officeart/2005/8/layout/process4"/>
    <dgm:cxn modelId="{B4468E6E-8A89-4F21-A0ED-B61279F4EB8A}" type="presOf" srcId="{E1BEC232-60CB-4DEB-B709-8FCF505E9D2D}" destId="{8210CAAE-2C57-4B2E-9B8F-6B9D9E9AFCFD}" srcOrd="0" destOrd="0" presId="urn:microsoft.com/office/officeart/2005/8/layout/process4"/>
    <dgm:cxn modelId="{9301E930-043E-459B-B198-ED88318459C9}" type="presParOf" srcId="{45DB22F1-55DE-4669-9BF0-15CE69F176C5}" destId="{B60F010A-58BF-4CBF-9C1B-AC34B123D42E}" srcOrd="0" destOrd="0" presId="urn:microsoft.com/office/officeart/2005/8/layout/process4"/>
    <dgm:cxn modelId="{FAE5A53F-3911-4EB4-A726-81153EA3D802}" type="presParOf" srcId="{B60F010A-58BF-4CBF-9C1B-AC34B123D42E}" destId="{8F2F42DB-DCB8-4F8B-A4DC-0379A68048B5}" srcOrd="0" destOrd="0" presId="urn:microsoft.com/office/officeart/2005/8/layout/process4"/>
    <dgm:cxn modelId="{0C1BFA55-4365-4B85-9861-35424F2C3BEB}" type="presParOf" srcId="{B60F010A-58BF-4CBF-9C1B-AC34B123D42E}" destId="{52429296-D139-424C-9233-8F0814A8218E}" srcOrd="1" destOrd="0" presId="urn:microsoft.com/office/officeart/2005/8/layout/process4"/>
    <dgm:cxn modelId="{E6090FA6-8E26-400F-8B69-F59897A3953E}" type="presParOf" srcId="{B60F010A-58BF-4CBF-9C1B-AC34B123D42E}" destId="{4B701CC3-0D61-4DCB-A622-5CDEDDC884BC}" srcOrd="2" destOrd="0" presId="urn:microsoft.com/office/officeart/2005/8/layout/process4"/>
    <dgm:cxn modelId="{28B54D3B-7827-49B3-B667-15267635591A}" type="presParOf" srcId="{4B701CC3-0D61-4DCB-A622-5CDEDDC884BC}" destId="{062B70AB-D932-4FD7-BE6A-B2BB9CD07807}" srcOrd="0" destOrd="0" presId="urn:microsoft.com/office/officeart/2005/8/layout/process4"/>
    <dgm:cxn modelId="{B602F876-9D08-4A63-AA68-A11A2410A0D5}" type="presParOf" srcId="{45DB22F1-55DE-4669-9BF0-15CE69F176C5}" destId="{AEF94A9F-294B-4B90-BE37-9AC1D6BA04E3}" srcOrd="1" destOrd="0" presId="urn:microsoft.com/office/officeart/2005/8/layout/process4"/>
    <dgm:cxn modelId="{FB3E857C-9213-42CE-8CDA-9C8987B3984C}" type="presParOf" srcId="{45DB22F1-55DE-4669-9BF0-15CE69F176C5}" destId="{498B64EB-9A87-4474-825D-3E2517BA5855}" srcOrd="2" destOrd="0" presId="urn:microsoft.com/office/officeart/2005/8/layout/process4"/>
    <dgm:cxn modelId="{32C2D1A7-1895-484B-96F6-E1E2DCC0AE4A}" type="presParOf" srcId="{498B64EB-9A87-4474-825D-3E2517BA5855}" destId="{B4FA412C-0BE8-481D-B5B0-B8C127CA1401}" srcOrd="0" destOrd="0" presId="urn:microsoft.com/office/officeart/2005/8/layout/process4"/>
    <dgm:cxn modelId="{5550D7F0-68C7-4735-8CDA-5BA031CACC20}" type="presParOf" srcId="{498B64EB-9A87-4474-825D-3E2517BA5855}" destId="{23A808F9-C751-4A0E-9872-EAAEC2CF58AD}" srcOrd="1" destOrd="0" presId="urn:microsoft.com/office/officeart/2005/8/layout/process4"/>
    <dgm:cxn modelId="{F835571E-60FF-44C5-9F57-0C62BF7746F2}" type="presParOf" srcId="{498B64EB-9A87-4474-825D-3E2517BA5855}" destId="{D9DFFC24-B4AD-4DFB-A0B7-7C2735413BAB}" srcOrd="2" destOrd="0" presId="urn:microsoft.com/office/officeart/2005/8/layout/process4"/>
    <dgm:cxn modelId="{A110F12F-A426-4F67-8D8D-012DD5650B86}" type="presParOf" srcId="{D9DFFC24-B4AD-4DFB-A0B7-7C2735413BAB}" destId="{5294D625-F9B5-4FA9-9DF1-578CA6DE1926}" srcOrd="0" destOrd="0" presId="urn:microsoft.com/office/officeart/2005/8/layout/process4"/>
    <dgm:cxn modelId="{E3594395-7F0F-40F8-BA84-BD7B25F92A96}" type="presParOf" srcId="{45DB22F1-55DE-4669-9BF0-15CE69F176C5}" destId="{3B152AE8-693F-4663-8CA6-FB43C7A68652}" srcOrd="3" destOrd="0" presId="urn:microsoft.com/office/officeart/2005/8/layout/process4"/>
    <dgm:cxn modelId="{792981A9-EEDD-4A3C-BB1A-D9AB2C791EAE}" type="presParOf" srcId="{45DB22F1-55DE-4669-9BF0-15CE69F176C5}" destId="{4867F591-9782-4668-877F-7E08011C4913}" srcOrd="4" destOrd="0" presId="urn:microsoft.com/office/officeart/2005/8/layout/process4"/>
    <dgm:cxn modelId="{D5771B34-120C-4E9B-80F3-453444673227}" type="presParOf" srcId="{4867F591-9782-4668-877F-7E08011C4913}" destId="{4BB24D14-EF77-48BE-BD63-D0CB387FB56E}" srcOrd="0" destOrd="0" presId="urn:microsoft.com/office/officeart/2005/8/layout/process4"/>
    <dgm:cxn modelId="{73193ED6-E86A-44A8-BB85-96C096861FD7}" type="presParOf" srcId="{4867F591-9782-4668-877F-7E08011C4913}" destId="{E075300C-204F-4F6E-928D-763BF1229EB1}" srcOrd="1" destOrd="0" presId="urn:microsoft.com/office/officeart/2005/8/layout/process4"/>
    <dgm:cxn modelId="{2F65E59C-E8EC-41FD-8A71-1779763501AD}" type="presParOf" srcId="{4867F591-9782-4668-877F-7E08011C4913}" destId="{39C42EF5-7221-4455-882E-ED217EBD2230}" srcOrd="2" destOrd="0" presId="urn:microsoft.com/office/officeart/2005/8/layout/process4"/>
    <dgm:cxn modelId="{41FA2DD2-1348-45E9-9FE3-E28A7FDED524}" type="presParOf" srcId="{39C42EF5-7221-4455-882E-ED217EBD2230}" destId="{8210CAAE-2C57-4B2E-9B8F-6B9D9E9AFCF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9F554C6-6819-4654-ADE2-4A0C146C747F}" type="doc">
      <dgm:prSet loTypeId="urn:microsoft.com/office/officeart/2011/layout/TabList" loCatId="list" qsTypeId="urn:microsoft.com/office/officeart/2005/8/quickstyle/simple1" qsCatId="simple" csTypeId="urn:microsoft.com/office/officeart/2005/8/colors/colorful3" csCatId="colorful" phldr="1"/>
      <dgm:spPr/>
      <dgm:t>
        <a:bodyPr/>
        <a:lstStyle/>
        <a:p>
          <a:endParaRPr lang="en-US"/>
        </a:p>
      </dgm:t>
    </dgm:pt>
    <dgm:pt modelId="{1AA02982-7ADA-495B-A7D5-B88AD92675CE}">
      <dgm:prSet phldrT="[Text]"/>
      <dgm:spPr>
        <a:ln>
          <a:noFill/>
        </a:ln>
      </dgm:spPr>
      <dgm:t>
        <a:bodyPr/>
        <a:lstStyle/>
        <a:p>
          <a:pPr algn="l"/>
          <a:r>
            <a:rPr lang="en-US" dirty="0" smtClean="0"/>
            <a:t>Working Capital</a:t>
          </a:r>
          <a:endParaRPr lang="en-US" dirty="0"/>
        </a:p>
      </dgm:t>
    </dgm:pt>
    <dgm:pt modelId="{1045C819-179A-4CD0-AC28-861596751230}" type="parTrans" cxnId="{C846AED4-30D9-4199-A346-A767270CFA77}">
      <dgm:prSet/>
      <dgm:spPr/>
      <dgm:t>
        <a:bodyPr/>
        <a:lstStyle/>
        <a:p>
          <a:endParaRPr lang="en-US"/>
        </a:p>
      </dgm:t>
    </dgm:pt>
    <dgm:pt modelId="{99A3117D-3B1E-4B3E-9A30-F32E76D30AA1}" type="sibTrans" cxnId="{C846AED4-30D9-4199-A346-A767270CFA77}">
      <dgm:prSet/>
      <dgm:spPr/>
      <dgm:t>
        <a:bodyPr/>
        <a:lstStyle/>
        <a:p>
          <a:endParaRPr lang="en-US"/>
        </a:p>
      </dgm:t>
    </dgm:pt>
    <dgm:pt modelId="{8829ABF7-8C96-4A56-B92E-A1921F1AC00F}">
      <dgm:prSet phldrT="[Text]" custT="1"/>
      <dgm:spPr/>
      <dgm:t>
        <a:bodyPr/>
        <a:lstStyle/>
        <a:p>
          <a:pPr algn="l"/>
          <a:r>
            <a:rPr lang="en-US" sz="3200" dirty="0" smtClean="0"/>
            <a:t>= current assets - current liabilities</a:t>
          </a:r>
          <a:endParaRPr lang="en-US" sz="3200" dirty="0"/>
        </a:p>
      </dgm:t>
    </dgm:pt>
    <dgm:pt modelId="{3B4D004E-13B5-4DD8-9ADA-747649F04E3E}" type="parTrans" cxnId="{8A5CCDB7-40B9-42C6-9C94-40443076B27B}">
      <dgm:prSet/>
      <dgm:spPr/>
      <dgm:t>
        <a:bodyPr/>
        <a:lstStyle/>
        <a:p>
          <a:endParaRPr lang="en-US"/>
        </a:p>
      </dgm:t>
    </dgm:pt>
    <dgm:pt modelId="{9AE61542-F504-4DC9-BB4F-C29303FC6340}" type="sibTrans" cxnId="{8A5CCDB7-40B9-42C6-9C94-40443076B27B}">
      <dgm:prSet/>
      <dgm:spPr/>
      <dgm:t>
        <a:bodyPr/>
        <a:lstStyle/>
        <a:p>
          <a:endParaRPr lang="en-US"/>
        </a:p>
      </dgm:t>
    </dgm:pt>
    <dgm:pt modelId="{5E675A9B-C858-46E7-98A8-AB94EF830521}">
      <dgm:prSet phldrT="[Text]"/>
      <dgm:spPr>
        <a:ln>
          <a:noFill/>
        </a:ln>
      </dgm:spPr>
      <dgm:t>
        <a:bodyPr/>
        <a:lstStyle/>
        <a:p>
          <a:pPr algn="l"/>
          <a:r>
            <a:rPr lang="en-US" dirty="0" smtClean="0"/>
            <a:t>Working Capital ratio</a:t>
          </a:r>
          <a:endParaRPr lang="en-US" dirty="0"/>
        </a:p>
      </dgm:t>
    </dgm:pt>
    <dgm:pt modelId="{23F27088-4679-443E-B5D7-82A94E893B77}" type="parTrans" cxnId="{953CF8D5-672D-4B25-94C5-4D1266364D38}">
      <dgm:prSet/>
      <dgm:spPr/>
      <dgm:t>
        <a:bodyPr/>
        <a:lstStyle/>
        <a:p>
          <a:endParaRPr lang="en-US"/>
        </a:p>
      </dgm:t>
    </dgm:pt>
    <dgm:pt modelId="{E2C10656-E811-4BD2-8C8F-7A1EFD852D57}" type="sibTrans" cxnId="{953CF8D5-672D-4B25-94C5-4D1266364D38}">
      <dgm:prSet/>
      <dgm:spPr/>
      <dgm:t>
        <a:bodyPr/>
        <a:lstStyle/>
        <a:p>
          <a:endParaRPr lang="en-US"/>
        </a:p>
      </dgm:t>
    </dgm:pt>
    <dgm:pt modelId="{CDA7AEF1-30C5-432A-A74A-BF7A3B6078B8}">
      <dgm:prSet phldrT="[Text]" custT="1"/>
      <dgm:spPr/>
      <dgm:t>
        <a:bodyPr/>
        <a:lstStyle/>
        <a:p>
          <a:pPr algn="l"/>
          <a:r>
            <a:rPr lang="en-US" sz="3200" dirty="0" smtClean="0"/>
            <a:t>= current assets / current liabilities</a:t>
          </a:r>
          <a:endParaRPr lang="en-US" sz="3200" dirty="0"/>
        </a:p>
      </dgm:t>
    </dgm:pt>
    <dgm:pt modelId="{707D194D-7B63-40F3-8DE1-DD1CDC78ECBF}" type="parTrans" cxnId="{2915D868-F588-4C39-ADFF-2E222B2C800C}">
      <dgm:prSet/>
      <dgm:spPr/>
      <dgm:t>
        <a:bodyPr/>
        <a:lstStyle/>
        <a:p>
          <a:endParaRPr lang="en-US"/>
        </a:p>
      </dgm:t>
    </dgm:pt>
    <dgm:pt modelId="{1F5317EF-D29A-4F68-8E79-7E26DE5B81BD}" type="sibTrans" cxnId="{2915D868-F588-4C39-ADFF-2E222B2C800C}">
      <dgm:prSet/>
      <dgm:spPr/>
      <dgm:t>
        <a:bodyPr/>
        <a:lstStyle/>
        <a:p>
          <a:endParaRPr lang="en-US"/>
        </a:p>
      </dgm:t>
    </dgm:pt>
    <dgm:pt modelId="{795EF153-8DE6-4D47-A28F-3DC623E12B9E}">
      <dgm:prSet phldrT="[Text]"/>
      <dgm:spPr>
        <a:ln>
          <a:noFill/>
        </a:ln>
      </dgm:spPr>
      <dgm:t>
        <a:bodyPr/>
        <a:lstStyle/>
        <a:p>
          <a:pPr algn="l"/>
          <a:r>
            <a:rPr lang="en-US" dirty="0" smtClean="0"/>
            <a:t>Working Capital Provided by Net Income</a:t>
          </a:r>
          <a:endParaRPr lang="en-US" dirty="0"/>
        </a:p>
      </dgm:t>
    </dgm:pt>
    <dgm:pt modelId="{608DD3B5-1D7F-4B79-8E74-906533D329DB}" type="parTrans" cxnId="{7CE0DE4D-1DC8-45DD-AF76-B84B01B8EE41}">
      <dgm:prSet/>
      <dgm:spPr/>
      <dgm:t>
        <a:bodyPr/>
        <a:lstStyle/>
        <a:p>
          <a:endParaRPr lang="en-US"/>
        </a:p>
      </dgm:t>
    </dgm:pt>
    <dgm:pt modelId="{AED5CB56-7AE1-4B6F-B5C1-B7AF8BB41325}" type="sibTrans" cxnId="{7CE0DE4D-1DC8-45DD-AF76-B84B01B8EE41}">
      <dgm:prSet/>
      <dgm:spPr/>
      <dgm:t>
        <a:bodyPr/>
        <a:lstStyle/>
        <a:p>
          <a:endParaRPr lang="en-US"/>
        </a:p>
      </dgm:t>
    </dgm:pt>
    <dgm:pt modelId="{FC986660-FFDE-459C-995E-041435A091BF}">
      <dgm:prSet phldrT="[Text]" custT="1"/>
      <dgm:spPr/>
      <dgm:t>
        <a:bodyPr/>
        <a:lstStyle/>
        <a:p>
          <a:r>
            <a:rPr lang="en-US" sz="3200" dirty="0" smtClean="0"/>
            <a:t>= working capital provided from operations / current liabilities</a:t>
          </a:r>
          <a:endParaRPr lang="en-US" sz="3200" dirty="0"/>
        </a:p>
      </dgm:t>
    </dgm:pt>
    <dgm:pt modelId="{7FC3C67D-71A2-4241-9AEF-B63164A1144D}" type="parTrans" cxnId="{60FD57F4-8916-41E9-95F5-4509F39EEA95}">
      <dgm:prSet/>
      <dgm:spPr/>
      <dgm:t>
        <a:bodyPr/>
        <a:lstStyle/>
        <a:p>
          <a:endParaRPr lang="en-US"/>
        </a:p>
      </dgm:t>
    </dgm:pt>
    <dgm:pt modelId="{BE591D7A-93F5-4B6A-989D-829CFEAD5F4E}" type="sibTrans" cxnId="{60FD57F4-8916-41E9-95F5-4509F39EEA95}">
      <dgm:prSet/>
      <dgm:spPr/>
      <dgm:t>
        <a:bodyPr/>
        <a:lstStyle/>
        <a:p>
          <a:endParaRPr lang="en-US"/>
        </a:p>
      </dgm:t>
    </dgm:pt>
    <dgm:pt modelId="{19519ED8-B21C-4122-B622-68AFA8609F85}" type="pres">
      <dgm:prSet presAssocID="{99F554C6-6819-4654-ADE2-4A0C146C747F}" presName="Name0" presStyleCnt="0">
        <dgm:presLayoutVars>
          <dgm:chMax/>
          <dgm:chPref val="3"/>
          <dgm:dir/>
          <dgm:animOne val="branch"/>
          <dgm:animLvl val="lvl"/>
        </dgm:presLayoutVars>
      </dgm:prSet>
      <dgm:spPr/>
      <dgm:t>
        <a:bodyPr/>
        <a:lstStyle/>
        <a:p>
          <a:endParaRPr lang="en-US"/>
        </a:p>
      </dgm:t>
    </dgm:pt>
    <dgm:pt modelId="{855C3437-BD38-4898-9536-22E45E2AE26D}" type="pres">
      <dgm:prSet presAssocID="{1AA02982-7ADA-495B-A7D5-B88AD92675CE}" presName="composite" presStyleCnt="0"/>
      <dgm:spPr/>
    </dgm:pt>
    <dgm:pt modelId="{06374E71-18EC-409A-A0D9-B65D49B18ABA}" type="pres">
      <dgm:prSet presAssocID="{1AA02982-7ADA-495B-A7D5-B88AD92675CE}" presName="FirstChild" presStyleLbl="revTx" presStyleIdx="0" presStyleCnt="3" custScaleX="83490" custLinFactNeighborX="5191">
        <dgm:presLayoutVars>
          <dgm:chMax val="0"/>
          <dgm:chPref val="0"/>
          <dgm:bulletEnabled val="1"/>
        </dgm:presLayoutVars>
      </dgm:prSet>
      <dgm:spPr/>
      <dgm:t>
        <a:bodyPr/>
        <a:lstStyle/>
        <a:p>
          <a:endParaRPr lang="en-US"/>
        </a:p>
      </dgm:t>
    </dgm:pt>
    <dgm:pt modelId="{B7E7A868-BE5F-41EB-BE62-E9C0BB76ADD8}" type="pres">
      <dgm:prSet presAssocID="{1AA02982-7ADA-495B-A7D5-B88AD92675CE}" presName="Parent" presStyleLbl="alignNode1" presStyleIdx="0" presStyleCnt="3" custScaleX="146410" custLinFactNeighborX="13751">
        <dgm:presLayoutVars>
          <dgm:chMax val="3"/>
          <dgm:chPref val="3"/>
          <dgm:bulletEnabled val="1"/>
        </dgm:presLayoutVars>
      </dgm:prSet>
      <dgm:spPr/>
      <dgm:t>
        <a:bodyPr/>
        <a:lstStyle/>
        <a:p>
          <a:endParaRPr lang="en-US"/>
        </a:p>
      </dgm:t>
    </dgm:pt>
    <dgm:pt modelId="{BD1F32AC-9487-4835-96E2-52A2F38E99AC}" type="pres">
      <dgm:prSet presAssocID="{1AA02982-7ADA-495B-A7D5-B88AD92675CE}" presName="Accent" presStyleLbl="parChTrans1D1" presStyleIdx="0" presStyleCnt="3"/>
      <dgm:spPr/>
    </dgm:pt>
    <dgm:pt modelId="{C42F1B1A-D172-40CB-BDB1-3F36356D4759}" type="pres">
      <dgm:prSet presAssocID="{99A3117D-3B1E-4B3E-9A30-F32E76D30AA1}" presName="sibTrans" presStyleCnt="0"/>
      <dgm:spPr/>
    </dgm:pt>
    <dgm:pt modelId="{58CAC7D4-A175-4F1A-AE2C-648121D3261B}" type="pres">
      <dgm:prSet presAssocID="{5E675A9B-C858-46E7-98A8-AB94EF830521}" presName="composite" presStyleCnt="0"/>
      <dgm:spPr/>
    </dgm:pt>
    <dgm:pt modelId="{1389AAB8-5178-4F22-AC6A-E8E4C20BB9C9}" type="pres">
      <dgm:prSet presAssocID="{5E675A9B-C858-46E7-98A8-AB94EF830521}" presName="FirstChild" presStyleLbl="revTx" presStyleIdx="1" presStyleCnt="3" custScaleX="83490" custLinFactNeighborX="5191">
        <dgm:presLayoutVars>
          <dgm:chMax val="0"/>
          <dgm:chPref val="0"/>
          <dgm:bulletEnabled val="1"/>
        </dgm:presLayoutVars>
      </dgm:prSet>
      <dgm:spPr/>
      <dgm:t>
        <a:bodyPr/>
        <a:lstStyle/>
        <a:p>
          <a:endParaRPr lang="en-US"/>
        </a:p>
      </dgm:t>
    </dgm:pt>
    <dgm:pt modelId="{CECF3A68-FD0E-4C95-B4B4-FBE6742F64CB}" type="pres">
      <dgm:prSet presAssocID="{5E675A9B-C858-46E7-98A8-AB94EF830521}" presName="Parent" presStyleLbl="alignNode1" presStyleIdx="1" presStyleCnt="3" custScaleX="146410" custLinFactNeighborX="13751">
        <dgm:presLayoutVars>
          <dgm:chMax val="3"/>
          <dgm:chPref val="3"/>
          <dgm:bulletEnabled val="1"/>
        </dgm:presLayoutVars>
      </dgm:prSet>
      <dgm:spPr/>
      <dgm:t>
        <a:bodyPr/>
        <a:lstStyle/>
        <a:p>
          <a:endParaRPr lang="en-US"/>
        </a:p>
      </dgm:t>
    </dgm:pt>
    <dgm:pt modelId="{DE3AFCA2-8BF5-4539-B9B5-D9E70C3219CF}" type="pres">
      <dgm:prSet presAssocID="{5E675A9B-C858-46E7-98A8-AB94EF830521}" presName="Accent" presStyleLbl="parChTrans1D1" presStyleIdx="1" presStyleCnt="3"/>
      <dgm:spPr/>
    </dgm:pt>
    <dgm:pt modelId="{FD2509F6-E8C5-4E98-8FBF-900C247014BB}" type="pres">
      <dgm:prSet presAssocID="{E2C10656-E811-4BD2-8C8F-7A1EFD852D57}" presName="sibTrans" presStyleCnt="0"/>
      <dgm:spPr/>
    </dgm:pt>
    <dgm:pt modelId="{C36C9B48-EE76-412B-9DAF-3D099FB7944E}" type="pres">
      <dgm:prSet presAssocID="{795EF153-8DE6-4D47-A28F-3DC623E12B9E}" presName="composite" presStyleCnt="0"/>
      <dgm:spPr/>
    </dgm:pt>
    <dgm:pt modelId="{E13808C1-E473-48F0-9A3D-920CFE14421F}" type="pres">
      <dgm:prSet presAssocID="{795EF153-8DE6-4D47-A28F-3DC623E12B9E}" presName="FirstChild" presStyleLbl="revTx" presStyleIdx="2" presStyleCnt="3" custScaleX="83490" custLinFactNeighborX="5191">
        <dgm:presLayoutVars>
          <dgm:chMax val="0"/>
          <dgm:chPref val="0"/>
          <dgm:bulletEnabled val="1"/>
        </dgm:presLayoutVars>
      </dgm:prSet>
      <dgm:spPr/>
      <dgm:t>
        <a:bodyPr/>
        <a:lstStyle/>
        <a:p>
          <a:endParaRPr lang="en-US"/>
        </a:p>
      </dgm:t>
    </dgm:pt>
    <dgm:pt modelId="{1354ACF4-798B-455C-92CD-EAB41B782F0F}" type="pres">
      <dgm:prSet presAssocID="{795EF153-8DE6-4D47-A28F-3DC623E12B9E}" presName="Parent" presStyleLbl="alignNode1" presStyleIdx="2" presStyleCnt="3" custScaleX="146410" custLinFactNeighborX="13751">
        <dgm:presLayoutVars>
          <dgm:chMax val="3"/>
          <dgm:chPref val="3"/>
          <dgm:bulletEnabled val="1"/>
        </dgm:presLayoutVars>
      </dgm:prSet>
      <dgm:spPr/>
      <dgm:t>
        <a:bodyPr/>
        <a:lstStyle/>
        <a:p>
          <a:endParaRPr lang="en-US"/>
        </a:p>
      </dgm:t>
    </dgm:pt>
    <dgm:pt modelId="{BB116714-279C-497F-A054-5FEA683584E1}" type="pres">
      <dgm:prSet presAssocID="{795EF153-8DE6-4D47-A28F-3DC623E12B9E}" presName="Accent" presStyleLbl="parChTrans1D1" presStyleIdx="2" presStyleCnt="3"/>
      <dgm:spPr/>
    </dgm:pt>
  </dgm:ptLst>
  <dgm:cxnLst>
    <dgm:cxn modelId="{D00DE9F8-CB10-4E0C-9F9A-13261CB7C955}" type="presOf" srcId="{CDA7AEF1-30C5-432A-A74A-BF7A3B6078B8}" destId="{1389AAB8-5178-4F22-AC6A-E8E4C20BB9C9}" srcOrd="0" destOrd="0" presId="urn:microsoft.com/office/officeart/2011/layout/TabList"/>
    <dgm:cxn modelId="{60FD57F4-8916-41E9-95F5-4509F39EEA95}" srcId="{795EF153-8DE6-4D47-A28F-3DC623E12B9E}" destId="{FC986660-FFDE-459C-995E-041435A091BF}" srcOrd="0" destOrd="0" parTransId="{7FC3C67D-71A2-4241-9AEF-B63164A1144D}" sibTransId="{BE591D7A-93F5-4B6A-989D-829CFEAD5F4E}"/>
    <dgm:cxn modelId="{8A5CCDB7-40B9-42C6-9C94-40443076B27B}" srcId="{1AA02982-7ADA-495B-A7D5-B88AD92675CE}" destId="{8829ABF7-8C96-4A56-B92E-A1921F1AC00F}" srcOrd="0" destOrd="0" parTransId="{3B4D004E-13B5-4DD8-9ADA-747649F04E3E}" sibTransId="{9AE61542-F504-4DC9-BB4F-C29303FC6340}"/>
    <dgm:cxn modelId="{953CF8D5-672D-4B25-94C5-4D1266364D38}" srcId="{99F554C6-6819-4654-ADE2-4A0C146C747F}" destId="{5E675A9B-C858-46E7-98A8-AB94EF830521}" srcOrd="1" destOrd="0" parTransId="{23F27088-4679-443E-B5D7-82A94E893B77}" sibTransId="{E2C10656-E811-4BD2-8C8F-7A1EFD852D57}"/>
    <dgm:cxn modelId="{3B8F6934-1E7B-4E07-805B-06F7296FBA5C}" type="presOf" srcId="{795EF153-8DE6-4D47-A28F-3DC623E12B9E}" destId="{1354ACF4-798B-455C-92CD-EAB41B782F0F}" srcOrd="0" destOrd="0" presId="urn:microsoft.com/office/officeart/2011/layout/TabList"/>
    <dgm:cxn modelId="{F76A15A7-F304-41FD-BC16-F1705FD70DB8}" type="presOf" srcId="{1AA02982-7ADA-495B-A7D5-B88AD92675CE}" destId="{B7E7A868-BE5F-41EB-BE62-E9C0BB76ADD8}" srcOrd="0" destOrd="0" presId="urn:microsoft.com/office/officeart/2011/layout/TabList"/>
    <dgm:cxn modelId="{901838FD-FB11-4415-8D05-1E6C94E89056}" type="presOf" srcId="{5E675A9B-C858-46E7-98A8-AB94EF830521}" destId="{CECF3A68-FD0E-4C95-B4B4-FBE6742F64CB}" srcOrd="0" destOrd="0" presId="urn:microsoft.com/office/officeart/2011/layout/TabList"/>
    <dgm:cxn modelId="{2915D868-F588-4C39-ADFF-2E222B2C800C}" srcId="{5E675A9B-C858-46E7-98A8-AB94EF830521}" destId="{CDA7AEF1-30C5-432A-A74A-BF7A3B6078B8}" srcOrd="0" destOrd="0" parTransId="{707D194D-7B63-40F3-8DE1-DD1CDC78ECBF}" sibTransId="{1F5317EF-D29A-4F68-8E79-7E26DE5B81BD}"/>
    <dgm:cxn modelId="{C846AED4-30D9-4199-A346-A767270CFA77}" srcId="{99F554C6-6819-4654-ADE2-4A0C146C747F}" destId="{1AA02982-7ADA-495B-A7D5-B88AD92675CE}" srcOrd="0" destOrd="0" parTransId="{1045C819-179A-4CD0-AC28-861596751230}" sibTransId="{99A3117D-3B1E-4B3E-9A30-F32E76D30AA1}"/>
    <dgm:cxn modelId="{7CE0DE4D-1DC8-45DD-AF76-B84B01B8EE41}" srcId="{99F554C6-6819-4654-ADE2-4A0C146C747F}" destId="{795EF153-8DE6-4D47-A28F-3DC623E12B9E}" srcOrd="2" destOrd="0" parTransId="{608DD3B5-1D7F-4B79-8E74-906533D329DB}" sibTransId="{AED5CB56-7AE1-4B6F-B5C1-B7AF8BB41325}"/>
    <dgm:cxn modelId="{E99237BF-E103-4640-B7D5-71395E4E3FC2}" type="presOf" srcId="{FC986660-FFDE-459C-995E-041435A091BF}" destId="{E13808C1-E473-48F0-9A3D-920CFE14421F}" srcOrd="0" destOrd="0" presId="urn:microsoft.com/office/officeart/2011/layout/TabList"/>
    <dgm:cxn modelId="{72DBBA83-A687-442B-BF7B-AC6193091228}" type="presOf" srcId="{99F554C6-6819-4654-ADE2-4A0C146C747F}" destId="{19519ED8-B21C-4122-B622-68AFA8609F85}" srcOrd="0" destOrd="0" presId="urn:microsoft.com/office/officeart/2011/layout/TabList"/>
    <dgm:cxn modelId="{4FA2CFD6-7E72-4F6A-97F5-E0DDD18F24B7}" type="presOf" srcId="{8829ABF7-8C96-4A56-B92E-A1921F1AC00F}" destId="{06374E71-18EC-409A-A0D9-B65D49B18ABA}" srcOrd="0" destOrd="0" presId="urn:microsoft.com/office/officeart/2011/layout/TabList"/>
    <dgm:cxn modelId="{BEB150DB-E51C-4829-A4F7-B7D9CFC07DDE}" type="presParOf" srcId="{19519ED8-B21C-4122-B622-68AFA8609F85}" destId="{855C3437-BD38-4898-9536-22E45E2AE26D}" srcOrd="0" destOrd="0" presId="urn:microsoft.com/office/officeart/2011/layout/TabList"/>
    <dgm:cxn modelId="{754DC00E-3326-4DC7-985C-F596C601904F}" type="presParOf" srcId="{855C3437-BD38-4898-9536-22E45E2AE26D}" destId="{06374E71-18EC-409A-A0D9-B65D49B18ABA}" srcOrd="0" destOrd="0" presId="urn:microsoft.com/office/officeart/2011/layout/TabList"/>
    <dgm:cxn modelId="{65085DF2-01E0-4C87-ACB5-A4806DDAC48A}" type="presParOf" srcId="{855C3437-BD38-4898-9536-22E45E2AE26D}" destId="{B7E7A868-BE5F-41EB-BE62-E9C0BB76ADD8}" srcOrd="1" destOrd="0" presId="urn:microsoft.com/office/officeart/2011/layout/TabList"/>
    <dgm:cxn modelId="{7AA746E4-676E-43A7-B968-F5257B31D1F6}" type="presParOf" srcId="{855C3437-BD38-4898-9536-22E45E2AE26D}" destId="{BD1F32AC-9487-4835-96E2-52A2F38E99AC}" srcOrd="2" destOrd="0" presId="urn:microsoft.com/office/officeart/2011/layout/TabList"/>
    <dgm:cxn modelId="{C97C3D40-E319-4174-8CB0-F68D3C3DDA61}" type="presParOf" srcId="{19519ED8-B21C-4122-B622-68AFA8609F85}" destId="{C42F1B1A-D172-40CB-BDB1-3F36356D4759}" srcOrd="1" destOrd="0" presId="urn:microsoft.com/office/officeart/2011/layout/TabList"/>
    <dgm:cxn modelId="{9D894A06-EB58-4CA3-BC8C-605B0A5D0B5C}" type="presParOf" srcId="{19519ED8-B21C-4122-B622-68AFA8609F85}" destId="{58CAC7D4-A175-4F1A-AE2C-648121D3261B}" srcOrd="2" destOrd="0" presId="urn:microsoft.com/office/officeart/2011/layout/TabList"/>
    <dgm:cxn modelId="{0F3494FC-A23F-41AD-9CE5-37D8A5EA1332}" type="presParOf" srcId="{58CAC7D4-A175-4F1A-AE2C-648121D3261B}" destId="{1389AAB8-5178-4F22-AC6A-E8E4C20BB9C9}" srcOrd="0" destOrd="0" presId="urn:microsoft.com/office/officeart/2011/layout/TabList"/>
    <dgm:cxn modelId="{978230EB-23FC-4485-AFDB-BD507F64F716}" type="presParOf" srcId="{58CAC7D4-A175-4F1A-AE2C-648121D3261B}" destId="{CECF3A68-FD0E-4C95-B4B4-FBE6742F64CB}" srcOrd="1" destOrd="0" presId="urn:microsoft.com/office/officeart/2011/layout/TabList"/>
    <dgm:cxn modelId="{B296B1F5-3BCB-490E-AB9E-B2BE207CEEA1}" type="presParOf" srcId="{58CAC7D4-A175-4F1A-AE2C-648121D3261B}" destId="{DE3AFCA2-8BF5-4539-B9B5-D9E70C3219CF}" srcOrd="2" destOrd="0" presId="urn:microsoft.com/office/officeart/2011/layout/TabList"/>
    <dgm:cxn modelId="{275C38D5-1736-4E86-924C-C30C7D6983E8}" type="presParOf" srcId="{19519ED8-B21C-4122-B622-68AFA8609F85}" destId="{FD2509F6-E8C5-4E98-8FBF-900C247014BB}" srcOrd="3" destOrd="0" presId="urn:microsoft.com/office/officeart/2011/layout/TabList"/>
    <dgm:cxn modelId="{121F4E3E-7811-41EB-8E38-55ED6E917B8E}" type="presParOf" srcId="{19519ED8-B21C-4122-B622-68AFA8609F85}" destId="{C36C9B48-EE76-412B-9DAF-3D099FB7944E}" srcOrd="4" destOrd="0" presId="urn:microsoft.com/office/officeart/2011/layout/TabList"/>
    <dgm:cxn modelId="{E4005082-D308-48BF-AE42-2B4DB692D276}" type="presParOf" srcId="{C36C9B48-EE76-412B-9DAF-3D099FB7944E}" destId="{E13808C1-E473-48F0-9A3D-920CFE14421F}" srcOrd="0" destOrd="0" presId="urn:microsoft.com/office/officeart/2011/layout/TabList"/>
    <dgm:cxn modelId="{D46CCC26-36DA-4375-9F7C-06FF7C386987}" type="presParOf" srcId="{C36C9B48-EE76-412B-9DAF-3D099FB7944E}" destId="{1354ACF4-798B-455C-92CD-EAB41B782F0F}" srcOrd="1" destOrd="0" presId="urn:microsoft.com/office/officeart/2011/layout/TabList"/>
    <dgm:cxn modelId="{852C2F52-B1D6-4F1B-92A9-1D2700EDF8BC}" type="presParOf" srcId="{C36C9B48-EE76-412B-9DAF-3D099FB7944E}" destId="{BB116714-279C-497F-A054-5FEA683584E1}"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322B805-C8CC-49F2-85FF-CACD97FE0F32}"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FD454808-83B9-462E-9D4D-B94647E4FE5C}">
      <dgm:prSet phldrT="[Text]" custT="1"/>
      <dgm:spPr/>
      <dgm:t>
        <a:bodyPr/>
        <a:lstStyle/>
        <a:p>
          <a:r>
            <a:rPr lang="en-US" sz="2400" b="1" dirty="0" smtClean="0"/>
            <a:t>Working Capital to Total Assets =</a:t>
          </a:r>
        </a:p>
        <a:p>
          <a:r>
            <a:rPr lang="en-US" sz="2400" dirty="0" smtClean="0"/>
            <a:t>Net Working Capital</a:t>
          </a:r>
        </a:p>
        <a:p>
          <a:r>
            <a:rPr lang="en-US" sz="2400" dirty="0" smtClean="0"/>
            <a:t>Total Assets</a:t>
          </a:r>
        </a:p>
        <a:p>
          <a:endParaRPr lang="en-US" sz="2400" dirty="0" smtClean="0"/>
        </a:p>
      </dgm:t>
    </dgm:pt>
    <dgm:pt modelId="{041D9847-8A79-4EC4-88F2-EF4365A1B29B}" type="parTrans" cxnId="{B4A4518D-EF53-4DC5-BC47-BE47DCD9DAFE}">
      <dgm:prSet/>
      <dgm:spPr/>
      <dgm:t>
        <a:bodyPr/>
        <a:lstStyle/>
        <a:p>
          <a:endParaRPr lang="en-US"/>
        </a:p>
      </dgm:t>
    </dgm:pt>
    <dgm:pt modelId="{BE0FD76A-36DD-4C5E-81FD-BED196F7CCAE}" type="sibTrans" cxnId="{B4A4518D-EF53-4DC5-BC47-BE47DCD9DAFE}">
      <dgm:prSet/>
      <dgm:spPr/>
      <dgm:t>
        <a:bodyPr/>
        <a:lstStyle/>
        <a:p>
          <a:endParaRPr lang="en-US"/>
        </a:p>
      </dgm:t>
    </dgm:pt>
    <dgm:pt modelId="{807AE3AF-00A0-4B22-900A-F9F8BF84E5BE}">
      <dgm:prSet phldrT="[Text]" custT="1"/>
      <dgm:spPr/>
      <dgm:t>
        <a:bodyPr/>
        <a:lstStyle/>
        <a:p>
          <a:r>
            <a:rPr lang="en-US" sz="2400" b="1" dirty="0" smtClean="0"/>
            <a:t>Retained Earnings to Total Assets =</a:t>
          </a:r>
        </a:p>
        <a:p>
          <a:r>
            <a:rPr lang="en-US" sz="2400" b="0" dirty="0" smtClean="0"/>
            <a:t>Retained Earnings</a:t>
          </a:r>
        </a:p>
        <a:p>
          <a:r>
            <a:rPr lang="en-US" sz="2400" b="0" dirty="0" smtClean="0"/>
            <a:t>Total Assets</a:t>
          </a:r>
        </a:p>
        <a:p>
          <a:endParaRPr lang="en-US" sz="2400" b="1" dirty="0"/>
        </a:p>
      </dgm:t>
    </dgm:pt>
    <dgm:pt modelId="{C3B7C902-C8D0-4CAD-9016-8D7C0BB6A99A}" type="parTrans" cxnId="{789D681D-6598-43A8-9AA3-BBA94834FC3F}">
      <dgm:prSet/>
      <dgm:spPr/>
      <dgm:t>
        <a:bodyPr/>
        <a:lstStyle/>
        <a:p>
          <a:endParaRPr lang="en-US"/>
        </a:p>
      </dgm:t>
    </dgm:pt>
    <dgm:pt modelId="{4B47862A-F94B-40AE-B4F1-327D75B405E7}" type="sibTrans" cxnId="{789D681D-6598-43A8-9AA3-BBA94834FC3F}">
      <dgm:prSet/>
      <dgm:spPr/>
      <dgm:t>
        <a:bodyPr/>
        <a:lstStyle/>
        <a:p>
          <a:endParaRPr lang="en-US"/>
        </a:p>
      </dgm:t>
    </dgm:pt>
    <dgm:pt modelId="{006AD3F4-3640-4B22-BC34-A7E13B7A9390}">
      <dgm:prSet phldrT="[Text]" custT="1"/>
      <dgm:spPr/>
      <dgm:t>
        <a:bodyPr/>
        <a:lstStyle/>
        <a:p>
          <a:r>
            <a:rPr lang="en-US" sz="2400" b="1" dirty="0" smtClean="0"/>
            <a:t>EBIT to Total Assets =</a:t>
          </a:r>
        </a:p>
        <a:p>
          <a:r>
            <a:rPr lang="en-US" sz="2400" b="0" dirty="0" smtClean="0"/>
            <a:t>EBIT</a:t>
          </a:r>
        </a:p>
        <a:p>
          <a:r>
            <a:rPr lang="en-US" sz="2400" b="0" dirty="0" smtClean="0"/>
            <a:t>Total Assets</a:t>
          </a:r>
        </a:p>
        <a:p>
          <a:endParaRPr lang="en-US" sz="2400" b="1" dirty="0"/>
        </a:p>
      </dgm:t>
    </dgm:pt>
    <dgm:pt modelId="{67CA330A-BA32-44B4-B6B9-BB6C99245352}" type="parTrans" cxnId="{643CC5B8-F4EC-47AB-B36C-E46762C1DA7C}">
      <dgm:prSet/>
      <dgm:spPr/>
      <dgm:t>
        <a:bodyPr/>
        <a:lstStyle/>
        <a:p>
          <a:endParaRPr lang="en-US"/>
        </a:p>
      </dgm:t>
    </dgm:pt>
    <dgm:pt modelId="{E0FBEF89-61E9-41F9-B5BB-5560EF538B3A}" type="sibTrans" cxnId="{643CC5B8-F4EC-47AB-B36C-E46762C1DA7C}">
      <dgm:prSet/>
      <dgm:spPr/>
      <dgm:t>
        <a:bodyPr/>
        <a:lstStyle/>
        <a:p>
          <a:endParaRPr lang="en-US"/>
        </a:p>
      </dgm:t>
    </dgm:pt>
    <dgm:pt modelId="{344BC4AB-43CA-40CA-91A6-B68995610AA4}">
      <dgm:prSet phldrT="[Text]" custT="1"/>
      <dgm:spPr/>
      <dgm:t>
        <a:bodyPr/>
        <a:lstStyle/>
        <a:p>
          <a:r>
            <a:rPr lang="en-US" sz="2400" b="1" dirty="0" smtClean="0"/>
            <a:t>Cash Flow to Debt =</a:t>
          </a:r>
        </a:p>
        <a:p>
          <a:r>
            <a:rPr lang="en-US" sz="2400" b="0" dirty="0" smtClean="0"/>
            <a:t>Cash Flow</a:t>
          </a:r>
        </a:p>
        <a:p>
          <a:r>
            <a:rPr lang="en-US" sz="2400" b="0" dirty="0" smtClean="0"/>
            <a:t>Total Debt</a:t>
          </a:r>
        </a:p>
        <a:p>
          <a:endParaRPr lang="en-US" sz="2100" b="1" dirty="0"/>
        </a:p>
      </dgm:t>
    </dgm:pt>
    <dgm:pt modelId="{1560B2B3-5629-423A-A683-A894AB1BF844}" type="parTrans" cxnId="{984432DB-0A0A-43E5-9765-CDA1247205DB}">
      <dgm:prSet/>
      <dgm:spPr/>
      <dgm:t>
        <a:bodyPr/>
        <a:lstStyle/>
        <a:p>
          <a:endParaRPr lang="en-US"/>
        </a:p>
      </dgm:t>
    </dgm:pt>
    <dgm:pt modelId="{2012795F-5A97-4494-B6C5-4531A133C947}" type="sibTrans" cxnId="{984432DB-0A0A-43E5-9765-CDA1247205DB}">
      <dgm:prSet/>
      <dgm:spPr/>
      <dgm:t>
        <a:bodyPr/>
        <a:lstStyle/>
        <a:p>
          <a:endParaRPr lang="en-US"/>
        </a:p>
      </dgm:t>
    </dgm:pt>
    <dgm:pt modelId="{67CB6120-B4F4-403B-BAEC-4EBCA0933BB9}" type="pres">
      <dgm:prSet presAssocID="{E322B805-C8CC-49F2-85FF-CACD97FE0F32}" presName="diagram" presStyleCnt="0">
        <dgm:presLayoutVars>
          <dgm:dir/>
          <dgm:resizeHandles val="exact"/>
        </dgm:presLayoutVars>
      </dgm:prSet>
      <dgm:spPr/>
      <dgm:t>
        <a:bodyPr/>
        <a:lstStyle/>
        <a:p>
          <a:endParaRPr lang="en-US"/>
        </a:p>
      </dgm:t>
    </dgm:pt>
    <dgm:pt modelId="{88560054-D9CB-4C08-A90F-3DBF8537B8A4}" type="pres">
      <dgm:prSet presAssocID="{FD454808-83B9-462E-9D4D-B94647E4FE5C}" presName="node" presStyleLbl="node1" presStyleIdx="0" presStyleCnt="4">
        <dgm:presLayoutVars>
          <dgm:bulletEnabled val="1"/>
        </dgm:presLayoutVars>
      </dgm:prSet>
      <dgm:spPr/>
      <dgm:t>
        <a:bodyPr/>
        <a:lstStyle/>
        <a:p>
          <a:endParaRPr lang="en-US"/>
        </a:p>
      </dgm:t>
    </dgm:pt>
    <dgm:pt modelId="{9D055D05-B930-4F67-8191-4816AA91D698}" type="pres">
      <dgm:prSet presAssocID="{BE0FD76A-36DD-4C5E-81FD-BED196F7CCAE}" presName="sibTrans" presStyleCnt="0"/>
      <dgm:spPr/>
    </dgm:pt>
    <dgm:pt modelId="{B1933AEC-A691-43A9-8800-E1591116F2B4}" type="pres">
      <dgm:prSet presAssocID="{807AE3AF-00A0-4B22-900A-F9F8BF84E5BE}" presName="node" presStyleLbl="node1" presStyleIdx="1" presStyleCnt="4">
        <dgm:presLayoutVars>
          <dgm:bulletEnabled val="1"/>
        </dgm:presLayoutVars>
      </dgm:prSet>
      <dgm:spPr/>
      <dgm:t>
        <a:bodyPr/>
        <a:lstStyle/>
        <a:p>
          <a:endParaRPr lang="en-US"/>
        </a:p>
      </dgm:t>
    </dgm:pt>
    <dgm:pt modelId="{4905881D-B4CB-4654-98F8-D03A758E3C54}" type="pres">
      <dgm:prSet presAssocID="{4B47862A-F94B-40AE-B4F1-327D75B405E7}" presName="sibTrans" presStyleCnt="0"/>
      <dgm:spPr/>
    </dgm:pt>
    <dgm:pt modelId="{783E187C-07C0-4B4B-9617-9F31383B9247}" type="pres">
      <dgm:prSet presAssocID="{006AD3F4-3640-4B22-BC34-A7E13B7A9390}" presName="node" presStyleLbl="node1" presStyleIdx="2" presStyleCnt="4">
        <dgm:presLayoutVars>
          <dgm:bulletEnabled val="1"/>
        </dgm:presLayoutVars>
      </dgm:prSet>
      <dgm:spPr/>
      <dgm:t>
        <a:bodyPr/>
        <a:lstStyle/>
        <a:p>
          <a:endParaRPr lang="en-US"/>
        </a:p>
      </dgm:t>
    </dgm:pt>
    <dgm:pt modelId="{8C86ADE6-F90A-4D48-9682-1D4E4E2276FF}" type="pres">
      <dgm:prSet presAssocID="{E0FBEF89-61E9-41F9-B5BB-5560EF538B3A}" presName="sibTrans" presStyleCnt="0"/>
      <dgm:spPr/>
    </dgm:pt>
    <dgm:pt modelId="{E3D152E2-46E7-4A6A-B75E-A47D411A0E6C}" type="pres">
      <dgm:prSet presAssocID="{344BC4AB-43CA-40CA-91A6-B68995610AA4}" presName="node" presStyleLbl="node1" presStyleIdx="3" presStyleCnt="4">
        <dgm:presLayoutVars>
          <dgm:bulletEnabled val="1"/>
        </dgm:presLayoutVars>
      </dgm:prSet>
      <dgm:spPr/>
      <dgm:t>
        <a:bodyPr/>
        <a:lstStyle/>
        <a:p>
          <a:endParaRPr lang="en-US"/>
        </a:p>
      </dgm:t>
    </dgm:pt>
  </dgm:ptLst>
  <dgm:cxnLst>
    <dgm:cxn modelId="{643CC5B8-F4EC-47AB-B36C-E46762C1DA7C}" srcId="{E322B805-C8CC-49F2-85FF-CACD97FE0F32}" destId="{006AD3F4-3640-4B22-BC34-A7E13B7A9390}" srcOrd="2" destOrd="0" parTransId="{67CA330A-BA32-44B4-B6B9-BB6C99245352}" sibTransId="{E0FBEF89-61E9-41F9-B5BB-5560EF538B3A}"/>
    <dgm:cxn modelId="{789D681D-6598-43A8-9AA3-BBA94834FC3F}" srcId="{E322B805-C8CC-49F2-85FF-CACD97FE0F32}" destId="{807AE3AF-00A0-4B22-900A-F9F8BF84E5BE}" srcOrd="1" destOrd="0" parTransId="{C3B7C902-C8D0-4CAD-9016-8D7C0BB6A99A}" sibTransId="{4B47862A-F94B-40AE-B4F1-327D75B405E7}"/>
    <dgm:cxn modelId="{B4A4518D-EF53-4DC5-BC47-BE47DCD9DAFE}" srcId="{E322B805-C8CC-49F2-85FF-CACD97FE0F32}" destId="{FD454808-83B9-462E-9D4D-B94647E4FE5C}" srcOrd="0" destOrd="0" parTransId="{041D9847-8A79-4EC4-88F2-EF4365A1B29B}" sibTransId="{BE0FD76A-36DD-4C5E-81FD-BED196F7CCAE}"/>
    <dgm:cxn modelId="{8598DCB2-93C2-4DC4-87B6-4FA92C8D98DA}" type="presOf" srcId="{807AE3AF-00A0-4B22-900A-F9F8BF84E5BE}" destId="{B1933AEC-A691-43A9-8800-E1591116F2B4}" srcOrd="0" destOrd="0" presId="urn:microsoft.com/office/officeart/2005/8/layout/default"/>
    <dgm:cxn modelId="{A374E4ED-BE4D-4D1B-AE85-E209D32F359E}" type="presOf" srcId="{006AD3F4-3640-4B22-BC34-A7E13B7A9390}" destId="{783E187C-07C0-4B4B-9617-9F31383B9247}" srcOrd="0" destOrd="0" presId="urn:microsoft.com/office/officeart/2005/8/layout/default"/>
    <dgm:cxn modelId="{BFA5F5D7-A061-43CB-859D-31439FC4391F}" type="presOf" srcId="{344BC4AB-43CA-40CA-91A6-B68995610AA4}" destId="{E3D152E2-46E7-4A6A-B75E-A47D411A0E6C}" srcOrd="0" destOrd="0" presId="urn:microsoft.com/office/officeart/2005/8/layout/default"/>
    <dgm:cxn modelId="{3F580F4E-F62C-4648-8D3A-BB142A4CD53D}" type="presOf" srcId="{FD454808-83B9-462E-9D4D-B94647E4FE5C}" destId="{88560054-D9CB-4C08-A90F-3DBF8537B8A4}" srcOrd="0" destOrd="0" presId="urn:microsoft.com/office/officeart/2005/8/layout/default"/>
    <dgm:cxn modelId="{57D8DAA9-BA7A-435F-87F9-A88C38256FB7}" type="presOf" srcId="{E322B805-C8CC-49F2-85FF-CACD97FE0F32}" destId="{67CB6120-B4F4-403B-BAEC-4EBCA0933BB9}" srcOrd="0" destOrd="0" presId="urn:microsoft.com/office/officeart/2005/8/layout/default"/>
    <dgm:cxn modelId="{984432DB-0A0A-43E5-9765-CDA1247205DB}" srcId="{E322B805-C8CC-49F2-85FF-CACD97FE0F32}" destId="{344BC4AB-43CA-40CA-91A6-B68995610AA4}" srcOrd="3" destOrd="0" parTransId="{1560B2B3-5629-423A-A683-A894AB1BF844}" sibTransId="{2012795F-5A97-4494-B6C5-4531A133C947}"/>
    <dgm:cxn modelId="{01917EBB-1ECF-4D03-A4E7-AFA38A8817E2}" type="presParOf" srcId="{67CB6120-B4F4-403B-BAEC-4EBCA0933BB9}" destId="{88560054-D9CB-4C08-A90F-3DBF8537B8A4}" srcOrd="0" destOrd="0" presId="urn:microsoft.com/office/officeart/2005/8/layout/default"/>
    <dgm:cxn modelId="{9E397DC3-F585-46C4-B153-B9281B9A8522}" type="presParOf" srcId="{67CB6120-B4F4-403B-BAEC-4EBCA0933BB9}" destId="{9D055D05-B930-4F67-8191-4816AA91D698}" srcOrd="1" destOrd="0" presId="urn:microsoft.com/office/officeart/2005/8/layout/default"/>
    <dgm:cxn modelId="{8E28E3E3-A75A-4036-9572-00BFF02C1FCA}" type="presParOf" srcId="{67CB6120-B4F4-403B-BAEC-4EBCA0933BB9}" destId="{B1933AEC-A691-43A9-8800-E1591116F2B4}" srcOrd="2" destOrd="0" presId="urn:microsoft.com/office/officeart/2005/8/layout/default"/>
    <dgm:cxn modelId="{01F46B9F-46ED-4ACC-AB1E-CBFDB3609A88}" type="presParOf" srcId="{67CB6120-B4F4-403B-BAEC-4EBCA0933BB9}" destId="{4905881D-B4CB-4654-98F8-D03A758E3C54}" srcOrd="3" destOrd="0" presId="urn:microsoft.com/office/officeart/2005/8/layout/default"/>
    <dgm:cxn modelId="{C46F5B58-B2A1-4E35-A5FD-123654F8EA14}" type="presParOf" srcId="{67CB6120-B4F4-403B-BAEC-4EBCA0933BB9}" destId="{783E187C-07C0-4B4B-9617-9F31383B9247}" srcOrd="4" destOrd="0" presId="urn:microsoft.com/office/officeart/2005/8/layout/default"/>
    <dgm:cxn modelId="{CB9D6A21-840B-4DAE-91B4-D473F7E900D8}" type="presParOf" srcId="{67CB6120-B4F4-403B-BAEC-4EBCA0933BB9}" destId="{8C86ADE6-F90A-4D48-9682-1D4E4E2276FF}" srcOrd="5" destOrd="0" presId="urn:microsoft.com/office/officeart/2005/8/layout/default"/>
    <dgm:cxn modelId="{6738C16B-6BC1-4840-A3B8-2CAE7F5E6345}" type="presParOf" srcId="{67CB6120-B4F4-403B-BAEC-4EBCA0933BB9}" destId="{E3D152E2-46E7-4A6A-B75E-A47D411A0E6C}"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3120EAB-2098-46BD-BA10-7B58F34EC750}" type="doc">
      <dgm:prSet loTypeId="urn:microsoft.com/office/officeart/2005/8/layout/hProcess7" loCatId="process" qsTypeId="urn:microsoft.com/office/officeart/2005/8/quickstyle/simple1" qsCatId="simple" csTypeId="urn:microsoft.com/office/officeart/2005/8/colors/colorful1" csCatId="colorful" phldr="1"/>
      <dgm:spPr/>
      <dgm:t>
        <a:bodyPr/>
        <a:lstStyle/>
        <a:p>
          <a:endParaRPr lang="en-US"/>
        </a:p>
      </dgm:t>
    </dgm:pt>
    <dgm:pt modelId="{4C982378-22DA-4F55-B67C-041DAF44D689}">
      <dgm:prSet phldrT="[Text]" custT="1"/>
      <dgm:spPr/>
      <dgm:t>
        <a:bodyPr/>
        <a:lstStyle/>
        <a:p>
          <a:r>
            <a:rPr lang="en-US" sz="3600" dirty="0" smtClean="0"/>
            <a:t> </a:t>
          </a:r>
          <a:endParaRPr lang="en-US" sz="3600" dirty="0"/>
        </a:p>
      </dgm:t>
    </dgm:pt>
    <dgm:pt modelId="{597B1A57-C7DA-408E-894E-09A79AFB0438}" type="parTrans" cxnId="{A05299BA-D261-4321-B216-48603C46783A}">
      <dgm:prSet/>
      <dgm:spPr/>
      <dgm:t>
        <a:bodyPr/>
        <a:lstStyle/>
        <a:p>
          <a:endParaRPr lang="en-US"/>
        </a:p>
      </dgm:t>
    </dgm:pt>
    <dgm:pt modelId="{80865EBE-973C-4464-9F7E-CA6411282C73}" type="sibTrans" cxnId="{A05299BA-D261-4321-B216-48603C46783A}">
      <dgm:prSet/>
      <dgm:spPr/>
      <dgm:t>
        <a:bodyPr/>
        <a:lstStyle/>
        <a:p>
          <a:endParaRPr lang="en-US"/>
        </a:p>
      </dgm:t>
    </dgm:pt>
    <dgm:pt modelId="{67B5EE54-91FE-40EB-831A-C5F581ADEF80}">
      <dgm:prSet phldrT="[Text]" custT="1"/>
      <dgm:spPr/>
      <dgm:t>
        <a:bodyPr/>
        <a:lstStyle/>
        <a:p>
          <a:r>
            <a:rPr lang="en-US" sz="3200" dirty="0" smtClean="0"/>
            <a:t>Current Assets</a:t>
          </a:r>
        </a:p>
        <a:p>
          <a:endParaRPr lang="en-US" sz="3200" dirty="0" smtClean="0"/>
        </a:p>
        <a:p>
          <a:r>
            <a:rPr lang="en-US" sz="3200" dirty="0" smtClean="0"/>
            <a:t>Current+ Long-Term Debt</a:t>
          </a:r>
          <a:endParaRPr lang="en-US" sz="3200" dirty="0"/>
        </a:p>
      </dgm:t>
    </dgm:pt>
    <dgm:pt modelId="{691A9DB8-607F-485A-BC83-E338C8ADF708}" type="parTrans" cxnId="{BB072A32-5DF5-4F2E-9758-002F5A3B53FE}">
      <dgm:prSet/>
      <dgm:spPr/>
      <dgm:t>
        <a:bodyPr/>
        <a:lstStyle/>
        <a:p>
          <a:endParaRPr lang="en-US"/>
        </a:p>
      </dgm:t>
    </dgm:pt>
    <dgm:pt modelId="{BA04BD99-0593-4FF3-BB32-D8CD484C95E5}" type="sibTrans" cxnId="{BB072A32-5DF5-4F2E-9758-002F5A3B53FE}">
      <dgm:prSet/>
      <dgm:spPr/>
      <dgm:t>
        <a:bodyPr/>
        <a:lstStyle/>
        <a:p>
          <a:endParaRPr lang="en-US"/>
        </a:p>
      </dgm:t>
    </dgm:pt>
    <dgm:pt modelId="{9DD7DCFF-81FE-438D-83B2-DD7B6EC067D5}">
      <dgm:prSet phldrT="[Text]" custT="1"/>
      <dgm:spPr/>
      <dgm:t>
        <a:bodyPr/>
        <a:lstStyle/>
        <a:p>
          <a:r>
            <a:rPr lang="en-US" sz="3600" dirty="0" smtClean="0"/>
            <a:t> </a:t>
          </a:r>
          <a:endParaRPr lang="en-US" sz="3600" dirty="0"/>
        </a:p>
      </dgm:t>
    </dgm:pt>
    <dgm:pt modelId="{473F2ADB-1FF5-44C3-8DC4-CD5D34297A2F}" type="parTrans" cxnId="{29CA387D-C38F-434C-96FD-F6B44BDDE8B8}">
      <dgm:prSet/>
      <dgm:spPr/>
      <dgm:t>
        <a:bodyPr/>
        <a:lstStyle/>
        <a:p>
          <a:endParaRPr lang="en-US"/>
        </a:p>
      </dgm:t>
    </dgm:pt>
    <dgm:pt modelId="{7BAB17AA-97F4-4DC2-A330-B504C022C740}" type="sibTrans" cxnId="{29CA387D-C38F-434C-96FD-F6B44BDDE8B8}">
      <dgm:prSet/>
      <dgm:spPr/>
      <dgm:t>
        <a:bodyPr/>
        <a:lstStyle/>
        <a:p>
          <a:endParaRPr lang="en-US"/>
        </a:p>
      </dgm:t>
    </dgm:pt>
    <dgm:pt modelId="{CBFE2FB3-E5BF-4868-ABF7-9C6FF3053B07}">
      <dgm:prSet phldrT="[Text]" custT="1"/>
      <dgm:spPr/>
      <dgm:t>
        <a:bodyPr/>
        <a:lstStyle/>
        <a:p>
          <a:r>
            <a:rPr lang="en-US" sz="2800" dirty="0" smtClean="0"/>
            <a:t>Stockholders' Equity</a:t>
          </a:r>
        </a:p>
        <a:p>
          <a:endParaRPr lang="en-US" sz="3200" dirty="0" smtClean="0"/>
        </a:p>
        <a:p>
          <a:endParaRPr lang="en-US" sz="3200" dirty="0" smtClean="0"/>
        </a:p>
        <a:p>
          <a:r>
            <a:rPr lang="en-US" sz="3200" dirty="0" smtClean="0"/>
            <a:t>Total Assets</a:t>
          </a:r>
          <a:endParaRPr lang="en-US" sz="3200" dirty="0"/>
        </a:p>
      </dgm:t>
    </dgm:pt>
    <dgm:pt modelId="{EDA68D93-3D7E-4EF8-9569-C94BE384A942}" type="parTrans" cxnId="{6C21A86A-5437-47D8-8330-D1767BE7D1BD}">
      <dgm:prSet/>
      <dgm:spPr/>
      <dgm:t>
        <a:bodyPr/>
        <a:lstStyle/>
        <a:p>
          <a:endParaRPr lang="en-US"/>
        </a:p>
      </dgm:t>
    </dgm:pt>
    <dgm:pt modelId="{857C4734-6461-46B6-A317-564B82533C9E}" type="sibTrans" cxnId="{6C21A86A-5437-47D8-8330-D1767BE7D1BD}">
      <dgm:prSet/>
      <dgm:spPr/>
      <dgm:t>
        <a:bodyPr/>
        <a:lstStyle/>
        <a:p>
          <a:endParaRPr lang="en-US"/>
        </a:p>
      </dgm:t>
    </dgm:pt>
    <dgm:pt modelId="{B50C69EA-BB75-4D22-8146-5315A66A7BDB}">
      <dgm:prSet phldrT="[Text]" custT="1"/>
      <dgm:spPr/>
      <dgm:t>
        <a:bodyPr/>
        <a:lstStyle/>
        <a:p>
          <a:r>
            <a:rPr lang="en-US" sz="3600" dirty="0" smtClean="0"/>
            <a:t> </a:t>
          </a:r>
          <a:endParaRPr lang="en-US" sz="3600" dirty="0"/>
        </a:p>
      </dgm:t>
    </dgm:pt>
    <dgm:pt modelId="{3B8E6CF9-7487-415D-9278-4C0FF34A3B71}" type="parTrans" cxnId="{12C4758D-777D-49F8-ACC2-5A0D4853E9E5}">
      <dgm:prSet/>
      <dgm:spPr/>
      <dgm:t>
        <a:bodyPr/>
        <a:lstStyle/>
        <a:p>
          <a:endParaRPr lang="en-US"/>
        </a:p>
      </dgm:t>
    </dgm:pt>
    <dgm:pt modelId="{C0AE4961-7F99-4DF6-ADA6-FD398FAC5F55}" type="sibTrans" cxnId="{12C4758D-777D-49F8-ACC2-5A0D4853E9E5}">
      <dgm:prSet/>
      <dgm:spPr/>
      <dgm:t>
        <a:bodyPr/>
        <a:lstStyle/>
        <a:p>
          <a:endParaRPr lang="en-US"/>
        </a:p>
      </dgm:t>
    </dgm:pt>
    <dgm:pt modelId="{96E89180-D531-45C4-A0B1-1137B0AD0A40}">
      <dgm:prSet phldrT="[Text]" custT="1"/>
      <dgm:spPr/>
      <dgm:t>
        <a:bodyPr/>
        <a:lstStyle/>
        <a:p>
          <a:r>
            <a:rPr lang="en-US" sz="3200" dirty="0" smtClean="0"/>
            <a:t>Current + Deferred Debt</a:t>
          </a:r>
        </a:p>
        <a:p>
          <a:r>
            <a:rPr lang="en-US" sz="3200" dirty="0" smtClean="0"/>
            <a:t>Tangible Net Worth</a:t>
          </a:r>
          <a:endParaRPr lang="en-US" sz="3200" dirty="0"/>
        </a:p>
      </dgm:t>
    </dgm:pt>
    <dgm:pt modelId="{7F7DB876-569F-467C-86B9-5ECD31141B8F}" type="parTrans" cxnId="{B6C48EE9-B672-4BB7-A4CF-667AE8A16B2E}">
      <dgm:prSet/>
      <dgm:spPr/>
      <dgm:t>
        <a:bodyPr/>
        <a:lstStyle/>
        <a:p>
          <a:endParaRPr lang="en-US"/>
        </a:p>
      </dgm:t>
    </dgm:pt>
    <dgm:pt modelId="{1EAD2549-67DD-47CD-9677-BDA04A83F0AD}" type="sibTrans" cxnId="{B6C48EE9-B672-4BB7-A4CF-667AE8A16B2E}">
      <dgm:prSet/>
      <dgm:spPr/>
      <dgm:t>
        <a:bodyPr/>
        <a:lstStyle/>
        <a:p>
          <a:endParaRPr lang="en-US"/>
        </a:p>
      </dgm:t>
    </dgm:pt>
    <dgm:pt modelId="{E6BFD707-060E-4FB5-9C6F-8691D95E69A3}" type="pres">
      <dgm:prSet presAssocID="{33120EAB-2098-46BD-BA10-7B58F34EC750}" presName="Name0" presStyleCnt="0">
        <dgm:presLayoutVars>
          <dgm:dir/>
          <dgm:animLvl val="lvl"/>
          <dgm:resizeHandles val="exact"/>
        </dgm:presLayoutVars>
      </dgm:prSet>
      <dgm:spPr/>
      <dgm:t>
        <a:bodyPr/>
        <a:lstStyle/>
        <a:p>
          <a:endParaRPr lang="en-US"/>
        </a:p>
      </dgm:t>
    </dgm:pt>
    <dgm:pt modelId="{12463CCF-5A1A-4F1B-A829-6B62E83AB7BE}" type="pres">
      <dgm:prSet presAssocID="{4C982378-22DA-4F55-B67C-041DAF44D689}" presName="compositeNode" presStyleCnt="0">
        <dgm:presLayoutVars>
          <dgm:bulletEnabled val="1"/>
        </dgm:presLayoutVars>
      </dgm:prSet>
      <dgm:spPr/>
    </dgm:pt>
    <dgm:pt modelId="{2F5BC10E-9A50-45AE-9DBC-C0FE20831EB6}" type="pres">
      <dgm:prSet presAssocID="{4C982378-22DA-4F55-B67C-041DAF44D689}" presName="bgRect" presStyleLbl="node1" presStyleIdx="0" presStyleCnt="3"/>
      <dgm:spPr/>
      <dgm:t>
        <a:bodyPr/>
        <a:lstStyle/>
        <a:p>
          <a:endParaRPr lang="en-US"/>
        </a:p>
      </dgm:t>
    </dgm:pt>
    <dgm:pt modelId="{B91B708F-162A-44EE-8D03-F175379FED0E}" type="pres">
      <dgm:prSet presAssocID="{4C982378-22DA-4F55-B67C-041DAF44D689}" presName="parentNode" presStyleLbl="node1" presStyleIdx="0" presStyleCnt="3">
        <dgm:presLayoutVars>
          <dgm:chMax val="0"/>
          <dgm:bulletEnabled val="1"/>
        </dgm:presLayoutVars>
      </dgm:prSet>
      <dgm:spPr/>
      <dgm:t>
        <a:bodyPr/>
        <a:lstStyle/>
        <a:p>
          <a:endParaRPr lang="en-US"/>
        </a:p>
      </dgm:t>
    </dgm:pt>
    <dgm:pt modelId="{AAA12565-E532-4B71-9A61-8A12169F1431}" type="pres">
      <dgm:prSet presAssocID="{4C982378-22DA-4F55-B67C-041DAF44D689}" presName="childNode" presStyleLbl="node1" presStyleIdx="0" presStyleCnt="3">
        <dgm:presLayoutVars>
          <dgm:bulletEnabled val="1"/>
        </dgm:presLayoutVars>
      </dgm:prSet>
      <dgm:spPr/>
      <dgm:t>
        <a:bodyPr/>
        <a:lstStyle/>
        <a:p>
          <a:endParaRPr lang="en-US"/>
        </a:p>
      </dgm:t>
    </dgm:pt>
    <dgm:pt modelId="{DE88CF59-9273-492D-BE57-C80E6221CE75}" type="pres">
      <dgm:prSet presAssocID="{80865EBE-973C-4464-9F7E-CA6411282C73}" presName="hSp" presStyleCnt="0"/>
      <dgm:spPr/>
    </dgm:pt>
    <dgm:pt modelId="{E9334C5F-04E5-4624-B197-44B7779274D6}" type="pres">
      <dgm:prSet presAssocID="{80865EBE-973C-4464-9F7E-CA6411282C73}" presName="vProcSp" presStyleCnt="0"/>
      <dgm:spPr/>
    </dgm:pt>
    <dgm:pt modelId="{7222FEF5-F423-41C0-A64A-9C9614395371}" type="pres">
      <dgm:prSet presAssocID="{80865EBE-973C-4464-9F7E-CA6411282C73}" presName="vSp1" presStyleCnt="0"/>
      <dgm:spPr/>
    </dgm:pt>
    <dgm:pt modelId="{F0E175C3-106D-4E1C-AEBB-59B10BD37A96}" type="pres">
      <dgm:prSet presAssocID="{80865EBE-973C-4464-9F7E-CA6411282C73}" presName="simulatedConn" presStyleLbl="solidFgAcc1" presStyleIdx="0" presStyleCnt="2" custScaleX="11372" custScaleY="17195"/>
      <dgm:spPr/>
    </dgm:pt>
    <dgm:pt modelId="{EA6ECEF9-859C-4949-8512-8FE81A4B8913}" type="pres">
      <dgm:prSet presAssocID="{80865EBE-973C-4464-9F7E-CA6411282C73}" presName="vSp2" presStyleCnt="0"/>
      <dgm:spPr/>
    </dgm:pt>
    <dgm:pt modelId="{FCB054A9-3E52-4641-AB44-C796944C8130}" type="pres">
      <dgm:prSet presAssocID="{80865EBE-973C-4464-9F7E-CA6411282C73}" presName="sibTrans" presStyleCnt="0"/>
      <dgm:spPr/>
    </dgm:pt>
    <dgm:pt modelId="{6FE2F575-9D9E-4A42-ACA5-14C6A42C3383}" type="pres">
      <dgm:prSet presAssocID="{9DD7DCFF-81FE-438D-83B2-DD7B6EC067D5}" presName="compositeNode" presStyleCnt="0">
        <dgm:presLayoutVars>
          <dgm:bulletEnabled val="1"/>
        </dgm:presLayoutVars>
      </dgm:prSet>
      <dgm:spPr/>
    </dgm:pt>
    <dgm:pt modelId="{0CB6946B-E0B4-40AB-87FE-95F986E31E1E}" type="pres">
      <dgm:prSet presAssocID="{9DD7DCFF-81FE-438D-83B2-DD7B6EC067D5}" presName="bgRect" presStyleLbl="node1" presStyleIdx="1" presStyleCnt="3"/>
      <dgm:spPr/>
      <dgm:t>
        <a:bodyPr/>
        <a:lstStyle/>
        <a:p>
          <a:endParaRPr lang="en-US"/>
        </a:p>
      </dgm:t>
    </dgm:pt>
    <dgm:pt modelId="{9874A8C3-EC85-49F7-AD8B-67106CB382E8}" type="pres">
      <dgm:prSet presAssocID="{9DD7DCFF-81FE-438D-83B2-DD7B6EC067D5}" presName="parentNode" presStyleLbl="node1" presStyleIdx="1" presStyleCnt="3">
        <dgm:presLayoutVars>
          <dgm:chMax val="0"/>
          <dgm:bulletEnabled val="1"/>
        </dgm:presLayoutVars>
      </dgm:prSet>
      <dgm:spPr/>
      <dgm:t>
        <a:bodyPr/>
        <a:lstStyle/>
        <a:p>
          <a:endParaRPr lang="en-US"/>
        </a:p>
      </dgm:t>
    </dgm:pt>
    <dgm:pt modelId="{BB82F681-5216-4B7C-B330-52A1E2C67C23}" type="pres">
      <dgm:prSet presAssocID="{9DD7DCFF-81FE-438D-83B2-DD7B6EC067D5}" presName="childNode" presStyleLbl="node1" presStyleIdx="1" presStyleCnt="3">
        <dgm:presLayoutVars>
          <dgm:bulletEnabled val="1"/>
        </dgm:presLayoutVars>
      </dgm:prSet>
      <dgm:spPr/>
      <dgm:t>
        <a:bodyPr/>
        <a:lstStyle/>
        <a:p>
          <a:endParaRPr lang="en-US"/>
        </a:p>
      </dgm:t>
    </dgm:pt>
    <dgm:pt modelId="{D57D40B4-678A-4C30-9B4F-F3ACB6D5C6F8}" type="pres">
      <dgm:prSet presAssocID="{7BAB17AA-97F4-4DC2-A330-B504C022C740}" presName="hSp" presStyleCnt="0"/>
      <dgm:spPr/>
    </dgm:pt>
    <dgm:pt modelId="{3083289B-BF1D-4BB5-AC77-FA40B8841385}" type="pres">
      <dgm:prSet presAssocID="{7BAB17AA-97F4-4DC2-A330-B504C022C740}" presName="vProcSp" presStyleCnt="0"/>
      <dgm:spPr/>
    </dgm:pt>
    <dgm:pt modelId="{873D381E-8640-46AD-BD02-B98D7192C4EC}" type="pres">
      <dgm:prSet presAssocID="{7BAB17AA-97F4-4DC2-A330-B504C022C740}" presName="vSp1" presStyleCnt="0"/>
      <dgm:spPr/>
    </dgm:pt>
    <dgm:pt modelId="{2CC818DB-EF9C-4AFB-80AF-0DE57978D6CD}" type="pres">
      <dgm:prSet presAssocID="{7BAB17AA-97F4-4DC2-A330-B504C022C740}" presName="simulatedConn" presStyleLbl="solidFgAcc1" presStyleIdx="1" presStyleCnt="2" custFlipVert="1" custFlipHor="1" custScaleX="11372" custScaleY="9440"/>
      <dgm:spPr/>
    </dgm:pt>
    <dgm:pt modelId="{44CE6FC5-65A2-4151-BFDA-CDD2306C76B2}" type="pres">
      <dgm:prSet presAssocID="{7BAB17AA-97F4-4DC2-A330-B504C022C740}" presName="vSp2" presStyleCnt="0"/>
      <dgm:spPr/>
    </dgm:pt>
    <dgm:pt modelId="{E77E792B-30AC-4AF9-BE9C-7BD530B9A14E}" type="pres">
      <dgm:prSet presAssocID="{7BAB17AA-97F4-4DC2-A330-B504C022C740}" presName="sibTrans" presStyleCnt="0"/>
      <dgm:spPr/>
    </dgm:pt>
    <dgm:pt modelId="{5B37B96F-EBBA-4F94-9738-FCF41328F443}" type="pres">
      <dgm:prSet presAssocID="{B50C69EA-BB75-4D22-8146-5315A66A7BDB}" presName="compositeNode" presStyleCnt="0">
        <dgm:presLayoutVars>
          <dgm:bulletEnabled val="1"/>
        </dgm:presLayoutVars>
      </dgm:prSet>
      <dgm:spPr/>
    </dgm:pt>
    <dgm:pt modelId="{FF1DF8D0-C856-40EE-AE3D-B85CCE59557C}" type="pres">
      <dgm:prSet presAssocID="{B50C69EA-BB75-4D22-8146-5315A66A7BDB}" presName="bgRect" presStyleLbl="node1" presStyleIdx="2" presStyleCnt="3"/>
      <dgm:spPr/>
      <dgm:t>
        <a:bodyPr/>
        <a:lstStyle/>
        <a:p>
          <a:endParaRPr lang="en-US"/>
        </a:p>
      </dgm:t>
    </dgm:pt>
    <dgm:pt modelId="{8BF90040-066A-4BA0-8ECC-590DD19A3E78}" type="pres">
      <dgm:prSet presAssocID="{B50C69EA-BB75-4D22-8146-5315A66A7BDB}" presName="parentNode" presStyleLbl="node1" presStyleIdx="2" presStyleCnt="3">
        <dgm:presLayoutVars>
          <dgm:chMax val="0"/>
          <dgm:bulletEnabled val="1"/>
        </dgm:presLayoutVars>
      </dgm:prSet>
      <dgm:spPr/>
      <dgm:t>
        <a:bodyPr/>
        <a:lstStyle/>
        <a:p>
          <a:endParaRPr lang="en-US"/>
        </a:p>
      </dgm:t>
    </dgm:pt>
    <dgm:pt modelId="{DDC82D97-39CE-464F-BE11-08F3D4711C47}" type="pres">
      <dgm:prSet presAssocID="{B50C69EA-BB75-4D22-8146-5315A66A7BDB}" presName="childNode" presStyleLbl="node1" presStyleIdx="2" presStyleCnt="3">
        <dgm:presLayoutVars>
          <dgm:bulletEnabled val="1"/>
        </dgm:presLayoutVars>
      </dgm:prSet>
      <dgm:spPr/>
      <dgm:t>
        <a:bodyPr/>
        <a:lstStyle/>
        <a:p>
          <a:endParaRPr lang="en-US"/>
        </a:p>
      </dgm:t>
    </dgm:pt>
  </dgm:ptLst>
  <dgm:cxnLst>
    <dgm:cxn modelId="{804B0E6D-570B-4961-A29A-6CD3110AF826}" type="presOf" srcId="{9DD7DCFF-81FE-438D-83B2-DD7B6EC067D5}" destId="{9874A8C3-EC85-49F7-AD8B-67106CB382E8}" srcOrd="1" destOrd="0" presId="urn:microsoft.com/office/officeart/2005/8/layout/hProcess7"/>
    <dgm:cxn modelId="{A05299BA-D261-4321-B216-48603C46783A}" srcId="{33120EAB-2098-46BD-BA10-7B58F34EC750}" destId="{4C982378-22DA-4F55-B67C-041DAF44D689}" srcOrd="0" destOrd="0" parTransId="{597B1A57-C7DA-408E-894E-09A79AFB0438}" sibTransId="{80865EBE-973C-4464-9F7E-CA6411282C73}"/>
    <dgm:cxn modelId="{9733F54E-DB2D-4596-9761-2AFEA48D914B}" type="presOf" srcId="{4C982378-22DA-4F55-B67C-041DAF44D689}" destId="{B91B708F-162A-44EE-8D03-F175379FED0E}" srcOrd="1" destOrd="0" presId="urn:microsoft.com/office/officeart/2005/8/layout/hProcess7"/>
    <dgm:cxn modelId="{BB072A32-5DF5-4F2E-9758-002F5A3B53FE}" srcId="{4C982378-22DA-4F55-B67C-041DAF44D689}" destId="{67B5EE54-91FE-40EB-831A-C5F581ADEF80}" srcOrd="0" destOrd="0" parTransId="{691A9DB8-607F-485A-BC83-E338C8ADF708}" sibTransId="{BA04BD99-0593-4FF3-BB32-D8CD484C95E5}"/>
    <dgm:cxn modelId="{9650C0C2-6ED9-4904-8FBB-0C66B43ED2E3}" type="presOf" srcId="{B50C69EA-BB75-4D22-8146-5315A66A7BDB}" destId="{FF1DF8D0-C856-40EE-AE3D-B85CCE59557C}" srcOrd="0" destOrd="0" presId="urn:microsoft.com/office/officeart/2005/8/layout/hProcess7"/>
    <dgm:cxn modelId="{B6C48EE9-B672-4BB7-A4CF-667AE8A16B2E}" srcId="{B50C69EA-BB75-4D22-8146-5315A66A7BDB}" destId="{96E89180-D531-45C4-A0B1-1137B0AD0A40}" srcOrd="0" destOrd="0" parTransId="{7F7DB876-569F-467C-86B9-5ECD31141B8F}" sibTransId="{1EAD2549-67DD-47CD-9677-BDA04A83F0AD}"/>
    <dgm:cxn modelId="{9D64BAA2-3A74-4871-9880-4470A3895A51}" type="presOf" srcId="{33120EAB-2098-46BD-BA10-7B58F34EC750}" destId="{E6BFD707-060E-4FB5-9C6F-8691D95E69A3}" srcOrd="0" destOrd="0" presId="urn:microsoft.com/office/officeart/2005/8/layout/hProcess7"/>
    <dgm:cxn modelId="{88138256-6922-460A-BA9E-6F6E646E8D98}" type="presOf" srcId="{67B5EE54-91FE-40EB-831A-C5F581ADEF80}" destId="{AAA12565-E532-4B71-9A61-8A12169F1431}" srcOrd="0" destOrd="0" presId="urn:microsoft.com/office/officeart/2005/8/layout/hProcess7"/>
    <dgm:cxn modelId="{B6C08CD5-153B-4C52-9C4B-8FC5B9113E29}" type="presOf" srcId="{B50C69EA-BB75-4D22-8146-5315A66A7BDB}" destId="{8BF90040-066A-4BA0-8ECC-590DD19A3E78}" srcOrd="1" destOrd="0" presId="urn:microsoft.com/office/officeart/2005/8/layout/hProcess7"/>
    <dgm:cxn modelId="{29CA387D-C38F-434C-96FD-F6B44BDDE8B8}" srcId="{33120EAB-2098-46BD-BA10-7B58F34EC750}" destId="{9DD7DCFF-81FE-438D-83B2-DD7B6EC067D5}" srcOrd="1" destOrd="0" parTransId="{473F2ADB-1FF5-44C3-8DC4-CD5D34297A2F}" sibTransId="{7BAB17AA-97F4-4DC2-A330-B504C022C740}"/>
    <dgm:cxn modelId="{2FB90E48-037B-4312-B377-8AFC991CF986}" type="presOf" srcId="{9DD7DCFF-81FE-438D-83B2-DD7B6EC067D5}" destId="{0CB6946B-E0B4-40AB-87FE-95F986E31E1E}" srcOrd="0" destOrd="0" presId="urn:microsoft.com/office/officeart/2005/8/layout/hProcess7"/>
    <dgm:cxn modelId="{A244940C-C6D2-43E3-BF44-575BE6601D34}" type="presOf" srcId="{96E89180-D531-45C4-A0B1-1137B0AD0A40}" destId="{DDC82D97-39CE-464F-BE11-08F3D4711C47}" srcOrd="0" destOrd="0" presId="urn:microsoft.com/office/officeart/2005/8/layout/hProcess7"/>
    <dgm:cxn modelId="{6C21A86A-5437-47D8-8330-D1767BE7D1BD}" srcId="{9DD7DCFF-81FE-438D-83B2-DD7B6EC067D5}" destId="{CBFE2FB3-E5BF-4868-ABF7-9C6FF3053B07}" srcOrd="0" destOrd="0" parTransId="{EDA68D93-3D7E-4EF8-9569-C94BE384A942}" sibTransId="{857C4734-6461-46B6-A317-564B82533C9E}"/>
    <dgm:cxn modelId="{12C4758D-777D-49F8-ACC2-5A0D4853E9E5}" srcId="{33120EAB-2098-46BD-BA10-7B58F34EC750}" destId="{B50C69EA-BB75-4D22-8146-5315A66A7BDB}" srcOrd="2" destOrd="0" parTransId="{3B8E6CF9-7487-415D-9278-4C0FF34A3B71}" sibTransId="{C0AE4961-7F99-4DF6-ADA6-FD398FAC5F55}"/>
    <dgm:cxn modelId="{69CC3526-7751-4E0F-97C4-BD8D70E9F529}" type="presOf" srcId="{CBFE2FB3-E5BF-4868-ABF7-9C6FF3053B07}" destId="{BB82F681-5216-4B7C-B330-52A1E2C67C23}" srcOrd="0" destOrd="0" presId="urn:microsoft.com/office/officeart/2005/8/layout/hProcess7"/>
    <dgm:cxn modelId="{64CE6556-BE5D-4880-92B2-DDCD98BE61BA}" type="presOf" srcId="{4C982378-22DA-4F55-B67C-041DAF44D689}" destId="{2F5BC10E-9A50-45AE-9DBC-C0FE20831EB6}" srcOrd="0" destOrd="0" presId="urn:microsoft.com/office/officeart/2005/8/layout/hProcess7"/>
    <dgm:cxn modelId="{4F5C841C-E786-4AC9-9E24-F0CE5C3FB63F}" type="presParOf" srcId="{E6BFD707-060E-4FB5-9C6F-8691D95E69A3}" destId="{12463CCF-5A1A-4F1B-A829-6B62E83AB7BE}" srcOrd="0" destOrd="0" presId="urn:microsoft.com/office/officeart/2005/8/layout/hProcess7"/>
    <dgm:cxn modelId="{E56FCEEF-B62C-447E-9F29-BBD93E9B9312}" type="presParOf" srcId="{12463CCF-5A1A-4F1B-A829-6B62E83AB7BE}" destId="{2F5BC10E-9A50-45AE-9DBC-C0FE20831EB6}" srcOrd="0" destOrd="0" presId="urn:microsoft.com/office/officeart/2005/8/layout/hProcess7"/>
    <dgm:cxn modelId="{C5483D6A-60EC-4023-91D0-C390335CD7A8}" type="presParOf" srcId="{12463CCF-5A1A-4F1B-A829-6B62E83AB7BE}" destId="{B91B708F-162A-44EE-8D03-F175379FED0E}" srcOrd="1" destOrd="0" presId="urn:microsoft.com/office/officeart/2005/8/layout/hProcess7"/>
    <dgm:cxn modelId="{725DB12E-0E4E-4D33-9F17-0B8F0B4EBDE7}" type="presParOf" srcId="{12463CCF-5A1A-4F1B-A829-6B62E83AB7BE}" destId="{AAA12565-E532-4B71-9A61-8A12169F1431}" srcOrd="2" destOrd="0" presId="urn:microsoft.com/office/officeart/2005/8/layout/hProcess7"/>
    <dgm:cxn modelId="{653920E0-1F43-435E-BC1A-F3555DA50F60}" type="presParOf" srcId="{E6BFD707-060E-4FB5-9C6F-8691D95E69A3}" destId="{DE88CF59-9273-492D-BE57-C80E6221CE75}" srcOrd="1" destOrd="0" presId="urn:microsoft.com/office/officeart/2005/8/layout/hProcess7"/>
    <dgm:cxn modelId="{ACF2E54D-0A48-47AC-89A0-B900229FF33F}" type="presParOf" srcId="{E6BFD707-060E-4FB5-9C6F-8691D95E69A3}" destId="{E9334C5F-04E5-4624-B197-44B7779274D6}" srcOrd="2" destOrd="0" presId="urn:microsoft.com/office/officeart/2005/8/layout/hProcess7"/>
    <dgm:cxn modelId="{97C30E09-5B65-4B41-926B-072ADF3DEBDC}" type="presParOf" srcId="{E9334C5F-04E5-4624-B197-44B7779274D6}" destId="{7222FEF5-F423-41C0-A64A-9C9614395371}" srcOrd="0" destOrd="0" presId="urn:microsoft.com/office/officeart/2005/8/layout/hProcess7"/>
    <dgm:cxn modelId="{8FA96AF3-4519-4D14-9726-46B46E6BF9FB}" type="presParOf" srcId="{E9334C5F-04E5-4624-B197-44B7779274D6}" destId="{F0E175C3-106D-4E1C-AEBB-59B10BD37A96}" srcOrd="1" destOrd="0" presId="urn:microsoft.com/office/officeart/2005/8/layout/hProcess7"/>
    <dgm:cxn modelId="{A2160B9F-E362-406F-8D7B-A2647E05EC92}" type="presParOf" srcId="{E9334C5F-04E5-4624-B197-44B7779274D6}" destId="{EA6ECEF9-859C-4949-8512-8FE81A4B8913}" srcOrd="2" destOrd="0" presId="urn:microsoft.com/office/officeart/2005/8/layout/hProcess7"/>
    <dgm:cxn modelId="{E7C153A3-3305-494E-8934-24E19188A2A7}" type="presParOf" srcId="{E6BFD707-060E-4FB5-9C6F-8691D95E69A3}" destId="{FCB054A9-3E52-4641-AB44-C796944C8130}" srcOrd="3" destOrd="0" presId="urn:microsoft.com/office/officeart/2005/8/layout/hProcess7"/>
    <dgm:cxn modelId="{84CB4FB4-0366-4FB5-B5CB-1428A02ABA75}" type="presParOf" srcId="{E6BFD707-060E-4FB5-9C6F-8691D95E69A3}" destId="{6FE2F575-9D9E-4A42-ACA5-14C6A42C3383}" srcOrd="4" destOrd="0" presId="urn:microsoft.com/office/officeart/2005/8/layout/hProcess7"/>
    <dgm:cxn modelId="{6DB90742-D26A-4B30-A666-12C6B4EC8580}" type="presParOf" srcId="{6FE2F575-9D9E-4A42-ACA5-14C6A42C3383}" destId="{0CB6946B-E0B4-40AB-87FE-95F986E31E1E}" srcOrd="0" destOrd="0" presId="urn:microsoft.com/office/officeart/2005/8/layout/hProcess7"/>
    <dgm:cxn modelId="{A02A8502-B28B-45C9-ADC5-10B2AAAB11B4}" type="presParOf" srcId="{6FE2F575-9D9E-4A42-ACA5-14C6A42C3383}" destId="{9874A8C3-EC85-49F7-AD8B-67106CB382E8}" srcOrd="1" destOrd="0" presId="urn:microsoft.com/office/officeart/2005/8/layout/hProcess7"/>
    <dgm:cxn modelId="{446DF133-11FC-4EF8-92BA-C7D15EB2384A}" type="presParOf" srcId="{6FE2F575-9D9E-4A42-ACA5-14C6A42C3383}" destId="{BB82F681-5216-4B7C-B330-52A1E2C67C23}" srcOrd="2" destOrd="0" presId="urn:microsoft.com/office/officeart/2005/8/layout/hProcess7"/>
    <dgm:cxn modelId="{0D43AD71-BCFB-4DC0-AF41-68B898ECDEE3}" type="presParOf" srcId="{E6BFD707-060E-4FB5-9C6F-8691D95E69A3}" destId="{D57D40B4-678A-4C30-9B4F-F3ACB6D5C6F8}" srcOrd="5" destOrd="0" presId="urn:microsoft.com/office/officeart/2005/8/layout/hProcess7"/>
    <dgm:cxn modelId="{6B8FA2C4-15CD-4840-9A45-E969B7C83201}" type="presParOf" srcId="{E6BFD707-060E-4FB5-9C6F-8691D95E69A3}" destId="{3083289B-BF1D-4BB5-AC77-FA40B8841385}" srcOrd="6" destOrd="0" presId="urn:microsoft.com/office/officeart/2005/8/layout/hProcess7"/>
    <dgm:cxn modelId="{8F95F5FD-7482-491F-AA5C-765CB191A0A4}" type="presParOf" srcId="{3083289B-BF1D-4BB5-AC77-FA40B8841385}" destId="{873D381E-8640-46AD-BD02-B98D7192C4EC}" srcOrd="0" destOrd="0" presId="urn:microsoft.com/office/officeart/2005/8/layout/hProcess7"/>
    <dgm:cxn modelId="{79E3C602-0D4F-44FC-8079-F885CAA26BDD}" type="presParOf" srcId="{3083289B-BF1D-4BB5-AC77-FA40B8841385}" destId="{2CC818DB-EF9C-4AFB-80AF-0DE57978D6CD}" srcOrd="1" destOrd="0" presId="urn:microsoft.com/office/officeart/2005/8/layout/hProcess7"/>
    <dgm:cxn modelId="{9B7481F7-A201-40C7-AFBC-0756C8B7D62A}" type="presParOf" srcId="{3083289B-BF1D-4BB5-AC77-FA40B8841385}" destId="{44CE6FC5-65A2-4151-BFDA-CDD2306C76B2}" srcOrd="2" destOrd="0" presId="urn:microsoft.com/office/officeart/2005/8/layout/hProcess7"/>
    <dgm:cxn modelId="{2C995D2E-8AC0-4219-8E5D-7B5CD2073FDD}" type="presParOf" srcId="{E6BFD707-060E-4FB5-9C6F-8691D95E69A3}" destId="{E77E792B-30AC-4AF9-BE9C-7BD530B9A14E}" srcOrd="7" destOrd="0" presId="urn:microsoft.com/office/officeart/2005/8/layout/hProcess7"/>
    <dgm:cxn modelId="{EC3AA765-C33C-4700-92FA-7A27DA6254CA}" type="presParOf" srcId="{E6BFD707-060E-4FB5-9C6F-8691D95E69A3}" destId="{5B37B96F-EBBA-4F94-9738-FCF41328F443}" srcOrd="8" destOrd="0" presId="urn:microsoft.com/office/officeart/2005/8/layout/hProcess7"/>
    <dgm:cxn modelId="{ED1008CA-253E-42AD-8BA0-425F8C5F9EC7}" type="presParOf" srcId="{5B37B96F-EBBA-4F94-9738-FCF41328F443}" destId="{FF1DF8D0-C856-40EE-AE3D-B85CCE59557C}" srcOrd="0" destOrd="0" presId="urn:microsoft.com/office/officeart/2005/8/layout/hProcess7"/>
    <dgm:cxn modelId="{FF37AAAF-F822-489C-80D4-228BBB32A776}" type="presParOf" srcId="{5B37B96F-EBBA-4F94-9738-FCF41328F443}" destId="{8BF90040-066A-4BA0-8ECC-590DD19A3E78}" srcOrd="1" destOrd="0" presId="urn:microsoft.com/office/officeart/2005/8/layout/hProcess7"/>
    <dgm:cxn modelId="{FC140835-4B68-4DCB-BE29-27ACD9972E3F}" type="presParOf" srcId="{5B37B96F-EBBA-4F94-9738-FCF41328F443}" destId="{DDC82D97-39CE-464F-BE11-08F3D4711C47}"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881C3B56-A81A-4865-BE5F-25E65B9FFF6A}"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B1402414-B539-43A6-9CBE-2332E565EC88}">
      <dgm:prSet phldrT="[Text]" custT="1"/>
      <dgm:spPr>
        <a:ln>
          <a:noFill/>
        </a:ln>
      </dgm:spPr>
      <dgm:t>
        <a:bodyPr/>
        <a:lstStyle/>
        <a:p>
          <a:r>
            <a:rPr lang="en-US" sz="4400" dirty="0" smtClean="0"/>
            <a:t>EBIT</a:t>
          </a:r>
        </a:p>
        <a:p>
          <a:r>
            <a:rPr lang="en-US" sz="4400" dirty="0" smtClean="0"/>
            <a:t>   I</a:t>
          </a:r>
          <a:endParaRPr lang="en-US" sz="4400" dirty="0"/>
        </a:p>
      </dgm:t>
    </dgm:pt>
    <dgm:pt modelId="{954D7282-35A7-430B-B755-92027E12D999}" type="parTrans" cxnId="{04415CF3-3FC4-4938-9544-478A70509E6B}">
      <dgm:prSet/>
      <dgm:spPr/>
      <dgm:t>
        <a:bodyPr/>
        <a:lstStyle/>
        <a:p>
          <a:endParaRPr lang="en-US"/>
        </a:p>
      </dgm:t>
    </dgm:pt>
    <dgm:pt modelId="{5BC8BF41-A3B6-4662-89D8-0E3563F80D88}" type="sibTrans" cxnId="{04415CF3-3FC4-4938-9544-478A70509E6B}">
      <dgm:prSet/>
      <dgm:spPr/>
      <dgm:t>
        <a:bodyPr/>
        <a:lstStyle/>
        <a:p>
          <a:endParaRPr lang="en-US"/>
        </a:p>
      </dgm:t>
    </dgm:pt>
    <dgm:pt modelId="{6AC2A209-E39A-4354-885E-7EEB4DE15938}">
      <dgm:prSet phldrT="[Text]" custT="1"/>
      <dgm:spPr>
        <a:ln>
          <a:noFill/>
        </a:ln>
      </dgm:spPr>
      <dgm:t>
        <a:bodyPr/>
        <a:lstStyle/>
        <a:p>
          <a:r>
            <a:rPr lang="en-US" sz="3200" dirty="0" smtClean="0"/>
            <a:t>I is the interest amount payable on the debt</a:t>
          </a:r>
          <a:endParaRPr lang="en-US" sz="3200" dirty="0"/>
        </a:p>
      </dgm:t>
    </dgm:pt>
    <dgm:pt modelId="{A603C410-A832-49CA-BC1E-3847D50E25F0}" type="parTrans" cxnId="{588E5599-429A-412B-89E2-08F91CED2DB7}">
      <dgm:prSet/>
      <dgm:spPr/>
      <dgm:t>
        <a:bodyPr/>
        <a:lstStyle/>
        <a:p>
          <a:endParaRPr lang="en-US"/>
        </a:p>
      </dgm:t>
    </dgm:pt>
    <dgm:pt modelId="{53630976-283B-4C82-9AC1-80EDEC11F59C}" type="sibTrans" cxnId="{588E5599-429A-412B-89E2-08F91CED2DB7}">
      <dgm:prSet/>
      <dgm:spPr/>
      <dgm:t>
        <a:bodyPr/>
        <a:lstStyle/>
        <a:p>
          <a:endParaRPr lang="en-US"/>
        </a:p>
      </dgm:t>
    </dgm:pt>
    <dgm:pt modelId="{76F1D235-359B-4D39-B231-C8CA72D8C8FD}" type="pres">
      <dgm:prSet presAssocID="{881C3B56-A81A-4865-BE5F-25E65B9FFF6A}" presName="linear" presStyleCnt="0">
        <dgm:presLayoutVars>
          <dgm:dir/>
          <dgm:animLvl val="lvl"/>
          <dgm:resizeHandles val="exact"/>
        </dgm:presLayoutVars>
      </dgm:prSet>
      <dgm:spPr/>
      <dgm:t>
        <a:bodyPr/>
        <a:lstStyle/>
        <a:p>
          <a:endParaRPr lang="en-US"/>
        </a:p>
      </dgm:t>
    </dgm:pt>
    <dgm:pt modelId="{34B8B28A-A0C8-449D-87AC-C46F9069D6A9}" type="pres">
      <dgm:prSet presAssocID="{B1402414-B539-43A6-9CBE-2332E565EC88}" presName="parentLin" presStyleCnt="0"/>
      <dgm:spPr/>
    </dgm:pt>
    <dgm:pt modelId="{B71B0797-DB1C-46FA-B527-B448F1165477}" type="pres">
      <dgm:prSet presAssocID="{B1402414-B539-43A6-9CBE-2332E565EC88}" presName="parentLeftMargin" presStyleLbl="node1" presStyleIdx="0" presStyleCnt="2"/>
      <dgm:spPr/>
      <dgm:t>
        <a:bodyPr/>
        <a:lstStyle/>
        <a:p>
          <a:endParaRPr lang="en-US"/>
        </a:p>
      </dgm:t>
    </dgm:pt>
    <dgm:pt modelId="{D9603EB6-8253-4AB0-B74C-D126DA549730}" type="pres">
      <dgm:prSet presAssocID="{B1402414-B539-43A6-9CBE-2332E565EC88}" presName="parentText" presStyleLbl="node1" presStyleIdx="0" presStyleCnt="2">
        <dgm:presLayoutVars>
          <dgm:chMax val="0"/>
          <dgm:bulletEnabled val="1"/>
        </dgm:presLayoutVars>
      </dgm:prSet>
      <dgm:spPr/>
      <dgm:t>
        <a:bodyPr/>
        <a:lstStyle/>
        <a:p>
          <a:endParaRPr lang="en-US"/>
        </a:p>
      </dgm:t>
    </dgm:pt>
    <dgm:pt modelId="{54CF693A-86BC-4D81-8BB0-336A1838EDCB}" type="pres">
      <dgm:prSet presAssocID="{B1402414-B539-43A6-9CBE-2332E565EC88}" presName="negativeSpace" presStyleCnt="0"/>
      <dgm:spPr/>
    </dgm:pt>
    <dgm:pt modelId="{E633EC0E-3E3B-457F-9898-FCBF548D44D8}" type="pres">
      <dgm:prSet presAssocID="{B1402414-B539-43A6-9CBE-2332E565EC88}" presName="childText" presStyleLbl="conFgAcc1" presStyleIdx="0" presStyleCnt="2">
        <dgm:presLayoutVars>
          <dgm:bulletEnabled val="1"/>
        </dgm:presLayoutVars>
      </dgm:prSet>
      <dgm:spPr>
        <a:noFill/>
      </dgm:spPr>
    </dgm:pt>
    <dgm:pt modelId="{A0DC8227-2E6D-47A8-8C5B-B0F2EDF88E16}" type="pres">
      <dgm:prSet presAssocID="{5BC8BF41-A3B6-4662-89D8-0E3563F80D88}" presName="spaceBetweenRectangles" presStyleCnt="0"/>
      <dgm:spPr/>
    </dgm:pt>
    <dgm:pt modelId="{CC503F51-12E0-4D04-8B92-603BA5EAC14A}" type="pres">
      <dgm:prSet presAssocID="{6AC2A209-E39A-4354-885E-7EEB4DE15938}" presName="parentLin" presStyleCnt="0"/>
      <dgm:spPr/>
    </dgm:pt>
    <dgm:pt modelId="{C9947147-08A9-4B8A-A491-1498FEAFB6D0}" type="pres">
      <dgm:prSet presAssocID="{6AC2A209-E39A-4354-885E-7EEB4DE15938}" presName="parentLeftMargin" presStyleLbl="node1" presStyleIdx="0" presStyleCnt="2"/>
      <dgm:spPr/>
      <dgm:t>
        <a:bodyPr/>
        <a:lstStyle/>
        <a:p>
          <a:endParaRPr lang="en-US"/>
        </a:p>
      </dgm:t>
    </dgm:pt>
    <dgm:pt modelId="{536EC311-97CD-4F97-8862-AE5135619B60}" type="pres">
      <dgm:prSet presAssocID="{6AC2A209-E39A-4354-885E-7EEB4DE15938}" presName="parentText" presStyleLbl="node1" presStyleIdx="1" presStyleCnt="2">
        <dgm:presLayoutVars>
          <dgm:chMax val="0"/>
          <dgm:bulletEnabled val="1"/>
        </dgm:presLayoutVars>
      </dgm:prSet>
      <dgm:spPr/>
      <dgm:t>
        <a:bodyPr/>
        <a:lstStyle/>
        <a:p>
          <a:endParaRPr lang="en-US"/>
        </a:p>
      </dgm:t>
    </dgm:pt>
    <dgm:pt modelId="{E5BA9B98-C38B-4751-B195-DC5925F99745}" type="pres">
      <dgm:prSet presAssocID="{6AC2A209-E39A-4354-885E-7EEB4DE15938}" presName="negativeSpace" presStyleCnt="0"/>
      <dgm:spPr/>
    </dgm:pt>
    <dgm:pt modelId="{D16541E1-E563-4F58-8F04-2043A70BECB9}" type="pres">
      <dgm:prSet presAssocID="{6AC2A209-E39A-4354-885E-7EEB4DE15938}" presName="childText" presStyleLbl="conFgAcc1" presStyleIdx="1" presStyleCnt="2">
        <dgm:presLayoutVars>
          <dgm:bulletEnabled val="1"/>
        </dgm:presLayoutVars>
      </dgm:prSet>
      <dgm:spPr>
        <a:noFill/>
      </dgm:spPr>
    </dgm:pt>
  </dgm:ptLst>
  <dgm:cxnLst>
    <dgm:cxn modelId="{40C23CE7-EBC9-44F0-A78A-AFBD397E1A2D}" type="presOf" srcId="{881C3B56-A81A-4865-BE5F-25E65B9FFF6A}" destId="{76F1D235-359B-4D39-B231-C8CA72D8C8FD}" srcOrd="0" destOrd="0" presId="urn:microsoft.com/office/officeart/2005/8/layout/list1"/>
    <dgm:cxn modelId="{CD912B93-438C-41C8-8EBD-0C00803FE40A}" type="presOf" srcId="{6AC2A209-E39A-4354-885E-7EEB4DE15938}" destId="{C9947147-08A9-4B8A-A491-1498FEAFB6D0}" srcOrd="0" destOrd="0" presId="urn:microsoft.com/office/officeart/2005/8/layout/list1"/>
    <dgm:cxn modelId="{04415CF3-3FC4-4938-9544-478A70509E6B}" srcId="{881C3B56-A81A-4865-BE5F-25E65B9FFF6A}" destId="{B1402414-B539-43A6-9CBE-2332E565EC88}" srcOrd="0" destOrd="0" parTransId="{954D7282-35A7-430B-B755-92027E12D999}" sibTransId="{5BC8BF41-A3B6-4662-89D8-0E3563F80D88}"/>
    <dgm:cxn modelId="{54A004B8-C71F-47D1-BF81-0908E5726D35}" type="presOf" srcId="{6AC2A209-E39A-4354-885E-7EEB4DE15938}" destId="{536EC311-97CD-4F97-8862-AE5135619B60}" srcOrd="1" destOrd="0" presId="urn:microsoft.com/office/officeart/2005/8/layout/list1"/>
    <dgm:cxn modelId="{588E5599-429A-412B-89E2-08F91CED2DB7}" srcId="{881C3B56-A81A-4865-BE5F-25E65B9FFF6A}" destId="{6AC2A209-E39A-4354-885E-7EEB4DE15938}" srcOrd="1" destOrd="0" parTransId="{A603C410-A832-49CA-BC1E-3847D50E25F0}" sibTransId="{53630976-283B-4C82-9AC1-80EDEC11F59C}"/>
    <dgm:cxn modelId="{7E41CB70-7B36-4BA1-B3AD-22F082512D68}" type="presOf" srcId="{B1402414-B539-43A6-9CBE-2332E565EC88}" destId="{B71B0797-DB1C-46FA-B527-B448F1165477}" srcOrd="0" destOrd="0" presId="urn:microsoft.com/office/officeart/2005/8/layout/list1"/>
    <dgm:cxn modelId="{A8FF1BFF-82C9-4E0C-B692-A2B526B38C16}" type="presOf" srcId="{B1402414-B539-43A6-9CBE-2332E565EC88}" destId="{D9603EB6-8253-4AB0-B74C-D126DA549730}" srcOrd="1" destOrd="0" presId="urn:microsoft.com/office/officeart/2005/8/layout/list1"/>
    <dgm:cxn modelId="{659CD006-EAF7-4A57-BAAD-D84B19DAEAC4}" type="presParOf" srcId="{76F1D235-359B-4D39-B231-C8CA72D8C8FD}" destId="{34B8B28A-A0C8-449D-87AC-C46F9069D6A9}" srcOrd="0" destOrd="0" presId="urn:microsoft.com/office/officeart/2005/8/layout/list1"/>
    <dgm:cxn modelId="{3E33C898-F7E3-4B97-B359-972F438B013F}" type="presParOf" srcId="{34B8B28A-A0C8-449D-87AC-C46F9069D6A9}" destId="{B71B0797-DB1C-46FA-B527-B448F1165477}" srcOrd="0" destOrd="0" presId="urn:microsoft.com/office/officeart/2005/8/layout/list1"/>
    <dgm:cxn modelId="{7A5CB689-4C58-43D2-AEA6-F38C702401F9}" type="presParOf" srcId="{34B8B28A-A0C8-449D-87AC-C46F9069D6A9}" destId="{D9603EB6-8253-4AB0-B74C-D126DA549730}" srcOrd="1" destOrd="0" presId="urn:microsoft.com/office/officeart/2005/8/layout/list1"/>
    <dgm:cxn modelId="{2B3A4F45-1AA8-407D-969A-7D3BBF7E6C0B}" type="presParOf" srcId="{76F1D235-359B-4D39-B231-C8CA72D8C8FD}" destId="{54CF693A-86BC-4D81-8BB0-336A1838EDCB}" srcOrd="1" destOrd="0" presId="urn:microsoft.com/office/officeart/2005/8/layout/list1"/>
    <dgm:cxn modelId="{CA531806-953C-483D-934A-F83289543778}" type="presParOf" srcId="{76F1D235-359B-4D39-B231-C8CA72D8C8FD}" destId="{E633EC0E-3E3B-457F-9898-FCBF548D44D8}" srcOrd="2" destOrd="0" presId="urn:microsoft.com/office/officeart/2005/8/layout/list1"/>
    <dgm:cxn modelId="{C5D925B1-509E-44B9-8F3C-7CC1818CDD6A}" type="presParOf" srcId="{76F1D235-359B-4D39-B231-C8CA72D8C8FD}" destId="{A0DC8227-2E6D-47A8-8C5B-B0F2EDF88E16}" srcOrd="3" destOrd="0" presId="urn:microsoft.com/office/officeart/2005/8/layout/list1"/>
    <dgm:cxn modelId="{5A4256BF-2303-49C8-BB2C-0517820D567F}" type="presParOf" srcId="{76F1D235-359B-4D39-B231-C8CA72D8C8FD}" destId="{CC503F51-12E0-4D04-8B92-603BA5EAC14A}" srcOrd="4" destOrd="0" presId="urn:microsoft.com/office/officeart/2005/8/layout/list1"/>
    <dgm:cxn modelId="{A166E78F-61D6-45F8-8EAD-4F2A91D16662}" type="presParOf" srcId="{CC503F51-12E0-4D04-8B92-603BA5EAC14A}" destId="{C9947147-08A9-4B8A-A491-1498FEAFB6D0}" srcOrd="0" destOrd="0" presId="urn:microsoft.com/office/officeart/2005/8/layout/list1"/>
    <dgm:cxn modelId="{8FB430D5-92F7-4982-A1BA-56CC87A0A83A}" type="presParOf" srcId="{CC503F51-12E0-4D04-8B92-603BA5EAC14A}" destId="{536EC311-97CD-4F97-8862-AE5135619B60}" srcOrd="1" destOrd="0" presId="urn:microsoft.com/office/officeart/2005/8/layout/list1"/>
    <dgm:cxn modelId="{4CB0E7CC-4D43-44BF-B920-7936A3465A84}" type="presParOf" srcId="{76F1D235-359B-4D39-B231-C8CA72D8C8FD}" destId="{E5BA9B98-C38B-4751-B195-DC5925F99745}" srcOrd="5" destOrd="0" presId="urn:microsoft.com/office/officeart/2005/8/layout/list1"/>
    <dgm:cxn modelId="{C888620E-D8A0-4DAA-8356-3B787D58C36D}" type="presParOf" srcId="{76F1D235-359B-4D39-B231-C8CA72D8C8FD}" destId="{D16541E1-E563-4F58-8F04-2043A70BECB9}"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D65E82D-3003-4A7C-A28E-919AC5BF8FE7}" type="doc">
      <dgm:prSet loTypeId="urn:microsoft.com/office/officeart/2008/layout/AlternatingPictureBlocks" loCatId="list" qsTypeId="urn:microsoft.com/office/officeart/2005/8/quickstyle/simple1" qsCatId="simple" csTypeId="urn:microsoft.com/office/officeart/2005/8/colors/colorful1" csCatId="colorful" phldr="1"/>
      <dgm:spPr/>
    </dgm:pt>
    <dgm:pt modelId="{DA09E888-D7BA-49AB-A5A1-60A231FEC31F}">
      <dgm:prSet phldrT="[Text]" custT="1"/>
      <dgm:spPr/>
      <dgm:t>
        <a:bodyPr/>
        <a:lstStyle/>
        <a:p>
          <a:r>
            <a:rPr lang="en-US" sz="2000" dirty="0" smtClean="0"/>
            <a:t>Common Shareholder Equity</a:t>
          </a:r>
        </a:p>
        <a:p>
          <a:r>
            <a:rPr lang="en-US" sz="2000" dirty="0" smtClean="0"/>
            <a:t>Total Capital Employed</a:t>
          </a:r>
          <a:endParaRPr lang="en-US" sz="2000" dirty="0"/>
        </a:p>
      </dgm:t>
    </dgm:pt>
    <dgm:pt modelId="{C0D12D74-49E0-4F2E-A695-912864D40520}" type="parTrans" cxnId="{A28CD669-C883-45D7-A48F-EED853888E2D}">
      <dgm:prSet/>
      <dgm:spPr/>
      <dgm:t>
        <a:bodyPr/>
        <a:lstStyle/>
        <a:p>
          <a:endParaRPr lang="en-US"/>
        </a:p>
      </dgm:t>
    </dgm:pt>
    <dgm:pt modelId="{FEE489F5-4E96-4AE9-A686-928D9A8F1664}" type="sibTrans" cxnId="{A28CD669-C883-45D7-A48F-EED853888E2D}">
      <dgm:prSet/>
      <dgm:spPr/>
      <dgm:t>
        <a:bodyPr/>
        <a:lstStyle/>
        <a:p>
          <a:endParaRPr lang="en-US"/>
        </a:p>
      </dgm:t>
    </dgm:pt>
    <dgm:pt modelId="{65248ED7-4C4E-441C-B60C-62D26ACF933F}">
      <dgm:prSet phldrT="[Text]"/>
      <dgm:spPr/>
      <dgm:t>
        <a:bodyPr/>
        <a:lstStyle/>
        <a:p>
          <a:r>
            <a:rPr lang="en-US" dirty="0" smtClean="0"/>
            <a:t>Debt + Preferred Long-Term</a:t>
          </a:r>
        </a:p>
        <a:p>
          <a:endParaRPr lang="en-US" dirty="0" smtClean="0"/>
        </a:p>
        <a:p>
          <a:r>
            <a:rPr lang="en-US" dirty="0" smtClean="0"/>
            <a:t>Common Stockholders' Equity</a:t>
          </a:r>
          <a:endParaRPr lang="en-US" dirty="0"/>
        </a:p>
      </dgm:t>
    </dgm:pt>
    <dgm:pt modelId="{44F9E103-0270-499C-8ADA-B5BA7F9A8D6C}" type="parTrans" cxnId="{D769D1C3-22EA-4593-AC82-E3752CC44E72}">
      <dgm:prSet/>
      <dgm:spPr/>
      <dgm:t>
        <a:bodyPr/>
        <a:lstStyle/>
        <a:p>
          <a:endParaRPr lang="en-US"/>
        </a:p>
      </dgm:t>
    </dgm:pt>
    <dgm:pt modelId="{62CC705C-FE0F-4B96-9FE0-F69D9EA8AEB8}" type="sibTrans" cxnId="{D769D1C3-22EA-4593-AC82-E3752CC44E72}">
      <dgm:prSet/>
      <dgm:spPr/>
      <dgm:t>
        <a:bodyPr/>
        <a:lstStyle/>
        <a:p>
          <a:endParaRPr lang="en-US"/>
        </a:p>
      </dgm:t>
    </dgm:pt>
    <dgm:pt modelId="{2655DBB7-C1A5-4936-ADC5-66BAB1B6FB24}">
      <dgm:prSet phldrT="[Text]" custT="1"/>
      <dgm:spPr/>
      <dgm:t>
        <a:bodyPr/>
        <a:lstStyle/>
        <a:p>
          <a:r>
            <a:rPr lang="en-US" sz="2400" dirty="0" smtClean="0"/>
            <a:t>Current + Long-Term Debt</a:t>
          </a:r>
        </a:p>
        <a:p>
          <a:r>
            <a:rPr lang="en-US" sz="2400" dirty="0" smtClean="0"/>
            <a:t>Total Assets</a:t>
          </a:r>
          <a:endParaRPr lang="en-US" sz="2400" dirty="0"/>
        </a:p>
      </dgm:t>
    </dgm:pt>
    <dgm:pt modelId="{531B06E1-BF30-4321-B7C6-4053D678452F}" type="parTrans" cxnId="{B72918F2-57ED-48C8-BAA9-303DD73E69A5}">
      <dgm:prSet/>
      <dgm:spPr/>
      <dgm:t>
        <a:bodyPr/>
        <a:lstStyle/>
        <a:p>
          <a:endParaRPr lang="en-US"/>
        </a:p>
      </dgm:t>
    </dgm:pt>
    <dgm:pt modelId="{6C5BC5BF-CA86-4BC4-A4A6-A284F73424FB}" type="sibTrans" cxnId="{B72918F2-57ED-48C8-BAA9-303DD73E69A5}">
      <dgm:prSet/>
      <dgm:spPr/>
      <dgm:t>
        <a:bodyPr/>
        <a:lstStyle/>
        <a:p>
          <a:endParaRPr lang="en-US"/>
        </a:p>
      </dgm:t>
    </dgm:pt>
    <dgm:pt modelId="{BEF4C760-03F6-4581-9A2D-D9CBC7B29768}" type="pres">
      <dgm:prSet presAssocID="{4D65E82D-3003-4A7C-A28E-919AC5BF8FE7}" presName="linearFlow" presStyleCnt="0">
        <dgm:presLayoutVars>
          <dgm:dir/>
          <dgm:resizeHandles val="exact"/>
        </dgm:presLayoutVars>
      </dgm:prSet>
      <dgm:spPr/>
    </dgm:pt>
    <dgm:pt modelId="{0CAF51D5-DE3F-4836-A0BC-A94E88A021D0}" type="pres">
      <dgm:prSet presAssocID="{DA09E888-D7BA-49AB-A5A1-60A231FEC31F}" presName="comp" presStyleCnt="0"/>
      <dgm:spPr/>
    </dgm:pt>
    <dgm:pt modelId="{B3B1904D-AD97-4F79-B297-049298E39919}" type="pres">
      <dgm:prSet presAssocID="{DA09E888-D7BA-49AB-A5A1-60A231FEC31F}" presName="rect2" presStyleLbl="node1" presStyleIdx="0" presStyleCnt="3">
        <dgm:presLayoutVars>
          <dgm:bulletEnabled val="1"/>
        </dgm:presLayoutVars>
      </dgm:prSet>
      <dgm:spPr/>
      <dgm:t>
        <a:bodyPr/>
        <a:lstStyle/>
        <a:p>
          <a:endParaRPr lang="en-US"/>
        </a:p>
      </dgm:t>
    </dgm:pt>
    <dgm:pt modelId="{71D0E235-FD0B-4D21-A7B7-A93337F86AA3}" type="pres">
      <dgm:prSet presAssocID="{DA09E888-D7BA-49AB-A5A1-60A231FEC31F}" presName="rect1" presStyleLbl="lnNode1" presStyleIdx="0" presStyleCnt="3"/>
      <dgm:spPr>
        <a:solidFill>
          <a:schemeClr val="accent2">
            <a:hueOff val="0"/>
            <a:satOff val="0"/>
            <a:lumOff val="0"/>
          </a:schemeClr>
        </a:solidFill>
      </dgm:spPr>
    </dgm:pt>
    <dgm:pt modelId="{2E958EC5-0940-41C1-B976-7FE4F909B7D5}" type="pres">
      <dgm:prSet presAssocID="{FEE489F5-4E96-4AE9-A686-928D9A8F1664}" presName="sibTrans" presStyleCnt="0"/>
      <dgm:spPr/>
    </dgm:pt>
    <dgm:pt modelId="{19601A23-9529-4E4D-9870-ADD84DE52B91}" type="pres">
      <dgm:prSet presAssocID="{65248ED7-4C4E-441C-B60C-62D26ACF933F}" presName="comp" presStyleCnt="0"/>
      <dgm:spPr/>
    </dgm:pt>
    <dgm:pt modelId="{E1A275BB-6C90-4303-9B4C-95BAD87C2770}" type="pres">
      <dgm:prSet presAssocID="{65248ED7-4C4E-441C-B60C-62D26ACF933F}" presName="rect2" presStyleLbl="node1" presStyleIdx="1" presStyleCnt="3" custLinFactNeighborX="48921">
        <dgm:presLayoutVars>
          <dgm:bulletEnabled val="1"/>
        </dgm:presLayoutVars>
      </dgm:prSet>
      <dgm:spPr/>
      <dgm:t>
        <a:bodyPr/>
        <a:lstStyle/>
        <a:p>
          <a:endParaRPr lang="en-US"/>
        </a:p>
      </dgm:t>
    </dgm:pt>
    <dgm:pt modelId="{4B1DDBBD-32E0-41DC-8F03-E491F9B6CF85}" type="pres">
      <dgm:prSet presAssocID="{65248ED7-4C4E-441C-B60C-62D26ACF933F}" presName="rect1" presStyleLbl="lnNode1" presStyleIdx="1" presStyleCnt="3" custLinFactX="-100000" custLinFactNeighborX="-132590"/>
      <dgm:spPr>
        <a:solidFill>
          <a:schemeClr val="accent3">
            <a:hueOff val="0"/>
            <a:satOff val="0"/>
            <a:lumOff val="0"/>
          </a:schemeClr>
        </a:solidFill>
      </dgm:spPr>
    </dgm:pt>
    <dgm:pt modelId="{54CCA848-66D1-48D9-9B9F-A74E9BD203DE}" type="pres">
      <dgm:prSet presAssocID="{62CC705C-FE0F-4B96-9FE0-F69D9EA8AEB8}" presName="sibTrans" presStyleCnt="0"/>
      <dgm:spPr/>
    </dgm:pt>
    <dgm:pt modelId="{9D5DF0BA-F076-49A9-A7CE-D28C92D3162E}" type="pres">
      <dgm:prSet presAssocID="{2655DBB7-C1A5-4936-ADC5-66BAB1B6FB24}" presName="comp" presStyleCnt="0"/>
      <dgm:spPr/>
    </dgm:pt>
    <dgm:pt modelId="{C5A42CD1-DA83-4F22-A8B0-F919130BE4DE}" type="pres">
      <dgm:prSet presAssocID="{2655DBB7-C1A5-4936-ADC5-66BAB1B6FB24}" presName="rect2" presStyleLbl="node1" presStyleIdx="2" presStyleCnt="3">
        <dgm:presLayoutVars>
          <dgm:bulletEnabled val="1"/>
        </dgm:presLayoutVars>
      </dgm:prSet>
      <dgm:spPr/>
      <dgm:t>
        <a:bodyPr/>
        <a:lstStyle/>
        <a:p>
          <a:endParaRPr lang="en-US"/>
        </a:p>
      </dgm:t>
    </dgm:pt>
    <dgm:pt modelId="{BEE01860-EB01-4E9F-A70B-D64D64B00252}" type="pres">
      <dgm:prSet presAssocID="{2655DBB7-C1A5-4936-ADC5-66BAB1B6FB24}" presName="rect1" presStyleLbl="lnNode1" presStyleIdx="2" presStyleCnt="3"/>
      <dgm:spPr>
        <a:solidFill>
          <a:schemeClr val="accent4">
            <a:hueOff val="0"/>
            <a:satOff val="0"/>
            <a:lumOff val="0"/>
          </a:schemeClr>
        </a:solidFill>
      </dgm:spPr>
    </dgm:pt>
  </dgm:ptLst>
  <dgm:cxnLst>
    <dgm:cxn modelId="{B72918F2-57ED-48C8-BAA9-303DD73E69A5}" srcId="{4D65E82D-3003-4A7C-A28E-919AC5BF8FE7}" destId="{2655DBB7-C1A5-4936-ADC5-66BAB1B6FB24}" srcOrd="2" destOrd="0" parTransId="{531B06E1-BF30-4321-B7C6-4053D678452F}" sibTransId="{6C5BC5BF-CA86-4BC4-A4A6-A284F73424FB}"/>
    <dgm:cxn modelId="{73516BAD-E2F8-490B-9A13-A1F59926D640}" type="presOf" srcId="{2655DBB7-C1A5-4936-ADC5-66BAB1B6FB24}" destId="{C5A42CD1-DA83-4F22-A8B0-F919130BE4DE}" srcOrd="0" destOrd="0" presId="urn:microsoft.com/office/officeart/2008/layout/AlternatingPictureBlocks"/>
    <dgm:cxn modelId="{A28CD669-C883-45D7-A48F-EED853888E2D}" srcId="{4D65E82D-3003-4A7C-A28E-919AC5BF8FE7}" destId="{DA09E888-D7BA-49AB-A5A1-60A231FEC31F}" srcOrd="0" destOrd="0" parTransId="{C0D12D74-49E0-4F2E-A695-912864D40520}" sibTransId="{FEE489F5-4E96-4AE9-A686-928D9A8F1664}"/>
    <dgm:cxn modelId="{D769D1C3-22EA-4593-AC82-E3752CC44E72}" srcId="{4D65E82D-3003-4A7C-A28E-919AC5BF8FE7}" destId="{65248ED7-4C4E-441C-B60C-62D26ACF933F}" srcOrd="1" destOrd="0" parTransId="{44F9E103-0270-499C-8ADA-B5BA7F9A8D6C}" sibTransId="{62CC705C-FE0F-4B96-9FE0-F69D9EA8AEB8}"/>
    <dgm:cxn modelId="{AF47636A-80BF-4062-9895-30D8B83782C5}" type="presOf" srcId="{4D65E82D-3003-4A7C-A28E-919AC5BF8FE7}" destId="{BEF4C760-03F6-4581-9A2D-D9CBC7B29768}" srcOrd="0" destOrd="0" presId="urn:microsoft.com/office/officeart/2008/layout/AlternatingPictureBlocks"/>
    <dgm:cxn modelId="{C729B990-AF5D-4174-8B6D-B0DF119FDC7A}" type="presOf" srcId="{65248ED7-4C4E-441C-B60C-62D26ACF933F}" destId="{E1A275BB-6C90-4303-9B4C-95BAD87C2770}" srcOrd="0" destOrd="0" presId="urn:microsoft.com/office/officeart/2008/layout/AlternatingPictureBlocks"/>
    <dgm:cxn modelId="{32E03AA1-6283-4A23-94E8-DB892D99B591}" type="presOf" srcId="{DA09E888-D7BA-49AB-A5A1-60A231FEC31F}" destId="{B3B1904D-AD97-4F79-B297-049298E39919}" srcOrd="0" destOrd="0" presId="urn:microsoft.com/office/officeart/2008/layout/AlternatingPictureBlocks"/>
    <dgm:cxn modelId="{2FF3E470-5C36-4B9E-A34E-B85E372843B8}" type="presParOf" srcId="{BEF4C760-03F6-4581-9A2D-D9CBC7B29768}" destId="{0CAF51D5-DE3F-4836-A0BC-A94E88A021D0}" srcOrd="0" destOrd="0" presId="urn:microsoft.com/office/officeart/2008/layout/AlternatingPictureBlocks"/>
    <dgm:cxn modelId="{30A1809B-84EF-45EB-A560-9F03CFC64D6B}" type="presParOf" srcId="{0CAF51D5-DE3F-4836-A0BC-A94E88A021D0}" destId="{B3B1904D-AD97-4F79-B297-049298E39919}" srcOrd="0" destOrd="0" presId="urn:microsoft.com/office/officeart/2008/layout/AlternatingPictureBlocks"/>
    <dgm:cxn modelId="{F760F7CB-B243-4BFC-884C-25EE1B2F6860}" type="presParOf" srcId="{0CAF51D5-DE3F-4836-A0BC-A94E88A021D0}" destId="{71D0E235-FD0B-4D21-A7B7-A93337F86AA3}" srcOrd="1" destOrd="0" presId="urn:microsoft.com/office/officeart/2008/layout/AlternatingPictureBlocks"/>
    <dgm:cxn modelId="{66661799-2242-4A26-84CF-0457661CD382}" type="presParOf" srcId="{BEF4C760-03F6-4581-9A2D-D9CBC7B29768}" destId="{2E958EC5-0940-41C1-B976-7FE4F909B7D5}" srcOrd="1" destOrd="0" presId="urn:microsoft.com/office/officeart/2008/layout/AlternatingPictureBlocks"/>
    <dgm:cxn modelId="{32A95B75-25EE-4993-B1AE-8FE25BF8CF4B}" type="presParOf" srcId="{BEF4C760-03F6-4581-9A2D-D9CBC7B29768}" destId="{19601A23-9529-4E4D-9870-ADD84DE52B91}" srcOrd="2" destOrd="0" presId="urn:microsoft.com/office/officeart/2008/layout/AlternatingPictureBlocks"/>
    <dgm:cxn modelId="{39810305-0625-4FC2-8D06-972102A7A304}" type="presParOf" srcId="{19601A23-9529-4E4D-9870-ADD84DE52B91}" destId="{E1A275BB-6C90-4303-9B4C-95BAD87C2770}" srcOrd="0" destOrd="0" presId="urn:microsoft.com/office/officeart/2008/layout/AlternatingPictureBlocks"/>
    <dgm:cxn modelId="{C908BC59-E44B-43CD-A809-3A179FFD481C}" type="presParOf" srcId="{19601A23-9529-4E4D-9870-ADD84DE52B91}" destId="{4B1DDBBD-32E0-41DC-8F03-E491F9B6CF85}" srcOrd="1" destOrd="0" presId="urn:microsoft.com/office/officeart/2008/layout/AlternatingPictureBlocks"/>
    <dgm:cxn modelId="{91217ECF-9342-40A0-B0BF-3215429D4216}" type="presParOf" srcId="{BEF4C760-03F6-4581-9A2D-D9CBC7B29768}" destId="{54CCA848-66D1-48D9-9B9F-A74E9BD203DE}" srcOrd="3" destOrd="0" presId="urn:microsoft.com/office/officeart/2008/layout/AlternatingPictureBlocks"/>
    <dgm:cxn modelId="{9C7C39EB-2745-4A4C-8FB3-BEE84581A785}" type="presParOf" srcId="{BEF4C760-03F6-4581-9A2D-D9CBC7B29768}" destId="{9D5DF0BA-F076-49A9-A7CE-D28C92D3162E}" srcOrd="4" destOrd="0" presId="urn:microsoft.com/office/officeart/2008/layout/AlternatingPictureBlocks"/>
    <dgm:cxn modelId="{401DC77C-6988-45F9-8760-74FED7D620E6}" type="presParOf" srcId="{9D5DF0BA-F076-49A9-A7CE-D28C92D3162E}" destId="{C5A42CD1-DA83-4F22-A8B0-F919130BE4DE}" srcOrd="0" destOrd="0" presId="urn:microsoft.com/office/officeart/2008/layout/AlternatingPictureBlocks"/>
    <dgm:cxn modelId="{5B5691FA-EE32-45FF-820C-8F86B80F17B5}" type="presParOf" srcId="{9D5DF0BA-F076-49A9-A7CE-D28C92D3162E}" destId="{BEE01860-EB01-4E9F-A70B-D64D64B00252}"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26355A-2EC9-4BB8-8F6F-8D59C02B8A17}"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85BA208-CE19-4B65-BB45-2EF23C32521A}">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Money required to do something?</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CA9821C6-B36A-4ED9-96DB-3AC0DF168F47}" type="parTrans" cxnId="{84ED995E-99F6-4896-A124-08A9A4621E6E}">
      <dgm:prSet/>
      <dgm:spPr/>
      <dgm:t>
        <a:bodyPr/>
        <a:lstStyle/>
        <a:p>
          <a:endParaRPr lang="en-US"/>
        </a:p>
      </dgm:t>
    </dgm:pt>
    <dgm:pt modelId="{5AD6B348-FDD5-493D-8B7C-E306EC12A726}" type="sibTrans" cxnId="{84ED995E-99F6-4896-A124-08A9A4621E6E}">
      <dgm:prSet/>
      <dgm:spPr/>
      <dgm:t>
        <a:bodyPr/>
        <a:lstStyle/>
        <a:p>
          <a:endParaRPr lang="en-US"/>
        </a:p>
      </dgm:t>
    </dgm:pt>
    <dgm:pt modelId="{F004F25F-2E13-45D9-8136-D5A8F79AF456}">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Money at the disposal?</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38EDFC60-7742-42F0-B209-D7090DB77216}" type="parTrans" cxnId="{4DA25E92-8D55-4AE0-B9BC-4E43B8BB050B}">
      <dgm:prSet/>
      <dgm:spPr/>
      <dgm:t>
        <a:bodyPr/>
        <a:lstStyle/>
        <a:p>
          <a:endParaRPr lang="en-US"/>
        </a:p>
      </dgm:t>
    </dgm:pt>
    <dgm:pt modelId="{D76AED27-159E-49F1-9973-3EEC167BE020}" type="sibTrans" cxnId="{4DA25E92-8D55-4AE0-B9BC-4E43B8BB050B}">
      <dgm:prSet/>
      <dgm:spPr/>
      <dgm:t>
        <a:bodyPr/>
        <a:lstStyle/>
        <a:p>
          <a:endParaRPr lang="en-US"/>
        </a:p>
      </dgm:t>
    </dgm:pt>
    <dgm:pt modelId="{70DD72B2-0977-4019-B26C-83F5CA2FB7CD}">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Art of managing monetary resources?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C64BC385-F198-4B43-9533-507FB5A8F4FF}" type="parTrans" cxnId="{4C657BDE-F045-4777-9488-9EAEAEFA6C49}">
      <dgm:prSet/>
      <dgm:spPr/>
      <dgm:t>
        <a:bodyPr/>
        <a:lstStyle/>
        <a:p>
          <a:endParaRPr lang="en-US"/>
        </a:p>
      </dgm:t>
    </dgm:pt>
    <dgm:pt modelId="{EE73F8BB-1713-4E02-91D1-8189C8AFDA1B}" type="sibTrans" cxnId="{4C657BDE-F045-4777-9488-9EAEAEFA6C49}">
      <dgm:prSet/>
      <dgm:spPr/>
      <dgm:t>
        <a:bodyPr/>
        <a:lstStyle/>
        <a:p>
          <a:endParaRPr lang="en-US"/>
        </a:p>
      </dgm:t>
    </dgm:pt>
    <dgm:pt modelId="{FDB2596B-62BA-4963-89FC-274C2CA187C5}" type="pres">
      <dgm:prSet presAssocID="{5E26355A-2EC9-4BB8-8F6F-8D59C02B8A17}" presName="diagram" presStyleCnt="0">
        <dgm:presLayoutVars>
          <dgm:dir/>
          <dgm:resizeHandles val="exact"/>
        </dgm:presLayoutVars>
      </dgm:prSet>
      <dgm:spPr/>
      <dgm:t>
        <a:bodyPr/>
        <a:lstStyle/>
        <a:p>
          <a:endParaRPr lang="en-US"/>
        </a:p>
      </dgm:t>
    </dgm:pt>
    <dgm:pt modelId="{A328D85B-A69A-437D-98E5-A715CC917163}" type="pres">
      <dgm:prSet presAssocID="{685BA208-CE19-4B65-BB45-2EF23C32521A}" presName="node" presStyleLbl="node1" presStyleIdx="0" presStyleCnt="3">
        <dgm:presLayoutVars>
          <dgm:bulletEnabled val="1"/>
        </dgm:presLayoutVars>
      </dgm:prSet>
      <dgm:spPr/>
      <dgm:t>
        <a:bodyPr/>
        <a:lstStyle/>
        <a:p>
          <a:endParaRPr lang="en-US"/>
        </a:p>
      </dgm:t>
    </dgm:pt>
    <dgm:pt modelId="{E98A6F03-58CF-4F31-B624-A7F4B9DCD392}" type="pres">
      <dgm:prSet presAssocID="{5AD6B348-FDD5-493D-8B7C-E306EC12A726}" presName="sibTrans" presStyleCnt="0"/>
      <dgm:spPr/>
    </dgm:pt>
    <dgm:pt modelId="{C05B9CF0-1A71-41AB-9D0B-08002C06FEEB}" type="pres">
      <dgm:prSet presAssocID="{F004F25F-2E13-45D9-8136-D5A8F79AF456}" presName="node" presStyleLbl="node1" presStyleIdx="1" presStyleCnt="3">
        <dgm:presLayoutVars>
          <dgm:bulletEnabled val="1"/>
        </dgm:presLayoutVars>
      </dgm:prSet>
      <dgm:spPr/>
      <dgm:t>
        <a:bodyPr/>
        <a:lstStyle/>
        <a:p>
          <a:endParaRPr lang="en-US"/>
        </a:p>
      </dgm:t>
    </dgm:pt>
    <dgm:pt modelId="{0B1DBFB8-D137-4409-A05A-6FDBEDA5A08D}" type="pres">
      <dgm:prSet presAssocID="{D76AED27-159E-49F1-9973-3EEC167BE020}" presName="sibTrans" presStyleCnt="0"/>
      <dgm:spPr/>
    </dgm:pt>
    <dgm:pt modelId="{213598EB-45EC-445F-B774-85820BF105A1}" type="pres">
      <dgm:prSet presAssocID="{70DD72B2-0977-4019-B26C-83F5CA2FB7CD}" presName="node" presStyleLbl="node1" presStyleIdx="2" presStyleCnt="3">
        <dgm:presLayoutVars>
          <dgm:bulletEnabled val="1"/>
        </dgm:presLayoutVars>
      </dgm:prSet>
      <dgm:spPr/>
      <dgm:t>
        <a:bodyPr/>
        <a:lstStyle/>
        <a:p>
          <a:endParaRPr lang="en-US"/>
        </a:p>
      </dgm:t>
    </dgm:pt>
  </dgm:ptLst>
  <dgm:cxnLst>
    <dgm:cxn modelId="{2D47CFBD-7945-4ADB-B720-09F32AD7EBBE}" type="presOf" srcId="{685BA208-CE19-4B65-BB45-2EF23C32521A}" destId="{A328D85B-A69A-437D-98E5-A715CC917163}" srcOrd="0" destOrd="0" presId="urn:microsoft.com/office/officeart/2005/8/layout/default"/>
    <dgm:cxn modelId="{84ED995E-99F6-4896-A124-08A9A4621E6E}" srcId="{5E26355A-2EC9-4BB8-8F6F-8D59C02B8A17}" destId="{685BA208-CE19-4B65-BB45-2EF23C32521A}" srcOrd="0" destOrd="0" parTransId="{CA9821C6-B36A-4ED9-96DB-3AC0DF168F47}" sibTransId="{5AD6B348-FDD5-493D-8B7C-E306EC12A726}"/>
    <dgm:cxn modelId="{F7D6EF14-5B26-41D3-83C6-16528D8045C7}" type="presOf" srcId="{F004F25F-2E13-45D9-8136-D5A8F79AF456}" destId="{C05B9CF0-1A71-41AB-9D0B-08002C06FEEB}" srcOrd="0" destOrd="0" presId="urn:microsoft.com/office/officeart/2005/8/layout/default"/>
    <dgm:cxn modelId="{9B118807-64A5-43BA-A0BF-E5D0975B1A47}" type="presOf" srcId="{5E26355A-2EC9-4BB8-8F6F-8D59C02B8A17}" destId="{FDB2596B-62BA-4963-89FC-274C2CA187C5}" srcOrd="0" destOrd="0" presId="urn:microsoft.com/office/officeart/2005/8/layout/default"/>
    <dgm:cxn modelId="{4DA25E92-8D55-4AE0-B9BC-4E43B8BB050B}" srcId="{5E26355A-2EC9-4BB8-8F6F-8D59C02B8A17}" destId="{F004F25F-2E13-45D9-8136-D5A8F79AF456}" srcOrd="1" destOrd="0" parTransId="{38EDFC60-7742-42F0-B209-D7090DB77216}" sibTransId="{D76AED27-159E-49F1-9973-3EEC167BE020}"/>
    <dgm:cxn modelId="{60FA815E-CAB5-4B66-BCCE-0FCFB7C0F8B8}" type="presOf" srcId="{70DD72B2-0977-4019-B26C-83F5CA2FB7CD}" destId="{213598EB-45EC-445F-B774-85820BF105A1}" srcOrd="0" destOrd="0" presId="urn:microsoft.com/office/officeart/2005/8/layout/default"/>
    <dgm:cxn modelId="{4C657BDE-F045-4777-9488-9EAEAEFA6C49}" srcId="{5E26355A-2EC9-4BB8-8F6F-8D59C02B8A17}" destId="{70DD72B2-0977-4019-B26C-83F5CA2FB7CD}" srcOrd="2" destOrd="0" parTransId="{C64BC385-F198-4B43-9533-507FB5A8F4FF}" sibTransId="{EE73F8BB-1713-4E02-91D1-8189C8AFDA1B}"/>
    <dgm:cxn modelId="{835281AB-A2EF-4CFE-813C-642C9DBFFD14}" type="presParOf" srcId="{FDB2596B-62BA-4963-89FC-274C2CA187C5}" destId="{A328D85B-A69A-437D-98E5-A715CC917163}" srcOrd="0" destOrd="0" presId="urn:microsoft.com/office/officeart/2005/8/layout/default"/>
    <dgm:cxn modelId="{68193E80-8A97-4BB9-A914-3C8B29788727}" type="presParOf" srcId="{FDB2596B-62BA-4963-89FC-274C2CA187C5}" destId="{E98A6F03-58CF-4F31-B624-A7F4B9DCD392}" srcOrd="1" destOrd="0" presId="urn:microsoft.com/office/officeart/2005/8/layout/default"/>
    <dgm:cxn modelId="{6F513002-9E80-4D5A-B29B-B74FC40CA8F1}" type="presParOf" srcId="{FDB2596B-62BA-4963-89FC-274C2CA187C5}" destId="{C05B9CF0-1A71-41AB-9D0B-08002C06FEEB}" srcOrd="2" destOrd="0" presId="urn:microsoft.com/office/officeart/2005/8/layout/default"/>
    <dgm:cxn modelId="{A0622DAC-0605-488D-B6A6-6D0B246A35AC}" type="presParOf" srcId="{FDB2596B-62BA-4963-89FC-274C2CA187C5}" destId="{0B1DBFB8-D137-4409-A05A-6FDBEDA5A08D}" srcOrd="3" destOrd="0" presId="urn:microsoft.com/office/officeart/2005/8/layout/default"/>
    <dgm:cxn modelId="{541FBA83-64DA-4AEA-B0B8-3996AA12AF3C}" type="presParOf" srcId="{FDB2596B-62BA-4963-89FC-274C2CA187C5}" destId="{213598EB-45EC-445F-B774-85820BF105A1}"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ABA66E7-D582-4405-B7DF-EA1D582FD590}"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BCB3D759-8252-482F-8CCD-7BF9BE66D3B4}">
      <dgm:prSet phldrT="[Text]"/>
      <dgm:spPr/>
      <dgm:t>
        <a:bodyPr/>
        <a:lstStyle/>
        <a:p>
          <a:r>
            <a:rPr lang="en-US" dirty="0" smtClean="0"/>
            <a:t>ROI = (Gain from investment – cost of investment) / cost of investment</a:t>
          </a:r>
          <a:endParaRPr lang="en-US" dirty="0"/>
        </a:p>
      </dgm:t>
    </dgm:pt>
    <dgm:pt modelId="{1E44CEE5-A9B6-4535-A01B-AB0A7A93DB08}" type="parTrans" cxnId="{5C534965-D887-4884-B618-B7CC224FBC10}">
      <dgm:prSet/>
      <dgm:spPr/>
      <dgm:t>
        <a:bodyPr/>
        <a:lstStyle/>
        <a:p>
          <a:endParaRPr lang="en-US"/>
        </a:p>
      </dgm:t>
    </dgm:pt>
    <dgm:pt modelId="{6832D2E6-D0D9-444E-A08A-44C657873C79}" type="sibTrans" cxnId="{5C534965-D887-4884-B618-B7CC224FBC10}">
      <dgm:prSet/>
      <dgm:spPr/>
      <dgm:t>
        <a:bodyPr/>
        <a:lstStyle/>
        <a:p>
          <a:endParaRPr lang="en-US"/>
        </a:p>
      </dgm:t>
    </dgm:pt>
    <dgm:pt modelId="{56D7D358-A47C-40FF-8B4B-B40ED76712C6}">
      <dgm:prSet phldrT="[Text]"/>
      <dgm:spPr/>
      <dgm:t>
        <a:bodyPr/>
        <a:lstStyle/>
        <a:p>
          <a:pPr algn="l"/>
          <a:r>
            <a:rPr lang="en-US" dirty="0" smtClean="0"/>
            <a:t>Determining if an investment is worth the effort</a:t>
          </a:r>
          <a:endParaRPr lang="en-US" dirty="0"/>
        </a:p>
      </dgm:t>
    </dgm:pt>
    <dgm:pt modelId="{800D82F2-CC73-4A39-B310-369A9A7F2A5E}" type="parTrans" cxnId="{23ECD528-3145-4A2E-852E-DC920F326028}">
      <dgm:prSet/>
      <dgm:spPr/>
      <dgm:t>
        <a:bodyPr/>
        <a:lstStyle/>
        <a:p>
          <a:endParaRPr lang="en-US"/>
        </a:p>
      </dgm:t>
    </dgm:pt>
    <dgm:pt modelId="{3C35C8E0-BA26-4098-94B6-4D9FC987008B}" type="sibTrans" cxnId="{23ECD528-3145-4A2E-852E-DC920F326028}">
      <dgm:prSet/>
      <dgm:spPr/>
      <dgm:t>
        <a:bodyPr/>
        <a:lstStyle/>
        <a:p>
          <a:endParaRPr lang="en-US"/>
        </a:p>
      </dgm:t>
    </dgm:pt>
    <dgm:pt modelId="{5544E971-D1C2-4512-BAE4-43B870B6F922}">
      <dgm:prSet/>
      <dgm:spPr/>
      <dgm:t>
        <a:bodyPr/>
        <a:lstStyle/>
        <a:p>
          <a:pPr algn="l"/>
          <a:r>
            <a:rPr lang="en-US" dirty="0" smtClean="0"/>
            <a:t>Always a good practice to determine the ROI</a:t>
          </a:r>
          <a:endParaRPr lang="en-US" dirty="0"/>
        </a:p>
      </dgm:t>
    </dgm:pt>
    <dgm:pt modelId="{0D683C8D-6F07-4FEA-829C-04A21F7D7BA5}" type="parTrans" cxnId="{C09DF14F-D080-452E-AC45-C67E9082BEB8}">
      <dgm:prSet/>
      <dgm:spPr/>
      <dgm:t>
        <a:bodyPr/>
        <a:lstStyle/>
        <a:p>
          <a:endParaRPr lang="en-US"/>
        </a:p>
      </dgm:t>
    </dgm:pt>
    <dgm:pt modelId="{FC284742-4BB3-48A9-A99A-5ED9F8F9869F}" type="sibTrans" cxnId="{C09DF14F-D080-452E-AC45-C67E9082BEB8}">
      <dgm:prSet/>
      <dgm:spPr/>
      <dgm:t>
        <a:bodyPr/>
        <a:lstStyle/>
        <a:p>
          <a:endParaRPr lang="en-US"/>
        </a:p>
      </dgm:t>
    </dgm:pt>
    <dgm:pt modelId="{668A1E23-F7F6-461D-8AC4-AE244CBE9BCC}" type="pres">
      <dgm:prSet presAssocID="{8ABA66E7-D582-4405-B7DF-EA1D582FD590}" presName="layout" presStyleCnt="0">
        <dgm:presLayoutVars>
          <dgm:chMax/>
          <dgm:chPref/>
          <dgm:dir/>
          <dgm:animOne val="branch"/>
          <dgm:animLvl val="lvl"/>
          <dgm:resizeHandles/>
        </dgm:presLayoutVars>
      </dgm:prSet>
      <dgm:spPr/>
      <dgm:t>
        <a:bodyPr/>
        <a:lstStyle/>
        <a:p>
          <a:endParaRPr lang="en-US"/>
        </a:p>
      </dgm:t>
    </dgm:pt>
    <dgm:pt modelId="{F2BA8763-10B1-47BE-95A3-88024F325C42}" type="pres">
      <dgm:prSet presAssocID="{BCB3D759-8252-482F-8CCD-7BF9BE66D3B4}" presName="root" presStyleCnt="0">
        <dgm:presLayoutVars>
          <dgm:chMax/>
          <dgm:chPref val="4"/>
        </dgm:presLayoutVars>
      </dgm:prSet>
      <dgm:spPr/>
    </dgm:pt>
    <dgm:pt modelId="{53D8FC1F-56A8-49DA-821B-967256E32A10}" type="pres">
      <dgm:prSet presAssocID="{BCB3D759-8252-482F-8CCD-7BF9BE66D3B4}" presName="rootComposite" presStyleCnt="0">
        <dgm:presLayoutVars/>
      </dgm:prSet>
      <dgm:spPr/>
    </dgm:pt>
    <dgm:pt modelId="{719EF9F1-53ED-48EB-80BB-6D75AF5DE006}" type="pres">
      <dgm:prSet presAssocID="{BCB3D759-8252-482F-8CCD-7BF9BE66D3B4}" presName="rootText" presStyleLbl="node0" presStyleIdx="0" presStyleCnt="1">
        <dgm:presLayoutVars>
          <dgm:chMax/>
          <dgm:chPref val="4"/>
        </dgm:presLayoutVars>
      </dgm:prSet>
      <dgm:spPr/>
      <dgm:t>
        <a:bodyPr/>
        <a:lstStyle/>
        <a:p>
          <a:endParaRPr lang="en-US"/>
        </a:p>
      </dgm:t>
    </dgm:pt>
    <dgm:pt modelId="{FD23D4FA-BA64-4DC0-A7C6-2721ED6C279E}" type="pres">
      <dgm:prSet presAssocID="{BCB3D759-8252-482F-8CCD-7BF9BE66D3B4}" presName="childShape" presStyleCnt="0">
        <dgm:presLayoutVars>
          <dgm:chMax val="0"/>
          <dgm:chPref val="0"/>
        </dgm:presLayoutVars>
      </dgm:prSet>
      <dgm:spPr/>
    </dgm:pt>
    <dgm:pt modelId="{92BA6BF0-C686-49FF-AFF2-F62C4C3B4D53}" type="pres">
      <dgm:prSet presAssocID="{56D7D358-A47C-40FF-8B4B-B40ED76712C6}" presName="childComposite" presStyleCnt="0">
        <dgm:presLayoutVars>
          <dgm:chMax val="0"/>
          <dgm:chPref val="0"/>
        </dgm:presLayoutVars>
      </dgm:prSet>
      <dgm:spPr/>
    </dgm:pt>
    <dgm:pt modelId="{6B080C97-F9BD-4AAC-8E23-2EE07E3B41B9}" type="pres">
      <dgm:prSet presAssocID="{56D7D358-A47C-40FF-8B4B-B40ED76712C6}" presName="Image" presStyleLbl="node1" presStyleIdx="0" presStyleCnt="2"/>
      <dgm:spPr>
        <a:solidFill>
          <a:schemeClr val="accent2">
            <a:hueOff val="0"/>
            <a:satOff val="0"/>
            <a:lumOff val="0"/>
          </a:schemeClr>
        </a:solidFill>
      </dgm:spPr>
    </dgm:pt>
    <dgm:pt modelId="{1D32AD32-7354-490E-99C3-293F0D288D9A}" type="pres">
      <dgm:prSet presAssocID="{56D7D358-A47C-40FF-8B4B-B40ED76712C6}" presName="childText" presStyleLbl="lnNode1" presStyleIdx="0" presStyleCnt="2">
        <dgm:presLayoutVars>
          <dgm:chMax val="0"/>
          <dgm:chPref val="0"/>
          <dgm:bulletEnabled val="1"/>
        </dgm:presLayoutVars>
      </dgm:prSet>
      <dgm:spPr/>
      <dgm:t>
        <a:bodyPr/>
        <a:lstStyle/>
        <a:p>
          <a:endParaRPr lang="en-US"/>
        </a:p>
      </dgm:t>
    </dgm:pt>
    <dgm:pt modelId="{5AD0BC26-F601-46FF-995D-118F0A6F7F25}" type="pres">
      <dgm:prSet presAssocID="{5544E971-D1C2-4512-BAE4-43B870B6F922}" presName="childComposite" presStyleCnt="0">
        <dgm:presLayoutVars>
          <dgm:chMax val="0"/>
          <dgm:chPref val="0"/>
        </dgm:presLayoutVars>
      </dgm:prSet>
      <dgm:spPr/>
    </dgm:pt>
    <dgm:pt modelId="{1AC644B4-11D9-4A18-B8E2-291546D56BC5}" type="pres">
      <dgm:prSet presAssocID="{5544E971-D1C2-4512-BAE4-43B870B6F922}" presName="Image" presStyleLbl="node1" presStyleIdx="1" presStyleCnt="2"/>
      <dgm:spPr>
        <a:solidFill>
          <a:schemeClr val="accent3">
            <a:hueOff val="0"/>
            <a:satOff val="0"/>
            <a:lumOff val="0"/>
          </a:schemeClr>
        </a:solidFill>
      </dgm:spPr>
    </dgm:pt>
    <dgm:pt modelId="{AC62B203-9728-4598-BE33-6C6F586B6429}" type="pres">
      <dgm:prSet presAssocID="{5544E971-D1C2-4512-BAE4-43B870B6F922}" presName="childText" presStyleLbl="lnNode1" presStyleIdx="1" presStyleCnt="2">
        <dgm:presLayoutVars>
          <dgm:chMax val="0"/>
          <dgm:chPref val="0"/>
          <dgm:bulletEnabled val="1"/>
        </dgm:presLayoutVars>
      </dgm:prSet>
      <dgm:spPr/>
      <dgm:t>
        <a:bodyPr/>
        <a:lstStyle/>
        <a:p>
          <a:endParaRPr lang="en-US"/>
        </a:p>
      </dgm:t>
    </dgm:pt>
  </dgm:ptLst>
  <dgm:cxnLst>
    <dgm:cxn modelId="{5B7B965E-4D4C-47F3-A340-90F1F1FA3A32}" type="presOf" srcId="{5544E971-D1C2-4512-BAE4-43B870B6F922}" destId="{AC62B203-9728-4598-BE33-6C6F586B6429}" srcOrd="0" destOrd="0" presId="urn:microsoft.com/office/officeart/2008/layout/PictureAccentList"/>
    <dgm:cxn modelId="{23ECD528-3145-4A2E-852E-DC920F326028}" srcId="{BCB3D759-8252-482F-8CCD-7BF9BE66D3B4}" destId="{56D7D358-A47C-40FF-8B4B-B40ED76712C6}" srcOrd="0" destOrd="0" parTransId="{800D82F2-CC73-4A39-B310-369A9A7F2A5E}" sibTransId="{3C35C8E0-BA26-4098-94B6-4D9FC987008B}"/>
    <dgm:cxn modelId="{4EDAC65A-4C52-4ED3-865C-0E7982BCDD7B}" type="presOf" srcId="{BCB3D759-8252-482F-8CCD-7BF9BE66D3B4}" destId="{719EF9F1-53ED-48EB-80BB-6D75AF5DE006}" srcOrd="0" destOrd="0" presId="urn:microsoft.com/office/officeart/2008/layout/PictureAccentList"/>
    <dgm:cxn modelId="{1BD11C8A-B957-4373-AC1C-F1E1044249D8}" type="presOf" srcId="{8ABA66E7-D582-4405-B7DF-EA1D582FD590}" destId="{668A1E23-F7F6-461D-8AC4-AE244CBE9BCC}" srcOrd="0" destOrd="0" presId="urn:microsoft.com/office/officeart/2008/layout/PictureAccentList"/>
    <dgm:cxn modelId="{38F78BB2-14E4-4C14-A41C-B8B2DC966D8C}" type="presOf" srcId="{56D7D358-A47C-40FF-8B4B-B40ED76712C6}" destId="{1D32AD32-7354-490E-99C3-293F0D288D9A}" srcOrd="0" destOrd="0" presId="urn:microsoft.com/office/officeart/2008/layout/PictureAccentList"/>
    <dgm:cxn modelId="{5C534965-D887-4884-B618-B7CC224FBC10}" srcId="{8ABA66E7-D582-4405-B7DF-EA1D582FD590}" destId="{BCB3D759-8252-482F-8CCD-7BF9BE66D3B4}" srcOrd="0" destOrd="0" parTransId="{1E44CEE5-A9B6-4535-A01B-AB0A7A93DB08}" sibTransId="{6832D2E6-D0D9-444E-A08A-44C657873C79}"/>
    <dgm:cxn modelId="{C09DF14F-D080-452E-AC45-C67E9082BEB8}" srcId="{BCB3D759-8252-482F-8CCD-7BF9BE66D3B4}" destId="{5544E971-D1C2-4512-BAE4-43B870B6F922}" srcOrd="1" destOrd="0" parTransId="{0D683C8D-6F07-4FEA-829C-04A21F7D7BA5}" sibTransId="{FC284742-4BB3-48A9-A99A-5ED9F8F9869F}"/>
    <dgm:cxn modelId="{8873BC81-02CD-4050-8909-38D3FF5957BC}" type="presParOf" srcId="{668A1E23-F7F6-461D-8AC4-AE244CBE9BCC}" destId="{F2BA8763-10B1-47BE-95A3-88024F325C42}" srcOrd="0" destOrd="0" presId="urn:microsoft.com/office/officeart/2008/layout/PictureAccentList"/>
    <dgm:cxn modelId="{4045AA2E-4CB8-479C-BF98-D78FA46A051D}" type="presParOf" srcId="{F2BA8763-10B1-47BE-95A3-88024F325C42}" destId="{53D8FC1F-56A8-49DA-821B-967256E32A10}" srcOrd="0" destOrd="0" presId="urn:microsoft.com/office/officeart/2008/layout/PictureAccentList"/>
    <dgm:cxn modelId="{43A3B37A-88EC-4D18-80D2-77113EA00297}" type="presParOf" srcId="{53D8FC1F-56A8-49DA-821B-967256E32A10}" destId="{719EF9F1-53ED-48EB-80BB-6D75AF5DE006}" srcOrd="0" destOrd="0" presId="urn:microsoft.com/office/officeart/2008/layout/PictureAccentList"/>
    <dgm:cxn modelId="{30012BC4-32D1-473A-B9C8-B9772F4A9E0A}" type="presParOf" srcId="{F2BA8763-10B1-47BE-95A3-88024F325C42}" destId="{FD23D4FA-BA64-4DC0-A7C6-2721ED6C279E}" srcOrd="1" destOrd="0" presId="urn:microsoft.com/office/officeart/2008/layout/PictureAccentList"/>
    <dgm:cxn modelId="{634237AC-74F4-4C48-AA37-3B13D4FF23C1}" type="presParOf" srcId="{FD23D4FA-BA64-4DC0-A7C6-2721ED6C279E}" destId="{92BA6BF0-C686-49FF-AFF2-F62C4C3B4D53}" srcOrd="0" destOrd="0" presId="urn:microsoft.com/office/officeart/2008/layout/PictureAccentList"/>
    <dgm:cxn modelId="{6A621458-4EA3-40D1-BA32-2B0A38DA67A5}" type="presParOf" srcId="{92BA6BF0-C686-49FF-AFF2-F62C4C3B4D53}" destId="{6B080C97-F9BD-4AAC-8E23-2EE07E3B41B9}" srcOrd="0" destOrd="0" presId="urn:microsoft.com/office/officeart/2008/layout/PictureAccentList"/>
    <dgm:cxn modelId="{611014EE-F0DD-4EF0-9D03-45BF4FB817B3}" type="presParOf" srcId="{92BA6BF0-C686-49FF-AFF2-F62C4C3B4D53}" destId="{1D32AD32-7354-490E-99C3-293F0D288D9A}" srcOrd="1" destOrd="0" presId="urn:microsoft.com/office/officeart/2008/layout/PictureAccentList"/>
    <dgm:cxn modelId="{B2E0DA65-7FE5-40AE-A1A3-BDD277E20F60}" type="presParOf" srcId="{FD23D4FA-BA64-4DC0-A7C6-2721ED6C279E}" destId="{5AD0BC26-F601-46FF-995D-118F0A6F7F25}" srcOrd="1" destOrd="0" presId="urn:microsoft.com/office/officeart/2008/layout/PictureAccentList"/>
    <dgm:cxn modelId="{0B9F6498-B498-42C6-AF67-604FFC52C29D}" type="presParOf" srcId="{5AD0BC26-F601-46FF-995D-118F0A6F7F25}" destId="{1AC644B4-11D9-4A18-B8E2-291546D56BC5}" srcOrd="0" destOrd="0" presId="urn:microsoft.com/office/officeart/2008/layout/PictureAccentList"/>
    <dgm:cxn modelId="{8BBEFFBA-BCCC-412E-A394-3BA784B7695A}" type="presParOf" srcId="{5AD0BC26-F601-46FF-995D-118F0A6F7F25}" destId="{AC62B203-9728-4598-BE33-6C6F586B6429}"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2BDDE80-678B-4741-9D79-E41543F41C22}"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DE2B2896-16BA-45ED-BA7A-E5D290880E22}">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Sales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835364B-533E-4B5B-A236-F70EF3332CF2}" type="parTrans" cxnId="{9FCD8CA6-3087-499F-AD63-A3A7ACBE3659}">
      <dgm:prSet/>
      <dgm:spPr/>
      <dgm:t>
        <a:bodyPr/>
        <a:lstStyle/>
        <a:p>
          <a:endParaRPr lang="en-US"/>
        </a:p>
      </dgm:t>
    </dgm:pt>
    <dgm:pt modelId="{DF78B1A1-9CD3-4CBD-ABBA-EF10389F908B}" type="sibTrans" cxnId="{9FCD8CA6-3087-499F-AD63-A3A7ACBE3659}">
      <dgm:prSet/>
      <dgm:spPr/>
      <dgm:t>
        <a:bodyPr/>
        <a:lstStyle/>
        <a:p>
          <a:endParaRPr lang="en-US"/>
        </a:p>
      </dgm:t>
    </dgm:pt>
    <dgm:pt modelId="{40EAE63E-70EF-482C-BECA-CFF1796BC5FC}">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Production</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4CEDF056-3B4A-4997-B413-EA71D4FD9ED9}" type="parTrans" cxnId="{E4E79892-04FB-4650-B72A-5E2C1FFA361A}">
      <dgm:prSet/>
      <dgm:spPr/>
      <dgm:t>
        <a:bodyPr/>
        <a:lstStyle/>
        <a:p>
          <a:endParaRPr lang="en-US"/>
        </a:p>
      </dgm:t>
    </dgm:pt>
    <dgm:pt modelId="{2044F7D9-7958-43ED-975B-0913649E58CC}" type="sibTrans" cxnId="{E4E79892-04FB-4650-B72A-5E2C1FFA361A}">
      <dgm:prSet/>
      <dgm:spPr/>
      <dgm:t>
        <a:bodyPr/>
        <a:lstStyle/>
        <a:p>
          <a:endParaRPr lang="en-US"/>
        </a:p>
      </dgm:t>
    </dgm:pt>
    <dgm:pt modelId="{63D27464-71BE-499F-942F-2473924AFA27}">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Cash Flow/Cash</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EF6E96F4-8499-4023-AA3E-36E045BEC6E1}" type="parTrans" cxnId="{516075E1-B61C-418F-9596-CA5BDDE7F71A}">
      <dgm:prSet/>
      <dgm:spPr/>
      <dgm:t>
        <a:bodyPr/>
        <a:lstStyle/>
        <a:p>
          <a:endParaRPr lang="en-US"/>
        </a:p>
      </dgm:t>
    </dgm:pt>
    <dgm:pt modelId="{CF6FBE74-8C8F-44E7-83F9-AB71922D7C80}" type="sibTrans" cxnId="{516075E1-B61C-418F-9596-CA5BDDE7F71A}">
      <dgm:prSet/>
      <dgm:spPr/>
      <dgm:t>
        <a:bodyPr/>
        <a:lstStyle/>
        <a:p>
          <a:endParaRPr lang="en-US"/>
        </a:p>
      </dgm:t>
    </dgm:pt>
    <dgm:pt modelId="{F6587D98-207A-4423-8C2A-EB08BCDEF074}">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Marketing </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19DA22E3-DE09-4E7F-AC39-43320669D877}" type="parTrans" cxnId="{E3264A55-3FB2-40A2-A4B6-F48E271CB8F2}">
      <dgm:prSet/>
      <dgm:spPr/>
      <dgm:t>
        <a:bodyPr/>
        <a:lstStyle/>
        <a:p>
          <a:endParaRPr lang="en-US"/>
        </a:p>
      </dgm:t>
    </dgm:pt>
    <dgm:pt modelId="{C6FCD3C9-DE0C-4237-AE38-0E95760D714D}" type="sibTrans" cxnId="{E3264A55-3FB2-40A2-A4B6-F48E271CB8F2}">
      <dgm:prSet/>
      <dgm:spPr/>
      <dgm:t>
        <a:bodyPr/>
        <a:lstStyle/>
        <a:p>
          <a:endParaRPr lang="en-US"/>
        </a:p>
      </dgm:t>
    </dgm:pt>
    <dgm:pt modelId="{A68221F4-5DB4-4135-A8C4-7FFF65F2AF70}">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Project </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C926F05-06A6-4C23-8B07-3FFE9755EB31}" type="parTrans" cxnId="{040ADC04-3529-4D86-8F99-791604E002F3}">
      <dgm:prSet/>
      <dgm:spPr/>
      <dgm:t>
        <a:bodyPr/>
        <a:lstStyle/>
        <a:p>
          <a:endParaRPr lang="en-US"/>
        </a:p>
      </dgm:t>
    </dgm:pt>
    <dgm:pt modelId="{0E4DF423-03DE-43A8-A42D-913448B8550A}" type="sibTrans" cxnId="{040ADC04-3529-4D86-8F99-791604E002F3}">
      <dgm:prSet/>
      <dgm:spPr/>
      <dgm:t>
        <a:bodyPr/>
        <a:lstStyle/>
        <a:p>
          <a:endParaRPr lang="en-US"/>
        </a:p>
      </dgm:t>
    </dgm:pt>
    <dgm:pt modelId="{45082A58-CB01-4266-88D8-96E3A83150ED}">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Expenditure </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CAFEB26-A848-4F07-BA5F-7E9250F187F8}" type="parTrans" cxnId="{0D5A6B2B-B7F2-4462-B9D0-F147AA399AF6}">
      <dgm:prSet/>
      <dgm:spPr/>
      <dgm:t>
        <a:bodyPr/>
        <a:lstStyle/>
        <a:p>
          <a:endParaRPr lang="en-US"/>
        </a:p>
      </dgm:t>
    </dgm:pt>
    <dgm:pt modelId="{D5D91A44-5827-4346-8EFC-A91D10B1FFB7}" type="sibTrans" cxnId="{0D5A6B2B-B7F2-4462-B9D0-F147AA399AF6}">
      <dgm:prSet/>
      <dgm:spPr/>
      <dgm:t>
        <a:bodyPr/>
        <a:lstStyle/>
        <a:p>
          <a:endParaRPr lang="en-US"/>
        </a:p>
      </dgm:t>
    </dgm:pt>
    <dgm:pt modelId="{A1527375-82FD-4988-8F99-BD615EEE8C0C}" type="pres">
      <dgm:prSet presAssocID="{B2BDDE80-678B-4741-9D79-E41543F41C22}" presName="diagram" presStyleCnt="0">
        <dgm:presLayoutVars>
          <dgm:dir/>
          <dgm:resizeHandles val="exact"/>
        </dgm:presLayoutVars>
      </dgm:prSet>
      <dgm:spPr/>
      <dgm:t>
        <a:bodyPr/>
        <a:lstStyle/>
        <a:p>
          <a:endParaRPr lang="en-US"/>
        </a:p>
      </dgm:t>
    </dgm:pt>
    <dgm:pt modelId="{974362D0-562A-4F44-80EC-CC8041282D84}" type="pres">
      <dgm:prSet presAssocID="{DE2B2896-16BA-45ED-BA7A-E5D290880E22}" presName="node" presStyleLbl="node1" presStyleIdx="0" presStyleCnt="6">
        <dgm:presLayoutVars>
          <dgm:bulletEnabled val="1"/>
        </dgm:presLayoutVars>
      </dgm:prSet>
      <dgm:spPr/>
      <dgm:t>
        <a:bodyPr/>
        <a:lstStyle/>
        <a:p>
          <a:endParaRPr lang="en-US"/>
        </a:p>
      </dgm:t>
    </dgm:pt>
    <dgm:pt modelId="{B657DB2A-33CC-473F-9D85-4E342C858E18}" type="pres">
      <dgm:prSet presAssocID="{DF78B1A1-9CD3-4CBD-ABBA-EF10389F908B}" presName="sibTrans" presStyleCnt="0"/>
      <dgm:spPr/>
    </dgm:pt>
    <dgm:pt modelId="{326E7DCE-AE0A-4A3F-9B03-CA62CB9B1289}" type="pres">
      <dgm:prSet presAssocID="{40EAE63E-70EF-482C-BECA-CFF1796BC5FC}" presName="node" presStyleLbl="node1" presStyleIdx="1" presStyleCnt="6">
        <dgm:presLayoutVars>
          <dgm:bulletEnabled val="1"/>
        </dgm:presLayoutVars>
      </dgm:prSet>
      <dgm:spPr/>
      <dgm:t>
        <a:bodyPr/>
        <a:lstStyle/>
        <a:p>
          <a:endParaRPr lang="en-US"/>
        </a:p>
      </dgm:t>
    </dgm:pt>
    <dgm:pt modelId="{B8EC5036-3A45-4B28-BF72-C71E7F860A0A}" type="pres">
      <dgm:prSet presAssocID="{2044F7D9-7958-43ED-975B-0913649E58CC}" presName="sibTrans" presStyleCnt="0"/>
      <dgm:spPr/>
    </dgm:pt>
    <dgm:pt modelId="{0808165D-CC8D-4E72-97F9-99C071A41FF2}" type="pres">
      <dgm:prSet presAssocID="{63D27464-71BE-499F-942F-2473924AFA27}" presName="node" presStyleLbl="node1" presStyleIdx="2" presStyleCnt="6">
        <dgm:presLayoutVars>
          <dgm:bulletEnabled val="1"/>
        </dgm:presLayoutVars>
      </dgm:prSet>
      <dgm:spPr/>
      <dgm:t>
        <a:bodyPr/>
        <a:lstStyle/>
        <a:p>
          <a:endParaRPr lang="en-US"/>
        </a:p>
      </dgm:t>
    </dgm:pt>
    <dgm:pt modelId="{C63D931D-E4C3-44FB-9401-0B1AD9B33250}" type="pres">
      <dgm:prSet presAssocID="{CF6FBE74-8C8F-44E7-83F9-AB71922D7C80}" presName="sibTrans" presStyleCnt="0"/>
      <dgm:spPr/>
    </dgm:pt>
    <dgm:pt modelId="{E6E77AE8-B1BE-485A-A902-BC2EB8281202}" type="pres">
      <dgm:prSet presAssocID="{F6587D98-207A-4423-8C2A-EB08BCDEF074}" presName="node" presStyleLbl="node1" presStyleIdx="3" presStyleCnt="6">
        <dgm:presLayoutVars>
          <dgm:bulletEnabled val="1"/>
        </dgm:presLayoutVars>
      </dgm:prSet>
      <dgm:spPr/>
      <dgm:t>
        <a:bodyPr/>
        <a:lstStyle/>
        <a:p>
          <a:endParaRPr lang="en-US"/>
        </a:p>
      </dgm:t>
    </dgm:pt>
    <dgm:pt modelId="{356DD8A6-8E3D-4F52-92E4-24A9B81142DF}" type="pres">
      <dgm:prSet presAssocID="{C6FCD3C9-DE0C-4237-AE38-0E95760D714D}" presName="sibTrans" presStyleCnt="0"/>
      <dgm:spPr/>
    </dgm:pt>
    <dgm:pt modelId="{1970B267-22A3-4D01-885E-604213BEC0CA}" type="pres">
      <dgm:prSet presAssocID="{A68221F4-5DB4-4135-A8C4-7FFF65F2AF70}" presName="node" presStyleLbl="node1" presStyleIdx="4" presStyleCnt="6">
        <dgm:presLayoutVars>
          <dgm:bulletEnabled val="1"/>
        </dgm:presLayoutVars>
      </dgm:prSet>
      <dgm:spPr/>
      <dgm:t>
        <a:bodyPr/>
        <a:lstStyle/>
        <a:p>
          <a:endParaRPr lang="en-US"/>
        </a:p>
      </dgm:t>
    </dgm:pt>
    <dgm:pt modelId="{1978FE5D-A284-4B6F-8CE5-313110E969B1}" type="pres">
      <dgm:prSet presAssocID="{0E4DF423-03DE-43A8-A42D-913448B8550A}" presName="sibTrans" presStyleCnt="0"/>
      <dgm:spPr/>
    </dgm:pt>
    <dgm:pt modelId="{B3F9EA48-E692-4F59-AFBB-25EF9062B5AE}" type="pres">
      <dgm:prSet presAssocID="{45082A58-CB01-4266-88D8-96E3A83150ED}" presName="node" presStyleLbl="node1" presStyleIdx="5" presStyleCnt="6">
        <dgm:presLayoutVars>
          <dgm:bulletEnabled val="1"/>
        </dgm:presLayoutVars>
      </dgm:prSet>
      <dgm:spPr/>
      <dgm:t>
        <a:bodyPr/>
        <a:lstStyle/>
        <a:p>
          <a:endParaRPr lang="en-US"/>
        </a:p>
      </dgm:t>
    </dgm:pt>
  </dgm:ptLst>
  <dgm:cxnLst>
    <dgm:cxn modelId="{040ADC04-3529-4D86-8F99-791604E002F3}" srcId="{B2BDDE80-678B-4741-9D79-E41543F41C22}" destId="{A68221F4-5DB4-4135-A8C4-7FFF65F2AF70}" srcOrd="4" destOrd="0" parTransId="{8C926F05-06A6-4C23-8B07-3FFE9755EB31}" sibTransId="{0E4DF423-03DE-43A8-A42D-913448B8550A}"/>
    <dgm:cxn modelId="{4C76DF79-511D-432E-81A7-30CAC7C784C8}" type="presOf" srcId="{B2BDDE80-678B-4741-9D79-E41543F41C22}" destId="{A1527375-82FD-4988-8F99-BD615EEE8C0C}" srcOrd="0" destOrd="0" presId="urn:microsoft.com/office/officeart/2005/8/layout/default"/>
    <dgm:cxn modelId="{E4E79892-04FB-4650-B72A-5E2C1FFA361A}" srcId="{B2BDDE80-678B-4741-9D79-E41543F41C22}" destId="{40EAE63E-70EF-482C-BECA-CFF1796BC5FC}" srcOrd="1" destOrd="0" parTransId="{4CEDF056-3B4A-4997-B413-EA71D4FD9ED9}" sibTransId="{2044F7D9-7958-43ED-975B-0913649E58CC}"/>
    <dgm:cxn modelId="{D68C0594-06A9-4A24-8A25-C706640041D9}" type="presOf" srcId="{63D27464-71BE-499F-942F-2473924AFA27}" destId="{0808165D-CC8D-4E72-97F9-99C071A41FF2}" srcOrd="0" destOrd="0" presId="urn:microsoft.com/office/officeart/2005/8/layout/default"/>
    <dgm:cxn modelId="{9BB7474B-CADE-4C2E-B463-18B4BD7F7178}" type="presOf" srcId="{DE2B2896-16BA-45ED-BA7A-E5D290880E22}" destId="{974362D0-562A-4F44-80EC-CC8041282D84}" srcOrd="0" destOrd="0" presId="urn:microsoft.com/office/officeart/2005/8/layout/default"/>
    <dgm:cxn modelId="{516075E1-B61C-418F-9596-CA5BDDE7F71A}" srcId="{B2BDDE80-678B-4741-9D79-E41543F41C22}" destId="{63D27464-71BE-499F-942F-2473924AFA27}" srcOrd="2" destOrd="0" parTransId="{EF6E96F4-8499-4023-AA3E-36E045BEC6E1}" sibTransId="{CF6FBE74-8C8F-44E7-83F9-AB71922D7C80}"/>
    <dgm:cxn modelId="{381D9C48-B58F-48DF-81F6-2BE24A8BB3E5}" type="presOf" srcId="{40EAE63E-70EF-482C-BECA-CFF1796BC5FC}" destId="{326E7DCE-AE0A-4A3F-9B03-CA62CB9B1289}" srcOrd="0" destOrd="0" presId="urn:microsoft.com/office/officeart/2005/8/layout/default"/>
    <dgm:cxn modelId="{29251D39-B92A-4F53-8311-711A76898F48}" type="presOf" srcId="{45082A58-CB01-4266-88D8-96E3A83150ED}" destId="{B3F9EA48-E692-4F59-AFBB-25EF9062B5AE}" srcOrd="0" destOrd="0" presId="urn:microsoft.com/office/officeart/2005/8/layout/default"/>
    <dgm:cxn modelId="{E3264A55-3FB2-40A2-A4B6-F48E271CB8F2}" srcId="{B2BDDE80-678B-4741-9D79-E41543F41C22}" destId="{F6587D98-207A-4423-8C2A-EB08BCDEF074}" srcOrd="3" destOrd="0" parTransId="{19DA22E3-DE09-4E7F-AC39-43320669D877}" sibTransId="{C6FCD3C9-DE0C-4237-AE38-0E95760D714D}"/>
    <dgm:cxn modelId="{9FCD8CA6-3087-499F-AD63-A3A7ACBE3659}" srcId="{B2BDDE80-678B-4741-9D79-E41543F41C22}" destId="{DE2B2896-16BA-45ED-BA7A-E5D290880E22}" srcOrd="0" destOrd="0" parTransId="{D835364B-533E-4B5B-A236-F70EF3332CF2}" sibTransId="{DF78B1A1-9CD3-4CBD-ABBA-EF10389F908B}"/>
    <dgm:cxn modelId="{69F14B13-3335-4981-9404-5B2910824362}" type="presOf" srcId="{F6587D98-207A-4423-8C2A-EB08BCDEF074}" destId="{E6E77AE8-B1BE-485A-A902-BC2EB8281202}" srcOrd="0" destOrd="0" presId="urn:microsoft.com/office/officeart/2005/8/layout/default"/>
    <dgm:cxn modelId="{9F6766C5-F7EC-4375-97EC-B7629AB2B41F}" type="presOf" srcId="{A68221F4-5DB4-4135-A8C4-7FFF65F2AF70}" destId="{1970B267-22A3-4D01-885E-604213BEC0CA}" srcOrd="0" destOrd="0" presId="urn:microsoft.com/office/officeart/2005/8/layout/default"/>
    <dgm:cxn modelId="{0D5A6B2B-B7F2-4462-B9D0-F147AA399AF6}" srcId="{B2BDDE80-678B-4741-9D79-E41543F41C22}" destId="{45082A58-CB01-4266-88D8-96E3A83150ED}" srcOrd="5" destOrd="0" parTransId="{8CAFEB26-A848-4F07-BA5F-7E9250F187F8}" sibTransId="{D5D91A44-5827-4346-8EFC-A91D10B1FFB7}"/>
    <dgm:cxn modelId="{1215443E-7F72-405D-82A9-1511730EEA04}" type="presParOf" srcId="{A1527375-82FD-4988-8F99-BD615EEE8C0C}" destId="{974362D0-562A-4F44-80EC-CC8041282D84}" srcOrd="0" destOrd="0" presId="urn:microsoft.com/office/officeart/2005/8/layout/default"/>
    <dgm:cxn modelId="{B3D9957E-9442-4ADE-813B-F6E283F315B7}" type="presParOf" srcId="{A1527375-82FD-4988-8F99-BD615EEE8C0C}" destId="{B657DB2A-33CC-473F-9D85-4E342C858E18}" srcOrd="1" destOrd="0" presId="urn:microsoft.com/office/officeart/2005/8/layout/default"/>
    <dgm:cxn modelId="{9B9861D6-18DA-4AF0-A251-500415664E62}" type="presParOf" srcId="{A1527375-82FD-4988-8F99-BD615EEE8C0C}" destId="{326E7DCE-AE0A-4A3F-9B03-CA62CB9B1289}" srcOrd="2" destOrd="0" presId="urn:microsoft.com/office/officeart/2005/8/layout/default"/>
    <dgm:cxn modelId="{254180CA-A31C-457C-9291-DE14D8095AA3}" type="presParOf" srcId="{A1527375-82FD-4988-8F99-BD615EEE8C0C}" destId="{B8EC5036-3A45-4B28-BF72-C71E7F860A0A}" srcOrd="3" destOrd="0" presId="urn:microsoft.com/office/officeart/2005/8/layout/default"/>
    <dgm:cxn modelId="{19353A70-425B-4668-AB85-04745C79C531}" type="presParOf" srcId="{A1527375-82FD-4988-8F99-BD615EEE8C0C}" destId="{0808165D-CC8D-4E72-97F9-99C071A41FF2}" srcOrd="4" destOrd="0" presId="urn:microsoft.com/office/officeart/2005/8/layout/default"/>
    <dgm:cxn modelId="{2B0CFE13-A1E9-43BC-8B9A-15141C42D116}" type="presParOf" srcId="{A1527375-82FD-4988-8F99-BD615EEE8C0C}" destId="{C63D931D-E4C3-44FB-9401-0B1AD9B33250}" srcOrd="5" destOrd="0" presId="urn:microsoft.com/office/officeart/2005/8/layout/default"/>
    <dgm:cxn modelId="{15259E2C-1741-462B-8F10-B6C0C0BE5EF3}" type="presParOf" srcId="{A1527375-82FD-4988-8F99-BD615EEE8C0C}" destId="{E6E77AE8-B1BE-485A-A902-BC2EB8281202}" srcOrd="6" destOrd="0" presId="urn:microsoft.com/office/officeart/2005/8/layout/default"/>
    <dgm:cxn modelId="{6A94390B-BF9F-4CFD-94C2-9A41AD2A3457}" type="presParOf" srcId="{A1527375-82FD-4988-8F99-BD615EEE8C0C}" destId="{356DD8A6-8E3D-4F52-92E4-24A9B81142DF}" srcOrd="7" destOrd="0" presId="urn:microsoft.com/office/officeart/2005/8/layout/default"/>
    <dgm:cxn modelId="{4739ED8B-9F73-467C-9A03-CED4323AA9D5}" type="presParOf" srcId="{A1527375-82FD-4988-8F99-BD615EEE8C0C}" destId="{1970B267-22A3-4D01-885E-604213BEC0CA}" srcOrd="8" destOrd="0" presId="urn:microsoft.com/office/officeart/2005/8/layout/default"/>
    <dgm:cxn modelId="{07BBC64C-ED0C-486B-BC7C-8F494D5F29EC}" type="presParOf" srcId="{A1527375-82FD-4988-8F99-BD615EEE8C0C}" destId="{1978FE5D-A284-4B6F-8CE5-313110E969B1}" srcOrd="9" destOrd="0" presId="urn:microsoft.com/office/officeart/2005/8/layout/default"/>
    <dgm:cxn modelId="{0B213F24-1C20-4423-B531-F68DB2E58BE4}" type="presParOf" srcId="{A1527375-82FD-4988-8F99-BD615EEE8C0C}" destId="{B3F9EA48-E692-4F59-AFBB-25EF9062B5AE}"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092CF69-9FA2-4FF6-B2FF-DADB3D931856}" type="doc">
      <dgm:prSet loTypeId="urn:microsoft.com/office/officeart/2005/8/layout/hList7" loCatId="list" qsTypeId="urn:microsoft.com/office/officeart/2005/8/quickstyle/simple1" qsCatId="simple" csTypeId="urn:microsoft.com/office/officeart/2005/8/colors/colorful2" csCatId="colorful" phldr="1"/>
      <dgm:spPr/>
    </dgm:pt>
    <dgm:pt modelId="{4DFE6B15-7B10-41DF-BF52-E838AA8FE67D}">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What are the goals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9F0DE49-D14D-4374-9884-9479F4B7A033}" type="parTrans" cxnId="{62D3269E-A6BB-4784-A039-61DC7248BBC7}">
      <dgm:prSet/>
      <dgm:spPr/>
      <dgm:t>
        <a:bodyPr/>
        <a:lstStyle/>
        <a:p>
          <a:endParaRPr lang="en-US"/>
        </a:p>
      </dgm:t>
    </dgm:pt>
    <dgm:pt modelId="{2439C87F-799C-446B-9562-AEF8F40DD6D1}" type="sibTrans" cxnId="{62D3269E-A6BB-4784-A039-61DC7248BBC7}">
      <dgm:prSet/>
      <dgm:spPr/>
      <dgm:t>
        <a:bodyPr/>
        <a:lstStyle/>
        <a:p>
          <a:endParaRPr lang="en-US"/>
        </a:p>
      </dgm:t>
    </dgm:pt>
    <dgm:pt modelId="{4ECEB127-594D-4278-9E30-DFCA9BCCD9FA}">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How much money?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69CED233-AD93-4F84-AB32-DE7D28F2C7AF}" type="parTrans" cxnId="{C27D4DE9-3A53-4F1F-804E-28C7B50F2D42}">
      <dgm:prSet/>
      <dgm:spPr/>
      <dgm:t>
        <a:bodyPr/>
        <a:lstStyle/>
        <a:p>
          <a:endParaRPr lang="en-US"/>
        </a:p>
      </dgm:t>
    </dgm:pt>
    <dgm:pt modelId="{160DFAFB-9836-41A7-975C-89D2A5AADDED}" type="sibTrans" cxnId="{C27D4DE9-3A53-4F1F-804E-28C7B50F2D42}">
      <dgm:prSet/>
      <dgm:spPr/>
      <dgm:t>
        <a:bodyPr/>
        <a:lstStyle/>
        <a:p>
          <a:endParaRPr lang="en-US"/>
        </a:p>
      </dgm:t>
    </dgm:pt>
    <dgm:pt modelId="{B106B3A3-CAC2-4E3E-BF02-ED2167188F50}">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What are the costs?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3B447E9-623A-4DEC-B4B1-AD01AFC512A9}" type="parTrans" cxnId="{AF5CD9F3-CB3C-4DAC-86F6-0BD3CFE3AAB4}">
      <dgm:prSet/>
      <dgm:spPr/>
      <dgm:t>
        <a:bodyPr/>
        <a:lstStyle/>
        <a:p>
          <a:endParaRPr lang="en-US"/>
        </a:p>
      </dgm:t>
    </dgm:pt>
    <dgm:pt modelId="{93512B00-85F9-4353-88D4-1F23458E3E6D}" type="sibTrans" cxnId="{AF5CD9F3-CB3C-4DAC-86F6-0BD3CFE3AAB4}">
      <dgm:prSet/>
      <dgm:spPr/>
      <dgm:t>
        <a:bodyPr/>
        <a:lstStyle/>
        <a:p>
          <a:endParaRPr lang="en-US"/>
        </a:p>
      </dgm:t>
    </dgm:pt>
    <dgm:pt modelId="{262A6014-33FD-4ECE-AC20-81BCE9205711}" type="pres">
      <dgm:prSet presAssocID="{6092CF69-9FA2-4FF6-B2FF-DADB3D931856}" presName="Name0" presStyleCnt="0">
        <dgm:presLayoutVars>
          <dgm:dir/>
          <dgm:resizeHandles val="exact"/>
        </dgm:presLayoutVars>
      </dgm:prSet>
      <dgm:spPr/>
    </dgm:pt>
    <dgm:pt modelId="{64D37922-B2BA-4125-977B-DACFDB8A52A4}" type="pres">
      <dgm:prSet presAssocID="{6092CF69-9FA2-4FF6-B2FF-DADB3D931856}" presName="fgShape" presStyleLbl="fgShp" presStyleIdx="0" presStyleCnt="1"/>
      <dgm:spPr/>
    </dgm:pt>
    <dgm:pt modelId="{F14B9D41-3B18-4099-A8D5-4A0DE4501AA2}" type="pres">
      <dgm:prSet presAssocID="{6092CF69-9FA2-4FF6-B2FF-DADB3D931856}" presName="linComp" presStyleCnt="0"/>
      <dgm:spPr/>
    </dgm:pt>
    <dgm:pt modelId="{C584F15B-0155-4731-BA26-3B3BFDF55A06}" type="pres">
      <dgm:prSet presAssocID="{4DFE6B15-7B10-41DF-BF52-E838AA8FE67D}" presName="compNode" presStyleCnt="0"/>
      <dgm:spPr/>
    </dgm:pt>
    <dgm:pt modelId="{3D3A727A-560C-4366-B772-AC4CCE0F9161}" type="pres">
      <dgm:prSet presAssocID="{4DFE6B15-7B10-41DF-BF52-E838AA8FE67D}" presName="bkgdShape" presStyleLbl="node1" presStyleIdx="0" presStyleCnt="3"/>
      <dgm:spPr/>
      <dgm:t>
        <a:bodyPr/>
        <a:lstStyle/>
        <a:p>
          <a:endParaRPr lang="en-US"/>
        </a:p>
      </dgm:t>
    </dgm:pt>
    <dgm:pt modelId="{48F6AF77-DBD3-416F-A0A2-F84EB7684D1E}" type="pres">
      <dgm:prSet presAssocID="{4DFE6B15-7B10-41DF-BF52-E838AA8FE67D}" presName="nodeTx" presStyleLbl="node1" presStyleIdx="0" presStyleCnt="3">
        <dgm:presLayoutVars>
          <dgm:bulletEnabled val="1"/>
        </dgm:presLayoutVars>
      </dgm:prSet>
      <dgm:spPr/>
      <dgm:t>
        <a:bodyPr/>
        <a:lstStyle/>
        <a:p>
          <a:endParaRPr lang="en-US"/>
        </a:p>
      </dgm:t>
    </dgm:pt>
    <dgm:pt modelId="{CAC35B75-9501-4F42-8D76-F543618BD23C}" type="pres">
      <dgm:prSet presAssocID="{4DFE6B15-7B10-41DF-BF52-E838AA8FE67D}" presName="invisiNode" presStyleLbl="node1" presStyleIdx="0" presStyleCnt="3"/>
      <dgm:spPr/>
    </dgm:pt>
    <dgm:pt modelId="{289891B2-87C1-4B91-84FC-161556DADF1B}" type="pres">
      <dgm:prSet presAssocID="{4DFE6B15-7B10-41DF-BF52-E838AA8FE67D}" presName="imagNode" presStyleLbl="fgImgPlace1" presStyleIdx="0" presStyleCnt="3"/>
      <dgm:spPr>
        <a:solidFill>
          <a:schemeClr val="accent2">
            <a:tint val="50000"/>
            <a:hueOff val="0"/>
            <a:satOff val="0"/>
            <a:lumOff val="0"/>
          </a:schemeClr>
        </a:solidFill>
        <a:ln>
          <a:solidFill>
            <a:schemeClr val="lt1">
              <a:hueOff val="0"/>
              <a:satOff val="0"/>
              <a:lumOff val="0"/>
            </a:schemeClr>
          </a:solidFill>
        </a:ln>
      </dgm:spPr>
    </dgm:pt>
    <dgm:pt modelId="{CD706271-6BC1-4C5E-A6A4-C5BF7A426C8F}" type="pres">
      <dgm:prSet presAssocID="{2439C87F-799C-446B-9562-AEF8F40DD6D1}" presName="sibTrans" presStyleLbl="sibTrans2D1" presStyleIdx="0" presStyleCnt="0"/>
      <dgm:spPr/>
      <dgm:t>
        <a:bodyPr/>
        <a:lstStyle/>
        <a:p>
          <a:endParaRPr lang="en-US"/>
        </a:p>
      </dgm:t>
    </dgm:pt>
    <dgm:pt modelId="{6C9700C2-70E4-464E-91D4-6AD99C7FF043}" type="pres">
      <dgm:prSet presAssocID="{4ECEB127-594D-4278-9E30-DFCA9BCCD9FA}" presName="compNode" presStyleCnt="0"/>
      <dgm:spPr/>
    </dgm:pt>
    <dgm:pt modelId="{F26DA2FA-9D86-4A20-B61B-AE526823F07F}" type="pres">
      <dgm:prSet presAssocID="{4ECEB127-594D-4278-9E30-DFCA9BCCD9FA}" presName="bkgdShape" presStyleLbl="node1" presStyleIdx="1" presStyleCnt="3"/>
      <dgm:spPr/>
      <dgm:t>
        <a:bodyPr/>
        <a:lstStyle/>
        <a:p>
          <a:endParaRPr lang="en-US"/>
        </a:p>
      </dgm:t>
    </dgm:pt>
    <dgm:pt modelId="{0B8E92D0-7A17-4045-9C32-8FFCFC005BC6}" type="pres">
      <dgm:prSet presAssocID="{4ECEB127-594D-4278-9E30-DFCA9BCCD9FA}" presName="nodeTx" presStyleLbl="node1" presStyleIdx="1" presStyleCnt="3">
        <dgm:presLayoutVars>
          <dgm:bulletEnabled val="1"/>
        </dgm:presLayoutVars>
      </dgm:prSet>
      <dgm:spPr/>
      <dgm:t>
        <a:bodyPr/>
        <a:lstStyle/>
        <a:p>
          <a:endParaRPr lang="en-US"/>
        </a:p>
      </dgm:t>
    </dgm:pt>
    <dgm:pt modelId="{3115DCB1-C21F-4DEA-BE4D-C678F3F2E2E3}" type="pres">
      <dgm:prSet presAssocID="{4ECEB127-594D-4278-9E30-DFCA9BCCD9FA}" presName="invisiNode" presStyleLbl="node1" presStyleIdx="1" presStyleCnt="3"/>
      <dgm:spPr/>
    </dgm:pt>
    <dgm:pt modelId="{FF0CCEA3-8949-4CAB-AFB8-6C0BFC3E2968}" type="pres">
      <dgm:prSet presAssocID="{4ECEB127-594D-4278-9E30-DFCA9BCCD9FA}" presName="imagNode" presStyleLbl="fgImgPlace1" presStyleIdx="1" presStyleCnt="3"/>
      <dgm:spPr>
        <a:solidFill>
          <a:schemeClr val="accent2">
            <a:tint val="50000"/>
            <a:hueOff val="2501437"/>
            <a:satOff val="-2237"/>
            <a:lumOff val="6"/>
          </a:schemeClr>
        </a:solidFill>
      </dgm:spPr>
    </dgm:pt>
    <dgm:pt modelId="{2EA1F14C-7233-4183-8152-5C3F2CCBE4DA}" type="pres">
      <dgm:prSet presAssocID="{160DFAFB-9836-41A7-975C-89D2A5AADDED}" presName="sibTrans" presStyleLbl="sibTrans2D1" presStyleIdx="0" presStyleCnt="0"/>
      <dgm:spPr/>
      <dgm:t>
        <a:bodyPr/>
        <a:lstStyle/>
        <a:p>
          <a:endParaRPr lang="en-US"/>
        </a:p>
      </dgm:t>
    </dgm:pt>
    <dgm:pt modelId="{7824D4D1-9BA5-45E7-BB04-DFCCD2B385AE}" type="pres">
      <dgm:prSet presAssocID="{B106B3A3-CAC2-4E3E-BF02-ED2167188F50}" presName="compNode" presStyleCnt="0"/>
      <dgm:spPr/>
    </dgm:pt>
    <dgm:pt modelId="{96E7992E-3E6F-439D-84D2-C4A5B4B7E60D}" type="pres">
      <dgm:prSet presAssocID="{B106B3A3-CAC2-4E3E-BF02-ED2167188F50}" presName="bkgdShape" presStyleLbl="node1" presStyleIdx="2" presStyleCnt="3"/>
      <dgm:spPr/>
      <dgm:t>
        <a:bodyPr/>
        <a:lstStyle/>
        <a:p>
          <a:endParaRPr lang="en-US"/>
        </a:p>
      </dgm:t>
    </dgm:pt>
    <dgm:pt modelId="{88336D8C-4AB3-4A34-888F-85F66B0C06D6}" type="pres">
      <dgm:prSet presAssocID="{B106B3A3-CAC2-4E3E-BF02-ED2167188F50}" presName="nodeTx" presStyleLbl="node1" presStyleIdx="2" presStyleCnt="3">
        <dgm:presLayoutVars>
          <dgm:bulletEnabled val="1"/>
        </dgm:presLayoutVars>
      </dgm:prSet>
      <dgm:spPr/>
      <dgm:t>
        <a:bodyPr/>
        <a:lstStyle/>
        <a:p>
          <a:endParaRPr lang="en-US"/>
        </a:p>
      </dgm:t>
    </dgm:pt>
    <dgm:pt modelId="{25C315D7-2BA6-4EAA-9A4E-3D25F452DA89}" type="pres">
      <dgm:prSet presAssocID="{B106B3A3-CAC2-4E3E-BF02-ED2167188F50}" presName="invisiNode" presStyleLbl="node1" presStyleIdx="2" presStyleCnt="3"/>
      <dgm:spPr/>
    </dgm:pt>
    <dgm:pt modelId="{D57288A2-FE58-4C42-929F-A7CA0512E905}" type="pres">
      <dgm:prSet presAssocID="{B106B3A3-CAC2-4E3E-BF02-ED2167188F50}" presName="imagNode" presStyleLbl="fgImgPlace1" presStyleIdx="2" presStyleCnt="3"/>
      <dgm:spPr>
        <a:solidFill>
          <a:schemeClr val="accent2">
            <a:tint val="50000"/>
            <a:hueOff val="5002875"/>
            <a:satOff val="-4473"/>
            <a:lumOff val="13"/>
          </a:schemeClr>
        </a:solidFill>
      </dgm:spPr>
    </dgm:pt>
  </dgm:ptLst>
  <dgm:cxnLst>
    <dgm:cxn modelId="{751EAE05-BD3C-4775-A8B6-BA73DC8598AE}" type="presOf" srcId="{4ECEB127-594D-4278-9E30-DFCA9BCCD9FA}" destId="{F26DA2FA-9D86-4A20-B61B-AE526823F07F}" srcOrd="0" destOrd="0" presId="urn:microsoft.com/office/officeart/2005/8/layout/hList7"/>
    <dgm:cxn modelId="{FBEE2007-DE1F-46D5-916E-A7F23C7D2CFA}" type="presOf" srcId="{B106B3A3-CAC2-4E3E-BF02-ED2167188F50}" destId="{88336D8C-4AB3-4A34-888F-85F66B0C06D6}" srcOrd="1" destOrd="0" presId="urn:microsoft.com/office/officeart/2005/8/layout/hList7"/>
    <dgm:cxn modelId="{62D3269E-A6BB-4784-A039-61DC7248BBC7}" srcId="{6092CF69-9FA2-4FF6-B2FF-DADB3D931856}" destId="{4DFE6B15-7B10-41DF-BF52-E838AA8FE67D}" srcOrd="0" destOrd="0" parTransId="{09F0DE49-D14D-4374-9884-9479F4B7A033}" sibTransId="{2439C87F-799C-446B-9562-AEF8F40DD6D1}"/>
    <dgm:cxn modelId="{F819CDF5-375E-4143-AC17-FDBE5C30B95E}" type="presOf" srcId="{4DFE6B15-7B10-41DF-BF52-E838AA8FE67D}" destId="{48F6AF77-DBD3-416F-A0A2-F84EB7684D1E}" srcOrd="1" destOrd="0" presId="urn:microsoft.com/office/officeart/2005/8/layout/hList7"/>
    <dgm:cxn modelId="{C27D4DE9-3A53-4F1F-804E-28C7B50F2D42}" srcId="{6092CF69-9FA2-4FF6-B2FF-DADB3D931856}" destId="{4ECEB127-594D-4278-9E30-DFCA9BCCD9FA}" srcOrd="1" destOrd="0" parTransId="{69CED233-AD93-4F84-AB32-DE7D28F2C7AF}" sibTransId="{160DFAFB-9836-41A7-975C-89D2A5AADDED}"/>
    <dgm:cxn modelId="{74D743B4-638F-4406-9E20-8DD4F0D68C6A}" type="presOf" srcId="{4DFE6B15-7B10-41DF-BF52-E838AA8FE67D}" destId="{3D3A727A-560C-4366-B772-AC4CCE0F9161}" srcOrd="0" destOrd="0" presId="urn:microsoft.com/office/officeart/2005/8/layout/hList7"/>
    <dgm:cxn modelId="{AF5CD9F3-CB3C-4DAC-86F6-0BD3CFE3AAB4}" srcId="{6092CF69-9FA2-4FF6-B2FF-DADB3D931856}" destId="{B106B3A3-CAC2-4E3E-BF02-ED2167188F50}" srcOrd="2" destOrd="0" parTransId="{A3B447E9-623A-4DEC-B4B1-AD01AFC512A9}" sibTransId="{93512B00-85F9-4353-88D4-1F23458E3E6D}"/>
    <dgm:cxn modelId="{EF4FFA97-AF71-466B-AAFD-8E66B9B833A3}" type="presOf" srcId="{4ECEB127-594D-4278-9E30-DFCA9BCCD9FA}" destId="{0B8E92D0-7A17-4045-9C32-8FFCFC005BC6}" srcOrd="1" destOrd="0" presId="urn:microsoft.com/office/officeart/2005/8/layout/hList7"/>
    <dgm:cxn modelId="{D6312BAD-3DD9-4DBC-902A-53500E1C3FD6}" type="presOf" srcId="{160DFAFB-9836-41A7-975C-89D2A5AADDED}" destId="{2EA1F14C-7233-4183-8152-5C3F2CCBE4DA}" srcOrd="0" destOrd="0" presId="urn:microsoft.com/office/officeart/2005/8/layout/hList7"/>
    <dgm:cxn modelId="{B8D4BE5D-2040-46AF-ACBE-97B27DB8AE59}" type="presOf" srcId="{B106B3A3-CAC2-4E3E-BF02-ED2167188F50}" destId="{96E7992E-3E6F-439D-84D2-C4A5B4B7E60D}" srcOrd="0" destOrd="0" presId="urn:microsoft.com/office/officeart/2005/8/layout/hList7"/>
    <dgm:cxn modelId="{34145823-E069-453D-8CBD-71DDACCD54AF}" type="presOf" srcId="{6092CF69-9FA2-4FF6-B2FF-DADB3D931856}" destId="{262A6014-33FD-4ECE-AC20-81BCE9205711}" srcOrd="0" destOrd="0" presId="urn:microsoft.com/office/officeart/2005/8/layout/hList7"/>
    <dgm:cxn modelId="{4AA94F1D-2006-41F6-BB77-EF53DD93C2EF}" type="presOf" srcId="{2439C87F-799C-446B-9562-AEF8F40DD6D1}" destId="{CD706271-6BC1-4C5E-A6A4-C5BF7A426C8F}" srcOrd="0" destOrd="0" presId="urn:microsoft.com/office/officeart/2005/8/layout/hList7"/>
    <dgm:cxn modelId="{D5C87206-7432-498E-9152-868C186C9741}" type="presParOf" srcId="{262A6014-33FD-4ECE-AC20-81BCE9205711}" destId="{64D37922-B2BA-4125-977B-DACFDB8A52A4}" srcOrd="0" destOrd="0" presId="urn:microsoft.com/office/officeart/2005/8/layout/hList7"/>
    <dgm:cxn modelId="{028B090E-F0E9-4091-B0ED-99554BFBB22C}" type="presParOf" srcId="{262A6014-33FD-4ECE-AC20-81BCE9205711}" destId="{F14B9D41-3B18-4099-A8D5-4A0DE4501AA2}" srcOrd="1" destOrd="0" presId="urn:microsoft.com/office/officeart/2005/8/layout/hList7"/>
    <dgm:cxn modelId="{59E89570-BE6F-4BC9-8556-7C1A1C6A4709}" type="presParOf" srcId="{F14B9D41-3B18-4099-A8D5-4A0DE4501AA2}" destId="{C584F15B-0155-4731-BA26-3B3BFDF55A06}" srcOrd="0" destOrd="0" presId="urn:microsoft.com/office/officeart/2005/8/layout/hList7"/>
    <dgm:cxn modelId="{6773E95A-C768-4CF8-9940-2AC25695DEAE}" type="presParOf" srcId="{C584F15B-0155-4731-BA26-3B3BFDF55A06}" destId="{3D3A727A-560C-4366-B772-AC4CCE0F9161}" srcOrd="0" destOrd="0" presId="urn:microsoft.com/office/officeart/2005/8/layout/hList7"/>
    <dgm:cxn modelId="{B95E86A3-31D0-4763-8596-2DD7E58A65BF}" type="presParOf" srcId="{C584F15B-0155-4731-BA26-3B3BFDF55A06}" destId="{48F6AF77-DBD3-416F-A0A2-F84EB7684D1E}" srcOrd="1" destOrd="0" presId="urn:microsoft.com/office/officeart/2005/8/layout/hList7"/>
    <dgm:cxn modelId="{003B50ED-8B8D-4D1A-9155-CF7F9F2797F9}" type="presParOf" srcId="{C584F15B-0155-4731-BA26-3B3BFDF55A06}" destId="{CAC35B75-9501-4F42-8D76-F543618BD23C}" srcOrd="2" destOrd="0" presId="urn:microsoft.com/office/officeart/2005/8/layout/hList7"/>
    <dgm:cxn modelId="{16B78999-7D84-4511-BCB1-8A9E00C15737}" type="presParOf" srcId="{C584F15B-0155-4731-BA26-3B3BFDF55A06}" destId="{289891B2-87C1-4B91-84FC-161556DADF1B}" srcOrd="3" destOrd="0" presId="urn:microsoft.com/office/officeart/2005/8/layout/hList7"/>
    <dgm:cxn modelId="{508303B8-5354-4EA8-8901-47D3299C9822}" type="presParOf" srcId="{F14B9D41-3B18-4099-A8D5-4A0DE4501AA2}" destId="{CD706271-6BC1-4C5E-A6A4-C5BF7A426C8F}" srcOrd="1" destOrd="0" presId="urn:microsoft.com/office/officeart/2005/8/layout/hList7"/>
    <dgm:cxn modelId="{550047FE-8B3B-4D36-9564-08B261D01E87}" type="presParOf" srcId="{F14B9D41-3B18-4099-A8D5-4A0DE4501AA2}" destId="{6C9700C2-70E4-464E-91D4-6AD99C7FF043}" srcOrd="2" destOrd="0" presId="urn:microsoft.com/office/officeart/2005/8/layout/hList7"/>
    <dgm:cxn modelId="{D3D454F3-683D-4DEC-B45E-D87BA7AD1251}" type="presParOf" srcId="{6C9700C2-70E4-464E-91D4-6AD99C7FF043}" destId="{F26DA2FA-9D86-4A20-B61B-AE526823F07F}" srcOrd="0" destOrd="0" presId="urn:microsoft.com/office/officeart/2005/8/layout/hList7"/>
    <dgm:cxn modelId="{3B99FEB1-5136-4DBA-A28C-D036B6B6C2D0}" type="presParOf" srcId="{6C9700C2-70E4-464E-91D4-6AD99C7FF043}" destId="{0B8E92D0-7A17-4045-9C32-8FFCFC005BC6}" srcOrd="1" destOrd="0" presId="urn:microsoft.com/office/officeart/2005/8/layout/hList7"/>
    <dgm:cxn modelId="{05678BBF-F677-4327-8048-128D60CCF72B}" type="presParOf" srcId="{6C9700C2-70E4-464E-91D4-6AD99C7FF043}" destId="{3115DCB1-C21F-4DEA-BE4D-C678F3F2E2E3}" srcOrd="2" destOrd="0" presId="urn:microsoft.com/office/officeart/2005/8/layout/hList7"/>
    <dgm:cxn modelId="{D13AFDFB-BED0-4262-8662-713711CA953A}" type="presParOf" srcId="{6C9700C2-70E4-464E-91D4-6AD99C7FF043}" destId="{FF0CCEA3-8949-4CAB-AFB8-6C0BFC3E2968}" srcOrd="3" destOrd="0" presId="urn:microsoft.com/office/officeart/2005/8/layout/hList7"/>
    <dgm:cxn modelId="{2ED8EE55-11DC-48BC-8722-DB0F599DFE23}" type="presParOf" srcId="{F14B9D41-3B18-4099-A8D5-4A0DE4501AA2}" destId="{2EA1F14C-7233-4183-8152-5C3F2CCBE4DA}" srcOrd="3" destOrd="0" presId="urn:microsoft.com/office/officeart/2005/8/layout/hList7"/>
    <dgm:cxn modelId="{A6FC9D6B-4C48-425B-A515-4423386A37FD}" type="presParOf" srcId="{F14B9D41-3B18-4099-A8D5-4A0DE4501AA2}" destId="{7824D4D1-9BA5-45E7-BB04-DFCCD2B385AE}" srcOrd="4" destOrd="0" presId="urn:microsoft.com/office/officeart/2005/8/layout/hList7"/>
    <dgm:cxn modelId="{4AB9F482-D158-4A8A-A2D2-C23336FE39A3}" type="presParOf" srcId="{7824D4D1-9BA5-45E7-BB04-DFCCD2B385AE}" destId="{96E7992E-3E6F-439D-84D2-C4A5B4B7E60D}" srcOrd="0" destOrd="0" presId="urn:microsoft.com/office/officeart/2005/8/layout/hList7"/>
    <dgm:cxn modelId="{45678BC2-5700-49EF-BE61-4C011CB21606}" type="presParOf" srcId="{7824D4D1-9BA5-45E7-BB04-DFCCD2B385AE}" destId="{88336D8C-4AB3-4A34-888F-85F66B0C06D6}" srcOrd="1" destOrd="0" presId="urn:microsoft.com/office/officeart/2005/8/layout/hList7"/>
    <dgm:cxn modelId="{073750B0-EE83-4DA3-B889-D8E173F231D3}" type="presParOf" srcId="{7824D4D1-9BA5-45E7-BB04-DFCCD2B385AE}" destId="{25C315D7-2BA6-4EAA-9A4E-3D25F452DA89}" srcOrd="2" destOrd="0" presId="urn:microsoft.com/office/officeart/2005/8/layout/hList7"/>
    <dgm:cxn modelId="{D309E8FC-7665-4DEC-AAC2-B745723BE271}" type="presParOf" srcId="{7824D4D1-9BA5-45E7-BB04-DFCCD2B385AE}" destId="{D57288A2-FE58-4C42-929F-A7CA0512E905}"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981A27A9-1191-406B-A056-F3F7F2F08CBE}"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D44B5F94-F420-4A7A-B4BA-4824578988D0}">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CEO</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57776C8D-D6EE-42AF-B196-39AE9656C0C0}" type="parTrans" cxnId="{8409594E-874D-4847-963D-5D36E2246AAE}">
      <dgm:prSet/>
      <dgm:spPr/>
      <dgm:t>
        <a:bodyPr/>
        <a:lstStyle/>
        <a:p>
          <a:endParaRPr lang="en-US"/>
        </a:p>
      </dgm:t>
    </dgm:pt>
    <dgm:pt modelId="{E61CA50C-1319-4480-871E-792196B2FAD7}" type="sibTrans" cxnId="{8409594E-874D-4847-963D-5D36E2246AAE}">
      <dgm:prSet/>
      <dgm:spPr/>
      <dgm:t>
        <a:bodyPr/>
        <a:lstStyle/>
        <a:p>
          <a:endParaRPr lang="en-US"/>
        </a:p>
      </dgm:t>
    </dgm:pt>
    <dgm:pt modelId="{9D04D8BB-98DD-4BE7-A0FD-D4CE6081951D}">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CFO</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22EA99AB-0F84-4405-A6D7-8172A5E36FC3}" type="parTrans" cxnId="{FC4C7628-307E-45B1-9822-7660E43E077D}">
      <dgm:prSet/>
      <dgm:spPr/>
      <dgm:t>
        <a:bodyPr/>
        <a:lstStyle/>
        <a:p>
          <a:endParaRPr lang="en-US"/>
        </a:p>
      </dgm:t>
    </dgm:pt>
    <dgm:pt modelId="{B9EE7930-BEF4-4216-841C-2E4FB2E3C5EE}" type="sibTrans" cxnId="{FC4C7628-307E-45B1-9822-7660E43E077D}">
      <dgm:prSet/>
      <dgm:spPr/>
      <dgm:t>
        <a:bodyPr/>
        <a:lstStyle/>
        <a:p>
          <a:endParaRPr lang="en-US"/>
        </a:p>
      </dgm:t>
    </dgm:pt>
    <dgm:pt modelId="{B7E6A719-CCFF-48A9-888C-F3636031E4D4}">
      <dgm:prSet phldrT="[Text]"/>
      <dgm:spPr/>
      <dgm:t>
        <a:bodyPr/>
        <a:lstStyle/>
        <a:p>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DE37A0F-9DA2-4325-AE5D-A5ACA347DB05}" type="parTrans" cxnId="{BA300AEC-7CDE-413E-809E-7D16DBA0E680}">
      <dgm:prSet/>
      <dgm:spPr/>
      <dgm:t>
        <a:bodyPr/>
        <a:lstStyle/>
        <a:p>
          <a:endParaRPr lang="en-US"/>
        </a:p>
      </dgm:t>
    </dgm:pt>
    <dgm:pt modelId="{8FFEF4FD-EE06-4E76-8A9E-53A9F20940FB}" type="sibTrans" cxnId="{BA300AEC-7CDE-413E-809E-7D16DBA0E680}">
      <dgm:prSet/>
      <dgm:spPr/>
      <dgm:t>
        <a:bodyPr/>
        <a:lstStyle/>
        <a:p>
          <a:endParaRPr lang="en-US"/>
        </a:p>
      </dgm:t>
    </dgm:pt>
    <dgm:pt modelId="{2731FC70-0DD3-4FEC-B7A9-89C2AD05A5F6}">
      <dgm:prSet phldrT="[Text]"/>
      <dgm:spPr/>
      <dgm:t>
        <a:bodyPr/>
        <a:lstStyle/>
        <a:p>
          <a:endParaRPr lang="en-US" dirty="0"/>
        </a:p>
      </dgm:t>
    </dgm:pt>
    <dgm:pt modelId="{406A7D2D-9C9F-4C7A-A592-AE999C4F52FE}" type="parTrans" cxnId="{4D4AF300-54F1-460E-8B87-AAD49139F801}">
      <dgm:prSet/>
      <dgm:spPr/>
      <dgm:t>
        <a:bodyPr/>
        <a:lstStyle/>
        <a:p>
          <a:endParaRPr lang="en-US"/>
        </a:p>
      </dgm:t>
    </dgm:pt>
    <dgm:pt modelId="{6BDDDECF-6DBD-44F6-B194-C5F73E05132F}" type="sibTrans" cxnId="{4D4AF300-54F1-460E-8B87-AAD49139F801}">
      <dgm:prSet/>
      <dgm:spPr/>
      <dgm:t>
        <a:bodyPr/>
        <a:lstStyle/>
        <a:p>
          <a:endParaRPr lang="en-US"/>
        </a:p>
      </dgm:t>
    </dgm:pt>
    <dgm:pt modelId="{AB59EFBB-4439-482D-AD3E-336A3DD060A5}">
      <dgm:prSet phldrT="[Text]"/>
      <dgm:spPr/>
      <dgm:t>
        <a:bodyPr/>
        <a:lstStyle/>
        <a:p>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73B89A8A-B6EC-4917-A25F-92BD174EDCA4}" type="parTrans" cxnId="{F303C80B-45E9-434A-9DEC-B4307B1E7542}">
      <dgm:prSet/>
      <dgm:spPr/>
      <dgm:t>
        <a:bodyPr/>
        <a:lstStyle/>
        <a:p>
          <a:endParaRPr lang="en-US"/>
        </a:p>
      </dgm:t>
    </dgm:pt>
    <dgm:pt modelId="{DA237400-35F3-4A97-A1B1-89D67E4089C4}" type="sibTrans" cxnId="{F303C80B-45E9-434A-9DEC-B4307B1E7542}">
      <dgm:prSet/>
      <dgm:spPr/>
      <dgm:t>
        <a:bodyPr/>
        <a:lstStyle/>
        <a:p>
          <a:endParaRPr lang="en-US"/>
        </a:p>
      </dgm:t>
    </dgm:pt>
    <dgm:pt modelId="{82972973-05A1-40CE-BFAB-E5792478ED30}">
      <dgm:prSet phldrT="[Text]"/>
      <dgm:spPr/>
      <dgm:t>
        <a:bodyPr/>
        <a:lstStyle/>
        <a:p>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C1129D3-0C5E-449E-9140-26710C7587C9}" type="parTrans" cxnId="{D2963ADA-8A3C-447A-A8DC-D765CD23C0F1}">
      <dgm:prSet/>
      <dgm:spPr/>
      <dgm:t>
        <a:bodyPr/>
        <a:lstStyle/>
        <a:p>
          <a:endParaRPr lang="en-US"/>
        </a:p>
      </dgm:t>
    </dgm:pt>
    <dgm:pt modelId="{3C114361-190C-4D19-A552-4FB203C2F0C7}" type="sibTrans" cxnId="{D2963ADA-8A3C-447A-A8DC-D765CD23C0F1}">
      <dgm:prSet/>
      <dgm:spPr/>
      <dgm:t>
        <a:bodyPr/>
        <a:lstStyle/>
        <a:p>
          <a:endParaRPr lang="en-US"/>
        </a:p>
      </dgm:t>
    </dgm:pt>
    <dgm:pt modelId="{A996489B-71D0-48B7-89D7-59D628A27E91}">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Operations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A3F99FF-0157-4995-AD45-BE4F34B652A4}" type="parTrans" cxnId="{1D7A90F3-42E9-46D5-9A99-173369818219}">
      <dgm:prSet/>
      <dgm:spPr/>
      <dgm:t>
        <a:bodyPr/>
        <a:lstStyle/>
        <a:p>
          <a:endParaRPr lang="en-US"/>
        </a:p>
      </dgm:t>
    </dgm:pt>
    <dgm:pt modelId="{A664DADA-3F38-4E76-B4D9-7D41DB300B6D}" type="sibTrans" cxnId="{1D7A90F3-42E9-46D5-9A99-173369818219}">
      <dgm:prSet/>
      <dgm:spPr/>
      <dgm:t>
        <a:bodyPr/>
        <a:lstStyle/>
        <a:p>
          <a:endParaRPr lang="en-US"/>
        </a:p>
      </dgm:t>
    </dgm:pt>
    <dgm:pt modelId="{239DE336-528F-4B2F-B422-B9870D0B5B9D}">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Managers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53AD7904-360D-4BB7-9E5E-20380F960FAD}" type="sibTrans" cxnId="{632BE356-152A-4CD7-A15F-EE9A4D267BF3}">
      <dgm:prSet/>
      <dgm:spPr/>
      <dgm:t>
        <a:bodyPr/>
        <a:lstStyle/>
        <a:p>
          <a:endParaRPr lang="en-US"/>
        </a:p>
      </dgm:t>
    </dgm:pt>
    <dgm:pt modelId="{F1ACCCC0-B1D6-44D1-A8CC-47B2AA948887}" type="parTrans" cxnId="{632BE356-152A-4CD7-A15F-EE9A4D267BF3}">
      <dgm:prSet/>
      <dgm:spPr/>
      <dgm:t>
        <a:bodyPr/>
        <a:lstStyle/>
        <a:p>
          <a:endParaRPr lang="en-US"/>
        </a:p>
      </dgm:t>
    </dgm:pt>
    <dgm:pt modelId="{EC8AA8AE-10CD-4BBF-9A6C-F89BA713455C}" type="pres">
      <dgm:prSet presAssocID="{981A27A9-1191-406B-A056-F3F7F2F08CBE}" presName="Name0" presStyleCnt="0">
        <dgm:presLayoutVars>
          <dgm:dir/>
          <dgm:animLvl val="lvl"/>
          <dgm:resizeHandles/>
        </dgm:presLayoutVars>
      </dgm:prSet>
      <dgm:spPr/>
      <dgm:t>
        <a:bodyPr/>
        <a:lstStyle/>
        <a:p>
          <a:endParaRPr lang="en-US"/>
        </a:p>
      </dgm:t>
    </dgm:pt>
    <dgm:pt modelId="{2BCB84DA-1597-45D2-BBEA-E6D95BB3B12D}" type="pres">
      <dgm:prSet presAssocID="{D44B5F94-F420-4A7A-B4BA-4824578988D0}" presName="linNode" presStyleCnt="0"/>
      <dgm:spPr/>
    </dgm:pt>
    <dgm:pt modelId="{4B7E014A-BE1A-4F10-B593-CA2E981C7B8D}" type="pres">
      <dgm:prSet presAssocID="{D44B5F94-F420-4A7A-B4BA-4824578988D0}" presName="parentShp" presStyleLbl="node1" presStyleIdx="0" presStyleCnt="4">
        <dgm:presLayoutVars>
          <dgm:bulletEnabled val="1"/>
        </dgm:presLayoutVars>
      </dgm:prSet>
      <dgm:spPr/>
      <dgm:t>
        <a:bodyPr/>
        <a:lstStyle/>
        <a:p>
          <a:endParaRPr lang="en-US"/>
        </a:p>
      </dgm:t>
    </dgm:pt>
    <dgm:pt modelId="{F3EBCC47-001F-4D6B-A468-AC95B1318A0D}" type="pres">
      <dgm:prSet presAssocID="{D44B5F94-F420-4A7A-B4BA-4824578988D0}" presName="childShp" presStyleLbl="bgAccFollowNode1" presStyleIdx="0" presStyleCnt="4">
        <dgm:presLayoutVars>
          <dgm:bulletEnabled val="1"/>
        </dgm:presLayoutVars>
      </dgm:prSet>
      <dgm:spPr/>
      <dgm:t>
        <a:bodyPr/>
        <a:lstStyle/>
        <a:p>
          <a:endParaRPr lang="en-US"/>
        </a:p>
      </dgm:t>
    </dgm:pt>
    <dgm:pt modelId="{D6278C45-F5DD-45F3-8AEE-666D51CE5E79}" type="pres">
      <dgm:prSet presAssocID="{E61CA50C-1319-4480-871E-792196B2FAD7}" presName="spacing" presStyleCnt="0"/>
      <dgm:spPr/>
    </dgm:pt>
    <dgm:pt modelId="{EA30AF82-867B-4846-8553-6C3070A584DB}" type="pres">
      <dgm:prSet presAssocID="{9D04D8BB-98DD-4BE7-A0FD-D4CE6081951D}" presName="linNode" presStyleCnt="0"/>
      <dgm:spPr/>
    </dgm:pt>
    <dgm:pt modelId="{3F22D78B-8B47-4059-8E99-FA3522D31AE1}" type="pres">
      <dgm:prSet presAssocID="{9D04D8BB-98DD-4BE7-A0FD-D4CE6081951D}" presName="parentShp" presStyleLbl="node1" presStyleIdx="1" presStyleCnt="4">
        <dgm:presLayoutVars>
          <dgm:bulletEnabled val="1"/>
        </dgm:presLayoutVars>
      </dgm:prSet>
      <dgm:spPr/>
      <dgm:t>
        <a:bodyPr/>
        <a:lstStyle/>
        <a:p>
          <a:endParaRPr lang="en-US"/>
        </a:p>
      </dgm:t>
    </dgm:pt>
    <dgm:pt modelId="{215FC3B3-FD3C-41BC-A945-FCD8B66BAB11}" type="pres">
      <dgm:prSet presAssocID="{9D04D8BB-98DD-4BE7-A0FD-D4CE6081951D}" presName="childShp" presStyleLbl="bgAccFollowNode1" presStyleIdx="1" presStyleCnt="4">
        <dgm:presLayoutVars>
          <dgm:bulletEnabled val="1"/>
        </dgm:presLayoutVars>
      </dgm:prSet>
      <dgm:spPr/>
      <dgm:t>
        <a:bodyPr/>
        <a:lstStyle/>
        <a:p>
          <a:endParaRPr lang="en-US"/>
        </a:p>
      </dgm:t>
    </dgm:pt>
    <dgm:pt modelId="{52EDF415-3A25-41D5-8A49-6A4BCE9347E5}" type="pres">
      <dgm:prSet presAssocID="{B9EE7930-BEF4-4216-841C-2E4FB2E3C5EE}" presName="spacing" presStyleCnt="0"/>
      <dgm:spPr/>
    </dgm:pt>
    <dgm:pt modelId="{DC2F7451-A3F9-4C6F-BACB-C4F36BF75866}" type="pres">
      <dgm:prSet presAssocID="{239DE336-528F-4B2F-B422-B9870D0B5B9D}" presName="linNode" presStyleCnt="0"/>
      <dgm:spPr/>
    </dgm:pt>
    <dgm:pt modelId="{EE134F9C-46B2-4A01-876A-973CAAA69692}" type="pres">
      <dgm:prSet presAssocID="{239DE336-528F-4B2F-B422-B9870D0B5B9D}" presName="parentShp" presStyleLbl="node1" presStyleIdx="2" presStyleCnt="4">
        <dgm:presLayoutVars>
          <dgm:bulletEnabled val="1"/>
        </dgm:presLayoutVars>
      </dgm:prSet>
      <dgm:spPr/>
      <dgm:t>
        <a:bodyPr/>
        <a:lstStyle/>
        <a:p>
          <a:endParaRPr lang="en-US"/>
        </a:p>
      </dgm:t>
    </dgm:pt>
    <dgm:pt modelId="{6BF8FC20-7627-4B50-B924-73B194B56967}" type="pres">
      <dgm:prSet presAssocID="{239DE336-528F-4B2F-B422-B9870D0B5B9D}" presName="childShp" presStyleLbl="bgAccFollowNode1" presStyleIdx="2" presStyleCnt="4">
        <dgm:presLayoutVars>
          <dgm:bulletEnabled val="1"/>
        </dgm:presLayoutVars>
      </dgm:prSet>
      <dgm:spPr/>
      <dgm:t>
        <a:bodyPr/>
        <a:lstStyle/>
        <a:p>
          <a:endParaRPr lang="en-US"/>
        </a:p>
      </dgm:t>
    </dgm:pt>
    <dgm:pt modelId="{0FC09003-E292-4065-A04C-04A90AEBFA2E}" type="pres">
      <dgm:prSet presAssocID="{53AD7904-360D-4BB7-9E5E-20380F960FAD}" presName="spacing" presStyleCnt="0"/>
      <dgm:spPr/>
    </dgm:pt>
    <dgm:pt modelId="{823B4D79-91CB-415E-B038-781CAC66716A}" type="pres">
      <dgm:prSet presAssocID="{A996489B-71D0-48B7-89D7-59D628A27E91}" presName="linNode" presStyleCnt="0"/>
      <dgm:spPr/>
    </dgm:pt>
    <dgm:pt modelId="{882A7FD3-3DBB-41F1-ADAD-2B4A6D6F21A1}" type="pres">
      <dgm:prSet presAssocID="{A996489B-71D0-48B7-89D7-59D628A27E91}" presName="parentShp" presStyleLbl="node1" presStyleIdx="3" presStyleCnt="4">
        <dgm:presLayoutVars>
          <dgm:bulletEnabled val="1"/>
        </dgm:presLayoutVars>
      </dgm:prSet>
      <dgm:spPr/>
      <dgm:t>
        <a:bodyPr/>
        <a:lstStyle/>
        <a:p>
          <a:endParaRPr lang="en-US"/>
        </a:p>
      </dgm:t>
    </dgm:pt>
    <dgm:pt modelId="{AD96A4E4-EA18-4032-9323-B06B2D858100}" type="pres">
      <dgm:prSet presAssocID="{A996489B-71D0-48B7-89D7-59D628A27E91}" presName="childShp" presStyleLbl="bgAccFollowNode1" presStyleIdx="3" presStyleCnt="4">
        <dgm:presLayoutVars>
          <dgm:bulletEnabled val="1"/>
        </dgm:presLayoutVars>
      </dgm:prSet>
      <dgm:spPr/>
      <dgm:t>
        <a:bodyPr/>
        <a:lstStyle/>
        <a:p>
          <a:endParaRPr lang="en-US"/>
        </a:p>
      </dgm:t>
    </dgm:pt>
  </dgm:ptLst>
  <dgm:cxnLst>
    <dgm:cxn modelId="{F303C80B-45E9-434A-9DEC-B4307B1E7542}" srcId="{D44B5F94-F420-4A7A-B4BA-4824578988D0}" destId="{AB59EFBB-4439-482D-AD3E-336A3DD060A5}" srcOrd="0" destOrd="0" parTransId="{73B89A8A-B6EC-4917-A25F-92BD174EDCA4}" sibTransId="{DA237400-35F3-4A97-A1B1-89D67E4089C4}"/>
    <dgm:cxn modelId="{632BE356-152A-4CD7-A15F-EE9A4D267BF3}" srcId="{981A27A9-1191-406B-A056-F3F7F2F08CBE}" destId="{239DE336-528F-4B2F-B422-B9870D0B5B9D}" srcOrd="2" destOrd="0" parTransId="{F1ACCCC0-B1D6-44D1-A8CC-47B2AA948887}" sibTransId="{53AD7904-360D-4BB7-9E5E-20380F960FAD}"/>
    <dgm:cxn modelId="{FB3990B2-26A0-47CB-8D0D-E8A13E73C23C}" type="presOf" srcId="{D44B5F94-F420-4A7A-B4BA-4824578988D0}" destId="{4B7E014A-BE1A-4F10-B593-CA2E981C7B8D}" srcOrd="0" destOrd="0" presId="urn:microsoft.com/office/officeart/2005/8/layout/vList6"/>
    <dgm:cxn modelId="{37973CB1-A529-49A1-A9AE-C1F488EDD9B0}" type="presOf" srcId="{82972973-05A1-40CE-BFAB-E5792478ED30}" destId="{6BF8FC20-7627-4B50-B924-73B194B56967}" srcOrd="0" destOrd="0" presId="urn:microsoft.com/office/officeart/2005/8/layout/vList6"/>
    <dgm:cxn modelId="{A0812F30-7B9A-477F-BF58-3FA6BAF5FB82}" type="presOf" srcId="{981A27A9-1191-406B-A056-F3F7F2F08CBE}" destId="{EC8AA8AE-10CD-4BBF-9A6C-F89BA713455C}" srcOrd="0" destOrd="0" presId="urn:microsoft.com/office/officeart/2005/8/layout/vList6"/>
    <dgm:cxn modelId="{AD9C4457-7684-4D23-9A85-6388AE2B1632}" type="presOf" srcId="{AB59EFBB-4439-482D-AD3E-336A3DD060A5}" destId="{F3EBCC47-001F-4D6B-A468-AC95B1318A0D}" srcOrd="0" destOrd="0" presId="urn:microsoft.com/office/officeart/2005/8/layout/vList6"/>
    <dgm:cxn modelId="{4D4AF300-54F1-460E-8B87-AAD49139F801}" srcId="{A996489B-71D0-48B7-89D7-59D628A27E91}" destId="{2731FC70-0DD3-4FEC-B7A9-89C2AD05A5F6}" srcOrd="0" destOrd="0" parTransId="{406A7D2D-9C9F-4C7A-A592-AE999C4F52FE}" sibTransId="{6BDDDECF-6DBD-44F6-B194-C5F73E05132F}"/>
    <dgm:cxn modelId="{D2963ADA-8A3C-447A-A8DC-D765CD23C0F1}" srcId="{239DE336-528F-4B2F-B422-B9870D0B5B9D}" destId="{82972973-05A1-40CE-BFAB-E5792478ED30}" srcOrd="0" destOrd="0" parTransId="{DC1129D3-0C5E-449E-9140-26710C7587C9}" sibTransId="{3C114361-190C-4D19-A552-4FB203C2F0C7}"/>
    <dgm:cxn modelId="{E599DA2D-A9F8-4D6A-9764-A37CDD14E3FF}" type="presOf" srcId="{9D04D8BB-98DD-4BE7-A0FD-D4CE6081951D}" destId="{3F22D78B-8B47-4059-8E99-FA3522D31AE1}" srcOrd="0" destOrd="0" presId="urn:microsoft.com/office/officeart/2005/8/layout/vList6"/>
    <dgm:cxn modelId="{CCCF5F48-9345-4E83-867A-E99C46DC0B99}" type="presOf" srcId="{A996489B-71D0-48B7-89D7-59D628A27E91}" destId="{882A7FD3-3DBB-41F1-ADAD-2B4A6D6F21A1}" srcOrd="0" destOrd="0" presId="urn:microsoft.com/office/officeart/2005/8/layout/vList6"/>
    <dgm:cxn modelId="{164C5921-93C7-4DA1-9F4C-CB8924D7B7A8}" type="presOf" srcId="{2731FC70-0DD3-4FEC-B7A9-89C2AD05A5F6}" destId="{AD96A4E4-EA18-4032-9323-B06B2D858100}" srcOrd="0" destOrd="0" presId="urn:microsoft.com/office/officeart/2005/8/layout/vList6"/>
    <dgm:cxn modelId="{FC4C7628-307E-45B1-9822-7660E43E077D}" srcId="{981A27A9-1191-406B-A056-F3F7F2F08CBE}" destId="{9D04D8BB-98DD-4BE7-A0FD-D4CE6081951D}" srcOrd="1" destOrd="0" parTransId="{22EA99AB-0F84-4405-A6D7-8172A5E36FC3}" sibTransId="{B9EE7930-BEF4-4216-841C-2E4FB2E3C5EE}"/>
    <dgm:cxn modelId="{2701F6BC-9C35-44B6-95C9-4863D20BBF2B}" type="presOf" srcId="{239DE336-528F-4B2F-B422-B9870D0B5B9D}" destId="{EE134F9C-46B2-4A01-876A-973CAAA69692}" srcOrd="0" destOrd="0" presId="urn:microsoft.com/office/officeart/2005/8/layout/vList6"/>
    <dgm:cxn modelId="{BA300AEC-7CDE-413E-809E-7D16DBA0E680}" srcId="{9D04D8BB-98DD-4BE7-A0FD-D4CE6081951D}" destId="{B7E6A719-CCFF-48A9-888C-F3636031E4D4}" srcOrd="0" destOrd="0" parTransId="{ADE37A0F-9DA2-4325-AE5D-A5ACA347DB05}" sibTransId="{8FFEF4FD-EE06-4E76-8A9E-53A9F20940FB}"/>
    <dgm:cxn modelId="{2B2F9640-EF88-4F2C-94D4-663CC03FF2A3}" type="presOf" srcId="{B7E6A719-CCFF-48A9-888C-F3636031E4D4}" destId="{215FC3B3-FD3C-41BC-A945-FCD8B66BAB11}" srcOrd="0" destOrd="0" presId="urn:microsoft.com/office/officeart/2005/8/layout/vList6"/>
    <dgm:cxn modelId="{1D7A90F3-42E9-46D5-9A99-173369818219}" srcId="{981A27A9-1191-406B-A056-F3F7F2F08CBE}" destId="{A996489B-71D0-48B7-89D7-59D628A27E91}" srcOrd="3" destOrd="0" parTransId="{BA3F99FF-0157-4995-AD45-BE4F34B652A4}" sibTransId="{A664DADA-3F38-4E76-B4D9-7D41DB300B6D}"/>
    <dgm:cxn modelId="{8409594E-874D-4847-963D-5D36E2246AAE}" srcId="{981A27A9-1191-406B-A056-F3F7F2F08CBE}" destId="{D44B5F94-F420-4A7A-B4BA-4824578988D0}" srcOrd="0" destOrd="0" parTransId="{57776C8D-D6EE-42AF-B196-39AE9656C0C0}" sibTransId="{E61CA50C-1319-4480-871E-792196B2FAD7}"/>
    <dgm:cxn modelId="{3FD87EA7-E40C-4C62-9E2F-22D5F87D8D5B}" type="presParOf" srcId="{EC8AA8AE-10CD-4BBF-9A6C-F89BA713455C}" destId="{2BCB84DA-1597-45D2-BBEA-E6D95BB3B12D}" srcOrd="0" destOrd="0" presId="urn:microsoft.com/office/officeart/2005/8/layout/vList6"/>
    <dgm:cxn modelId="{2A9F226D-E411-443C-9C2A-4E90D0AF6E30}" type="presParOf" srcId="{2BCB84DA-1597-45D2-BBEA-E6D95BB3B12D}" destId="{4B7E014A-BE1A-4F10-B593-CA2E981C7B8D}" srcOrd="0" destOrd="0" presId="urn:microsoft.com/office/officeart/2005/8/layout/vList6"/>
    <dgm:cxn modelId="{34158DC1-2224-4D35-A016-9D36A6CD8A4F}" type="presParOf" srcId="{2BCB84DA-1597-45D2-BBEA-E6D95BB3B12D}" destId="{F3EBCC47-001F-4D6B-A468-AC95B1318A0D}" srcOrd="1" destOrd="0" presId="urn:microsoft.com/office/officeart/2005/8/layout/vList6"/>
    <dgm:cxn modelId="{DFC5686B-7549-433B-894D-A76DEFFFA2B8}" type="presParOf" srcId="{EC8AA8AE-10CD-4BBF-9A6C-F89BA713455C}" destId="{D6278C45-F5DD-45F3-8AEE-666D51CE5E79}" srcOrd="1" destOrd="0" presId="urn:microsoft.com/office/officeart/2005/8/layout/vList6"/>
    <dgm:cxn modelId="{3D31D02B-3669-427E-A9D8-9643746552F7}" type="presParOf" srcId="{EC8AA8AE-10CD-4BBF-9A6C-F89BA713455C}" destId="{EA30AF82-867B-4846-8553-6C3070A584DB}" srcOrd="2" destOrd="0" presId="urn:microsoft.com/office/officeart/2005/8/layout/vList6"/>
    <dgm:cxn modelId="{5390284C-34D2-4E4F-BC02-5101DAB65794}" type="presParOf" srcId="{EA30AF82-867B-4846-8553-6C3070A584DB}" destId="{3F22D78B-8B47-4059-8E99-FA3522D31AE1}" srcOrd="0" destOrd="0" presId="urn:microsoft.com/office/officeart/2005/8/layout/vList6"/>
    <dgm:cxn modelId="{AD9398F9-AD78-4A6D-B0EE-28A0349F867A}" type="presParOf" srcId="{EA30AF82-867B-4846-8553-6C3070A584DB}" destId="{215FC3B3-FD3C-41BC-A945-FCD8B66BAB11}" srcOrd="1" destOrd="0" presId="urn:microsoft.com/office/officeart/2005/8/layout/vList6"/>
    <dgm:cxn modelId="{FDA1E746-8443-4980-832D-2227DB189186}" type="presParOf" srcId="{EC8AA8AE-10CD-4BBF-9A6C-F89BA713455C}" destId="{52EDF415-3A25-41D5-8A49-6A4BCE9347E5}" srcOrd="3" destOrd="0" presId="urn:microsoft.com/office/officeart/2005/8/layout/vList6"/>
    <dgm:cxn modelId="{EC349034-83BC-4749-97D4-E11014DF62FD}" type="presParOf" srcId="{EC8AA8AE-10CD-4BBF-9A6C-F89BA713455C}" destId="{DC2F7451-A3F9-4C6F-BACB-C4F36BF75866}" srcOrd="4" destOrd="0" presId="urn:microsoft.com/office/officeart/2005/8/layout/vList6"/>
    <dgm:cxn modelId="{20BBCD31-A2D3-4A79-97AB-C0A8EF3D099F}" type="presParOf" srcId="{DC2F7451-A3F9-4C6F-BACB-C4F36BF75866}" destId="{EE134F9C-46B2-4A01-876A-973CAAA69692}" srcOrd="0" destOrd="0" presId="urn:microsoft.com/office/officeart/2005/8/layout/vList6"/>
    <dgm:cxn modelId="{FD8EF729-7AE5-4736-B1D2-EC761684815A}" type="presParOf" srcId="{DC2F7451-A3F9-4C6F-BACB-C4F36BF75866}" destId="{6BF8FC20-7627-4B50-B924-73B194B56967}" srcOrd="1" destOrd="0" presId="urn:microsoft.com/office/officeart/2005/8/layout/vList6"/>
    <dgm:cxn modelId="{CFDAA5F2-06D6-492D-99A3-7A935BACEC21}" type="presParOf" srcId="{EC8AA8AE-10CD-4BBF-9A6C-F89BA713455C}" destId="{0FC09003-E292-4065-A04C-04A90AEBFA2E}" srcOrd="5" destOrd="0" presId="urn:microsoft.com/office/officeart/2005/8/layout/vList6"/>
    <dgm:cxn modelId="{42B02495-23AE-4EE6-93FB-FD15B84294B7}" type="presParOf" srcId="{EC8AA8AE-10CD-4BBF-9A6C-F89BA713455C}" destId="{823B4D79-91CB-415E-B038-781CAC66716A}" srcOrd="6" destOrd="0" presId="urn:microsoft.com/office/officeart/2005/8/layout/vList6"/>
    <dgm:cxn modelId="{C671D58D-B4DE-43E6-9E62-A7E291ECACDB}" type="presParOf" srcId="{823B4D79-91CB-415E-B038-781CAC66716A}" destId="{882A7FD3-3DBB-41F1-ADAD-2B4A6D6F21A1}" srcOrd="0" destOrd="0" presId="urn:microsoft.com/office/officeart/2005/8/layout/vList6"/>
    <dgm:cxn modelId="{C38A26B1-DBD2-418A-B35C-B2CA0C285415}" type="presParOf" srcId="{823B4D79-91CB-415E-B038-781CAC66716A}" destId="{AD96A4E4-EA18-4032-9323-B06B2D85810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2169C8B-D8ED-47D0-ACB9-33A8D254EF09}"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176776AD-4F52-4ACA-9B43-DEC18953655B}">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Categories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62C2A3D2-02F6-4396-834B-7F102FA129C6}" type="parTrans" cxnId="{F60B8A4E-89C0-4C91-9D0C-C03843DDEA60}">
      <dgm:prSet/>
      <dgm:spPr/>
    </dgm:pt>
    <dgm:pt modelId="{998E4B0A-C0A1-41E9-A10E-ECCEF4E18FAB}" type="sibTrans" cxnId="{F60B8A4E-89C0-4C91-9D0C-C03843DDEA60}">
      <dgm:prSet/>
      <dgm:spPr/>
    </dgm:pt>
    <dgm:pt modelId="{F0C5D373-7520-4236-B8FF-A5B0BFF4ACC2}">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Actual</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197A0D37-110D-4DA2-A0F2-4E38444D7068}" type="parTrans" cxnId="{0D89647F-E615-492E-AAB6-1A425E473F59}">
      <dgm:prSet/>
      <dgm:spPr/>
    </dgm:pt>
    <dgm:pt modelId="{AFD3D4FE-37D8-4190-92F4-DC69AC75D151}" type="sibTrans" cxnId="{0D89647F-E615-492E-AAB6-1A425E473F59}">
      <dgm:prSet/>
      <dgm:spPr/>
    </dgm:pt>
    <dgm:pt modelId="{698D6CE9-28E1-4EEB-90F8-BFEA77D6513E}">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Budget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C8074BDB-3274-43CC-B94B-FFB188175363}" type="parTrans" cxnId="{2F377372-06D7-4FF0-87EB-6298946A442C}">
      <dgm:prSet/>
      <dgm:spPr/>
    </dgm:pt>
    <dgm:pt modelId="{1912A889-E61A-4D04-92A2-23D5D5B41789}" type="sibTrans" cxnId="{2F377372-06D7-4FF0-87EB-6298946A442C}">
      <dgm:prSet/>
      <dgm:spPr/>
    </dgm:pt>
    <dgm:pt modelId="{E9224A86-DFEC-4E4A-892F-6A5A6F370D17}">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Difference</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F91E1CD-379E-4F40-8478-C104D1D657DE}" type="parTrans" cxnId="{3FF30568-A089-44C2-ADFE-DD02A78373DF}">
      <dgm:prSet/>
      <dgm:spPr/>
    </dgm:pt>
    <dgm:pt modelId="{55564099-2C21-451A-B9E4-C79CB2502E66}" type="sibTrans" cxnId="{3FF30568-A089-44C2-ADFE-DD02A78373DF}">
      <dgm:prSet/>
      <dgm:spPr/>
    </dgm:pt>
    <dgm:pt modelId="{66971F29-288E-457D-86F3-FC67A88E0FC6}" type="pres">
      <dgm:prSet presAssocID="{02169C8B-D8ED-47D0-ACB9-33A8D254EF09}" presName="Name0" presStyleCnt="0">
        <dgm:presLayoutVars>
          <dgm:dir/>
          <dgm:resizeHandles val="exact"/>
        </dgm:presLayoutVars>
      </dgm:prSet>
      <dgm:spPr/>
      <dgm:t>
        <a:bodyPr/>
        <a:lstStyle/>
        <a:p>
          <a:endParaRPr lang="en-US"/>
        </a:p>
      </dgm:t>
    </dgm:pt>
    <dgm:pt modelId="{FD21FAC5-2661-41CF-A53F-35C0CCFD5A79}" type="pres">
      <dgm:prSet presAssocID="{176776AD-4F52-4ACA-9B43-DEC18953655B}" presName="node" presStyleLbl="node1" presStyleIdx="0" presStyleCnt="4">
        <dgm:presLayoutVars>
          <dgm:bulletEnabled val="1"/>
        </dgm:presLayoutVars>
      </dgm:prSet>
      <dgm:spPr/>
      <dgm:t>
        <a:bodyPr/>
        <a:lstStyle/>
        <a:p>
          <a:endParaRPr lang="en-US"/>
        </a:p>
      </dgm:t>
    </dgm:pt>
    <dgm:pt modelId="{DEE84C41-9E61-4CFD-AC38-88B9743B4D82}" type="pres">
      <dgm:prSet presAssocID="{998E4B0A-C0A1-41E9-A10E-ECCEF4E18FAB}" presName="sibTrans" presStyleCnt="0"/>
      <dgm:spPr/>
    </dgm:pt>
    <dgm:pt modelId="{47F494FC-50A6-4EC2-9417-CC6E2D1E17D5}" type="pres">
      <dgm:prSet presAssocID="{F0C5D373-7520-4236-B8FF-A5B0BFF4ACC2}" presName="node" presStyleLbl="node1" presStyleIdx="1" presStyleCnt="4">
        <dgm:presLayoutVars>
          <dgm:bulletEnabled val="1"/>
        </dgm:presLayoutVars>
      </dgm:prSet>
      <dgm:spPr/>
      <dgm:t>
        <a:bodyPr/>
        <a:lstStyle/>
        <a:p>
          <a:endParaRPr lang="en-US"/>
        </a:p>
      </dgm:t>
    </dgm:pt>
    <dgm:pt modelId="{9C1E5F07-5759-4D83-995D-36E06EA4B08C}" type="pres">
      <dgm:prSet presAssocID="{AFD3D4FE-37D8-4190-92F4-DC69AC75D151}" presName="sibTrans" presStyleCnt="0"/>
      <dgm:spPr/>
    </dgm:pt>
    <dgm:pt modelId="{80D54B7B-5F09-4C78-BEF4-FBAE75C97919}" type="pres">
      <dgm:prSet presAssocID="{698D6CE9-28E1-4EEB-90F8-BFEA77D6513E}" presName="node" presStyleLbl="node1" presStyleIdx="2" presStyleCnt="4">
        <dgm:presLayoutVars>
          <dgm:bulletEnabled val="1"/>
        </dgm:presLayoutVars>
      </dgm:prSet>
      <dgm:spPr/>
      <dgm:t>
        <a:bodyPr/>
        <a:lstStyle/>
        <a:p>
          <a:endParaRPr lang="en-US"/>
        </a:p>
      </dgm:t>
    </dgm:pt>
    <dgm:pt modelId="{848FD429-FFA2-4EF8-A244-1955F2E00A08}" type="pres">
      <dgm:prSet presAssocID="{1912A889-E61A-4D04-92A2-23D5D5B41789}" presName="sibTrans" presStyleCnt="0"/>
      <dgm:spPr/>
    </dgm:pt>
    <dgm:pt modelId="{AFC29717-4415-4328-93CC-57EE480D5831}" type="pres">
      <dgm:prSet presAssocID="{E9224A86-DFEC-4E4A-892F-6A5A6F370D17}" presName="node" presStyleLbl="node1" presStyleIdx="3" presStyleCnt="4">
        <dgm:presLayoutVars>
          <dgm:bulletEnabled val="1"/>
        </dgm:presLayoutVars>
      </dgm:prSet>
      <dgm:spPr/>
      <dgm:t>
        <a:bodyPr/>
        <a:lstStyle/>
        <a:p>
          <a:endParaRPr lang="en-US"/>
        </a:p>
      </dgm:t>
    </dgm:pt>
  </dgm:ptLst>
  <dgm:cxnLst>
    <dgm:cxn modelId="{F60B8A4E-89C0-4C91-9D0C-C03843DDEA60}" srcId="{02169C8B-D8ED-47D0-ACB9-33A8D254EF09}" destId="{176776AD-4F52-4ACA-9B43-DEC18953655B}" srcOrd="0" destOrd="0" parTransId="{62C2A3D2-02F6-4396-834B-7F102FA129C6}" sibTransId="{998E4B0A-C0A1-41E9-A10E-ECCEF4E18FAB}"/>
    <dgm:cxn modelId="{CAADBC77-77FF-4E8A-82EA-1F9C9174C15A}" type="presOf" srcId="{698D6CE9-28E1-4EEB-90F8-BFEA77D6513E}" destId="{80D54B7B-5F09-4C78-BEF4-FBAE75C97919}" srcOrd="0" destOrd="0" presId="urn:microsoft.com/office/officeart/2005/8/layout/hList6"/>
    <dgm:cxn modelId="{0D89647F-E615-492E-AAB6-1A425E473F59}" srcId="{02169C8B-D8ED-47D0-ACB9-33A8D254EF09}" destId="{F0C5D373-7520-4236-B8FF-A5B0BFF4ACC2}" srcOrd="1" destOrd="0" parTransId="{197A0D37-110D-4DA2-A0F2-4E38444D7068}" sibTransId="{AFD3D4FE-37D8-4190-92F4-DC69AC75D151}"/>
    <dgm:cxn modelId="{C42EADB6-559B-44D6-B0D9-C53DC964179C}" type="presOf" srcId="{176776AD-4F52-4ACA-9B43-DEC18953655B}" destId="{FD21FAC5-2661-41CF-A53F-35C0CCFD5A79}" srcOrd="0" destOrd="0" presId="urn:microsoft.com/office/officeart/2005/8/layout/hList6"/>
    <dgm:cxn modelId="{EB60342A-9F1F-4DA1-B989-42BF8963886D}" type="presOf" srcId="{02169C8B-D8ED-47D0-ACB9-33A8D254EF09}" destId="{66971F29-288E-457D-86F3-FC67A88E0FC6}" srcOrd="0" destOrd="0" presId="urn:microsoft.com/office/officeart/2005/8/layout/hList6"/>
    <dgm:cxn modelId="{3FF30568-A089-44C2-ADFE-DD02A78373DF}" srcId="{02169C8B-D8ED-47D0-ACB9-33A8D254EF09}" destId="{E9224A86-DFEC-4E4A-892F-6A5A6F370D17}" srcOrd="3" destOrd="0" parTransId="{AF91E1CD-379E-4F40-8478-C104D1D657DE}" sibTransId="{55564099-2C21-451A-B9E4-C79CB2502E66}"/>
    <dgm:cxn modelId="{308CC48E-325D-4E5D-BE5A-1C6696842E38}" type="presOf" srcId="{F0C5D373-7520-4236-B8FF-A5B0BFF4ACC2}" destId="{47F494FC-50A6-4EC2-9417-CC6E2D1E17D5}" srcOrd="0" destOrd="0" presId="urn:microsoft.com/office/officeart/2005/8/layout/hList6"/>
    <dgm:cxn modelId="{2F377372-06D7-4FF0-87EB-6298946A442C}" srcId="{02169C8B-D8ED-47D0-ACB9-33A8D254EF09}" destId="{698D6CE9-28E1-4EEB-90F8-BFEA77D6513E}" srcOrd="2" destOrd="0" parTransId="{C8074BDB-3274-43CC-B94B-FFB188175363}" sibTransId="{1912A889-E61A-4D04-92A2-23D5D5B41789}"/>
    <dgm:cxn modelId="{9FD25229-8877-4AB9-8233-5C084AE6AEB6}" type="presOf" srcId="{E9224A86-DFEC-4E4A-892F-6A5A6F370D17}" destId="{AFC29717-4415-4328-93CC-57EE480D5831}" srcOrd="0" destOrd="0" presId="urn:microsoft.com/office/officeart/2005/8/layout/hList6"/>
    <dgm:cxn modelId="{EA301B28-64DC-452D-B60C-1170BC0EA183}" type="presParOf" srcId="{66971F29-288E-457D-86F3-FC67A88E0FC6}" destId="{FD21FAC5-2661-41CF-A53F-35C0CCFD5A79}" srcOrd="0" destOrd="0" presId="urn:microsoft.com/office/officeart/2005/8/layout/hList6"/>
    <dgm:cxn modelId="{23D360E1-1FCD-4551-855E-0D775B911AEA}" type="presParOf" srcId="{66971F29-288E-457D-86F3-FC67A88E0FC6}" destId="{DEE84C41-9E61-4CFD-AC38-88B9743B4D82}" srcOrd="1" destOrd="0" presId="urn:microsoft.com/office/officeart/2005/8/layout/hList6"/>
    <dgm:cxn modelId="{B94B0BD5-95C1-47D9-A3A2-E6AD3C344A47}" type="presParOf" srcId="{66971F29-288E-457D-86F3-FC67A88E0FC6}" destId="{47F494FC-50A6-4EC2-9417-CC6E2D1E17D5}" srcOrd="2" destOrd="0" presId="urn:microsoft.com/office/officeart/2005/8/layout/hList6"/>
    <dgm:cxn modelId="{59FCF5CF-8980-4D38-8E30-322B5B6AB462}" type="presParOf" srcId="{66971F29-288E-457D-86F3-FC67A88E0FC6}" destId="{9C1E5F07-5759-4D83-995D-36E06EA4B08C}" srcOrd="3" destOrd="0" presId="urn:microsoft.com/office/officeart/2005/8/layout/hList6"/>
    <dgm:cxn modelId="{93F1BB30-6BEE-4B7B-BBAF-9109B2BD5FA5}" type="presParOf" srcId="{66971F29-288E-457D-86F3-FC67A88E0FC6}" destId="{80D54B7B-5F09-4C78-BEF4-FBAE75C97919}" srcOrd="4" destOrd="0" presId="urn:microsoft.com/office/officeart/2005/8/layout/hList6"/>
    <dgm:cxn modelId="{97C7A175-FA9F-4ADE-89F2-3B49BAEF49CD}" type="presParOf" srcId="{66971F29-288E-457D-86F3-FC67A88E0FC6}" destId="{848FD429-FFA2-4EF8-A244-1955F2E00A08}" srcOrd="5" destOrd="0" presId="urn:microsoft.com/office/officeart/2005/8/layout/hList6"/>
    <dgm:cxn modelId="{D3780C2C-9009-49AA-A302-6D09B7F003E5}" type="presParOf" srcId="{66971F29-288E-457D-86F3-FC67A88E0FC6}" destId="{AFC29717-4415-4328-93CC-57EE480D5831}"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E4C110A6-E741-45BF-84B0-E77D2DD23B7C}" type="doc">
      <dgm:prSet loTypeId="urn:microsoft.com/office/officeart/2005/8/layout/vList4" loCatId="picture" qsTypeId="urn:microsoft.com/office/officeart/2005/8/quickstyle/simple1" qsCatId="simple" csTypeId="urn:microsoft.com/office/officeart/2005/8/colors/colorful3" csCatId="colorful" phldr="1"/>
      <dgm:spPr/>
      <dgm:t>
        <a:bodyPr/>
        <a:lstStyle/>
        <a:p>
          <a:endParaRPr lang="en-US"/>
        </a:p>
      </dgm:t>
    </dgm:pt>
    <dgm:pt modelId="{FCD74C3D-84C2-44CB-A98F-793F051C28AF}">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Use previous financial information</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684B4BF-25B8-4289-A8AC-9F88C56866E4}" type="parTrans" cxnId="{3E64FADA-0DA3-417C-B0B1-FE1A1F79FB4C}">
      <dgm:prSet/>
      <dgm:spPr/>
      <dgm:t>
        <a:bodyPr/>
        <a:lstStyle/>
        <a:p>
          <a:endParaRPr lang="en-US"/>
        </a:p>
      </dgm:t>
    </dgm:pt>
    <dgm:pt modelId="{B259330E-C3F2-40A8-A05A-743746983347}" type="sibTrans" cxnId="{3E64FADA-0DA3-417C-B0B1-FE1A1F79FB4C}">
      <dgm:prSet/>
      <dgm:spPr/>
      <dgm:t>
        <a:bodyPr/>
        <a:lstStyle/>
        <a:p>
          <a:endParaRPr lang="en-US"/>
        </a:p>
      </dgm:t>
    </dgm:pt>
    <dgm:pt modelId="{C23832CD-CEF9-4F5B-BD55-A0202D464587}">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Shows trends and patterns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C334E61D-0E57-4826-9536-168D480EE0B7}" type="parTrans" cxnId="{77B1F458-3C8A-4884-A3E7-263329CED172}">
      <dgm:prSet/>
      <dgm:spPr/>
      <dgm:t>
        <a:bodyPr/>
        <a:lstStyle/>
        <a:p>
          <a:endParaRPr lang="en-US"/>
        </a:p>
      </dgm:t>
    </dgm:pt>
    <dgm:pt modelId="{BD039155-3E04-44CC-BA07-255930739D80}" type="sibTrans" cxnId="{77B1F458-3C8A-4884-A3E7-263329CED172}">
      <dgm:prSet/>
      <dgm:spPr/>
      <dgm:t>
        <a:bodyPr/>
        <a:lstStyle/>
        <a:p>
          <a:endParaRPr lang="en-US"/>
        </a:p>
      </dgm:t>
    </dgm:pt>
    <dgm:pt modelId="{E757B929-13C7-48CA-903C-714CDA87FD1F}">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Good way to justify your budget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4235BB4-D8EA-4334-B51E-B9496DBB1750}" type="parTrans" cxnId="{650B10E8-2A65-4A02-9875-A0BFBAE5C65A}">
      <dgm:prSet/>
      <dgm:spPr/>
      <dgm:t>
        <a:bodyPr/>
        <a:lstStyle/>
        <a:p>
          <a:endParaRPr lang="en-US"/>
        </a:p>
      </dgm:t>
    </dgm:pt>
    <dgm:pt modelId="{840E83B0-F73E-492A-A001-B7367BC6EB2A}" type="sibTrans" cxnId="{650B10E8-2A65-4A02-9875-A0BFBAE5C65A}">
      <dgm:prSet/>
      <dgm:spPr/>
      <dgm:t>
        <a:bodyPr/>
        <a:lstStyle/>
        <a:p>
          <a:endParaRPr lang="en-US"/>
        </a:p>
      </dgm:t>
    </dgm:pt>
    <dgm:pt modelId="{94517F21-7AE1-449A-8110-9523A74F4B3C}" type="pres">
      <dgm:prSet presAssocID="{E4C110A6-E741-45BF-84B0-E77D2DD23B7C}" presName="linear" presStyleCnt="0">
        <dgm:presLayoutVars>
          <dgm:dir/>
          <dgm:resizeHandles val="exact"/>
        </dgm:presLayoutVars>
      </dgm:prSet>
      <dgm:spPr/>
      <dgm:t>
        <a:bodyPr/>
        <a:lstStyle/>
        <a:p>
          <a:endParaRPr lang="en-US"/>
        </a:p>
      </dgm:t>
    </dgm:pt>
    <dgm:pt modelId="{DE5C1153-1541-4700-BB5D-E9E767BDF82D}" type="pres">
      <dgm:prSet presAssocID="{FCD74C3D-84C2-44CB-A98F-793F051C28AF}" presName="comp" presStyleCnt="0"/>
      <dgm:spPr/>
    </dgm:pt>
    <dgm:pt modelId="{82949C74-EEB6-4872-9727-1A40CCB71705}" type="pres">
      <dgm:prSet presAssocID="{FCD74C3D-84C2-44CB-A98F-793F051C28AF}" presName="box" presStyleLbl="node1" presStyleIdx="0" presStyleCnt="3"/>
      <dgm:spPr/>
      <dgm:t>
        <a:bodyPr/>
        <a:lstStyle/>
        <a:p>
          <a:endParaRPr lang="en-US"/>
        </a:p>
      </dgm:t>
    </dgm:pt>
    <dgm:pt modelId="{D7109FD7-2FFB-4C11-ACC9-11012B7AEC98}" type="pres">
      <dgm:prSet presAssocID="{FCD74C3D-84C2-44CB-A98F-793F051C28AF}" presName="img" presStyleLbl="fgImgPlace1" presStyleIdx="0" presStyleCnt="3"/>
      <dgm:spPr>
        <a:solidFill>
          <a:schemeClr val="accent3">
            <a:tint val="50000"/>
            <a:hueOff val="0"/>
            <a:satOff val="0"/>
            <a:lumOff val="0"/>
          </a:schemeClr>
        </a:solidFill>
      </dgm:spPr>
    </dgm:pt>
    <dgm:pt modelId="{3383B112-2DA2-4DEA-B1C2-FAB70BF27B17}" type="pres">
      <dgm:prSet presAssocID="{FCD74C3D-84C2-44CB-A98F-793F051C28AF}" presName="text" presStyleLbl="node1" presStyleIdx="0" presStyleCnt="3">
        <dgm:presLayoutVars>
          <dgm:bulletEnabled val="1"/>
        </dgm:presLayoutVars>
      </dgm:prSet>
      <dgm:spPr/>
      <dgm:t>
        <a:bodyPr/>
        <a:lstStyle/>
        <a:p>
          <a:endParaRPr lang="en-US"/>
        </a:p>
      </dgm:t>
    </dgm:pt>
    <dgm:pt modelId="{0BA3E42A-5FBD-4970-8734-BB6CB8DCFC9B}" type="pres">
      <dgm:prSet presAssocID="{B259330E-C3F2-40A8-A05A-743746983347}" presName="spacer" presStyleCnt="0"/>
      <dgm:spPr/>
    </dgm:pt>
    <dgm:pt modelId="{39DEA995-7FDD-4423-B153-814F316078E1}" type="pres">
      <dgm:prSet presAssocID="{C23832CD-CEF9-4F5B-BD55-A0202D464587}" presName="comp" presStyleCnt="0"/>
      <dgm:spPr/>
    </dgm:pt>
    <dgm:pt modelId="{8101D108-9040-47FB-8024-E076FB0898DC}" type="pres">
      <dgm:prSet presAssocID="{C23832CD-CEF9-4F5B-BD55-A0202D464587}" presName="box" presStyleLbl="node1" presStyleIdx="1" presStyleCnt="3"/>
      <dgm:spPr/>
      <dgm:t>
        <a:bodyPr/>
        <a:lstStyle/>
        <a:p>
          <a:endParaRPr lang="en-US"/>
        </a:p>
      </dgm:t>
    </dgm:pt>
    <dgm:pt modelId="{172441EE-047A-4156-B386-579CBC6234D9}" type="pres">
      <dgm:prSet presAssocID="{C23832CD-CEF9-4F5B-BD55-A0202D464587}" presName="img" presStyleLbl="fgImgPlace1" presStyleIdx="1" presStyleCnt="3"/>
      <dgm:spPr>
        <a:solidFill>
          <a:schemeClr val="accent3">
            <a:tint val="50000"/>
            <a:hueOff val="5376097"/>
            <a:satOff val="-7054"/>
            <a:lumOff val="-694"/>
          </a:schemeClr>
        </a:solidFill>
      </dgm:spPr>
    </dgm:pt>
    <dgm:pt modelId="{973A6D2C-1D0F-45F2-99AC-AE73D737B3FB}" type="pres">
      <dgm:prSet presAssocID="{C23832CD-CEF9-4F5B-BD55-A0202D464587}" presName="text" presStyleLbl="node1" presStyleIdx="1" presStyleCnt="3">
        <dgm:presLayoutVars>
          <dgm:bulletEnabled val="1"/>
        </dgm:presLayoutVars>
      </dgm:prSet>
      <dgm:spPr/>
      <dgm:t>
        <a:bodyPr/>
        <a:lstStyle/>
        <a:p>
          <a:endParaRPr lang="en-US"/>
        </a:p>
      </dgm:t>
    </dgm:pt>
    <dgm:pt modelId="{17E7E979-F206-4928-B9AD-E21FB622D799}" type="pres">
      <dgm:prSet presAssocID="{BD039155-3E04-44CC-BA07-255930739D80}" presName="spacer" presStyleCnt="0"/>
      <dgm:spPr/>
    </dgm:pt>
    <dgm:pt modelId="{6E3A2861-9E67-4C9C-ACCA-F666C4504528}" type="pres">
      <dgm:prSet presAssocID="{E757B929-13C7-48CA-903C-714CDA87FD1F}" presName="comp" presStyleCnt="0"/>
      <dgm:spPr/>
    </dgm:pt>
    <dgm:pt modelId="{390EEBFE-895F-4FFC-9EA2-80CB2A9E6A90}" type="pres">
      <dgm:prSet presAssocID="{E757B929-13C7-48CA-903C-714CDA87FD1F}" presName="box" presStyleLbl="node1" presStyleIdx="2" presStyleCnt="3"/>
      <dgm:spPr/>
      <dgm:t>
        <a:bodyPr/>
        <a:lstStyle/>
        <a:p>
          <a:endParaRPr lang="en-US"/>
        </a:p>
      </dgm:t>
    </dgm:pt>
    <dgm:pt modelId="{0C4F5674-77B8-4AC9-90E1-A1EB0B02EA80}" type="pres">
      <dgm:prSet presAssocID="{E757B929-13C7-48CA-903C-714CDA87FD1F}" presName="img" presStyleLbl="fgImgPlace1" presStyleIdx="2" presStyleCnt="3"/>
      <dgm:spPr>
        <a:solidFill>
          <a:schemeClr val="accent3">
            <a:tint val="50000"/>
            <a:hueOff val="10752195"/>
            <a:satOff val="-14108"/>
            <a:lumOff val="-1388"/>
          </a:schemeClr>
        </a:solidFill>
      </dgm:spPr>
    </dgm:pt>
    <dgm:pt modelId="{93B46504-8187-4EC2-B95D-6BE0EEE54AC9}" type="pres">
      <dgm:prSet presAssocID="{E757B929-13C7-48CA-903C-714CDA87FD1F}" presName="text" presStyleLbl="node1" presStyleIdx="2" presStyleCnt="3">
        <dgm:presLayoutVars>
          <dgm:bulletEnabled val="1"/>
        </dgm:presLayoutVars>
      </dgm:prSet>
      <dgm:spPr/>
      <dgm:t>
        <a:bodyPr/>
        <a:lstStyle/>
        <a:p>
          <a:endParaRPr lang="en-US"/>
        </a:p>
      </dgm:t>
    </dgm:pt>
  </dgm:ptLst>
  <dgm:cxnLst>
    <dgm:cxn modelId="{CAAF3EF3-98EF-48D1-8064-F4327E9B5A7B}" type="presOf" srcId="{E4C110A6-E741-45BF-84B0-E77D2DD23B7C}" destId="{94517F21-7AE1-449A-8110-9523A74F4B3C}" srcOrd="0" destOrd="0" presId="urn:microsoft.com/office/officeart/2005/8/layout/vList4"/>
    <dgm:cxn modelId="{EEE6EB75-9EEC-4E28-87DD-8D8F5CF9917A}" type="presOf" srcId="{FCD74C3D-84C2-44CB-A98F-793F051C28AF}" destId="{82949C74-EEB6-4872-9727-1A40CCB71705}" srcOrd="0" destOrd="0" presId="urn:microsoft.com/office/officeart/2005/8/layout/vList4"/>
    <dgm:cxn modelId="{650B10E8-2A65-4A02-9875-A0BFBAE5C65A}" srcId="{E4C110A6-E741-45BF-84B0-E77D2DD23B7C}" destId="{E757B929-13C7-48CA-903C-714CDA87FD1F}" srcOrd="2" destOrd="0" parTransId="{04235BB4-D8EA-4334-B51E-B9496DBB1750}" sibTransId="{840E83B0-F73E-492A-A001-B7367BC6EB2A}"/>
    <dgm:cxn modelId="{7D9744B6-D904-4C2B-9A25-B04A147A1A0F}" type="presOf" srcId="{FCD74C3D-84C2-44CB-A98F-793F051C28AF}" destId="{3383B112-2DA2-4DEA-B1C2-FAB70BF27B17}" srcOrd="1" destOrd="0" presId="urn:microsoft.com/office/officeart/2005/8/layout/vList4"/>
    <dgm:cxn modelId="{9A778E9A-5575-48AD-B816-6A57F3A406FA}" type="presOf" srcId="{E757B929-13C7-48CA-903C-714CDA87FD1F}" destId="{93B46504-8187-4EC2-B95D-6BE0EEE54AC9}" srcOrd="1" destOrd="0" presId="urn:microsoft.com/office/officeart/2005/8/layout/vList4"/>
    <dgm:cxn modelId="{DDB29341-C1D4-4621-AD52-D14A6CFE08B1}" type="presOf" srcId="{C23832CD-CEF9-4F5B-BD55-A0202D464587}" destId="{8101D108-9040-47FB-8024-E076FB0898DC}" srcOrd="0" destOrd="0" presId="urn:microsoft.com/office/officeart/2005/8/layout/vList4"/>
    <dgm:cxn modelId="{02D1D6D4-BEF7-4E5B-91FC-E57565206292}" type="presOf" srcId="{E757B929-13C7-48CA-903C-714CDA87FD1F}" destId="{390EEBFE-895F-4FFC-9EA2-80CB2A9E6A90}" srcOrd="0" destOrd="0" presId="urn:microsoft.com/office/officeart/2005/8/layout/vList4"/>
    <dgm:cxn modelId="{E60AC96E-ABFF-4624-8B6A-4084E68D6BBE}" type="presOf" srcId="{C23832CD-CEF9-4F5B-BD55-A0202D464587}" destId="{973A6D2C-1D0F-45F2-99AC-AE73D737B3FB}" srcOrd="1" destOrd="0" presId="urn:microsoft.com/office/officeart/2005/8/layout/vList4"/>
    <dgm:cxn modelId="{3E64FADA-0DA3-417C-B0B1-FE1A1F79FB4C}" srcId="{E4C110A6-E741-45BF-84B0-E77D2DD23B7C}" destId="{FCD74C3D-84C2-44CB-A98F-793F051C28AF}" srcOrd="0" destOrd="0" parTransId="{B684B4BF-25B8-4289-A8AC-9F88C56866E4}" sibTransId="{B259330E-C3F2-40A8-A05A-743746983347}"/>
    <dgm:cxn modelId="{77B1F458-3C8A-4884-A3E7-263329CED172}" srcId="{E4C110A6-E741-45BF-84B0-E77D2DD23B7C}" destId="{C23832CD-CEF9-4F5B-BD55-A0202D464587}" srcOrd="1" destOrd="0" parTransId="{C334E61D-0E57-4826-9536-168D480EE0B7}" sibTransId="{BD039155-3E04-44CC-BA07-255930739D80}"/>
    <dgm:cxn modelId="{85A4C72A-9D40-4D6F-BCD2-AFF91CC6FDBC}" type="presParOf" srcId="{94517F21-7AE1-449A-8110-9523A74F4B3C}" destId="{DE5C1153-1541-4700-BB5D-E9E767BDF82D}" srcOrd="0" destOrd="0" presId="urn:microsoft.com/office/officeart/2005/8/layout/vList4"/>
    <dgm:cxn modelId="{F4A8E37D-4CAF-493B-9D42-30C0B01B39C2}" type="presParOf" srcId="{DE5C1153-1541-4700-BB5D-E9E767BDF82D}" destId="{82949C74-EEB6-4872-9727-1A40CCB71705}" srcOrd="0" destOrd="0" presId="urn:microsoft.com/office/officeart/2005/8/layout/vList4"/>
    <dgm:cxn modelId="{A64325D2-A212-4725-9674-457B558AA6F5}" type="presParOf" srcId="{DE5C1153-1541-4700-BB5D-E9E767BDF82D}" destId="{D7109FD7-2FFB-4C11-ACC9-11012B7AEC98}" srcOrd="1" destOrd="0" presId="urn:microsoft.com/office/officeart/2005/8/layout/vList4"/>
    <dgm:cxn modelId="{AA4AFC9E-9F53-4301-B72A-FE1709A26429}" type="presParOf" srcId="{DE5C1153-1541-4700-BB5D-E9E767BDF82D}" destId="{3383B112-2DA2-4DEA-B1C2-FAB70BF27B17}" srcOrd="2" destOrd="0" presId="urn:microsoft.com/office/officeart/2005/8/layout/vList4"/>
    <dgm:cxn modelId="{330EE2B1-2258-4C21-B454-B60A9AED13EC}" type="presParOf" srcId="{94517F21-7AE1-449A-8110-9523A74F4B3C}" destId="{0BA3E42A-5FBD-4970-8734-BB6CB8DCFC9B}" srcOrd="1" destOrd="0" presId="urn:microsoft.com/office/officeart/2005/8/layout/vList4"/>
    <dgm:cxn modelId="{0CB62D24-C0DB-4B0D-9630-BEC29B44A280}" type="presParOf" srcId="{94517F21-7AE1-449A-8110-9523A74F4B3C}" destId="{39DEA995-7FDD-4423-B153-814F316078E1}" srcOrd="2" destOrd="0" presId="urn:microsoft.com/office/officeart/2005/8/layout/vList4"/>
    <dgm:cxn modelId="{C66B872E-9263-4297-9046-9F08287CEE4F}" type="presParOf" srcId="{39DEA995-7FDD-4423-B153-814F316078E1}" destId="{8101D108-9040-47FB-8024-E076FB0898DC}" srcOrd="0" destOrd="0" presId="urn:microsoft.com/office/officeart/2005/8/layout/vList4"/>
    <dgm:cxn modelId="{93FE1D34-1ACE-4714-A47C-FA9A684AFFAE}" type="presParOf" srcId="{39DEA995-7FDD-4423-B153-814F316078E1}" destId="{172441EE-047A-4156-B386-579CBC6234D9}" srcOrd="1" destOrd="0" presId="urn:microsoft.com/office/officeart/2005/8/layout/vList4"/>
    <dgm:cxn modelId="{A8F01F17-5F57-4F5E-AB6D-FCD2E3BF70BF}" type="presParOf" srcId="{39DEA995-7FDD-4423-B153-814F316078E1}" destId="{973A6D2C-1D0F-45F2-99AC-AE73D737B3FB}" srcOrd="2" destOrd="0" presId="urn:microsoft.com/office/officeart/2005/8/layout/vList4"/>
    <dgm:cxn modelId="{CF089C8A-23B0-49DE-9E42-A0903E98DC81}" type="presParOf" srcId="{94517F21-7AE1-449A-8110-9523A74F4B3C}" destId="{17E7E979-F206-4928-B9AD-E21FB622D799}" srcOrd="3" destOrd="0" presId="urn:microsoft.com/office/officeart/2005/8/layout/vList4"/>
    <dgm:cxn modelId="{0F6B41CB-4652-4615-A04F-89E19B3313ED}" type="presParOf" srcId="{94517F21-7AE1-449A-8110-9523A74F4B3C}" destId="{6E3A2861-9E67-4C9C-ACCA-F666C4504528}" srcOrd="4" destOrd="0" presId="urn:microsoft.com/office/officeart/2005/8/layout/vList4"/>
    <dgm:cxn modelId="{CBFA01C8-B343-4F7E-9AF3-EF627EC7E466}" type="presParOf" srcId="{6E3A2861-9E67-4C9C-ACCA-F666C4504528}" destId="{390EEBFE-895F-4FFC-9EA2-80CB2A9E6A90}" srcOrd="0" destOrd="0" presId="urn:microsoft.com/office/officeart/2005/8/layout/vList4"/>
    <dgm:cxn modelId="{EC8FEA52-214E-4127-A4B9-37977DC3B3B8}" type="presParOf" srcId="{6E3A2861-9E67-4C9C-ACCA-F666C4504528}" destId="{0C4F5674-77B8-4AC9-90E1-A1EB0B02EA80}" srcOrd="1" destOrd="0" presId="urn:microsoft.com/office/officeart/2005/8/layout/vList4"/>
    <dgm:cxn modelId="{4FF031C3-D234-4E4A-8C3F-48EFABCE805A}" type="presParOf" srcId="{6E3A2861-9E67-4C9C-ACCA-F666C4504528}" destId="{93B46504-8187-4EC2-B95D-6BE0EEE54AC9}"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37C2DF8-EB04-4564-A687-73F1F7DA9EE9}"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4A1C3361-031F-4CA5-B18C-20BE9BFF61ED}">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Analyze the external environment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2A17ECEF-9EC3-4A8E-9F1D-1325FCC19F62}" type="parTrans" cxnId="{D6745529-B03C-44F5-B624-3835BF2152CC}">
      <dgm:prSet/>
      <dgm:spPr/>
      <dgm:t>
        <a:bodyPr/>
        <a:lstStyle/>
        <a:p>
          <a:endParaRPr lang="en-US"/>
        </a:p>
      </dgm:t>
    </dgm:pt>
    <dgm:pt modelId="{EA13FBA8-3BDF-426B-99BD-FD805E4E33B2}" type="sibTrans" cxnId="{D6745529-B03C-44F5-B624-3835BF2152CC}">
      <dgm:prSet/>
      <dgm:spPr/>
      <dgm:t>
        <a:bodyPr/>
        <a:lstStyle/>
        <a:p>
          <a:endParaRPr lang="en-US" dirty="0"/>
        </a:p>
      </dgm:t>
    </dgm:pt>
    <dgm:pt modelId="{7693ED8B-BE61-4063-8BD3-F99D7609CC5B}">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Analyze the internal environment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52AACA4-36A4-49C7-A833-724BD78972A8}" type="parTrans" cxnId="{B5214A44-1C0F-44AE-8052-391FBC6B0810}">
      <dgm:prSet/>
      <dgm:spPr/>
      <dgm:t>
        <a:bodyPr/>
        <a:lstStyle/>
        <a:p>
          <a:endParaRPr lang="en-US"/>
        </a:p>
      </dgm:t>
    </dgm:pt>
    <dgm:pt modelId="{C6C31844-948F-4E2D-97CB-8355BC49DDE9}" type="sibTrans" cxnId="{B5214A44-1C0F-44AE-8052-391FBC6B0810}">
      <dgm:prSet/>
      <dgm:spPr/>
      <dgm:t>
        <a:bodyPr/>
        <a:lstStyle/>
        <a:p>
          <a:endParaRPr lang="en-US" dirty="0"/>
        </a:p>
      </dgm:t>
    </dgm:pt>
    <dgm:pt modelId="{85533982-00DF-4B88-B417-F0F89D10A3FC}">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Analyze the staff requirements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4A1AA0D8-2655-4C84-B7B0-526D3F4A41EC}" type="parTrans" cxnId="{09A352C7-B778-41A2-9605-07AF5D24A24B}">
      <dgm:prSet/>
      <dgm:spPr/>
      <dgm:t>
        <a:bodyPr/>
        <a:lstStyle/>
        <a:p>
          <a:endParaRPr lang="en-US"/>
        </a:p>
      </dgm:t>
    </dgm:pt>
    <dgm:pt modelId="{FF1DA4E1-1BC0-4B3E-87E9-EF29A1D119F1}" type="sibTrans" cxnId="{09A352C7-B778-41A2-9605-07AF5D24A24B}">
      <dgm:prSet/>
      <dgm:spPr/>
      <dgm:t>
        <a:bodyPr/>
        <a:lstStyle/>
        <a:p>
          <a:endParaRPr lang="en-US" dirty="0"/>
        </a:p>
      </dgm:t>
    </dgm:pt>
    <dgm:pt modelId="{DFF23FB1-06A9-4FF9-9DB3-B5223EF5CB45}">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Review existing policies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FA93BDA-4F54-4019-B050-C5699196C862}" type="parTrans" cxnId="{87D1A34C-75E7-4B23-8AA8-DE0C10F0DD0D}">
      <dgm:prSet/>
      <dgm:spPr/>
      <dgm:t>
        <a:bodyPr/>
        <a:lstStyle/>
        <a:p>
          <a:endParaRPr lang="en-US"/>
        </a:p>
      </dgm:t>
    </dgm:pt>
    <dgm:pt modelId="{5C2F7ACD-71EE-4FE7-A6BD-F41A7BE9F559}" type="sibTrans" cxnId="{87D1A34C-75E7-4B23-8AA8-DE0C10F0DD0D}">
      <dgm:prSet/>
      <dgm:spPr/>
      <dgm:t>
        <a:bodyPr/>
        <a:lstStyle/>
        <a:p>
          <a:endParaRPr lang="en-US"/>
        </a:p>
      </dgm:t>
    </dgm:pt>
    <dgm:pt modelId="{C2DD1728-35E5-49C3-9CAD-DBC0690EBD28}" type="pres">
      <dgm:prSet presAssocID="{037C2DF8-EB04-4564-A687-73F1F7DA9EE9}" presName="outerComposite" presStyleCnt="0">
        <dgm:presLayoutVars>
          <dgm:chMax val="5"/>
          <dgm:dir/>
          <dgm:resizeHandles val="exact"/>
        </dgm:presLayoutVars>
      </dgm:prSet>
      <dgm:spPr/>
      <dgm:t>
        <a:bodyPr/>
        <a:lstStyle/>
        <a:p>
          <a:endParaRPr lang="en-US"/>
        </a:p>
      </dgm:t>
    </dgm:pt>
    <dgm:pt modelId="{1F8461DC-CC0F-4D61-86FB-8565EC15C8C1}" type="pres">
      <dgm:prSet presAssocID="{037C2DF8-EB04-4564-A687-73F1F7DA9EE9}" presName="dummyMaxCanvas" presStyleCnt="0">
        <dgm:presLayoutVars/>
      </dgm:prSet>
      <dgm:spPr/>
    </dgm:pt>
    <dgm:pt modelId="{07391D09-8427-40C5-8910-2488DB500AFB}" type="pres">
      <dgm:prSet presAssocID="{037C2DF8-EB04-4564-A687-73F1F7DA9EE9}" presName="FourNodes_1" presStyleLbl="node1" presStyleIdx="0" presStyleCnt="4">
        <dgm:presLayoutVars>
          <dgm:bulletEnabled val="1"/>
        </dgm:presLayoutVars>
      </dgm:prSet>
      <dgm:spPr/>
      <dgm:t>
        <a:bodyPr/>
        <a:lstStyle/>
        <a:p>
          <a:endParaRPr lang="en-US"/>
        </a:p>
      </dgm:t>
    </dgm:pt>
    <dgm:pt modelId="{01DFC939-18CF-465C-8EA2-DA8E49B13360}" type="pres">
      <dgm:prSet presAssocID="{037C2DF8-EB04-4564-A687-73F1F7DA9EE9}" presName="FourNodes_2" presStyleLbl="node1" presStyleIdx="1" presStyleCnt="4">
        <dgm:presLayoutVars>
          <dgm:bulletEnabled val="1"/>
        </dgm:presLayoutVars>
      </dgm:prSet>
      <dgm:spPr/>
      <dgm:t>
        <a:bodyPr/>
        <a:lstStyle/>
        <a:p>
          <a:endParaRPr lang="en-US"/>
        </a:p>
      </dgm:t>
    </dgm:pt>
    <dgm:pt modelId="{D958A9A4-10A2-4541-BBF1-F28381BB9DF1}" type="pres">
      <dgm:prSet presAssocID="{037C2DF8-EB04-4564-A687-73F1F7DA9EE9}" presName="FourNodes_3" presStyleLbl="node1" presStyleIdx="2" presStyleCnt="4">
        <dgm:presLayoutVars>
          <dgm:bulletEnabled val="1"/>
        </dgm:presLayoutVars>
      </dgm:prSet>
      <dgm:spPr/>
      <dgm:t>
        <a:bodyPr/>
        <a:lstStyle/>
        <a:p>
          <a:endParaRPr lang="en-US"/>
        </a:p>
      </dgm:t>
    </dgm:pt>
    <dgm:pt modelId="{7E7D9275-7D00-4505-A7D5-657AB9D29684}" type="pres">
      <dgm:prSet presAssocID="{037C2DF8-EB04-4564-A687-73F1F7DA9EE9}" presName="FourNodes_4" presStyleLbl="node1" presStyleIdx="3" presStyleCnt="4">
        <dgm:presLayoutVars>
          <dgm:bulletEnabled val="1"/>
        </dgm:presLayoutVars>
      </dgm:prSet>
      <dgm:spPr/>
      <dgm:t>
        <a:bodyPr/>
        <a:lstStyle/>
        <a:p>
          <a:endParaRPr lang="en-US"/>
        </a:p>
      </dgm:t>
    </dgm:pt>
    <dgm:pt modelId="{FA701D53-3804-4955-AB7B-0767560A74F9}" type="pres">
      <dgm:prSet presAssocID="{037C2DF8-EB04-4564-A687-73F1F7DA9EE9}" presName="FourConn_1-2" presStyleLbl="fgAccFollowNode1" presStyleIdx="0" presStyleCnt="3">
        <dgm:presLayoutVars>
          <dgm:bulletEnabled val="1"/>
        </dgm:presLayoutVars>
      </dgm:prSet>
      <dgm:spPr/>
      <dgm:t>
        <a:bodyPr/>
        <a:lstStyle/>
        <a:p>
          <a:endParaRPr lang="en-US"/>
        </a:p>
      </dgm:t>
    </dgm:pt>
    <dgm:pt modelId="{FB5332CD-357A-4988-BE94-31933BDE8758}" type="pres">
      <dgm:prSet presAssocID="{037C2DF8-EB04-4564-A687-73F1F7DA9EE9}" presName="FourConn_2-3" presStyleLbl="fgAccFollowNode1" presStyleIdx="1" presStyleCnt="3">
        <dgm:presLayoutVars>
          <dgm:bulletEnabled val="1"/>
        </dgm:presLayoutVars>
      </dgm:prSet>
      <dgm:spPr/>
      <dgm:t>
        <a:bodyPr/>
        <a:lstStyle/>
        <a:p>
          <a:endParaRPr lang="en-US"/>
        </a:p>
      </dgm:t>
    </dgm:pt>
    <dgm:pt modelId="{307559D4-A649-40F8-B87A-B17B1BF33443}" type="pres">
      <dgm:prSet presAssocID="{037C2DF8-EB04-4564-A687-73F1F7DA9EE9}" presName="FourConn_3-4" presStyleLbl="fgAccFollowNode1" presStyleIdx="2" presStyleCnt="3">
        <dgm:presLayoutVars>
          <dgm:bulletEnabled val="1"/>
        </dgm:presLayoutVars>
      </dgm:prSet>
      <dgm:spPr/>
      <dgm:t>
        <a:bodyPr/>
        <a:lstStyle/>
        <a:p>
          <a:endParaRPr lang="en-US"/>
        </a:p>
      </dgm:t>
    </dgm:pt>
    <dgm:pt modelId="{FB565B54-72C7-41B5-B71D-33586AE53559}" type="pres">
      <dgm:prSet presAssocID="{037C2DF8-EB04-4564-A687-73F1F7DA9EE9}" presName="FourNodes_1_text" presStyleLbl="node1" presStyleIdx="3" presStyleCnt="4">
        <dgm:presLayoutVars>
          <dgm:bulletEnabled val="1"/>
        </dgm:presLayoutVars>
      </dgm:prSet>
      <dgm:spPr/>
      <dgm:t>
        <a:bodyPr/>
        <a:lstStyle/>
        <a:p>
          <a:endParaRPr lang="en-US"/>
        </a:p>
      </dgm:t>
    </dgm:pt>
    <dgm:pt modelId="{E33F49D4-4940-42AC-84FE-818CEEF2A184}" type="pres">
      <dgm:prSet presAssocID="{037C2DF8-EB04-4564-A687-73F1F7DA9EE9}" presName="FourNodes_2_text" presStyleLbl="node1" presStyleIdx="3" presStyleCnt="4">
        <dgm:presLayoutVars>
          <dgm:bulletEnabled val="1"/>
        </dgm:presLayoutVars>
      </dgm:prSet>
      <dgm:spPr/>
      <dgm:t>
        <a:bodyPr/>
        <a:lstStyle/>
        <a:p>
          <a:endParaRPr lang="en-US"/>
        </a:p>
      </dgm:t>
    </dgm:pt>
    <dgm:pt modelId="{DB19EA03-C32C-49A2-9EA9-76275C5C6693}" type="pres">
      <dgm:prSet presAssocID="{037C2DF8-EB04-4564-A687-73F1F7DA9EE9}" presName="FourNodes_3_text" presStyleLbl="node1" presStyleIdx="3" presStyleCnt="4">
        <dgm:presLayoutVars>
          <dgm:bulletEnabled val="1"/>
        </dgm:presLayoutVars>
      </dgm:prSet>
      <dgm:spPr/>
      <dgm:t>
        <a:bodyPr/>
        <a:lstStyle/>
        <a:p>
          <a:endParaRPr lang="en-US"/>
        </a:p>
      </dgm:t>
    </dgm:pt>
    <dgm:pt modelId="{43184C02-1E90-4E97-ADD0-0FD800EE5793}" type="pres">
      <dgm:prSet presAssocID="{037C2DF8-EB04-4564-A687-73F1F7DA9EE9}" presName="FourNodes_4_text" presStyleLbl="node1" presStyleIdx="3" presStyleCnt="4">
        <dgm:presLayoutVars>
          <dgm:bulletEnabled val="1"/>
        </dgm:presLayoutVars>
      </dgm:prSet>
      <dgm:spPr/>
      <dgm:t>
        <a:bodyPr/>
        <a:lstStyle/>
        <a:p>
          <a:endParaRPr lang="en-US"/>
        </a:p>
      </dgm:t>
    </dgm:pt>
  </dgm:ptLst>
  <dgm:cxnLst>
    <dgm:cxn modelId="{22F2783D-D187-4DCB-A04D-1BF209B664ED}" type="presOf" srcId="{85533982-00DF-4B88-B417-F0F89D10A3FC}" destId="{D958A9A4-10A2-4541-BBF1-F28381BB9DF1}" srcOrd="0" destOrd="0" presId="urn:microsoft.com/office/officeart/2005/8/layout/vProcess5"/>
    <dgm:cxn modelId="{1817EFC7-4A60-41DF-BE8D-CFE1C179AE40}" type="presOf" srcId="{7693ED8B-BE61-4063-8BD3-F99D7609CC5B}" destId="{01DFC939-18CF-465C-8EA2-DA8E49B13360}" srcOrd="0" destOrd="0" presId="urn:microsoft.com/office/officeart/2005/8/layout/vProcess5"/>
    <dgm:cxn modelId="{E23BE490-26CC-48F9-839F-E53CBE35EB0D}" type="presOf" srcId="{85533982-00DF-4B88-B417-F0F89D10A3FC}" destId="{DB19EA03-C32C-49A2-9EA9-76275C5C6693}" srcOrd="1" destOrd="0" presId="urn:microsoft.com/office/officeart/2005/8/layout/vProcess5"/>
    <dgm:cxn modelId="{13E9E8A7-2F25-4AE6-8FEF-57E489BB9A89}" type="presOf" srcId="{FF1DA4E1-1BC0-4B3E-87E9-EF29A1D119F1}" destId="{307559D4-A649-40F8-B87A-B17B1BF33443}" srcOrd="0" destOrd="0" presId="urn:microsoft.com/office/officeart/2005/8/layout/vProcess5"/>
    <dgm:cxn modelId="{4E41745B-AA4C-433B-9E34-E5CFE541E469}" type="presOf" srcId="{7693ED8B-BE61-4063-8BD3-F99D7609CC5B}" destId="{E33F49D4-4940-42AC-84FE-818CEEF2A184}" srcOrd="1" destOrd="0" presId="urn:microsoft.com/office/officeart/2005/8/layout/vProcess5"/>
    <dgm:cxn modelId="{4072D43D-FF33-45A0-A361-E23C641CCF08}" type="presOf" srcId="{4A1C3361-031F-4CA5-B18C-20BE9BFF61ED}" destId="{07391D09-8427-40C5-8910-2488DB500AFB}" srcOrd="0" destOrd="0" presId="urn:microsoft.com/office/officeart/2005/8/layout/vProcess5"/>
    <dgm:cxn modelId="{09A352C7-B778-41A2-9605-07AF5D24A24B}" srcId="{037C2DF8-EB04-4564-A687-73F1F7DA9EE9}" destId="{85533982-00DF-4B88-B417-F0F89D10A3FC}" srcOrd="2" destOrd="0" parTransId="{4A1AA0D8-2655-4C84-B7B0-526D3F4A41EC}" sibTransId="{FF1DA4E1-1BC0-4B3E-87E9-EF29A1D119F1}"/>
    <dgm:cxn modelId="{88C93137-0AEE-47AF-905F-9387FE12573D}" type="presOf" srcId="{DFF23FB1-06A9-4FF9-9DB3-B5223EF5CB45}" destId="{43184C02-1E90-4E97-ADD0-0FD800EE5793}" srcOrd="1" destOrd="0" presId="urn:microsoft.com/office/officeart/2005/8/layout/vProcess5"/>
    <dgm:cxn modelId="{87D1A34C-75E7-4B23-8AA8-DE0C10F0DD0D}" srcId="{037C2DF8-EB04-4564-A687-73F1F7DA9EE9}" destId="{DFF23FB1-06A9-4FF9-9DB3-B5223EF5CB45}" srcOrd="3" destOrd="0" parTransId="{DFA93BDA-4F54-4019-B050-C5699196C862}" sibTransId="{5C2F7ACD-71EE-4FE7-A6BD-F41A7BE9F559}"/>
    <dgm:cxn modelId="{B5214A44-1C0F-44AE-8052-391FBC6B0810}" srcId="{037C2DF8-EB04-4564-A687-73F1F7DA9EE9}" destId="{7693ED8B-BE61-4063-8BD3-F99D7609CC5B}" srcOrd="1" destOrd="0" parTransId="{B52AACA4-36A4-49C7-A833-724BD78972A8}" sibTransId="{C6C31844-948F-4E2D-97CB-8355BC49DDE9}"/>
    <dgm:cxn modelId="{DDA9A4F2-B70C-449B-ADDC-B67E2D54389D}" type="presOf" srcId="{4A1C3361-031F-4CA5-B18C-20BE9BFF61ED}" destId="{FB565B54-72C7-41B5-B71D-33586AE53559}" srcOrd="1" destOrd="0" presId="urn:microsoft.com/office/officeart/2005/8/layout/vProcess5"/>
    <dgm:cxn modelId="{25C566B0-F896-4B8E-A68C-9895680F41D4}" type="presOf" srcId="{DFF23FB1-06A9-4FF9-9DB3-B5223EF5CB45}" destId="{7E7D9275-7D00-4505-A7D5-657AB9D29684}" srcOrd="0" destOrd="0" presId="urn:microsoft.com/office/officeart/2005/8/layout/vProcess5"/>
    <dgm:cxn modelId="{1AE4A5DD-E777-48D5-A50F-AA590889AF0A}" type="presOf" srcId="{C6C31844-948F-4E2D-97CB-8355BC49DDE9}" destId="{FB5332CD-357A-4988-BE94-31933BDE8758}" srcOrd="0" destOrd="0" presId="urn:microsoft.com/office/officeart/2005/8/layout/vProcess5"/>
    <dgm:cxn modelId="{2CBE2DC0-F9EF-4CC0-9ADB-48A57563DEFD}" type="presOf" srcId="{037C2DF8-EB04-4564-A687-73F1F7DA9EE9}" destId="{C2DD1728-35E5-49C3-9CAD-DBC0690EBD28}" srcOrd="0" destOrd="0" presId="urn:microsoft.com/office/officeart/2005/8/layout/vProcess5"/>
    <dgm:cxn modelId="{AF75ADC8-EE97-4D5C-8BF9-1845B6FC75EB}" type="presOf" srcId="{EA13FBA8-3BDF-426B-99BD-FD805E4E33B2}" destId="{FA701D53-3804-4955-AB7B-0767560A74F9}" srcOrd="0" destOrd="0" presId="urn:microsoft.com/office/officeart/2005/8/layout/vProcess5"/>
    <dgm:cxn modelId="{D6745529-B03C-44F5-B624-3835BF2152CC}" srcId="{037C2DF8-EB04-4564-A687-73F1F7DA9EE9}" destId="{4A1C3361-031F-4CA5-B18C-20BE9BFF61ED}" srcOrd="0" destOrd="0" parTransId="{2A17ECEF-9EC3-4A8E-9F1D-1325FCC19F62}" sibTransId="{EA13FBA8-3BDF-426B-99BD-FD805E4E33B2}"/>
    <dgm:cxn modelId="{76A32092-6ABA-4B28-8988-A4FD727AD6BB}" type="presParOf" srcId="{C2DD1728-35E5-49C3-9CAD-DBC0690EBD28}" destId="{1F8461DC-CC0F-4D61-86FB-8565EC15C8C1}" srcOrd="0" destOrd="0" presId="urn:microsoft.com/office/officeart/2005/8/layout/vProcess5"/>
    <dgm:cxn modelId="{FB4E2FB1-F112-4E05-8C05-0AFE9697AE4D}" type="presParOf" srcId="{C2DD1728-35E5-49C3-9CAD-DBC0690EBD28}" destId="{07391D09-8427-40C5-8910-2488DB500AFB}" srcOrd="1" destOrd="0" presId="urn:microsoft.com/office/officeart/2005/8/layout/vProcess5"/>
    <dgm:cxn modelId="{31FD6574-00E0-4B90-8355-91E01460D224}" type="presParOf" srcId="{C2DD1728-35E5-49C3-9CAD-DBC0690EBD28}" destId="{01DFC939-18CF-465C-8EA2-DA8E49B13360}" srcOrd="2" destOrd="0" presId="urn:microsoft.com/office/officeart/2005/8/layout/vProcess5"/>
    <dgm:cxn modelId="{1C41DCE2-B3CD-4FEA-92C8-3EE29514E41D}" type="presParOf" srcId="{C2DD1728-35E5-49C3-9CAD-DBC0690EBD28}" destId="{D958A9A4-10A2-4541-BBF1-F28381BB9DF1}" srcOrd="3" destOrd="0" presId="urn:microsoft.com/office/officeart/2005/8/layout/vProcess5"/>
    <dgm:cxn modelId="{65946180-D43F-4419-8F25-AF9881223B6A}" type="presParOf" srcId="{C2DD1728-35E5-49C3-9CAD-DBC0690EBD28}" destId="{7E7D9275-7D00-4505-A7D5-657AB9D29684}" srcOrd="4" destOrd="0" presId="urn:microsoft.com/office/officeart/2005/8/layout/vProcess5"/>
    <dgm:cxn modelId="{7021EBB0-72AB-4E27-95AF-E3354E1B8627}" type="presParOf" srcId="{C2DD1728-35E5-49C3-9CAD-DBC0690EBD28}" destId="{FA701D53-3804-4955-AB7B-0767560A74F9}" srcOrd="5" destOrd="0" presId="urn:microsoft.com/office/officeart/2005/8/layout/vProcess5"/>
    <dgm:cxn modelId="{F6E728AE-B5E9-4A0E-8C62-7339465762F4}" type="presParOf" srcId="{C2DD1728-35E5-49C3-9CAD-DBC0690EBD28}" destId="{FB5332CD-357A-4988-BE94-31933BDE8758}" srcOrd="6" destOrd="0" presId="urn:microsoft.com/office/officeart/2005/8/layout/vProcess5"/>
    <dgm:cxn modelId="{0C59882A-20F7-43C2-9986-E5BEFB552ECB}" type="presParOf" srcId="{C2DD1728-35E5-49C3-9CAD-DBC0690EBD28}" destId="{307559D4-A649-40F8-B87A-B17B1BF33443}" srcOrd="7" destOrd="0" presId="urn:microsoft.com/office/officeart/2005/8/layout/vProcess5"/>
    <dgm:cxn modelId="{7C2206C3-E4A6-49A2-B40C-EAE163B2497C}" type="presParOf" srcId="{C2DD1728-35E5-49C3-9CAD-DBC0690EBD28}" destId="{FB565B54-72C7-41B5-B71D-33586AE53559}" srcOrd="8" destOrd="0" presId="urn:microsoft.com/office/officeart/2005/8/layout/vProcess5"/>
    <dgm:cxn modelId="{BBAC978E-78ED-4032-A12C-5FD2E8DC00EE}" type="presParOf" srcId="{C2DD1728-35E5-49C3-9CAD-DBC0690EBD28}" destId="{E33F49D4-4940-42AC-84FE-818CEEF2A184}" srcOrd="9" destOrd="0" presId="urn:microsoft.com/office/officeart/2005/8/layout/vProcess5"/>
    <dgm:cxn modelId="{6DC417B6-8354-4E24-ACEF-DCC4F2CCD311}" type="presParOf" srcId="{C2DD1728-35E5-49C3-9CAD-DBC0690EBD28}" destId="{DB19EA03-C32C-49A2-9EA9-76275C5C6693}" srcOrd="10" destOrd="0" presId="urn:microsoft.com/office/officeart/2005/8/layout/vProcess5"/>
    <dgm:cxn modelId="{E445331C-0F49-4B67-85D3-4AC5591C7A99}" type="presParOf" srcId="{C2DD1728-35E5-49C3-9CAD-DBC0690EBD28}" destId="{43184C02-1E90-4E97-ADD0-0FD800EE5793}"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4A6CEE6-B6B8-4834-BE26-4A2ED1DFEE60}"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680C6356-4D7E-42C3-8E7F-0FE023333F92}">
      <dgm:prSet phldrT="[Text]" custT="1"/>
      <dgm:spPr>
        <a:ln>
          <a:noFill/>
        </a:ln>
      </dgm:spPr>
      <dgm:t>
        <a:bodyPr/>
        <a:lstStyle/>
        <a:p>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List all potential issues</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4B6781CD-3299-4500-AAF4-4753F725A3C2}" type="parTrans" cxnId="{75DF6D79-3A76-401A-9DF3-35F2204EC148}">
      <dgm:prSet/>
      <dgm:spPr/>
      <dgm:t>
        <a:bodyPr/>
        <a:lstStyle/>
        <a:p>
          <a:endParaRPr lang="en-US"/>
        </a:p>
      </dgm:t>
    </dgm:pt>
    <dgm:pt modelId="{92E12A67-4114-4B35-B516-C43160287E80}" type="sibTrans" cxnId="{75DF6D79-3A76-401A-9DF3-35F2204EC148}">
      <dgm:prSet/>
      <dgm:spPr/>
      <dgm:t>
        <a:bodyPr/>
        <a:lstStyle/>
        <a:p>
          <a:endParaRPr lang="en-US"/>
        </a:p>
      </dgm:t>
    </dgm:pt>
    <dgm:pt modelId="{FB4AA965-9FF4-49FF-8A05-A4B8DFDAC5AB}">
      <dgm:prSet phldrT="[Text]" custT="1"/>
      <dgm:spPr>
        <a:ln>
          <a:noFill/>
        </a:ln>
      </dgm:spPr>
      <dgm:t>
        <a:bodyPr/>
        <a:lstStyle/>
        <a:p>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Order the issues</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272952B2-FD1F-4556-ACF6-D79FB027AD50}" type="parTrans" cxnId="{DC9B01FC-92C6-42F5-B511-0A1633A942A2}">
      <dgm:prSet/>
      <dgm:spPr/>
      <dgm:t>
        <a:bodyPr/>
        <a:lstStyle/>
        <a:p>
          <a:endParaRPr lang="en-US"/>
        </a:p>
      </dgm:t>
    </dgm:pt>
    <dgm:pt modelId="{B06D5C1B-CA6B-4F80-9CBB-C6EEBD0ADA1A}" type="sibTrans" cxnId="{DC9B01FC-92C6-42F5-B511-0A1633A942A2}">
      <dgm:prSet/>
      <dgm:spPr/>
      <dgm:t>
        <a:bodyPr/>
        <a:lstStyle/>
        <a:p>
          <a:endParaRPr lang="en-US"/>
        </a:p>
      </dgm:t>
    </dgm:pt>
    <dgm:pt modelId="{3A81FB49-C277-4B17-9894-5BA5266060E7}">
      <dgm:prSet phldrT="[Text]" custT="1"/>
      <dgm:spPr>
        <a:ln>
          <a:noFill/>
        </a:ln>
      </dgm:spPr>
      <dgm:t>
        <a:bodyPr/>
        <a:lstStyle/>
        <a:p>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Assess the cost of each issue</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7EC9F3EC-EA98-4CF8-BB1C-65B233D41BBB}" type="parTrans" cxnId="{873C1B9E-8EC3-402C-8863-885E59B1B840}">
      <dgm:prSet/>
      <dgm:spPr/>
      <dgm:t>
        <a:bodyPr/>
        <a:lstStyle/>
        <a:p>
          <a:endParaRPr lang="en-US"/>
        </a:p>
      </dgm:t>
    </dgm:pt>
    <dgm:pt modelId="{B2CDC27B-DD9C-4294-91A9-962AA783BDF1}" type="sibTrans" cxnId="{873C1B9E-8EC3-402C-8863-885E59B1B840}">
      <dgm:prSet/>
      <dgm:spPr/>
      <dgm:t>
        <a:bodyPr/>
        <a:lstStyle/>
        <a:p>
          <a:endParaRPr lang="en-US"/>
        </a:p>
      </dgm:t>
    </dgm:pt>
    <dgm:pt modelId="{A82A2FB7-FD07-4258-811D-7D45EDCDABDC}">
      <dgm:prSet custT="1"/>
      <dgm:spPr>
        <a:ln>
          <a:noFill/>
        </a:ln>
      </dgm:spPr>
      <dgm:t>
        <a:bodyPr/>
        <a:lstStyle/>
        <a:p>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Determine if this cost should be factored in</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64F85727-754E-4179-BA96-B891B8E8C2F4}" type="parTrans" cxnId="{18D5E3BA-3DC5-4840-978A-052720332B4F}">
      <dgm:prSet/>
      <dgm:spPr/>
      <dgm:t>
        <a:bodyPr/>
        <a:lstStyle/>
        <a:p>
          <a:endParaRPr lang="en-US"/>
        </a:p>
      </dgm:t>
    </dgm:pt>
    <dgm:pt modelId="{406992C0-6E97-4A25-87CA-A54FF6AE0E60}" type="sibTrans" cxnId="{18D5E3BA-3DC5-4840-978A-052720332B4F}">
      <dgm:prSet/>
      <dgm:spPr/>
      <dgm:t>
        <a:bodyPr/>
        <a:lstStyle/>
        <a:p>
          <a:endParaRPr lang="en-US"/>
        </a:p>
      </dgm:t>
    </dgm:pt>
    <dgm:pt modelId="{41E5885D-136D-4CFD-BF17-D673781A7108}" type="pres">
      <dgm:prSet presAssocID="{74A6CEE6-B6B8-4834-BE26-4A2ED1DFEE60}" presName="Name0" presStyleCnt="0">
        <dgm:presLayoutVars>
          <dgm:chMax val="7"/>
          <dgm:chPref val="7"/>
          <dgm:dir/>
        </dgm:presLayoutVars>
      </dgm:prSet>
      <dgm:spPr/>
      <dgm:t>
        <a:bodyPr/>
        <a:lstStyle/>
        <a:p>
          <a:endParaRPr lang="en-US"/>
        </a:p>
      </dgm:t>
    </dgm:pt>
    <dgm:pt modelId="{4B6D7EB1-1B36-4035-92A8-3F6A09EF0A7F}" type="pres">
      <dgm:prSet presAssocID="{74A6CEE6-B6B8-4834-BE26-4A2ED1DFEE60}" presName="Name1" presStyleCnt="0"/>
      <dgm:spPr/>
    </dgm:pt>
    <dgm:pt modelId="{42FDD028-2085-46F0-85DC-E61664C7130C}" type="pres">
      <dgm:prSet presAssocID="{74A6CEE6-B6B8-4834-BE26-4A2ED1DFEE60}" presName="cycle" presStyleCnt="0"/>
      <dgm:spPr/>
    </dgm:pt>
    <dgm:pt modelId="{FBD38662-03A7-4BF4-A2D9-1BF609478F60}" type="pres">
      <dgm:prSet presAssocID="{74A6CEE6-B6B8-4834-BE26-4A2ED1DFEE60}" presName="srcNode" presStyleLbl="node1" presStyleIdx="0" presStyleCnt="4"/>
      <dgm:spPr/>
    </dgm:pt>
    <dgm:pt modelId="{3285C498-81B4-4592-9634-B433497FA320}" type="pres">
      <dgm:prSet presAssocID="{74A6CEE6-B6B8-4834-BE26-4A2ED1DFEE60}" presName="conn" presStyleLbl="parChTrans1D2" presStyleIdx="0" presStyleCnt="1"/>
      <dgm:spPr/>
      <dgm:t>
        <a:bodyPr/>
        <a:lstStyle/>
        <a:p>
          <a:endParaRPr lang="en-US"/>
        </a:p>
      </dgm:t>
    </dgm:pt>
    <dgm:pt modelId="{7750156F-8E63-4762-96D7-71DC7C2D0159}" type="pres">
      <dgm:prSet presAssocID="{74A6CEE6-B6B8-4834-BE26-4A2ED1DFEE60}" presName="extraNode" presStyleLbl="node1" presStyleIdx="0" presStyleCnt="4"/>
      <dgm:spPr/>
    </dgm:pt>
    <dgm:pt modelId="{BD81F9A2-C424-491A-BFA7-A683AEC3E412}" type="pres">
      <dgm:prSet presAssocID="{74A6CEE6-B6B8-4834-BE26-4A2ED1DFEE60}" presName="dstNode" presStyleLbl="node1" presStyleIdx="0" presStyleCnt="4"/>
      <dgm:spPr/>
    </dgm:pt>
    <dgm:pt modelId="{1B6887A0-6706-4C80-8988-C7DCFFAC2059}" type="pres">
      <dgm:prSet presAssocID="{680C6356-4D7E-42C3-8E7F-0FE023333F92}" presName="text_1" presStyleLbl="node1" presStyleIdx="0" presStyleCnt="4">
        <dgm:presLayoutVars>
          <dgm:bulletEnabled val="1"/>
        </dgm:presLayoutVars>
      </dgm:prSet>
      <dgm:spPr/>
      <dgm:t>
        <a:bodyPr/>
        <a:lstStyle/>
        <a:p>
          <a:endParaRPr lang="en-US"/>
        </a:p>
      </dgm:t>
    </dgm:pt>
    <dgm:pt modelId="{4A369A9E-8952-474D-9576-74FCAEA383FD}" type="pres">
      <dgm:prSet presAssocID="{680C6356-4D7E-42C3-8E7F-0FE023333F92}" presName="accent_1" presStyleCnt="0"/>
      <dgm:spPr/>
    </dgm:pt>
    <dgm:pt modelId="{D3EBF172-BB12-4D6D-998B-D9B00D8E5008}" type="pres">
      <dgm:prSet presAssocID="{680C6356-4D7E-42C3-8E7F-0FE023333F92}" presName="accentRepeatNode" presStyleLbl="solidFgAcc1" presStyleIdx="0" presStyleCnt="4"/>
      <dgm:spPr/>
    </dgm:pt>
    <dgm:pt modelId="{C1A70EB8-BD7C-4FBD-A5D7-6B06B8DC5626}" type="pres">
      <dgm:prSet presAssocID="{FB4AA965-9FF4-49FF-8A05-A4B8DFDAC5AB}" presName="text_2" presStyleLbl="node1" presStyleIdx="1" presStyleCnt="4">
        <dgm:presLayoutVars>
          <dgm:bulletEnabled val="1"/>
        </dgm:presLayoutVars>
      </dgm:prSet>
      <dgm:spPr/>
      <dgm:t>
        <a:bodyPr/>
        <a:lstStyle/>
        <a:p>
          <a:endParaRPr lang="en-US"/>
        </a:p>
      </dgm:t>
    </dgm:pt>
    <dgm:pt modelId="{560BAC39-2FB8-4D46-A703-CD1ED1A6371F}" type="pres">
      <dgm:prSet presAssocID="{FB4AA965-9FF4-49FF-8A05-A4B8DFDAC5AB}" presName="accent_2" presStyleCnt="0"/>
      <dgm:spPr/>
    </dgm:pt>
    <dgm:pt modelId="{A33671D8-FA43-4A0B-A60E-3F0082F7A936}" type="pres">
      <dgm:prSet presAssocID="{FB4AA965-9FF4-49FF-8A05-A4B8DFDAC5AB}" presName="accentRepeatNode" presStyleLbl="solidFgAcc1" presStyleIdx="1" presStyleCnt="4"/>
      <dgm:spPr/>
    </dgm:pt>
    <dgm:pt modelId="{570F2B4B-9F0B-4310-8064-46012B5763D1}" type="pres">
      <dgm:prSet presAssocID="{3A81FB49-C277-4B17-9894-5BA5266060E7}" presName="text_3" presStyleLbl="node1" presStyleIdx="2" presStyleCnt="4">
        <dgm:presLayoutVars>
          <dgm:bulletEnabled val="1"/>
        </dgm:presLayoutVars>
      </dgm:prSet>
      <dgm:spPr/>
      <dgm:t>
        <a:bodyPr/>
        <a:lstStyle/>
        <a:p>
          <a:endParaRPr lang="en-US"/>
        </a:p>
      </dgm:t>
    </dgm:pt>
    <dgm:pt modelId="{D2AEF638-7B8D-4027-9F45-5A063E006DBC}" type="pres">
      <dgm:prSet presAssocID="{3A81FB49-C277-4B17-9894-5BA5266060E7}" presName="accent_3" presStyleCnt="0"/>
      <dgm:spPr/>
    </dgm:pt>
    <dgm:pt modelId="{90CFCADA-9DC0-462C-9784-BBA2D675E422}" type="pres">
      <dgm:prSet presAssocID="{3A81FB49-C277-4B17-9894-5BA5266060E7}" presName="accentRepeatNode" presStyleLbl="solidFgAcc1" presStyleIdx="2" presStyleCnt="4"/>
      <dgm:spPr/>
    </dgm:pt>
    <dgm:pt modelId="{0F8CC85B-0A69-4848-B774-D065C7D0004A}" type="pres">
      <dgm:prSet presAssocID="{A82A2FB7-FD07-4258-811D-7D45EDCDABDC}" presName="text_4" presStyleLbl="node1" presStyleIdx="3" presStyleCnt="4">
        <dgm:presLayoutVars>
          <dgm:bulletEnabled val="1"/>
        </dgm:presLayoutVars>
      </dgm:prSet>
      <dgm:spPr/>
      <dgm:t>
        <a:bodyPr/>
        <a:lstStyle/>
        <a:p>
          <a:endParaRPr lang="en-US"/>
        </a:p>
      </dgm:t>
    </dgm:pt>
    <dgm:pt modelId="{0B14F5F1-2C59-4146-95EB-8B29AE297933}" type="pres">
      <dgm:prSet presAssocID="{A82A2FB7-FD07-4258-811D-7D45EDCDABDC}" presName="accent_4" presStyleCnt="0"/>
      <dgm:spPr/>
    </dgm:pt>
    <dgm:pt modelId="{6A7DB897-1A50-4B05-9D6D-B52BB92B1E6A}" type="pres">
      <dgm:prSet presAssocID="{A82A2FB7-FD07-4258-811D-7D45EDCDABDC}" presName="accentRepeatNode" presStyleLbl="solidFgAcc1" presStyleIdx="3" presStyleCnt="4"/>
      <dgm:spPr/>
    </dgm:pt>
  </dgm:ptLst>
  <dgm:cxnLst>
    <dgm:cxn modelId="{F606E09C-76D7-465A-BE6A-0BB3D6416E59}" type="presOf" srcId="{680C6356-4D7E-42C3-8E7F-0FE023333F92}" destId="{1B6887A0-6706-4C80-8988-C7DCFFAC2059}" srcOrd="0" destOrd="0" presId="urn:microsoft.com/office/officeart/2008/layout/VerticalCurvedList"/>
    <dgm:cxn modelId="{20AB5EBE-9437-4EF6-8412-1A0AF08EF262}" type="presOf" srcId="{FB4AA965-9FF4-49FF-8A05-A4B8DFDAC5AB}" destId="{C1A70EB8-BD7C-4FBD-A5D7-6B06B8DC5626}" srcOrd="0" destOrd="0" presId="urn:microsoft.com/office/officeart/2008/layout/VerticalCurvedList"/>
    <dgm:cxn modelId="{5126B1FC-4F41-46D9-952F-8FF1A67B9348}" type="presOf" srcId="{3A81FB49-C277-4B17-9894-5BA5266060E7}" destId="{570F2B4B-9F0B-4310-8064-46012B5763D1}" srcOrd="0" destOrd="0" presId="urn:microsoft.com/office/officeart/2008/layout/VerticalCurvedList"/>
    <dgm:cxn modelId="{4053423B-17CB-4662-ABE6-5ABB1F317977}" type="presOf" srcId="{A82A2FB7-FD07-4258-811D-7D45EDCDABDC}" destId="{0F8CC85B-0A69-4848-B774-D065C7D0004A}" srcOrd="0" destOrd="0" presId="urn:microsoft.com/office/officeart/2008/layout/VerticalCurvedList"/>
    <dgm:cxn modelId="{18D5E3BA-3DC5-4840-978A-052720332B4F}" srcId="{74A6CEE6-B6B8-4834-BE26-4A2ED1DFEE60}" destId="{A82A2FB7-FD07-4258-811D-7D45EDCDABDC}" srcOrd="3" destOrd="0" parTransId="{64F85727-754E-4179-BA96-B891B8E8C2F4}" sibTransId="{406992C0-6E97-4A25-87CA-A54FF6AE0E60}"/>
    <dgm:cxn modelId="{DC9B01FC-92C6-42F5-B511-0A1633A942A2}" srcId="{74A6CEE6-B6B8-4834-BE26-4A2ED1DFEE60}" destId="{FB4AA965-9FF4-49FF-8A05-A4B8DFDAC5AB}" srcOrd="1" destOrd="0" parTransId="{272952B2-FD1F-4556-ACF6-D79FB027AD50}" sibTransId="{B06D5C1B-CA6B-4F80-9CBB-C6EEBD0ADA1A}"/>
    <dgm:cxn modelId="{3767AB05-988E-4B36-8A70-4A7BFB1C29E4}" type="presOf" srcId="{92E12A67-4114-4B35-B516-C43160287E80}" destId="{3285C498-81B4-4592-9634-B433497FA320}" srcOrd="0" destOrd="0" presId="urn:microsoft.com/office/officeart/2008/layout/VerticalCurvedList"/>
    <dgm:cxn modelId="{8175F3AD-C4E0-4D60-A785-575B164873E8}" type="presOf" srcId="{74A6CEE6-B6B8-4834-BE26-4A2ED1DFEE60}" destId="{41E5885D-136D-4CFD-BF17-D673781A7108}" srcOrd="0" destOrd="0" presId="urn:microsoft.com/office/officeart/2008/layout/VerticalCurvedList"/>
    <dgm:cxn modelId="{75DF6D79-3A76-401A-9DF3-35F2204EC148}" srcId="{74A6CEE6-B6B8-4834-BE26-4A2ED1DFEE60}" destId="{680C6356-4D7E-42C3-8E7F-0FE023333F92}" srcOrd="0" destOrd="0" parTransId="{4B6781CD-3299-4500-AAF4-4753F725A3C2}" sibTransId="{92E12A67-4114-4B35-B516-C43160287E80}"/>
    <dgm:cxn modelId="{873C1B9E-8EC3-402C-8863-885E59B1B840}" srcId="{74A6CEE6-B6B8-4834-BE26-4A2ED1DFEE60}" destId="{3A81FB49-C277-4B17-9894-5BA5266060E7}" srcOrd="2" destOrd="0" parTransId="{7EC9F3EC-EA98-4CF8-BB1C-65B233D41BBB}" sibTransId="{B2CDC27B-DD9C-4294-91A9-962AA783BDF1}"/>
    <dgm:cxn modelId="{5115A713-562C-452E-A21F-9D8C28AADB6C}" type="presParOf" srcId="{41E5885D-136D-4CFD-BF17-D673781A7108}" destId="{4B6D7EB1-1B36-4035-92A8-3F6A09EF0A7F}" srcOrd="0" destOrd="0" presId="urn:microsoft.com/office/officeart/2008/layout/VerticalCurvedList"/>
    <dgm:cxn modelId="{928BB5C2-C500-412C-9E40-F9ED42173C0D}" type="presParOf" srcId="{4B6D7EB1-1B36-4035-92A8-3F6A09EF0A7F}" destId="{42FDD028-2085-46F0-85DC-E61664C7130C}" srcOrd="0" destOrd="0" presId="urn:microsoft.com/office/officeart/2008/layout/VerticalCurvedList"/>
    <dgm:cxn modelId="{5B6E539A-A466-49DE-9716-620D79145587}" type="presParOf" srcId="{42FDD028-2085-46F0-85DC-E61664C7130C}" destId="{FBD38662-03A7-4BF4-A2D9-1BF609478F60}" srcOrd="0" destOrd="0" presId="urn:microsoft.com/office/officeart/2008/layout/VerticalCurvedList"/>
    <dgm:cxn modelId="{3907AF4B-D680-467E-B2FC-1319D107193B}" type="presParOf" srcId="{42FDD028-2085-46F0-85DC-E61664C7130C}" destId="{3285C498-81B4-4592-9634-B433497FA320}" srcOrd="1" destOrd="0" presId="urn:microsoft.com/office/officeart/2008/layout/VerticalCurvedList"/>
    <dgm:cxn modelId="{C05BD722-D845-4713-9A7D-455C0C244F2F}" type="presParOf" srcId="{42FDD028-2085-46F0-85DC-E61664C7130C}" destId="{7750156F-8E63-4762-96D7-71DC7C2D0159}" srcOrd="2" destOrd="0" presId="urn:microsoft.com/office/officeart/2008/layout/VerticalCurvedList"/>
    <dgm:cxn modelId="{41B9E23D-2752-4D79-A509-3109DD54CBC9}" type="presParOf" srcId="{42FDD028-2085-46F0-85DC-E61664C7130C}" destId="{BD81F9A2-C424-491A-BFA7-A683AEC3E412}" srcOrd="3" destOrd="0" presId="urn:microsoft.com/office/officeart/2008/layout/VerticalCurvedList"/>
    <dgm:cxn modelId="{938A50B6-E739-4899-BD8F-734B59D595B2}" type="presParOf" srcId="{4B6D7EB1-1B36-4035-92A8-3F6A09EF0A7F}" destId="{1B6887A0-6706-4C80-8988-C7DCFFAC2059}" srcOrd="1" destOrd="0" presId="urn:microsoft.com/office/officeart/2008/layout/VerticalCurvedList"/>
    <dgm:cxn modelId="{A2F5DE9E-8067-4FFC-AE4F-44B3754BCEA1}" type="presParOf" srcId="{4B6D7EB1-1B36-4035-92A8-3F6A09EF0A7F}" destId="{4A369A9E-8952-474D-9576-74FCAEA383FD}" srcOrd="2" destOrd="0" presId="urn:microsoft.com/office/officeart/2008/layout/VerticalCurvedList"/>
    <dgm:cxn modelId="{A5E63CC5-EABA-4031-BFE2-DF24095D18E9}" type="presParOf" srcId="{4A369A9E-8952-474D-9576-74FCAEA383FD}" destId="{D3EBF172-BB12-4D6D-998B-D9B00D8E5008}" srcOrd="0" destOrd="0" presId="urn:microsoft.com/office/officeart/2008/layout/VerticalCurvedList"/>
    <dgm:cxn modelId="{AD4B3694-4AC1-48D1-9095-73B8777652C1}" type="presParOf" srcId="{4B6D7EB1-1B36-4035-92A8-3F6A09EF0A7F}" destId="{C1A70EB8-BD7C-4FBD-A5D7-6B06B8DC5626}" srcOrd="3" destOrd="0" presId="urn:microsoft.com/office/officeart/2008/layout/VerticalCurvedList"/>
    <dgm:cxn modelId="{98C9D1F2-A275-4F99-9B55-E16F90AE5078}" type="presParOf" srcId="{4B6D7EB1-1B36-4035-92A8-3F6A09EF0A7F}" destId="{560BAC39-2FB8-4D46-A703-CD1ED1A6371F}" srcOrd="4" destOrd="0" presId="urn:microsoft.com/office/officeart/2008/layout/VerticalCurvedList"/>
    <dgm:cxn modelId="{6FD8927F-0642-497E-8E66-BBC69323C3BD}" type="presParOf" srcId="{560BAC39-2FB8-4D46-A703-CD1ED1A6371F}" destId="{A33671D8-FA43-4A0B-A60E-3F0082F7A936}" srcOrd="0" destOrd="0" presId="urn:microsoft.com/office/officeart/2008/layout/VerticalCurvedList"/>
    <dgm:cxn modelId="{68B01D4F-C55D-43F5-95BC-CFF46853EFD8}" type="presParOf" srcId="{4B6D7EB1-1B36-4035-92A8-3F6A09EF0A7F}" destId="{570F2B4B-9F0B-4310-8064-46012B5763D1}" srcOrd="5" destOrd="0" presId="urn:microsoft.com/office/officeart/2008/layout/VerticalCurvedList"/>
    <dgm:cxn modelId="{5C3BFF9D-B03F-4DED-8C09-DBD5D6EBB77D}" type="presParOf" srcId="{4B6D7EB1-1B36-4035-92A8-3F6A09EF0A7F}" destId="{D2AEF638-7B8D-4027-9F45-5A063E006DBC}" srcOrd="6" destOrd="0" presId="urn:microsoft.com/office/officeart/2008/layout/VerticalCurvedList"/>
    <dgm:cxn modelId="{24F65CE1-7075-4E58-BAC5-B89821018450}" type="presParOf" srcId="{D2AEF638-7B8D-4027-9F45-5A063E006DBC}" destId="{90CFCADA-9DC0-462C-9784-BBA2D675E422}" srcOrd="0" destOrd="0" presId="urn:microsoft.com/office/officeart/2008/layout/VerticalCurvedList"/>
    <dgm:cxn modelId="{2E129CBD-0F52-4D9A-AB58-D50955E860B8}" type="presParOf" srcId="{4B6D7EB1-1B36-4035-92A8-3F6A09EF0A7F}" destId="{0F8CC85B-0A69-4848-B774-D065C7D0004A}" srcOrd="7" destOrd="0" presId="urn:microsoft.com/office/officeart/2008/layout/VerticalCurvedList"/>
    <dgm:cxn modelId="{46503CDC-633B-4B4B-A5A3-C138E2C234E2}" type="presParOf" srcId="{4B6D7EB1-1B36-4035-92A8-3F6A09EF0A7F}" destId="{0B14F5F1-2C59-4146-95EB-8B29AE297933}" srcOrd="8" destOrd="0" presId="urn:microsoft.com/office/officeart/2008/layout/VerticalCurvedList"/>
    <dgm:cxn modelId="{29459000-78D5-45A8-AFB6-684CAE1DEF79}" type="presParOf" srcId="{0B14F5F1-2C59-4146-95EB-8B29AE297933}" destId="{6A7DB897-1A50-4B05-9D6D-B52BB92B1E6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36660153-507F-42E8-9185-D590EFE80779}" type="doc">
      <dgm:prSet loTypeId="urn:microsoft.com/office/officeart/2005/8/layout/cycle5" loCatId="cycle" qsTypeId="urn:microsoft.com/office/officeart/2005/8/quickstyle/simple1" qsCatId="simple" csTypeId="urn:microsoft.com/office/officeart/2005/8/colors/colorful3" csCatId="colorful" phldr="1"/>
      <dgm:spPr/>
      <dgm:t>
        <a:bodyPr/>
        <a:lstStyle/>
        <a:p>
          <a:endParaRPr lang="en-US"/>
        </a:p>
      </dgm:t>
    </dgm:pt>
    <dgm:pt modelId="{8EEAC006-5D30-4429-B34E-A7086D38A2C2}">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Research </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7E306C06-3BCD-4346-AC79-65B49FA52CBA}" type="parTrans" cxnId="{32F324C4-65A6-43D1-A59F-70062A980463}">
      <dgm:prSet/>
      <dgm:spPr/>
      <dgm:t>
        <a:bodyPr/>
        <a:lstStyle/>
        <a:p>
          <a:endParaRPr lang="en-US"/>
        </a:p>
      </dgm:t>
    </dgm:pt>
    <dgm:pt modelId="{339B7008-F5F0-4C55-8D17-3BA0B2EAA263}" type="sibTrans" cxnId="{32F324C4-65A6-43D1-A59F-70062A980463}">
      <dgm:prSet/>
      <dgm:spPr/>
      <dgm:t>
        <a:bodyPr/>
        <a:lstStyle/>
        <a:p>
          <a:endParaRPr lang="en-US"/>
        </a:p>
      </dgm:t>
    </dgm:pt>
    <dgm:pt modelId="{AB8184EF-A220-42D8-9804-948CDAB80DAE}">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Acquire </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6C2A733E-48DD-45A8-8899-AB88627DC9D8}" type="parTrans" cxnId="{F22E5B3B-1FE2-4D59-A107-D94C1AD7EC1D}">
      <dgm:prSet/>
      <dgm:spPr/>
      <dgm:t>
        <a:bodyPr/>
        <a:lstStyle/>
        <a:p>
          <a:endParaRPr lang="en-US"/>
        </a:p>
      </dgm:t>
    </dgm:pt>
    <dgm:pt modelId="{D9760761-95CA-419D-A30C-498C93A483BB}" type="sibTrans" cxnId="{F22E5B3B-1FE2-4D59-A107-D94C1AD7EC1D}">
      <dgm:prSet/>
      <dgm:spPr/>
      <dgm:t>
        <a:bodyPr/>
        <a:lstStyle/>
        <a:p>
          <a:endParaRPr lang="en-US"/>
        </a:p>
      </dgm:t>
    </dgm:pt>
    <dgm:pt modelId="{90A77020-21C9-44D3-AEF9-67E7BB672CBD}">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Develop </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29511496-4CDB-4AE8-976F-8F7F93437E77}" type="parTrans" cxnId="{66068ED2-1EC9-4DF1-A2DF-4F63EE9C8000}">
      <dgm:prSet/>
      <dgm:spPr/>
      <dgm:t>
        <a:bodyPr/>
        <a:lstStyle/>
        <a:p>
          <a:endParaRPr lang="en-US"/>
        </a:p>
      </dgm:t>
    </dgm:pt>
    <dgm:pt modelId="{635EFB48-4535-472F-8D34-11A9A24A138F}" type="sibTrans" cxnId="{66068ED2-1EC9-4DF1-A2DF-4F63EE9C8000}">
      <dgm:prSet/>
      <dgm:spPr/>
      <dgm:t>
        <a:bodyPr/>
        <a:lstStyle/>
        <a:p>
          <a:endParaRPr lang="en-US"/>
        </a:p>
      </dgm:t>
    </dgm:pt>
    <dgm:pt modelId="{D43DF1DA-DB20-43D2-94DF-B693F68AC9A9}">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Adopt </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DE96A9C-50A7-4D60-8B1E-146316C84B25}" type="parTrans" cxnId="{902E95BD-61AA-4755-B352-74C24FB9AF6B}">
      <dgm:prSet/>
      <dgm:spPr/>
      <dgm:t>
        <a:bodyPr/>
        <a:lstStyle/>
        <a:p>
          <a:endParaRPr lang="en-US"/>
        </a:p>
      </dgm:t>
    </dgm:pt>
    <dgm:pt modelId="{A6CE70E7-9535-41AE-82AB-4BAA8AE8F660}" type="sibTrans" cxnId="{902E95BD-61AA-4755-B352-74C24FB9AF6B}">
      <dgm:prSet/>
      <dgm:spPr/>
      <dgm:t>
        <a:bodyPr/>
        <a:lstStyle/>
        <a:p>
          <a:endParaRPr lang="en-US"/>
        </a:p>
      </dgm:t>
    </dgm:pt>
    <dgm:pt modelId="{BD31EC87-0F6F-4368-88D0-E7CF699EFAB8}">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Report </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55F7D11-523D-4186-BB25-78580EF3089D}" type="parTrans" cxnId="{2C8D617D-61F4-4933-8E6B-9818ED2A7F2B}">
      <dgm:prSet/>
      <dgm:spPr/>
      <dgm:t>
        <a:bodyPr/>
        <a:lstStyle/>
        <a:p>
          <a:endParaRPr lang="en-US"/>
        </a:p>
      </dgm:t>
    </dgm:pt>
    <dgm:pt modelId="{8FDB7E42-D8F9-4973-B44B-10F9D381B044}" type="sibTrans" cxnId="{2C8D617D-61F4-4933-8E6B-9818ED2A7F2B}">
      <dgm:prSet/>
      <dgm:spPr/>
      <dgm:t>
        <a:bodyPr/>
        <a:lstStyle/>
        <a:p>
          <a:endParaRPr lang="en-US"/>
        </a:p>
      </dgm:t>
    </dgm:pt>
    <dgm:pt modelId="{20918812-39ED-4C25-8369-8AFCA1A80D7F}" type="pres">
      <dgm:prSet presAssocID="{36660153-507F-42E8-9185-D590EFE80779}" presName="cycle" presStyleCnt="0">
        <dgm:presLayoutVars>
          <dgm:dir/>
          <dgm:resizeHandles val="exact"/>
        </dgm:presLayoutVars>
      </dgm:prSet>
      <dgm:spPr/>
      <dgm:t>
        <a:bodyPr/>
        <a:lstStyle/>
        <a:p>
          <a:endParaRPr lang="en-US"/>
        </a:p>
      </dgm:t>
    </dgm:pt>
    <dgm:pt modelId="{FE421B20-981B-4BBF-A692-4DDE58CE9CC2}" type="pres">
      <dgm:prSet presAssocID="{8EEAC006-5D30-4429-B34E-A7086D38A2C2}" presName="node" presStyleLbl="node1" presStyleIdx="0" presStyleCnt="5">
        <dgm:presLayoutVars>
          <dgm:bulletEnabled val="1"/>
        </dgm:presLayoutVars>
      </dgm:prSet>
      <dgm:spPr/>
      <dgm:t>
        <a:bodyPr/>
        <a:lstStyle/>
        <a:p>
          <a:endParaRPr lang="en-US"/>
        </a:p>
      </dgm:t>
    </dgm:pt>
    <dgm:pt modelId="{BE30B761-C4C8-4638-896C-51FE3E04D628}" type="pres">
      <dgm:prSet presAssocID="{8EEAC006-5D30-4429-B34E-A7086D38A2C2}" presName="spNode" presStyleCnt="0"/>
      <dgm:spPr/>
    </dgm:pt>
    <dgm:pt modelId="{0DDC45D5-AEBE-4B31-BE96-02381D2E8D56}" type="pres">
      <dgm:prSet presAssocID="{339B7008-F5F0-4C55-8D17-3BA0B2EAA263}" presName="sibTrans" presStyleLbl="sibTrans1D1" presStyleIdx="0" presStyleCnt="5"/>
      <dgm:spPr/>
      <dgm:t>
        <a:bodyPr/>
        <a:lstStyle/>
        <a:p>
          <a:endParaRPr lang="en-US"/>
        </a:p>
      </dgm:t>
    </dgm:pt>
    <dgm:pt modelId="{C5D0E761-4D68-4F1B-BA9E-92EB787D5A2D}" type="pres">
      <dgm:prSet presAssocID="{AB8184EF-A220-42D8-9804-948CDAB80DAE}" presName="node" presStyleLbl="node1" presStyleIdx="1" presStyleCnt="5">
        <dgm:presLayoutVars>
          <dgm:bulletEnabled val="1"/>
        </dgm:presLayoutVars>
      </dgm:prSet>
      <dgm:spPr/>
      <dgm:t>
        <a:bodyPr/>
        <a:lstStyle/>
        <a:p>
          <a:endParaRPr lang="en-US"/>
        </a:p>
      </dgm:t>
    </dgm:pt>
    <dgm:pt modelId="{864D65C9-B26D-4029-9356-01D14656E0E5}" type="pres">
      <dgm:prSet presAssocID="{AB8184EF-A220-42D8-9804-948CDAB80DAE}" presName="spNode" presStyleCnt="0"/>
      <dgm:spPr/>
    </dgm:pt>
    <dgm:pt modelId="{D0555899-E05D-4782-8F7F-FBC3EE5C1646}" type="pres">
      <dgm:prSet presAssocID="{D9760761-95CA-419D-A30C-498C93A483BB}" presName="sibTrans" presStyleLbl="sibTrans1D1" presStyleIdx="1" presStyleCnt="5"/>
      <dgm:spPr/>
      <dgm:t>
        <a:bodyPr/>
        <a:lstStyle/>
        <a:p>
          <a:endParaRPr lang="en-US"/>
        </a:p>
      </dgm:t>
    </dgm:pt>
    <dgm:pt modelId="{09A6B0F5-76B0-4264-8E3F-2A14456DE6BB}" type="pres">
      <dgm:prSet presAssocID="{90A77020-21C9-44D3-AEF9-67E7BB672CBD}" presName="node" presStyleLbl="node1" presStyleIdx="2" presStyleCnt="5">
        <dgm:presLayoutVars>
          <dgm:bulletEnabled val="1"/>
        </dgm:presLayoutVars>
      </dgm:prSet>
      <dgm:spPr/>
      <dgm:t>
        <a:bodyPr/>
        <a:lstStyle/>
        <a:p>
          <a:endParaRPr lang="en-US"/>
        </a:p>
      </dgm:t>
    </dgm:pt>
    <dgm:pt modelId="{E14BACFC-FAD1-447A-89F5-86D199C569AA}" type="pres">
      <dgm:prSet presAssocID="{90A77020-21C9-44D3-AEF9-67E7BB672CBD}" presName="spNode" presStyleCnt="0"/>
      <dgm:spPr/>
    </dgm:pt>
    <dgm:pt modelId="{0B18934C-78A9-4652-82C9-451B5F459580}" type="pres">
      <dgm:prSet presAssocID="{635EFB48-4535-472F-8D34-11A9A24A138F}" presName="sibTrans" presStyleLbl="sibTrans1D1" presStyleIdx="2" presStyleCnt="5"/>
      <dgm:spPr/>
      <dgm:t>
        <a:bodyPr/>
        <a:lstStyle/>
        <a:p>
          <a:endParaRPr lang="en-US"/>
        </a:p>
      </dgm:t>
    </dgm:pt>
    <dgm:pt modelId="{1A365AD8-EEE3-4668-B9AF-DF8EC45F5219}" type="pres">
      <dgm:prSet presAssocID="{D43DF1DA-DB20-43D2-94DF-B693F68AC9A9}" presName="node" presStyleLbl="node1" presStyleIdx="3" presStyleCnt="5">
        <dgm:presLayoutVars>
          <dgm:bulletEnabled val="1"/>
        </dgm:presLayoutVars>
      </dgm:prSet>
      <dgm:spPr/>
      <dgm:t>
        <a:bodyPr/>
        <a:lstStyle/>
        <a:p>
          <a:endParaRPr lang="en-US"/>
        </a:p>
      </dgm:t>
    </dgm:pt>
    <dgm:pt modelId="{60D61A0D-E6F2-4158-A7D7-2088DB57C443}" type="pres">
      <dgm:prSet presAssocID="{D43DF1DA-DB20-43D2-94DF-B693F68AC9A9}" presName="spNode" presStyleCnt="0"/>
      <dgm:spPr/>
    </dgm:pt>
    <dgm:pt modelId="{9A8D687B-8A2E-4289-8A91-FE293DA885B9}" type="pres">
      <dgm:prSet presAssocID="{A6CE70E7-9535-41AE-82AB-4BAA8AE8F660}" presName="sibTrans" presStyleLbl="sibTrans1D1" presStyleIdx="3" presStyleCnt="5"/>
      <dgm:spPr/>
      <dgm:t>
        <a:bodyPr/>
        <a:lstStyle/>
        <a:p>
          <a:endParaRPr lang="en-US"/>
        </a:p>
      </dgm:t>
    </dgm:pt>
    <dgm:pt modelId="{DE342599-300E-4D70-AF60-821D45D522BB}" type="pres">
      <dgm:prSet presAssocID="{BD31EC87-0F6F-4368-88D0-E7CF699EFAB8}" presName="node" presStyleLbl="node1" presStyleIdx="4" presStyleCnt="5">
        <dgm:presLayoutVars>
          <dgm:bulletEnabled val="1"/>
        </dgm:presLayoutVars>
      </dgm:prSet>
      <dgm:spPr/>
      <dgm:t>
        <a:bodyPr/>
        <a:lstStyle/>
        <a:p>
          <a:endParaRPr lang="en-US"/>
        </a:p>
      </dgm:t>
    </dgm:pt>
    <dgm:pt modelId="{B7298E28-0769-4514-A2A5-FD5413691965}" type="pres">
      <dgm:prSet presAssocID="{BD31EC87-0F6F-4368-88D0-E7CF699EFAB8}" presName="spNode" presStyleCnt="0"/>
      <dgm:spPr/>
    </dgm:pt>
    <dgm:pt modelId="{69137A91-6DC4-4408-9D56-070922B89E63}" type="pres">
      <dgm:prSet presAssocID="{8FDB7E42-D8F9-4973-B44B-10F9D381B044}" presName="sibTrans" presStyleLbl="sibTrans1D1" presStyleIdx="4" presStyleCnt="5"/>
      <dgm:spPr/>
      <dgm:t>
        <a:bodyPr/>
        <a:lstStyle/>
        <a:p>
          <a:endParaRPr lang="en-US"/>
        </a:p>
      </dgm:t>
    </dgm:pt>
  </dgm:ptLst>
  <dgm:cxnLst>
    <dgm:cxn modelId="{64B1B9E8-1736-4E7F-B7AC-7F34D4133E64}" type="presOf" srcId="{D43DF1DA-DB20-43D2-94DF-B693F68AC9A9}" destId="{1A365AD8-EEE3-4668-B9AF-DF8EC45F5219}" srcOrd="0" destOrd="0" presId="urn:microsoft.com/office/officeart/2005/8/layout/cycle5"/>
    <dgm:cxn modelId="{134E1A1E-48C9-431B-9EF8-D3B3D86F5F2B}" type="presOf" srcId="{36660153-507F-42E8-9185-D590EFE80779}" destId="{20918812-39ED-4C25-8369-8AFCA1A80D7F}" srcOrd="0" destOrd="0" presId="urn:microsoft.com/office/officeart/2005/8/layout/cycle5"/>
    <dgm:cxn modelId="{66068ED2-1EC9-4DF1-A2DF-4F63EE9C8000}" srcId="{36660153-507F-42E8-9185-D590EFE80779}" destId="{90A77020-21C9-44D3-AEF9-67E7BB672CBD}" srcOrd="2" destOrd="0" parTransId="{29511496-4CDB-4AE8-976F-8F7F93437E77}" sibTransId="{635EFB48-4535-472F-8D34-11A9A24A138F}"/>
    <dgm:cxn modelId="{2C8D617D-61F4-4933-8E6B-9818ED2A7F2B}" srcId="{36660153-507F-42E8-9185-D590EFE80779}" destId="{BD31EC87-0F6F-4368-88D0-E7CF699EFAB8}" srcOrd="4" destOrd="0" parTransId="{D55F7D11-523D-4186-BB25-78580EF3089D}" sibTransId="{8FDB7E42-D8F9-4973-B44B-10F9D381B044}"/>
    <dgm:cxn modelId="{32F324C4-65A6-43D1-A59F-70062A980463}" srcId="{36660153-507F-42E8-9185-D590EFE80779}" destId="{8EEAC006-5D30-4429-B34E-A7086D38A2C2}" srcOrd="0" destOrd="0" parTransId="{7E306C06-3BCD-4346-AC79-65B49FA52CBA}" sibTransId="{339B7008-F5F0-4C55-8D17-3BA0B2EAA263}"/>
    <dgm:cxn modelId="{91C9531F-230F-4CAB-98AB-3C46802D811D}" type="presOf" srcId="{AB8184EF-A220-42D8-9804-948CDAB80DAE}" destId="{C5D0E761-4D68-4F1B-BA9E-92EB787D5A2D}" srcOrd="0" destOrd="0" presId="urn:microsoft.com/office/officeart/2005/8/layout/cycle5"/>
    <dgm:cxn modelId="{632D2802-4038-4E1D-BA40-5E5CECC0FBF2}" type="presOf" srcId="{8FDB7E42-D8F9-4973-B44B-10F9D381B044}" destId="{69137A91-6DC4-4408-9D56-070922B89E63}" srcOrd="0" destOrd="0" presId="urn:microsoft.com/office/officeart/2005/8/layout/cycle5"/>
    <dgm:cxn modelId="{C9116AD5-0E23-4469-BB3B-40539508DFA6}" type="presOf" srcId="{635EFB48-4535-472F-8D34-11A9A24A138F}" destId="{0B18934C-78A9-4652-82C9-451B5F459580}" srcOrd="0" destOrd="0" presId="urn:microsoft.com/office/officeart/2005/8/layout/cycle5"/>
    <dgm:cxn modelId="{DF83E933-E58E-4DF3-929B-1B498F47ADDD}" type="presOf" srcId="{339B7008-F5F0-4C55-8D17-3BA0B2EAA263}" destId="{0DDC45D5-AEBE-4B31-BE96-02381D2E8D56}" srcOrd="0" destOrd="0" presId="urn:microsoft.com/office/officeart/2005/8/layout/cycle5"/>
    <dgm:cxn modelId="{F22E5B3B-1FE2-4D59-A107-D94C1AD7EC1D}" srcId="{36660153-507F-42E8-9185-D590EFE80779}" destId="{AB8184EF-A220-42D8-9804-948CDAB80DAE}" srcOrd="1" destOrd="0" parTransId="{6C2A733E-48DD-45A8-8899-AB88627DC9D8}" sibTransId="{D9760761-95CA-419D-A30C-498C93A483BB}"/>
    <dgm:cxn modelId="{47040D3A-6B70-48B2-AAA0-CF158C1674C5}" type="presOf" srcId="{D9760761-95CA-419D-A30C-498C93A483BB}" destId="{D0555899-E05D-4782-8F7F-FBC3EE5C1646}" srcOrd="0" destOrd="0" presId="urn:microsoft.com/office/officeart/2005/8/layout/cycle5"/>
    <dgm:cxn modelId="{280A453B-62A3-40CA-B586-FA814CC189A2}" type="presOf" srcId="{8EEAC006-5D30-4429-B34E-A7086D38A2C2}" destId="{FE421B20-981B-4BBF-A692-4DDE58CE9CC2}" srcOrd="0" destOrd="0" presId="urn:microsoft.com/office/officeart/2005/8/layout/cycle5"/>
    <dgm:cxn modelId="{5362496F-055B-4FD9-B3A1-7492BC4A8863}" type="presOf" srcId="{90A77020-21C9-44D3-AEF9-67E7BB672CBD}" destId="{09A6B0F5-76B0-4264-8E3F-2A14456DE6BB}" srcOrd="0" destOrd="0" presId="urn:microsoft.com/office/officeart/2005/8/layout/cycle5"/>
    <dgm:cxn modelId="{902E95BD-61AA-4755-B352-74C24FB9AF6B}" srcId="{36660153-507F-42E8-9185-D590EFE80779}" destId="{D43DF1DA-DB20-43D2-94DF-B693F68AC9A9}" srcOrd="3" destOrd="0" parTransId="{DDE96A9C-50A7-4D60-8B1E-146316C84B25}" sibTransId="{A6CE70E7-9535-41AE-82AB-4BAA8AE8F660}"/>
    <dgm:cxn modelId="{3F2D53FF-1D87-4833-9492-EC889393444F}" type="presOf" srcId="{BD31EC87-0F6F-4368-88D0-E7CF699EFAB8}" destId="{DE342599-300E-4D70-AF60-821D45D522BB}" srcOrd="0" destOrd="0" presId="urn:microsoft.com/office/officeart/2005/8/layout/cycle5"/>
    <dgm:cxn modelId="{367AB674-3603-4EAB-9ACC-A42FF5088FCE}" type="presOf" srcId="{A6CE70E7-9535-41AE-82AB-4BAA8AE8F660}" destId="{9A8D687B-8A2E-4289-8A91-FE293DA885B9}" srcOrd="0" destOrd="0" presId="urn:microsoft.com/office/officeart/2005/8/layout/cycle5"/>
    <dgm:cxn modelId="{6CB88ACA-AE7F-477F-A6B0-F2F0BA14D2CC}" type="presParOf" srcId="{20918812-39ED-4C25-8369-8AFCA1A80D7F}" destId="{FE421B20-981B-4BBF-A692-4DDE58CE9CC2}" srcOrd="0" destOrd="0" presId="urn:microsoft.com/office/officeart/2005/8/layout/cycle5"/>
    <dgm:cxn modelId="{9941FF09-05E6-4D38-A97E-DEB6E022FE64}" type="presParOf" srcId="{20918812-39ED-4C25-8369-8AFCA1A80D7F}" destId="{BE30B761-C4C8-4638-896C-51FE3E04D628}" srcOrd="1" destOrd="0" presId="urn:microsoft.com/office/officeart/2005/8/layout/cycle5"/>
    <dgm:cxn modelId="{D7F93EE4-B087-4541-B70B-BADB4A095F61}" type="presParOf" srcId="{20918812-39ED-4C25-8369-8AFCA1A80D7F}" destId="{0DDC45D5-AEBE-4B31-BE96-02381D2E8D56}" srcOrd="2" destOrd="0" presId="urn:microsoft.com/office/officeart/2005/8/layout/cycle5"/>
    <dgm:cxn modelId="{17064E24-BA63-41C6-83B0-8DC3856B59D3}" type="presParOf" srcId="{20918812-39ED-4C25-8369-8AFCA1A80D7F}" destId="{C5D0E761-4D68-4F1B-BA9E-92EB787D5A2D}" srcOrd="3" destOrd="0" presId="urn:microsoft.com/office/officeart/2005/8/layout/cycle5"/>
    <dgm:cxn modelId="{521D2233-DFBB-454B-A876-85B56F249747}" type="presParOf" srcId="{20918812-39ED-4C25-8369-8AFCA1A80D7F}" destId="{864D65C9-B26D-4029-9356-01D14656E0E5}" srcOrd="4" destOrd="0" presId="urn:microsoft.com/office/officeart/2005/8/layout/cycle5"/>
    <dgm:cxn modelId="{23161CFA-91B1-419F-9EB1-8E00FF1F6029}" type="presParOf" srcId="{20918812-39ED-4C25-8369-8AFCA1A80D7F}" destId="{D0555899-E05D-4782-8F7F-FBC3EE5C1646}" srcOrd="5" destOrd="0" presId="urn:microsoft.com/office/officeart/2005/8/layout/cycle5"/>
    <dgm:cxn modelId="{102477F7-437F-4008-AF55-518812362074}" type="presParOf" srcId="{20918812-39ED-4C25-8369-8AFCA1A80D7F}" destId="{09A6B0F5-76B0-4264-8E3F-2A14456DE6BB}" srcOrd="6" destOrd="0" presId="urn:microsoft.com/office/officeart/2005/8/layout/cycle5"/>
    <dgm:cxn modelId="{6314EDEF-88B5-436E-A326-2A505F93A7D7}" type="presParOf" srcId="{20918812-39ED-4C25-8369-8AFCA1A80D7F}" destId="{E14BACFC-FAD1-447A-89F5-86D199C569AA}" srcOrd="7" destOrd="0" presId="urn:microsoft.com/office/officeart/2005/8/layout/cycle5"/>
    <dgm:cxn modelId="{44323215-F8BF-49EC-A710-B5A749CDA5B3}" type="presParOf" srcId="{20918812-39ED-4C25-8369-8AFCA1A80D7F}" destId="{0B18934C-78A9-4652-82C9-451B5F459580}" srcOrd="8" destOrd="0" presId="urn:microsoft.com/office/officeart/2005/8/layout/cycle5"/>
    <dgm:cxn modelId="{B4F52D57-C34A-4970-BE66-8594B8BD868D}" type="presParOf" srcId="{20918812-39ED-4C25-8369-8AFCA1A80D7F}" destId="{1A365AD8-EEE3-4668-B9AF-DF8EC45F5219}" srcOrd="9" destOrd="0" presId="urn:microsoft.com/office/officeart/2005/8/layout/cycle5"/>
    <dgm:cxn modelId="{13C502D6-D22B-4711-BAB4-5CF4A26710D6}" type="presParOf" srcId="{20918812-39ED-4C25-8369-8AFCA1A80D7F}" destId="{60D61A0D-E6F2-4158-A7D7-2088DB57C443}" srcOrd="10" destOrd="0" presId="urn:microsoft.com/office/officeart/2005/8/layout/cycle5"/>
    <dgm:cxn modelId="{3001C56B-1428-4FC4-90A4-8FDE51B60E3D}" type="presParOf" srcId="{20918812-39ED-4C25-8369-8AFCA1A80D7F}" destId="{9A8D687B-8A2E-4289-8A91-FE293DA885B9}" srcOrd="11" destOrd="0" presId="urn:microsoft.com/office/officeart/2005/8/layout/cycle5"/>
    <dgm:cxn modelId="{7050D986-905B-49A4-B053-8E5C547C5633}" type="presParOf" srcId="{20918812-39ED-4C25-8369-8AFCA1A80D7F}" destId="{DE342599-300E-4D70-AF60-821D45D522BB}" srcOrd="12" destOrd="0" presId="urn:microsoft.com/office/officeart/2005/8/layout/cycle5"/>
    <dgm:cxn modelId="{D1F3DEB0-ED92-46E0-976E-421082E228B8}" type="presParOf" srcId="{20918812-39ED-4C25-8369-8AFCA1A80D7F}" destId="{B7298E28-0769-4514-A2A5-FD5413691965}" srcOrd="13" destOrd="0" presId="urn:microsoft.com/office/officeart/2005/8/layout/cycle5"/>
    <dgm:cxn modelId="{E0185157-319A-4D8D-ABAB-AB6E318C9752}" type="presParOf" srcId="{20918812-39ED-4C25-8369-8AFCA1A80D7F}" destId="{69137A91-6DC4-4408-9D56-070922B89E63}"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D949EE23-83F2-4A1F-8DAA-D36632E7B112}" type="doc">
      <dgm:prSet loTypeId="urn:microsoft.com/office/officeart/2011/layout/RadialPictureList" loCatId="picture" qsTypeId="urn:microsoft.com/office/officeart/2005/8/quickstyle/simple1" qsCatId="simple" csTypeId="urn:microsoft.com/office/officeart/2005/8/colors/colorful3" csCatId="colorful" phldr="1"/>
      <dgm:spPr/>
      <dgm:t>
        <a:bodyPr/>
        <a:lstStyle/>
        <a:p>
          <a:endParaRPr lang="en-US"/>
        </a:p>
      </dgm:t>
    </dgm:pt>
    <dgm:pt modelId="{FF6CA562-BF2F-4248-BEBD-0D9BA24A87A2}">
      <dgm:prSet phldrT="[Text]"/>
      <dgm:spPr/>
      <dgm:t>
        <a:bodyPr/>
        <a:lstStyle/>
        <a:p>
          <a:r>
            <a:rPr lang="en-US" dirty="0" smtClean="0"/>
            <a:t>Benefits</a:t>
          </a:r>
          <a:endParaRPr lang="en-US" dirty="0"/>
        </a:p>
      </dgm:t>
    </dgm:pt>
    <dgm:pt modelId="{CE733360-34D6-40FD-AA06-3101D6288AF8}" type="parTrans" cxnId="{E4676685-FFA4-4DC8-918A-AEB680C6D7A4}">
      <dgm:prSet/>
      <dgm:spPr/>
      <dgm:t>
        <a:bodyPr/>
        <a:lstStyle/>
        <a:p>
          <a:endParaRPr lang="en-US"/>
        </a:p>
      </dgm:t>
    </dgm:pt>
    <dgm:pt modelId="{53438CE0-6616-4819-8153-C9F96B4B6418}" type="sibTrans" cxnId="{E4676685-FFA4-4DC8-918A-AEB680C6D7A4}">
      <dgm:prSet/>
      <dgm:spPr/>
      <dgm:t>
        <a:bodyPr/>
        <a:lstStyle/>
        <a:p>
          <a:endParaRPr lang="en-US"/>
        </a:p>
      </dgm:t>
    </dgm:pt>
    <dgm:pt modelId="{E1EB5731-4A2B-478D-A391-1045C346588E}">
      <dgm:prSet phldrT="[Text]" custT="1"/>
      <dgm:spPr/>
      <dgm:t>
        <a:bodyPr/>
        <a:lstStyle/>
        <a:p>
          <a:r>
            <a:rPr lang="en-US" sz="2400" dirty="0" smtClean="0"/>
            <a:t>Collaboration</a:t>
          </a:r>
          <a:endParaRPr lang="en-US" sz="2400" dirty="0"/>
        </a:p>
      </dgm:t>
    </dgm:pt>
    <dgm:pt modelId="{E81930B3-F9A2-41E7-8D3C-C0ADAABF9FCD}" type="parTrans" cxnId="{C420AED7-D917-4B29-86F9-6289D1493961}">
      <dgm:prSet/>
      <dgm:spPr/>
      <dgm:t>
        <a:bodyPr/>
        <a:lstStyle/>
        <a:p>
          <a:endParaRPr lang="en-US"/>
        </a:p>
      </dgm:t>
    </dgm:pt>
    <dgm:pt modelId="{18F4B39F-E91F-4077-98CA-58B706349120}" type="sibTrans" cxnId="{C420AED7-D917-4B29-86F9-6289D1493961}">
      <dgm:prSet/>
      <dgm:spPr/>
      <dgm:t>
        <a:bodyPr/>
        <a:lstStyle/>
        <a:p>
          <a:endParaRPr lang="en-US"/>
        </a:p>
      </dgm:t>
    </dgm:pt>
    <dgm:pt modelId="{8ACE1F42-5FF0-4C5E-85EC-1DE9A2899E3E}">
      <dgm:prSet phldrT="[Text]" custT="1"/>
      <dgm:spPr/>
      <dgm:t>
        <a:bodyPr/>
        <a:lstStyle/>
        <a:p>
          <a:r>
            <a:rPr lang="en-US" sz="2400" dirty="0" smtClean="0"/>
            <a:t>Reduced errors</a:t>
          </a:r>
          <a:endParaRPr lang="en-US" sz="2400" dirty="0"/>
        </a:p>
      </dgm:t>
    </dgm:pt>
    <dgm:pt modelId="{66E1861B-53B9-4F03-8005-A318F5B307BD}" type="parTrans" cxnId="{63A93B36-969F-449A-9694-3CA71EEF0222}">
      <dgm:prSet/>
      <dgm:spPr/>
      <dgm:t>
        <a:bodyPr/>
        <a:lstStyle/>
        <a:p>
          <a:endParaRPr lang="en-US"/>
        </a:p>
      </dgm:t>
    </dgm:pt>
    <dgm:pt modelId="{F2C026AD-0DE9-4886-BACB-581B1330ABA6}" type="sibTrans" cxnId="{63A93B36-969F-449A-9694-3CA71EEF0222}">
      <dgm:prSet/>
      <dgm:spPr/>
      <dgm:t>
        <a:bodyPr/>
        <a:lstStyle/>
        <a:p>
          <a:endParaRPr lang="en-US"/>
        </a:p>
      </dgm:t>
    </dgm:pt>
    <dgm:pt modelId="{4FCCD06D-34C6-4284-97B3-65F386A264A0}">
      <dgm:prSet phldrT="[Text]" custT="1"/>
      <dgm:spPr/>
      <dgm:t>
        <a:bodyPr/>
        <a:lstStyle/>
        <a:p>
          <a:r>
            <a:rPr lang="en-US" sz="2400" dirty="0" smtClean="0"/>
            <a:t>Quick analysis</a:t>
          </a:r>
          <a:endParaRPr lang="en-US" sz="2400" dirty="0"/>
        </a:p>
      </dgm:t>
    </dgm:pt>
    <dgm:pt modelId="{6BBCC2D4-DA7B-4B14-BF3E-2F593216855C}" type="parTrans" cxnId="{A0DB823A-AFB7-4CAC-A109-564ED1667E1D}">
      <dgm:prSet/>
      <dgm:spPr/>
      <dgm:t>
        <a:bodyPr/>
        <a:lstStyle/>
        <a:p>
          <a:endParaRPr lang="en-US"/>
        </a:p>
      </dgm:t>
    </dgm:pt>
    <dgm:pt modelId="{4831CB46-7512-4C4E-B8C7-B12FF2CF9ED1}" type="sibTrans" cxnId="{A0DB823A-AFB7-4CAC-A109-564ED1667E1D}">
      <dgm:prSet/>
      <dgm:spPr/>
      <dgm:t>
        <a:bodyPr/>
        <a:lstStyle/>
        <a:p>
          <a:endParaRPr lang="en-US"/>
        </a:p>
      </dgm:t>
    </dgm:pt>
    <dgm:pt modelId="{CD59ABB0-7339-4CF9-BC56-3B75964CCFB9}">
      <dgm:prSet phldrT="[Text]" custT="1"/>
      <dgm:spPr/>
      <dgm:t>
        <a:bodyPr/>
        <a:lstStyle/>
        <a:p>
          <a:r>
            <a:rPr lang="en-US" sz="2400" dirty="0" smtClean="0"/>
            <a:t>Visuals</a:t>
          </a:r>
          <a:endParaRPr lang="en-US" sz="2400" dirty="0"/>
        </a:p>
      </dgm:t>
    </dgm:pt>
    <dgm:pt modelId="{01E9DCD6-4777-47E2-8110-DC07E73E2F3E}" type="parTrans" cxnId="{E6EF9FFC-022C-41C7-9BFE-F151C9B251E3}">
      <dgm:prSet/>
      <dgm:spPr/>
      <dgm:t>
        <a:bodyPr/>
        <a:lstStyle/>
        <a:p>
          <a:endParaRPr lang="en-US"/>
        </a:p>
      </dgm:t>
    </dgm:pt>
    <dgm:pt modelId="{41F3F87B-B513-4E75-82DD-5B2398911A61}" type="sibTrans" cxnId="{E6EF9FFC-022C-41C7-9BFE-F151C9B251E3}">
      <dgm:prSet/>
      <dgm:spPr/>
      <dgm:t>
        <a:bodyPr/>
        <a:lstStyle/>
        <a:p>
          <a:endParaRPr lang="en-US"/>
        </a:p>
      </dgm:t>
    </dgm:pt>
    <dgm:pt modelId="{8EBDEA05-FCEE-4A90-8BE8-FC644E844676}" type="pres">
      <dgm:prSet presAssocID="{D949EE23-83F2-4A1F-8DAA-D36632E7B112}" presName="Name0" presStyleCnt="0">
        <dgm:presLayoutVars>
          <dgm:chMax val="1"/>
          <dgm:chPref val="1"/>
          <dgm:dir/>
          <dgm:resizeHandles/>
        </dgm:presLayoutVars>
      </dgm:prSet>
      <dgm:spPr/>
      <dgm:t>
        <a:bodyPr/>
        <a:lstStyle/>
        <a:p>
          <a:endParaRPr lang="en-US"/>
        </a:p>
      </dgm:t>
    </dgm:pt>
    <dgm:pt modelId="{043F602B-5E87-404F-B1E1-845807678F94}" type="pres">
      <dgm:prSet presAssocID="{FF6CA562-BF2F-4248-BEBD-0D9BA24A87A2}" presName="Parent" presStyleLbl="node1" presStyleIdx="0" presStyleCnt="2">
        <dgm:presLayoutVars>
          <dgm:chMax val="4"/>
          <dgm:chPref val="3"/>
        </dgm:presLayoutVars>
      </dgm:prSet>
      <dgm:spPr/>
      <dgm:t>
        <a:bodyPr/>
        <a:lstStyle/>
        <a:p>
          <a:endParaRPr lang="en-US"/>
        </a:p>
      </dgm:t>
    </dgm:pt>
    <dgm:pt modelId="{160FCBE9-B77B-43CC-B471-3F9F3AF204AF}" type="pres">
      <dgm:prSet presAssocID="{E1EB5731-4A2B-478D-A391-1045C346588E}" presName="Accent" presStyleLbl="node1" presStyleIdx="1" presStyleCnt="2"/>
      <dgm:spPr/>
    </dgm:pt>
    <dgm:pt modelId="{0634758B-6FA3-4092-8D62-06B3BCC6B3A8}" type="pres">
      <dgm:prSet presAssocID="{E1EB5731-4A2B-478D-A391-1045C346588E}" presName="Image1" presStyleLbl="fgImgPlace1" presStyleIdx="0" presStyleCnt="4"/>
      <dgm:spPr>
        <a:solidFill>
          <a:schemeClr val="accent3">
            <a:tint val="50000"/>
            <a:hueOff val="0"/>
            <a:satOff val="0"/>
            <a:lumOff val="0"/>
          </a:schemeClr>
        </a:solidFill>
      </dgm:spPr>
    </dgm:pt>
    <dgm:pt modelId="{FE786C5C-8A4D-4419-9D3D-724F8E2CFADC}" type="pres">
      <dgm:prSet presAssocID="{E1EB5731-4A2B-478D-A391-1045C346588E}" presName="Child1" presStyleLbl="revTx" presStyleIdx="0" presStyleCnt="4" custScaleX="124921" custLinFactNeighborX="10134">
        <dgm:presLayoutVars>
          <dgm:chMax val="0"/>
          <dgm:chPref val="0"/>
          <dgm:bulletEnabled val="1"/>
        </dgm:presLayoutVars>
      </dgm:prSet>
      <dgm:spPr/>
      <dgm:t>
        <a:bodyPr/>
        <a:lstStyle/>
        <a:p>
          <a:endParaRPr lang="en-US"/>
        </a:p>
      </dgm:t>
    </dgm:pt>
    <dgm:pt modelId="{4BE915BA-0793-4FD9-B1A1-A2526518A091}" type="pres">
      <dgm:prSet presAssocID="{8ACE1F42-5FF0-4C5E-85EC-1DE9A2899E3E}" presName="Image2" presStyleCnt="0"/>
      <dgm:spPr/>
    </dgm:pt>
    <dgm:pt modelId="{FB7E5EAC-A489-4EF1-8F01-462C58838D57}" type="pres">
      <dgm:prSet presAssocID="{8ACE1F42-5FF0-4C5E-85EC-1DE9A2899E3E}" presName="Image" presStyleLbl="fgImgPlace1" presStyleIdx="1" presStyleCnt="4"/>
      <dgm:spPr>
        <a:solidFill>
          <a:schemeClr val="accent3">
            <a:tint val="50000"/>
            <a:hueOff val="3584065"/>
            <a:satOff val="-4703"/>
            <a:lumOff val="-463"/>
          </a:schemeClr>
        </a:solidFill>
      </dgm:spPr>
    </dgm:pt>
    <dgm:pt modelId="{63DCA8C9-97B6-477E-AA96-22381B75723F}" type="pres">
      <dgm:prSet presAssocID="{8ACE1F42-5FF0-4C5E-85EC-1DE9A2899E3E}" presName="Child2" presStyleLbl="revTx" presStyleIdx="1" presStyleCnt="4" custScaleX="177128" custLinFactNeighborX="39550">
        <dgm:presLayoutVars>
          <dgm:chMax val="0"/>
          <dgm:chPref val="0"/>
          <dgm:bulletEnabled val="1"/>
        </dgm:presLayoutVars>
      </dgm:prSet>
      <dgm:spPr/>
      <dgm:t>
        <a:bodyPr/>
        <a:lstStyle/>
        <a:p>
          <a:endParaRPr lang="en-US"/>
        </a:p>
      </dgm:t>
    </dgm:pt>
    <dgm:pt modelId="{3B7521D5-11CE-40A9-91E6-642164F2F735}" type="pres">
      <dgm:prSet presAssocID="{4FCCD06D-34C6-4284-97B3-65F386A264A0}" presName="Image3" presStyleCnt="0"/>
      <dgm:spPr/>
    </dgm:pt>
    <dgm:pt modelId="{19F1912F-CEA5-4F28-BB50-E624D6822E4B}" type="pres">
      <dgm:prSet presAssocID="{4FCCD06D-34C6-4284-97B3-65F386A264A0}" presName="Image" presStyleLbl="fgImgPlace1" presStyleIdx="2" presStyleCnt="4"/>
      <dgm:spPr>
        <a:solidFill>
          <a:schemeClr val="accent3">
            <a:tint val="50000"/>
            <a:hueOff val="7168130"/>
            <a:satOff val="-9405"/>
            <a:lumOff val="-925"/>
          </a:schemeClr>
        </a:solidFill>
      </dgm:spPr>
    </dgm:pt>
    <dgm:pt modelId="{3FF21176-936F-44B1-803B-DC142F90520D}" type="pres">
      <dgm:prSet presAssocID="{4FCCD06D-34C6-4284-97B3-65F386A264A0}" presName="Child3" presStyleLbl="revTx" presStyleIdx="2" presStyleCnt="4" custScaleX="154883" custLinFactNeighborX="25336">
        <dgm:presLayoutVars>
          <dgm:chMax val="0"/>
          <dgm:chPref val="0"/>
          <dgm:bulletEnabled val="1"/>
        </dgm:presLayoutVars>
      </dgm:prSet>
      <dgm:spPr/>
      <dgm:t>
        <a:bodyPr/>
        <a:lstStyle/>
        <a:p>
          <a:endParaRPr lang="en-US"/>
        </a:p>
      </dgm:t>
    </dgm:pt>
    <dgm:pt modelId="{577DE8FB-BD51-421B-A807-B67165B7FA19}" type="pres">
      <dgm:prSet presAssocID="{CD59ABB0-7339-4CF9-BC56-3B75964CCFB9}" presName="Image4" presStyleCnt="0"/>
      <dgm:spPr/>
    </dgm:pt>
    <dgm:pt modelId="{FE5C9C02-DBCA-4AA6-819A-558B550AA52D}" type="pres">
      <dgm:prSet presAssocID="{CD59ABB0-7339-4CF9-BC56-3B75964CCFB9}" presName="Image" presStyleLbl="fgImgPlace1" presStyleIdx="3" presStyleCnt="4"/>
      <dgm:spPr>
        <a:solidFill>
          <a:schemeClr val="accent3">
            <a:tint val="50000"/>
            <a:hueOff val="10752195"/>
            <a:satOff val="-14108"/>
            <a:lumOff val="-1388"/>
          </a:schemeClr>
        </a:solidFill>
      </dgm:spPr>
    </dgm:pt>
    <dgm:pt modelId="{F2D7882D-4A3D-4760-9D76-E4BE6D15F642}" type="pres">
      <dgm:prSet presAssocID="{CD59ABB0-7339-4CF9-BC56-3B75964CCFB9}" presName="Child4" presStyleLbl="revTx" presStyleIdx="3" presStyleCnt="4">
        <dgm:presLayoutVars>
          <dgm:chMax val="0"/>
          <dgm:chPref val="0"/>
          <dgm:bulletEnabled val="1"/>
        </dgm:presLayoutVars>
      </dgm:prSet>
      <dgm:spPr/>
      <dgm:t>
        <a:bodyPr/>
        <a:lstStyle/>
        <a:p>
          <a:endParaRPr lang="en-US"/>
        </a:p>
      </dgm:t>
    </dgm:pt>
  </dgm:ptLst>
  <dgm:cxnLst>
    <dgm:cxn modelId="{CBB1CF65-B8DC-4BD5-9D22-0849492EE022}" type="presOf" srcId="{E1EB5731-4A2B-478D-A391-1045C346588E}" destId="{FE786C5C-8A4D-4419-9D3D-724F8E2CFADC}" srcOrd="0" destOrd="0" presId="urn:microsoft.com/office/officeart/2011/layout/RadialPictureList"/>
    <dgm:cxn modelId="{EDECF13F-EF23-4172-876E-11041A565907}" type="presOf" srcId="{CD59ABB0-7339-4CF9-BC56-3B75964CCFB9}" destId="{F2D7882D-4A3D-4760-9D76-E4BE6D15F642}" srcOrd="0" destOrd="0" presId="urn:microsoft.com/office/officeart/2011/layout/RadialPictureList"/>
    <dgm:cxn modelId="{2DEB75D1-B865-4BEB-82F2-9958B537738D}" type="presOf" srcId="{8ACE1F42-5FF0-4C5E-85EC-1DE9A2899E3E}" destId="{63DCA8C9-97B6-477E-AA96-22381B75723F}" srcOrd="0" destOrd="0" presId="urn:microsoft.com/office/officeart/2011/layout/RadialPictureList"/>
    <dgm:cxn modelId="{E6EF9FFC-022C-41C7-9BFE-F151C9B251E3}" srcId="{FF6CA562-BF2F-4248-BEBD-0D9BA24A87A2}" destId="{CD59ABB0-7339-4CF9-BC56-3B75964CCFB9}" srcOrd="3" destOrd="0" parTransId="{01E9DCD6-4777-47E2-8110-DC07E73E2F3E}" sibTransId="{41F3F87B-B513-4E75-82DD-5B2398911A61}"/>
    <dgm:cxn modelId="{C420AED7-D917-4B29-86F9-6289D1493961}" srcId="{FF6CA562-BF2F-4248-BEBD-0D9BA24A87A2}" destId="{E1EB5731-4A2B-478D-A391-1045C346588E}" srcOrd="0" destOrd="0" parTransId="{E81930B3-F9A2-41E7-8D3C-C0ADAABF9FCD}" sibTransId="{18F4B39F-E91F-4077-98CA-58B706349120}"/>
    <dgm:cxn modelId="{E4676685-FFA4-4DC8-918A-AEB680C6D7A4}" srcId="{D949EE23-83F2-4A1F-8DAA-D36632E7B112}" destId="{FF6CA562-BF2F-4248-BEBD-0D9BA24A87A2}" srcOrd="0" destOrd="0" parTransId="{CE733360-34D6-40FD-AA06-3101D6288AF8}" sibTransId="{53438CE0-6616-4819-8153-C9F96B4B6418}"/>
    <dgm:cxn modelId="{63A93B36-969F-449A-9694-3CA71EEF0222}" srcId="{FF6CA562-BF2F-4248-BEBD-0D9BA24A87A2}" destId="{8ACE1F42-5FF0-4C5E-85EC-1DE9A2899E3E}" srcOrd="1" destOrd="0" parTransId="{66E1861B-53B9-4F03-8005-A318F5B307BD}" sibTransId="{F2C026AD-0DE9-4886-BACB-581B1330ABA6}"/>
    <dgm:cxn modelId="{0CCC1B52-8472-4FA8-BA40-B0E4A6A5DE4B}" type="presOf" srcId="{4FCCD06D-34C6-4284-97B3-65F386A264A0}" destId="{3FF21176-936F-44B1-803B-DC142F90520D}" srcOrd="0" destOrd="0" presId="urn:microsoft.com/office/officeart/2011/layout/RadialPictureList"/>
    <dgm:cxn modelId="{AC3E03E3-CA57-4262-AC0E-2533FFCE7048}" type="presOf" srcId="{FF6CA562-BF2F-4248-BEBD-0D9BA24A87A2}" destId="{043F602B-5E87-404F-B1E1-845807678F94}" srcOrd="0" destOrd="0" presId="urn:microsoft.com/office/officeart/2011/layout/RadialPictureList"/>
    <dgm:cxn modelId="{31724B45-4C6E-4FB8-952D-6CD467D6BE63}" type="presOf" srcId="{D949EE23-83F2-4A1F-8DAA-D36632E7B112}" destId="{8EBDEA05-FCEE-4A90-8BE8-FC644E844676}" srcOrd="0" destOrd="0" presId="urn:microsoft.com/office/officeart/2011/layout/RadialPictureList"/>
    <dgm:cxn modelId="{A0DB823A-AFB7-4CAC-A109-564ED1667E1D}" srcId="{FF6CA562-BF2F-4248-BEBD-0D9BA24A87A2}" destId="{4FCCD06D-34C6-4284-97B3-65F386A264A0}" srcOrd="2" destOrd="0" parTransId="{6BBCC2D4-DA7B-4B14-BF3E-2F593216855C}" sibTransId="{4831CB46-7512-4C4E-B8C7-B12FF2CF9ED1}"/>
    <dgm:cxn modelId="{C384F2AC-48E7-44D8-ADBB-0A3BB3595B2A}" type="presParOf" srcId="{8EBDEA05-FCEE-4A90-8BE8-FC644E844676}" destId="{043F602B-5E87-404F-B1E1-845807678F94}" srcOrd="0" destOrd="0" presId="urn:microsoft.com/office/officeart/2011/layout/RadialPictureList"/>
    <dgm:cxn modelId="{BC513079-66D0-44BC-867C-CF20367CD887}" type="presParOf" srcId="{8EBDEA05-FCEE-4A90-8BE8-FC644E844676}" destId="{160FCBE9-B77B-43CC-B471-3F9F3AF204AF}" srcOrd="1" destOrd="0" presId="urn:microsoft.com/office/officeart/2011/layout/RadialPictureList"/>
    <dgm:cxn modelId="{99F8DCFF-9C87-463D-924F-6ADBC9D59EC5}" type="presParOf" srcId="{8EBDEA05-FCEE-4A90-8BE8-FC644E844676}" destId="{0634758B-6FA3-4092-8D62-06B3BCC6B3A8}" srcOrd="2" destOrd="0" presId="urn:microsoft.com/office/officeart/2011/layout/RadialPictureList"/>
    <dgm:cxn modelId="{6FE6D2CD-B5C4-460C-B4F7-B358679B2287}" type="presParOf" srcId="{8EBDEA05-FCEE-4A90-8BE8-FC644E844676}" destId="{FE786C5C-8A4D-4419-9D3D-724F8E2CFADC}" srcOrd="3" destOrd="0" presId="urn:microsoft.com/office/officeart/2011/layout/RadialPictureList"/>
    <dgm:cxn modelId="{10AEB46C-4CB8-468E-BD1B-8280AF49F481}" type="presParOf" srcId="{8EBDEA05-FCEE-4A90-8BE8-FC644E844676}" destId="{4BE915BA-0793-4FD9-B1A1-A2526518A091}" srcOrd="4" destOrd="0" presId="urn:microsoft.com/office/officeart/2011/layout/RadialPictureList"/>
    <dgm:cxn modelId="{6B0A22B6-64F5-4E3E-8C80-A0D67B1E4229}" type="presParOf" srcId="{4BE915BA-0793-4FD9-B1A1-A2526518A091}" destId="{FB7E5EAC-A489-4EF1-8F01-462C58838D57}" srcOrd="0" destOrd="0" presId="urn:microsoft.com/office/officeart/2011/layout/RadialPictureList"/>
    <dgm:cxn modelId="{B6888698-679A-4AAA-8AF6-347D0AC5A8B3}" type="presParOf" srcId="{8EBDEA05-FCEE-4A90-8BE8-FC644E844676}" destId="{63DCA8C9-97B6-477E-AA96-22381B75723F}" srcOrd="5" destOrd="0" presId="urn:microsoft.com/office/officeart/2011/layout/RadialPictureList"/>
    <dgm:cxn modelId="{FE615012-BF25-48D9-8FDF-875536B32A90}" type="presParOf" srcId="{8EBDEA05-FCEE-4A90-8BE8-FC644E844676}" destId="{3B7521D5-11CE-40A9-91E6-642164F2F735}" srcOrd="6" destOrd="0" presId="urn:microsoft.com/office/officeart/2011/layout/RadialPictureList"/>
    <dgm:cxn modelId="{9AD612D0-4645-4F6D-947F-37A5C949FEBB}" type="presParOf" srcId="{3B7521D5-11CE-40A9-91E6-642164F2F735}" destId="{19F1912F-CEA5-4F28-BB50-E624D6822E4B}" srcOrd="0" destOrd="0" presId="urn:microsoft.com/office/officeart/2011/layout/RadialPictureList"/>
    <dgm:cxn modelId="{5C48656F-C834-44D6-A794-B5F6CE3393EF}" type="presParOf" srcId="{8EBDEA05-FCEE-4A90-8BE8-FC644E844676}" destId="{3FF21176-936F-44B1-803B-DC142F90520D}" srcOrd="7" destOrd="0" presId="urn:microsoft.com/office/officeart/2011/layout/RadialPictureList"/>
    <dgm:cxn modelId="{791628BC-18FC-40E8-950E-947D3FBD2120}" type="presParOf" srcId="{8EBDEA05-FCEE-4A90-8BE8-FC644E844676}" destId="{577DE8FB-BD51-421B-A807-B67165B7FA19}" srcOrd="8" destOrd="0" presId="urn:microsoft.com/office/officeart/2011/layout/RadialPictureList"/>
    <dgm:cxn modelId="{19B397E8-B3BC-4A68-BB5E-57AC832B032E}" type="presParOf" srcId="{577DE8FB-BD51-421B-A807-B67165B7FA19}" destId="{FE5C9C02-DBCA-4AA6-819A-558B550AA52D}" srcOrd="0" destOrd="0" presId="urn:microsoft.com/office/officeart/2011/layout/RadialPictureList"/>
    <dgm:cxn modelId="{82D7DC9F-D123-4CF6-9E61-5CED71C279C0}" type="presParOf" srcId="{8EBDEA05-FCEE-4A90-8BE8-FC644E844676}" destId="{F2D7882D-4A3D-4760-9D76-E4BE6D15F642}" srcOrd="9"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2C49CF8-7681-46A2-8C88-72F64B5254B4}" type="doc">
      <dgm:prSet loTypeId="urn:microsoft.com/office/officeart/2005/8/layout/bProcess4" loCatId="process" qsTypeId="urn:microsoft.com/office/officeart/2005/8/quickstyle/simple1" qsCatId="simple" csTypeId="urn:microsoft.com/office/officeart/2005/8/colors/colorful1" csCatId="colorful" phldr="1"/>
      <dgm:spPr/>
      <dgm:t>
        <a:bodyPr/>
        <a:lstStyle/>
        <a:p>
          <a:endParaRPr lang="en-US"/>
        </a:p>
      </dgm:t>
    </dgm:pt>
    <dgm:pt modelId="{B1DD12A6-E430-4EAF-AA71-C576EBB263A3}">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Assets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7ACEA4A-B404-4060-8F6D-C47D8686207B}" type="parTrans" cxnId="{397BA129-2DF7-481B-B4C7-13627DA1FD48}">
      <dgm:prSet/>
      <dgm:spPr/>
      <dgm:t>
        <a:bodyPr/>
        <a:lstStyle/>
        <a:p>
          <a:endParaRPr lang="en-US"/>
        </a:p>
      </dgm:t>
    </dgm:pt>
    <dgm:pt modelId="{C10F7117-6BBB-4EA0-BDAE-98C7381188E0}" type="sibTrans" cxnId="{397BA129-2DF7-481B-B4C7-13627DA1FD48}">
      <dgm:prSet/>
      <dgm:spPr/>
      <dgm:t>
        <a:bodyPr/>
        <a:lstStyle/>
        <a:p>
          <a:endParaRPr lang="en-US"/>
        </a:p>
      </dgm:t>
    </dgm:pt>
    <dgm:pt modelId="{AAE5D44B-2B04-471A-B5E6-9C905402DD1A}">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Budget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E67648B-0CE4-43F1-A653-03067ECBB789}" type="parTrans" cxnId="{299BF7A6-4753-4771-B72F-FC991CD98D3A}">
      <dgm:prSet/>
      <dgm:spPr/>
      <dgm:t>
        <a:bodyPr/>
        <a:lstStyle/>
        <a:p>
          <a:endParaRPr lang="en-US"/>
        </a:p>
      </dgm:t>
    </dgm:pt>
    <dgm:pt modelId="{4670F4D9-214D-4B06-9BFC-8E8A2A2363AA}" type="sibTrans" cxnId="{299BF7A6-4753-4771-B72F-FC991CD98D3A}">
      <dgm:prSet/>
      <dgm:spPr/>
      <dgm:t>
        <a:bodyPr/>
        <a:lstStyle/>
        <a:p>
          <a:endParaRPr lang="en-US"/>
        </a:p>
      </dgm:t>
    </dgm:pt>
    <dgm:pt modelId="{EEA65342-B943-46FF-A141-9632A6BD13C7}">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Cash flow</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9F61CD7C-1CD4-4281-8945-30D335AE7DE1}" type="parTrans" cxnId="{D2CE00CC-7C05-4FFC-B3CF-753F7AA4A518}">
      <dgm:prSet/>
      <dgm:spPr/>
      <dgm:t>
        <a:bodyPr/>
        <a:lstStyle/>
        <a:p>
          <a:endParaRPr lang="en-US"/>
        </a:p>
      </dgm:t>
    </dgm:pt>
    <dgm:pt modelId="{F1BD3C99-7EDA-4D4F-BD26-04115540DDF7}" type="sibTrans" cxnId="{D2CE00CC-7C05-4FFC-B3CF-753F7AA4A518}">
      <dgm:prSet/>
      <dgm:spPr/>
      <dgm:t>
        <a:bodyPr/>
        <a:lstStyle/>
        <a:p>
          <a:endParaRPr lang="en-US"/>
        </a:p>
      </dgm:t>
    </dgm:pt>
    <dgm:pt modelId="{8FDA611E-5ED3-448D-B8D0-79F3D32381E1}">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Equity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727F4A0B-E58D-48A0-84AE-F320AEA7F2A0}" type="parTrans" cxnId="{75EB6E9C-E35C-465A-A2CC-0D936174E7D8}">
      <dgm:prSet/>
      <dgm:spPr/>
      <dgm:t>
        <a:bodyPr/>
        <a:lstStyle/>
        <a:p>
          <a:endParaRPr lang="en-US"/>
        </a:p>
      </dgm:t>
    </dgm:pt>
    <dgm:pt modelId="{5FE168B3-A7B9-4D0C-B8DD-70BE8B5A83A9}" type="sibTrans" cxnId="{75EB6E9C-E35C-465A-A2CC-0D936174E7D8}">
      <dgm:prSet/>
      <dgm:spPr/>
      <dgm:t>
        <a:bodyPr/>
        <a:lstStyle/>
        <a:p>
          <a:endParaRPr lang="en-US"/>
        </a:p>
      </dgm:t>
    </dgm:pt>
    <dgm:pt modelId="{5F91D8EC-A37D-42FB-9E16-6918DFE5B595}">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Income</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4F955325-C096-4723-B771-92F552FB2766}" type="parTrans" cxnId="{17C50A9E-152B-4DD7-AB2F-F81B951402A2}">
      <dgm:prSet/>
      <dgm:spPr/>
      <dgm:t>
        <a:bodyPr/>
        <a:lstStyle/>
        <a:p>
          <a:endParaRPr lang="en-US"/>
        </a:p>
      </dgm:t>
    </dgm:pt>
    <dgm:pt modelId="{DBA2BA5F-3E9F-484C-B817-A4E7C2651647}" type="sibTrans" cxnId="{17C50A9E-152B-4DD7-AB2F-F81B951402A2}">
      <dgm:prSet/>
      <dgm:spPr/>
      <dgm:t>
        <a:bodyPr/>
        <a:lstStyle/>
        <a:p>
          <a:endParaRPr lang="en-US"/>
        </a:p>
      </dgm:t>
    </dgm:pt>
    <dgm:pt modelId="{C50B527B-61CC-4152-96B2-88EF0C099EBD}">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Liability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36EF409A-D8C2-410E-8CC4-462A3F0AEF67}" type="parTrans" cxnId="{F3BCF54D-5AFE-4CEA-BEA3-46A281FA9DE3}">
      <dgm:prSet/>
      <dgm:spPr/>
      <dgm:t>
        <a:bodyPr/>
        <a:lstStyle/>
        <a:p>
          <a:endParaRPr lang="en-US"/>
        </a:p>
      </dgm:t>
    </dgm:pt>
    <dgm:pt modelId="{5873561A-FCE2-4E21-B8DE-7CBE1E5E9910}" type="sibTrans" cxnId="{F3BCF54D-5AFE-4CEA-BEA3-46A281FA9DE3}">
      <dgm:prSet/>
      <dgm:spPr/>
      <dgm:t>
        <a:bodyPr/>
        <a:lstStyle/>
        <a:p>
          <a:endParaRPr lang="en-US"/>
        </a:p>
      </dgm:t>
    </dgm:pt>
    <dgm:pt modelId="{D68E5BA6-CD6B-4079-AD26-15A975E8C981}" type="pres">
      <dgm:prSet presAssocID="{92C49CF8-7681-46A2-8C88-72F64B5254B4}" presName="Name0" presStyleCnt="0">
        <dgm:presLayoutVars>
          <dgm:dir/>
          <dgm:resizeHandles/>
        </dgm:presLayoutVars>
      </dgm:prSet>
      <dgm:spPr/>
      <dgm:t>
        <a:bodyPr/>
        <a:lstStyle/>
        <a:p>
          <a:endParaRPr lang="en-US"/>
        </a:p>
      </dgm:t>
    </dgm:pt>
    <dgm:pt modelId="{AC2FA839-3216-42D2-9A9E-17802EB379FD}" type="pres">
      <dgm:prSet presAssocID="{B1DD12A6-E430-4EAF-AA71-C576EBB263A3}" presName="compNode" presStyleCnt="0"/>
      <dgm:spPr/>
    </dgm:pt>
    <dgm:pt modelId="{7FA81B91-4997-43E4-A1B3-1CCC68D09606}" type="pres">
      <dgm:prSet presAssocID="{B1DD12A6-E430-4EAF-AA71-C576EBB263A3}" presName="dummyConnPt" presStyleCnt="0"/>
      <dgm:spPr/>
    </dgm:pt>
    <dgm:pt modelId="{02BC5CBA-C80A-4090-81AD-DBD614DC0C68}" type="pres">
      <dgm:prSet presAssocID="{B1DD12A6-E430-4EAF-AA71-C576EBB263A3}" presName="node" presStyleLbl="node1" presStyleIdx="0" presStyleCnt="6">
        <dgm:presLayoutVars>
          <dgm:bulletEnabled val="1"/>
        </dgm:presLayoutVars>
      </dgm:prSet>
      <dgm:spPr/>
      <dgm:t>
        <a:bodyPr/>
        <a:lstStyle/>
        <a:p>
          <a:endParaRPr lang="en-US"/>
        </a:p>
      </dgm:t>
    </dgm:pt>
    <dgm:pt modelId="{73C961A1-312B-4591-BDFC-3E8F2F41A1C6}" type="pres">
      <dgm:prSet presAssocID="{C10F7117-6BBB-4EA0-BDAE-98C7381188E0}" presName="sibTrans" presStyleLbl="bgSibTrans2D1" presStyleIdx="0" presStyleCnt="5"/>
      <dgm:spPr/>
      <dgm:t>
        <a:bodyPr/>
        <a:lstStyle/>
        <a:p>
          <a:endParaRPr lang="en-US"/>
        </a:p>
      </dgm:t>
    </dgm:pt>
    <dgm:pt modelId="{DE4D969A-A131-460A-869D-B9A31771CD37}" type="pres">
      <dgm:prSet presAssocID="{AAE5D44B-2B04-471A-B5E6-9C905402DD1A}" presName="compNode" presStyleCnt="0"/>
      <dgm:spPr/>
    </dgm:pt>
    <dgm:pt modelId="{3758086E-815F-4D5E-9193-15AB38D0E7B2}" type="pres">
      <dgm:prSet presAssocID="{AAE5D44B-2B04-471A-B5E6-9C905402DD1A}" presName="dummyConnPt" presStyleCnt="0"/>
      <dgm:spPr/>
    </dgm:pt>
    <dgm:pt modelId="{7DFF2790-E5E0-401D-89F1-92FC1F66A953}" type="pres">
      <dgm:prSet presAssocID="{AAE5D44B-2B04-471A-B5E6-9C905402DD1A}" presName="node" presStyleLbl="node1" presStyleIdx="1" presStyleCnt="6">
        <dgm:presLayoutVars>
          <dgm:bulletEnabled val="1"/>
        </dgm:presLayoutVars>
      </dgm:prSet>
      <dgm:spPr/>
      <dgm:t>
        <a:bodyPr/>
        <a:lstStyle/>
        <a:p>
          <a:endParaRPr lang="en-US"/>
        </a:p>
      </dgm:t>
    </dgm:pt>
    <dgm:pt modelId="{3CEEC305-4A7B-4C8B-939B-8430EB6716DF}" type="pres">
      <dgm:prSet presAssocID="{4670F4D9-214D-4B06-9BFC-8E8A2A2363AA}" presName="sibTrans" presStyleLbl="bgSibTrans2D1" presStyleIdx="1" presStyleCnt="5"/>
      <dgm:spPr/>
      <dgm:t>
        <a:bodyPr/>
        <a:lstStyle/>
        <a:p>
          <a:endParaRPr lang="en-US"/>
        </a:p>
      </dgm:t>
    </dgm:pt>
    <dgm:pt modelId="{FD0036C5-24E8-4662-9A04-43FDCB80002E}" type="pres">
      <dgm:prSet presAssocID="{EEA65342-B943-46FF-A141-9632A6BD13C7}" presName="compNode" presStyleCnt="0"/>
      <dgm:spPr/>
    </dgm:pt>
    <dgm:pt modelId="{2131AC4C-1117-4ADA-AE79-D7B9CF4E753F}" type="pres">
      <dgm:prSet presAssocID="{EEA65342-B943-46FF-A141-9632A6BD13C7}" presName="dummyConnPt" presStyleCnt="0"/>
      <dgm:spPr/>
    </dgm:pt>
    <dgm:pt modelId="{6CFEF86F-44D4-467F-91EF-C1180B5068E5}" type="pres">
      <dgm:prSet presAssocID="{EEA65342-B943-46FF-A141-9632A6BD13C7}" presName="node" presStyleLbl="node1" presStyleIdx="2" presStyleCnt="6">
        <dgm:presLayoutVars>
          <dgm:bulletEnabled val="1"/>
        </dgm:presLayoutVars>
      </dgm:prSet>
      <dgm:spPr/>
      <dgm:t>
        <a:bodyPr/>
        <a:lstStyle/>
        <a:p>
          <a:endParaRPr lang="en-US"/>
        </a:p>
      </dgm:t>
    </dgm:pt>
    <dgm:pt modelId="{57855311-6E98-41F6-BC5D-385CACCF62F0}" type="pres">
      <dgm:prSet presAssocID="{F1BD3C99-7EDA-4D4F-BD26-04115540DDF7}" presName="sibTrans" presStyleLbl="bgSibTrans2D1" presStyleIdx="2" presStyleCnt="5"/>
      <dgm:spPr/>
      <dgm:t>
        <a:bodyPr/>
        <a:lstStyle/>
        <a:p>
          <a:endParaRPr lang="en-US"/>
        </a:p>
      </dgm:t>
    </dgm:pt>
    <dgm:pt modelId="{EED01188-5B4F-438F-A411-F6B239D7CBCE}" type="pres">
      <dgm:prSet presAssocID="{8FDA611E-5ED3-448D-B8D0-79F3D32381E1}" presName="compNode" presStyleCnt="0"/>
      <dgm:spPr/>
    </dgm:pt>
    <dgm:pt modelId="{430106BF-9E1B-4D1E-9E62-05AA6E34DF44}" type="pres">
      <dgm:prSet presAssocID="{8FDA611E-5ED3-448D-B8D0-79F3D32381E1}" presName="dummyConnPt" presStyleCnt="0"/>
      <dgm:spPr/>
    </dgm:pt>
    <dgm:pt modelId="{B3C224E4-7D61-4B79-A611-B5D74D56949B}" type="pres">
      <dgm:prSet presAssocID="{8FDA611E-5ED3-448D-B8D0-79F3D32381E1}" presName="node" presStyleLbl="node1" presStyleIdx="3" presStyleCnt="6">
        <dgm:presLayoutVars>
          <dgm:bulletEnabled val="1"/>
        </dgm:presLayoutVars>
      </dgm:prSet>
      <dgm:spPr/>
      <dgm:t>
        <a:bodyPr/>
        <a:lstStyle/>
        <a:p>
          <a:endParaRPr lang="en-US"/>
        </a:p>
      </dgm:t>
    </dgm:pt>
    <dgm:pt modelId="{BDC8F9E0-E00E-4995-8287-464212C71151}" type="pres">
      <dgm:prSet presAssocID="{5FE168B3-A7B9-4D0C-B8DD-70BE8B5A83A9}" presName="sibTrans" presStyleLbl="bgSibTrans2D1" presStyleIdx="3" presStyleCnt="5"/>
      <dgm:spPr/>
      <dgm:t>
        <a:bodyPr/>
        <a:lstStyle/>
        <a:p>
          <a:endParaRPr lang="en-US"/>
        </a:p>
      </dgm:t>
    </dgm:pt>
    <dgm:pt modelId="{C4E08F10-C676-43E1-BCD9-AEF84DFBBDA0}" type="pres">
      <dgm:prSet presAssocID="{5F91D8EC-A37D-42FB-9E16-6918DFE5B595}" presName="compNode" presStyleCnt="0"/>
      <dgm:spPr/>
    </dgm:pt>
    <dgm:pt modelId="{83D05A86-3420-45BC-9131-2CCC733FD652}" type="pres">
      <dgm:prSet presAssocID="{5F91D8EC-A37D-42FB-9E16-6918DFE5B595}" presName="dummyConnPt" presStyleCnt="0"/>
      <dgm:spPr/>
    </dgm:pt>
    <dgm:pt modelId="{CF5C6A54-82ED-4350-9E42-09C27A64B05D}" type="pres">
      <dgm:prSet presAssocID="{5F91D8EC-A37D-42FB-9E16-6918DFE5B595}" presName="node" presStyleLbl="node1" presStyleIdx="4" presStyleCnt="6">
        <dgm:presLayoutVars>
          <dgm:bulletEnabled val="1"/>
        </dgm:presLayoutVars>
      </dgm:prSet>
      <dgm:spPr/>
      <dgm:t>
        <a:bodyPr/>
        <a:lstStyle/>
        <a:p>
          <a:endParaRPr lang="en-US"/>
        </a:p>
      </dgm:t>
    </dgm:pt>
    <dgm:pt modelId="{6D27197B-7825-46BC-B3E3-32CB33E2D2E9}" type="pres">
      <dgm:prSet presAssocID="{DBA2BA5F-3E9F-484C-B817-A4E7C2651647}" presName="sibTrans" presStyleLbl="bgSibTrans2D1" presStyleIdx="4" presStyleCnt="5"/>
      <dgm:spPr/>
      <dgm:t>
        <a:bodyPr/>
        <a:lstStyle/>
        <a:p>
          <a:endParaRPr lang="en-US"/>
        </a:p>
      </dgm:t>
    </dgm:pt>
    <dgm:pt modelId="{31885839-D854-47FB-B4FE-8F48AF3B1EBA}" type="pres">
      <dgm:prSet presAssocID="{C50B527B-61CC-4152-96B2-88EF0C099EBD}" presName="compNode" presStyleCnt="0"/>
      <dgm:spPr/>
    </dgm:pt>
    <dgm:pt modelId="{2D517710-D88B-41A9-BFD6-8C101323FEF1}" type="pres">
      <dgm:prSet presAssocID="{C50B527B-61CC-4152-96B2-88EF0C099EBD}" presName="dummyConnPt" presStyleCnt="0"/>
      <dgm:spPr/>
    </dgm:pt>
    <dgm:pt modelId="{6BB22523-7831-47C7-A9A3-F86F5311C143}" type="pres">
      <dgm:prSet presAssocID="{C50B527B-61CC-4152-96B2-88EF0C099EBD}" presName="node" presStyleLbl="node1" presStyleIdx="5" presStyleCnt="6">
        <dgm:presLayoutVars>
          <dgm:bulletEnabled val="1"/>
        </dgm:presLayoutVars>
      </dgm:prSet>
      <dgm:spPr/>
      <dgm:t>
        <a:bodyPr/>
        <a:lstStyle/>
        <a:p>
          <a:endParaRPr lang="en-US"/>
        </a:p>
      </dgm:t>
    </dgm:pt>
  </dgm:ptLst>
  <dgm:cxnLst>
    <dgm:cxn modelId="{79FC7037-4054-4BC6-9D73-78D2FEC6462D}" type="presOf" srcId="{8FDA611E-5ED3-448D-B8D0-79F3D32381E1}" destId="{B3C224E4-7D61-4B79-A611-B5D74D56949B}" srcOrd="0" destOrd="0" presId="urn:microsoft.com/office/officeart/2005/8/layout/bProcess4"/>
    <dgm:cxn modelId="{A36981C6-3119-426D-A56C-9E928E61329D}" type="presOf" srcId="{C10F7117-6BBB-4EA0-BDAE-98C7381188E0}" destId="{73C961A1-312B-4591-BDFC-3E8F2F41A1C6}" srcOrd="0" destOrd="0" presId="urn:microsoft.com/office/officeart/2005/8/layout/bProcess4"/>
    <dgm:cxn modelId="{F4DD5377-35F7-4A21-B5BE-AD1E528FF41C}" type="presOf" srcId="{F1BD3C99-7EDA-4D4F-BD26-04115540DDF7}" destId="{57855311-6E98-41F6-BC5D-385CACCF62F0}" srcOrd="0" destOrd="0" presId="urn:microsoft.com/office/officeart/2005/8/layout/bProcess4"/>
    <dgm:cxn modelId="{299BF7A6-4753-4771-B72F-FC991CD98D3A}" srcId="{92C49CF8-7681-46A2-8C88-72F64B5254B4}" destId="{AAE5D44B-2B04-471A-B5E6-9C905402DD1A}" srcOrd="1" destOrd="0" parTransId="{AE67648B-0CE4-43F1-A653-03067ECBB789}" sibTransId="{4670F4D9-214D-4B06-9BFC-8E8A2A2363AA}"/>
    <dgm:cxn modelId="{20A7594D-FE45-4220-A815-C1A4B4DFA973}" type="presOf" srcId="{92C49CF8-7681-46A2-8C88-72F64B5254B4}" destId="{D68E5BA6-CD6B-4079-AD26-15A975E8C981}" srcOrd="0" destOrd="0" presId="urn:microsoft.com/office/officeart/2005/8/layout/bProcess4"/>
    <dgm:cxn modelId="{17C50A9E-152B-4DD7-AB2F-F81B951402A2}" srcId="{92C49CF8-7681-46A2-8C88-72F64B5254B4}" destId="{5F91D8EC-A37D-42FB-9E16-6918DFE5B595}" srcOrd="4" destOrd="0" parTransId="{4F955325-C096-4723-B771-92F552FB2766}" sibTransId="{DBA2BA5F-3E9F-484C-B817-A4E7C2651647}"/>
    <dgm:cxn modelId="{397BA129-2DF7-481B-B4C7-13627DA1FD48}" srcId="{92C49CF8-7681-46A2-8C88-72F64B5254B4}" destId="{B1DD12A6-E430-4EAF-AA71-C576EBB263A3}" srcOrd="0" destOrd="0" parTransId="{B7ACEA4A-B404-4060-8F6D-C47D8686207B}" sibTransId="{C10F7117-6BBB-4EA0-BDAE-98C7381188E0}"/>
    <dgm:cxn modelId="{C3BD8CC2-041E-4D7D-9E91-BFA159D38BFC}" type="presOf" srcId="{AAE5D44B-2B04-471A-B5E6-9C905402DD1A}" destId="{7DFF2790-E5E0-401D-89F1-92FC1F66A953}" srcOrd="0" destOrd="0" presId="urn:microsoft.com/office/officeart/2005/8/layout/bProcess4"/>
    <dgm:cxn modelId="{16D829E6-1283-47D8-9ECD-E55EC9EDE32E}" type="presOf" srcId="{B1DD12A6-E430-4EAF-AA71-C576EBB263A3}" destId="{02BC5CBA-C80A-4090-81AD-DBD614DC0C68}" srcOrd="0" destOrd="0" presId="urn:microsoft.com/office/officeart/2005/8/layout/bProcess4"/>
    <dgm:cxn modelId="{CCEAFD18-36CE-43FA-AE5D-36FC023C77D0}" type="presOf" srcId="{DBA2BA5F-3E9F-484C-B817-A4E7C2651647}" destId="{6D27197B-7825-46BC-B3E3-32CB33E2D2E9}" srcOrd="0" destOrd="0" presId="urn:microsoft.com/office/officeart/2005/8/layout/bProcess4"/>
    <dgm:cxn modelId="{75EB6E9C-E35C-465A-A2CC-0D936174E7D8}" srcId="{92C49CF8-7681-46A2-8C88-72F64B5254B4}" destId="{8FDA611E-5ED3-448D-B8D0-79F3D32381E1}" srcOrd="3" destOrd="0" parTransId="{727F4A0B-E58D-48A0-84AE-F320AEA7F2A0}" sibTransId="{5FE168B3-A7B9-4D0C-B8DD-70BE8B5A83A9}"/>
    <dgm:cxn modelId="{F3BCF54D-5AFE-4CEA-BEA3-46A281FA9DE3}" srcId="{92C49CF8-7681-46A2-8C88-72F64B5254B4}" destId="{C50B527B-61CC-4152-96B2-88EF0C099EBD}" srcOrd="5" destOrd="0" parTransId="{36EF409A-D8C2-410E-8CC4-462A3F0AEF67}" sibTransId="{5873561A-FCE2-4E21-B8DE-7CBE1E5E9910}"/>
    <dgm:cxn modelId="{0054F48A-8DF5-4D2D-B037-362996D0A606}" type="presOf" srcId="{5F91D8EC-A37D-42FB-9E16-6918DFE5B595}" destId="{CF5C6A54-82ED-4350-9E42-09C27A64B05D}" srcOrd="0" destOrd="0" presId="urn:microsoft.com/office/officeart/2005/8/layout/bProcess4"/>
    <dgm:cxn modelId="{D2CE00CC-7C05-4FFC-B3CF-753F7AA4A518}" srcId="{92C49CF8-7681-46A2-8C88-72F64B5254B4}" destId="{EEA65342-B943-46FF-A141-9632A6BD13C7}" srcOrd="2" destOrd="0" parTransId="{9F61CD7C-1CD4-4281-8945-30D335AE7DE1}" sibTransId="{F1BD3C99-7EDA-4D4F-BD26-04115540DDF7}"/>
    <dgm:cxn modelId="{059F00D9-A446-4104-AC22-86C82101189A}" type="presOf" srcId="{EEA65342-B943-46FF-A141-9632A6BD13C7}" destId="{6CFEF86F-44D4-467F-91EF-C1180B5068E5}" srcOrd="0" destOrd="0" presId="urn:microsoft.com/office/officeart/2005/8/layout/bProcess4"/>
    <dgm:cxn modelId="{C5B7579C-EB27-4A11-B1D9-9CE348F3470B}" type="presOf" srcId="{5FE168B3-A7B9-4D0C-B8DD-70BE8B5A83A9}" destId="{BDC8F9E0-E00E-4995-8287-464212C71151}" srcOrd="0" destOrd="0" presId="urn:microsoft.com/office/officeart/2005/8/layout/bProcess4"/>
    <dgm:cxn modelId="{EFE09E53-BD13-45F0-8F0E-5A1D82162FEB}" type="presOf" srcId="{C50B527B-61CC-4152-96B2-88EF0C099EBD}" destId="{6BB22523-7831-47C7-A9A3-F86F5311C143}" srcOrd="0" destOrd="0" presId="urn:microsoft.com/office/officeart/2005/8/layout/bProcess4"/>
    <dgm:cxn modelId="{4516AB1F-4272-4EC0-80DC-A9523B02871F}" type="presOf" srcId="{4670F4D9-214D-4B06-9BFC-8E8A2A2363AA}" destId="{3CEEC305-4A7B-4C8B-939B-8430EB6716DF}" srcOrd="0" destOrd="0" presId="urn:microsoft.com/office/officeart/2005/8/layout/bProcess4"/>
    <dgm:cxn modelId="{53EEE686-8A86-4CC1-B844-0E6A3DC9E3BE}" type="presParOf" srcId="{D68E5BA6-CD6B-4079-AD26-15A975E8C981}" destId="{AC2FA839-3216-42D2-9A9E-17802EB379FD}" srcOrd="0" destOrd="0" presId="urn:microsoft.com/office/officeart/2005/8/layout/bProcess4"/>
    <dgm:cxn modelId="{6CA71A94-3F49-4327-B24E-6A7B411D47EF}" type="presParOf" srcId="{AC2FA839-3216-42D2-9A9E-17802EB379FD}" destId="{7FA81B91-4997-43E4-A1B3-1CCC68D09606}" srcOrd="0" destOrd="0" presId="urn:microsoft.com/office/officeart/2005/8/layout/bProcess4"/>
    <dgm:cxn modelId="{C8DEF67E-748F-4B0E-A500-932921B16766}" type="presParOf" srcId="{AC2FA839-3216-42D2-9A9E-17802EB379FD}" destId="{02BC5CBA-C80A-4090-81AD-DBD614DC0C68}" srcOrd="1" destOrd="0" presId="urn:microsoft.com/office/officeart/2005/8/layout/bProcess4"/>
    <dgm:cxn modelId="{7A24B50E-5A0C-4A25-B9B6-5E7F98634F8B}" type="presParOf" srcId="{D68E5BA6-CD6B-4079-AD26-15A975E8C981}" destId="{73C961A1-312B-4591-BDFC-3E8F2F41A1C6}" srcOrd="1" destOrd="0" presId="urn:microsoft.com/office/officeart/2005/8/layout/bProcess4"/>
    <dgm:cxn modelId="{F920844B-1C40-46AC-870B-8E69991B52CC}" type="presParOf" srcId="{D68E5BA6-CD6B-4079-AD26-15A975E8C981}" destId="{DE4D969A-A131-460A-869D-B9A31771CD37}" srcOrd="2" destOrd="0" presId="urn:microsoft.com/office/officeart/2005/8/layout/bProcess4"/>
    <dgm:cxn modelId="{9310D5F7-BA22-4860-98CF-409A7F72B0E1}" type="presParOf" srcId="{DE4D969A-A131-460A-869D-B9A31771CD37}" destId="{3758086E-815F-4D5E-9193-15AB38D0E7B2}" srcOrd="0" destOrd="0" presId="urn:microsoft.com/office/officeart/2005/8/layout/bProcess4"/>
    <dgm:cxn modelId="{60C0E269-DB2B-46C4-B5F7-267F15608461}" type="presParOf" srcId="{DE4D969A-A131-460A-869D-B9A31771CD37}" destId="{7DFF2790-E5E0-401D-89F1-92FC1F66A953}" srcOrd="1" destOrd="0" presId="urn:microsoft.com/office/officeart/2005/8/layout/bProcess4"/>
    <dgm:cxn modelId="{EBFE11C3-F773-4254-B931-2C4C90495C8A}" type="presParOf" srcId="{D68E5BA6-CD6B-4079-AD26-15A975E8C981}" destId="{3CEEC305-4A7B-4C8B-939B-8430EB6716DF}" srcOrd="3" destOrd="0" presId="urn:microsoft.com/office/officeart/2005/8/layout/bProcess4"/>
    <dgm:cxn modelId="{985DA76D-93A3-41CB-AD1B-EB76EDB82BA8}" type="presParOf" srcId="{D68E5BA6-CD6B-4079-AD26-15A975E8C981}" destId="{FD0036C5-24E8-4662-9A04-43FDCB80002E}" srcOrd="4" destOrd="0" presId="urn:microsoft.com/office/officeart/2005/8/layout/bProcess4"/>
    <dgm:cxn modelId="{9164154B-2636-470E-905E-A106A56F8C8C}" type="presParOf" srcId="{FD0036C5-24E8-4662-9A04-43FDCB80002E}" destId="{2131AC4C-1117-4ADA-AE79-D7B9CF4E753F}" srcOrd="0" destOrd="0" presId="urn:microsoft.com/office/officeart/2005/8/layout/bProcess4"/>
    <dgm:cxn modelId="{07C03AD4-1BF7-464E-B86A-51AC0B3C38C0}" type="presParOf" srcId="{FD0036C5-24E8-4662-9A04-43FDCB80002E}" destId="{6CFEF86F-44D4-467F-91EF-C1180B5068E5}" srcOrd="1" destOrd="0" presId="urn:microsoft.com/office/officeart/2005/8/layout/bProcess4"/>
    <dgm:cxn modelId="{9D1E5012-5DB4-412A-B5FC-7722E1600281}" type="presParOf" srcId="{D68E5BA6-CD6B-4079-AD26-15A975E8C981}" destId="{57855311-6E98-41F6-BC5D-385CACCF62F0}" srcOrd="5" destOrd="0" presId="urn:microsoft.com/office/officeart/2005/8/layout/bProcess4"/>
    <dgm:cxn modelId="{92467888-DAD8-4F50-A636-A9B007391066}" type="presParOf" srcId="{D68E5BA6-CD6B-4079-AD26-15A975E8C981}" destId="{EED01188-5B4F-438F-A411-F6B239D7CBCE}" srcOrd="6" destOrd="0" presId="urn:microsoft.com/office/officeart/2005/8/layout/bProcess4"/>
    <dgm:cxn modelId="{0EFD5367-A710-4C95-BE33-43127AFB2611}" type="presParOf" srcId="{EED01188-5B4F-438F-A411-F6B239D7CBCE}" destId="{430106BF-9E1B-4D1E-9E62-05AA6E34DF44}" srcOrd="0" destOrd="0" presId="urn:microsoft.com/office/officeart/2005/8/layout/bProcess4"/>
    <dgm:cxn modelId="{D656C758-F4B4-40AC-AB04-7721268C7306}" type="presParOf" srcId="{EED01188-5B4F-438F-A411-F6B239D7CBCE}" destId="{B3C224E4-7D61-4B79-A611-B5D74D56949B}" srcOrd="1" destOrd="0" presId="urn:microsoft.com/office/officeart/2005/8/layout/bProcess4"/>
    <dgm:cxn modelId="{5DF96314-97CC-4215-A237-DDA6D2C97FF2}" type="presParOf" srcId="{D68E5BA6-CD6B-4079-AD26-15A975E8C981}" destId="{BDC8F9E0-E00E-4995-8287-464212C71151}" srcOrd="7" destOrd="0" presId="urn:microsoft.com/office/officeart/2005/8/layout/bProcess4"/>
    <dgm:cxn modelId="{C1A1E919-81EA-4677-B5AC-288360033390}" type="presParOf" srcId="{D68E5BA6-CD6B-4079-AD26-15A975E8C981}" destId="{C4E08F10-C676-43E1-BCD9-AEF84DFBBDA0}" srcOrd="8" destOrd="0" presId="urn:microsoft.com/office/officeart/2005/8/layout/bProcess4"/>
    <dgm:cxn modelId="{109033D9-D3EB-4599-8742-9E0DE3AEE3FD}" type="presParOf" srcId="{C4E08F10-C676-43E1-BCD9-AEF84DFBBDA0}" destId="{83D05A86-3420-45BC-9131-2CCC733FD652}" srcOrd="0" destOrd="0" presId="urn:microsoft.com/office/officeart/2005/8/layout/bProcess4"/>
    <dgm:cxn modelId="{562EE176-0B82-4341-A6D2-9895ADE29334}" type="presParOf" srcId="{C4E08F10-C676-43E1-BCD9-AEF84DFBBDA0}" destId="{CF5C6A54-82ED-4350-9E42-09C27A64B05D}" srcOrd="1" destOrd="0" presId="urn:microsoft.com/office/officeart/2005/8/layout/bProcess4"/>
    <dgm:cxn modelId="{863DF6EF-F22C-47D6-8CE3-415EA0324D82}" type="presParOf" srcId="{D68E5BA6-CD6B-4079-AD26-15A975E8C981}" destId="{6D27197B-7825-46BC-B3E3-32CB33E2D2E9}" srcOrd="9" destOrd="0" presId="urn:microsoft.com/office/officeart/2005/8/layout/bProcess4"/>
    <dgm:cxn modelId="{A93605D3-1F32-4E1E-B4E6-ADD0C06807C4}" type="presParOf" srcId="{D68E5BA6-CD6B-4079-AD26-15A975E8C981}" destId="{31885839-D854-47FB-B4FE-8F48AF3B1EBA}" srcOrd="10" destOrd="0" presId="urn:microsoft.com/office/officeart/2005/8/layout/bProcess4"/>
    <dgm:cxn modelId="{C2E2A77D-56C1-4906-BBA5-D568A9FFD055}" type="presParOf" srcId="{31885839-D854-47FB-B4FE-8F48AF3B1EBA}" destId="{2D517710-D88B-41A9-BFD6-8C101323FEF1}" srcOrd="0" destOrd="0" presId="urn:microsoft.com/office/officeart/2005/8/layout/bProcess4"/>
    <dgm:cxn modelId="{8F7AD202-534E-46F2-9809-88E56EAB0F6E}" type="presParOf" srcId="{31885839-D854-47FB-B4FE-8F48AF3B1EBA}" destId="{6BB22523-7831-47C7-A9A3-F86F5311C143}"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749307C-BB2D-490D-B3D9-592C11A073C4}" type="doc">
      <dgm:prSet loTypeId="urn:microsoft.com/office/officeart/2005/8/layout/hierarchy4" loCatId="list" qsTypeId="urn:microsoft.com/office/officeart/2005/8/quickstyle/simple1" qsCatId="simple" csTypeId="urn:microsoft.com/office/officeart/2005/8/colors/colorful1" csCatId="colorful" phldr="1"/>
      <dgm:spPr/>
      <dgm:t>
        <a:bodyPr/>
        <a:lstStyle/>
        <a:p>
          <a:endParaRPr lang="en-US"/>
        </a:p>
      </dgm:t>
    </dgm:pt>
    <dgm:pt modelId="{4A41375F-E4E3-4B6F-92E8-B70F0E6CC8B2}">
      <dgm:prSet phldrT="[Text]"/>
      <dgm:spPr>
        <a:solidFill>
          <a:schemeClr val="accent2"/>
        </a:solidFill>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Helps forecast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32536BB-80EB-4E64-82E3-64F275EDDB04}" type="parTrans" cxnId="{EF5C22BE-3E07-48F0-836A-4D92B5B8699C}">
      <dgm:prSet/>
      <dgm:spPr/>
      <dgm:t>
        <a:bodyPr/>
        <a:lstStyle/>
        <a:p>
          <a:endParaRPr lang="en-US"/>
        </a:p>
      </dgm:t>
    </dgm:pt>
    <dgm:pt modelId="{CC9C9D4E-1F6F-4DDF-8BB4-79A829BDA539}" type="sibTrans" cxnId="{EF5C22BE-3E07-48F0-836A-4D92B5B8699C}">
      <dgm:prSet/>
      <dgm:spPr/>
      <dgm:t>
        <a:bodyPr/>
        <a:lstStyle/>
        <a:p>
          <a:endParaRPr lang="en-US"/>
        </a:p>
      </dgm:t>
    </dgm:pt>
    <dgm:pt modelId="{A3A261EE-DC98-4C47-8801-C561290E0EB4}">
      <dgm:prSet phldrT="[Text]"/>
      <dgm:spPr>
        <a:solidFill>
          <a:schemeClr val="accent3"/>
        </a:solidFill>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Easy with spreadsheet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89C43AD-517D-47D1-86CD-33BD7F424298}" type="parTrans" cxnId="{81BBFCC7-4544-4D74-A47E-4BF0381C61BD}">
      <dgm:prSet/>
      <dgm:spPr/>
      <dgm:t>
        <a:bodyPr/>
        <a:lstStyle/>
        <a:p>
          <a:endParaRPr lang="en-US"/>
        </a:p>
      </dgm:t>
    </dgm:pt>
    <dgm:pt modelId="{19F25204-EFCF-44E1-AE25-4B06292C08F2}" type="sibTrans" cxnId="{81BBFCC7-4544-4D74-A47E-4BF0381C61BD}">
      <dgm:prSet/>
      <dgm:spPr/>
      <dgm:t>
        <a:bodyPr/>
        <a:lstStyle/>
        <a:p>
          <a:endParaRPr lang="en-US"/>
        </a:p>
      </dgm:t>
    </dgm:pt>
    <dgm:pt modelId="{0B319721-11F4-44AA-95BD-6D687C79B930}">
      <dgm:prSet phldrT="[Text]"/>
      <dgm:spPr>
        <a:solidFill>
          <a:schemeClr val="accent4"/>
        </a:solidFill>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Look at the average change between years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6D0216B-1060-4612-871E-F9BF2A702D10}" type="parTrans" cxnId="{6690AA93-7DA7-4586-837B-C22B93EA7C4C}">
      <dgm:prSet/>
      <dgm:spPr/>
      <dgm:t>
        <a:bodyPr/>
        <a:lstStyle/>
        <a:p>
          <a:endParaRPr lang="en-US"/>
        </a:p>
      </dgm:t>
    </dgm:pt>
    <dgm:pt modelId="{ACA609BB-CA9F-4BA1-9747-83C6D1514105}" type="sibTrans" cxnId="{6690AA93-7DA7-4586-837B-C22B93EA7C4C}">
      <dgm:prSet/>
      <dgm:spPr/>
      <dgm:t>
        <a:bodyPr/>
        <a:lstStyle/>
        <a:p>
          <a:endParaRPr lang="en-US"/>
        </a:p>
      </dgm:t>
    </dgm:pt>
    <dgm:pt modelId="{C3E83572-879F-4988-9E97-7AA6E05D2F0A}" type="pres">
      <dgm:prSet presAssocID="{7749307C-BB2D-490D-B3D9-592C11A073C4}" presName="Name0" presStyleCnt="0">
        <dgm:presLayoutVars>
          <dgm:chPref val="1"/>
          <dgm:dir/>
          <dgm:animOne val="branch"/>
          <dgm:animLvl val="lvl"/>
          <dgm:resizeHandles/>
        </dgm:presLayoutVars>
      </dgm:prSet>
      <dgm:spPr/>
      <dgm:t>
        <a:bodyPr/>
        <a:lstStyle/>
        <a:p>
          <a:endParaRPr lang="en-US"/>
        </a:p>
      </dgm:t>
    </dgm:pt>
    <dgm:pt modelId="{FA8AB28E-7116-4F9B-B08A-6D382807EF89}" type="pres">
      <dgm:prSet presAssocID="{4A41375F-E4E3-4B6F-92E8-B70F0E6CC8B2}" presName="vertOne" presStyleCnt="0"/>
      <dgm:spPr/>
    </dgm:pt>
    <dgm:pt modelId="{600A73F6-7121-4178-805B-7D98EF186C2E}" type="pres">
      <dgm:prSet presAssocID="{4A41375F-E4E3-4B6F-92E8-B70F0E6CC8B2}" presName="txOne" presStyleLbl="node0" presStyleIdx="0" presStyleCnt="3">
        <dgm:presLayoutVars>
          <dgm:chPref val="3"/>
        </dgm:presLayoutVars>
      </dgm:prSet>
      <dgm:spPr/>
      <dgm:t>
        <a:bodyPr/>
        <a:lstStyle/>
        <a:p>
          <a:endParaRPr lang="en-US"/>
        </a:p>
      </dgm:t>
    </dgm:pt>
    <dgm:pt modelId="{715B12DE-356D-4E14-97EE-7D5FB4E28759}" type="pres">
      <dgm:prSet presAssocID="{4A41375F-E4E3-4B6F-92E8-B70F0E6CC8B2}" presName="horzOne" presStyleCnt="0"/>
      <dgm:spPr/>
    </dgm:pt>
    <dgm:pt modelId="{703A09D4-5D7D-41C4-BEBA-DADFBE445B75}" type="pres">
      <dgm:prSet presAssocID="{CC9C9D4E-1F6F-4DDF-8BB4-79A829BDA539}" presName="sibSpaceOne" presStyleCnt="0"/>
      <dgm:spPr/>
    </dgm:pt>
    <dgm:pt modelId="{DBC41A15-9991-4305-BC80-33EE69105E3C}" type="pres">
      <dgm:prSet presAssocID="{A3A261EE-DC98-4C47-8801-C561290E0EB4}" presName="vertOne" presStyleCnt="0"/>
      <dgm:spPr/>
    </dgm:pt>
    <dgm:pt modelId="{62C7C2CA-5C92-4C92-BA6C-698866E7D995}" type="pres">
      <dgm:prSet presAssocID="{A3A261EE-DC98-4C47-8801-C561290E0EB4}" presName="txOne" presStyleLbl="node0" presStyleIdx="1" presStyleCnt="3">
        <dgm:presLayoutVars>
          <dgm:chPref val="3"/>
        </dgm:presLayoutVars>
      </dgm:prSet>
      <dgm:spPr/>
      <dgm:t>
        <a:bodyPr/>
        <a:lstStyle/>
        <a:p>
          <a:endParaRPr lang="en-US"/>
        </a:p>
      </dgm:t>
    </dgm:pt>
    <dgm:pt modelId="{3FAD850D-834C-4BC1-9FB7-8D987A6DCDCC}" type="pres">
      <dgm:prSet presAssocID="{A3A261EE-DC98-4C47-8801-C561290E0EB4}" presName="horzOne" presStyleCnt="0"/>
      <dgm:spPr/>
    </dgm:pt>
    <dgm:pt modelId="{140D1F86-DE71-49EF-B4AE-1C57E48A6A7E}" type="pres">
      <dgm:prSet presAssocID="{19F25204-EFCF-44E1-AE25-4B06292C08F2}" presName="sibSpaceOne" presStyleCnt="0"/>
      <dgm:spPr/>
    </dgm:pt>
    <dgm:pt modelId="{446C7D65-9466-48BF-B2C8-A094FE59B188}" type="pres">
      <dgm:prSet presAssocID="{0B319721-11F4-44AA-95BD-6D687C79B930}" presName="vertOne" presStyleCnt="0"/>
      <dgm:spPr/>
    </dgm:pt>
    <dgm:pt modelId="{5D54C2EC-80BF-4EF1-A9EE-2ACC612622C2}" type="pres">
      <dgm:prSet presAssocID="{0B319721-11F4-44AA-95BD-6D687C79B930}" presName="txOne" presStyleLbl="node0" presStyleIdx="2" presStyleCnt="3">
        <dgm:presLayoutVars>
          <dgm:chPref val="3"/>
        </dgm:presLayoutVars>
      </dgm:prSet>
      <dgm:spPr/>
      <dgm:t>
        <a:bodyPr/>
        <a:lstStyle/>
        <a:p>
          <a:endParaRPr lang="en-US"/>
        </a:p>
      </dgm:t>
    </dgm:pt>
    <dgm:pt modelId="{068D8A56-BBF7-4AEF-AFF3-688FA13B33FB}" type="pres">
      <dgm:prSet presAssocID="{0B319721-11F4-44AA-95BD-6D687C79B930}" presName="horzOne" presStyleCnt="0"/>
      <dgm:spPr/>
    </dgm:pt>
  </dgm:ptLst>
  <dgm:cxnLst>
    <dgm:cxn modelId="{FAF6DB2B-31B9-46CF-A91D-6BC97A581E69}" type="presOf" srcId="{7749307C-BB2D-490D-B3D9-592C11A073C4}" destId="{C3E83572-879F-4988-9E97-7AA6E05D2F0A}" srcOrd="0" destOrd="0" presId="urn:microsoft.com/office/officeart/2005/8/layout/hierarchy4"/>
    <dgm:cxn modelId="{34BC6C6C-E851-48E3-913E-91C1FFF08F5D}" type="presOf" srcId="{A3A261EE-DC98-4C47-8801-C561290E0EB4}" destId="{62C7C2CA-5C92-4C92-BA6C-698866E7D995}" srcOrd="0" destOrd="0" presId="urn:microsoft.com/office/officeart/2005/8/layout/hierarchy4"/>
    <dgm:cxn modelId="{81BBFCC7-4544-4D74-A47E-4BF0381C61BD}" srcId="{7749307C-BB2D-490D-B3D9-592C11A073C4}" destId="{A3A261EE-DC98-4C47-8801-C561290E0EB4}" srcOrd="1" destOrd="0" parTransId="{D89C43AD-517D-47D1-86CD-33BD7F424298}" sibTransId="{19F25204-EFCF-44E1-AE25-4B06292C08F2}"/>
    <dgm:cxn modelId="{6A439D31-20FC-45A2-9C02-90E8BF1E885C}" type="presOf" srcId="{0B319721-11F4-44AA-95BD-6D687C79B930}" destId="{5D54C2EC-80BF-4EF1-A9EE-2ACC612622C2}" srcOrd="0" destOrd="0" presId="urn:microsoft.com/office/officeart/2005/8/layout/hierarchy4"/>
    <dgm:cxn modelId="{FE92A1A8-DE64-400C-91F6-474AD2A80650}" type="presOf" srcId="{4A41375F-E4E3-4B6F-92E8-B70F0E6CC8B2}" destId="{600A73F6-7121-4178-805B-7D98EF186C2E}" srcOrd="0" destOrd="0" presId="urn:microsoft.com/office/officeart/2005/8/layout/hierarchy4"/>
    <dgm:cxn modelId="{6690AA93-7DA7-4586-837B-C22B93EA7C4C}" srcId="{7749307C-BB2D-490D-B3D9-592C11A073C4}" destId="{0B319721-11F4-44AA-95BD-6D687C79B930}" srcOrd="2" destOrd="0" parTransId="{B6D0216B-1060-4612-871E-F9BF2A702D10}" sibTransId="{ACA609BB-CA9F-4BA1-9747-83C6D1514105}"/>
    <dgm:cxn modelId="{EF5C22BE-3E07-48F0-836A-4D92B5B8699C}" srcId="{7749307C-BB2D-490D-B3D9-592C11A073C4}" destId="{4A41375F-E4E3-4B6F-92E8-B70F0E6CC8B2}" srcOrd="0" destOrd="0" parTransId="{B32536BB-80EB-4E64-82E3-64F275EDDB04}" sibTransId="{CC9C9D4E-1F6F-4DDF-8BB4-79A829BDA539}"/>
    <dgm:cxn modelId="{C8865DC1-922C-4FA0-9545-1972CB4F2AD0}" type="presParOf" srcId="{C3E83572-879F-4988-9E97-7AA6E05D2F0A}" destId="{FA8AB28E-7116-4F9B-B08A-6D382807EF89}" srcOrd="0" destOrd="0" presId="urn:microsoft.com/office/officeart/2005/8/layout/hierarchy4"/>
    <dgm:cxn modelId="{39FB10C1-2975-4B95-8E1F-AF68E3DAFB30}" type="presParOf" srcId="{FA8AB28E-7116-4F9B-B08A-6D382807EF89}" destId="{600A73F6-7121-4178-805B-7D98EF186C2E}" srcOrd="0" destOrd="0" presId="urn:microsoft.com/office/officeart/2005/8/layout/hierarchy4"/>
    <dgm:cxn modelId="{C73DC412-EE59-48C9-91DF-35736CA73A2B}" type="presParOf" srcId="{FA8AB28E-7116-4F9B-B08A-6D382807EF89}" destId="{715B12DE-356D-4E14-97EE-7D5FB4E28759}" srcOrd="1" destOrd="0" presId="urn:microsoft.com/office/officeart/2005/8/layout/hierarchy4"/>
    <dgm:cxn modelId="{1D41AF3B-BAE1-4F81-9719-27DDC07B565A}" type="presParOf" srcId="{C3E83572-879F-4988-9E97-7AA6E05D2F0A}" destId="{703A09D4-5D7D-41C4-BEBA-DADFBE445B75}" srcOrd="1" destOrd="0" presId="urn:microsoft.com/office/officeart/2005/8/layout/hierarchy4"/>
    <dgm:cxn modelId="{74E1D3E2-8082-4B63-8B48-801CB43811FF}" type="presParOf" srcId="{C3E83572-879F-4988-9E97-7AA6E05D2F0A}" destId="{DBC41A15-9991-4305-BC80-33EE69105E3C}" srcOrd="2" destOrd="0" presId="urn:microsoft.com/office/officeart/2005/8/layout/hierarchy4"/>
    <dgm:cxn modelId="{C9E2368D-4610-4A13-B774-DA9AE6759916}" type="presParOf" srcId="{DBC41A15-9991-4305-BC80-33EE69105E3C}" destId="{62C7C2CA-5C92-4C92-BA6C-698866E7D995}" srcOrd="0" destOrd="0" presId="urn:microsoft.com/office/officeart/2005/8/layout/hierarchy4"/>
    <dgm:cxn modelId="{E2EFC862-E19D-4434-9E11-AD1F9A61A186}" type="presParOf" srcId="{DBC41A15-9991-4305-BC80-33EE69105E3C}" destId="{3FAD850D-834C-4BC1-9FB7-8D987A6DCDCC}" srcOrd="1" destOrd="0" presId="urn:microsoft.com/office/officeart/2005/8/layout/hierarchy4"/>
    <dgm:cxn modelId="{12FF0D11-D0B6-4F7C-A394-37E1BACC8959}" type="presParOf" srcId="{C3E83572-879F-4988-9E97-7AA6E05D2F0A}" destId="{140D1F86-DE71-49EF-B4AE-1C57E48A6A7E}" srcOrd="3" destOrd="0" presId="urn:microsoft.com/office/officeart/2005/8/layout/hierarchy4"/>
    <dgm:cxn modelId="{817C1913-6EEA-4745-991B-FE655AFC5CB0}" type="presParOf" srcId="{C3E83572-879F-4988-9E97-7AA6E05D2F0A}" destId="{446C7D65-9466-48BF-B2C8-A094FE59B188}" srcOrd="4" destOrd="0" presId="urn:microsoft.com/office/officeart/2005/8/layout/hierarchy4"/>
    <dgm:cxn modelId="{6D3AEE95-08CB-4CE3-A6E3-9284436EDE4E}" type="presParOf" srcId="{446C7D65-9466-48BF-B2C8-A094FE59B188}" destId="{5D54C2EC-80BF-4EF1-A9EE-2ACC612622C2}" srcOrd="0" destOrd="0" presId="urn:microsoft.com/office/officeart/2005/8/layout/hierarchy4"/>
    <dgm:cxn modelId="{7EE8022F-271D-419E-A5E7-1C9D82FD10EB}" type="presParOf" srcId="{446C7D65-9466-48BF-B2C8-A094FE59B188}" destId="{068D8A56-BBF7-4AEF-AFF3-688FA13B33FB}"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06063BF-2775-4A55-8F72-B08A87BEE8F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70847E50-221E-43B7-9138-35A4256F256F}">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Predict future values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93B2FF0-A315-4C09-A276-ACB9CC4D4919}" type="parTrans" cxnId="{C5E4DD65-27F6-4734-93F0-42302E03AD87}">
      <dgm:prSet/>
      <dgm:spPr/>
      <dgm:t>
        <a:bodyPr/>
        <a:lstStyle/>
        <a:p>
          <a:endParaRPr lang="en-US"/>
        </a:p>
      </dgm:t>
    </dgm:pt>
    <dgm:pt modelId="{95A9525E-14A3-49CB-9A91-B58B8B5AA0D4}" type="sibTrans" cxnId="{C5E4DD65-27F6-4734-93F0-42302E03AD87}">
      <dgm:prSet/>
      <dgm:spPr/>
      <dgm:t>
        <a:bodyPr/>
        <a:lstStyle/>
        <a:p>
          <a:endParaRPr lang="en-US"/>
        </a:p>
      </dgm:t>
    </dgm:pt>
    <dgm:pt modelId="{BBEBFF5B-186C-4A81-AB18-1E18DBC864F7}">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Knowledge of statistics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1860570-6F7F-4515-B914-FC75CA0D6AD2}" type="parTrans" cxnId="{4569A5A9-AC1B-472C-BB6B-8D2CBEA8E3DE}">
      <dgm:prSet/>
      <dgm:spPr/>
      <dgm:t>
        <a:bodyPr/>
        <a:lstStyle/>
        <a:p>
          <a:endParaRPr lang="en-US"/>
        </a:p>
      </dgm:t>
    </dgm:pt>
    <dgm:pt modelId="{78968049-B325-428F-BB55-87776A21DB32}" type="sibTrans" cxnId="{4569A5A9-AC1B-472C-BB6B-8D2CBEA8E3DE}">
      <dgm:prSet/>
      <dgm:spPr/>
      <dgm:t>
        <a:bodyPr/>
        <a:lstStyle/>
        <a:p>
          <a:endParaRPr lang="en-US"/>
        </a:p>
      </dgm:t>
    </dgm:pt>
    <dgm:pt modelId="{4B87739E-86F9-445A-BC37-83ECEE8A83CF}">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Relationships between variables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4F86A6EF-4F9A-4CA4-8013-DC916DA7F01A}" type="parTrans" cxnId="{03F68A0D-8DA8-4C9D-B33A-5B9702F125E7}">
      <dgm:prSet/>
      <dgm:spPr/>
      <dgm:t>
        <a:bodyPr/>
        <a:lstStyle/>
        <a:p>
          <a:endParaRPr lang="en-US"/>
        </a:p>
      </dgm:t>
    </dgm:pt>
    <dgm:pt modelId="{81BC2067-83F5-4C89-B86C-C506E3F5C41B}" type="sibTrans" cxnId="{03F68A0D-8DA8-4C9D-B33A-5B9702F125E7}">
      <dgm:prSet/>
      <dgm:spPr/>
      <dgm:t>
        <a:bodyPr/>
        <a:lstStyle/>
        <a:p>
          <a:endParaRPr lang="en-US"/>
        </a:p>
      </dgm:t>
    </dgm:pt>
    <dgm:pt modelId="{E412FC7B-CECF-4DB4-B39B-ADF8F647DF8D}">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Using</a:t>
          </a:r>
          <a:r>
            <a:rPr lang="en-US" dirty="0" smtClean="0"/>
            <a:t> </a:t>
          </a:r>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historical data</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C698B05-DF81-4F82-A878-4D716DE18809}" type="parTrans" cxnId="{28B26BFF-1E0F-470C-B8AA-461DE3E60137}">
      <dgm:prSet/>
      <dgm:spPr/>
      <dgm:t>
        <a:bodyPr/>
        <a:lstStyle/>
        <a:p>
          <a:endParaRPr lang="en-US"/>
        </a:p>
      </dgm:t>
    </dgm:pt>
    <dgm:pt modelId="{DEB81641-9471-4207-A0EE-F1095FF317C9}" type="sibTrans" cxnId="{28B26BFF-1E0F-470C-B8AA-461DE3E60137}">
      <dgm:prSet/>
      <dgm:spPr/>
      <dgm:t>
        <a:bodyPr/>
        <a:lstStyle/>
        <a:p>
          <a:endParaRPr lang="en-US"/>
        </a:p>
      </dgm:t>
    </dgm:pt>
    <dgm:pt modelId="{49764AC4-905B-40DF-8652-165E78B3E086}" type="pres">
      <dgm:prSet presAssocID="{A06063BF-2775-4A55-8F72-B08A87BEE8F1}" presName="diagram" presStyleCnt="0">
        <dgm:presLayoutVars>
          <dgm:dir/>
          <dgm:resizeHandles val="exact"/>
        </dgm:presLayoutVars>
      </dgm:prSet>
      <dgm:spPr/>
      <dgm:t>
        <a:bodyPr/>
        <a:lstStyle/>
        <a:p>
          <a:endParaRPr lang="en-US"/>
        </a:p>
      </dgm:t>
    </dgm:pt>
    <dgm:pt modelId="{5A887C2C-B9D5-45D7-BB38-912D11A8D727}" type="pres">
      <dgm:prSet presAssocID="{70847E50-221E-43B7-9138-35A4256F256F}" presName="node" presStyleLbl="node1" presStyleIdx="0" presStyleCnt="4">
        <dgm:presLayoutVars>
          <dgm:bulletEnabled val="1"/>
        </dgm:presLayoutVars>
      </dgm:prSet>
      <dgm:spPr/>
      <dgm:t>
        <a:bodyPr/>
        <a:lstStyle/>
        <a:p>
          <a:endParaRPr lang="en-US"/>
        </a:p>
      </dgm:t>
    </dgm:pt>
    <dgm:pt modelId="{4FC86074-3E55-4726-AB1A-36B87E86E332}" type="pres">
      <dgm:prSet presAssocID="{95A9525E-14A3-49CB-9A91-B58B8B5AA0D4}" presName="sibTrans" presStyleCnt="0"/>
      <dgm:spPr/>
    </dgm:pt>
    <dgm:pt modelId="{E210A17B-253C-4546-9FB7-E3255D80AB3A}" type="pres">
      <dgm:prSet presAssocID="{BBEBFF5B-186C-4A81-AB18-1E18DBC864F7}" presName="node" presStyleLbl="node1" presStyleIdx="1" presStyleCnt="4">
        <dgm:presLayoutVars>
          <dgm:bulletEnabled val="1"/>
        </dgm:presLayoutVars>
      </dgm:prSet>
      <dgm:spPr/>
      <dgm:t>
        <a:bodyPr/>
        <a:lstStyle/>
        <a:p>
          <a:endParaRPr lang="en-US"/>
        </a:p>
      </dgm:t>
    </dgm:pt>
    <dgm:pt modelId="{5EC96F05-5B6C-4CE4-88D9-D58CAC129714}" type="pres">
      <dgm:prSet presAssocID="{78968049-B325-428F-BB55-87776A21DB32}" presName="sibTrans" presStyleCnt="0"/>
      <dgm:spPr/>
    </dgm:pt>
    <dgm:pt modelId="{678FE622-4A96-4640-AD4D-320CDE8DAA89}" type="pres">
      <dgm:prSet presAssocID="{4B87739E-86F9-445A-BC37-83ECEE8A83CF}" presName="node" presStyleLbl="node1" presStyleIdx="2" presStyleCnt="4">
        <dgm:presLayoutVars>
          <dgm:bulletEnabled val="1"/>
        </dgm:presLayoutVars>
      </dgm:prSet>
      <dgm:spPr/>
      <dgm:t>
        <a:bodyPr/>
        <a:lstStyle/>
        <a:p>
          <a:endParaRPr lang="en-US"/>
        </a:p>
      </dgm:t>
    </dgm:pt>
    <dgm:pt modelId="{A29C9D72-7D66-4E04-A59E-AF8394F3748E}" type="pres">
      <dgm:prSet presAssocID="{81BC2067-83F5-4C89-B86C-C506E3F5C41B}" presName="sibTrans" presStyleCnt="0"/>
      <dgm:spPr/>
    </dgm:pt>
    <dgm:pt modelId="{146B5C3C-5901-4D3D-877B-A4942869B387}" type="pres">
      <dgm:prSet presAssocID="{E412FC7B-CECF-4DB4-B39B-ADF8F647DF8D}" presName="node" presStyleLbl="node1" presStyleIdx="3" presStyleCnt="4">
        <dgm:presLayoutVars>
          <dgm:bulletEnabled val="1"/>
        </dgm:presLayoutVars>
      </dgm:prSet>
      <dgm:spPr/>
      <dgm:t>
        <a:bodyPr/>
        <a:lstStyle/>
        <a:p>
          <a:endParaRPr lang="en-US"/>
        </a:p>
      </dgm:t>
    </dgm:pt>
  </dgm:ptLst>
  <dgm:cxnLst>
    <dgm:cxn modelId="{28B26BFF-1E0F-470C-B8AA-461DE3E60137}" srcId="{A06063BF-2775-4A55-8F72-B08A87BEE8F1}" destId="{E412FC7B-CECF-4DB4-B39B-ADF8F647DF8D}" srcOrd="3" destOrd="0" parTransId="{FC698B05-DF81-4F82-A878-4D716DE18809}" sibTransId="{DEB81641-9471-4207-A0EE-F1095FF317C9}"/>
    <dgm:cxn modelId="{4569A5A9-AC1B-472C-BB6B-8D2CBEA8E3DE}" srcId="{A06063BF-2775-4A55-8F72-B08A87BEE8F1}" destId="{BBEBFF5B-186C-4A81-AB18-1E18DBC864F7}" srcOrd="1" destOrd="0" parTransId="{A1860570-6F7F-4515-B914-FC75CA0D6AD2}" sibTransId="{78968049-B325-428F-BB55-87776A21DB32}"/>
    <dgm:cxn modelId="{E431AAD5-5251-4E68-8E57-5E67DED495CC}" type="presOf" srcId="{4B87739E-86F9-445A-BC37-83ECEE8A83CF}" destId="{678FE622-4A96-4640-AD4D-320CDE8DAA89}" srcOrd="0" destOrd="0" presId="urn:microsoft.com/office/officeart/2005/8/layout/default"/>
    <dgm:cxn modelId="{F4613675-CCBD-4E9F-869B-32DCB8D19DEF}" type="presOf" srcId="{70847E50-221E-43B7-9138-35A4256F256F}" destId="{5A887C2C-B9D5-45D7-BB38-912D11A8D727}" srcOrd="0" destOrd="0" presId="urn:microsoft.com/office/officeart/2005/8/layout/default"/>
    <dgm:cxn modelId="{374D5C23-2DF4-4E0C-9583-932916E73D57}" type="presOf" srcId="{E412FC7B-CECF-4DB4-B39B-ADF8F647DF8D}" destId="{146B5C3C-5901-4D3D-877B-A4942869B387}" srcOrd="0" destOrd="0" presId="urn:microsoft.com/office/officeart/2005/8/layout/default"/>
    <dgm:cxn modelId="{92AA1AAE-AA3A-4498-A053-14BD61880BDD}" type="presOf" srcId="{A06063BF-2775-4A55-8F72-B08A87BEE8F1}" destId="{49764AC4-905B-40DF-8652-165E78B3E086}" srcOrd="0" destOrd="0" presId="urn:microsoft.com/office/officeart/2005/8/layout/default"/>
    <dgm:cxn modelId="{C5E4DD65-27F6-4734-93F0-42302E03AD87}" srcId="{A06063BF-2775-4A55-8F72-B08A87BEE8F1}" destId="{70847E50-221E-43B7-9138-35A4256F256F}" srcOrd="0" destOrd="0" parTransId="{F93B2FF0-A315-4C09-A276-ACB9CC4D4919}" sibTransId="{95A9525E-14A3-49CB-9A91-B58B8B5AA0D4}"/>
    <dgm:cxn modelId="{03F68A0D-8DA8-4C9D-B33A-5B9702F125E7}" srcId="{A06063BF-2775-4A55-8F72-B08A87BEE8F1}" destId="{4B87739E-86F9-445A-BC37-83ECEE8A83CF}" srcOrd="2" destOrd="0" parTransId="{4F86A6EF-4F9A-4CA4-8013-DC916DA7F01A}" sibTransId="{81BC2067-83F5-4C89-B86C-C506E3F5C41B}"/>
    <dgm:cxn modelId="{1790AB43-CD09-4C83-8B31-D033B3A3BCD0}" type="presOf" srcId="{BBEBFF5B-186C-4A81-AB18-1E18DBC864F7}" destId="{E210A17B-253C-4546-9FB7-E3255D80AB3A}" srcOrd="0" destOrd="0" presId="urn:microsoft.com/office/officeart/2005/8/layout/default"/>
    <dgm:cxn modelId="{F6306027-76AD-408C-A047-17C1FE3B51FB}" type="presParOf" srcId="{49764AC4-905B-40DF-8652-165E78B3E086}" destId="{5A887C2C-B9D5-45D7-BB38-912D11A8D727}" srcOrd="0" destOrd="0" presId="urn:microsoft.com/office/officeart/2005/8/layout/default"/>
    <dgm:cxn modelId="{A9FFC700-26FD-4742-B78A-7DE1E6F9B18E}" type="presParOf" srcId="{49764AC4-905B-40DF-8652-165E78B3E086}" destId="{4FC86074-3E55-4726-AB1A-36B87E86E332}" srcOrd="1" destOrd="0" presId="urn:microsoft.com/office/officeart/2005/8/layout/default"/>
    <dgm:cxn modelId="{CAD6D1D8-DB95-4B0A-9E3F-2596241D5ADB}" type="presParOf" srcId="{49764AC4-905B-40DF-8652-165E78B3E086}" destId="{E210A17B-253C-4546-9FB7-E3255D80AB3A}" srcOrd="2" destOrd="0" presId="urn:microsoft.com/office/officeart/2005/8/layout/default"/>
    <dgm:cxn modelId="{2C20E4DE-B8F2-4483-86FF-F912B71CF619}" type="presParOf" srcId="{49764AC4-905B-40DF-8652-165E78B3E086}" destId="{5EC96F05-5B6C-4CE4-88D9-D58CAC129714}" srcOrd="3" destOrd="0" presId="urn:microsoft.com/office/officeart/2005/8/layout/default"/>
    <dgm:cxn modelId="{FA4DB682-6039-438F-857E-FDD0DE96E27A}" type="presParOf" srcId="{49764AC4-905B-40DF-8652-165E78B3E086}" destId="{678FE622-4A96-4640-AD4D-320CDE8DAA89}" srcOrd="4" destOrd="0" presId="urn:microsoft.com/office/officeart/2005/8/layout/default"/>
    <dgm:cxn modelId="{D57CF390-C9E7-4370-808D-AFDF5231FE30}" type="presParOf" srcId="{49764AC4-905B-40DF-8652-165E78B3E086}" destId="{A29C9D72-7D66-4E04-A59E-AF8394F3748E}" srcOrd="5" destOrd="0" presId="urn:microsoft.com/office/officeart/2005/8/layout/default"/>
    <dgm:cxn modelId="{4C6B3AFD-91B1-4560-92BE-87927EB2E918}" type="presParOf" srcId="{49764AC4-905B-40DF-8652-165E78B3E086}" destId="{146B5C3C-5901-4D3D-877B-A4942869B38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3D563BB6-02C6-44D5-8822-DAC2876FC5F4}"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en-US"/>
        </a:p>
      </dgm:t>
    </dgm:pt>
    <dgm:pt modelId="{DF326798-1752-4D66-A57C-FF471953C4AB}">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Accounting rate of return</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0367609-EF3A-48B7-BB5A-570FE9E879D7}" type="parTrans" cxnId="{151136F0-035A-4FB3-8384-8057FF236990}">
      <dgm:prSet/>
      <dgm:spPr/>
      <dgm:t>
        <a:bodyPr/>
        <a:lstStyle/>
        <a:p>
          <a:endParaRPr lang="en-US"/>
        </a:p>
      </dgm:t>
    </dgm:pt>
    <dgm:pt modelId="{3C381EB9-389D-4123-81E3-9481B956387D}" type="sibTrans" cxnId="{151136F0-035A-4FB3-8384-8057FF236990}">
      <dgm:prSet/>
      <dgm:spPr/>
      <dgm:t>
        <a:bodyPr/>
        <a:lstStyle/>
        <a:p>
          <a:endParaRPr lang="en-US"/>
        </a:p>
      </dgm:t>
    </dgm:pt>
    <dgm:pt modelId="{574A2D8D-4470-41BA-88E4-AC65F9F204A5}">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Profitability index</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2EB981B2-3FC3-4341-8109-102D135E62D9}" type="parTrans" cxnId="{50069E1D-A6A2-4554-83EE-EDE555B78970}">
      <dgm:prSet/>
      <dgm:spPr/>
      <dgm:t>
        <a:bodyPr/>
        <a:lstStyle/>
        <a:p>
          <a:endParaRPr lang="en-US"/>
        </a:p>
      </dgm:t>
    </dgm:pt>
    <dgm:pt modelId="{D4C7BB95-AB99-4AC9-90E9-213A044AEF5A}" type="sibTrans" cxnId="{50069E1D-A6A2-4554-83EE-EDE555B78970}">
      <dgm:prSet/>
      <dgm:spPr/>
      <dgm:t>
        <a:bodyPr/>
        <a:lstStyle/>
        <a:p>
          <a:endParaRPr lang="en-US"/>
        </a:p>
      </dgm:t>
    </dgm:pt>
    <dgm:pt modelId="{DFA2A947-05F8-4F66-B43F-69BC8A9FABD2}">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Modified internal rate of return</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572F8FFF-5FD9-49FA-86DE-891B45FA3227}" type="parTrans" cxnId="{8559FEF5-8C2F-4E0B-B50C-1AF74D819A83}">
      <dgm:prSet/>
      <dgm:spPr/>
      <dgm:t>
        <a:bodyPr/>
        <a:lstStyle/>
        <a:p>
          <a:endParaRPr lang="en-US"/>
        </a:p>
      </dgm:t>
    </dgm:pt>
    <dgm:pt modelId="{BE1E7027-039A-45B5-9355-DE09B8B2C3F3}" type="sibTrans" cxnId="{8559FEF5-8C2F-4E0B-B50C-1AF74D819A83}">
      <dgm:prSet/>
      <dgm:spPr/>
      <dgm:t>
        <a:bodyPr/>
        <a:lstStyle/>
        <a:p>
          <a:endParaRPr lang="en-US"/>
        </a:p>
      </dgm:t>
    </dgm:pt>
    <dgm:pt modelId="{982373D3-495B-4BE7-B3AB-22EF665023B6}" type="pres">
      <dgm:prSet presAssocID="{3D563BB6-02C6-44D5-8822-DAC2876FC5F4}" presName="Name0" presStyleCnt="0">
        <dgm:presLayoutVars>
          <dgm:dir/>
          <dgm:animLvl val="lvl"/>
          <dgm:resizeHandles val="exact"/>
        </dgm:presLayoutVars>
      </dgm:prSet>
      <dgm:spPr/>
      <dgm:t>
        <a:bodyPr/>
        <a:lstStyle/>
        <a:p>
          <a:endParaRPr lang="en-US"/>
        </a:p>
      </dgm:t>
    </dgm:pt>
    <dgm:pt modelId="{04474ED9-BBC2-48DC-9E07-433C552656E2}" type="pres">
      <dgm:prSet presAssocID="{DFA2A947-05F8-4F66-B43F-69BC8A9FABD2}" presName="boxAndChildren" presStyleCnt="0"/>
      <dgm:spPr/>
    </dgm:pt>
    <dgm:pt modelId="{80830CFA-6475-4C01-8E5D-5547461A98DB}" type="pres">
      <dgm:prSet presAssocID="{DFA2A947-05F8-4F66-B43F-69BC8A9FABD2}" presName="parentTextBox" presStyleLbl="node1" presStyleIdx="0" presStyleCnt="3"/>
      <dgm:spPr/>
      <dgm:t>
        <a:bodyPr/>
        <a:lstStyle/>
        <a:p>
          <a:endParaRPr lang="en-US"/>
        </a:p>
      </dgm:t>
    </dgm:pt>
    <dgm:pt modelId="{72A105BB-A73E-4A90-BCC8-EF27E0DEE493}" type="pres">
      <dgm:prSet presAssocID="{D4C7BB95-AB99-4AC9-90E9-213A044AEF5A}" presName="sp" presStyleCnt="0"/>
      <dgm:spPr/>
    </dgm:pt>
    <dgm:pt modelId="{16C4F6FA-6A63-4E43-A993-F2BAD6B2C641}" type="pres">
      <dgm:prSet presAssocID="{574A2D8D-4470-41BA-88E4-AC65F9F204A5}" presName="arrowAndChildren" presStyleCnt="0"/>
      <dgm:spPr/>
    </dgm:pt>
    <dgm:pt modelId="{F56FF893-AAA1-4FC2-8BF0-D1EB560DD73C}" type="pres">
      <dgm:prSet presAssocID="{574A2D8D-4470-41BA-88E4-AC65F9F204A5}" presName="parentTextArrow" presStyleLbl="node1" presStyleIdx="1" presStyleCnt="3"/>
      <dgm:spPr/>
      <dgm:t>
        <a:bodyPr/>
        <a:lstStyle/>
        <a:p>
          <a:endParaRPr lang="en-US"/>
        </a:p>
      </dgm:t>
    </dgm:pt>
    <dgm:pt modelId="{AAC5D67D-F9D8-42EB-954D-5CFD56049122}" type="pres">
      <dgm:prSet presAssocID="{3C381EB9-389D-4123-81E3-9481B956387D}" presName="sp" presStyleCnt="0"/>
      <dgm:spPr/>
    </dgm:pt>
    <dgm:pt modelId="{4FF6D770-48A9-4A09-9A30-83544EADF446}" type="pres">
      <dgm:prSet presAssocID="{DF326798-1752-4D66-A57C-FF471953C4AB}" presName="arrowAndChildren" presStyleCnt="0"/>
      <dgm:spPr/>
    </dgm:pt>
    <dgm:pt modelId="{FA457856-689F-4D39-8058-C97D7F584DC2}" type="pres">
      <dgm:prSet presAssocID="{DF326798-1752-4D66-A57C-FF471953C4AB}" presName="parentTextArrow" presStyleLbl="node1" presStyleIdx="2" presStyleCnt="3"/>
      <dgm:spPr/>
      <dgm:t>
        <a:bodyPr/>
        <a:lstStyle/>
        <a:p>
          <a:endParaRPr lang="en-US"/>
        </a:p>
      </dgm:t>
    </dgm:pt>
  </dgm:ptLst>
  <dgm:cxnLst>
    <dgm:cxn modelId="{151136F0-035A-4FB3-8384-8057FF236990}" srcId="{3D563BB6-02C6-44D5-8822-DAC2876FC5F4}" destId="{DF326798-1752-4D66-A57C-FF471953C4AB}" srcOrd="0" destOrd="0" parTransId="{A0367609-EF3A-48B7-BB5A-570FE9E879D7}" sibTransId="{3C381EB9-389D-4123-81E3-9481B956387D}"/>
    <dgm:cxn modelId="{8559FEF5-8C2F-4E0B-B50C-1AF74D819A83}" srcId="{3D563BB6-02C6-44D5-8822-DAC2876FC5F4}" destId="{DFA2A947-05F8-4F66-B43F-69BC8A9FABD2}" srcOrd="2" destOrd="0" parTransId="{572F8FFF-5FD9-49FA-86DE-891B45FA3227}" sibTransId="{BE1E7027-039A-45B5-9355-DE09B8B2C3F3}"/>
    <dgm:cxn modelId="{50069E1D-A6A2-4554-83EE-EDE555B78970}" srcId="{3D563BB6-02C6-44D5-8822-DAC2876FC5F4}" destId="{574A2D8D-4470-41BA-88E4-AC65F9F204A5}" srcOrd="1" destOrd="0" parTransId="{2EB981B2-3FC3-4341-8109-102D135E62D9}" sibTransId="{D4C7BB95-AB99-4AC9-90E9-213A044AEF5A}"/>
    <dgm:cxn modelId="{CBB612BD-3CC6-4206-93BA-EDA1C1D8C575}" type="presOf" srcId="{574A2D8D-4470-41BA-88E4-AC65F9F204A5}" destId="{F56FF893-AAA1-4FC2-8BF0-D1EB560DD73C}" srcOrd="0" destOrd="0" presId="urn:microsoft.com/office/officeart/2005/8/layout/process4"/>
    <dgm:cxn modelId="{87EB2F4F-AF6A-44AF-9644-2BF4B6AFB4EB}" type="presOf" srcId="{DFA2A947-05F8-4F66-B43F-69BC8A9FABD2}" destId="{80830CFA-6475-4C01-8E5D-5547461A98DB}" srcOrd="0" destOrd="0" presId="urn:microsoft.com/office/officeart/2005/8/layout/process4"/>
    <dgm:cxn modelId="{C338066A-654C-43E5-B88E-16662F989085}" type="presOf" srcId="{3D563BB6-02C6-44D5-8822-DAC2876FC5F4}" destId="{982373D3-495B-4BE7-B3AB-22EF665023B6}" srcOrd="0" destOrd="0" presId="urn:microsoft.com/office/officeart/2005/8/layout/process4"/>
    <dgm:cxn modelId="{EA7AB188-3582-4307-BB69-7367661809A7}" type="presOf" srcId="{DF326798-1752-4D66-A57C-FF471953C4AB}" destId="{FA457856-689F-4D39-8058-C97D7F584DC2}" srcOrd="0" destOrd="0" presId="urn:microsoft.com/office/officeart/2005/8/layout/process4"/>
    <dgm:cxn modelId="{A84F594B-DCBC-4725-9A29-D43BB9C82C5A}" type="presParOf" srcId="{982373D3-495B-4BE7-B3AB-22EF665023B6}" destId="{04474ED9-BBC2-48DC-9E07-433C552656E2}" srcOrd="0" destOrd="0" presId="urn:microsoft.com/office/officeart/2005/8/layout/process4"/>
    <dgm:cxn modelId="{A7E9CFB6-0495-4B2C-9C3D-035F49051561}" type="presParOf" srcId="{04474ED9-BBC2-48DC-9E07-433C552656E2}" destId="{80830CFA-6475-4C01-8E5D-5547461A98DB}" srcOrd="0" destOrd="0" presId="urn:microsoft.com/office/officeart/2005/8/layout/process4"/>
    <dgm:cxn modelId="{32883426-E07C-4EB9-9CC5-581B0DE7644F}" type="presParOf" srcId="{982373D3-495B-4BE7-B3AB-22EF665023B6}" destId="{72A105BB-A73E-4A90-BCC8-EF27E0DEE493}" srcOrd="1" destOrd="0" presId="urn:microsoft.com/office/officeart/2005/8/layout/process4"/>
    <dgm:cxn modelId="{2472661B-E2ED-4D6B-94D3-947F5F42C397}" type="presParOf" srcId="{982373D3-495B-4BE7-B3AB-22EF665023B6}" destId="{16C4F6FA-6A63-4E43-A993-F2BAD6B2C641}" srcOrd="2" destOrd="0" presId="urn:microsoft.com/office/officeart/2005/8/layout/process4"/>
    <dgm:cxn modelId="{48E01631-1475-4034-904F-6AFC8B2411E8}" type="presParOf" srcId="{16C4F6FA-6A63-4E43-A993-F2BAD6B2C641}" destId="{F56FF893-AAA1-4FC2-8BF0-D1EB560DD73C}" srcOrd="0" destOrd="0" presId="urn:microsoft.com/office/officeart/2005/8/layout/process4"/>
    <dgm:cxn modelId="{F2C13297-C48C-4D1C-A4B8-1CD635A7B867}" type="presParOf" srcId="{982373D3-495B-4BE7-B3AB-22EF665023B6}" destId="{AAC5D67D-F9D8-42EB-954D-5CFD56049122}" srcOrd="3" destOrd="0" presId="urn:microsoft.com/office/officeart/2005/8/layout/process4"/>
    <dgm:cxn modelId="{4B7F40E9-3843-4B7B-8E96-1BB16475E32F}" type="presParOf" srcId="{982373D3-495B-4BE7-B3AB-22EF665023B6}" destId="{4FF6D770-48A9-4A09-9A30-83544EADF446}" srcOrd="4" destOrd="0" presId="urn:microsoft.com/office/officeart/2005/8/layout/process4"/>
    <dgm:cxn modelId="{F10A90CD-732B-4306-8A61-1641C8975DD9}" type="presParOf" srcId="{4FF6D770-48A9-4A09-9A30-83544EADF446}" destId="{FA457856-689F-4D39-8058-C97D7F584DC2}"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15108FAE-CAA5-443D-AE93-96DB309C3169}"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A1AC036-1A0B-4DEA-8B5E-28150086A24B}">
      <dgm:prSet phldrT="[Text]" custT="1"/>
      <dgm:spPr>
        <a:ln>
          <a:noFill/>
        </a:ln>
      </dgm:spPr>
      <dgm:t>
        <a:bodyPr/>
        <a:lstStyle/>
        <a:p>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Schedule regular budget review meetings</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E09AFD1-F1CD-4F85-9B8D-D2B6496136FE}" type="parTrans" cxnId="{77F3A767-6BEE-41DC-8C0D-3794DA62C4B1}">
      <dgm:prSet/>
      <dgm:spPr/>
      <dgm:t>
        <a:bodyPr/>
        <a:lstStyle/>
        <a:p>
          <a:endParaRPr lang="en-US"/>
        </a:p>
      </dgm:t>
    </dgm:pt>
    <dgm:pt modelId="{41A4F7E6-9CF5-415B-AD6F-6587083FD8CB}" type="sibTrans" cxnId="{77F3A767-6BEE-41DC-8C0D-3794DA62C4B1}">
      <dgm:prSet/>
      <dgm:spPr/>
      <dgm:t>
        <a:bodyPr/>
        <a:lstStyle/>
        <a:p>
          <a:endParaRPr lang="en-US"/>
        </a:p>
      </dgm:t>
    </dgm:pt>
    <dgm:pt modelId="{2A0927C6-C916-44BF-BC2C-287305868C2D}">
      <dgm:prSet phldrT="[Text]" custT="1"/>
      <dgm:spPr>
        <a:ln>
          <a:noFill/>
        </a:ln>
      </dgm:spPr>
      <dgm:t>
        <a:bodyPr/>
        <a:lstStyle/>
        <a:p>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Compare actual number with budgeted amounts</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C10F52A3-87EB-49AC-9083-8F1908085E7C}" type="parTrans" cxnId="{EA5EFB0A-0DAE-4134-B378-3B555A982FE9}">
      <dgm:prSet/>
      <dgm:spPr/>
      <dgm:t>
        <a:bodyPr/>
        <a:lstStyle/>
        <a:p>
          <a:endParaRPr lang="en-US"/>
        </a:p>
      </dgm:t>
    </dgm:pt>
    <dgm:pt modelId="{9942BC9C-9CA3-4AD6-BAF5-C0BBBBCCE1A4}" type="sibTrans" cxnId="{EA5EFB0A-0DAE-4134-B378-3B555A982FE9}">
      <dgm:prSet/>
      <dgm:spPr/>
      <dgm:t>
        <a:bodyPr/>
        <a:lstStyle/>
        <a:p>
          <a:endParaRPr lang="en-US"/>
        </a:p>
      </dgm:t>
    </dgm:pt>
    <dgm:pt modelId="{14C73232-5DC6-45F5-9E4E-0FE0C910F67D}">
      <dgm:prSet phldrT="[Text]" custT="1"/>
      <dgm:spPr>
        <a:ln>
          <a:noFill/>
        </a:ln>
      </dgm:spPr>
      <dgm:t>
        <a:bodyPr/>
        <a:lstStyle/>
        <a:p>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Your variances are minor</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026B36E-1BC1-4AF4-B449-8A2631609BE4}" type="parTrans" cxnId="{70E78B40-0E2D-49B4-B176-0DF1F82657E4}">
      <dgm:prSet/>
      <dgm:spPr/>
      <dgm:t>
        <a:bodyPr/>
        <a:lstStyle/>
        <a:p>
          <a:endParaRPr lang="en-US"/>
        </a:p>
      </dgm:t>
    </dgm:pt>
    <dgm:pt modelId="{DD81714D-8C9E-4A1A-B1BE-6F2945449BA2}" type="sibTrans" cxnId="{70E78B40-0E2D-49B4-B176-0DF1F82657E4}">
      <dgm:prSet/>
      <dgm:spPr/>
      <dgm:t>
        <a:bodyPr/>
        <a:lstStyle/>
        <a:p>
          <a:endParaRPr lang="en-US"/>
        </a:p>
      </dgm:t>
    </dgm:pt>
    <dgm:pt modelId="{43A9ED86-7A9B-4C99-ACEA-BCE945122305}">
      <dgm:prSet phldrT="[Text]" custT="1"/>
      <dgm:spPr>
        <a:ln>
          <a:noFill/>
        </a:ln>
      </dgm:spPr>
      <dgm:t>
        <a:bodyPr/>
        <a:lstStyle/>
        <a:p>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Reason for a negative variance is due to a unique incident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D89A1A3-DCB3-44F3-8849-B4CF1A448139}" type="parTrans" cxnId="{23566A6E-6019-4725-B67E-BF5845EF680A}">
      <dgm:prSet/>
      <dgm:spPr/>
      <dgm:t>
        <a:bodyPr/>
        <a:lstStyle/>
        <a:p>
          <a:endParaRPr lang="en-US"/>
        </a:p>
      </dgm:t>
    </dgm:pt>
    <dgm:pt modelId="{F04FF570-03BA-4702-A80C-857D95AF1240}" type="sibTrans" cxnId="{23566A6E-6019-4725-B67E-BF5845EF680A}">
      <dgm:prSet/>
      <dgm:spPr/>
      <dgm:t>
        <a:bodyPr/>
        <a:lstStyle/>
        <a:p>
          <a:endParaRPr lang="en-US"/>
        </a:p>
      </dgm:t>
    </dgm:pt>
    <dgm:pt modelId="{C75432FA-1D32-4BA6-B9CD-37A511B0D3C4}" type="pres">
      <dgm:prSet presAssocID="{15108FAE-CAA5-443D-AE93-96DB309C3169}" presName="linear" presStyleCnt="0">
        <dgm:presLayoutVars>
          <dgm:animLvl val="lvl"/>
          <dgm:resizeHandles val="exact"/>
        </dgm:presLayoutVars>
      </dgm:prSet>
      <dgm:spPr/>
      <dgm:t>
        <a:bodyPr/>
        <a:lstStyle/>
        <a:p>
          <a:endParaRPr lang="en-US"/>
        </a:p>
      </dgm:t>
    </dgm:pt>
    <dgm:pt modelId="{59468835-F04F-462A-9A84-445536EFA790}" type="pres">
      <dgm:prSet presAssocID="{3A1AC036-1A0B-4DEA-8B5E-28150086A24B}" presName="parentText" presStyleLbl="node1" presStyleIdx="0" presStyleCnt="4">
        <dgm:presLayoutVars>
          <dgm:chMax val="0"/>
          <dgm:bulletEnabled val="1"/>
        </dgm:presLayoutVars>
      </dgm:prSet>
      <dgm:spPr/>
      <dgm:t>
        <a:bodyPr/>
        <a:lstStyle/>
        <a:p>
          <a:endParaRPr lang="en-US"/>
        </a:p>
      </dgm:t>
    </dgm:pt>
    <dgm:pt modelId="{D5D3B0BA-79DD-4DC1-99AF-2C87667458E1}" type="pres">
      <dgm:prSet presAssocID="{41A4F7E6-9CF5-415B-AD6F-6587083FD8CB}" presName="spacer" presStyleCnt="0"/>
      <dgm:spPr/>
    </dgm:pt>
    <dgm:pt modelId="{9FAD211C-82FD-4044-A10B-A86C483755B3}" type="pres">
      <dgm:prSet presAssocID="{2A0927C6-C916-44BF-BC2C-287305868C2D}" presName="parentText" presStyleLbl="node1" presStyleIdx="1" presStyleCnt="4">
        <dgm:presLayoutVars>
          <dgm:chMax val="0"/>
          <dgm:bulletEnabled val="1"/>
        </dgm:presLayoutVars>
      </dgm:prSet>
      <dgm:spPr/>
      <dgm:t>
        <a:bodyPr/>
        <a:lstStyle/>
        <a:p>
          <a:endParaRPr lang="en-US"/>
        </a:p>
      </dgm:t>
    </dgm:pt>
    <dgm:pt modelId="{739ABD33-48D4-444F-9987-AA81CD51CC07}" type="pres">
      <dgm:prSet presAssocID="{9942BC9C-9CA3-4AD6-BAF5-C0BBBBCCE1A4}" presName="spacer" presStyleCnt="0"/>
      <dgm:spPr/>
    </dgm:pt>
    <dgm:pt modelId="{94E268FC-E059-4AE4-95E4-05525BA69D1F}" type="pres">
      <dgm:prSet presAssocID="{14C73232-5DC6-45F5-9E4E-0FE0C910F67D}" presName="parentText" presStyleLbl="node1" presStyleIdx="2" presStyleCnt="4">
        <dgm:presLayoutVars>
          <dgm:chMax val="0"/>
          <dgm:bulletEnabled val="1"/>
        </dgm:presLayoutVars>
      </dgm:prSet>
      <dgm:spPr/>
      <dgm:t>
        <a:bodyPr/>
        <a:lstStyle/>
        <a:p>
          <a:endParaRPr lang="en-US"/>
        </a:p>
      </dgm:t>
    </dgm:pt>
    <dgm:pt modelId="{C9CB3AC7-30EA-41C9-A671-8A3B69B29F55}" type="pres">
      <dgm:prSet presAssocID="{DD81714D-8C9E-4A1A-B1BE-6F2945449BA2}" presName="spacer" presStyleCnt="0"/>
      <dgm:spPr/>
    </dgm:pt>
    <dgm:pt modelId="{ED17B12F-2300-4C22-804B-D75FF4E5020E}" type="pres">
      <dgm:prSet presAssocID="{43A9ED86-7A9B-4C99-ACEA-BCE945122305}" presName="parentText" presStyleLbl="node1" presStyleIdx="3" presStyleCnt="4">
        <dgm:presLayoutVars>
          <dgm:chMax val="0"/>
          <dgm:bulletEnabled val="1"/>
        </dgm:presLayoutVars>
      </dgm:prSet>
      <dgm:spPr/>
      <dgm:t>
        <a:bodyPr/>
        <a:lstStyle/>
        <a:p>
          <a:endParaRPr lang="en-US"/>
        </a:p>
      </dgm:t>
    </dgm:pt>
  </dgm:ptLst>
  <dgm:cxnLst>
    <dgm:cxn modelId="{7FC9A586-3102-4530-9CE4-5E84F79479F0}" type="presOf" srcId="{15108FAE-CAA5-443D-AE93-96DB309C3169}" destId="{C75432FA-1D32-4BA6-B9CD-37A511B0D3C4}" srcOrd="0" destOrd="0" presId="urn:microsoft.com/office/officeart/2005/8/layout/vList2"/>
    <dgm:cxn modelId="{5E61959B-554A-433C-B5EF-79A6DEBB24F5}" type="presOf" srcId="{14C73232-5DC6-45F5-9E4E-0FE0C910F67D}" destId="{94E268FC-E059-4AE4-95E4-05525BA69D1F}" srcOrd="0" destOrd="0" presId="urn:microsoft.com/office/officeart/2005/8/layout/vList2"/>
    <dgm:cxn modelId="{EC196188-33BD-4F17-B38F-3FC98B04C3F2}" type="presOf" srcId="{43A9ED86-7A9B-4C99-ACEA-BCE945122305}" destId="{ED17B12F-2300-4C22-804B-D75FF4E5020E}" srcOrd="0" destOrd="0" presId="urn:microsoft.com/office/officeart/2005/8/layout/vList2"/>
    <dgm:cxn modelId="{77F3A767-6BEE-41DC-8C0D-3794DA62C4B1}" srcId="{15108FAE-CAA5-443D-AE93-96DB309C3169}" destId="{3A1AC036-1A0B-4DEA-8B5E-28150086A24B}" srcOrd="0" destOrd="0" parTransId="{0E09AFD1-F1CD-4F85-9B8D-D2B6496136FE}" sibTransId="{41A4F7E6-9CF5-415B-AD6F-6587083FD8CB}"/>
    <dgm:cxn modelId="{EA5EFB0A-0DAE-4134-B378-3B555A982FE9}" srcId="{15108FAE-CAA5-443D-AE93-96DB309C3169}" destId="{2A0927C6-C916-44BF-BC2C-287305868C2D}" srcOrd="1" destOrd="0" parTransId="{C10F52A3-87EB-49AC-9083-8F1908085E7C}" sibTransId="{9942BC9C-9CA3-4AD6-BAF5-C0BBBBCCE1A4}"/>
    <dgm:cxn modelId="{84DD76B6-B129-4125-828E-5A7E4E063A4C}" type="presOf" srcId="{2A0927C6-C916-44BF-BC2C-287305868C2D}" destId="{9FAD211C-82FD-4044-A10B-A86C483755B3}" srcOrd="0" destOrd="0" presId="urn:microsoft.com/office/officeart/2005/8/layout/vList2"/>
    <dgm:cxn modelId="{7AB2D71F-0C5C-4062-A37A-4ADA3DE39001}" type="presOf" srcId="{3A1AC036-1A0B-4DEA-8B5E-28150086A24B}" destId="{59468835-F04F-462A-9A84-445536EFA790}" srcOrd="0" destOrd="0" presId="urn:microsoft.com/office/officeart/2005/8/layout/vList2"/>
    <dgm:cxn modelId="{70E78B40-0E2D-49B4-B176-0DF1F82657E4}" srcId="{15108FAE-CAA5-443D-AE93-96DB309C3169}" destId="{14C73232-5DC6-45F5-9E4E-0FE0C910F67D}" srcOrd="2" destOrd="0" parTransId="{0026B36E-1BC1-4AF4-B449-8A2631609BE4}" sibTransId="{DD81714D-8C9E-4A1A-B1BE-6F2945449BA2}"/>
    <dgm:cxn modelId="{23566A6E-6019-4725-B67E-BF5845EF680A}" srcId="{15108FAE-CAA5-443D-AE93-96DB309C3169}" destId="{43A9ED86-7A9B-4C99-ACEA-BCE945122305}" srcOrd="3" destOrd="0" parTransId="{AD89A1A3-DCB3-44F3-8849-B4CF1A448139}" sibTransId="{F04FF570-03BA-4702-A80C-857D95AF1240}"/>
    <dgm:cxn modelId="{1734DB0B-44CA-487B-8BA1-F83C19BE07C6}" type="presParOf" srcId="{C75432FA-1D32-4BA6-B9CD-37A511B0D3C4}" destId="{59468835-F04F-462A-9A84-445536EFA790}" srcOrd="0" destOrd="0" presId="urn:microsoft.com/office/officeart/2005/8/layout/vList2"/>
    <dgm:cxn modelId="{DD0378FA-B42E-4657-8D87-0F4F6F938E10}" type="presParOf" srcId="{C75432FA-1D32-4BA6-B9CD-37A511B0D3C4}" destId="{D5D3B0BA-79DD-4DC1-99AF-2C87667458E1}" srcOrd="1" destOrd="0" presId="urn:microsoft.com/office/officeart/2005/8/layout/vList2"/>
    <dgm:cxn modelId="{770C6923-A94F-48CA-9BFE-E831B3668208}" type="presParOf" srcId="{C75432FA-1D32-4BA6-B9CD-37A511B0D3C4}" destId="{9FAD211C-82FD-4044-A10B-A86C483755B3}" srcOrd="2" destOrd="0" presId="urn:microsoft.com/office/officeart/2005/8/layout/vList2"/>
    <dgm:cxn modelId="{E26CDE87-E266-4C34-94C4-29E82BEF9DF9}" type="presParOf" srcId="{C75432FA-1D32-4BA6-B9CD-37A511B0D3C4}" destId="{739ABD33-48D4-444F-9987-AA81CD51CC07}" srcOrd="3" destOrd="0" presId="urn:microsoft.com/office/officeart/2005/8/layout/vList2"/>
    <dgm:cxn modelId="{A758AA05-7388-4A95-9D73-E947050909AC}" type="presParOf" srcId="{C75432FA-1D32-4BA6-B9CD-37A511B0D3C4}" destId="{94E268FC-E059-4AE4-95E4-05525BA69D1F}" srcOrd="4" destOrd="0" presId="urn:microsoft.com/office/officeart/2005/8/layout/vList2"/>
    <dgm:cxn modelId="{1340A627-F2DC-4BA3-9218-C23AA910E537}" type="presParOf" srcId="{C75432FA-1D32-4BA6-B9CD-37A511B0D3C4}" destId="{C9CB3AC7-30EA-41C9-A671-8A3B69B29F55}" srcOrd="5" destOrd="0" presId="urn:microsoft.com/office/officeart/2005/8/layout/vList2"/>
    <dgm:cxn modelId="{88BE473C-2133-4780-8C8B-356451E5C3A7}" type="presParOf" srcId="{C75432FA-1D32-4BA6-B9CD-37A511B0D3C4}" destId="{ED17B12F-2300-4C22-804B-D75FF4E5020E}"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440EDB64-3AAE-45FA-8A93-BA59FE3658EC}"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3043FEEF-A2D3-4E0E-A974-0DD584A104C7}">
      <dgm:prSet phldrT="[Text]" custT="1"/>
      <dgm:spPr>
        <a:ln>
          <a:noFill/>
        </a:ln>
      </dgm:spPr>
      <dgm:t>
        <a:bodyPr/>
        <a:lstStyle/>
        <a:p>
          <a:r>
            <a:rPr lang="en-US" sz="2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Tell the right people about the budget problems</a:t>
          </a:r>
          <a:endPar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A4BFA13-814E-47CE-AD48-C65D0455AF24}" type="parTrans" cxnId="{0391D962-CBEB-4BDA-A360-2ACD91017D7B}">
      <dgm:prSet/>
      <dgm:spPr/>
      <dgm:t>
        <a:bodyPr/>
        <a:lstStyle/>
        <a:p>
          <a:endParaRPr lang="en-US"/>
        </a:p>
      </dgm:t>
    </dgm:pt>
    <dgm:pt modelId="{5485B079-455A-498E-9698-DE8D5268C6FD}" type="sibTrans" cxnId="{0391D962-CBEB-4BDA-A360-2ACD91017D7B}">
      <dgm:prSet/>
      <dgm:spPr/>
      <dgm:t>
        <a:bodyPr/>
        <a:lstStyle/>
        <a:p>
          <a:endParaRPr lang="en-US"/>
        </a:p>
      </dgm:t>
    </dgm:pt>
    <dgm:pt modelId="{EE55D86F-31E9-4F89-9CEA-7353E3EA334B}">
      <dgm:prSet phldrT="[Text]" custT="1"/>
      <dgm:spPr>
        <a:ln>
          <a:noFill/>
        </a:ln>
      </dgm:spPr>
      <dgm:t>
        <a:bodyPr/>
        <a:lstStyle/>
        <a:p>
          <a:r>
            <a:rPr lang="en-US" sz="2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Act and make a decision </a:t>
          </a:r>
          <a:endPar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6F212784-9FF6-4EDD-996A-787C306D23DA}" type="parTrans" cxnId="{7C81D392-FCE1-4761-88F2-84D0BBC26CA4}">
      <dgm:prSet/>
      <dgm:spPr/>
      <dgm:t>
        <a:bodyPr/>
        <a:lstStyle/>
        <a:p>
          <a:endParaRPr lang="en-US"/>
        </a:p>
      </dgm:t>
    </dgm:pt>
    <dgm:pt modelId="{71DD1236-E5EE-41E4-930D-06778AE5B555}" type="sibTrans" cxnId="{7C81D392-FCE1-4761-88F2-84D0BBC26CA4}">
      <dgm:prSet/>
      <dgm:spPr/>
      <dgm:t>
        <a:bodyPr/>
        <a:lstStyle/>
        <a:p>
          <a:endParaRPr lang="en-US"/>
        </a:p>
      </dgm:t>
    </dgm:pt>
    <dgm:pt modelId="{A31CD084-B7D0-4308-A97C-5F7BE9B57FB0}">
      <dgm:prSet phldrT="[Text]" custT="1"/>
      <dgm:spPr>
        <a:ln>
          <a:noFill/>
        </a:ln>
      </dgm:spPr>
      <dgm:t>
        <a:bodyPr/>
        <a:lstStyle/>
        <a:p>
          <a:r>
            <a:rPr lang="en-US" sz="2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Keep monitoring the budget</a:t>
          </a:r>
          <a:endPar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5722292E-A185-4227-A1D7-801F205F9E4B}" type="parTrans" cxnId="{74065F1E-3920-4116-94AD-E27FA09D16E6}">
      <dgm:prSet/>
      <dgm:spPr/>
      <dgm:t>
        <a:bodyPr/>
        <a:lstStyle/>
        <a:p>
          <a:endParaRPr lang="en-US"/>
        </a:p>
      </dgm:t>
    </dgm:pt>
    <dgm:pt modelId="{7FC69551-07B7-4BA0-895E-2273B34400DA}" type="sibTrans" cxnId="{74065F1E-3920-4116-94AD-E27FA09D16E6}">
      <dgm:prSet/>
      <dgm:spPr/>
      <dgm:t>
        <a:bodyPr/>
        <a:lstStyle/>
        <a:p>
          <a:endParaRPr lang="en-US"/>
        </a:p>
      </dgm:t>
    </dgm:pt>
    <dgm:pt modelId="{9BA81AB5-3E12-4B46-B2A5-AC47AFD75E27}">
      <dgm:prSet phldrT="[Text]" custT="1"/>
      <dgm:spPr>
        <a:ln>
          <a:noFill/>
        </a:ln>
      </dgm:spPr>
      <dgm:t>
        <a:bodyPr/>
        <a:lstStyle/>
        <a:p>
          <a:r>
            <a:rPr lang="en-US" sz="2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Exchange information with stakeholders</a:t>
          </a:r>
          <a:endPar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7E29F12-A4CF-4C76-A90F-CF3EFF272C85}" type="parTrans" cxnId="{F2AD13A4-8DA2-403F-8187-ECF50C9964A9}">
      <dgm:prSet/>
      <dgm:spPr/>
      <dgm:t>
        <a:bodyPr/>
        <a:lstStyle/>
        <a:p>
          <a:endParaRPr lang="en-US"/>
        </a:p>
      </dgm:t>
    </dgm:pt>
    <dgm:pt modelId="{3D197F0A-0030-4C0D-B04F-D8472BAF9D82}" type="sibTrans" cxnId="{F2AD13A4-8DA2-403F-8187-ECF50C9964A9}">
      <dgm:prSet/>
      <dgm:spPr/>
      <dgm:t>
        <a:bodyPr/>
        <a:lstStyle/>
        <a:p>
          <a:endParaRPr lang="en-US"/>
        </a:p>
      </dgm:t>
    </dgm:pt>
    <dgm:pt modelId="{5C066E2E-9720-4638-8589-5B526D7E5659}" type="pres">
      <dgm:prSet presAssocID="{440EDB64-3AAE-45FA-8A93-BA59FE3658EC}" presName="linear" presStyleCnt="0">
        <dgm:presLayoutVars>
          <dgm:dir/>
          <dgm:animLvl val="lvl"/>
          <dgm:resizeHandles val="exact"/>
        </dgm:presLayoutVars>
      </dgm:prSet>
      <dgm:spPr/>
      <dgm:t>
        <a:bodyPr/>
        <a:lstStyle/>
        <a:p>
          <a:endParaRPr lang="en-US"/>
        </a:p>
      </dgm:t>
    </dgm:pt>
    <dgm:pt modelId="{A54341D9-59BB-483E-B8E5-51C541757BD6}" type="pres">
      <dgm:prSet presAssocID="{3043FEEF-A2D3-4E0E-A974-0DD584A104C7}" presName="parentLin" presStyleCnt="0"/>
      <dgm:spPr/>
    </dgm:pt>
    <dgm:pt modelId="{AB6AC652-3AB7-41FA-8DED-B4BD74AFC714}" type="pres">
      <dgm:prSet presAssocID="{3043FEEF-A2D3-4E0E-A974-0DD584A104C7}" presName="parentLeftMargin" presStyleLbl="node1" presStyleIdx="0" presStyleCnt="4"/>
      <dgm:spPr/>
      <dgm:t>
        <a:bodyPr/>
        <a:lstStyle/>
        <a:p>
          <a:endParaRPr lang="en-US"/>
        </a:p>
      </dgm:t>
    </dgm:pt>
    <dgm:pt modelId="{9C36B2B6-359D-404B-947E-3A00B470756A}" type="pres">
      <dgm:prSet presAssocID="{3043FEEF-A2D3-4E0E-A974-0DD584A104C7}" presName="parentText" presStyleLbl="node1" presStyleIdx="0" presStyleCnt="4">
        <dgm:presLayoutVars>
          <dgm:chMax val="0"/>
          <dgm:bulletEnabled val="1"/>
        </dgm:presLayoutVars>
      </dgm:prSet>
      <dgm:spPr/>
      <dgm:t>
        <a:bodyPr/>
        <a:lstStyle/>
        <a:p>
          <a:endParaRPr lang="en-US"/>
        </a:p>
      </dgm:t>
    </dgm:pt>
    <dgm:pt modelId="{310D7A1B-51C6-4ADC-9C29-9DFD94C943D0}" type="pres">
      <dgm:prSet presAssocID="{3043FEEF-A2D3-4E0E-A974-0DD584A104C7}" presName="negativeSpace" presStyleCnt="0"/>
      <dgm:spPr/>
    </dgm:pt>
    <dgm:pt modelId="{0AF19E54-DF0A-44BD-A6C1-A99E3B81749F}" type="pres">
      <dgm:prSet presAssocID="{3043FEEF-A2D3-4E0E-A974-0DD584A104C7}" presName="childText" presStyleLbl="conFgAcc1" presStyleIdx="0" presStyleCnt="4">
        <dgm:presLayoutVars>
          <dgm:bulletEnabled val="1"/>
        </dgm:presLayoutVars>
      </dgm:prSet>
      <dgm:spPr>
        <a:noFill/>
      </dgm:spPr>
    </dgm:pt>
    <dgm:pt modelId="{F5011C6E-CA48-45FF-9194-A4229F62A28F}" type="pres">
      <dgm:prSet presAssocID="{5485B079-455A-498E-9698-DE8D5268C6FD}" presName="spaceBetweenRectangles" presStyleCnt="0"/>
      <dgm:spPr/>
    </dgm:pt>
    <dgm:pt modelId="{AA919EDF-8B6B-464E-8DEF-F52FF823F4A4}" type="pres">
      <dgm:prSet presAssocID="{EE55D86F-31E9-4F89-9CEA-7353E3EA334B}" presName="parentLin" presStyleCnt="0"/>
      <dgm:spPr/>
    </dgm:pt>
    <dgm:pt modelId="{DC51A327-5895-4334-9B68-19FF91FE430E}" type="pres">
      <dgm:prSet presAssocID="{EE55D86F-31E9-4F89-9CEA-7353E3EA334B}" presName="parentLeftMargin" presStyleLbl="node1" presStyleIdx="0" presStyleCnt="4"/>
      <dgm:spPr/>
      <dgm:t>
        <a:bodyPr/>
        <a:lstStyle/>
        <a:p>
          <a:endParaRPr lang="en-US"/>
        </a:p>
      </dgm:t>
    </dgm:pt>
    <dgm:pt modelId="{DFE581A2-CCFA-4C18-99B4-C86BCC48B9E4}" type="pres">
      <dgm:prSet presAssocID="{EE55D86F-31E9-4F89-9CEA-7353E3EA334B}" presName="parentText" presStyleLbl="node1" presStyleIdx="1" presStyleCnt="4">
        <dgm:presLayoutVars>
          <dgm:chMax val="0"/>
          <dgm:bulletEnabled val="1"/>
        </dgm:presLayoutVars>
      </dgm:prSet>
      <dgm:spPr/>
      <dgm:t>
        <a:bodyPr/>
        <a:lstStyle/>
        <a:p>
          <a:endParaRPr lang="en-US"/>
        </a:p>
      </dgm:t>
    </dgm:pt>
    <dgm:pt modelId="{CAE8EC70-79AE-457F-B2C3-C9A155412E50}" type="pres">
      <dgm:prSet presAssocID="{EE55D86F-31E9-4F89-9CEA-7353E3EA334B}" presName="negativeSpace" presStyleCnt="0"/>
      <dgm:spPr/>
    </dgm:pt>
    <dgm:pt modelId="{380E2C6E-EEAF-4DE2-87A2-A9498ED3F820}" type="pres">
      <dgm:prSet presAssocID="{EE55D86F-31E9-4F89-9CEA-7353E3EA334B}" presName="childText" presStyleLbl="conFgAcc1" presStyleIdx="1" presStyleCnt="4">
        <dgm:presLayoutVars>
          <dgm:bulletEnabled val="1"/>
        </dgm:presLayoutVars>
      </dgm:prSet>
      <dgm:spPr>
        <a:noFill/>
      </dgm:spPr>
    </dgm:pt>
    <dgm:pt modelId="{9E2DB01F-0AFF-4914-8A85-CD23B1036638}" type="pres">
      <dgm:prSet presAssocID="{71DD1236-E5EE-41E4-930D-06778AE5B555}" presName="spaceBetweenRectangles" presStyleCnt="0"/>
      <dgm:spPr/>
    </dgm:pt>
    <dgm:pt modelId="{40DF4369-26CB-4A0D-8DDB-D7C75C5E3442}" type="pres">
      <dgm:prSet presAssocID="{A31CD084-B7D0-4308-A97C-5F7BE9B57FB0}" presName="parentLin" presStyleCnt="0"/>
      <dgm:spPr/>
    </dgm:pt>
    <dgm:pt modelId="{3E841DA8-DFBD-4326-8ECE-E202A7E910CF}" type="pres">
      <dgm:prSet presAssocID="{A31CD084-B7D0-4308-A97C-5F7BE9B57FB0}" presName="parentLeftMargin" presStyleLbl="node1" presStyleIdx="1" presStyleCnt="4"/>
      <dgm:spPr/>
      <dgm:t>
        <a:bodyPr/>
        <a:lstStyle/>
        <a:p>
          <a:endParaRPr lang="en-US"/>
        </a:p>
      </dgm:t>
    </dgm:pt>
    <dgm:pt modelId="{5BCD0915-E32E-4E75-A1A6-E794A0B221B0}" type="pres">
      <dgm:prSet presAssocID="{A31CD084-B7D0-4308-A97C-5F7BE9B57FB0}" presName="parentText" presStyleLbl="node1" presStyleIdx="2" presStyleCnt="4">
        <dgm:presLayoutVars>
          <dgm:chMax val="0"/>
          <dgm:bulletEnabled val="1"/>
        </dgm:presLayoutVars>
      </dgm:prSet>
      <dgm:spPr/>
      <dgm:t>
        <a:bodyPr/>
        <a:lstStyle/>
        <a:p>
          <a:endParaRPr lang="en-US"/>
        </a:p>
      </dgm:t>
    </dgm:pt>
    <dgm:pt modelId="{57FA1278-7070-4F00-AE7B-2EA0C2E57D5D}" type="pres">
      <dgm:prSet presAssocID="{A31CD084-B7D0-4308-A97C-5F7BE9B57FB0}" presName="negativeSpace" presStyleCnt="0"/>
      <dgm:spPr/>
    </dgm:pt>
    <dgm:pt modelId="{46F72AFE-DB97-446C-88DD-1047CC311191}" type="pres">
      <dgm:prSet presAssocID="{A31CD084-B7D0-4308-A97C-5F7BE9B57FB0}" presName="childText" presStyleLbl="conFgAcc1" presStyleIdx="2" presStyleCnt="4">
        <dgm:presLayoutVars>
          <dgm:bulletEnabled val="1"/>
        </dgm:presLayoutVars>
      </dgm:prSet>
      <dgm:spPr>
        <a:noFill/>
      </dgm:spPr>
    </dgm:pt>
    <dgm:pt modelId="{DEC3348F-8406-453B-96B9-F7932F1C8926}" type="pres">
      <dgm:prSet presAssocID="{7FC69551-07B7-4BA0-895E-2273B34400DA}" presName="spaceBetweenRectangles" presStyleCnt="0"/>
      <dgm:spPr/>
    </dgm:pt>
    <dgm:pt modelId="{F7AB0656-C08A-4CC0-9D2C-C5925492EE83}" type="pres">
      <dgm:prSet presAssocID="{9BA81AB5-3E12-4B46-B2A5-AC47AFD75E27}" presName="parentLin" presStyleCnt="0"/>
      <dgm:spPr/>
    </dgm:pt>
    <dgm:pt modelId="{2D5C7332-5DC0-467C-8A3C-0A73F220A448}" type="pres">
      <dgm:prSet presAssocID="{9BA81AB5-3E12-4B46-B2A5-AC47AFD75E27}" presName="parentLeftMargin" presStyleLbl="node1" presStyleIdx="2" presStyleCnt="4"/>
      <dgm:spPr/>
      <dgm:t>
        <a:bodyPr/>
        <a:lstStyle/>
        <a:p>
          <a:endParaRPr lang="en-US"/>
        </a:p>
      </dgm:t>
    </dgm:pt>
    <dgm:pt modelId="{A1FAD995-1650-4637-A492-0E29637691BC}" type="pres">
      <dgm:prSet presAssocID="{9BA81AB5-3E12-4B46-B2A5-AC47AFD75E27}" presName="parentText" presStyleLbl="node1" presStyleIdx="3" presStyleCnt="4">
        <dgm:presLayoutVars>
          <dgm:chMax val="0"/>
          <dgm:bulletEnabled val="1"/>
        </dgm:presLayoutVars>
      </dgm:prSet>
      <dgm:spPr/>
      <dgm:t>
        <a:bodyPr/>
        <a:lstStyle/>
        <a:p>
          <a:endParaRPr lang="en-US"/>
        </a:p>
      </dgm:t>
    </dgm:pt>
    <dgm:pt modelId="{23380881-8D84-4C73-801E-F2F73FCD67F4}" type="pres">
      <dgm:prSet presAssocID="{9BA81AB5-3E12-4B46-B2A5-AC47AFD75E27}" presName="negativeSpace" presStyleCnt="0"/>
      <dgm:spPr/>
    </dgm:pt>
    <dgm:pt modelId="{ADB00AEF-60E0-4CB3-92EC-6CD037B1C364}" type="pres">
      <dgm:prSet presAssocID="{9BA81AB5-3E12-4B46-B2A5-AC47AFD75E27}" presName="childText" presStyleLbl="conFgAcc1" presStyleIdx="3" presStyleCnt="4">
        <dgm:presLayoutVars>
          <dgm:bulletEnabled val="1"/>
        </dgm:presLayoutVars>
      </dgm:prSet>
      <dgm:spPr>
        <a:noFill/>
      </dgm:spPr>
    </dgm:pt>
  </dgm:ptLst>
  <dgm:cxnLst>
    <dgm:cxn modelId="{F2AD13A4-8DA2-403F-8187-ECF50C9964A9}" srcId="{440EDB64-3AAE-45FA-8A93-BA59FE3658EC}" destId="{9BA81AB5-3E12-4B46-B2A5-AC47AFD75E27}" srcOrd="3" destOrd="0" parTransId="{F7E29F12-A4CF-4C76-A90F-CF3EFF272C85}" sibTransId="{3D197F0A-0030-4C0D-B04F-D8472BAF9D82}"/>
    <dgm:cxn modelId="{74FD8FF8-7160-4C88-B2A6-EE59B19DAC29}" type="presOf" srcId="{3043FEEF-A2D3-4E0E-A974-0DD584A104C7}" destId="{AB6AC652-3AB7-41FA-8DED-B4BD74AFC714}" srcOrd="0" destOrd="0" presId="urn:microsoft.com/office/officeart/2005/8/layout/list1"/>
    <dgm:cxn modelId="{0391D962-CBEB-4BDA-A360-2ACD91017D7B}" srcId="{440EDB64-3AAE-45FA-8A93-BA59FE3658EC}" destId="{3043FEEF-A2D3-4E0E-A974-0DD584A104C7}" srcOrd="0" destOrd="0" parTransId="{DA4BFA13-814E-47CE-AD48-C65D0455AF24}" sibTransId="{5485B079-455A-498E-9698-DE8D5268C6FD}"/>
    <dgm:cxn modelId="{E28294AA-31ED-482F-B852-04894399ED2B}" type="presOf" srcId="{9BA81AB5-3E12-4B46-B2A5-AC47AFD75E27}" destId="{A1FAD995-1650-4637-A492-0E29637691BC}" srcOrd="1" destOrd="0" presId="urn:microsoft.com/office/officeart/2005/8/layout/list1"/>
    <dgm:cxn modelId="{7E0F27DC-66DF-4A91-A60B-C7C50861DFC6}" type="presOf" srcId="{440EDB64-3AAE-45FA-8A93-BA59FE3658EC}" destId="{5C066E2E-9720-4638-8589-5B526D7E5659}" srcOrd="0" destOrd="0" presId="urn:microsoft.com/office/officeart/2005/8/layout/list1"/>
    <dgm:cxn modelId="{74065F1E-3920-4116-94AD-E27FA09D16E6}" srcId="{440EDB64-3AAE-45FA-8A93-BA59FE3658EC}" destId="{A31CD084-B7D0-4308-A97C-5F7BE9B57FB0}" srcOrd="2" destOrd="0" parTransId="{5722292E-A185-4227-A1D7-801F205F9E4B}" sibTransId="{7FC69551-07B7-4BA0-895E-2273B34400DA}"/>
    <dgm:cxn modelId="{6F2B1C62-6123-4213-98A7-2EB24344E9F9}" type="presOf" srcId="{A31CD084-B7D0-4308-A97C-5F7BE9B57FB0}" destId="{3E841DA8-DFBD-4326-8ECE-E202A7E910CF}" srcOrd="0" destOrd="0" presId="urn:microsoft.com/office/officeart/2005/8/layout/list1"/>
    <dgm:cxn modelId="{02753ECC-3E82-4605-8C98-B5B3E0931D7C}" type="presOf" srcId="{3043FEEF-A2D3-4E0E-A974-0DD584A104C7}" destId="{9C36B2B6-359D-404B-947E-3A00B470756A}" srcOrd="1" destOrd="0" presId="urn:microsoft.com/office/officeart/2005/8/layout/list1"/>
    <dgm:cxn modelId="{633AEF99-51BB-4674-BB0F-CAEA719D3ECE}" type="presOf" srcId="{EE55D86F-31E9-4F89-9CEA-7353E3EA334B}" destId="{DFE581A2-CCFA-4C18-99B4-C86BCC48B9E4}" srcOrd="1" destOrd="0" presId="urn:microsoft.com/office/officeart/2005/8/layout/list1"/>
    <dgm:cxn modelId="{7C81D392-FCE1-4761-88F2-84D0BBC26CA4}" srcId="{440EDB64-3AAE-45FA-8A93-BA59FE3658EC}" destId="{EE55D86F-31E9-4F89-9CEA-7353E3EA334B}" srcOrd="1" destOrd="0" parTransId="{6F212784-9FF6-4EDD-996A-787C306D23DA}" sibTransId="{71DD1236-E5EE-41E4-930D-06778AE5B555}"/>
    <dgm:cxn modelId="{D001E39E-79ED-4C0F-9C9D-7E78646E1A78}" type="presOf" srcId="{A31CD084-B7D0-4308-A97C-5F7BE9B57FB0}" destId="{5BCD0915-E32E-4E75-A1A6-E794A0B221B0}" srcOrd="1" destOrd="0" presId="urn:microsoft.com/office/officeart/2005/8/layout/list1"/>
    <dgm:cxn modelId="{719D5DC2-D1AD-4195-A5A7-B644C8254D4E}" type="presOf" srcId="{EE55D86F-31E9-4F89-9CEA-7353E3EA334B}" destId="{DC51A327-5895-4334-9B68-19FF91FE430E}" srcOrd="0" destOrd="0" presId="urn:microsoft.com/office/officeart/2005/8/layout/list1"/>
    <dgm:cxn modelId="{53D9DE14-E8EF-4FCD-A6F9-92A3474DA9AA}" type="presOf" srcId="{9BA81AB5-3E12-4B46-B2A5-AC47AFD75E27}" destId="{2D5C7332-5DC0-467C-8A3C-0A73F220A448}" srcOrd="0" destOrd="0" presId="urn:microsoft.com/office/officeart/2005/8/layout/list1"/>
    <dgm:cxn modelId="{711D8F96-9DD2-433D-8C0A-D9B56C7CA5C0}" type="presParOf" srcId="{5C066E2E-9720-4638-8589-5B526D7E5659}" destId="{A54341D9-59BB-483E-B8E5-51C541757BD6}" srcOrd="0" destOrd="0" presId="urn:microsoft.com/office/officeart/2005/8/layout/list1"/>
    <dgm:cxn modelId="{BE832296-BE39-4A4E-BC9B-385A4DFB15E9}" type="presParOf" srcId="{A54341D9-59BB-483E-B8E5-51C541757BD6}" destId="{AB6AC652-3AB7-41FA-8DED-B4BD74AFC714}" srcOrd="0" destOrd="0" presId="urn:microsoft.com/office/officeart/2005/8/layout/list1"/>
    <dgm:cxn modelId="{5892057D-AD0A-4F3A-AFCE-56473DF87164}" type="presParOf" srcId="{A54341D9-59BB-483E-B8E5-51C541757BD6}" destId="{9C36B2B6-359D-404B-947E-3A00B470756A}" srcOrd="1" destOrd="0" presId="urn:microsoft.com/office/officeart/2005/8/layout/list1"/>
    <dgm:cxn modelId="{84753E6E-BF65-4513-BCAF-302A03C49163}" type="presParOf" srcId="{5C066E2E-9720-4638-8589-5B526D7E5659}" destId="{310D7A1B-51C6-4ADC-9C29-9DFD94C943D0}" srcOrd="1" destOrd="0" presId="urn:microsoft.com/office/officeart/2005/8/layout/list1"/>
    <dgm:cxn modelId="{9A19F86D-58B5-4A99-A3FF-982FB08F1612}" type="presParOf" srcId="{5C066E2E-9720-4638-8589-5B526D7E5659}" destId="{0AF19E54-DF0A-44BD-A6C1-A99E3B81749F}" srcOrd="2" destOrd="0" presId="urn:microsoft.com/office/officeart/2005/8/layout/list1"/>
    <dgm:cxn modelId="{641CF254-D645-45D4-B55D-08EB0D7ABF14}" type="presParOf" srcId="{5C066E2E-9720-4638-8589-5B526D7E5659}" destId="{F5011C6E-CA48-45FF-9194-A4229F62A28F}" srcOrd="3" destOrd="0" presId="urn:microsoft.com/office/officeart/2005/8/layout/list1"/>
    <dgm:cxn modelId="{B04A17C1-1FB6-4A65-8BEE-C43250605B64}" type="presParOf" srcId="{5C066E2E-9720-4638-8589-5B526D7E5659}" destId="{AA919EDF-8B6B-464E-8DEF-F52FF823F4A4}" srcOrd="4" destOrd="0" presId="urn:microsoft.com/office/officeart/2005/8/layout/list1"/>
    <dgm:cxn modelId="{CC4497E1-871A-44C2-9649-0D8140938E3F}" type="presParOf" srcId="{AA919EDF-8B6B-464E-8DEF-F52FF823F4A4}" destId="{DC51A327-5895-4334-9B68-19FF91FE430E}" srcOrd="0" destOrd="0" presId="urn:microsoft.com/office/officeart/2005/8/layout/list1"/>
    <dgm:cxn modelId="{589B8A53-8D4A-45FB-BA0A-9790D71A0B5F}" type="presParOf" srcId="{AA919EDF-8B6B-464E-8DEF-F52FF823F4A4}" destId="{DFE581A2-CCFA-4C18-99B4-C86BCC48B9E4}" srcOrd="1" destOrd="0" presId="urn:microsoft.com/office/officeart/2005/8/layout/list1"/>
    <dgm:cxn modelId="{ABF3CBB8-D9A0-420B-8442-7F704EAD8AF9}" type="presParOf" srcId="{5C066E2E-9720-4638-8589-5B526D7E5659}" destId="{CAE8EC70-79AE-457F-B2C3-C9A155412E50}" srcOrd="5" destOrd="0" presId="urn:microsoft.com/office/officeart/2005/8/layout/list1"/>
    <dgm:cxn modelId="{112E13FF-DA50-4317-B4BA-71C173D2402A}" type="presParOf" srcId="{5C066E2E-9720-4638-8589-5B526D7E5659}" destId="{380E2C6E-EEAF-4DE2-87A2-A9498ED3F820}" srcOrd="6" destOrd="0" presId="urn:microsoft.com/office/officeart/2005/8/layout/list1"/>
    <dgm:cxn modelId="{C2895B39-2282-475A-BB5D-A4BC32ADECEA}" type="presParOf" srcId="{5C066E2E-9720-4638-8589-5B526D7E5659}" destId="{9E2DB01F-0AFF-4914-8A85-CD23B1036638}" srcOrd="7" destOrd="0" presId="urn:microsoft.com/office/officeart/2005/8/layout/list1"/>
    <dgm:cxn modelId="{F50007E9-312A-49FB-A8A2-586346CE26BF}" type="presParOf" srcId="{5C066E2E-9720-4638-8589-5B526D7E5659}" destId="{40DF4369-26CB-4A0D-8DDB-D7C75C5E3442}" srcOrd="8" destOrd="0" presId="urn:microsoft.com/office/officeart/2005/8/layout/list1"/>
    <dgm:cxn modelId="{9E876308-70CD-41D7-8D33-AD609536C0C9}" type="presParOf" srcId="{40DF4369-26CB-4A0D-8DDB-D7C75C5E3442}" destId="{3E841DA8-DFBD-4326-8ECE-E202A7E910CF}" srcOrd="0" destOrd="0" presId="urn:microsoft.com/office/officeart/2005/8/layout/list1"/>
    <dgm:cxn modelId="{2DEC5AEC-7341-4B30-885D-9BF989FB0BA0}" type="presParOf" srcId="{40DF4369-26CB-4A0D-8DDB-D7C75C5E3442}" destId="{5BCD0915-E32E-4E75-A1A6-E794A0B221B0}" srcOrd="1" destOrd="0" presId="urn:microsoft.com/office/officeart/2005/8/layout/list1"/>
    <dgm:cxn modelId="{7F5E6F36-786D-4318-A35D-832D4A24BBA6}" type="presParOf" srcId="{5C066E2E-9720-4638-8589-5B526D7E5659}" destId="{57FA1278-7070-4F00-AE7B-2EA0C2E57D5D}" srcOrd="9" destOrd="0" presId="urn:microsoft.com/office/officeart/2005/8/layout/list1"/>
    <dgm:cxn modelId="{D2965B7F-7930-426F-A3E7-F1AF84E8B446}" type="presParOf" srcId="{5C066E2E-9720-4638-8589-5B526D7E5659}" destId="{46F72AFE-DB97-446C-88DD-1047CC311191}" srcOrd="10" destOrd="0" presId="urn:microsoft.com/office/officeart/2005/8/layout/list1"/>
    <dgm:cxn modelId="{E9D44509-110F-4E1D-9733-BB2380A21FBD}" type="presParOf" srcId="{5C066E2E-9720-4638-8589-5B526D7E5659}" destId="{DEC3348F-8406-453B-96B9-F7932F1C8926}" srcOrd="11" destOrd="0" presId="urn:microsoft.com/office/officeart/2005/8/layout/list1"/>
    <dgm:cxn modelId="{B248B1DB-E398-4788-BE7C-644076176A11}" type="presParOf" srcId="{5C066E2E-9720-4638-8589-5B526D7E5659}" destId="{F7AB0656-C08A-4CC0-9D2C-C5925492EE83}" srcOrd="12" destOrd="0" presId="urn:microsoft.com/office/officeart/2005/8/layout/list1"/>
    <dgm:cxn modelId="{4971CB9F-B2D0-4F9C-975F-A8F02D4D1294}" type="presParOf" srcId="{F7AB0656-C08A-4CC0-9D2C-C5925492EE83}" destId="{2D5C7332-5DC0-467C-8A3C-0A73F220A448}" srcOrd="0" destOrd="0" presId="urn:microsoft.com/office/officeart/2005/8/layout/list1"/>
    <dgm:cxn modelId="{1DEAA666-4E66-4571-BB81-08BCCCE090B3}" type="presParOf" srcId="{F7AB0656-C08A-4CC0-9D2C-C5925492EE83}" destId="{A1FAD995-1650-4637-A492-0E29637691BC}" srcOrd="1" destOrd="0" presId="urn:microsoft.com/office/officeart/2005/8/layout/list1"/>
    <dgm:cxn modelId="{9310AAA5-745C-4BF4-858A-DDD8A166CDFC}" type="presParOf" srcId="{5C066E2E-9720-4638-8589-5B526D7E5659}" destId="{23380881-8D84-4C73-801E-F2F73FCD67F4}" srcOrd="13" destOrd="0" presId="urn:microsoft.com/office/officeart/2005/8/layout/list1"/>
    <dgm:cxn modelId="{F2E7B4BF-7280-4295-B880-DB1775EDB764}" type="presParOf" srcId="{5C066E2E-9720-4638-8589-5B526D7E5659}" destId="{ADB00AEF-60E0-4CB3-92EC-6CD037B1C364}"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17C757CD-5329-45E5-9686-F3A5CB695003}"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D52BBF93-75DE-4146-9FA0-BCF005A6D7FF}">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Review </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717CFB3E-A211-4914-A9E9-59F7265A0B89}" type="parTrans" cxnId="{835DA15D-C929-4452-ABFC-FD2B8462084C}">
      <dgm:prSet/>
      <dgm:spPr/>
      <dgm:t>
        <a:bodyPr/>
        <a:lstStyle/>
        <a:p>
          <a:endParaRPr lang="en-US"/>
        </a:p>
      </dgm:t>
    </dgm:pt>
    <dgm:pt modelId="{727AE33F-64D6-4EC6-B083-16516CBEED45}" type="sibTrans" cxnId="{835DA15D-C929-4452-ABFC-FD2B8462084C}">
      <dgm:prSet/>
      <dgm:spPr/>
      <dgm:t>
        <a:bodyPr/>
        <a:lstStyle/>
        <a:p>
          <a:endParaRPr lang="en-US"/>
        </a:p>
      </dgm:t>
    </dgm:pt>
    <dgm:pt modelId="{CAF53C04-8B89-484A-9169-06E57F3938AE}">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React </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5021CA31-16F3-4E58-B52E-5859AED5AD74}" type="parTrans" cxnId="{CF578DBF-FABB-412A-9B66-4B5194C49E0D}">
      <dgm:prSet/>
      <dgm:spPr/>
      <dgm:t>
        <a:bodyPr/>
        <a:lstStyle/>
        <a:p>
          <a:endParaRPr lang="en-US"/>
        </a:p>
      </dgm:t>
    </dgm:pt>
    <dgm:pt modelId="{85BB7E39-FAF0-4B32-A803-F0034F990B06}" type="sibTrans" cxnId="{CF578DBF-FABB-412A-9B66-4B5194C49E0D}">
      <dgm:prSet/>
      <dgm:spPr/>
      <dgm:t>
        <a:bodyPr/>
        <a:lstStyle/>
        <a:p>
          <a:endParaRPr lang="en-US"/>
        </a:p>
      </dgm:t>
    </dgm:pt>
    <dgm:pt modelId="{95D8AFA0-B12D-494E-9939-4BCD50ACF916}">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Record </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975D905-4AA6-48FC-89F4-FCC3BFFAA09C}" type="parTrans" cxnId="{DE6A5DCB-A960-4CB0-83FD-83B7800092AD}">
      <dgm:prSet/>
      <dgm:spPr/>
      <dgm:t>
        <a:bodyPr/>
        <a:lstStyle/>
        <a:p>
          <a:endParaRPr lang="en-US"/>
        </a:p>
      </dgm:t>
    </dgm:pt>
    <dgm:pt modelId="{CE732DF9-207E-4886-996A-4A7BCDA6AD7B}" type="sibTrans" cxnId="{DE6A5DCB-A960-4CB0-83FD-83B7800092AD}">
      <dgm:prSet/>
      <dgm:spPr/>
      <dgm:t>
        <a:bodyPr/>
        <a:lstStyle/>
        <a:p>
          <a:endParaRPr lang="en-US"/>
        </a:p>
      </dgm:t>
    </dgm:pt>
    <dgm:pt modelId="{7506F0F6-10A9-4C78-92BE-B08D9FB992B2}">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Repository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6CB8B687-9FF2-4F56-AF04-8DEDAE7AD6CD}" type="parTrans" cxnId="{A611D85A-7994-4D53-ACD8-1D9ED9D05ACD}">
      <dgm:prSet/>
      <dgm:spPr/>
      <dgm:t>
        <a:bodyPr/>
        <a:lstStyle/>
        <a:p>
          <a:endParaRPr lang="en-US"/>
        </a:p>
      </dgm:t>
    </dgm:pt>
    <dgm:pt modelId="{2EDAFB42-746D-4F7C-BD05-CD11479EED86}" type="sibTrans" cxnId="{A611D85A-7994-4D53-ACD8-1D9ED9D05ACD}">
      <dgm:prSet/>
      <dgm:spPr/>
      <dgm:t>
        <a:bodyPr/>
        <a:lstStyle/>
        <a:p>
          <a:endParaRPr lang="en-US"/>
        </a:p>
      </dgm:t>
    </dgm:pt>
    <dgm:pt modelId="{635CABE1-120F-4EA7-B319-2211D4582984}" type="pres">
      <dgm:prSet presAssocID="{17C757CD-5329-45E5-9686-F3A5CB695003}" presName="diagram" presStyleCnt="0">
        <dgm:presLayoutVars>
          <dgm:dir/>
          <dgm:resizeHandles val="exact"/>
        </dgm:presLayoutVars>
      </dgm:prSet>
      <dgm:spPr/>
      <dgm:t>
        <a:bodyPr/>
        <a:lstStyle/>
        <a:p>
          <a:endParaRPr lang="en-US"/>
        </a:p>
      </dgm:t>
    </dgm:pt>
    <dgm:pt modelId="{50EB036B-E9EA-4A5A-9E29-3CFF68A6D143}" type="pres">
      <dgm:prSet presAssocID="{D52BBF93-75DE-4146-9FA0-BCF005A6D7FF}" presName="node" presStyleLbl="node1" presStyleIdx="0" presStyleCnt="4">
        <dgm:presLayoutVars>
          <dgm:bulletEnabled val="1"/>
        </dgm:presLayoutVars>
      </dgm:prSet>
      <dgm:spPr/>
      <dgm:t>
        <a:bodyPr/>
        <a:lstStyle/>
        <a:p>
          <a:endParaRPr lang="en-US"/>
        </a:p>
      </dgm:t>
    </dgm:pt>
    <dgm:pt modelId="{275194C9-8D39-4426-B931-1985012C9B05}" type="pres">
      <dgm:prSet presAssocID="{727AE33F-64D6-4EC6-B083-16516CBEED45}" presName="sibTrans" presStyleCnt="0"/>
      <dgm:spPr/>
    </dgm:pt>
    <dgm:pt modelId="{1697CE6D-1DB4-4B40-8D14-02CDF10F743B}" type="pres">
      <dgm:prSet presAssocID="{CAF53C04-8B89-484A-9169-06E57F3938AE}" presName="node" presStyleLbl="node1" presStyleIdx="1" presStyleCnt="4">
        <dgm:presLayoutVars>
          <dgm:bulletEnabled val="1"/>
        </dgm:presLayoutVars>
      </dgm:prSet>
      <dgm:spPr/>
      <dgm:t>
        <a:bodyPr/>
        <a:lstStyle/>
        <a:p>
          <a:endParaRPr lang="en-US"/>
        </a:p>
      </dgm:t>
    </dgm:pt>
    <dgm:pt modelId="{EF13EC23-2DBC-4A37-9EAC-000623A5F665}" type="pres">
      <dgm:prSet presAssocID="{85BB7E39-FAF0-4B32-A803-F0034F990B06}" presName="sibTrans" presStyleCnt="0"/>
      <dgm:spPr/>
    </dgm:pt>
    <dgm:pt modelId="{19024C72-A200-4815-9484-68E6D79403A1}" type="pres">
      <dgm:prSet presAssocID="{95D8AFA0-B12D-494E-9939-4BCD50ACF916}" presName="node" presStyleLbl="node1" presStyleIdx="2" presStyleCnt="4">
        <dgm:presLayoutVars>
          <dgm:bulletEnabled val="1"/>
        </dgm:presLayoutVars>
      </dgm:prSet>
      <dgm:spPr/>
      <dgm:t>
        <a:bodyPr/>
        <a:lstStyle/>
        <a:p>
          <a:endParaRPr lang="en-US"/>
        </a:p>
      </dgm:t>
    </dgm:pt>
    <dgm:pt modelId="{3172AAF4-DD43-4EE1-A7D4-5A698B5184A9}" type="pres">
      <dgm:prSet presAssocID="{CE732DF9-207E-4886-996A-4A7BCDA6AD7B}" presName="sibTrans" presStyleCnt="0"/>
      <dgm:spPr/>
    </dgm:pt>
    <dgm:pt modelId="{8BF561CB-6CF9-4561-9981-1B788E889B26}" type="pres">
      <dgm:prSet presAssocID="{7506F0F6-10A9-4C78-92BE-B08D9FB992B2}" presName="node" presStyleLbl="node1" presStyleIdx="3" presStyleCnt="4">
        <dgm:presLayoutVars>
          <dgm:bulletEnabled val="1"/>
        </dgm:presLayoutVars>
      </dgm:prSet>
      <dgm:spPr/>
      <dgm:t>
        <a:bodyPr/>
        <a:lstStyle/>
        <a:p>
          <a:endParaRPr lang="en-US"/>
        </a:p>
      </dgm:t>
    </dgm:pt>
  </dgm:ptLst>
  <dgm:cxnLst>
    <dgm:cxn modelId="{A611D85A-7994-4D53-ACD8-1D9ED9D05ACD}" srcId="{17C757CD-5329-45E5-9686-F3A5CB695003}" destId="{7506F0F6-10A9-4C78-92BE-B08D9FB992B2}" srcOrd="3" destOrd="0" parTransId="{6CB8B687-9FF2-4F56-AF04-8DEDAE7AD6CD}" sibTransId="{2EDAFB42-746D-4F7C-BD05-CD11479EED86}"/>
    <dgm:cxn modelId="{CF578DBF-FABB-412A-9B66-4B5194C49E0D}" srcId="{17C757CD-5329-45E5-9686-F3A5CB695003}" destId="{CAF53C04-8B89-484A-9169-06E57F3938AE}" srcOrd="1" destOrd="0" parTransId="{5021CA31-16F3-4E58-B52E-5859AED5AD74}" sibTransId="{85BB7E39-FAF0-4B32-A803-F0034F990B06}"/>
    <dgm:cxn modelId="{AD3F9EAB-0A4D-4345-BAD3-F00BA962058F}" type="presOf" srcId="{D52BBF93-75DE-4146-9FA0-BCF005A6D7FF}" destId="{50EB036B-E9EA-4A5A-9E29-3CFF68A6D143}" srcOrd="0" destOrd="0" presId="urn:microsoft.com/office/officeart/2005/8/layout/default"/>
    <dgm:cxn modelId="{5B45E4B9-A78E-465D-99AC-E0EF18337321}" type="presOf" srcId="{CAF53C04-8B89-484A-9169-06E57F3938AE}" destId="{1697CE6D-1DB4-4B40-8D14-02CDF10F743B}" srcOrd="0" destOrd="0" presId="urn:microsoft.com/office/officeart/2005/8/layout/default"/>
    <dgm:cxn modelId="{DE6A5DCB-A960-4CB0-83FD-83B7800092AD}" srcId="{17C757CD-5329-45E5-9686-F3A5CB695003}" destId="{95D8AFA0-B12D-494E-9939-4BCD50ACF916}" srcOrd="2" destOrd="0" parTransId="{B975D905-4AA6-48FC-89F4-FCC3BFFAA09C}" sibTransId="{CE732DF9-207E-4886-996A-4A7BCDA6AD7B}"/>
    <dgm:cxn modelId="{F50326A0-37C9-4361-BC0A-9831B9A145F1}" type="presOf" srcId="{7506F0F6-10A9-4C78-92BE-B08D9FB992B2}" destId="{8BF561CB-6CF9-4561-9981-1B788E889B26}" srcOrd="0" destOrd="0" presId="urn:microsoft.com/office/officeart/2005/8/layout/default"/>
    <dgm:cxn modelId="{9CB3F96E-F2BC-4526-A6AE-BA329353A2E1}" type="presOf" srcId="{95D8AFA0-B12D-494E-9939-4BCD50ACF916}" destId="{19024C72-A200-4815-9484-68E6D79403A1}" srcOrd="0" destOrd="0" presId="urn:microsoft.com/office/officeart/2005/8/layout/default"/>
    <dgm:cxn modelId="{AF0D8827-D8D9-4DD5-AB3A-A2D14461E093}" type="presOf" srcId="{17C757CD-5329-45E5-9686-F3A5CB695003}" destId="{635CABE1-120F-4EA7-B319-2211D4582984}" srcOrd="0" destOrd="0" presId="urn:microsoft.com/office/officeart/2005/8/layout/default"/>
    <dgm:cxn modelId="{835DA15D-C929-4452-ABFC-FD2B8462084C}" srcId="{17C757CD-5329-45E5-9686-F3A5CB695003}" destId="{D52BBF93-75DE-4146-9FA0-BCF005A6D7FF}" srcOrd="0" destOrd="0" parTransId="{717CFB3E-A211-4914-A9E9-59F7265A0B89}" sibTransId="{727AE33F-64D6-4EC6-B083-16516CBEED45}"/>
    <dgm:cxn modelId="{971EB0E5-DA25-4861-8BDE-5A53FC1B18A4}" type="presParOf" srcId="{635CABE1-120F-4EA7-B319-2211D4582984}" destId="{50EB036B-E9EA-4A5A-9E29-3CFF68A6D143}" srcOrd="0" destOrd="0" presId="urn:microsoft.com/office/officeart/2005/8/layout/default"/>
    <dgm:cxn modelId="{D373530D-5313-4CBC-898A-361C3966B69B}" type="presParOf" srcId="{635CABE1-120F-4EA7-B319-2211D4582984}" destId="{275194C9-8D39-4426-B931-1985012C9B05}" srcOrd="1" destOrd="0" presId="urn:microsoft.com/office/officeart/2005/8/layout/default"/>
    <dgm:cxn modelId="{D0CBC4EA-7632-40A1-B5BD-DFF30515A18E}" type="presParOf" srcId="{635CABE1-120F-4EA7-B319-2211D4582984}" destId="{1697CE6D-1DB4-4B40-8D14-02CDF10F743B}" srcOrd="2" destOrd="0" presId="urn:microsoft.com/office/officeart/2005/8/layout/default"/>
    <dgm:cxn modelId="{C4C64F9B-D3C1-4CB4-A5BD-5D23DD0F13A5}" type="presParOf" srcId="{635CABE1-120F-4EA7-B319-2211D4582984}" destId="{EF13EC23-2DBC-4A37-9EAC-000623A5F665}" srcOrd="3" destOrd="0" presId="urn:microsoft.com/office/officeart/2005/8/layout/default"/>
    <dgm:cxn modelId="{40C86B34-1E8B-439D-A1CE-5F9D93BA1EF2}" type="presParOf" srcId="{635CABE1-120F-4EA7-B319-2211D4582984}" destId="{19024C72-A200-4815-9484-68E6D79403A1}" srcOrd="4" destOrd="0" presId="urn:microsoft.com/office/officeart/2005/8/layout/default"/>
    <dgm:cxn modelId="{5FC99274-9B73-492B-BABF-95A2F70ED927}" type="presParOf" srcId="{635CABE1-120F-4EA7-B319-2211D4582984}" destId="{3172AAF4-DD43-4EE1-A7D4-5A698B5184A9}" srcOrd="5" destOrd="0" presId="urn:microsoft.com/office/officeart/2005/8/layout/default"/>
    <dgm:cxn modelId="{77BCE727-3F45-4D05-BE2D-D5B55010730B}" type="presParOf" srcId="{635CABE1-120F-4EA7-B319-2211D4582984}" destId="{8BF561CB-6CF9-4561-9981-1B788E889B26}"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3E8C9787-B334-4D53-8B99-A5083D74038E}" type="doc">
      <dgm:prSet loTypeId="urn:diagrams.loki3.com/BracketList+Icon" loCatId="officeonline" qsTypeId="urn:microsoft.com/office/officeart/2005/8/quickstyle/simple1" qsCatId="simple" csTypeId="urn:microsoft.com/office/officeart/2005/8/colors/colorful2" csCatId="colorful" phldr="1"/>
      <dgm:spPr/>
      <dgm:t>
        <a:bodyPr/>
        <a:lstStyle/>
        <a:p>
          <a:endParaRPr lang="en-US"/>
        </a:p>
      </dgm:t>
    </dgm:pt>
    <dgm:pt modelId="{DA05DB61-523E-45EA-9226-36975A4E5E3F}">
      <dgm:prSet phldrT="[Text]" custT="1"/>
      <dgm:spPr/>
      <dgm:t>
        <a:bodyPr/>
        <a:lstStyle/>
        <a:p>
          <a:r>
            <a:rPr lang="en-US" sz="5400" b="1" cap="none" spc="0" dirty="0" smtClean="0">
              <a:ln w="10541" cmpd="sng">
                <a:solidFill>
                  <a:srgbClr val="7D7D7D">
                    <a:tint val="100000"/>
                    <a:shade val="100000"/>
                    <a:satMod val="110000"/>
                  </a:srgbClr>
                </a:solidFill>
                <a:prstDash val="solid"/>
              </a:ln>
              <a:solidFill>
                <a:schemeClr val="tx1"/>
              </a:solidFill>
              <a:effectLst/>
            </a:rPr>
            <a:t>S</a:t>
          </a:r>
          <a:endParaRPr lang="en-US" sz="5400" b="1" cap="none" spc="0" dirty="0">
            <a:ln w="10541" cmpd="sng">
              <a:solidFill>
                <a:srgbClr val="7D7D7D">
                  <a:tint val="100000"/>
                  <a:shade val="100000"/>
                  <a:satMod val="110000"/>
                </a:srgbClr>
              </a:solidFill>
              <a:prstDash val="solid"/>
            </a:ln>
            <a:solidFill>
              <a:schemeClr val="tx1"/>
            </a:solidFill>
            <a:effectLst/>
          </a:endParaRPr>
        </a:p>
      </dgm:t>
    </dgm:pt>
    <dgm:pt modelId="{1E30B644-3B48-451C-8C4F-44EEAD3DA8D8}" type="parTrans" cxnId="{190D8CC8-D5CA-4A33-A899-EB484FE6129E}">
      <dgm:prSet/>
      <dgm:spPr/>
      <dgm:t>
        <a:bodyPr/>
        <a:lstStyle/>
        <a:p>
          <a:endParaRPr lang="en-US"/>
        </a:p>
      </dgm:t>
    </dgm:pt>
    <dgm:pt modelId="{C011551A-3910-4A90-BBBE-67C096EA32A0}" type="sibTrans" cxnId="{190D8CC8-D5CA-4A33-A899-EB484FE6129E}">
      <dgm:prSet/>
      <dgm:spPr/>
      <dgm:t>
        <a:bodyPr/>
        <a:lstStyle/>
        <a:p>
          <a:endParaRPr lang="en-US"/>
        </a:p>
      </dgm:t>
    </dgm:pt>
    <dgm:pt modelId="{FE61417D-7ADF-47EF-9C06-FE20A8BA8389}">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Serious situation arises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3414A3CD-F1D0-450D-94BE-C826F0D8DBFF}" type="parTrans" cxnId="{74C9867F-1C10-44F3-994F-F00889E5C9FF}">
      <dgm:prSet/>
      <dgm:spPr/>
      <dgm:t>
        <a:bodyPr/>
        <a:lstStyle/>
        <a:p>
          <a:endParaRPr lang="en-US"/>
        </a:p>
      </dgm:t>
    </dgm:pt>
    <dgm:pt modelId="{D27BA4D3-1892-4C14-9AEE-18B039B8C8F3}" type="sibTrans" cxnId="{74C9867F-1C10-44F3-994F-F00889E5C9FF}">
      <dgm:prSet/>
      <dgm:spPr/>
      <dgm:t>
        <a:bodyPr/>
        <a:lstStyle/>
        <a:p>
          <a:endParaRPr lang="en-US"/>
        </a:p>
      </dgm:t>
    </dgm:pt>
    <dgm:pt modelId="{705D9215-1F6D-406D-9B06-B1D7F1E39F31}">
      <dgm:prSet phldrT="[Text]" custT="1"/>
      <dgm:spPr/>
      <dgm:t>
        <a:bodyPr/>
        <a:lstStyle/>
        <a:p>
          <a:r>
            <a:rPr lang="en-US" sz="5400" b="1" cap="none" spc="0" dirty="0" smtClean="0">
              <a:ln w="10541" cmpd="sng">
                <a:solidFill>
                  <a:srgbClr val="7D7D7D">
                    <a:tint val="100000"/>
                    <a:shade val="100000"/>
                    <a:satMod val="110000"/>
                  </a:srgbClr>
                </a:solidFill>
                <a:prstDash val="solid"/>
              </a:ln>
              <a:solidFill>
                <a:schemeClr val="tx1"/>
              </a:solidFill>
              <a:effectLst/>
            </a:rPr>
            <a:t>A</a:t>
          </a:r>
          <a:endParaRPr lang="en-US" sz="5400" b="1" cap="none" spc="0" dirty="0">
            <a:ln w="10541" cmpd="sng">
              <a:solidFill>
                <a:srgbClr val="7D7D7D">
                  <a:tint val="100000"/>
                  <a:shade val="100000"/>
                  <a:satMod val="110000"/>
                </a:srgbClr>
              </a:solidFill>
              <a:prstDash val="solid"/>
            </a:ln>
            <a:solidFill>
              <a:schemeClr val="tx1"/>
            </a:solidFill>
            <a:effectLst/>
          </a:endParaRPr>
        </a:p>
      </dgm:t>
    </dgm:pt>
    <dgm:pt modelId="{F6E8DA93-BE2A-4519-9F34-A3DECE50DEC5}" type="parTrans" cxnId="{B1ED657A-75F5-477A-A24D-4DB70ED8515A}">
      <dgm:prSet/>
      <dgm:spPr/>
      <dgm:t>
        <a:bodyPr/>
        <a:lstStyle/>
        <a:p>
          <a:endParaRPr lang="en-US"/>
        </a:p>
      </dgm:t>
    </dgm:pt>
    <dgm:pt modelId="{CDFCB7E0-3683-4DF1-9AC3-75FB61F7C2F8}" type="sibTrans" cxnId="{B1ED657A-75F5-477A-A24D-4DB70ED8515A}">
      <dgm:prSet/>
      <dgm:spPr/>
      <dgm:t>
        <a:bodyPr/>
        <a:lstStyle/>
        <a:p>
          <a:endParaRPr lang="en-US"/>
        </a:p>
      </dgm:t>
    </dgm:pt>
    <dgm:pt modelId="{4E470A45-AEC5-4B2C-9A57-CD86E4941EE2}">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Accounting error</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4114B4D-1452-47E0-8FE6-4B0A83B4C300}" type="parTrans" cxnId="{A6607205-EC7D-40A6-96C0-EFC9344D8262}">
      <dgm:prSet/>
      <dgm:spPr/>
      <dgm:t>
        <a:bodyPr/>
        <a:lstStyle/>
        <a:p>
          <a:endParaRPr lang="en-US"/>
        </a:p>
      </dgm:t>
    </dgm:pt>
    <dgm:pt modelId="{74383DD7-D851-4B29-8667-F742A17AE9EB}" type="sibTrans" cxnId="{A6607205-EC7D-40A6-96C0-EFC9344D8262}">
      <dgm:prSet/>
      <dgm:spPr/>
      <dgm:t>
        <a:bodyPr/>
        <a:lstStyle/>
        <a:p>
          <a:endParaRPr lang="en-US"/>
        </a:p>
      </dgm:t>
    </dgm:pt>
    <dgm:pt modelId="{7E70D650-4A92-4992-ADE6-3595429542C4}">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External economic influence</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35C50349-8C70-4FE7-BDB8-CC1C810E6F4A}" type="parTrans" cxnId="{00BF9027-4D6A-4228-A3C9-05D453D30E7B}">
      <dgm:prSet/>
      <dgm:spPr/>
      <dgm:t>
        <a:bodyPr/>
        <a:lstStyle/>
        <a:p>
          <a:endParaRPr lang="en-US"/>
        </a:p>
      </dgm:t>
    </dgm:pt>
    <dgm:pt modelId="{0213138D-C563-47B6-8325-377E622E225B}" type="sibTrans" cxnId="{00BF9027-4D6A-4228-A3C9-05D453D30E7B}">
      <dgm:prSet/>
      <dgm:spPr/>
      <dgm:t>
        <a:bodyPr/>
        <a:lstStyle/>
        <a:p>
          <a:endParaRPr lang="en-US"/>
        </a:p>
      </dgm:t>
    </dgm:pt>
    <dgm:pt modelId="{8EEE6BCB-D75C-4EA6-9D2A-726D5BFA48BE}">
      <dgm:prSet phldrT="[Text]" custT="1"/>
      <dgm:spPr/>
      <dgm:t>
        <a:bodyPr/>
        <a:lstStyle/>
        <a:p>
          <a:r>
            <a:rPr lang="en-US" sz="5400" b="1" cap="none" spc="0" dirty="0" smtClean="0">
              <a:ln w="10541" cmpd="sng">
                <a:solidFill>
                  <a:srgbClr val="7D7D7D">
                    <a:tint val="100000"/>
                    <a:shade val="100000"/>
                    <a:satMod val="110000"/>
                  </a:srgbClr>
                </a:solidFill>
                <a:prstDash val="solid"/>
              </a:ln>
              <a:solidFill>
                <a:schemeClr val="tx1"/>
              </a:solidFill>
              <a:effectLst/>
            </a:rPr>
            <a:t>V</a:t>
          </a:r>
          <a:endParaRPr lang="en-US" sz="5400" b="1" cap="none" spc="0" dirty="0">
            <a:ln w="10541" cmpd="sng">
              <a:solidFill>
                <a:srgbClr val="7D7D7D">
                  <a:tint val="100000"/>
                  <a:shade val="100000"/>
                  <a:satMod val="110000"/>
                </a:srgbClr>
              </a:solidFill>
              <a:prstDash val="solid"/>
            </a:ln>
            <a:solidFill>
              <a:schemeClr val="tx1"/>
            </a:solidFill>
            <a:effectLst/>
          </a:endParaRPr>
        </a:p>
      </dgm:t>
    </dgm:pt>
    <dgm:pt modelId="{DE4A3D89-6B5C-456F-9643-F8CC8F3D632A}" type="parTrans" cxnId="{6F374CA0-CA66-43F3-B44E-AE66198F9590}">
      <dgm:prSet/>
      <dgm:spPr/>
      <dgm:t>
        <a:bodyPr/>
        <a:lstStyle/>
        <a:p>
          <a:endParaRPr lang="en-US"/>
        </a:p>
      </dgm:t>
    </dgm:pt>
    <dgm:pt modelId="{D1DB71A0-4032-4C4B-A892-C380A84EE1CA}" type="sibTrans" cxnId="{6F374CA0-CA66-43F3-B44E-AE66198F9590}">
      <dgm:prSet/>
      <dgm:spPr/>
      <dgm:t>
        <a:bodyPr/>
        <a:lstStyle/>
        <a:p>
          <a:endParaRPr lang="en-US"/>
        </a:p>
      </dgm:t>
    </dgm:pt>
    <dgm:pt modelId="{B4C8A996-0FF1-4A42-8EA1-F110A9BDD6F6}">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Variance without good reason</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2FB6AE8B-AE56-4320-BC78-1C294279D388}" type="parTrans" cxnId="{478E9426-F847-4282-9B7E-573FA3B39F30}">
      <dgm:prSet/>
      <dgm:spPr/>
      <dgm:t>
        <a:bodyPr/>
        <a:lstStyle/>
        <a:p>
          <a:endParaRPr lang="en-US"/>
        </a:p>
      </dgm:t>
    </dgm:pt>
    <dgm:pt modelId="{517C16FE-FCD2-4EA6-A4E4-E4821846941B}" type="sibTrans" cxnId="{478E9426-F847-4282-9B7E-573FA3B39F30}">
      <dgm:prSet/>
      <dgm:spPr/>
      <dgm:t>
        <a:bodyPr/>
        <a:lstStyle/>
        <a:p>
          <a:endParaRPr lang="en-US"/>
        </a:p>
      </dgm:t>
    </dgm:pt>
    <dgm:pt modelId="{BCD23806-E76A-4B0A-B7F8-92EEAF476410}">
      <dgm:prSet phldrT="[Text]" custT="1"/>
      <dgm:spPr/>
      <dgm:t>
        <a:bodyPr/>
        <a:lstStyle/>
        <a:p>
          <a:r>
            <a:rPr lang="en-US" sz="5400" b="1" cap="none" spc="0" dirty="0" smtClean="0">
              <a:ln w="10541" cmpd="sng">
                <a:solidFill>
                  <a:srgbClr val="7D7D7D">
                    <a:tint val="100000"/>
                    <a:shade val="100000"/>
                    <a:satMod val="110000"/>
                  </a:srgbClr>
                </a:solidFill>
                <a:prstDash val="solid"/>
              </a:ln>
              <a:solidFill>
                <a:schemeClr val="tx1"/>
              </a:solidFill>
              <a:effectLst/>
            </a:rPr>
            <a:t>E</a:t>
          </a:r>
          <a:endParaRPr lang="en-US" sz="5400" b="1" cap="none" spc="0" dirty="0">
            <a:ln w="10541" cmpd="sng">
              <a:solidFill>
                <a:srgbClr val="7D7D7D">
                  <a:tint val="100000"/>
                  <a:shade val="100000"/>
                  <a:satMod val="110000"/>
                </a:srgbClr>
              </a:solidFill>
              <a:prstDash val="solid"/>
            </a:ln>
            <a:solidFill>
              <a:schemeClr val="tx1"/>
            </a:solidFill>
            <a:effectLst/>
          </a:endParaRPr>
        </a:p>
      </dgm:t>
    </dgm:pt>
    <dgm:pt modelId="{B6E08A89-5B6E-43D6-8B98-37D4557FD3B8}" type="parTrans" cxnId="{C12B1D8C-7EEE-4ABC-A956-98B5B3ADA39F}">
      <dgm:prSet/>
      <dgm:spPr/>
      <dgm:t>
        <a:bodyPr/>
        <a:lstStyle/>
        <a:p>
          <a:endParaRPr lang="en-US"/>
        </a:p>
      </dgm:t>
    </dgm:pt>
    <dgm:pt modelId="{C9799F16-238A-4E98-AE62-E51CCAC8C9B9}" type="sibTrans" cxnId="{C12B1D8C-7EEE-4ABC-A956-98B5B3ADA39F}">
      <dgm:prSet/>
      <dgm:spPr/>
      <dgm:t>
        <a:bodyPr/>
        <a:lstStyle/>
        <a:p>
          <a:endParaRPr lang="en-US"/>
        </a:p>
      </dgm:t>
    </dgm:pt>
    <dgm:pt modelId="{6835D3DD-D0A2-4C46-9A82-E47144EB2521}" type="pres">
      <dgm:prSet presAssocID="{3E8C9787-B334-4D53-8B99-A5083D74038E}" presName="Name0" presStyleCnt="0">
        <dgm:presLayoutVars>
          <dgm:dir/>
          <dgm:animLvl val="lvl"/>
          <dgm:resizeHandles val="exact"/>
        </dgm:presLayoutVars>
      </dgm:prSet>
      <dgm:spPr/>
      <dgm:t>
        <a:bodyPr/>
        <a:lstStyle/>
        <a:p>
          <a:endParaRPr lang="en-US"/>
        </a:p>
      </dgm:t>
    </dgm:pt>
    <dgm:pt modelId="{C25DA380-D0A7-4EF6-A353-2654C4E82895}" type="pres">
      <dgm:prSet presAssocID="{DA05DB61-523E-45EA-9226-36975A4E5E3F}" presName="linNode" presStyleCnt="0"/>
      <dgm:spPr/>
    </dgm:pt>
    <dgm:pt modelId="{CA4DF4B1-EBE7-44A0-BC4D-C007C47CF900}" type="pres">
      <dgm:prSet presAssocID="{DA05DB61-523E-45EA-9226-36975A4E5E3F}" presName="parTx" presStyleLbl="revTx" presStyleIdx="0" presStyleCnt="4">
        <dgm:presLayoutVars>
          <dgm:chMax val="1"/>
          <dgm:bulletEnabled val="1"/>
        </dgm:presLayoutVars>
      </dgm:prSet>
      <dgm:spPr/>
      <dgm:t>
        <a:bodyPr/>
        <a:lstStyle/>
        <a:p>
          <a:endParaRPr lang="en-US"/>
        </a:p>
      </dgm:t>
    </dgm:pt>
    <dgm:pt modelId="{46909C12-3607-456D-89FE-8C52F605BABE}" type="pres">
      <dgm:prSet presAssocID="{DA05DB61-523E-45EA-9226-36975A4E5E3F}" presName="bracket" presStyleLbl="parChTrans1D1" presStyleIdx="0" presStyleCnt="4"/>
      <dgm:spPr/>
    </dgm:pt>
    <dgm:pt modelId="{165ACC49-77E1-4363-89E1-BE35E8FB8231}" type="pres">
      <dgm:prSet presAssocID="{DA05DB61-523E-45EA-9226-36975A4E5E3F}" presName="spH" presStyleCnt="0"/>
      <dgm:spPr/>
    </dgm:pt>
    <dgm:pt modelId="{7FA30E75-BCE9-4785-949B-C0E0B3C6AF25}" type="pres">
      <dgm:prSet presAssocID="{DA05DB61-523E-45EA-9226-36975A4E5E3F}" presName="desTx" presStyleLbl="node1" presStyleIdx="0" presStyleCnt="4">
        <dgm:presLayoutVars>
          <dgm:bulletEnabled val="1"/>
        </dgm:presLayoutVars>
      </dgm:prSet>
      <dgm:spPr/>
      <dgm:t>
        <a:bodyPr/>
        <a:lstStyle/>
        <a:p>
          <a:endParaRPr lang="en-US"/>
        </a:p>
      </dgm:t>
    </dgm:pt>
    <dgm:pt modelId="{D55D3CEC-79A9-451D-88ED-F1C63B1A0F25}" type="pres">
      <dgm:prSet presAssocID="{C011551A-3910-4A90-BBBE-67C096EA32A0}" presName="spV" presStyleCnt="0"/>
      <dgm:spPr/>
    </dgm:pt>
    <dgm:pt modelId="{8F6E75B3-28CE-41FF-91D8-B3AA0A9AF612}" type="pres">
      <dgm:prSet presAssocID="{705D9215-1F6D-406D-9B06-B1D7F1E39F31}" presName="linNode" presStyleCnt="0"/>
      <dgm:spPr/>
    </dgm:pt>
    <dgm:pt modelId="{A1B40807-7A8E-4FCE-8098-497DD2C4C773}" type="pres">
      <dgm:prSet presAssocID="{705D9215-1F6D-406D-9B06-B1D7F1E39F31}" presName="parTx" presStyleLbl="revTx" presStyleIdx="1" presStyleCnt="4">
        <dgm:presLayoutVars>
          <dgm:chMax val="1"/>
          <dgm:bulletEnabled val="1"/>
        </dgm:presLayoutVars>
      </dgm:prSet>
      <dgm:spPr/>
      <dgm:t>
        <a:bodyPr/>
        <a:lstStyle/>
        <a:p>
          <a:endParaRPr lang="en-US"/>
        </a:p>
      </dgm:t>
    </dgm:pt>
    <dgm:pt modelId="{E5CA5917-4CE6-4D22-9B19-9A78F473EC09}" type="pres">
      <dgm:prSet presAssocID="{705D9215-1F6D-406D-9B06-B1D7F1E39F31}" presName="bracket" presStyleLbl="parChTrans1D1" presStyleIdx="1" presStyleCnt="4"/>
      <dgm:spPr/>
    </dgm:pt>
    <dgm:pt modelId="{14F22269-44DD-4A62-ACD7-E4CB86C9CFF0}" type="pres">
      <dgm:prSet presAssocID="{705D9215-1F6D-406D-9B06-B1D7F1E39F31}" presName="spH" presStyleCnt="0"/>
      <dgm:spPr/>
    </dgm:pt>
    <dgm:pt modelId="{E6B0BE16-48A3-4CEC-A641-3E547D9D4053}" type="pres">
      <dgm:prSet presAssocID="{705D9215-1F6D-406D-9B06-B1D7F1E39F31}" presName="desTx" presStyleLbl="node1" presStyleIdx="1" presStyleCnt="4">
        <dgm:presLayoutVars>
          <dgm:bulletEnabled val="1"/>
        </dgm:presLayoutVars>
      </dgm:prSet>
      <dgm:spPr/>
      <dgm:t>
        <a:bodyPr/>
        <a:lstStyle/>
        <a:p>
          <a:endParaRPr lang="en-US"/>
        </a:p>
      </dgm:t>
    </dgm:pt>
    <dgm:pt modelId="{1C87C31F-158D-4D72-AD31-29402288DC9C}" type="pres">
      <dgm:prSet presAssocID="{CDFCB7E0-3683-4DF1-9AC3-75FB61F7C2F8}" presName="spV" presStyleCnt="0"/>
      <dgm:spPr/>
    </dgm:pt>
    <dgm:pt modelId="{738B59C8-8539-468D-AD40-AB5025A29662}" type="pres">
      <dgm:prSet presAssocID="{8EEE6BCB-D75C-4EA6-9D2A-726D5BFA48BE}" presName="linNode" presStyleCnt="0"/>
      <dgm:spPr/>
    </dgm:pt>
    <dgm:pt modelId="{0F358CFB-7989-4C8B-AC7F-6C066B1C35C5}" type="pres">
      <dgm:prSet presAssocID="{8EEE6BCB-D75C-4EA6-9D2A-726D5BFA48BE}" presName="parTx" presStyleLbl="revTx" presStyleIdx="2" presStyleCnt="4">
        <dgm:presLayoutVars>
          <dgm:chMax val="1"/>
          <dgm:bulletEnabled val="1"/>
        </dgm:presLayoutVars>
      </dgm:prSet>
      <dgm:spPr/>
      <dgm:t>
        <a:bodyPr/>
        <a:lstStyle/>
        <a:p>
          <a:endParaRPr lang="en-US"/>
        </a:p>
      </dgm:t>
    </dgm:pt>
    <dgm:pt modelId="{0E1DED76-EEA2-4F1F-BCB4-FFF7E9962CB7}" type="pres">
      <dgm:prSet presAssocID="{8EEE6BCB-D75C-4EA6-9D2A-726D5BFA48BE}" presName="bracket" presStyleLbl="parChTrans1D1" presStyleIdx="2" presStyleCnt="4"/>
      <dgm:spPr/>
    </dgm:pt>
    <dgm:pt modelId="{BA0348EC-413E-4160-9131-633A9DEDF7CA}" type="pres">
      <dgm:prSet presAssocID="{8EEE6BCB-D75C-4EA6-9D2A-726D5BFA48BE}" presName="spH" presStyleCnt="0"/>
      <dgm:spPr/>
    </dgm:pt>
    <dgm:pt modelId="{F4C70AF2-299E-438E-A750-0C591743F28F}" type="pres">
      <dgm:prSet presAssocID="{8EEE6BCB-D75C-4EA6-9D2A-726D5BFA48BE}" presName="desTx" presStyleLbl="node1" presStyleIdx="2" presStyleCnt="4">
        <dgm:presLayoutVars>
          <dgm:bulletEnabled val="1"/>
        </dgm:presLayoutVars>
      </dgm:prSet>
      <dgm:spPr/>
      <dgm:t>
        <a:bodyPr/>
        <a:lstStyle/>
        <a:p>
          <a:endParaRPr lang="en-US"/>
        </a:p>
      </dgm:t>
    </dgm:pt>
    <dgm:pt modelId="{250C16E1-50A1-46E3-AD2D-6EB454EF4A6B}" type="pres">
      <dgm:prSet presAssocID="{D1DB71A0-4032-4C4B-A892-C380A84EE1CA}" presName="spV" presStyleCnt="0"/>
      <dgm:spPr/>
    </dgm:pt>
    <dgm:pt modelId="{8B5BBDAD-C1A4-4B4E-AB46-F9C588350FC4}" type="pres">
      <dgm:prSet presAssocID="{BCD23806-E76A-4B0A-B7F8-92EEAF476410}" presName="linNode" presStyleCnt="0"/>
      <dgm:spPr/>
    </dgm:pt>
    <dgm:pt modelId="{004CBF1E-5F2A-42FE-A730-67074F45A5FA}" type="pres">
      <dgm:prSet presAssocID="{BCD23806-E76A-4B0A-B7F8-92EEAF476410}" presName="parTx" presStyleLbl="revTx" presStyleIdx="3" presStyleCnt="4">
        <dgm:presLayoutVars>
          <dgm:chMax val="1"/>
          <dgm:bulletEnabled val="1"/>
        </dgm:presLayoutVars>
      </dgm:prSet>
      <dgm:spPr/>
      <dgm:t>
        <a:bodyPr/>
        <a:lstStyle/>
        <a:p>
          <a:endParaRPr lang="en-US"/>
        </a:p>
      </dgm:t>
    </dgm:pt>
    <dgm:pt modelId="{00A351F0-B8DC-4002-AEDD-A8A2F6DB244D}" type="pres">
      <dgm:prSet presAssocID="{BCD23806-E76A-4B0A-B7F8-92EEAF476410}" presName="bracket" presStyleLbl="parChTrans1D1" presStyleIdx="3" presStyleCnt="4"/>
      <dgm:spPr/>
    </dgm:pt>
    <dgm:pt modelId="{243D61C3-B0B6-40F4-9013-34A63F22995C}" type="pres">
      <dgm:prSet presAssocID="{BCD23806-E76A-4B0A-B7F8-92EEAF476410}" presName="spH" presStyleCnt="0"/>
      <dgm:spPr/>
    </dgm:pt>
    <dgm:pt modelId="{023274BE-4AEC-42C9-84BA-E128A072CA49}" type="pres">
      <dgm:prSet presAssocID="{BCD23806-E76A-4B0A-B7F8-92EEAF476410}" presName="desTx" presStyleLbl="node1" presStyleIdx="3" presStyleCnt="4">
        <dgm:presLayoutVars>
          <dgm:bulletEnabled val="1"/>
        </dgm:presLayoutVars>
      </dgm:prSet>
      <dgm:spPr/>
      <dgm:t>
        <a:bodyPr/>
        <a:lstStyle/>
        <a:p>
          <a:endParaRPr lang="en-US"/>
        </a:p>
      </dgm:t>
    </dgm:pt>
  </dgm:ptLst>
  <dgm:cxnLst>
    <dgm:cxn modelId="{190D8CC8-D5CA-4A33-A899-EB484FE6129E}" srcId="{3E8C9787-B334-4D53-8B99-A5083D74038E}" destId="{DA05DB61-523E-45EA-9226-36975A4E5E3F}" srcOrd="0" destOrd="0" parTransId="{1E30B644-3B48-451C-8C4F-44EEAD3DA8D8}" sibTransId="{C011551A-3910-4A90-BBBE-67C096EA32A0}"/>
    <dgm:cxn modelId="{478E9426-F847-4282-9B7E-573FA3B39F30}" srcId="{8EEE6BCB-D75C-4EA6-9D2A-726D5BFA48BE}" destId="{B4C8A996-0FF1-4A42-8EA1-F110A9BDD6F6}" srcOrd="0" destOrd="0" parTransId="{2FB6AE8B-AE56-4320-BC78-1C294279D388}" sibTransId="{517C16FE-FCD2-4EA6-A4E4-E4821846941B}"/>
    <dgm:cxn modelId="{A6607205-EC7D-40A6-96C0-EFC9344D8262}" srcId="{705D9215-1F6D-406D-9B06-B1D7F1E39F31}" destId="{4E470A45-AEC5-4B2C-9A57-CD86E4941EE2}" srcOrd="0" destOrd="0" parTransId="{D4114B4D-1452-47E0-8FE6-4B0A83B4C300}" sibTransId="{74383DD7-D851-4B29-8667-F742A17AE9EB}"/>
    <dgm:cxn modelId="{00BF9027-4D6A-4228-A3C9-05D453D30E7B}" srcId="{BCD23806-E76A-4B0A-B7F8-92EEAF476410}" destId="{7E70D650-4A92-4992-ADE6-3595429542C4}" srcOrd="0" destOrd="0" parTransId="{35C50349-8C70-4FE7-BDB8-CC1C810E6F4A}" sibTransId="{0213138D-C563-47B6-8325-377E622E225B}"/>
    <dgm:cxn modelId="{81BAEC7D-50B4-4339-A0B5-0EEE62871FE4}" type="presOf" srcId="{705D9215-1F6D-406D-9B06-B1D7F1E39F31}" destId="{A1B40807-7A8E-4FCE-8098-497DD2C4C773}" srcOrd="0" destOrd="0" presId="urn:diagrams.loki3.com/BracketList+Icon"/>
    <dgm:cxn modelId="{EEE207C2-DF83-4565-8224-D39C7D1A3B39}" type="presOf" srcId="{4E470A45-AEC5-4B2C-9A57-CD86E4941EE2}" destId="{E6B0BE16-48A3-4CEC-A641-3E547D9D4053}" srcOrd="0" destOrd="0" presId="urn:diagrams.loki3.com/BracketList+Icon"/>
    <dgm:cxn modelId="{74C9867F-1C10-44F3-994F-F00889E5C9FF}" srcId="{DA05DB61-523E-45EA-9226-36975A4E5E3F}" destId="{FE61417D-7ADF-47EF-9C06-FE20A8BA8389}" srcOrd="0" destOrd="0" parTransId="{3414A3CD-F1D0-450D-94BE-C826F0D8DBFF}" sibTransId="{D27BA4D3-1892-4C14-9AEE-18B039B8C8F3}"/>
    <dgm:cxn modelId="{DB0EFEE7-B0D7-4B2B-A891-9022BB4C9764}" type="presOf" srcId="{BCD23806-E76A-4B0A-B7F8-92EEAF476410}" destId="{004CBF1E-5F2A-42FE-A730-67074F45A5FA}" srcOrd="0" destOrd="0" presId="urn:diagrams.loki3.com/BracketList+Icon"/>
    <dgm:cxn modelId="{6F374CA0-CA66-43F3-B44E-AE66198F9590}" srcId="{3E8C9787-B334-4D53-8B99-A5083D74038E}" destId="{8EEE6BCB-D75C-4EA6-9D2A-726D5BFA48BE}" srcOrd="2" destOrd="0" parTransId="{DE4A3D89-6B5C-456F-9643-F8CC8F3D632A}" sibTransId="{D1DB71A0-4032-4C4B-A892-C380A84EE1CA}"/>
    <dgm:cxn modelId="{BDDA1762-EDA6-4BE4-AB3D-8B7969335998}" type="presOf" srcId="{8EEE6BCB-D75C-4EA6-9D2A-726D5BFA48BE}" destId="{0F358CFB-7989-4C8B-AC7F-6C066B1C35C5}" srcOrd="0" destOrd="0" presId="urn:diagrams.loki3.com/BracketList+Icon"/>
    <dgm:cxn modelId="{3FED5471-50D7-451A-A078-3BDD504E5471}" type="presOf" srcId="{7E70D650-4A92-4992-ADE6-3595429542C4}" destId="{023274BE-4AEC-42C9-84BA-E128A072CA49}" srcOrd="0" destOrd="0" presId="urn:diagrams.loki3.com/BracketList+Icon"/>
    <dgm:cxn modelId="{83EC5CEC-B252-4B24-ACF4-5F585802F783}" type="presOf" srcId="{3E8C9787-B334-4D53-8B99-A5083D74038E}" destId="{6835D3DD-D0A2-4C46-9A82-E47144EB2521}" srcOrd="0" destOrd="0" presId="urn:diagrams.loki3.com/BracketList+Icon"/>
    <dgm:cxn modelId="{E7CB03AD-CCBB-46C5-9E15-25C92F92B37C}" type="presOf" srcId="{B4C8A996-0FF1-4A42-8EA1-F110A9BDD6F6}" destId="{F4C70AF2-299E-438E-A750-0C591743F28F}" srcOrd="0" destOrd="0" presId="urn:diagrams.loki3.com/BracketList+Icon"/>
    <dgm:cxn modelId="{AE5767F2-A7BE-4CAE-928F-61365F60DBE3}" type="presOf" srcId="{DA05DB61-523E-45EA-9226-36975A4E5E3F}" destId="{CA4DF4B1-EBE7-44A0-BC4D-C007C47CF900}" srcOrd="0" destOrd="0" presId="urn:diagrams.loki3.com/BracketList+Icon"/>
    <dgm:cxn modelId="{C12B1D8C-7EEE-4ABC-A956-98B5B3ADA39F}" srcId="{3E8C9787-B334-4D53-8B99-A5083D74038E}" destId="{BCD23806-E76A-4B0A-B7F8-92EEAF476410}" srcOrd="3" destOrd="0" parTransId="{B6E08A89-5B6E-43D6-8B98-37D4557FD3B8}" sibTransId="{C9799F16-238A-4E98-AE62-E51CCAC8C9B9}"/>
    <dgm:cxn modelId="{B1ED657A-75F5-477A-A24D-4DB70ED8515A}" srcId="{3E8C9787-B334-4D53-8B99-A5083D74038E}" destId="{705D9215-1F6D-406D-9B06-B1D7F1E39F31}" srcOrd="1" destOrd="0" parTransId="{F6E8DA93-BE2A-4519-9F34-A3DECE50DEC5}" sibTransId="{CDFCB7E0-3683-4DF1-9AC3-75FB61F7C2F8}"/>
    <dgm:cxn modelId="{47CA20AE-D5A2-47B3-9E83-B8C2CA142B26}" type="presOf" srcId="{FE61417D-7ADF-47EF-9C06-FE20A8BA8389}" destId="{7FA30E75-BCE9-4785-949B-C0E0B3C6AF25}" srcOrd="0" destOrd="0" presId="urn:diagrams.loki3.com/BracketList+Icon"/>
    <dgm:cxn modelId="{DE25E932-D138-419A-AA42-69209CF4A5F6}" type="presParOf" srcId="{6835D3DD-D0A2-4C46-9A82-E47144EB2521}" destId="{C25DA380-D0A7-4EF6-A353-2654C4E82895}" srcOrd="0" destOrd="0" presId="urn:diagrams.loki3.com/BracketList+Icon"/>
    <dgm:cxn modelId="{7300CC7D-EF92-425D-B0D1-5799734A69EE}" type="presParOf" srcId="{C25DA380-D0A7-4EF6-A353-2654C4E82895}" destId="{CA4DF4B1-EBE7-44A0-BC4D-C007C47CF900}" srcOrd="0" destOrd="0" presId="urn:diagrams.loki3.com/BracketList+Icon"/>
    <dgm:cxn modelId="{E1C0C060-FE6E-41FB-AD11-EBC28DF87C71}" type="presParOf" srcId="{C25DA380-D0A7-4EF6-A353-2654C4E82895}" destId="{46909C12-3607-456D-89FE-8C52F605BABE}" srcOrd="1" destOrd="0" presId="urn:diagrams.loki3.com/BracketList+Icon"/>
    <dgm:cxn modelId="{A2228C80-CA3C-4A86-BD96-CC98CB900C23}" type="presParOf" srcId="{C25DA380-D0A7-4EF6-A353-2654C4E82895}" destId="{165ACC49-77E1-4363-89E1-BE35E8FB8231}" srcOrd="2" destOrd="0" presId="urn:diagrams.loki3.com/BracketList+Icon"/>
    <dgm:cxn modelId="{80C91897-4DF3-4854-A781-199BE902D0A6}" type="presParOf" srcId="{C25DA380-D0A7-4EF6-A353-2654C4E82895}" destId="{7FA30E75-BCE9-4785-949B-C0E0B3C6AF25}" srcOrd="3" destOrd="0" presId="urn:diagrams.loki3.com/BracketList+Icon"/>
    <dgm:cxn modelId="{3DF012B4-5F37-478F-A029-7B3651C2CA54}" type="presParOf" srcId="{6835D3DD-D0A2-4C46-9A82-E47144EB2521}" destId="{D55D3CEC-79A9-451D-88ED-F1C63B1A0F25}" srcOrd="1" destOrd="0" presId="urn:diagrams.loki3.com/BracketList+Icon"/>
    <dgm:cxn modelId="{647B545B-4899-4D02-B26C-2E3E093BBF7A}" type="presParOf" srcId="{6835D3DD-D0A2-4C46-9A82-E47144EB2521}" destId="{8F6E75B3-28CE-41FF-91D8-B3AA0A9AF612}" srcOrd="2" destOrd="0" presId="urn:diagrams.loki3.com/BracketList+Icon"/>
    <dgm:cxn modelId="{45AD5AE6-32E1-4391-B3C0-A6687326E699}" type="presParOf" srcId="{8F6E75B3-28CE-41FF-91D8-B3AA0A9AF612}" destId="{A1B40807-7A8E-4FCE-8098-497DD2C4C773}" srcOrd="0" destOrd="0" presId="urn:diagrams.loki3.com/BracketList+Icon"/>
    <dgm:cxn modelId="{84B7F8F7-65C5-453D-A9F9-97A24E5D590C}" type="presParOf" srcId="{8F6E75B3-28CE-41FF-91D8-B3AA0A9AF612}" destId="{E5CA5917-4CE6-4D22-9B19-9A78F473EC09}" srcOrd="1" destOrd="0" presId="urn:diagrams.loki3.com/BracketList+Icon"/>
    <dgm:cxn modelId="{D107886D-FD44-4231-829E-A5557018F518}" type="presParOf" srcId="{8F6E75B3-28CE-41FF-91D8-B3AA0A9AF612}" destId="{14F22269-44DD-4A62-ACD7-E4CB86C9CFF0}" srcOrd="2" destOrd="0" presId="urn:diagrams.loki3.com/BracketList+Icon"/>
    <dgm:cxn modelId="{F11F149C-59C6-447D-91BD-1324BE879ABD}" type="presParOf" srcId="{8F6E75B3-28CE-41FF-91D8-B3AA0A9AF612}" destId="{E6B0BE16-48A3-4CEC-A641-3E547D9D4053}" srcOrd="3" destOrd="0" presId="urn:diagrams.loki3.com/BracketList+Icon"/>
    <dgm:cxn modelId="{16017171-C780-4DCB-8E94-7D869B40DBD0}" type="presParOf" srcId="{6835D3DD-D0A2-4C46-9A82-E47144EB2521}" destId="{1C87C31F-158D-4D72-AD31-29402288DC9C}" srcOrd="3" destOrd="0" presId="urn:diagrams.loki3.com/BracketList+Icon"/>
    <dgm:cxn modelId="{BBA94B24-AE91-4B2F-BC8A-98A3083EFF30}" type="presParOf" srcId="{6835D3DD-D0A2-4C46-9A82-E47144EB2521}" destId="{738B59C8-8539-468D-AD40-AB5025A29662}" srcOrd="4" destOrd="0" presId="urn:diagrams.loki3.com/BracketList+Icon"/>
    <dgm:cxn modelId="{3B97ADC0-7163-4EEB-A3A9-2E0DCC9F4AE5}" type="presParOf" srcId="{738B59C8-8539-468D-AD40-AB5025A29662}" destId="{0F358CFB-7989-4C8B-AC7F-6C066B1C35C5}" srcOrd="0" destOrd="0" presId="urn:diagrams.loki3.com/BracketList+Icon"/>
    <dgm:cxn modelId="{7F847C25-1769-4714-A1DC-A4A8C7EAAA2F}" type="presParOf" srcId="{738B59C8-8539-468D-AD40-AB5025A29662}" destId="{0E1DED76-EEA2-4F1F-BCB4-FFF7E9962CB7}" srcOrd="1" destOrd="0" presId="urn:diagrams.loki3.com/BracketList+Icon"/>
    <dgm:cxn modelId="{AF23AF58-37EE-4F74-B77F-11F6BEC2E0A8}" type="presParOf" srcId="{738B59C8-8539-468D-AD40-AB5025A29662}" destId="{BA0348EC-413E-4160-9131-633A9DEDF7CA}" srcOrd="2" destOrd="0" presId="urn:diagrams.loki3.com/BracketList+Icon"/>
    <dgm:cxn modelId="{AA69E11F-F726-4C3B-A3FA-FB693D54594E}" type="presParOf" srcId="{738B59C8-8539-468D-AD40-AB5025A29662}" destId="{F4C70AF2-299E-438E-A750-0C591743F28F}" srcOrd="3" destOrd="0" presId="urn:diagrams.loki3.com/BracketList+Icon"/>
    <dgm:cxn modelId="{B27C0460-A34B-4BBA-91A6-2E0C815D02E1}" type="presParOf" srcId="{6835D3DD-D0A2-4C46-9A82-E47144EB2521}" destId="{250C16E1-50A1-46E3-AD2D-6EB454EF4A6B}" srcOrd="5" destOrd="0" presId="urn:diagrams.loki3.com/BracketList+Icon"/>
    <dgm:cxn modelId="{761084F9-868C-419F-9951-918E27571B24}" type="presParOf" srcId="{6835D3DD-D0A2-4C46-9A82-E47144EB2521}" destId="{8B5BBDAD-C1A4-4B4E-AB46-F9C588350FC4}" srcOrd="6" destOrd="0" presId="urn:diagrams.loki3.com/BracketList+Icon"/>
    <dgm:cxn modelId="{B98D9A2E-BF6F-4ECC-B62D-B977EFFF745E}" type="presParOf" srcId="{8B5BBDAD-C1A4-4B4E-AB46-F9C588350FC4}" destId="{004CBF1E-5F2A-42FE-A730-67074F45A5FA}" srcOrd="0" destOrd="0" presId="urn:diagrams.loki3.com/BracketList+Icon"/>
    <dgm:cxn modelId="{F72CBD29-A1CA-4376-9BCB-AB0293E33DED}" type="presParOf" srcId="{8B5BBDAD-C1A4-4B4E-AB46-F9C588350FC4}" destId="{00A351F0-B8DC-4002-AEDD-A8A2F6DB244D}" srcOrd="1" destOrd="0" presId="urn:diagrams.loki3.com/BracketList+Icon"/>
    <dgm:cxn modelId="{337F20FF-F4C0-4C1F-8C95-D1D0BEA30F01}" type="presParOf" srcId="{8B5BBDAD-C1A4-4B4E-AB46-F9C588350FC4}" destId="{243D61C3-B0B6-40F4-9013-34A63F22995C}" srcOrd="2" destOrd="0" presId="urn:diagrams.loki3.com/BracketList+Icon"/>
    <dgm:cxn modelId="{80162B8E-664F-446D-9153-C48E7848C1DF}" type="presParOf" srcId="{8B5BBDAD-C1A4-4B4E-AB46-F9C588350FC4}" destId="{023274BE-4AEC-42C9-84BA-E128A072CA49}"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2F3A6EAC-1F8B-4131-A40D-801097459ACE}" type="doc">
      <dgm:prSet loTypeId="urn:microsoft.com/office/officeart/2005/8/layout/vList3" loCatId="list" qsTypeId="urn:microsoft.com/office/officeart/2005/8/quickstyle/simple1" qsCatId="simple" csTypeId="urn:microsoft.com/office/officeart/2005/8/colors/colorful3" csCatId="colorful" phldr="1"/>
      <dgm:spPr/>
      <dgm:t>
        <a:bodyPr/>
        <a:lstStyle/>
        <a:p>
          <a:endParaRPr lang="en-US"/>
        </a:p>
      </dgm:t>
    </dgm:pt>
    <dgm:pt modelId="{81849036-64EB-45D0-9B36-2FA3B2A32DF2}">
      <dgm:prSet phldrT="[Text]"/>
      <dgm:spPr/>
      <dgm:t>
        <a:bodyPr/>
        <a:lstStyle/>
        <a:p>
          <a:pPr algn="l"/>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Is this purchase budgeted?</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E097C9F-B7D9-4F8C-9F43-A4FF0E0C5E72}" type="parTrans" cxnId="{3A7D2436-B695-4ED0-AA15-6B520B119BB0}">
      <dgm:prSet/>
      <dgm:spPr/>
      <dgm:t>
        <a:bodyPr/>
        <a:lstStyle/>
        <a:p>
          <a:endParaRPr lang="en-US"/>
        </a:p>
      </dgm:t>
    </dgm:pt>
    <dgm:pt modelId="{54B9938A-B1F1-41C9-BE42-F1F48AAD52D1}" type="sibTrans" cxnId="{3A7D2436-B695-4ED0-AA15-6B520B119BB0}">
      <dgm:prSet/>
      <dgm:spPr/>
      <dgm:t>
        <a:bodyPr/>
        <a:lstStyle/>
        <a:p>
          <a:endParaRPr lang="en-US"/>
        </a:p>
      </dgm:t>
    </dgm:pt>
    <dgm:pt modelId="{E0DDDBA4-3E93-4ABB-A101-CF618CC3AB72}">
      <dgm:prSet phldrT="[Text]"/>
      <dgm:spPr/>
      <dgm:t>
        <a:bodyPr/>
        <a:lstStyle/>
        <a:p>
          <a:pPr algn="l"/>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Can you do without the item?</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4F37EA8B-D53F-405C-B7D4-C4DA58CFF928}" type="parTrans" cxnId="{CDD3EBCD-A135-4C65-8C0A-33D9D9F8CF6A}">
      <dgm:prSet/>
      <dgm:spPr/>
      <dgm:t>
        <a:bodyPr/>
        <a:lstStyle/>
        <a:p>
          <a:endParaRPr lang="en-US"/>
        </a:p>
      </dgm:t>
    </dgm:pt>
    <dgm:pt modelId="{D0CF8300-5B52-42EA-A149-87E34CC429DD}" type="sibTrans" cxnId="{CDD3EBCD-A135-4C65-8C0A-33D9D9F8CF6A}">
      <dgm:prSet/>
      <dgm:spPr/>
      <dgm:t>
        <a:bodyPr/>
        <a:lstStyle/>
        <a:p>
          <a:endParaRPr lang="en-US"/>
        </a:p>
      </dgm:t>
    </dgm:pt>
    <dgm:pt modelId="{7A344D34-DDA7-44A0-ABB2-2432211629A3}">
      <dgm:prSet phldrT="[Text]"/>
      <dgm:spPr/>
      <dgm:t>
        <a:bodyPr/>
        <a:lstStyle/>
        <a:p>
          <a:pPr algn="l"/>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What is the return on the investment?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4B97738A-ADA1-42FB-AB7C-73B94A2CBFA8}" type="parTrans" cxnId="{E74CEE63-2FF8-4532-B50E-ABDCE07436A1}">
      <dgm:prSet/>
      <dgm:spPr/>
      <dgm:t>
        <a:bodyPr/>
        <a:lstStyle/>
        <a:p>
          <a:endParaRPr lang="en-US"/>
        </a:p>
      </dgm:t>
    </dgm:pt>
    <dgm:pt modelId="{0102AC41-FE20-4409-998C-B69923225D62}" type="sibTrans" cxnId="{E74CEE63-2FF8-4532-B50E-ABDCE07436A1}">
      <dgm:prSet/>
      <dgm:spPr/>
      <dgm:t>
        <a:bodyPr/>
        <a:lstStyle/>
        <a:p>
          <a:endParaRPr lang="en-US"/>
        </a:p>
      </dgm:t>
    </dgm:pt>
    <dgm:pt modelId="{9DB64593-E0B6-452D-819F-C16F4A366539}">
      <dgm:prSet phldrT="[Text]"/>
      <dgm:spPr/>
      <dgm:t>
        <a:bodyPr/>
        <a:lstStyle/>
        <a:p>
          <a:pPr algn="l"/>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What is the benefit to buying this item?</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C9768DE3-88C2-4254-ABA0-82C3D32D658A}" type="parTrans" cxnId="{60A71DD2-5EE0-40EC-9EB3-6E3D91864135}">
      <dgm:prSet/>
      <dgm:spPr/>
      <dgm:t>
        <a:bodyPr/>
        <a:lstStyle/>
        <a:p>
          <a:endParaRPr lang="en-US"/>
        </a:p>
      </dgm:t>
    </dgm:pt>
    <dgm:pt modelId="{A6F40E3E-7126-48E2-8512-5E9B8247D5F7}" type="sibTrans" cxnId="{60A71DD2-5EE0-40EC-9EB3-6E3D91864135}">
      <dgm:prSet/>
      <dgm:spPr/>
      <dgm:t>
        <a:bodyPr/>
        <a:lstStyle/>
        <a:p>
          <a:endParaRPr lang="en-US"/>
        </a:p>
      </dgm:t>
    </dgm:pt>
    <dgm:pt modelId="{8B7EF850-A1E2-40B5-88E7-759B5CDABF6E}" type="pres">
      <dgm:prSet presAssocID="{2F3A6EAC-1F8B-4131-A40D-801097459ACE}" presName="linearFlow" presStyleCnt="0">
        <dgm:presLayoutVars>
          <dgm:dir/>
          <dgm:resizeHandles val="exact"/>
        </dgm:presLayoutVars>
      </dgm:prSet>
      <dgm:spPr/>
      <dgm:t>
        <a:bodyPr/>
        <a:lstStyle/>
        <a:p>
          <a:endParaRPr lang="en-US"/>
        </a:p>
      </dgm:t>
    </dgm:pt>
    <dgm:pt modelId="{0A5FB7D4-703E-43CE-8FC4-D92C5F2B39CC}" type="pres">
      <dgm:prSet presAssocID="{81849036-64EB-45D0-9B36-2FA3B2A32DF2}" presName="composite" presStyleCnt="0"/>
      <dgm:spPr/>
    </dgm:pt>
    <dgm:pt modelId="{BBE005E1-687F-4D9C-9436-33EBB5B0BBF7}" type="pres">
      <dgm:prSet presAssocID="{81849036-64EB-45D0-9B36-2FA3B2A32DF2}" presName="imgShp" presStyleLbl="fgImgPlace1" presStyleIdx="0" presStyleCnt="4"/>
      <dgm:spPr>
        <a:solidFill>
          <a:schemeClr val="accent3">
            <a:tint val="50000"/>
            <a:hueOff val="0"/>
            <a:satOff val="0"/>
            <a:lumOff val="0"/>
          </a:schemeClr>
        </a:solidFill>
      </dgm:spPr>
    </dgm:pt>
    <dgm:pt modelId="{92A59C00-14A2-4134-A602-C1DAF067B211}" type="pres">
      <dgm:prSet presAssocID="{81849036-64EB-45D0-9B36-2FA3B2A32DF2}" presName="txShp" presStyleLbl="node1" presStyleIdx="0" presStyleCnt="4">
        <dgm:presLayoutVars>
          <dgm:bulletEnabled val="1"/>
        </dgm:presLayoutVars>
      </dgm:prSet>
      <dgm:spPr/>
      <dgm:t>
        <a:bodyPr/>
        <a:lstStyle/>
        <a:p>
          <a:endParaRPr lang="en-US"/>
        </a:p>
      </dgm:t>
    </dgm:pt>
    <dgm:pt modelId="{B7F3EF97-8F13-4F07-9A34-76B13944D986}" type="pres">
      <dgm:prSet presAssocID="{54B9938A-B1F1-41C9-BE42-F1F48AAD52D1}" presName="spacing" presStyleCnt="0"/>
      <dgm:spPr/>
    </dgm:pt>
    <dgm:pt modelId="{D442C661-EB54-472C-B9E4-809E8CF27AA7}" type="pres">
      <dgm:prSet presAssocID="{E0DDDBA4-3E93-4ABB-A101-CF618CC3AB72}" presName="composite" presStyleCnt="0"/>
      <dgm:spPr/>
    </dgm:pt>
    <dgm:pt modelId="{8E818B83-67ED-478E-B3A5-7638B590B95A}" type="pres">
      <dgm:prSet presAssocID="{E0DDDBA4-3E93-4ABB-A101-CF618CC3AB72}" presName="imgShp" presStyleLbl="fgImgPlace1" presStyleIdx="1" presStyleCnt="4"/>
      <dgm:spPr>
        <a:solidFill>
          <a:schemeClr val="accent3">
            <a:tint val="50000"/>
            <a:hueOff val="3584065"/>
            <a:satOff val="-4703"/>
            <a:lumOff val="-463"/>
          </a:schemeClr>
        </a:solidFill>
      </dgm:spPr>
    </dgm:pt>
    <dgm:pt modelId="{5491E12A-D731-4AD2-B53F-4A6E2703DCD8}" type="pres">
      <dgm:prSet presAssocID="{E0DDDBA4-3E93-4ABB-A101-CF618CC3AB72}" presName="txShp" presStyleLbl="node1" presStyleIdx="1" presStyleCnt="4">
        <dgm:presLayoutVars>
          <dgm:bulletEnabled val="1"/>
        </dgm:presLayoutVars>
      </dgm:prSet>
      <dgm:spPr/>
      <dgm:t>
        <a:bodyPr/>
        <a:lstStyle/>
        <a:p>
          <a:endParaRPr lang="en-US"/>
        </a:p>
      </dgm:t>
    </dgm:pt>
    <dgm:pt modelId="{BC304D75-74A1-4E24-B9DF-DF4A1FC4C840}" type="pres">
      <dgm:prSet presAssocID="{D0CF8300-5B52-42EA-A149-87E34CC429DD}" presName="spacing" presStyleCnt="0"/>
      <dgm:spPr/>
    </dgm:pt>
    <dgm:pt modelId="{7D5D6B75-CBF9-4700-90B7-BB1371CD1DF8}" type="pres">
      <dgm:prSet presAssocID="{7A344D34-DDA7-44A0-ABB2-2432211629A3}" presName="composite" presStyleCnt="0"/>
      <dgm:spPr/>
    </dgm:pt>
    <dgm:pt modelId="{F99C33BC-E97A-4B1A-9BF8-C8630CC69700}" type="pres">
      <dgm:prSet presAssocID="{7A344D34-DDA7-44A0-ABB2-2432211629A3}" presName="imgShp" presStyleLbl="fgImgPlace1" presStyleIdx="2" presStyleCnt="4"/>
      <dgm:spPr>
        <a:solidFill>
          <a:schemeClr val="accent3">
            <a:tint val="50000"/>
            <a:hueOff val="7168130"/>
            <a:satOff val="-9405"/>
            <a:lumOff val="-925"/>
          </a:schemeClr>
        </a:solidFill>
      </dgm:spPr>
    </dgm:pt>
    <dgm:pt modelId="{0F4C97E3-DCB4-495A-BA98-0A9AE91AFB7F}" type="pres">
      <dgm:prSet presAssocID="{7A344D34-DDA7-44A0-ABB2-2432211629A3}" presName="txShp" presStyleLbl="node1" presStyleIdx="2" presStyleCnt="4">
        <dgm:presLayoutVars>
          <dgm:bulletEnabled val="1"/>
        </dgm:presLayoutVars>
      </dgm:prSet>
      <dgm:spPr/>
      <dgm:t>
        <a:bodyPr/>
        <a:lstStyle/>
        <a:p>
          <a:endParaRPr lang="en-US"/>
        </a:p>
      </dgm:t>
    </dgm:pt>
    <dgm:pt modelId="{D2CD54BC-B402-4EBD-BCC2-2CF3013BD1D5}" type="pres">
      <dgm:prSet presAssocID="{0102AC41-FE20-4409-998C-B69923225D62}" presName="spacing" presStyleCnt="0"/>
      <dgm:spPr/>
    </dgm:pt>
    <dgm:pt modelId="{72E3DA54-E6E4-4A0E-AD08-E827F6F592F4}" type="pres">
      <dgm:prSet presAssocID="{9DB64593-E0B6-452D-819F-C16F4A366539}" presName="composite" presStyleCnt="0"/>
      <dgm:spPr/>
    </dgm:pt>
    <dgm:pt modelId="{EEB3E414-38FA-464B-A6EC-79A875D15FEE}" type="pres">
      <dgm:prSet presAssocID="{9DB64593-E0B6-452D-819F-C16F4A366539}" presName="imgShp" presStyleLbl="fgImgPlace1" presStyleIdx="3" presStyleCnt="4"/>
      <dgm:spPr>
        <a:solidFill>
          <a:schemeClr val="accent3">
            <a:tint val="50000"/>
            <a:hueOff val="10752195"/>
            <a:satOff val="-14108"/>
            <a:lumOff val="-1388"/>
          </a:schemeClr>
        </a:solidFill>
      </dgm:spPr>
    </dgm:pt>
    <dgm:pt modelId="{CDD729EE-A831-4CFD-AE6B-69671803589F}" type="pres">
      <dgm:prSet presAssocID="{9DB64593-E0B6-452D-819F-C16F4A366539}" presName="txShp" presStyleLbl="node1" presStyleIdx="3" presStyleCnt="4">
        <dgm:presLayoutVars>
          <dgm:bulletEnabled val="1"/>
        </dgm:presLayoutVars>
      </dgm:prSet>
      <dgm:spPr/>
      <dgm:t>
        <a:bodyPr/>
        <a:lstStyle/>
        <a:p>
          <a:endParaRPr lang="en-US"/>
        </a:p>
      </dgm:t>
    </dgm:pt>
  </dgm:ptLst>
  <dgm:cxnLst>
    <dgm:cxn modelId="{60A71DD2-5EE0-40EC-9EB3-6E3D91864135}" srcId="{2F3A6EAC-1F8B-4131-A40D-801097459ACE}" destId="{9DB64593-E0B6-452D-819F-C16F4A366539}" srcOrd="3" destOrd="0" parTransId="{C9768DE3-88C2-4254-ABA0-82C3D32D658A}" sibTransId="{A6F40E3E-7126-48E2-8512-5E9B8247D5F7}"/>
    <dgm:cxn modelId="{4826CD70-F00B-4BAA-B480-374DE568B50A}" type="presOf" srcId="{2F3A6EAC-1F8B-4131-A40D-801097459ACE}" destId="{8B7EF850-A1E2-40B5-88E7-759B5CDABF6E}" srcOrd="0" destOrd="0" presId="urn:microsoft.com/office/officeart/2005/8/layout/vList3"/>
    <dgm:cxn modelId="{CDD3EBCD-A135-4C65-8C0A-33D9D9F8CF6A}" srcId="{2F3A6EAC-1F8B-4131-A40D-801097459ACE}" destId="{E0DDDBA4-3E93-4ABB-A101-CF618CC3AB72}" srcOrd="1" destOrd="0" parTransId="{4F37EA8B-D53F-405C-B7D4-C4DA58CFF928}" sibTransId="{D0CF8300-5B52-42EA-A149-87E34CC429DD}"/>
    <dgm:cxn modelId="{E74CEE63-2FF8-4532-B50E-ABDCE07436A1}" srcId="{2F3A6EAC-1F8B-4131-A40D-801097459ACE}" destId="{7A344D34-DDA7-44A0-ABB2-2432211629A3}" srcOrd="2" destOrd="0" parTransId="{4B97738A-ADA1-42FB-AB7C-73B94A2CBFA8}" sibTransId="{0102AC41-FE20-4409-998C-B69923225D62}"/>
    <dgm:cxn modelId="{3A7D2436-B695-4ED0-AA15-6B520B119BB0}" srcId="{2F3A6EAC-1F8B-4131-A40D-801097459ACE}" destId="{81849036-64EB-45D0-9B36-2FA3B2A32DF2}" srcOrd="0" destOrd="0" parTransId="{BE097C9F-B7D9-4F8C-9F43-A4FF0E0C5E72}" sibTransId="{54B9938A-B1F1-41C9-BE42-F1F48AAD52D1}"/>
    <dgm:cxn modelId="{4578F23C-FAB2-4353-BB78-8A77E7B150EE}" type="presOf" srcId="{E0DDDBA4-3E93-4ABB-A101-CF618CC3AB72}" destId="{5491E12A-D731-4AD2-B53F-4A6E2703DCD8}" srcOrd="0" destOrd="0" presId="urn:microsoft.com/office/officeart/2005/8/layout/vList3"/>
    <dgm:cxn modelId="{9B93BF50-45F4-45ED-B533-AD45D91CB2DB}" type="presOf" srcId="{9DB64593-E0B6-452D-819F-C16F4A366539}" destId="{CDD729EE-A831-4CFD-AE6B-69671803589F}" srcOrd="0" destOrd="0" presId="urn:microsoft.com/office/officeart/2005/8/layout/vList3"/>
    <dgm:cxn modelId="{EFD5DA70-E390-4169-ACED-7D20DD533DD9}" type="presOf" srcId="{7A344D34-DDA7-44A0-ABB2-2432211629A3}" destId="{0F4C97E3-DCB4-495A-BA98-0A9AE91AFB7F}" srcOrd="0" destOrd="0" presId="urn:microsoft.com/office/officeart/2005/8/layout/vList3"/>
    <dgm:cxn modelId="{5D56E625-A237-4876-8331-CB78267929A8}" type="presOf" srcId="{81849036-64EB-45D0-9B36-2FA3B2A32DF2}" destId="{92A59C00-14A2-4134-A602-C1DAF067B211}" srcOrd="0" destOrd="0" presId="urn:microsoft.com/office/officeart/2005/8/layout/vList3"/>
    <dgm:cxn modelId="{F4351636-785B-49E9-B229-B7B2EC74362E}" type="presParOf" srcId="{8B7EF850-A1E2-40B5-88E7-759B5CDABF6E}" destId="{0A5FB7D4-703E-43CE-8FC4-D92C5F2B39CC}" srcOrd="0" destOrd="0" presId="urn:microsoft.com/office/officeart/2005/8/layout/vList3"/>
    <dgm:cxn modelId="{5DFF4607-7421-4018-A5E0-3BA8BF8A3AAF}" type="presParOf" srcId="{0A5FB7D4-703E-43CE-8FC4-D92C5F2B39CC}" destId="{BBE005E1-687F-4D9C-9436-33EBB5B0BBF7}" srcOrd="0" destOrd="0" presId="urn:microsoft.com/office/officeart/2005/8/layout/vList3"/>
    <dgm:cxn modelId="{F8A3BC59-E76C-4111-BFCE-55BF970D36E4}" type="presParOf" srcId="{0A5FB7D4-703E-43CE-8FC4-D92C5F2B39CC}" destId="{92A59C00-14A2-4134-A602-C1DAF067B211}" srcOrd="1" destOrd="0" presId="urn:microsoft.com/office/officeart/2005/8/layout/vList3"/>
    <dgm:cxn modelId="{CC323630-B64F-4599-B9BE-DEB3B7D20D6A}" type="presParOf" srcId="{8B7EF850-A1E2-40B5-88E7-759B5CDABF6E}" destId="{B7F3EF97-8F13-4F07-9A34-76B13944D986}" srcOrd="1" destOrd="0" presId="urn:microsoft.com/office/officeart/2005/8/layout/vList3"/>
    <dgm:cxn modelId="{B73DB513-058F-4257-BE33-5C7736590970}" type="presParOf" srcId="{8B7EF850-A1E2-40B5-88E7-759B5CDABF6E}" destId="{D442C661-EB54-472C-B9E4-809E8CF27AA7}" srcOrd="2" destOrd="0" presId="urn:microsoft.com/office/officeart/2005/8/layout/vList3"/>
    <dgm:cxn modelId="{DD6F5612-E1F7-4DA9-B9D4-CA706F94FC66}" type="presParOf" srcId="{D442C661-EB54-472C-B9E4-809E8CF27AA7}" destId="{8E818B83-67ED-478E-B3A5-7638B590B95A}" srcOrd="0" destOrd="0" presId="urn:microsoft.com/office/officeart/2005/8/layout/vList3"/>
    <dgm:cxn modelId="{84EF2BAF-2CD9-4931-A48F-048D79A2CC60}" type="presParOf" srcId="{D442C661-EB54-472C-B9E4-809E8CF27AA7}" destId="{5491E12A-D731-4AD2-B53F-4A6E2703DCD8}" srcOrd="1" destOrd="0" presId="urn:microsoft.com/office/officeart/2005/8/layout/vList3"/>
    <dgm:cxn modelId="{E6017F43-990D-4101-BD5C-9FF2342D3435}" type="presParOf" srcId="{8B7EF850-A1E2-40B5-88E7-759B5CDABF6E}" destId="{BC304D75-74A1-4E24-B9DF-DF4A1FC4C840}" srcOrd="3" destOrd="0" presId="urn:microsoft.com/office/officeart/2005/8/layout/vList3"/>
    <dgm:cxn modelId="{895B3434-5C17-494E-ACF0-51AD6194ED10}" type="presParOf" srcId="{8B7EF850-A1E2-40B5-88E7-759B5CDABF6E}" destId="{7D5D6B75-CBF9-4700-90B7-BB1371CD1DF8}" srcOrd="4" destOrd="0" presId="urn:microsoft.com/office/officeart/2005/8/layout/vList3"/>
    <dgm:cxn modelId="{C052D9B5-2BDB-4502-9D15-EDD6F3F5C6E3}" type="presParOf" srcId="{7D5D6B75-CBF9-4700-90B7-BB1371CD1DF8}" destId="{F99C33BC-E97A-4B1A-9BF8-C8630CC69700}" srcOrd="0" destOrd="0" presId="urn:microsoft.com/office/officeart/2005/8/layout/vList3"/>
    <dgm:cxn modelId="{75C9D180-D54C-49FF-A9CB-80B0DF2BB34E}" type="presParOf" srcId="{7D5D6B75-CBF9-4700-90B7-BB1371CD1DF8}" destId="{0F4C97E3-DCB4-495A-BA98-0A9AE91AFB7F}" srcOrd="1" destOrd="0" presId="urn:microsoft.com/office/officeart/2005/8/layout/vList3"/>
    <dgm:cxn modelId="{4E504FB9-7A2C-4CBE-93EC-5A55F91A0FEF}" type="presParOf" srcId="{8B7EF850-A1E2-40B5-88E7-759B5CDABF6E}" destId="{D2CD54BC-B402-4EBD-BCC2-2CF3013BD1D5}" srcOrd="5" destOrd="0" presId="urn:microsoft.com/office/officeart/2005/8/layout/vList3"/>
    <dgm:cxn modelId="{1F8E689A-9EB2-47B0-B99E-9901134FF158}" type="presParOf" srcId="{8B7EF850-A1E2-40B5-88E7-759B5CDABF6E}" destId="{72E3DA54-E6E4-4A0E-AD08-E827F6F592F4}" srcOrd="6" destOrd="0" presId="urn:microsoft.com/office/officeart/2005/8/layout/vList3"/>
    <dgm:cxn modelId="{8A1AFC1B-F11F-44FC-B9AE-D748C40C4EF2}" type="presParOf" srcId="{72E3DA54-E6E4-4A0E-AD08-E827F6F592F4}" destId="{EEB3E414-38FA-464B-A6EC-79A875D15FEE}" srcOrd="0" destOrd="0" presId="urn:microsoft.com/office/officeart/2005/8/layout/vList3"/>
    <dgm:cxn modelId="{06FBD8CA-DA1F-4D61-B652-82E9743296CB}" type="presParOf" srcId="{72E3DA54-E6E4-4A0E-AD08-E827F6F592F4}" destId="{CDD729EE-A831-4CFD-AE6B-69671803589F}"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7AD274CC-E1C0-459E-8AF2-97C424586B47}" type="doc">
      <dgm:prSet loTypeId="urn:microsoft.com/office/officeart/2005/8/layout/hProcess9" loCatId="process" qsTypeId="urn:microsoft.com/office/officeart/2005/8/quickstyle/simple1" qsCatId="simple" csTypeId="urn:microsoft.com/office/officeart/2005/8/colors/colorful3" csCatId="colorful" phldr="1"/>
      <dgm:spPr/>
    </dgm:pt>
    <dgm:pt modelId="{4DA439CC-F263-4C6F-B658-AA3CF5124F12}">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Recover the cost of a purchase</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EEB6F85-707F-4981-9BAC-BA44AD6FC233}" type="parTrans" cxnId="{7501C5DA-90CF-4573-887D-B7CA1A4155B9}">
      <dgm:prSet/>
      <dgm:spPr/>
    </dgm:pt>
    <dgm:pt modelId="{D95595B6-9E42-4632-90CF-67CF45D4CB19}" type="sibTrans" cxnId="{7501C5DA-90CF-4573-887D-B7CA1A4155B9}">
      <dgm:prSet/>
      <dgm:spPr/>
    </dgm:pt>
    <dgm:pt modelId="{F45DE9A9-DE15-4E9C-95A4-358294F940F2}">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Payback Period = Cost of Purchase/Annual Cash Inflows </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ED9940A5-48AA-4896-8192-D31765E29AED}" type="parTrans" cxnId="{DBDF4AD8-1963-48AC-BA0C-D199B6A389BA}">
      <dgm:prSet/>
      <dgm:spPr/>
    </dgm:pt>
    <dgm:pt modelId="{23480306-0FBC-495F-9A97-8E93DE2F6A9F}" type="sibTrans" cxnId="{DBDF4AD8-1963-48AC-BA0C-D199B6A389BA}">
      <dgm:prSet/>
      <dgm:spPr/>
    </dgm:pt>
    <dgm:pt modelId="{7C7743B8-D61B-45CF-BC18-C2C03D4F6722}" type="pres">
      <dgm:prSet presAssocID="{7AD274CC-E1C0-459E-8AF2-97C424586B47}" presName="CompostProcess" presStyleCnt="0">
        <dgm:presLayoutVars>
          <dgm:dir/>
          <dgm:resizeHandles val="exact"/>
        </dgm:presLayoutVars>
      </dgm:prSet>
      <dgm:spPr/>
    </dgm:pt>
    <dgm:pt modelId="{B1D0414F-3021-4BA5-B2A9-07F13A3CEAE1}" type="pres">
      <dgm:prSet presAssocID="{7AD274CC-E1C0-459E-8AF2-97C424586B47}" presName="arrow" presStyleLbl="bgShp" presStyleIdx="0" presStyleCnt="1"/>
      <dgm:spPr/>
    </dgm:pt>
    <dgm:pt modelId="{73D537C9-5906-49A7-9DEB-943A71C2D64F}" type="pres">
      <dgm:prSet presAssocID="{7AD274CC-E1C0-459E-8AF2-97C424586B47}" presName="linearProcess" presStyleCnt="0"/>
      <dgm:spPr/>
    </dgm:pt>
    <dgm:pt modelId="{BB3E1524-CDD1-42DB-9534-B2480F4EE82A}" type="pres">
      <dgm:prSet presAssocID="{4DA439CC-F263-4C6F-B658-AA3CF5124F12}" presName="textNode" presStyleLbl="node1" presStyleIdx="0" presStyleCnt="2">
        <dgm:presLayoutVars>
          <dgm:bulletEnabled val="1"/>
        </dgm:presLayoutVars>
      </dgm:prSet>
      <dgm:spPr/>
      <dgm:t>
        <a:bodyPr/>
        <a:lstStyle/>
        <a:p>
          <a:endParaRPr lang="en-US"/>
        </a:p>
      </dgm:t>
    </dgm:pt>
    <dgm:pt modelId="{65C0E280-334F-4D8B-8560-6347153E101D}" type="pres">
      <dgm:prSet presAssocID="{D95595B6-9E42-4632-90CF-67CF45D4CB19}" presName="sibTrans" presStyleCnt="0"/>
      <dgm:spPr/>
    </dgm:pt>
    <dgm:pt modelId="{1F2A9743-5D30-47FC-BDF9-218956595DE4}" type="pres">
      <dgm:prSet presAssocID="{F45DE9A9-DE15-4E9C-95A4-358294F940F2}" presName="textNode" presStyleLbl="node1" presStyleIdx="1" presStyleCnt="2">
        <dgm:presLayoutVars>
          <dgm:bulletEnabled val="1"/>
        </dgm:presLayoutVars>
      </dgm:prSet>
      <dgm:spPr/>
      <dgm:t>
        <a:bodyPr/>
        <a:lstStyle/>
        <a:p>
          <a:endParaRPr lang="en-US"/>
        </a:p>
      </dgm:t>
    </dgm:pt>
  </dgm:ptLst>
  <dgm:cxnLst>
    <dgm:cxn modelId="{7501C5DA-90CF-4573-887D-B7CA1A4155B9}" srcId="{7AD274CC-E1C0-459E-8AF2-97C424586B47}" destId="{4DA439CC-F263-4C6F-B658-AA3CF5124F12}" srcOrd="0" destOrd="0" parTransId="{BEEB6F85-707F-4981-9BAC-BA44AD6FC233}" sibTransId="{D95595B6-9E42-4632-90CF-67CF45D4CB19}"/>
    <dgm:cxn modelId="{1211FA7E-A112-4CF5-A328-A057229268A9}" type="presOf" srcId="{F45DE9A9-DE15-4E9C-95A4-358294F940F2}" destId="{1F2A9743-5D30-47FC-BDF9-218956595DE4}" srcOrd="0" destOrd="0" presId="urn:microsoft.com/office/officeart/2005/8/layout/hProcess9"/>
    <dgm:cxn modelId="{1A3EFA22-873D-49C9-8BED-A3524A89A4EF}" type="presOf" srcId="{7AD274CC-E1C0-459E-8AF2-97C424586B47}" destId="{7C7743B8-D61B-45CF-BC18-C2C03D4F6722}" srcOrd="0" destOrd="0" presId="urn:microsoft.com/office/officeart/2005/8/layout/hProcess9"/>
    <dgm:cxn modelId="{B1DFCCDA-3803-4A3C-AEB0-12B4660060CE}" type="presOf" srcId="{4DA439CC-F263-4C6F-B658-AA3CF5124F12}" destId="{BB3E1524-CDD1-42DB-9534-B2480F4EE82A}" srcOrd="0" destOrd="0" presId="urn:microsoft.com/office/officeart/2005/8/layout/hProcess9"/>
    <dgm:cxn modelId="{DBDF4AD8-1963-48AC-BA0C-D199B6A389BA}" srcId="{7AD274CC-E1C0-459E-8AF2-97C424586B47}" destId="{F45DE9A9-DE15-4E9C-95A4-358294F940F2}" srcOrd="1" destOrd="0" parTransId="{ED9940A5-48AA-4896-8192-D31765E29AED}" sibTransId="{23480306-0FBC-495F-9A97-8E93DE2F6A9F}"/>
    <dgm:cxn modelId="{6C0D364E-BD75-4573-A74A-0CB00A731624}" type="presParOf" srcId="{7C7743B8-D61B-45CF-BC18-C2C03D4F6722}" destId="{B1D0414F-3021-4BA5-B2A9-07F13A3CEAE1}" srcOrd="0" destOrd="0" presId="urn:microsoft.com/office/officeart/2005/8/layout/hProcess9"/>
    <dgm:cxn modelId="{55CBB815-6C89-400A-875F-2F40F7EE32F7}" type="presParOf" srcId="{7C7743B8-D61B-45CF-BC18-C2C03D4F6722}" destId="{73D537C9-5906-49A7-9DEB-943A71C2D64F}" srcOrd="1" destOrd="0" presId="urn:microsoft.com/office/officeart/2005/8/layout/hProcess9"/>
    <dgm:cxn modelId="{328C4D7D-5B23-4187-9BD2-BA91EDBC3D14}" type="presParOf" srcId="{73D537C9-5906-49A7-9DEB-943A71C2D64F}" destId="{BB3E1524-CDD1-42DB-9534-B2480F4EE82A}" srcOrd="0" destOrd="0" presId="urn:microsoft.com/office/officeart/2005/8/layout/hProcess9"/>
    <dgm:cxn modelId="{CA02E549-B6E6-423F-A39E-2688D7E13E25}" type="presParOf" srcId="{73D537C9-5906-49A7-9DEB-943A71C2D64F}" destId="{65C0E280-334F-4D8B-8560-6347153E101D}" srcOrd="1" destOrd="0" presId="urn:microsoft.com/office/officeart/2005/8/layout/hProcess9"/>
    <dgm:cxn modelId="{3B8FBE68-255C-4103-9786-97A85046ABF5}" type="presParOf" srcId="{73D537C9-5906-49A7-9DEB-943A71C2D64F}" destId="{1F2A9743-5D30-47FC-BDF9-218956595DE4}"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764965B5-5FB4-41AD-9F41-CA395D9A927E}"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463ECDB7-3D8A-4A1B-8BEB-4533EB552A80}">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Do you have the cash to buy the item? </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CD94892-787C-4C93-BFE6-66B72E73C2E7}" type="parTrans" cxnId="{9F9AA6C1-57B6-43DB-8740-75AAA85ADD00}">
      <dgm:prSet/>
      <dgm:spPr/>
      <dgm:t>
        <a:bodyPr/>
        <a:lstStyle/>
        <a:p>
          <a:endParaRPr lang="en-US"/>
        </a:p>
      </dgm:t>
    </dgm:pt>
    <dgm:pt modelId="{40EFD32B-26EE-4955-A886-528FB434C745}" type="sibTrans" cxnId="{9F9AA6C1-57B6-43DB-8740-75AAA85ADD00}">
      <dgm:prSet/>
      <dgm:spPr/>
      <dgm:t>
        <a:bodyPr/>
        <a:lstStyle/>
        <a:p>
          <a:endParaRPr lang="en-US"/>
        </a:p>
      </dgm:t>
    </dgm:pt>
    <dgm:pt modelId="{77AC7BE0-B9A8-48B2-94D8-13788CB52770}">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What tax break would you get if you leased the item?</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7FDC6D9F-D5B0-47C2-8070-B3BFAE4E6FDC}" type="parTrans" cxnId="{D10BAC99-2948-4B13-AB7D-7C1E2C53A0DB}">
      <dgm:prSet/>
      <dgm:spPr/>
      <dgm:t>
        <a:bodyPr/>
        <a:lstStyle/>
        <a:p>
          <a:endParaRPr lang="en-US"/>
        </a:p>
      </dgm:t>
    </dgm:pt>
    <dgm:pt modelId="{033FA0D8-0953-4154-BE4A-F0E908D11274}" type="sibTrans" cxnId="{D10BAC99-2948-4B13-AB7D-7C1E2C53A0DB}">
      <dgm:prSet/>
      <dgm:spPr/>
      <dgm:t>
        <a:bodyPr/>
        <a:lstStyle/>
        <a:p>
          <a:endParaRPr lang="en-US"/>
        </a:p>
      </dgm:t>
    </dgm:pt>
    <dgm:pt modelId="{0709D346-D94B-4A84-80D0-5027FF5F1544}">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Is it necessary to own the item?</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32026A7-115A-4852-A1EA-2D1006882C11}" type="parTrans" cxnId="{D2E70799-AEA4-4311-BB87-069D8C35FEAE}">
      <dgm:prSet/>
      <dgm:spPr/>
      <dgm:t>
        <a:bodyPr/>
        <a:lstStyle/>
        <a:p>
          <a:endParaRPr lang="en-US"/>
        </a:p>
      </dgm:t>
    </dgm:pt>
    <dgm:pt modelId="{3AD3619F-10F2-4A8A-89B7-8CB2A126DBAB}" type="sibTrans" cxnId="{D2E70799-AEA4-4311-BB87-069D8C35FEAE}">
      <dgm:prSet/>
      <dgm:spPr/>
      <dgm:t>
        <a:bodyPr/>
        <a:lstStyle/>
        <a:p>
          <a:endParaRPr lang="en-US"/>
        </a:p>
      </dgm:t>
    </dgm:pt>
    <dgm:pt modelId="{DB81CA4F-47CD-41EF-87B5-BC9ED31D81DB}">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Is having a fixed cost essential? </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121C2F74-A5AB-4E0E-BCC6-935146925F5E}" type="parTrans" cxnId="{7C75D71F-F466-497F-82AE-41C0C6E6E4B9}">
      <dgm:prSet/>
      <dgm:spPr/>
      <dgm:t>
        <a:bodyPr/>
        <a:lstStyle/>
        <a:p>
          <a:endParaRPr lang="en-US"/>
        </a:p>
      </dgm:t>
    </dgm:pt>
    <dgm:pt modelId="{227D1186-8A2E-48E6-8840-ED7DBBD5A314}" type="sibTrans" cxnId="{7C75D71F-F466-497F-82AE-41C0C6E6E4B9}">
      <dgm:prSet/>
      <dgm:spPr/>
      <dgm:t>
        <a:bodyPr/>
        <a:lstStyle/>
        <a:p>
          <a:endParaRPr lang="en-US"/>
        </a:p>
      </dgm:t>
    </dgm:pt>
    <dgm:pt modelId="{0575DF64-3893-4E3C-A414-8D4063C08D5B}" type="pres">
      <dgm:prSet presAssocID="{764965B5-5FB4-41AD-9F41-CA395D9A927E}" presName="linear" presStyleCnt="0">
        <dgm:presLayoutVars>
          <dgm:dir/>
          <dgm:resizeHandles val="exact"/>
        </dgm:presLayoutVars>
      </dgm:prSet>
      <dgm:spPr/>
      <dgm:t>
        <a:bodyPr/>
        <a:lstStyle/>
        <a:p>
          <a:endParaRPr lang="en-US"/>
        </a:p>
      </dgm:t>
    </dgm:pt>
    <dgm:pt modelId="{1EF362E0-C5C1-4446-ADCB-F5690BCF923F}" type="pres">
      <dgm:prSet presAssocID="{463ECDB7-3D8A-4A1B-8BEB-4533EB552A80}" presName="comp" presStyleCnt="0"/>
      <dgm:spPr/>
    </dgm:pt>
    <dgm:pt modelId="{A2878782-EF82-48B2-94DE-64CC50BA1874}" type="pres">
      <dgm:prSet presAssocID="{463ECDB7-3D8A-4A1B-8BEB-4533EB552A80}" presName="box" presStyleLbl="node1" presStyleIdx="0" presStyleCnt="4"/>
      <dgm:spPr/>
      <dgm:t>
        <a:bodyPr/>
        <a:lstStyle/>
        <a:p>
          <a:endParaRPr lang="en-US"/>
        </a:p>
      </dgm:t>
    </dgm:pt>
    <dgm:pt modelId="{022758A8-92C0-4F9A-8047-2C25D5383F10}" type="pres">
      <dgm:prSet presAssocID="{463ECDB7-3D8A-4A1B-8BEB-4533EB552A80}" presName="img" presStyleLbl="fgImgPlace1" presStyleIdx="0" presStyleCnt="4"/>
      <dgm:spPr>
        <a:solidFill>
          <a:schemeClr val="accent3">
            <a:tint val="50000"/>
            <a:hueOff val="0"/>
            <a:satOff val="0"/>
            <a:lumOff val="0"/>
          </a:schemeClr>
        </a:solidFill>
      </dgm:spPr>
    </dgm:pt>
    <dgm:pt modelId="{4C81A22E-30ED-4FC0-AD46-22F2E807D8A9}" type="pres">
      <dgm:prSet presAssocID="{463ECDB7-3D8A-4A1B-8BEB-4533EB552A80}" presName="text" presStyleLbl="node1" presStyleIdx="0" presStyleCnt="4">
        <dgm:presLayoutVars>
          <dgm:bulletEnabled val="1"/>
        </dgm:presLayoutVars>
      </dgm:prSet>
      <dgm:spPr/>
      <dgm:t>
        <a:bodyPr/>
        <a:lstStyle/>
        <a:p>
          <a:endParaRPr lang="en-US"/>
        </a:p>
      </dgm:t>
    </dgm:pt>
    <dgm:pt modelId="{101F4071-BEAF-47B3-9242-A4771E900FB8}" type="pres">
      <dgm:prSet presAssocID="{40EFD32B-26EE-4955-A886-528FB434C745}" presName="spacer" presStyleCnt="0"/>
      <dgm:spPr/>
    </dgm:pt>
    <dgm:pt modelId="{02A5121C-C356-40C1-B12F-764897BFB1A7}" type="pres">
      <dgm:prSet presAssocID="{77AC7BE0-B9A8-48B2-94D8-13788CB52770}" presName="comp" presStyleCnt="0"/>
      <dgm:spPr/>
    </dgm:pt>
    <dgm:pt modelId="{BFEFC2BD-2483-477A-AE2A-034E12135500}" type="pres">
      <dgm:prSet presAssocID="{77AC7BE0-B9A8-48B2-94D8-13788CB52770}" presName="box" presStyleLbl="node1" presStyleIdx="1" presStyleCnt="4"/>
      <dgm:spPr/>
      <dgm:t>
        <a:bodyPr/>
        <a:lstStyle/>
        <a:p>
          <a:endParaRPr lang="en-US"/>
        </a:p>
      </dgm:t>
    </dgm:pt>
    <dgm:pt modelId="{264A12D4-7970-4B87-A029-08617626AD84}" type="pres">
      <dgm:prSet presAssocID="{77AC7BE0-B9A8-48B2-94D8-13788CB52770}" presName="img" presStyleLbl="fgImgPlace1" presStyleIdx="1" presStyleCnt="4"/>
      <dgm:spPr>
        <a:solidFill>
          <a:schemeClr val="accent3">
            <a:tint val="50000"/>
            <a:hueOff val="3584065"/>
            <a:satOff val="-4703"/>
            <a:lumOff val="-463"/>
          </a:schemeClr>
        </a:solidFill>
      </dgm:spPr>
    </dgm:pt>
    <dgm:pt modelId="{6576701D-62D5-4D3E-B16D-CC71E9A5097F}" type="pres">
      <dgm:prSet presAssocID="{77AC7BE0-B9A8-48B2-94D8-13788CB52770}" presName="text" presStyleLbl="node1" presStyleIdx="1" presStyleCnt="4">
        <dgm:presLayoutVars>
          <dgm:bulletEnabled val="1"/>
        </dgm:presLayoutVars>
      </dgm:prSet>
      <dgm:spPr/>
      <dgm:t>
        <a:bodyPr/>
        <a:lstStyle/>
        <a:p>
          <a:endParaRPr lang="en-US"/>
        </a:p>
      </dgm:t>
    </dgm:pt>
    <dgm:pt modelId="{873F859F-3D9B-436F-8C2C-92E12A76B684}" type="pres">
      <dgm:prSet presAssocID="{033FA0D8-0953-4154-BE4A-F0E908D11274}" presName="spacer" presStyleCnt="0"/>
      <dgm:spPr/>
    </dgm:pt>
    <dgm:pt modelId="{63EB6A76-FC84-4022-A39A-65DF31D0A13E}" type="pres">
      <dgm:prSet presAssocID="{0709D346-D94B-4A84-80D0-5027FF5F1544}" presName="comp" presStyleCnt="0"/>
      <dgm:spPr/>
    </dgm:pt>
    <dgm:pt modelId="{2FB88E33-0E90-4D12-AECE-3B9CD07593F3}" type="pres">
      <dgm:prSet presAssocID="{0709D346-D94B-4A84-80D0-5027FF5F1544}" presName="box" presStyleLbl="node1" presStyleIdx="2" presStyleCnt="4"/>
      <dgm:spPr/>
      <dgm:t>
        <a:bodyPr/>
        <a:lstStyle/>
        <a:p>
          <a:endParaRPr lang="en-US"/>
        </a:p>
      </dgm:t>
    </dgm:pt>
    <dgm:pt modelId="{A2C3EE94-A036-462A-A571-9F51B26E942A}" type="pres">
      <dgm:prSet presAssocID="{0709D346-D94B-4A84-80D0-5027FF5F1544}" presName="img" presStyleLbl="fgImgPlace1" presStyleIdx="2" presStyleCnt="4"/>
      <dgm:spPr>
        <a:solidFill>
          <a:schemeClr val="accent3">
            <a:tint val="50000"/>
            <a:hueOff val="7168130"/>
            <a:satOff val="-9405"/>
            <a:lumOff val="-925"/>
          </a:schemeClr>
        </a:solidFill>
      </dgm:spPr>
    </dgm:pt>
    <dgm:pt modelId="{BD997F28-8188-4637-8D7A-E527FFA3CDEE}" type="pres">
      <dgm:prSet presAssocID="{0709D346-D94B-4A84-80D0-5027FF5F1544}" presName="text" presStyleLbl="node1" presStyleIdx="2" presStyleCnt="4">
        <dgm:presLayoutVars>
          <dgm:bulletEnabled val="1"/>
        </dgm:presLayoutVars>
      </dgm:prSet>
      <dgm:spPr/>
      <dgm:t>
        <a:bodyPr/>
        <a:lstStyle/>
        <a:p>
          <a:endParaRPr lang="en-US"/>
        </a:p>
      </dgm:t>
    </dgm:pt>
    <dgm:pt modelId="{40735FB7-F8BF-43E5-9A1D-8BE239F8CA28}" type="pres">
      <dgm:prSet presAssocID="{3AD3619F-10F2-4A8A-89B7-8CB2A126DBAB}" presName="spacer" presStyleCnt="0"/>
      <dgm:spPr/>
    </dgm:pt>
    <dgm:pt modelId="{41BE8256-9CC2-4E8C-93C4-BD5C5B815724}" type="pres">
      <dgm:prSet presAssocID="{DB81CA4F-47CD-41EF-87B5-BC9ED31D81DB}" presName="comp" presStyleCnt="0"/>
      <dgm:spPr/>
    </dgm:pt>
    <dgm:pt modelId="{FA52B925-9E58-4997-87C3-07011EFC42D1}" type="pres">
      <dgm:prSet presAssocID="{DB81CA4F-47CD-41EF-87B5-BC9ED31D81DB}" presName="box" presStyleLbl="node1" presStyleIdx="3" presStyleCnt="4"/>
      <dgm:spPr/>
      <dgm:t>
        <a:bodyPr/>
        <a:lstStyle/>
        <a:p>
          <a:endParaRPr lang="en-US"/>
        </a:p>
      </dgm:t>
    </dgm:pt>
    <dgm:pt modelId="{E8E8581B-FF9E-48B0-8059-7C66662DA8EA}" type="pres">
      <dgm:prSet presAssocID="{DB81CA4F-47CD-41EF-87B5-BC9ED31D81DB}" presName="img" presStyleLbl="fgImgPlace1" presStyleIdx="3" presStyleCnt="4"/>
      <dgm:spPr>
        <a:solidFill>
          <a:schemeClr val="accent3">
            <a:tint val="50000"/>
            <a:hueOff val="10752195"/>
            <a:satOff val="-14108"/>
            <a:lumOff val="-1388"/>
          </a:schemeClr>
        </a:solidFill>
      </dgm:spPr>
    </dgm:pt>
    <dgm:pt modelId="{0E3EB4A6-AD0F-4819-A5D8-2B4A90CA1B34}" type="pres">
      <dgm:prSet presAssocID="{DB81CA4F-47CD-41EF-87B5-BC9ED31D81DB}" presName="text" presStyleLbl="node1" presStyleIdx="3" presStyleCnt="4">
        <dgm:presLayoutVars>
          <dgm:bulletEnabled val="1"/>
        </dgm:presLayoutVars>
      </dgm:prSet>
      <dgm:spPr/>
      <dgm:t>
        <a:bodyPr/>
        <a:lstStyle/>
        <a:p>
          <a:endParaRPr lang="en-US"/>
        </a:p>
      </dgm:t>
    </dgm:pt>
  </dgm:ptLst>
  <dgm:cxnLst>
    <dgm:cxn modelId="{E7D0921A-EDE1-4395-996D-F30D36648AB1}" type="presOf" srcId="{77AC7BE0-B9A8-48B2-94D8-13788CB52770}" destId="{BFEFC2BD-2483-477A-AE2A-034E12135500}" srcOrd="0" destOrd="0" presId="urn:microsoft.com/office/officeart/2005/8/layout/vList4"/>
    <dgm:cxn modelId="{5C972989-0875-420B-B95F-6339F93AC2C4}" type="presOf" srcId="{463ECDB7-3D8A-4A1B-8BEB-4533EB552A80}" destId="{A2878782-EF82-48B2-94DE-64CC50BA1874}" srcOrd="0" destOrd="0" presId="urn:microsoft.com/office/officeart/2005/8/layout/vList4"/>
    <dgm:cxn modelId="{57D83904-368A-4C0C-B8D5-C39F93613F5C}" type="presOf" srcId="{764965B5-5FB4-41AD-9F41-CA395D9A927E}" destId="{0575DF64-3893-4E3C-A414-8D4063C08D5B}" srcOrd="0" destOrd="0" presId="urn:microsoft.com/office/officeart/2005/8/layout/vList4"/>
    <dgm:cxn modelId="{8873E299-031E-4D93-980B-F364834D0A92}" type="presOf" srcId="{463ECDB7-3D8A-4A1B-8BEB-4533EB552A80}" destId="{4C81A22E-30ED-4FC0-AD46-22F2E807D8A9}" srcOrd="1" destOrd="0" presId="urn:microsoft.com/office/officeart/2005/8/layout/vList4"/>
    <dgm:cxn modelId="{9F9AA6C1-57B6-43DB-8740-75AAA85ADD00}" srcId="{764965B5-5FB4-41AD-9F41-CA395D9A927E}" destId="{463ECDB7-3D8A-4A1B-8BEB-4533EB552A80}" srcOrd="0" destOrd="0" parTransId="{DCD94892-787C-4C93-BFE6-66B72E73C2E7}" sibTransId="{40EFD32B-26EE-4955-A886-528FB434C745}"/>
    <dgm:cxn modelId="{7C75D71F-F466-497F-82AE-41C0C6E6E4B9}" srcId="{764965B5-5FB4-41AD-9F41-CA395D9A927E}" destId="{DB81CA4F-47CD-41EF-87B5-BC9ED31D81DB}" srcOrd="3" destOrd="0" parTransId="{121C2F74-A5AB-4E0E-BCC6-935146925F5E}" sibTransId="{227D1186-8A2E-48E6-8840-ED7DBBD5A314}"/>
    <dgm:cxn modelId="{629B7727-4FAE-407A-B5AB-1B5ABC706637}" type="presOf" srcId="{0709D346-D94B-4A84-80D0-5027FF5F1544}" destId="{BD997F28-8188-4637-8D7A-E527FFA3CDEE}" srcOrd="1" destOrd="0" presId="urn:microsoft.com/office/officeart/2005/8/layout/vList4"/>
    <dgm:cxn modelId="{D2E70799-AEA4-4311-BB87-069D8C35FEAE}" srcId="{764965B5-5FB4-41AD-9F41-CA395D9A927E}" destId="{0709D346-D94B-4A84-80D0-5027FF5F1544}" srcOrd="2" destOrd="0" parTransId="{A32026A7-115A-4852-A1EA-2D1006882C11}" sibTransId="{3AD3619F-10F2-4A8A-89B7-8CB2A126DBAB}"/>
    <dgm:cxn modelId="{D10BAC99-2948-4B13-AB7D-7C1E2C53A0DB}" srcId="{764965B5-5FB4-41AD-9F41-CA395D9A927E}" destId="{77AC7BE0-B9A8-48B2-94D8-13788CB52770}" srcOrd="1" destOrd="0" parTransId="{7FDC6D9F-D5B0-47C2-8070-B3BFAE4E6FDC}" sibTransId="{033FA0D8-0953-4154-BE4A-F0E908D11274}"/>
    <dgm:cxn modelId="{3A9FFC3D-4313-495E-AA86-EA48FD72BEC4}" type="presOf" srcId="{DB81CA4F-47CD-41EF-87B5-BC9ED31D81DB}" destId="{0E3EB4A6-AD0F-4819-A5D8-2B4A90CA1B34}" srcOrd="1" destOrd="0" presId="urn:microsoft.com/office/officeart/2005/8/layout/vList4"/>
    <dgm:cxn modelId="{1567E87B-A9DE-4705-856C-3A523485AC60}" type="presOf" srcId="{0709D346-D94B-4A84-80D0-5027FF5F1544}" destId="{2FB88E33-0E90-4D12-AECE-3B9CD07593F3}" srcOrd="0" destOrd="0" presId="urn:microsoft.com/office/officeart/2005/8/layout/vList4"/>
    <dgm:cxn modelId="{5CB12533-3879-43EA-B9CC-A3E961AE1200}" type="presOf" srcId="{77AC7BE0-B9A8-48B2-94D8-13788CB52770}" destId="{6576701D-62D5-4D3E-B16D-CC71E9A5097F}" srcOrd="1" destOrd="0" presId="urn:microsoft.com/office/officeart/2005/8/layout/vList4"/>
    <dgm:cxn modelId="{2E1661FE-953F-4549-9996-5314B467210C}" type="presOf" srcId="{DB81CA4F-47CD-41EF-87B5-BC9ED31D81DB}" destId="{FA52B925-9E58-4997-87C3-07011EFC42D1}" srcOrd="0" destOrd="0" presId="urn:microsoft.com/office/officeart/2005/8/layout/vList4"/>
    <dgm:cxn modelId="{F480CC6F-310A-46E6-B129-8C0020A6177B}" type="presParOf" srcId="{0575DF64-3893-4E3C-A414-8D4063C08D5B}" destId="{1EF362E0-C5C1-4446-ADCB-F5690BCF923F}" srcOrd="0" destOrd="0" presId="urn:microsoft.com/office/officeart/2005/8/layout/vList4"/>
    <dgm:cxn modelId="{98ACC100-4670-4FC2-A6CC-00D5C66D3EE1}" type="presParOf" srcId="{1EF362E0-C5C1-4446-ADCB-F5690BCF923F}" destId="{A2878782-EF82-48B2-94DE-64CC50BA1874}" srcOrd="0" destOrd="0" presId="urn:microsoft.com/office/officeart/2005/8/layout/vList4"/>
    <dgm:cxn modelId="{321FDC9B-8C74-49D6-B71D-BCC98A1AAAED}" type="presParOf" srcId="{1EF362E0-C5C1-4446-ADCB-F5690BCF923F}" destId="{022758A8-92C0-4F9A-8047-2C25D5383F10}" srcOrd="1" destOrd="0" presId="urn:microsoft.com/office/officeart/2005/8/layout/vList4"/>
    <dgm:cxn modelId="{B9F97743-D761-4362-9BF6-02432E31300E}" type="presParOf" srcId="{1EF362E0-C5C1-4446-ADCB-F5690BCF923F}" destId="{4C81A22E-30ED-4FC0-AD46-22F2E807D8A9}" srcOrd="2" destOrd="0" presId="urn:microsoft.com/office/officeart/2005/8/layout/vList4"/>
    <dgm:cxn modelId="{F8C5A7E3-9366-4675-841A-1683F3E5EBF6}" type="presParOf" srcId="{0575DF64-3893-4E3C-A414-8D4063C08D5B}" destId="{101F4071-BEAF-47B3-9242-A4771E900FB8}" srcOrd="1" destOrd="0" presId="urn:microsoft.com/office/officeart/2005/8/layout/vList4"/>
    <dgm:cxn modelId="{49DD5603-80E9-43D0-A41C-47AF613A27E5}" type="presParOf" srcId="{0575DF64-3893-4E3C-A414-8D4063C08D5B}" destId="{02A5121C-C356-40C1-B12F-764897BFB1A7}" srcOrd="2" destOrd="0" presId="urn:microsoft.com/office/officeart/2005/8/layout/vList4"/>
    <dgm:cxn modelId="{BCB16C85-CDD2-42B2-8107-DCE5365966DC}" type="presParOf" srcId="{02A5121C-C356-40C1-B12F-764897BFB1A7}" destId="{BFEFC2BD-2483-477A-AE2A-034E12135500}" srcOrd="0" destOrd="0" presId="urn:microsoft.com/office/officeart/2005/8/layout/vList4"/>
    <dgm:cxn modelId="{6ADCDC1D-A800-40BB-9401-9DA7D4B090E2}" type="presParOf" srcId="{02A5121C-C356-40C1-B12F-764897BFB1A7}" destId="{264A12D4-7970-4B87-A029-08617626AD84}" srcOrd="1" destOrd="0" presId="urn:microsoft.com/office/officeart/2005/8/layout/vList4"/>
    <dgm:cxn modelId="{C41C826D-CC3A-44E8-AB11-5D0DB6ED9867}" type="presParOf" srcId="{02A5121C-C356-40C1-B12F-764897BFB1A7}" destId="{6576701D-62D5-4D3E-B16D-CC71E9A5097F}" srcOrd="2" destOrd="0" presId="urn:microsoft.com/office/officeart/2005/8/layout/vList4"/>
    <dgm:cxn modelId="{1FB59EE1-E9D4-4B57-8A5D-276AE4C33747}" type="presParOf" srcId="{0575DF64-3893-4E3C-A414-8D4063C08D5B}" destId="{873F859F-3D9B-436F-8C2C-92E12A76B684}" srcOrd="3" destOrd="0" presId="urn:microsoft.com/office/officeart/2005/8/layout/vList4"/>
    <dgm:cxn modelId="{94EE70E4-02B6-4CBA-BDA9-7A29F359BBB1}" type="presParOf" srcId="{0575DF64-3893-4E3C-A414-8D4063C08D5B}" destId="{63EB6A76-FC84-4022-A39A-65DF31D0A13E}" srcOrd="4" destOrd="0" presId="urn:microsoft.com/office/officeart/2005/8/layout/vList4"/>
    <dgm:cxn modelId="{0EA7291C-9C5F-4626-B818-78F637BD2F6B}" type="presParOf" srcId="{63EB6A76-FC84-4022-A39A-65DF31D0A13E}" destId="{2FB88E33-0E90-4D12-AECE-3B9CD07593F3}" srcOrd="0" destOrd="0" presId="urn:microsoft.com/office/officeart/2005/8/layout/vList4"/>
    <dgm:cxn modelId="{EF546FBD-1A58-4AC7-8D25-27EB00477A10}" type="presParOf" srcId="{63EB6A76-FC84-4022-A39A-65DF31D0A13E}" destId="{A2C3EE94-A036-462A-A571-9F51B26E942A}" srcOrd="1" destOrd="0" presId="urn:microsoft.com/office/officeart/2005/8/layout/vList4"/>
    <dgm:cxn modelId="{94155DDB-EDD4-4E56-9FD5-01FF6B03F0DE}" type="presParOf" srcId="{63EB6A76-FC84-4022-A39A-65DF31D0A13E}" destId="{BD997F28-8188-4637-8D7A-E527FFA3CDEE}" srcOrd="2" destOrd="0" presId="urn:microsoft.com/office/officeart/2005/8/layout/vList4"/>
    <dgm:cxn modelId="{3004E862-E55D-4A45-B4CF-72CA4F4626B1}" type="presParOf" srcId="{0575DF64-3893-4E3C-A414-8D4063C08D5B}" destId="{40735FB7-F8BF-43E5-9A1D-8BE239F8CA28}" srcOrd="5" destOrd="0" presId="urn:microsoft.com/office/officeart/2005/8/layout/vList4"/>
    <dgm:cxn modelId="{2EF6F91D-E04A-4367-91B2-1857FE8DAD1F}" type="presParOf" srcId="{0575DF64-3893-4E3C-A414-8D4063C08D5B}" destId="{41BE8256-9CC2-4E8C-93C4-BD5C5B815724}" srcOrd="6" destOrd="0" presId="urn:microsoft.com/office/officeart/2005/8/layout/vList4"/>
    <dgm:cxn modelId="{DD1CA0C5-09B9-4428-9EED-779379C2A484}" type="presParOf" srcId="{41BE8256-9CC2-4E8C-93C4-BD5C5B815724}" destId="{FA52B925-9E58-4997-87C3-07011EFC42D1}" srcOrd="0" destOrd="0" presId="urn:microsoft.com/office/officeart/2005/8/layout/vList4"/>
    <dgm:cxn modelId="{502BFDA2-55C4-47F3-9C9B-B02A04E4BCBC}" type="presParOf" srcId="{41BE8256-9CC2-4E8C-93C4-BD5C5B815724}" destId="{E8E8581B-FF9E-48B0-8059-7C66662DA8EA}" srcOrd="1" destOrd="0" presId="urn:microsoft.com/office/officeart/2005/8/layout/vList4"/>
    <dgm:cxn modelId="{ADF8E037-2C69-4F48-BB3E-166B3BB3723F}" type="presParOf" srcId="{41BE8256-9CC2-4E8C-93C4-BD5C5B815724}" destId="{0E3EB4A6-AD0F-4819-A5D8-2B4A90CA1B34}"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A6118B0-A8AD-423C-857E-4B0ACB1D6F01}"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DA981DF0-61EC-4B2F-89C5-2CB3BC8961F5}">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CEO</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72209AD4-F530-4868-984D-7A0C5CC26A45}" type="parTrans" cxnId="{41E90A48-2389-4368-A799-29146C05C51B}">
      <dgm:prSet/>
      <dgm:spPr/>
      <dgm:t>
        <a:bodyPr/>
        <a:lstStyle/>
        <a:p>
          <a:endParaRPr lang="en-US"/>
        </a:p>
      </dgm:t>
    </dgm:pt>
    <dgm:pt modelId="{353B01B9-7705-455D-B058-0C305984C1B0}" type="sibTrans" cxnId="{41E90A48-2389-4368-A799-29146C05C51B}">
      <dgm:prSet/>
      <dgm:spPr/>
      <dgm:t>
        <a:bodyPr/>
        <a:lstStyle/>
        <a:p>
          <a:endParaRPr lang="en-US"/>
        </a:p>
      </dgm:t>
    </dgm:pt>
    <dgm:pt modelId="{DD249020-931F-41F3-8FAE-2A14EBBA0A23}">
      <dgm:prSet phldrT="[Text]"/>
      <dgm:spPr/>
      <dgm:t>
        <a:bodyPr/>
        <a:lstStyle/>
        <a:p>
          <a:r>
            <a:rPr lang="en-US" dirty="0" smtClean="0"/>
            <a:t>Steers the organization</a:t>
          </a:r>
          <a:endParaRPr lang="en-US" dirty="0"/>
        </a:p>
      </dgm:t>
    </dgm:pt>
    <dgm:pt modelId="{59C5366A-CB31-4B4A-82E1-2014D58734D5}" type="parTrans" cxnId="{61E221FF-497F-4BEB-90B6-2CD66410562C}">
      <dgm:prSet/>
      <dgm:spPr/>
      <dgm:t>
        <a:bodyPr/>
        <a:lstStyle/>
        <a:p>
          <a:endParaRPr lang="en-US"/>
        </a:p>
      </dgm:t>
    </dgm:pt>
    <dgm:pt modelId="{9BFE1BA9-AA62-4783-A34D-442AF5AF661F}" type="sibTrans" cxnId="{61E221FF-497F-4BEB-90B6-2CD66410562C}">
      <dgm:prSet/>
      <dgm:spPr/>
      <dgm:t>
        <a:bodyPr/>
        <a:lstStyle/>
        <a:p>
          <a:endParaRPr lang="en-US"/>
        </a:p>
      </dgm:t>
    </dgm:pt>
    <dgm:pt modelId="{3E106A4C-E7AB-4BFA-B2FA-D09B01CF9D8D}">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CFO</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3F8E99A3-D496-4F5F-9DA9-AF18E159F310}" type="parTrans" cxnId="{7E67CB7B-468C-4B47-9BEC-BA79AD71470E}">
      <dgm:prSet/>
      <dgm:spPr/>
      <dgm:t>
        <a:bodyPr/>
        <a:lstStyle/>
        <a:p>
          <a:endParaRPr lang="en-US"/>
        </a:p>
      </dgm:t>
    </dgm:pt>
    <dgm:pt modelId="{88779F57-16AF-4C24-A974-15D7F82564B4}" type="sibTrans" cxnId="{7E67CB7B-468C-4B47-9BEC-BA79AD71470E}">
      <dgm:prSet/>
      <dgm:spPr/>
      <dgm:t>
        <a:bodyPr/>
        <a:lstStyle/>
        <a:p>
          <a:endParaRPr lang="en-US"/>
        </a:p>
      </dgm:t>
    </dgm:pt>
    <dgm:pt modelId="{7F5A90C4-1D61-4AB7-BC8D-93778F7C8997}">
      <dgm:prSet phldrT="[Text]"/>
      <dgm:spPr/>
      <dgm:t>
        <a:bodyPr/>
        <a:lstStyle/>
        <a:p>
          <a:r>
            <a:rPr lang="en-US" dirty="0" smtClean="0"/>
            <a:t>Financial data is accurate</a:t>
          </a:r>
          <a:endParaRPr lang="en-US" dirty="0"/>
        </a:p>
      </dgm:t>
    </dgm:pt>
    <dgm:pt modelId="{78475F70-A9E2-4B2D-855A-2C677691079B}" type="parTrans" cxnId="{10F4E9A7-8957-4A27-8EE5-7FB0D02D1563}">
      <dgm:prSet/>
      <dgm:spPr/>
      <dgm:t>
        <a:bodyPr/>
        <a:lstStyle/>
        <a:p>
          <a:endParaRPr lang="en-US"/>
        </a:p>
      </dgm:t>
    </dgm:pt>
    <dgm:pt modelId="{0C9AA198-1732-4D94-9923-E500AC289760}" type="sibTrans" cxnId="{10F4E9A7-8957-4A27-8EE5-7FB0D02D1563}">
      <dgm:prSet/>
      <dgm:spPr/>
      <dgm:t>
        <a:bodyPr/>
        <a:lstStyle/>
        <a:p>
          <a:endParaRPr lang="en-US"/>
        </a:p>
      </dgm:t>
    </dgm:pt>
    <dgm:pt modelId="{0DAF30F8-FDA5-4DED-8C67-C7BDF53D3CC1}">
      <dgm:prSet phldrT="[Text]"/>
      <dgm:spPr/>
      <dgm:t>
        <a:bodyPr/>
        <a:lstStyle/>
        <a:p>
          <a:r>
            <a:rPr lang="en-US" dirty="0" smtClean="0"/>
            <a:t>Determine if the company is capable</a:t>
          </a:r>
          <a:endParaRPr lang="en-US" dirty="0"/>
        </a:p>
      </dgm:t>
    </dgm:pt>
    <dgm:pt modelId="{104C2CEE-6B9D-4E1F-BB7B-1BAA6663095E}" type="parTrans" cxnId="{379F41F6-3F35-4975-A952-ECF0B199BAFB}">
      <dgm:prSet/>
      <dgm:spPr/>
      <dgm:t>
        <a:bodyPr/>
        <a:lstStyle/>
        <a:p>
          <a:endParaRPr lang="en-US"/>
        </a:p>
      </dgm:t>
    </dgm:pt>
    <dgm:pt modelId="{4F74A164-9017-4145-AD0C-D6FCAAD66982}" type="sibTrans" cxnId="{379F41F6-3F35-4975-A952-ECF0B199BAFB}">
      <dgm:prSet/>
      <dgm:spPr/>
      <dgm:t>
        <a:bodyPr/>
        <a:lstStyle/>
        <a:p>
          <a:endParaRPr lang="en-US"/>
        </a:p>
      </dgm:t>
    </dgm:pt>
    <dgm:pt modelId="{94AA6AD7-D0DB-41AB-857F-947FF1FCA5C2}">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Accounting</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E8B190D3-3408-4D33-8EA3-6DAD200F0BF0}" type="parTrans" cxnId="{535B2B00-CD3E-49E6-B45E-4A0BA8CCD33B}">
      <dgm:prSet/>
      <dgm:spPr/>
      <dgm:t>
        <a:bodyPr/>
        <a:lstStyle/>
        <a:p>
          <a:endParaRPr lang="en-US"/>
        </a:p>
      </dgm:t>
    </dgm:pt>
    <dgm:pt modelId="{CE13A3D3-F3AA-4813-AD1A-41AD50423774}" type="sibTrans" cxnId="{535B2B00-CD3E-49E6-B45E-4A0BA8CCD33B}">
      <dgm:prSet/>
      <dgm:spPr/>
      <dgm:t>
        <a:bodyPr/>
        <a:lstStyle/>
        <a:p>
          <a:endParaRPr lang="en-US"/>
        </a:p>
      </dgm:t>
    </dgm:pt>
    <dgm:pt modelId="{1705330B-65AE-46F7-AD32-09FD0A10DAC6}">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Creditors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03530C6-E79D-4323-BA7A-E4737BC1D34D}" type="parTrans" cxnId="{78462743-E75B-4B9D-97A8-1B7CCBB3F8F8}">
      <dgm:prSet/>
      <dgm:spPr/>
      <dgm:t>
        <a:bodyPr/>
        <a:lstStyle/>
        <a:p>
          <a:endParaRPr lang="en-US"/>
        </a:p>
      </dgm:t>
    </dgm:pt>
    <dgm:pt modelId="{9B3722BB-B005-4DF4-8DB2-CEDE9F88FD0C}" type="sibTrans" cxnId="{78462743-E75B-4B9D-97A8-1B7CCBB3F8F8}">
      <dgm:prSet/>
      <dgm:spPr/>
      <dgm:t>
        <a:bodyPr/>
        <a:lstStyle/>
        <a:p>
          <a:endParaRPr lang="en-US"/>
        </a:p>
      </dgm:t>
    </dgm:pt>
    <dgm:pt modelId="{3A7C9DDB-4324-4315-9AE5-360DE76C50D7}">
      <dgm:prSet/>
      <dgm:spPr/>
      <dgm:t>
        <a:bodyPr/>
        <a:lstStyle/>
        <a:p>
          <a:r>
            <a:rPr lang="en-US" dirty="0" smtClean="0"/>
            <a:t>Collect financial data</a:t>
          </a:r>
          <a:endParaRPr lang="en-US" dirty="0"/>
        </a:p>
      </dgm:t>
    </dgm:pt>
    <dgm:pt modelId="{95B512B2-BC22-4891-B994-1033F4918D2D}" type="parTrans" cxnId="{08A1ACEB-4B3F-4A21-B57D-9FD2E3D32777}">
      <dgm:prSet/>
      <dgm:spPr/>
      <dgm:t>
        <a:bodyPr/>
        <a:lstStyle/>
        <a:p>
          <a:endParaRPr lang="en-US"/>
        </a:p>
      </dgm:t>
    </dgm:pt>
    <dgm:pt modelId="{85B57192-4D33-402B-9D92-60DA06FEB122}" type="sibTrans" cxnId="{08A1ACEB-4B3F-4A21-B57D-9FD2E3D32777}">
      <dgm:prSet/>
      <dgm:spPr/>
      <dgm:t>
        <a:bodyPr/>
        <a:lstStyle/>
        <a:p>
          <a:endParaRPr lang="en-US"/>
        </a:p>
      </dgm:t>
    </dgm:pt>
    <dgm:pt modelId="{FB9EE14F-5E67-4855-BEF9-0E6713E6E2B4}" type="pres">
      <dgm:prSet presAssocID="{4A6118B0-A8AD-423C-857E-4B0ACB1D6F01}" presName="Name0" presStyleCnt="0">
        <dgm:presLayoutVars>
          <dgm:dir/>
          <dgm:animLvl val="lvl"/>
          <dgm:resizeHandles/>
        </dgm:presLayoutVars>
      </dgm:prSet>
      <dgm:spPr/>
      <dgm:t>
        <a:bodyPr/>
        <a:lstStyle/>
        <a:p>
          <a:endParaRPr lang="en-US"/>
        </a:p>
      </dgm:t>
    </dgm:pt>
    <dgm:pt modelId="{1A11C3A0-8CCA-4C4E-BF9D-3CF008EA1A39}" type="pres">
      <dgm:prSet presAssocID="{DA981DF0-61EC-4B2F-89C5-2CB3BC8961F5}" presName="linNode" presStyleCnt="0"/>
      <dgm:spPr/>
    </dgm:pt>
    <dgm:pt modelId="{98B68111-10AA-4900-9D3C-2DD6CFBA981C}" type="pres">
      <dgm:prSet presAssocID="{DA981DF0-61EC-4B2F-89C5-2CB3BC8961F5}" presName="parentShp" presStyleLbl="node1" presStyleIdx="0" presStyleCnt="4" custScaleX="75132" custLinFactNeighborX="-1574" custLinFactNeighborY="-126">
        <dgm:presLayoutVars>
          <dgm:bulletEnabled val="1"/>
        </dgm:presLayoutVars>
      </dgm:prSet>
      <dgm:spPr/>
      <dgm:t>
        <a:bodyPr/>
        <a:lstStyle/>
        <a:p>
          <a:endParaRPr lang="en-US"/>
        </a:p>
      </dgm:t>
    </dgm:pt>
    <dgm:pt modelId="{C02360CB-C5CE-4D1F-AB26-3ACB2385A5BF}" type="pres">
      <dgm:prSet presAssocID="{DA981DF0-61EC-4B2F-89C5-2CB3BC8961F5}" presName="childShp" presStyleLbl="bgAccFollowNode1" presStyleIdx="0" presStyleCnt="4" custScaleX="121000">
        <dgm:presLayoutVars>
          <dgm:bulletEnabled val="1"/>
        </dgm:presLayoutVars>
      </dgm:prSet>
      <dgm:spPr/>
      <dgm:t>
        <a:bodyPr/>
        <a:lstStyle/>
        <a:p>
          <a:endParaRPr lang="en-US"/>
        </a:p>
      </dgm:t>
    </dgm:pt>
    <dgm:pt modelId="{449F6948-6448-4035-ABDE-E8C691331272}" type="pres">
      <dgm:prSet presAssocID="{353B01B9-7705-455D-B058-0C305984C1B0}" presName="spacing" presStyleCnt="0"/>
      <dgm:spPr/>
    </dgm:pt>
    <dgm:pt modelId="{DDFCB5CD-D889-47D9-A764-72376AF68767}" type="pres">
      <dgm:prSet presAssocID="{3E106A4C-E7AB-4BFA-B2FA-D09B01CF9D8D}" presName="linNode" presStyleCnt="0"/>
      <dgm:spPr/>
    </dgm:pt>
    <dgm:pt modelId="{55F4E15E-7BA1-4BA2-87E1-3275FB589A8D}" type="pres">
      <dgm:prSet presAssocID="{3E106A4C-E7AB-4BFA-B2FA-D09B01CF9D8D}" presName="parentShp" presStyleLbl="node1" presStyleIdx="1" presStyleCnt="4" custScaleX="75132" custLinFactNeighborX="-1574" custLinFactNeighborY="-126">
        <dgm:presLayoutVars>
          <dgm:bulletEnabled val="1"/>
        </dgm:presLayoutVars>
      </dgm:prSet>
      <dgm:spPr/>
      <dgm:t>
        <a:bodyPr/>
        <a:lstStyle/>
        <a:p>
          <a:endParaRPr lang="en-US"/>
        </a:p>
      </dgm:t>
    </dgm:pt>
    <dgm:pt modelId="{5F7C7BE4-FE22-4AB2-8B0E-BA56753EE49D}" type="pres">
      <dgm:prSet presAssocID="{3E106A4C-E7AB-4BFA-B2FA-D09B01CF9D8D}" presName="childShp" presStyleLbl="bgAccFollowNode1" presStyleIdx="1" presStyleCnt="4" custScaleX="121000">
        <dgm:presLayoutVars>
          <dgm:bulletEnabled val="1"/>
        </dgm:presLayoutVars>
      </dgm:prSet>
      <dgm:spPr/>
      <dgm:t>
        <a:bodyPr/>
        <a:lstStyle/>
        <a:p>
          <a:endParaRPr lang="en-US"/>
        </a:p>
      </dgm:t>
    </dgm:pt>
    <dgm:pt modelId="{1BCE072D-0859-4284-9D62-ABA4C2A80AC3}" type="pres">
      <dgm:prSet presAssocID="{88779F57-16AF-4C24-A974-15D7F82564B4}" presName="spacing" presStyleCnt="0"/>
      <dgm:spPr/>
    </dgm:pt>
    <dgm:pt modelId="{5D084537-8E76-4BD7-B0F2-E4818A1C8A5E}" type="pres">
      <dgm:prSet presAssocID="{94AA6AD7-D0DB-41AB-857F-947FF1FCA5C2}" presName="linNode" presStyleCnt="0"/>
      <dgm:spPr/>
    </dgm:pt>
    <dgm:pt modelId="{EA9D2753-699D-45EF-AF97-12E222DAE336}" type="pres">
      <dgm:prSet presAssocID="{94AA6AD7-D0DB-41AB-857F-947FF1FCA5C2}" presName="parentShp" presStyleLbl="node1" presStyleIdx="2" presStyleCnt="4" custScaleX="75132" custLinFactNeighborX="-1574" custLinFactNeighborY="-126">
        <dgm:presLayoutVars>
          <dgm:bulletEnabled val="1"/>
        </dgm:presLayoutVars>
      </dgm:prSet>
      <dgm:spPr/>
      <dgm:t>
        <a:bodyPr/>
        <a:lstStyle/>
        <a:p>
          <a:endParaRPr lang="en-US"/>
        </a:p>
      </dgm:t>
    </dgm:pt>
    <dgm:pt modelId="{880B1916-9C91-45B1-9166-F4DC921B2660}" type="pres">
      <dgm:prSet presAssocID="{94AA6AD7-D0DB-41AB-857F-947FF1FCA5C2}" presName="childShp" presStyleLbl="bgAccFollowNode1" presStyleIdx="2" presStyleCnt="4" custScaleX="121000">
        <dgm:presLayoutVars>
          <dgm:bulletEnabled val="1"/>
        </dgm:presLayoutVars>
      </dgm:prSet>
      <dgm:spPr/>
      <dgm:t>
        <a:bodyPr/>
        <a:lstStyle/>
        <a:p>
          <a:endParaRPr lang="en-US"/>
        </a:p>
      </dgm:t>
    </dgm:pt>
    <dgm:pt modelId="{482C4BCA-6D81-43EF-98FF-BB9BCDCA1EE8}" type="pres">
      <dgm:prSet presAssocID="{CE13A3D3-F3AA-4813-AD1A-41AD50423774}" presName="spacing" presStyleCnt="0"/>
      <dgm:spPr/>
    </dgm:pt>
    <dgm:pt modelId="{80F08537-B61F-4407-BA1F-D0AFBCAA03EB}" type="pres">
      <dgm:prSet presAssocID="{1705330B-65AE-46F7-AD32-09FD0A10DAC6}" presName="linNode" presStyleCnt="0"/>
      <dgm:spPr/>
    </dgm:pt>
    <dgm:pt modelId="{629B4319-6B1A-464C-AE9D-94ACF2C0A80D}" type="pres">
      <dgm:prSet presAssocID="{1705330B-65AE-46F7-AD32-09FD0A10DAC6}" presName="parentShp" presStyleLbl="node1" presStyleIdx="3" presStyleCnt="4" custScaleX="75132" custLinFactNeighborX="-1574" custLinFactNeighborY="-126">
        <dgm:presLayoutVars>
          <dgm:bulletEnabled val="1"/>
        </dgm:presLayoutVars>
      </dgm:prSet>
      <dgm:spPr/>
      <dgm:t>
        <a:bodyPr/>
        <a:lstStyle/>
        <a:p>
          <a:endParaRPr lang="en-US"/>
        </a:p>
      </dgm:t>
    </dgm:pt>
    <dgm:pt modelId="{302F47C0-4106-4868-B727-CEEB310FD60E}" type="pres">
      <dgm:prSet presAssocID="{1705330B-65AE-46F7-AD32-09FD0A10DAC6}" presName="childShp" presStyleLbl="bgAccFollowNode1" presStyleIdx="3" presStyleCnt="4" custScaleX="121000">
        <dgm:presLayoutVars>
          <dgm:bulletEnabled val="1"/>
        </dgm:presLayoutVars>
      </dgm:prSet>
      <dgm:spPr/>
      <dgm:t>
        <a:bodyPr/>
        <a:lstStyle/>
        <a:p>
          <a:endParaRPr lang="en-US"/>
        </a:p>
      </dgm:t>
    </dgm:pt>
  </dgm:ptLst>
  <dgm:cxnLst>
    <dgm:cxn modelId="{535B2B00-CD3E-49E6-B45E-4A0BA8CCD33B}" srcId="{4A6118B0-A8AD-423C-857E-4B0ACB1D6F01}" destId="{94AA6AD7-D0DB-41AB-857F-947FF1FCA5C2}" srcOrd="2" destOrd="0" parTransId="{E8B190D3-3408-4D33-8EA3-6DAD200F0BF0}" sibTransId="{CE13A3D3-F3AA-4813-AD1A-41AD50423774}"/>
    <dgm:cxn modelId="{4A86B3F6-87AE-48B8-BEF0-6791B18231B5}" type="presOf" srcId="{3E106A4C-E7AB-4BFA-B2FA-D09B01CF9D8D}" destId="{55F4E15E-7BA1-4BA2-87E1-3275FB589A8D}" srcOrd="0" destOrd="0" presId="urn:microsoft.com/office/officeart/2005/8/layout/vList6"/>
    <dgm:cxn modelId="{EB0FC03C-5212-48E6-B8D2-BE01BB04C5A6}" type="presOf" srcId="{7F5A90C4-1D61-4AB7-BC8D-93778F7C8997}" destId="{5F7C7BE4-FE22-4AB2-8B0E-BA56753EE49D}" srcOrd="0" destOrd="0" presId="urn:microsoft.com/office/officeart/2005/8/layout/vList6"/>
    <dgm:cxn modelId="{379F41F6-3F35-4975-A952-ECF0B199BAFB}" srcId="{1705330B-65AE-46F7-AD32-09FD0A10DAC6}" destId="{0DAF30F8-FDA5-4DED-8C67-C7BDF53D3CC1}" srcOrd="0" destOrd="0" parTransId="{104C2CEE-6B9D-4E1F-BB7B-1BAA6663095E}" sibTransId="{4F74A164-9017-4145-AD0C-D6FCAAD66982}"/>
    <dgm:cxn modelId="{61E221FF-497F-4BEB-90B6-2CD66410562C}" srcId="{DA981DF0-61EC-4B2F-89C5-2CB3BC8961F5}" destId="{DD249020-931F-41F3-8FAE-2A14EBBA0A23}" srcOrd="0" destOrd="0" parTransId="{59C5366A-CB31-4B4A-82E1-2014D58734D5}" sibTransId="{9BFE1BA9-AA62-4783-A34D-442AF5AF661F}"/>
    <dgm:cxn modelId="{4FE14AF4-3C51-46E7-9333-990156FC1BBE}" type="presOf" srcId="{DA981DF0-61EC-4B2F-89C5-2CB3BC8961F5}" destId="{98B68111-10AA-4900-9D3C-2DD6CFBA981C}" srcOrd="0" destOrd="0" presId="urn:microsoft.com/office/officeart/2005/8/layout/vList6"/>
    <dgm:cxn modelId="{A098932B-B1CF-46EA-A3CC-1CD36AD48CBD}" type="presOf" srcId="{4A6118B0-A8AD-423C-857E-4B0ACB1D6F01}" destId="{FB9EE14F-5E67-4855-BEF9-0E6713E6E2B4}" srcOrd="0" destOrd="0" presId="urn:microsoft.com/office/officeart/2005/8/layout/vList6"/>
    <dgm:cxn modelId="{CC3CB187-EA98-4FDF-A58A-F7D3B4BB0B6B}" type="presOf" srcId="{94AA6AD7-D0DB-41AB-857F-947FF1FCA5C2}" destId="{EA9D2753-699D-45EF-AF97-12E222DAE336}" srcOrd="0" destOrd="0" presId="urn:microsoft.com/office/officeart/2005/8/layout/vList6"/>
    <dgm:cxn modelId="{7E67CB7B-468C-4B47-9BEC-BA79AD71470E}" srcId="{4A6118B0-A8AD-423C-857E-4B0ACB1D6F01}" destId="{3E106A4C-E7AB-4BFA-B2FA-D09B01CF9D8D}" srcOrd="1" destOrd="0" parTransId="{3F8E99A3-D496-4F5F-9DA9-AF18E159F310}" sibTransId="{88779F57-16AF-4C24-A974-15D7F82564B4}"/>
    <dgm:cxn modelId="{C95945A9-FA1E-4D58-B046-13F239453564}" type="presOf" srcId="{0DAF30F8-FDA5-4DED-8C67-C7BDF53D3CC1}" destId="{302F47C0-4106-4868-B727-CEEB310FD60E}" srcOrd="0" destOrd="0" presId="urn:microsoft.com/office/officeart/2005/8/layout/vList6"/>
    <dgm:cxn modelId="{69B33251-2913-4879-A755-0886E3DD7FC7}" type="presOf" srcId="{DD249020-931F-41F3-8FAE-2A14EBBA0A23}" destId="{C02360CB-C5CE-4D1F-AB26-3ACB2385A5BF}" srcOrd="0" destOrd="0" presId="urn:microsoft.com/office/officeart/2005/8/layout/vList6"/>
    <dgm:cxn modelId="{2659A201-A3CD-4F2E-98F3-E77B1E86BCA0}" type="presOf" srcId="{1705330B-65AE-46F7-AD32-09FD0A10DAC6}" destId="{629B4319-6B1A-464C-AE9D-94ACF2C0A80D}" srcOrd="0" destOrd="0" presId="urn:microsoft.com/office/officeart/2005/8/layout/vList6"/>
    <dgm:cxn modelId="{10F4E9A7-8957-4A27-8EE5-7FB0D02D1563}" srcId="{3E106A4C-E7AB-4BFA-B2FA-D09B01CF9D8D}" destId="{7F5A90C4-1D61-4AB7-BC8D-93778F7C8997}" srcOrd="0" destOrd="0" parTransId="{78475F70-A9E2-4B2D-855A-2C677691079B}" sibTransId="{0C9AA198-1732-4D94-9923-E500AC289760}"/>
    <dgm:cxn modelId="{41E90A48-2389-4368-A799-29146C05C51B}" srcId="{4A6118B0-A8AD-423C-857E-4B0ACB1D6F01}" destId="{DA981DF0-61EC-4B2F-89C5-2CB3BC8961F5}" srcOrd="0" destOrd="0" parTransId="{72209AD4-F530-4868-984D-7A0C5CC26A45}" sibTransId="{353B01B9-7705-455D-B058-0C305984C1B0}"/>
    <dgm:cxn modelId="{D303A9F8-1BFC-410C-A5C1-78A9190EDC0B}" type="presOf" srcId="{3A7C9DDB-4324-4315-9AE5-360DE76C50D7}" destId="{880B1916-9C91-45B1-9166-F4DC921B2660}" srcOrd="0" destOrd="0" presId="urn:microsoft.com/office/officeart/2005/8/layout/vList6"/>
    <dgm:cxn modelId="{78462743-E75B-4B9D-97A8-1B7CCBB3F8F8}" srcId="{4A6118B0-A8AD-423C-857E-4B0ACB1D6F01}" destId="{1705330B-65AE-46F7-AD32-09FD0A10DAC6}" srcOrd="3" destOrd="0" parTransId="{F03530C6-E79D-4323-BA7A-E4737BC1D34D}" sibTransId="{9B3722BB-B005-4DF4-8DB2-CEDE9F88FD0C}"/>
    <dgm:cxn modelId="{08A1ACEB-4B3F-4A21-B57D-9FD2E3D32777}" srcId="{94AA6AD7-D0DB-41AB-857F-947FF1FCA5C2}" destId="{3A7C9DDB-4324-4315-9AE5-360DE76C50D7}" srcOrd="0" destOrd="0" parTransId="{95B512B2-BC22-4891-B994-1033F4918D2D}" sibTransId="{85B57192-4D33-402B-9D92-60DA06FEB122}"/>
    <dgm:cxn modelId="{D8D496F5-F438-4254-8E3A-782775EAFE47}" type="presParOf" srcId="{FB9EE14F-5E67-4855-BEF9-0E6713E6E2B4}" destId="{1A11C3A0-8CCA-4C4E-BF9D-3CF008EA1A39}" srcOrd="0" destOrd="0" presId="urn:microsoft.com/office/officeart/2005/8/layout/vList6"/>
    <dgm:cxn modelId="{3EA2ADBB-1B28-40CC-9E46-C441679FA48D}" type="presParOf" srcId="{1A11C3A0-8CCA-4C4E-BF9D-3CF008EA1A39}" destId="{98B68111-10AA-4900-9D3C-2DD6CFBA981C}" srcOrd="0" destOrd="0" presId="urn:microsoft.com/office/officeart/2005/8/layout/vList6"/>
    <dgm:cxn modelId="{24DB3FFD-5DF9-4BFA-A1CA-A16A3CDF4EB6}" type="presParOf" srcId="{1A11C3A0-8CCA-4C4E-BF9D-3CF008EA1A39}" destId="{C02360CB-C5CE-4D1F-AB26-3ACB2385A5BF}" srcOrd="1" destOrd="0" presId="urn:microsoft.com/office/officeart/2005/8/layout/vList6"/>
    <dgm:cxn modelId="{E3BC9FDC-E78C-4E46-A70D-769E3AF511B7}" type="presParOf" srcId="{FB9EE14F-5E67-4855-BEF9-0E6713E6E2B4}" destId="{449F6948-6448-4035-ABDE-E8C691331272}" srcOrd="1" destOrd="0" presId="urn:microsoft.com/office/officeart/2005/8/layout/vList6"/>
    <dgm:cxn modelId="{85CF2288-7BE5-4C23-B628-91BEABA391B0}" type="presParOf" srcId="{FB9EE14F-5E67-4855-BEF9-0E6713E6E2B4}" destId="{DDFCB5CD-D889-47D9-A764-72376AF68767}" srcOrd="2" destOrd="0" presId="urn:microsoft.com/office/officeart/2005/8/layout/vList6"/>
    <dgm:cxn modelId="{5CA3CDBC-C332-4EE2-A097-95311E4F0DC5}" type="presParOf" srcId="{DDFCB5CD-D889-47D9-A764-72376AF68767}" destId="{55F4E15E-7BA1-4BA2-87E1-3275FB589A8D}" srcOrd="0" destOrd="0" presId="urn:microsoft.com/office/officeart/2005/8/layout/vList6"/>
    <dgm:cxn modelId="{3AC77BD4-58D2-4402-AB00-3D40FCF8AA1F}" type="presParOf" srcId="{DDFCB5CD-D889-47D9-A764-72376AF68767}" destId="{5F7C7BE4-FE22-4AB2-8B0E-BA56753EE49D}" srcOrd="1" destOrd="0" presId="urn:microsoft.com/office/officeart/2005/8/layout/vList6"/>
    <dgm:cxn modelId="{3AA112F2-E429-47D0-B872-D2252B9194D7}" type="presParOf" srcId="{FB9EE14F-5E67-4855-BEF9-0E6713E6E2B4}" destId="{1BCE072D-0859-4284-9D62-ABA4C2A80AC3}" srcOrd="3" destOrd="0" presId="urn:microsoft.com/office/officeart/2005/8/layout/vList6"/>
    <dgm:cxn modelId="{5F8762D2-452A-4376-AA18-003F4E4F0DD3}" type="presParOf" srcId="{FB9EE14F-5E67-4855-BEF9-0E6713E6E2B4}" destId="{5D084537-8E76-4BD7-B0F2-E4818A1C8A5E}" srcOrd="4" destOrd="0" presId="urn:microsoft.com/office/officeart/2005/8/layout/vList6"/>
    <dgm:cxn modelId="{76819A5D-09A7-4AFF-BCC7-576D74CBA076}" type="presParOf" srcId="{5D084537-8E76-4BD7-B0F2-E4818A1C8A5E}" destId="{EA9D2753-699D-45EF-AF97-12E222DAE336}" srcOrd="0" destOrd="0" presId="urn:microsoft.com/office/officeart/2005/8/layout/vList6"/>
    <dgm:cxn modelId="{760DBC0A-4B8F-4FF1-9058-8A51F91D18AF}" type="presParOf" srcId="{5D084537-8E76-4BD7-B0F2-E4818A1C8A5E}" destId="{880B1916-9C91-45B1-9166-F4DC921B2660}" srcOrd="1" destOrd="0" presId="urn:microsoft.com/office/officeart/2005/8/layout/vList6"/>
    <dgm:cxn modelId="{D3F142F8-44B5-4F08-BB5F-296B24B1443A}" type="presParOf" srcId="{FB9EE14F-5E67-4855-BEF9-0E6713E6E2B4}" destId="{482C4BCA-6D81-43EF-98FF-BB9BCDCA1EE8}" srcOrd="5" destOrd="0" presId="urn:microsoft.com/office/officeart/2005/8/layout/vList6"/>
    <dgm:cxn modelId="{C95579DC-7CF5-4DCB-950E-5DCD21015852}" type="presParOf" srcId="{FB9EE14F-5E67-4855-BEF9-0E6713E6E2B4}" destId="{80F08537-B61F-4407-BA1F-D0AFBCAA03EB}" srcOrd="6" destOrd="0" presId="urn:microsoft.com/office/officeart/2005/8/layout/vList6"/>
    <dgm:cxn modelId="{2A3D5239-99B0-4066-B398-CF72A45CE4DB}" type="presParOf" srcId="{80F08537-B61F-4407-BA1F-D0AFBCAA03EB}" destId="{629B4319-6B1A-464C-AE9D-94ACF2C0A80D}" srcOrd="0" destOrd="0" presId="urn:microsoft.com/office/officeart/2005/8/layout/vList6"/>
    <dgm:cxn modelId="{6BB7B3DA-E644-4869-B82D-710162DCB01F}" type="presParOf" srcId="{80F08537-B61F-4407-BA1F-D0AFBCAA03EB}" destId="{302F47C0-4106-4868-B727-CEEB310FD60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02FC1880-CFDE-4B1B-A029-F1D1EFD2F113}" type="doc">
      <dgm:prSet loTypeId="urn:microsoft.com/office/officeart/2008/layout/AlternatingHexagons" loCatId="list" qsTypeId="urn:microsoft.com/office/officeart/2005/8/quickstyle/simple1" qsCatId="simple" csTypeId="urn:microsoft.com/office/officeart/2005/8/colors/colorful3" csCatId="colorful" phldr="1"/>
      <dgm:spPr/>
      <dgm:t>
        <a:bodyPr/>
        <a:lstStyle/>
        <a:p>
          <a:endParaRPr lang="en-US"/>
        </a:p>
      </dgm:t>
    </dgm:pt>
    <dgm:pt modelId="{97CCE9AD-51C2-4949-9EC2-1E47355C1E96}">
      <dgm:prSet phldrT="[Text]" custT="1"/>
      <dgm:spPr/>
      <dgm:t>
        <a:bodyPr/>
        <a:lstStyle/>
        <a:p>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Craig’s List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C72C2E5-7AB5-4C90-8CA8-8100A91A7F7C}" type="parTrans" cxnId="{FF439BAA-DCA7-4E9A-8832-6701C1082B81}">
      <dgm:prSet/>
      <dgm:spPr/>
      <dgm:t>
        <a:bodyPr/>
        <a:lstStyle/>
        <a:p>
          <a:endParaRPr lang="en-US"/>
        </a:p>
      </dgm:t>
    </dgm:pt>
    <dgm:pt modelId="{219AC0CE-5CC2-4018-8A49-2BD24A01ACDA}" type="sibTrans" cxnId="{FF439BAA-DCA7-4E9A-8832-6701C1082B81}">
      <dgm:prSet/>
      <dgm:spPr/>
      <dgm:t>
        <a:bodyPr/>
        <a:lstStyle/>
        <a:p>
          <a:endParaRPr lang="en-US" dirty="0"/>
        </a:p>
      </dgm:t>
    </dgm:pt>
    <dgm:pt modelId="{8E97BD6D-7406-4838-9FEA-96A3988E11EB}">
      <dgm:prSet phldrT="[Text]" custT="1"/>
      <dgm:spPr/>
      <dgm:t>
        <a:bodyPr/>
        <a:lstStyle/>
        <a:p>
          <a:endPar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6AC12CE4-7C04-4F51-BB38-B5697DEFA321}" type="parTrans" cxnId="{D4953C16-49B4-4EF6-941B-B2FA71E366F2}">
      <dgm:prSet/>
      <dgm:spPr/>
      <dgm:t>
        <a:bodyPr/>
        <a:lstStyle/>
        <a:p>
          <a:endParaRPr lang="en-US"/>
        </a:p>
      </dgm:t>
    </dgm:pt>
    <dgm:pt modelId="{590C6F0C-E081-43EF-B5B6-93C457952B15}" type="sibTrans" cxnId="{D4953C16-49B4-4EF6-941B-B2FA71E366F2}">
      <dgm:prSet/>
      <dgm:spPr/>
      <dgm:t>
        <a:bodyPr/>
        <a:lstStyle/>
        <a:p>
          <a:endParaRPr lang="en-US"/>
        </a:p>
      </dgm:t>
    </dgm:pt>
    <dgm:pt modelId="{99077E5F-F926-4D5F-9A93-D9700E8A1547}">
      <dgm:prSet phldrT="[Text]" custT="1"/>
      <dgm:spPr/>
      <dgm:t>
        <a:bodyPr/>
        <a:lstStyle/>
        <a:p>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EBAY</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DCD42D1-5C2E-45BF-ACEA-86D50C3956C3}" type="parTrans" cxnId="{A565D676-EBCA-4686-B1DF-E8B8B45DFA0E}">
      <dgm:prSet/>
      <dgm:spPr/>
      <dgm:t>
        <a:bodyPr/>
        <a:lstStyle/>
        <a:p>
          <a:endParaRPr lang="en-US"/>
        </a:p>
      </dgm:t>
    </dgm:pt>
    <dgm:pt modelId="{DFFCC916-BD65-43C1-BA97-9FD8CCE458AE}" type="sibTrans" cxnId="{A565D676-EBCA-4686-B1DF-E8B8B45DFA0E}">
      <dgm:prSet/>
      <dgm:spPr/>
      <dgm:t>
        <a:bodyPr/>
        <a:lstStyle/>
        <a:p>
          <a:endParaRPr lang="en-US" dirty="0"/>
        </a:p>
      </dgm:t>
    </dgm:pt>
    <dgm:pt modelId="{EBBE0B67-35CC-4FD4-AB86-1D31825A83C3}">
      <dgm:prSet phldrT="[Text]" custT="1"/>
      <dgm:spPr/>
      <dgm:t>
        <a:bodyPr/>
        <a:lstStyle/>
        <a:p>
          <a:endPar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97C2B5C-A7F8-4D3B-AA65-190D0853DE4B}" type="parTrans" cxnId="{50566555-2C6B-495D-9DDE-160E09CF7F95}">
      <dgm:prSet/>
      <dgm:spPr/>
      <dgm:t>
        <a:bodyPr/>
        <a:lstStyle/>
        <a:p>
          <a:endParaRPr lang="en-US"/>
        </a:p>
      </dgm:t>
    </dgm:pt>
    <dgm:pt modelId="{D2BD8C23-58A9-44AD-BD0C-7B23868A439A}" type="sibTrans" cxnId="{50566555-2C6B-495D-9DDE-160E09CF7F95}">
      <dgm:prSet/>
      <dgm:spPr/>
      <dgm:t>
        <a:bodyPr/>
        <a:lstStyle/>
        <a:p>
          <a:endParaRPr lang="en-US"/>
        </a:p>
      </dgm:t>
    </dgm:pt>
    <dgm:pt modelId="{A6F8BA45-1173-4079-9018-A1ADB62BD3BC}">
      <dgm:prSet phldrT="[Text]" custT="1"/>
      <dgm:spPr/>
      <dgm:t>
        <a:bodyPr/>
        <a:lstStyle/>
        <a:p>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Auctions</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FD1666B-6A63-4C15-B760-039A4DAF9363}" type="parTrans" cxnId="{E9D7D723-37F6-488E-A07C-3242C1E6F892}">
      <dgm:prSet/>
      <dgm:spPr/>
      <dgm:t>
        <a:bodyPr/>
        <a:lstStyle/>
        <a:p>
          <a:endParaRPr lang="en-US"/>
        </a:p>
      </dgm:t>
    </dgm:pt>
    <dgm:pt modelId="{F1CEA495-7B5C-4BA4-B96B-F429273D513B}" type="sibTrans" cxnId="{E9D7D723-37F6-488E-A07C-3242C1E6F892}">
      <dgm:prSet/>
      <dgm:spPr/>
      <dgm:t>
        <a:bodyPr/>
        <a:lstStyle/>
        <a:p>
          <a:endParaRPr lang="en-US" dirty="0"/>
        </a:p>
      </dgm:t>
    </dgm:pt>
    <dgm:pt modelId="{2AD6E739-E07B-4857-8578-01352A3C16B6}">
      <dgm:prSet phldrT="[Text]" custT="1"/>
      <dgm:spPr/>
      <dgm:t>
        <a:bodyPr/>
        <a:lstStyle/>
        <a:p>
          <a:endParaRPr lang="en-US" sz="2400" dirty="0"/>
        </a:p>
      </dgm:t>
    </dgm:pt>
    <dgm:pt modelId="{C7038E6D-C495-417B-A23C-54BE5C2FA7F6}" type="parTrans" cxnId="{777FCFDB-5DCD-4A6F-BCEF-DAB28B856767}">
      <dgm:prSet/>
      <dgm:spPr/>
      <dgm:t>
        <a:bodyPr/>
        <a:lstStyle/>
        <a:p>
          <a:endParaRPr lang="en-US"/>
        </a:p>
      </dgm:t>
    </dgm:pt>
    <dgm:pt modelId="{F34A90B5-68EA-4FB9-B804-205A3A778083}" type="sibTrans" cxnId="{777FCFDB-5DCD-4A6F-BCEF-DAB28B856767}">
      <dgm:prSet/>
      <dgm:spPr/>
      <dgm:t>
        <a:bodyPr/>
        <a:lstStyle/>
        <a:p>
          <a:endParaRPr lang="en-US"/>
        </a:p>
      </dgm:t>
    </dgm:pt>
    <dgm:pt modelId="{465AF58F-E935-4D17-B604-67713EA78DD4}" type="pres">
      <dgm:prSet presAssocID="{02FC1880-CFDE-4B1B-A029-F1D1EFD2F113}" presName="Name0" presStyleCnt="0">
        <dgm:presLayoutVars>
          <dgm:chMax/>
          <dgm:chPref/>
          <dgm:dir/>
          <dgm:animLvl val="lvl"/>
        </dgm:presLayoutVars>
      </dgm:prSet>
      <dgm:spPr/>
      <dgm:t>
        <a:bodyPr/>
        <a:lstStyle/>
        <a:p>
          <a:endParaRPr lang="en-US"/>
        </a:p>
      </dgm:t>
    </dgm:pt>
    <dgm:pt modelId="{AF9A9E0C-A505-45CA-A42B-248858249CD0}" type="pres">
      <dgm:prSet presAssocID="{97CCE9AD-51C2-4949-9EC2-1E47355C1E96}" presName="composite" presStyleCnt="0"/>
      <dgm:spPr/>
    </dgm:pt>
    <dgm:pt modelId="{5910F768-79DD-4591-BAAC-145648CA093A}" type="pres">
      <dgm:prSet presAssocID="{97CCE9AD-51C2-4949-9EC2-1E47355C1E96}" presName="Parent1" presStyleLbl="node1" presStyleIdx="0" presStyleCnt="6" custScaleX="161051">
        <dgm:presLayoutVars>
          <dgm:chMax val="1"/>
          <dgm:chPref val="1"/>
          <dgm:bulletEnabled val="1"/>
        </dgm:presLayoutVars>
      </dgm:prSet>
      <dgm:spPr/>
      <dgm:t>
        <a:bodyPr/>
        <a:lstStyle/>
        <a:p>
          <a:endParaRPr lang="en-US"/>
        </a:p>
      </dgm:t>
    </dgm:pt>
    <dgm:pt modelId="{E0395246-CFC8-471C-950F-595A523385A2}" type="pres">
      <dgm:prSet presAssocID="{97CCE9AD-51C2-4949-9EC2-1E47355C1E96}" presName="Childtext1" presStyleLbl="revTx" presStyleIdx="0" presStyleCnt="3">
        <dgm:presLayoutVars>
          <dgm:chMax val="0"/>
          <dgm:chPref val="0"/>
          <dgm:bulletEnabled val="1"/>
        </dgm:presLayoutVars>
      </dgm:prSet>
      <dgm:spPr/>
      <dgm:t>
        <a:bodyPr/>
        <a:lstStyle/>
        <a:p>
          <a:endParaRPr lang="en-US"/>
        </a:p>
      </dgm:t>
    </dgm:pt>
    <dgm:pt modelId="{59EE6370-75B4-4563-82EF-4BB8F48363BB}" type="pres">
      <dgm:prSet presAssocID="{97CCE9AD-51C2-4949-9EC2-1E47355C1E96}" presName="BalanceSpacing" presStyleCnt="0"/>
      <dgm:spPr/>
    </dgm:pt>
    <dgm:pt modelId="{AED9BC82-9895-4960-B5A9-13A25AF04FD1}" type="pres">
      <dgm:prSet presAssocID="{97CCE9AD-51C2-4949-9EC2-1E47355C1E96}" presName="BalanceSpacing1" presStyleCnt="0"/>
      <dgm:spPr/>
    </dgm:pt>
    <dgm:pt modelId="{3881DA74-681B-4B49-B9D8-A4A122088C30}" type="pres">
      <dgm:prSet presAssocID="{219AC0CE-5CC2-4018-8A49-2BD24A01ACDA}" presName="Accent1Text" presStyleLbl="node1" presStyleIdx="1" presStyleCnt="6"/>
      <dgm:spPr/>
      <dgm:t>
        <a:bodyPr/>
        <a:lstStyle/>
        <a:p>
          <a:endParaRPr lang="en-US"/>
        </a:p>
      </dgm:t>
    </dgm:pt>
    <dgm:pt modelId="{3051B817-2B3B-4D52-8DAC-B9F0185A715E}" type="pres">
      <dgm:prSet presAssocID="{219AC0CE-5CC2-4018-8A49-2BD24A01ACDA}" presName="spaceBetweenRectangles" presStyleCnt="0"/>
      <dgm:spPr/>
    </dgm:pt>
    <dgm:pt modelId="{E7CFF3A5-6DAD-413B-9F40-9486819492A6}" type="pres">
      <dgm:prSet presAssocID="{99077E5F-F926-4D5F-9A93-D9700E8A1547}" presName="composite" presStyleCnt="0"/>
      <dgm:spPr/>
    </dgm:pt>
    <dgm:pt modelId="{5D1C0340-8476-4485-B01D-6DDE6107628D}" type="pres">
      <dgm:prSet presAssocID="{99077E5F-F926-4D5F-9A93-D9700E8A1547}" presName="Parent1" presStyleLbl="node1" presStyleIdx="2" presStyleCnt="6">
        <dgm:presLayoutVars>
          <dgm:chMax val="1"/>
          <dgm:chPref val="1"/>
          <dgm:bulletEnabled val="1"/>
        </dgm:presLayoutVars>
      </dgm:prSet>
      <dgm:spPr/>
      <dgm:t>
        <a:bodyPr/>
        <a:lstStyle/>
        <a:p>
          <a:endParaRPr lang="en-US"/>
        </a:p>
      </dgm:t>
    </dgm:pt>
    <dgm:pt modelId="{EEA3CD71-FE40-44FF-AA10-F2F5506389E1}" type="pres">
      <dgm:prSet presAssocID="{99077E5F-F926-4D5F-9A93-D9700E8A1547}" presName="Childtext1" presStyleLbl="revTx" presStyleIdx="1" presStyleCnt="3">
        <dgm:presLayoutVars>
          <dgm:chMax val="0"/>
          <dgm:chPref val="0"/>
          <dgm:bulletEnabled val="1"/>
        </dgm:presLayoutVars>
      </dgm:prSet>
      <dgm:spPr/>
      <dgm:t>
        <a:bodyPr/>
        <a:lstStyle/>
        <a:p>
          <a:endParaRPr lang="en-US"/>
        </a:p>
      </dgm:t>
    </dgm:pt>
    <dgm:pt modelId="{0B453289-1E58-4E6F-B6F9-90E932EDD701}" type="pres">
      <dgm:prSet presAssocID="{99077E5F-F926-4D5F-9A93-D9700E8A1547}" presName="BalanceSpacing" presStyleCnt="0"/>
      <dgm:spPr/>
    </dgm:pt>
    <dgm:pt modelId="{5E2F1E8E-931C-4B86-ADD2-07CF59561D50}" type="pres">
      <dgm:prSet presAssocID="{99077E5F-F926-4D5F-9A93-D9700E8A1547}" presName="BalanceSpacing1" presStyleCnt="0"/>
      <dgm:spPr/>
    </dgm:pt>
    <dgm:pt modelId="{959864D7-AA34-46C6-BC23-D3CF8EB54F06}" type="pres">
      <dgm:prSet presAssocID="{DFFCC916-BD65-43C1-BA97-9FD8CCE458AE}" presName="Accent1Text" presStyleLbl="node1" presStyleIdx="3" presStyleCnt="6"/>
      <dgm:spPr/>
      <dgm:t>
        <a:bodyPr/>
        <a:lstStyle/>
        <a:p>
          <a:endParaRPr lang="en-US"/>
        </a:p>
      </dgm:t>
    </dgm:pt>
    <dgm:pt modelId="{E17BF63E-F350-4E0C-A05C-065A0B0616BB}" type="pres">
      <dgm:prSet presAssocID="{DFFCC916-BD65-43C1-BA97-9FD8CCE458AE}" presName="spaceBetweenRectangles" presStyleCnt="0"/>
      <dgm:spPr/>
    </dgm:pt>
    <dgm:pt modelId="{31B9A8D3-87EE-4811-93A8-4C6AF5342DB7}" type="pres">
      <dgm:prSet presAssocID="{A6F8BA45-1173-4079-9018-A1ADB62BD3BC}" presName="composite" presStyleCnt="0"/>
      <dgm:spPr/>
    </dgm:pt>
    <dgm:pt modelId="{57E0C5E3-FCD3-49CE-824E-2A3DC871D8A2}" type="pres">
      <dgm:prSet presAssocID="{A6F8BA45-1173-4079-9018-A1ADB62BD3BC}" presName="Parent1" presStyleLbl="node1" presStyleIdx="4" presStyleCnt="6" custScaleX="161051">
        <dgm:presLayoutVars>
          <dgm:chMax val="1"/>
          <dgm:chPref val="1"/>
          <dgm:bulletEnabled val="1"/>
        </dgm:presLayoutVars>
      </dgm:prSet>
      <dgm:spPr/>
      <dgm:t>
        <a:bodyPr/>
        <a:lstStyle/>
        <a:p>
          <a:endParaRPr lang="en-US"/>
        </a:p>
      </dgm:t>
    </dgm:pt>
    <dgm:pt modelId="{0EAF9307-6CAE-4EA7-8ED8-1E5C14D34854}" type="pres">
      <dgm:prSet presAssocID="{A6F8BA45-1173-4079-9018-A1ADB62BD3BC}" presName="Childtext1" presStyleLbl="revTx" presStyleIdx="2" presStyleCnt="3" custScaleX="139186" custLinFactNeighborX="32888">
        <dgm:presLayoutVars>
          <dgm:chMax val="0"/>
          <dgm:chPref val="0"/>
          <dgm:bulletEnabled val="1"/>
        </dgm:presLayoutVars>
      </dgm:prSet>
      <dgm:spPr/>
      <dgm:t>
        <a:bodyPr/>
        <a:lstStyle/>
        <a:p>
          <a:endParaRPr lang="en-US"/>
        </a:p>
      </dgm:t>
    </dgm:pt>
    <dgm:pt modelId="{888A86DB-3141-4655-B5CA-7B918488EA47}" type="pres">
      <dgm:prSet presAssocID="{A6F8BA45-1173-4079-9018-A1ADB62BD3BC}" presName="BalanceSpacing" presStyleCnt="0"/>
      <dgm:spPr/>
    </dgm:pt>
    <dgm:pt modelId="{DED08D22-53C3-40ED-B7A3-BBDB9C5448CE}" type="pres">
      <dgm:prSet presAssocID="{A6F8BA45-1173-4079-9018-A1ADB62BD3BC}" presName="BalanceSpacing1" presStyleCnt="0"/>
      <dgm:spPr/>
    </dgm:pt>
    <dgm:pt modelId="{1356C382-7DC2-41EF-AB3A-D6E539AC83F0}" type="pres">
      <dgm:prSet presAssocID="{F1CEA495-7B5C-4BA4-B96B-F429273D513B}" presName="Accent1Text" presStyleLbl="node1" presStyleIdx="5" presStyleCnt="6"/>
      <dgm:spPr/>
      <dgm:t>
        <a:bodyPr/>
        <a:lstStyle/>
        <a:p>
          <a:endParaRPr lang="en-US"/>
        </a:p>
      </dgm:t>
    </dgm:pt>
  </dgm:ptLst>
  <dgm:cxnLst>
    <dgm:cxn modelId="{674E8505-A9DA-402D-9BDB-054A8B4C94CB}" type="presOf" srcId="{99077E5F-F926-4D5F-9A93-D9700E8A1547}" destId="{5D1C0340-8476-4485-B01D-6DDE6107628D}" srcOrd="0" destOrd="0" presId="urn:microsoft.com/office/officeart/2008/layout/AlternatingHexagons"/>
    <dgm:cxn modelId="{2E986258-834D-4674-A8CB-1F9E4C4FECB7}" type="presOf" srcId="{EBBE0B67-35CC-4FD4-AB86-1D31825A83C3}" destId="{EEA3CD71-FE40-44FF-AA10-F2F5506389E1}" srcOrd="0" destOrd="0" presId="urn:microsoft.com/office/officeart/2008/layout/AlternatingHexagons"/>
    <dgm:cxn modelId="{D4953C16-49B4-4EF6-941B-B2FA71E366F2}" srcId="{97CCE9AD-51C2-4949-9EC2-1E47355C1E96}" destId="{8E97BD6D-7406-4838-9FEA-96A3988E11EB}" srcOrd="0" destOrd="0" parTransId="{6AC12CE4-7C04-4F51-BB38-B5697DEFA321}" sibTransId="{590C6F0C-E081-43EF-B5B6-93C457952B15}"/>
    <dgm:cxn modelId="{777FCFDB-5DCD-4A6F-BCEF-DAB28B856767}" srcId="{A6F8BA45-1173-4079-9018-A1ADB62BD3BC}" destId="{2AD6E739-E07B-4857-8578-01352A3C16B6}" srcOrd="0" destOrd="0" parTransId="{C7038E6D-C495-417B-A23C-54BE5C2FA7F6}" sibTransId="{F34A90B5-68EA-4FB9-B804-205A3A778083}"/>
    <dgm:cxn modelId="{397EF56C-3C06-4BCB-898F-FE9C54519F09}" type="presOf" srcId="{A6F8BA45-1173-4079-9018-A1ADB62BD3BC}" destId="{57E0C5E3-FCD3-49CE-824E-2A3DC871D8A2}" srcOrd="0" destOrd="0" presId="urn:microsoft.com/office/officeart/2008/layout/AlternatingHexagons"/>
    <dgm:cxn modelId="{47514CEC-9F45-4935-8703-B03DEE3F5CA6}" type="presOf" srcId="{2AD6E739-E07B-4857-8578-01352A3C16B6}" destId="{0EAF9307-6CAE-4EA7-8ED8-1E5C14D34854}" srcOrd="0" destOrd="0" presId="urn:microsoft.com/office/officeart/2008/layout/AlternatingHexagons"/>
    <dgm:cxn modelId="{BF3B5D48-1B49-4EDD-B01F-A7C4B118B238}" type="presOf" srcId="{02FC1880-CFDE-4B1B-A029-F1D1EFD2F113}" destId="{465AF58F-E935-4D17-B604-67713EA78DD4}" srcOrd="0" destOrd="0" presId="urn:microsoft.com/office/officeart/2008/layout/AlternatingHexagons"/>
    <dgm:cxn modelId="{B1591933-CE93-494D-82C2-9779546CC622}" type="presOf" srcId="{97CCE9AD-51C2-4949-9EC2-1E47355C1E96}" destId="{5910F768-79DD-4591-BAAC-145648CA093A}" srcOrd="0" destOrd="0" presId="urn:microsoft.com/office/officeart/2008/layout/AlternatingHexagons"/>
    <dgm:cxn modelId="{6088001A-DF66-4308-AFEF-5BD81B218C62}" type="presOf" srcId="{219AC0CE-5CC2-4018-8A49-2BD24A01ACDA}" destId="{3881DA74-681B-4B49-B9D8-A4A122088C30}" srcOrd="0" destOrd="0" presId="urn:microsoft.com/office/officeart/2008/layout/AlternatingHexagons"/>
    <dgm:cxn modelId="{50566555-2C6B-495D-9DDE-160E09CF7F95}" srcId="{99077E5F-F926-4D5F-9A93-D9700E8A1547}" destId="{EBBE0B67-35CC-4FD4-AB86-1D31825A83C3}" srcOrd="0" destOrd="0" parTransId="{A97C2B5C-A7F8-4D3B-AA65-190D0853DE4B}" sibTransId="{D2BD8C23-58A9-44AD-BD0C-7B23868A439A}"/>
    <dgm:cxn modelId="{E9D7D723-37F6-488E-A07C-3242C1E6F892}" srcId="{02FC1880-CFDE-4B1B-A029-F1D1EFD2F113}" destId="{A6F8BA45-1173-4079-9018-A1ADB62BD3BC}" srcOrd="2" destOrd="0" parTransId="{FFD1666B-6A63-4C15-B760-039A4DAF9363}" sibTransId="{F1CEA495-7B5C-4BA4-B96B-F429273D513B}"/>
    <dgm:cxn modelId="{A565D676-EBCA-4686-B1DF-E8B8B45DFA0E}" srcId="{02FC1880-CFDE-4B1B-A029-F1D1EFD2F113}" destId="{99077E5F-F926-4D5F-9A93-D9700E8A1547}" srcOrd="1" destOrd="0" parTransId="{8DCD42D1-5C2E-45BF-ACEA-86D50C3956C3}" sibTransId="{DFFCC916-BD65-43C1-BA97-9FD8CCE458AE}"/>
    <dgm:cxn modelId="{FF439BAA-DCA7-4E9A-8832-6701C1082B81}" srcId="{02FC1880-CFDE-4B1B-A029-F1D1EFD2F113}" destId="{97CCE9AD-51C2-4949-9EC2-1E47355C1E96}" srcOrd="0" destOrd="0" parTransId="{AC72C2E5-7AB5-4C90-8CA8-8100A91A7F7C}" sibTransId="{219AC0CE-5CC2-4018-8A49-2BD24A01ACDA}"/>
    <dgm:cxn modelId="{2F0FEA78-87CC-47E5-8583-1A1852C2A6CA}" type="presOf" srcId="{F1CEA495-7B5C-4BA4-B96B-F429273D513B}" destId="{1356C382-7DC2-41EF-AB3A-D6E539AC83F0}" srcOrd="0" destOrd="0" presId="urn:microsoft.com/office/officeart/2008/layout/AlternatingHexagons"/>
    <dgm:cxn modelId="{61641D28-1808-4F6D-81C4-C5922D707995}" type="presOf" srcId="{8E97BD6D-7406-4838-9FEA-96A3988E11EB}" destId="{E0395246-CFC8-471C-950F-595A523385A2}" srcOrd="0" destOrd="0" presId="urn:microsoft.com/office/officeart/2008/layout/AlternatingHexagons"/>
    <dgm:cxn modelId="{3E3A517A-EAC0-447A-B157-C005D731B677}" type="presOf" srcId="{DFFCC916-BD65-43C1-BA97-9FD8CCE458AE}" destId="{959864D7-AA34-46C6-BC23-D3CF8EB54F06}" srcOrd="0" destOrd="0" presId="urn:microsoft.com/office/officeart/2008/layout/AlternatingHexagons"/>
    <dgm:cxn modelId="{315771D3-28A2-4F36-8523-FD3723172F9D}" type="presParOf" srcId="{465AF58F-E935-4D17-B604-67713EA78DD4}" destId="{AF9A9E0C-A505-45CA-A42B-248858249CD0}" srcOrd="0" destOrd="0" presId="urn:microsoft.com/office/officeart/2008/layout/AlternatingHexagons"/>
    <dgm:cxn modelId="{18F8E6F3-5E3F-44C6-9612-F82BABF42330}" type="presParOf" srcId="{AF9A9E0C-A505-45CA-A42B-248858249CD0}" destId="{5910F768-79DD-4591-BAAC-145648CA093A}" srcOrd="0" destOrd="0" presId="urn:microsoft.com/office/officeart/2008/layout/AlternatingHexagons"/>
    <dgm:cxn modelId="{3F665EED-2A97-425D-9399-24FF9BE7DDC7}" type="presParOf" srcId="{AF9A9E0C-A505-45CA-A42B-248858249CD0}" destId="{E0395246-CFC8-471C-950F-595A523385A2}" srcOrd="1" destOrd="0" presId="urn:microsoft.com/office/officeart/2008/layout/AlternatingHexagons"/>
    <dgm:cxn modelId="{ABB3D69A-5FD4-4C9F-B705-87FC360E99AB}" type="presParOf" srcId="{AF9A9E0C-A505-45CA-A42B-248858249CD0}" destId="{59EE6370-75B4-4563-82EF-4BB8F48363BB}" srcOrd="2" destOrd="0" presId="urn:microsoft.com/office/officeart/2008/layout/AlternatingHexagons"/>
    <dgm:cxn modelId="{D142EA31-E0C0-448B-A182-9138FEF601F0}" type="presParOf" srcId="{AF9A9E0C-A505-45CA-A42B-248858249CD0}" destId="{AED9BC82-9895-4960-B5A9-13A25AF04FD1}" srcOrd="3" destOrd="0" presId="urn:microsoft.com/office/officeart/2008/layout/AlternatingHexagons"/>
    <dgm:cxn modelId="{B192C0CE-015E-49EC-AAF4-682B7412547B}" type="presParOf" srcId="{AF9A9E0C-A505-45CA-A42B-248858249CD0}" destId="{3881DA74-681B-4B49-B9D8-A4A122088C30}" srcOrd="4" destOrd="0" presId="urn:microsoft.com/office/officeart/2008/layout/AlternatingHexagons"/>
    <dgm:cxn modelId="{84059BCF-76B3-4E81-B7BD-8CC587CC5FCA}" type="presParOf" srcId="{465AF58F-E935-4D17-B604-67713EA78DD4}" destId="{3051B817-2B3B-4D52-8DAC-B9F0185A715E}" srcOrd="1" destOrd="0" presId="urn:microsoft.com/office/officeart/2008/layout/AlternatingHexagons"/>
    <dgm:cxn modelId="{71DCF868-5062-4303-B4BC-33C3A0E055EC}" type="presParOf" srcId="{465AF58F-E935-4D17-B604-67713EA78DD4}" destId="{E7CFF3A5-6DAD-413B-9F40-9486819492A6}" srcOrd="2" destOrd="0" presId="urn:microsoft.com/office/officeart/2008/layout/AlternatingHexagons"/>
    <dgm:cxn modelId="{65282DE6-F200-4CFA-9AEC-23C7255158FF}" type="presParOf" srcId="{E7CFF3A5-6DAD-413B-9F40-9486819492A6}" destId="{5D1C0340-8476-4485-B01D-6DDE6107628D}" srcOrd="0" destOrd="0" presId="urn:microsoft.com/office/officeart/2008/layout/AlternatingHexagons"/>
    <dgm:cxn modelId="{814F7B68-C75F-42A2-9F48-EEDB00A08808}" type="presParOf" srcId="{E7CFF3A5-6DAD-413B-9F40-9486819492A6}" destId="{EEA3CD71-FE40-44FF-AA10-F2F5506389E1}" srcOrd="1" destOrd="0" presId="urn:microsoft.com/office/officeart/2008/layout/AlternatingHexagons"/>
    <dgm:cxn modelId="{645FFED0-0F28-47D7-9990-1A3448E846D2}" type="presParOf" srcId="{E7CFF3A5-6DAD-413B-9F40-9486819492A6}" destId="{0B453289-1E58-4E6F-B6F9-90E932EDD701}" srcOrd="2" destOrd="0" presId="urn:microsoft.com/office/officeart/2008/layout/AlternatingHexagons"/>
    <dgm:cxn modelId="{B22BB648-D09D-42BD-AFA2-553933CE0DB7}" type="presParOf" srcId="{E7CFF3A5-6DAD-413B-9F40-9486819492A6}" destId="{5E2F1E8E-931C-4B86-ADD2-07CF59561D50}" srcOrd="3" destOrd="0" presId="urn:microsoft.com/office/officeart/2008/layout/AlternatingHexagons"/>
    <dgm:cxn modelId="{8E040E44-1257-4B6C-BF5F-8637A284E441}" type="presParOf" srcId="{E7CFF3A5-6DAD-413B-9F40-9486819492A6}" destId="{959864D7-AA34-46C6-BC23-D3CF8EB54F06}" srcOrd="4" destOrd="0" presId="urn:microsoft.com/office/officeart/2008/layout/AlternatingHexagons"/>
    <dgm:cxn modelId="{13E431FC-2C8D-42DB-89A0-01594A6E4F51}" type="presParOf" srcId="{465AF58F-E935-4D17-B604-67713EA78DD4}" destId="{E17BF63E-F350-4E0C-A05C-065A0B0616BB}" srcOrd="3" destOrd="0" presId="urn:microsoft.com/office/officeart/2008/layout/AlternatingHexagons"/>
    <dgm:cxn modelId="{E734404C-F1A1-4834-9928-76CFE41B43EB}" type="presParOf" srcId="{465AF58F-E935-4D17-B604-67713EA78DD4}" destId="{31B9A8D3-87EE-4811-93A8-4C6AF5342DB7}" srcOrd="4" destOrd="0" presId="urn:microsoft.com/office/officeart/2008/layout/AlternatingHexagons"/>
    <dgm:cxn modelId="{920A81C6-C257-438D-8B32-9C9098512152}" type="presParOf" srcId="{31B9A8D3-87EE-4811-93A8-4C6AF5342DB7}" destId="{57E0C5E3-FCD3-49CE-824E-2A3DC871D8A2}" srcOrd="0" destOrd="0" presId="urn:microsoft.com/office/officeart/2008/layout/AlternatingHexagons"/>
    <dgm:cxn modelId="{89B7F07E-F124-46DF-959E-3C331C402A6E}" type="presParOf" srcId="{31B9A8D3-87EE-4811-93A8-4C6AF5342DB7}" destId="{0EAF9307-6CAE-4EA7-8ED8-1E5C14D34854}" srcOrd="1" destOrd="0" presId="urn:microsoft.com/office/officeart/2008/layout/AlternatingHexagons"/>
    <dgm:cxn modelId="{B7DCA16D-009B-43B0-BBEB-52FAABDB2C07}" type="presParOf" srcId="{31B9A8D3-87EE-4811-93A8-4C6AF5342DB7}" destId="{888A86DB-3141-4655-B5CA-7B918488EA47}" srcOrd="2" destOrd="0" presId="urn:microsoft.com/office/officeart/2008/layout/AlternatingHexagons"/>
    <dgm:cxn modelId="{80116489-EFA6-45B7-ADFA-E86E2CE9D710}" type="presParOf" srcId="{31B9A8D3-87EE-4811-93A8-4C6AF5342DB7}" destId="{DED08D22-53C3-40ED-B7A3-BBDB9C5448CE}" srcOrd="3" destOrd="0" presId="urn:microsoft.com/office/officeart/2008/layout/AlternatingHexagons"/>
    <dgm:cxn modelId="{F9DA5FD5-6DF6-4936-B0BC-C245AC03F566}" type="presParOf" srcId="{31B9A8D3-87EE-4811-93A8-4C6AF5342DB7}" destId="{1356C382-7DC2-41EF-AB3A-D6E539AC83F0}"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A0023FF7-F177-4B0E-B7E7-D874142376B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58734886-461C-4560-8E73-C0B62826AE59}">
      <dgm:prSet phldrT="[Text]"/>
      <dgm:spPr/>
      <dgm:t>
        <a:bodyPr/>
        <a:lstStyle/>
        <a:p>
          <a:r>
            <a:rPr lang="en-US" b="1" dirty="0" smtClean="0"/>
            <a:t>Securities Act of 1933</a:t>
          </a:r>
          <a:endParaRPr lang="en-US" dirty="0"/>
        </a:p>
      </dgm:t>
    </dgm:pt>
    <dgm:pt modelId="{6FE8E6E2-5C86-4378-9E63-74CE400331DD}" type="parTrans" cxnId="{6BEBA3C2-974B-4353-B7D1-7C2802466BAD}">
      <dgm:prSet/>
      <dgm:spPr/>
      <dgm:t>
        <a:bodyPr/>
        <a:lstStyle/>
        <a:p>
          <a:endParaRPr lang="en-US"/>
        </a:p>
      </dgm:t>
    </dgm:pt>
    <dgm:pt modelId="{D8A0E827-6427-4539-9EB4-3890D73A9106}" type="sibTrans" cxnId="{6BEBA3C2-974B-4353-B7D1-7C2802466BAD}">
      <dgm:prSet/>
      <dgm:spPr/>
      <dgm:t>
        <a:bodyPr/>
        <a:lstStyle/>
        <a:p>
          <a:endParaRPr lang="en-US"/>
        </a:p>
      </dgm:t>
    </dgm:pt>
    <dgm:pt modelId="{900029EA-89CF-4B2C-A4BE-582A5D6D5D28}">
      <dgm:prSet phldrT="[Text]"/>
      <dgm:spPr/>
      <dgm:t>
        <a:bodyPr/>
        <a:lstStyle/>
        <a:p>
          <a:r>
            <a:rPr lang="en-US" b="1" dirty="0" smtClean="0"/>
            <a:t>Securities Exchange Act of 1934</a:t>
          </a:r>
          <a:endParaRPr lang="en-US" dirty="0"/>
        </a:p>
      </dgm:t>
    </dgm:pt>
    <dgm:pt modelId="{18FFCA59-20D1-434F-BD2E-0133C5E2055B}" type="parTrans" cxnId="{B85DCE26-03D4-4C46-B9A4-BFF4BDA88763}">
      <dgm:prSet/>
      <dgm:spPr/>
      <dgm:t>
        <a:bodyPr/>
        <a:lstStyle/>
        <a:p>
          <a:endParaRPr lang="en-US"/>
        </a:p>
      </dgm:t>
    </dgm:pt>
    <dgm:pt modelId="{77A7C7CE-F467-497A-B76B-7A100614A918}" type="sibTrans" cxnId="{B85DCE26-03D4-4C46-B9A4-BFF4BDA88763}">
      <dgm:prSet/>
      <dgm:spPr/>
      <dgm:t>
        <a:bodyPr/>
        <a:lstStyle/>
        <a:p>
          <a:endParaRPr lang="en-US"/>
        </a:p>
      </dgm:t>
    </dgm:pt>
    <dgm:pt modelId="{C7AB3550-7585-4100-B2D8-1032969A24DD}">
      <dgm:prSet phldrT="[Text]"/>
      <dgm:spPr/>
      <dgm:t>
        <a:bodyPr/>
        <a:lstStyle/>
        <a:p>
          <a:r>
            <a:rPr lang="en-US" b="1" dirty="0" smtClean="0"/>
            <a:t>Trust Indentured Act of 1939</a:t>
          </a:r>
          <a:endParaRPr lang="en-US" dirty="0"/>
        </a:p>
      </dgm:t>
    </dgm:pt>
    <dgm:pt modelId="{E9A02C19-DE1F-458A-8699-CA6314CCCA58}" type="parTrans" cxnId="{FA52F87A-4867-42BA-BE35-863BD9D18941}">
      <dgm:prSet/>
      <dgm:spPr/>
      <dgm:t>
        <a:bodyPr/>
        <a:lstStyle/>
        <a:p>
          <a:endParaRPr lang="en-US"/>
        </a:p>
      </dgm:t>
    </dgm:pt>
    <dgm:pt modelId="{E77A9118-C54C-49BA-A0F0-9D0901284AB2}" type="sibTrans" cxnId="{FA52F87A-4867-42BA-BE35-863BD9D18941}">
      <dgm:prSet/>
      <dgm:spPr/>
      <dgm:t>
        <a:bodyPr/>
        <a:lstStyle/>
        <a:p>
          <a:endParaRPr lang="en-US"/>
        </a:p>
      </dgm:t>
    </dgm:pt>
    <dgm:pt modelId="{5F38BF29-7AC4-45EA-8AE1-950D29371087}" type="pres">
      <dgm:prSet presAssocID="{A0023FF7-F177-4B0E-B7E7-D874142376BA}" presName="linear" presStyleCnt="0">
        <dgm:presLayoutVars>
          <dgm:animLvl val="lvl"/>
          <dgm:resizeHandles val="exact"/>
        </dgm:presLayoutVars>
      </dgm:prSet>
      <dgm:spPr/>
      <dgm:t>
        <a:bodyPr/>
        <a:lstStyle/>
        <a:p>
          <a:endParaRPr lang="en-US"/>
        </a:p>
      </dgm:t>
    </dgm:pt>
    <dgm:pt modelId="{97783B0B-B4AD-4607-BA77-111A5829FBD6}" type="pres">
      <dgm:prSet presAssocID="{58734886-461C-4560-8E73-C0B62826AE59}" presName="parentText" presStyleLbl="node1" presStyleIdx="0" presStyleCnt="2">
        <dgm:presLayoutVars>
          <dgm:chMax val="0"/>
          <dgm:bulletEnabled val="1"/>
        </dgm:presLayoutVars>
      </dgm:prSet>
      <dgm:spPr/>
      <dgm:t>
        <a:bodyPr/>
        <a:lstStyle/>
        <a:p>
          <a:endParaRPr lang="en-US"/>
        </a:p>
      </dgm:t>
    </dgm:pt>
    <dgm:pt modelId="{D61E43ED-D310-4CA6-8DA7-85807466EA21}" type="pres">
      <dgm:prSet presAssocID="{58734886-461C-4560-8E73-C0B62826AE59}" presName="childText" presStyleLbl="revTx" presStyleIdx="0" presStyleCnt="1">
        <dgm:presLayoutVars>
          <dgm:bulletEnabled val="1"/>
        </dgm:presLayoutVars>
      </dgm:prSet>
      <dgm:spPr/>
      <dgm:t>
        <a:bodyPr/>
        <a:lstStyle/>
        <a:p>
          <a:endParaRPr lang="en-US"/>
        </a:p>
      </dgm:t>
    </dgm:pt>
    <dgm:pt modelId="{E4185613-5E69-44E2-9151-35FDA824861C}" type="pres">
      <dgm:prSet presAssocID="{C7AB3550-7585-4100-B2D8-1032969A24DD}" presName="parentText" presStyleLbl="node1" presStyleIdx="1" presStyleCnt="2">
        <dgm:presLayoutVars>
          <dgm:chMax val="0"/>
          <dgm:bulletEnabled val="1"/>
        </dgm:presLayoutVars>
      </dgm:prSet>
      <dgm:spPr/>
      <dgm:t>
        <a:bodyPr/>
        <a:lstStyle/>
        <a:p>
          <a:endParaRPr lang="en-US"/>
        </a:p>
      </dgm:t>
    </dgm:pt>
  </dgm:ptLst>
  <dgm:cxnLst>
    <dgm:cxn modelId="{B85DCE26-03D4-4C46-B9A4-BFF4BDA88763}" srcId="{58734886-461C-4560-8E73-C0B62826AE59}" destId="{900029EA-89CF-4B2C-A4BE-582A5D6D5D28}" srcOrd="0" destOrd="0" parTransId="{18FFCA59-20D1-434F-BD2E-0133C5E2055B}" sibTransId="{77A7C7CE-F467-497A-B76B-7A100614A918}"/>
    <dgm:cxn modelId="{6BEBA3C2-974B-4353-B7D1-7C2802466BAD}" srcId="{A0023FF7-F177-4B0E-B7E7-D874142376BA}" destId="{58734886-461C-4560-8E73-C0B62826AE59}" srcOrd="0" destOrd="0" parTransId="{6FE8E6E2-5C86-4378-9E63-74CE400331DD}" sibTransId="{D8A0E827-6427-4539-9EB4-3890D73A9106}"/>
    <dgm:cxn modelId="{FA52F87A-4867-42BA-BE35-863BD9D18941}" srcId="{A0023FF7-F177-4B0E-B7E7-D874142376BA}" destId="{C7AB3550-7585-4100-B2D8-1032969A24DD}" srcOrd="1" destOrd="0" parTransId="{E9A02C19-DE1F-458A-8699-CA6314CCCA58}" sibTransId="{E77A9118-C54C-49BA-A0F0-9D0901284AB2}"/>
    <dgm:cxn modelId="{894824C8-997F-4EF0-97E8-E3D0AC1D5C64}" type="presOf" srcId="{C7AB3550-7585-4100-B2D8-1032969A24DD}" destId="{E4185613-5E69-44E2-9151-35FDA824861C}" srcOrd="0" destOrd="0" presId="urn:microsoft.com/office/officeart/2005/8/layout/vList2"/>
    <dgm:cxn modelId="{EFB02C92-E80D-4BC0-AC89-D74C21860EC6}" type="presOf" srcId="{58734886-461C-4560-8E73-C0B62826AE59}" destId="{97783B0B-B4AD-4607-BA77-111A5829FBD6}" srcOrd="0" destOrd="0" presId="urn:microsoft.com/office/officeart/2005/8/layout/vList2"/>
    <dgm:cxn modelId="{C3465CB0-030E-4A42-A13E-62BCE85FBCCB}" type="presOf" srcId="{A0023FF7-F177-4B0E-B7E7-D874142376BA}" destId="{5F38BF29-7AC4-45EA-8AE1-950D29371087}" srcOrd="0" destOrd="0" presId="urn:microsoft.com/office/officeart/2005/8/layout/vList2"/>
    <dgm:cxn modelId="{EFB1F356-9179-437E-9A3E-492135C99085}" type="presOf" srcId="{900029EA-89CF-4B2C-A4BE-582A5D6D5D28}" destId="{D61E43ED-D310-4CA6-8DA7-85807466EA21}" srcOrd="0" destOrd="0" presId="urn:microsoft.com/office/officeart/2005/8/layout/vList2"/>
    <dgm:cxn modelId="{2476FF63-ECA7-44BA-BEAC-01F9C1978D1A}" type="presParOf" srcId="{5F38BF29-7AC4-45EA-8AE1-950D29371087}" destId="{97783B0B-B4AD-4607-BA77-111A5829FBD6}" srcOrd="0" destOrd="0" presId="urn:microsoft.com/office/officeart/2005/8/layout/vList2"/>
    <dgm:cxn modelId="{D270D014-483D-421B-B3E7-A51E3B2B9B5D}" type="presParOf" srcId="{5F38BF29-7AC4-45EA-8AE1-950D29371087}" destId="{D61E43ED-D310-4CA6-8DA7-85807466EA21}" srcOrd="1" destOrd="0" presId="urn:microsoft.com/office/officeart/2005/8/layout/vList2"/>
    <dgm:cxn modelId="{3DA897F4-74DC-408F-BF53-82F88A3A835B}" type="presParOf" srcId="{5F38BF29-7AC4-45EA-8AE1-950D29371087}" destId="{E4185613-5E69-44E2-9151-35FDA824861C}"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18170B77-EE38-4531-AB9E-F6F87A06868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79AABC8-7925-4473-8956-1BDA58067A7F}">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Public Company Accounting Oversight Board</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3AA60C03-D6B9-48BB-9ED8-830A90385FAC}" type="parTrans" cxnId="{0EF29D68-CB9F-4409-9FC0-C5179AE5F8BF}">
      <dgm:prSet/>
      <dgm:spPr/>
      <dgm:t>
        <a:bodyPr/>
        <a:lstStyle/>
        <a:p>
          <a:endParaRPr lang="en-US"/>
        </a:p>
      </dgm:t>
    </dgm:pt>
    <dgm:pt modelId="{8515E80A-6C13-494D-AA6D-CB4B7EB009ED}" type="sibTrans" cxnId="{0EF29D68-CB9F-4409-9FC0-C5179AE5F8BF}">
      <dgm:prSet/>
      <dgm:spPr/>
      <dgm:t>
        <a:bodyPr/>
        <a:lstStyle/>
        <a:p>
          <a:endParaRPr lang="en-US"/>
        </a:p>
      </dgm:t>
    </dgm:pt>
    <dgm:pt modelId="{FD33A0AB-0E93-4883-AFF2-C7C16CDD4C6B}">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Auditor Independence</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3A8E6DF4-65B0-438E-916E-A35906A268A5}" type="parTrans" cxnId="{6BAA649F-767F-42FC-9E83-20DB51123CC6}">
      <dgm:prSet/>
      <dgm:spPr/>
      <dgm:t>
        <a:bodyPr/>
        <a:lstStyle/>
        <a:p>
          <a:endParaRPr lang="en-US"/>
        </a:p>
      </dgm:t>
    </dgm:pt>
    <dgm:pt modelId="{664A9694-E230-4209-A3E5-2179044AC25D}" type="sibTrans" cxnId="{6BAA649F-767F-42FC-9E83-20DB51123CC6}">
      <dgm:prSet/>
      <dgm:spPr/>
      <dgm:t>
        <a:bodyPr/>
        <a:lstStyle/>
        <a:p>
          <a:endParaRPr lang="en-US"/>
        </a:p>
      </dgm:t>
    </dgm:pt>
    <dgm:pt modelId="{F618D63B-D684-43DF-8B63-93C34BD03ECE}">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Corporate Responsibility</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3FFEBAD-2409-4BD6-BB5A-34962D275173}" type="parTrans" cxnId="{59FC58D4-0438-4F41-907A-9FC37585FD3A}">
      <dgm:prSet/>
      <dgm:spPr/>
      <dgm:t>
        <a:bodyPr/>
        <a:lstStyle/>
        <a:p>
          <a:endParaRPr lang="en-US"/>
        </a:p>
      </dgm:t>
    </dgm:pt>
    <dgm:pt modelId="{53A6225C-EA9C-418B-AC26-3532E521068A}" type="sibTrans" cxnId="{59FC58D4-0438-4F41-907A-9FC37585FD3A}">
      <dgm:prSet/>
      <dgm:spPr/>
      <dgm:t>
        <a:bodyPr/>
        <a:lstStyle/>
        <a:p>
          <a:endParaRPr lang="en-US"/>
        </a:p>
      </dgm:t>
    </dgm:pt>
    <dgm:pt modelId="{D32B95EE-9D59-4FBA-BB7B-9F6C7933DAC5}">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Analysis of Conflicts of interest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338A7DB1-809C-4B68-AAFC-F1618537344A}" type="parTrans" cxnId="{B0FA8726-83A6-4275-BD50-E8B629904EAF}">
      <dgm:prSet/>
      <dgm:spPr/>
      <dgm:t>
        <a:bodyPr/>
        <a:lstStyle/>
        <a:p>
          <a:endParaRPr lang="en-US"/>
        </a:p>
      </dgm:t>
    </dgm:pt>
    <dgm:pt modelId="{948F3045-17F4-4918-9649-2E1A51676F95}" type="sibTrans" cxnId="{B0FA8726-83A6-4275-BD50-E8B629904EAF}">
      <dgm:prSet/>
      <dgm:spPr/>
      <dgm:t>
        <a:bodyPr/>
        <a:lstStyle/>
        <a:p>
          <a:endParaRPr lang="en-US"/>
        </a:p>
      </dgm:t>
    </dgm:pt>
    <dgm:pt modelId="{64DF5F85-0213-4F8D-8F82-EEB9F68AFD89}" type="pres">
      <dgm:prSet presAssocID="{18170B77-EE38-4531-AB9E-F6F87A068685}" presName="diagram" presStyleCnt="0">
        <dgm:presLayoutVars>
          <dgm:dir/>
          <dgm:resizeHandles val="exact"/>
        </dgm:presLayoutVars>
      </dgm:prSet>
      <dgm:spPr/>
      <dgm:t>
        <a:bodyPr/>
        <a:lstStyle/>
        <a:p>
          <a:endParaRPr lang="en-US"/>
        </a:p>
      </dgm:t>
    </dgm:pt>
    <dgm:pt modelId="{82F80EA2-1390-4276-B24B-48C7A48C0071}" type="pres">
      <dgm:prSet presAssocID="{F79AABC8-7925-4473-8956-1BDA58067A7F}" presName="node" presStyleLbl="node1" presStyleIdx="0" presStyleCnt="4">
        <dgm:presLayoutVars>
          <dgm:bulletEnabled val="1"/>
        </dgm:presLayoutVars>
      </dgm:prSet>
      <dgm:spPr/>
      <dgm:t>
        <a:bodyPr/>
        <a:lstStyle/>
        <a:p>
          <a:endParaRPr lang="en-US"/>
        </a:p>
      </dgm:t>
    </dgm:pt>
    <dgm:pt modelId="{ED83963B-6E46-4052-B69D-A1E2DB536008}" type="pres">
      <dgm:prSet presAssocID="{8515E80A-6C13-494D-AA6D-CB4B7EB009ED}" presName="sibTrans" presStyleCnt="0"/>
      <dgm:spPr/>
    </dgm:pt>
    <dgm:pt modelId="{9C0BD9F9-B0D0-4CA5-9D39-D76918EB978A}" type="pres">
      <dgm:prSet presAssocID="{FD33A0AB-0E93-4883-AFF2-C7C16CDD4C6B}" presName="node" presStyleLbl="node1" presStyleIdx="1" presStyleCnt="4">
        <dgm:presLayoutVars>
          <dgm:bulletEnabled val="1"/>
        </dgm:presLayoutVars>
      </dgm:prSet>
      <dgm:spPr/>
      <dgm:t>
        <a:bodyPr/>
        <a:lstStyle/>
        <a:p>
          <a:endParaRPr lang="en-US"/>
        </a:p>
      </dgm:t>
    </dgm:pt>
    <dgm:pt modelId="{1DE24E8F-1B26-4792-860C-5AEF875F6922}" type="pres">
      <dgm:prSet presAssocID="{664A9694-E230-4209-A3E5-2179044AC25D}" presName="sibTrans" presStyleCnt="0"/>
      <dgm:spPr/>
    </dgm:pt>
    <dgm:pt modelId="{29FF9AE3-795E-4E52-BEED-CD6FDAED87AF}" type="pres">
      <dgm:prSet presAssocID="{F618D63B-D684-43DF-8B63-93C34BD03ECE}" presName="node" presStyleLbl="node1" presStyleIdx="2" presStyleCnt="4">
        <dgm:presLayoutVars>
          <dgm:bulletEnabled val="1"/>
        </dgm:presLayoutVars>
      </dgm:prSet>
      <dgm:spPr/>
      <dgm:t>
        <a:bodyPr/>
        <a:lstStyle/>
        <a:p>
          <a:endParaRPr lang="en-US"/>
        </a:p>
      </dgm:t>
    </dgm:pt>
    <dgm:pt modelId="{F63EF9E0-41BF-4B7E-9970-98A5C98708EF}" type="pres">
      <dgm:prSet presAssocID="{53A6225C-EA9C-418B-AC26-3532E521068A}" presName="sibTrans" presStyleCnt="0"/>
      <dgm:spPr/>
    </dgm:pt>
    <dgm:pt modelId="{97E949C9-5D5E-41F1-85E0-8ABBEAF8EF34}" type="pres">
      <dgm:prSet presAssocID="{D32B95EE-9D59-4FBA-BB7B-9F6C7933DAC5}" presName="node" presStyleLbl="node1" presStyleIdx="3" presStyleCnt="4">
        <dgm:presLayoutVars>
          <dgm:bulletEnabled val="1"/>
        </dgm:presLayoutVars>
      </dgm:prSet>
      <dgm:spPr/>
      <dgm:t>
        <a:bodyPr/>
        <a:lstStyle/>
        <a:p>
          <a:endParaRPr lang="en-US"/>
        </a:p>
      </dgm:t>
    </dgm:pt>
  </dgm:ptLst>
  <dgm:cxnLst>
    <dgm:cxn modelId="{C43E713C-BA5F-4013-82EC-18E523673FFF}" type="presOf" srcId="{18170B77-EE38-4531-AB9E-F6F87A068685}" destId="{64DF5F85-0213-4F8D-8F82-EEB9F68AFD89}" srcOrd="0" destOrd="0" presId="urn:microsoft.com/office/officeart/2005/8/layout/default"/>
    <dgm:cxn modelId="{6BAA649F-767F-42FC-9E83-20DB51123CC6}" srcId="{18170B77-EE38-4531-AB9E-F6F87A068685}" destId="{FD33A0AB-0E93-4883-AFF2-C7C16CDD4C6B}" srcOrd="1" destOrd="0" parTransId="{3A8E6DF4-65B0-438E-916E-A35906A268A5}" sibTransId="{664A9694-E230-4209-A3E5-2179044AC25D}"/>
    <dgm:cxn modelId="{E1CD174F-1844-401F-A484-9CA6DF811FC7}" type="presOf" srcId="{F618D63B-D684-43DF-8B63-93C34BD03ECE}" destId="{29FF9AE3-795E-4E52-BEED-CD6FDAED87AF}" srcOrd="0" destOrd="0" presId="urn:microsoft.com/office/officeart/2005/8/layout/default"/>
    <dgm:cxn modelId="{AD380AC5-214C-486D-A0B0-D7338DA7D0D5}" type="presOf" srcId="{F79AABC8-7925-4473-8956-1BDA58067A7F}" destId="{82F80EA2-1390-4276-B24B-48C7A48C0071}" srcOrd="0" destOrd="0" presId="urn:microsoft.com/office/officeart/2005/8/layout/default"/>
    <dgm:cxn modelId="{59FC58D4-0438-4F41-907A-9FC37585FD3A}" srcId="{18170B77-EE38-4531-AB9E-F6F87A068685}" destId="{F618D63B-D684-43DF-8B63-93C34BD03ECE}" srcOrd="2" destOrd="0" parTransId="{B3FFEBAD-2409-4BD6-BB5A-34962D275173}" sibTransId="{53A6225C-EA9C-418B-AC26-3532E521068A}"/>
    <dgm:cxn modelId="{0EF29D68-CB9F-4409-9FC0-C5179AE5F8BF}" srcId="{18170B77-EE38-4531-AB9E-F6F87A068685}" destId="{F79AABC8-7925-4473-8956-1BDA58067A7F}" srcOrd="0" destOrd="0" parTransId="{3AA60C03-D6B9-48BB-9ED8-830A90385FAC}" sibTransId="{8515E80A-6C13-494D-AA6D-CB4B7EB009ED}"/>
    <dgm:cxn modelId="{B0FA8726-83A6-4275-BD50-E8B629904EAF}" srcId="{18170B77-EE38-4531-AB9E-F6F87A068685}" destId="{D32B95EE-9D59-4FBA-BB7B-9F6C7933DAC5}" srcOrd="3" destOrd="0" parTransId="{338A7DB1-809C-4B68-AAFC-F1618537344A}" sibTransId="{948F3045-17F4-4918-9649-2E1A51676F95}"/>
    <dgm:cxn modelId="{701F6733-C5BC-44E7-BE2C-990AF3D8FA0A}" type="presOf" srcId="{D32B95EE-9D59-4FBA-BB7B-9F6C7933DAC5}" destId="{97E949C9-5D5E-41F1-85E0-8ABBEAF8EF34}" srcOrd="0" destOrd="0" presId="urn:microsoft.com/office/officeart/2005/8/layout/default"/>
    <dgm:cxn modelId="{8A024621-8CC2-454B-890F-F174F6C84221}" type="presOf" srcId="{FD33A0AB-0E93-4883-AFF2-C7C16CDD4C6B}" destId="{9C0BD9F9-B0D0-4CA5-9D39-D76918EB978A}" srcOrd="0" destOrd="0" presId="urn:microsoft.com/office/officeart/2005/8/layout/default"/>
    <dgm:cxn modelId="{434CA328-7A39-4A96-81E3-6590F4D89362}" type="presParOf" srcId="{64DF5F85-0213-4F8D-8F82-EEB9F68AFD89}" destId="{82F80EA2-1390-4276-B24B-48C7A48C0071}" srcOrd="0" destOrd="0" presId="urn:microsoft.com/office/officeart/2005/8/layout/default"/>
    <dgm:cxn modelId="{39D9F7CD-43B8-46FA-B148-D72CE7777629}" type="presParOf" srcId="{64DF5F85-0213-4F8D-8F82-EEB9F68AFD89}" destId="{ED83963B-6E46-4052-B69D-A1E2DB536008}" srcOrd="1" destOrd="0" presId="urn:microsoft.com/office/officeart/2005/8/layout/default"/>
    <dgm:cxn modelId="{4363FB90-6CCC-4177-911D-842E8171189A}" type="presParOf" srcId="{64DF5F85-0213-4F8D-8F82-EEB9F68AFD89}" destId="{9C0BD9F9-B0D0-4CA5-9D39-D76918EB978A}" srcOrd="2" destOrd="0" presId="urn:microsoft.com/office/officeart/2005/8/layout/default"/>
    <dgm:cxn modelId="{10CF3D67-20ED-4FCD-BDAB-C1B6BC3B2659}" type="presParOf" srcId="{64DF5F85-0213-4F8D-8F82-EEB9F68AFD89}" destId="{1DE24E8F-1B26-4792-860C-5AEF875F6922}" srcOrd="3" destOrd="0" presId="urn:microsoft.com/office/officeart/2005/8/layout/default"/>
    <dgm:cxn modelId="{15FC1BC5-81B8-4497-AA81-29933E0B6363}" type="presParOf" srcId="{64DF5F85-0213-4F8D-8F82-EEB9F68AFD89}" destId="{29FF9AE3-795E-4E52-BEED-CD6FDAED87AF}" srcOrd="4" destOrd="0" presId="urn:microsoft.com/office/officeart/2005/8/layout/default"/>
    <dgm:cxn modelId="{6F69069E-A31D-442E-ADB7-CBD1316CF07E}" type="presParOf" srcId="{64DF5F85-0213-4F8D-8F82-EEB9F68AFD89}" destId="{F63EF9E0-41BF-4B7E-9970-98A5C98708EF}" srcOrd="5" destOrd="0" presId="urn:microsoft.com/office/officeart/2005/8/layout/default"/>
    <dgm:cxn modelId="{0843F063-658B-48E7-9153-DE46601FCE59}" type="presParOf" srcId="{64DF5F85-0213-4F8D-8F82-EEB9F68AFD89}" destId="{97E949C9-5D5E-41F1-85E0-8ABBEAF8EF34}"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B5846078-6747-40A9-910E-308F28DA37D9}"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en-US"/>
        </a:p>
      </dgm:t>
    </dgm:pt>
    <dgm:pt modelId="{A5B2AF1C-2F2C-48AD-8175-10C029C35F05}">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Requires that the CEO and CFO certify the annual or quarterly report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1334A144-8C47-4E7C-8B53-1E307120AD55}" type="parTrans" cxnId="{CB038B76-2609-49D0-A0FF-087441471F8B}">
      <dgm:prSet/>
      <dgm:spPr/>
      <dgm:t>
        <a:bodyPr/>
        <a:lstStyle/>
        <a:p>
          <a:endParaRPr lang="en-US"/>
        </a:p>
      </dgm:t>
    </dgm:pt>
    <dgm:pt modelId="{0C11959B-D43B-4285-B189-5ED51ACA536F}" type="sibTrans" cxnId="{CB038B76-2609-49D0-A0FF-087441471F8B}">
      <dgm:prSet/>
      <dgm:spPr/>
      <dgm:t>
        <a:bodyPr/>
        <a:lstStyle/>
        <a:p>
          <a:endParaRPr lang="en-US"/>
        </a:p>
      </dgm:t>
    </dgm:pt>
    <dgm:pt modelId="{82C7E615-E67E-470D-8224-C892A5762A18}">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 signing officer has reviewed the report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61C96CF8-652F-4EBB-9058-7D8E39459B62}" type="sibTrans" cxnId="{9FFC5018-D9B7-44C4-AEA8-F5C16352165C}">
      <dgm:prSet/>
      <dgm:spPr/>
      <dgm:t>
        <a:bodyPr/>
        <a:lstStyle/>
        <a:p>
          <a:endParaRPr lang="en-US"/>
        </a:p>
      </dgm:t>
    </dgm:pt>
    <dgm:pt modelId="{69996984-073C-4E8C-9971-081C3EEADFDC}" type="parTrans" cxnId="{9FFC5018-D9B7-44C4-AEA8-F5C16352165C}">
      <dgm:prSet/>
      <dgm:spPr/>
      <dgm:t>
        <a:bodyPr/>
        <a:lstStyle/>
        <a:p>
          <a:endParaRPr lang="en-US"/>
        </a:p>
      </dgm:t>
    </dgm:pt>
    <dgm:pt modelId="{B2E1DAB3-A52E-4A30-B11F-B33F5A2BDF4C}">
      <dgm:prSet phldrT="[Text]"/>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 signing officers are responsible</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120AF890-0AD6-4734-A5CD-3C2BA0529743}" type="sibTrans" cxnId="{A3028EFA-9786-4F2E-A3A0-0A853B0D2E02}">
      <dgm:prSet/>
      <dgm:spPr/>
      <dgm:t>
        <a:bodyPr/>
        <a:lstStyle/>
        <a:p>
          <a:endParaRPr lang="en-US"/>
        </a:p>
      </dgm:t>
    </dgm:pt>
    <dgm:pt modelId="{43EF16F9-4B37-4294-B905-025B4B2F3860}" type="parTrans" cxnId="{A3028EFA-9786-4F2E-A3A0-0A853B0D2E02}">
      <dgm:prSet/>
      <dgm:spPr/>
      <dgm:t>
        <a:bodyPr/>
        <a:lstStyle/>
        <a:p>
          <a:endParaRPr lang="en-US"/>
        </a:p>
      </dgm:t>
    </dgm:pt>
    <dgm:pt modelId="{4C14AF42-9867-4444-9BA1-D83B61F88F20}" type="pres">
      <dgm:prSet presAssocID="{B5846078-6747-40A9-910E-308F28DA37D9}" presName="linear" presStyleCnt="0">
        <dgm:presLayoutVars>
          <dgm:dir/>
          <dgm:resizeHandles val="exact"/>
        </dgm:presLayoutVars>
      </dgm:prSet>
      <dgm:spPr/>
      <dgm:t>
        <a:bodyPr/>
        <a:lstStyle/>
        <a:p>
          <a:endParaRPr lang="en-US"/>
        </a:p>
      </dgm:t>
    </dgm:pt>
    <dgm:pt modelId="{F347EBD2-A557-4879-B534-635AEFD689F2}" type="pres">
      <dgm:prSet presAssocID="{A5B2AF1C-2F2C-48AD-8175-10C029C35F05}" presName="comp" presStyleCnt="0"/>
      <dgm:spPr/>
    </dgm:pt>
    <dgm:pt modelId="{7050EE8D-BFAC-48A1-9763-30C7227FF763}" type="pres">
      <dgm:prSet presAssocID="{A5B2AF1C-2F2C-48AD-8175-10C029C35F05}" presName="box" presStyleLbl="node1" presStyleIdx="0" presStyleCnt="3"/>
      <dgm:spPr/>
      <dgm:t>
        <a:bodyPr/>
        <a:lstStyle/>
        <a:p>
          <a:endParaRPr lang="en-US"/>
        </a:p>
      </dgm:t>
    </dgm:pt>
    <dgm:pt modelId="{FDED61B9-2513-491B-BB08-D8BD277D5658}" type="pres">
      <dgm:prSet presAssocID="{A5B2AF1C-2F2C-48AD-8175-10C029C35F05}" presName="img" presStyleLbl="fgImgPlace1" presStyleIdx="0" presStyleCnt="3"/>
      <dgm:spPr>
        <a:solidFill>
          <a:schemeClr val="accent2">
            <a:tint val="50000"/>
            <a:hueOff val="0"/>
            <a:satOff val="0"/>
            <a:lumOff val="0"/>
          </a:schemeClr>
        </a:solidFill>
      </dgm:spPr>
    </dgm:pt>
    <dgm:pt modelId="{2EC1A496-3A7F-48A7-9ACB-C6ED90812F69}" type="pres">
      <dgm:prSet presAssocID="{A5B2AF1C-2F2C-48AD-8175-10C029C35F05}" presName="text" presStyleLbl="node1" presStyleIdx="0" presStyleCnt="3">
        <dgm:presLayoutVars>
          <dgm:bulletEnabled val="1"/>
        </dgm:presLayoutVars>
      </dgm:prSet>
      <dgm:spPr/>
      <dgm:t>
        <a:bodyPr/>
        <a:lstStyle/>
        <a:p>
          <a:endParaRPr lang="en-US"/>
        </a:p>
      </dgm:t>
    </dgm:pt>
    <dgm:pt modelId="{02CC4CE3-4ABB-4578-BEDD-DB9DB95AE05C}" type="pres">
      <dgm:prSet presAssocID="{0C11959B-D43B-4285-B189-5ED51ACA536F}" presName="spacer" presStyleCnt="0"/>
      <dgm:spPr/>
    </dgm:pt>
    <dgm:pt modelId="{EEBD7247-F69E-4C39-91C0-37538BA4222A}" type="pres">
      <dgm:prSet presAssocID="{82C7E615-E67E-470D-8224-C892A5762A18}" presName="comp" presStyleCnt="0"/>
      <dgm:spPr/>
    </dgm:pt>
    <dgm:pt modelId="{33C813CA-06EA-4667-84D3-EBF999C5561D}" type="pres">
      <dgm:prSet presAssocID="{82C7E615-E67E-470D-8224-C892A5762A18}" presName="box" presStyleLbl="node1" presStyleIdx="1" presStyleCnt="3"/>
      <dgm:spPr/>
      <dgm:t>
        <a:bodyPr/>
        <a:lstStyle/>
        <a:p>
          <a:endParaRPr lang="en-US"/>
        </a:p>
      </dgm:t>
    </dgm:pt>
    <dgm:pt modelId="{E51E57DE-E86B-46C1-9374-64E9CBA52C94}" type="pres">
      <dgm:prSet presAssocID="{82C7E615-E67E-470D-8224-C892A5762A18}" presName="img" presStyleLbl="fgImgPlace1" presStyleIdx="1" presStyleCnt="3"/>
      <dgm:spPr>
        <a:solidFill>
          <a:schemeClr val="accent3">
            <a:tint val="50000"/>
            <a:hueOff val="0"/>
            <a:satOff val="0"/>
            <a:lumOff val="0"/>
          </a:schemeClr>
        </a:solidFill>
      </dgm:spPr>
    </dgm:pt>
    <dgm:pt modelId="{9B836D03-034B-43FB-9413-F94F61797929}" type="pres">
      <dgm:prSet presAssocID="{82C7E615-E67E-470D-8224-C892A5762A18}" presName="text" presStyleLbl="node1" presStyleIdx="1" presStyleCnt="3">
        <dgm:presLayoutVars>
          <dgm:bulletEnabled val="1"/>
        </dgm:presLayoutVars>
      </dgm:prSet>
      <dgm:spPr/>
      <dgm:t>
        <a:bodyPr/>
        <a:lstStyle/>
        <a:p>
          <a:endParaRPr lang="en-US"/>
        </a:p>
      </dgm:t>
    </dgm:pt>
    <dgm:pt modelId="{61F0A51B-F3A7-4CC3-A0AF-4283EF03DBF4}" type="pres">
      <dgm:prSet presAssocID="{61C96CF8-652F-4EBB-9058-7D8E39459B62}" presName="spacer" presStyleCnt="0"/>
      <dgm:spPr/>
    </dgm:pt>
    <dgm:pt modelId="{DB602B2E-B1B6-4DFA-AEE8-2C1FFCB0D1D1}" type="pres">
      <dgm:prSet presAssocID="{B2E1DAB3-A52E-4A30-B11F-B33F5A2BDF4C}" presName="comp" presStyleCnt="0"/>
      <dgm:spPr/>
    </dgm:pt>
    <dgm:pt modelId="{815F4236-E75B-4D66-AF4B-49792CEC85E9}" type="pres">
      <dgm:prSet presAssocID="{B2E1DAB3-A52E-4A30-B11F-B33F5A2BDF4C}" presName="box" presStyleLbl="node1" presStyleIdx="2" presStyleCnt="3"/>
      <dgm:spPr/>
      <dgm:t>
        <a:bodyPr/>
        <a:lstStyle/>
        <a:p>
          <a:endParaRPr lang="en-US"/>
        </a:p>
      </dgm:t>
    </dgm:pt>
    <dgm:pt modelId="{FCC5C63F-B1D0-4E21-A1B7-114201E03D9B}" type="pres">
      <dgm:prSet presAssocID="{B2E1DAB3-A52E-4A30-B11F-B33F5A2BDF4C}" presName="img" presStyleLbl="fgImgPlace1" presStyleIdx="2" presStyleCnt="3"/>
      <dgm:spPr>
        <a:solidFill>
          <a:schemeClr val="accent4">
            <a:tint val="50000"/>
            <a:hueOff val="0"/>
            <a:satOff val="0"/>
            <a:lumOff val="0"/>
          </a:schemeClr>
        </a:solidFill>
      </dgm:spPr>
    </dgm:pt>
    <dgm:pt modelId="{6C555B33-AB65-4682-B6C5-DA63FC04DD07}" type="pres">
      <dgm:prSet presAssocID="{B2E1DAB3-A52E-4A30-B11F-B33F5A2BDF4C}" presName="text" presStyleLbl="node1" presStyleIdx="2" presStyleCnt="3">
        <dgm:presLayoutVars>
          <dgm:bulletEnabled val="1"/>
        </dgm:presLayoutVars>
      </dgm:prSet>
      <dgm:spPr/>
      <dgm:t>
        <a:bodyPr/>
        <a:lstStyle/>
        <a:p>
          <a:endParaRPr lang="en-US"/>
        </a:p>
      </dgm:t>
    </dgm:pt>
  </dgm:ptLst>
  <dgm:cxnLst>
    <dgm:cxn modelId="{1F35A2BC-0988-447F-9C16-B91D88116030}" type="presOf" srcId="{B2E1DAB3-A52E-4A30-B11F-B33F5A2BDF4C}" destId="{815F4236-E75B-4D66-AF4B-49792CEC85E9}" srcOrd="0" destOrd="0" presId="urn:microsoft.com/office/officeart/2005/8/layout/vList4"/>
    <dgm:cxn modelId="{B9B6074F-37DA-4420-BC94-80DD5A56CA1E}" type="presOf" srcId="{B5846078-6747-40A9-910E-308F28DA37D9}" destId="{4C14AF42-9867-4444-9BA1-D83B61F88F20}" srcOrd="0" destOrd="0" presId="urn:microsoft.com/office/officeart/2005/8/layout/vList4"/>
    <dgm:cxn modelId="{A3028EFA-9786-4F2E-A3A0-0A853B0D2E02}" srcId="{B5846078-6747-40A9-910E-308F28DA37D9}" destId="{B2E1DAB3-A52E-4A30-B11F-B33F5A2BDF4C}" srcOrd="2" destOrd="0" parTransId="{43EF16F9-4B37-4294-B905-025B4B2F3860}" sibTransId="{120AF890-0AD6-4734-A5CD-3C2BA0529743}"/>
    <dgm:cxn modelId="{01F3663D-D46D-488B-98A6-041D02622AFD}" type="presOf" srcId="{82C7E615-E67E-470D-8224-C892A5762A18}" destId="{9B836D03-034B-43FB-9413-F94F61797929}" srcOrd="1" destOrd="0" presId="urn:microsoft.com/office/officeart/2005/8/layout/vList4"/>
    <dgm:cxn modelId="{D590C57C-B4F0-4E40-8E55-BBC8B227D598}" type="presOf" srcId="{A5B2AF1C-2F2C-48AD-8175-10C029C35F05}" destId="{7050EE8D-BFAC-48A1-9763-30C7227FF763}" srcOrd="0" destOrd="0" presId="urn:microsoft.com/office/officeart/2005/8/layout/vList4"/>
    <dgm:cxn modelId="{7B489877-88FB-43F0-9A9F-0094460CED1E}" type="presOf" srcId="{82C7E615-E67E-470D-8224-C892A5762A18}" destId="{33C813CA-06EA-4667-84D3-EBF999C5561D}" srcOrd="0" destOrd="0" presId="urn:microsoft.com/office/officeart/2005/8/layout/vList4"/>
    <dgm:cxn modelId="{BA7803E2-78DB-4A67-8C4B-A7ED2C498A70}" type="presOf" srcId="{B2E1DAB3-A52E-4A30-B11F-B33F5A2BDF4C}" destId="{6C555B33-AB65-4682-B6C5-DA63FC04DD07}" srcOrd="1" destOrd="0" presId="urn:microsoft.com/office/officeart/2005/8/layout/vList4"/>
    <dgm:cxn modelId="{9FFC5018-D9B7-44C4-AEA8-F5C16352165C}" srcId="{B5846078-6747-40A9-910E-308F28DA37D9}" destId="{82C7E615-E67E-470D-8224-C892A5762A18}" srcOrd="1" destOrd="0" parTransId="{69996984-073C-4E8C-9971-081C3EEADFDC}" sibTransId="{61C96CF8-652F-4EBB-9058-7D8E39459B62}"/>
    <dgm:cxn modelId="{CB038B76-2609-49D0-A0FF-087441471F8B}" srcId="{B5846078-6747-40A9-910E-308F28DA37D9}" destId="{A5B2AF1C-2F2C-48AD-8175-10C029C35F05}" srcOrd="0" destOrd="0" parTransId="{1334A144-8C47-4E7C-8B53-1E307120AD55}" sibTransId="{0C11959B-D43B-4285-B189-5ED51ACA536F}"/>
    <dgm:cxn modelId="{1BCF7179-7D5F-431E-A975-A851014D594F}" type="presOf" srcId="{A5B2AF1C-2F2C-48AD-8175-10C029C35F05}" destId="{2EC1A496-3A7F-48A7-9ACB-C6ED90812F69}" srcOrd="1" destOrd="0" presId="urn:microsoft.com/office/officeart/2005/8/layout/vList4"/>
    <dgm:cxn modelId="{DADCE3DB-EA52-4C2A-A803-B1408DB7877A}" type="presParOf" srcId="{4C14AF42-9867-4444-9BA1-D83B61F88F20}" destId="{F347EBD2-A557-4879-B534-635AEFD689F2}" srcOrd="0" destOrd="0" presId="urn:microsoft.com/office/officeart/2005/8/layout/vList4"/>
    <dgm:cxn modelId="{BD165729-41DE-4C69-B002-20A8FADAD415}" type="presParOf" srcId="{F347EBD2-A557-4879-B534-635AEFD689F2}" destId="{7050EE8D-BFAC-48A1-9763-30C7227FF763}" srcOrd="0" destOrd="0" presId="urn:microsoft.com/office/officeart/2005/8/layout/vList4"/>
    <dgm:cxn modelId="{CA624340-7E17-427A-81D6-8A03601DB422}" type="presParOf" srcId="{F347EBD2-A557-4879-B534-635AEFD689F2}" destId="{FDED61B9-2513-491B-BB08-D8BD277D5658}" srcOrd="1" destOrd="0" presId="urn:microsoft.com/office/officeart/2005/8/layout/vList4"/>
    <dgm:cxn modelId="{DC7520A8-7ADC-4474-A4B3-C4D8A6905E47}" type="presParOf" srcId="{F347EBD2-A557-4879-B534-635AEFD689F2}" destId="{2EC1A496-3A7F-48A7-9ACB-C6ED90812F69}" srcOrd="2" destOrd="0" presId="urn:microsoft.com/office/officeart/2005/8/layout/vList4"/>
    <dgm:cxn modelId="{FA507474-3E67-48A9-AC47-39DADC68E80C}" type="presParOf" srcId="{4C14AF42-9867-4444-9BA1-D83B61F88F20}" destId="{02CC4CE3-4ABB-4578-BEDD-DB9DB95AE05C}" srcOrd="1" destOrd="0" presId="urn:microsoft.com/office/officeart/2005/8/layout/vList4"/>
    <dgm:cxn modelId="{0FB6C9DF-D22D-4B73-9F69-816321ADA0E5}" type="presParOf" srcId="{4C14AF42-9867-4444-9BA1-D83B61F88F20}" destId="{EEBD7247-F69E-4C39-91C0-37538BA4222A}" srcOrd="2" destOrd="0" presId="urn:microsoft.com/office/officeart/2005/8/layout/vList4"/>
    <dgm:cxn modelId="{AED85571-F254-4F27-B19D-F673F3697418}" type="presParOf" srcId="{EEBD7247-F69E-4C39-91C0-37538BA4222A}" destId="{33C813CA-06EA-4667-84D3-EBF999C5561D}" srcOrd="0" destOrd="0" presId="urn:microsoft.com/office/officeart/2005/8/layout/vList4"/>
    <dgm:cxn modelId="{AD0BFB4E-0CCC-4D20-A3E8-441E563566EB}" type="presParOf" srcId="{EEBD7247-F69E-4C39-91C0-37538BA4222A}" destId="{E51E57DE-E86B-46C1-9374-64E9CBA52C94}" srcOrd="1" destOrd="0" presId="urn:microsoft.com/office/officeart/2005/8/layout/vList4"/>
    <dgm:cxn modelId="{572BE117-4008-4670-95F4-4C9AD69F8048}" type="presParOf" srcId="{EEBD7247-F69E-4C39-91C0-37538BA4222A}" destId="{9B836D03-034B-43FB-9413-F94F61797929}" srcOrd="2" destOrd="0" presId="urn:microsoft.com/office/officeart/2005/8/layout/vList4"/>
    <dgm:cxn modelId="{65A076CB-CC1D-4535-B361-BCA6B4F23D2E}" type="presParOf" srcId="{4C14AF42-9867-4444-9BA1-D83B61F88F20}" destId="{61F0A51B-F3A7-4CC3-A0AF-4283EF03DBF4}" srcOrd="3" destOrd="0" presId="urn:microsoft.com/office/officeart/2005/8/layout/vList4"/>
    <dgm:cxn modelId="{040DA41C-C604-49FE-90CE-376DD0064A11}" type="presParOf" srcId="{4C14AF42-9867-4444-9BA1-D83B61F88F20}" destId="{DB602B2E-B1B6-4DFA-AEE8-2C1FFCB0D1D1}" srcOrd="4" destOrd="0" presId="urn:microsoft.com/office/officeart/2005/8/layout/vList4"/>
    <dgm:cxn modelId="{D882E2BF-1104-4DD3-ACE7-934C98B39D2E}" type="presParOf" srcId="{DB602B2E-B1B6-4DFA-AEE8-2C1FFCB0D1D1}" destId="{815F4236-E75B-4D66-AF4B-49792CEC85E9}" srcOrd="0" destOrd="0" presId="urn:microsoft.com/office/officeart/2005/8/layout/vList4"/>
    <dgm:cxn modelId="{96A3F2E4-2EEA-48CB-9E46-4D3A968D800E}" type="presParOf" srcId="{DB602B2E-B1B6-4DFA-AEE8-2C1FFCB0D1D1}" destId="{FCC5C63F-B1D0-4E21-A1B7-114201E03D9B}" srcOrd="1" destOrd="0" presId="urn:microsoft.com/office/officeart/2005/8/layout/vList4"/>
    <dgm:cxn modelId="{7E331C5F-DF52-4D4C-86F0-0759A773BE18}" type="presParOf" srcId="{DB602B2E-B1B6-4DFA-AEE8-2C1FFCB0D1D1}" destId="{6C555B33-AB65-4682-B6C5-DA63FC04DD07}"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BCDB678B-281E-4AE6-816A-EF95A035B7B8}"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4B125DBC-E037-4362-A1B4-E1FB33F18FD9}">
      <dgm:prSet phldrT="[Text]" custT="1"/>
      <dgm:spPr/>
      <dgm:t>
        <a:bodyPr/>
        <a:lstStyle/>
        <a:p>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European version of the Sarbanes-Oxley Act </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13E37617-FB25-41FB-91DF-1EFBF7A952A1}" type="parTrans" cxnId="{2AF6BD08-E395-4FDF-9BB8-4163083E00A2}">
      <dgm:prSet/>
      <dgm:spPr/>
      <dgm:t>
        <a:bodyPr/>
        <a:lstStyle/>
        <a:p>
          <a:endParaRPr lang="en-US"/>
        </a:p>
      </dgm:t>
    </dgm:pt>
    <dgm:pt modelId="{5D088710-1E3E-44FB-8787-6A7004DC3991}" type="sibTrans" cxnId="{2AF6BD08-E395-4FDF-9BB8-4163083E00A2}">
      <dgm:prSet/>
      <dgm:spPr/>
      <dgm:t>
        <a:bodyPr/>
        <a:lstStyle/>
        <a:p>
          <a:endParaRPr lang="en-US"/>
        </a:p>
      </dgm:t>
    </dgm:pt>
    <dgm:pt modelId="{461ADAB2-CE12-4EFA-922D-29D9B705966A}">
      <dgm:prSet phldrT="[Text]" custT="1"/>
      <dgm:spPr/>
      <dgm:t>
        <a:bodyPr/>
        <a:lstStyle/>
        <a:p>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Just have a global awareness of it</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9EDD5272-BFCD-41C5-A9C8-56AA471301B3}" type="parTrans" cxnId="{6DB17309-5188-4D30-BF96-9545F874E8EE}">
      <dgm:prSet/>
      <dgm:spPr/>
      <dgm:t>
        <a:bodyPr/>
        <a:lstStyle/>
        <a:p>
          <a:endParaRPr lang="en-US"/>
        </a:p>
      </dgm:t>
    </dgm:pt>
    <dgm:pt modelId="{B975DB9C-D872-409B-95EE-623DF97FDE9C}" type="sibTrans" cxnId="{6DB17309-5188-4D30-BF96-9545F874E8EE}">
      <dgm:prSet/>
      <dgm:spPr/>
      <dgm:t>
        <a:bodyPr/>
        <a:lstStyle/>
        <a:p>
          <a:endParaRPr lang="en-US"/>
        </a:p>
      </dgm:t>
    </dgm:pt>
    <dgm:pt modelId="{3FFFB3AF-F7C9-4698-AF03-A727E7FDA59B}" type="pres">
      <dgm:prSet presAssocID="{BCDB678B-281E-4AE6-816A-EF95A035B7B8}" presName="linear" presStyleCnt="0">
        <dgm:presLayoutVars>
          <dgm:dir/>
          <dgm:animLvl val="lvl"/>
          <dgm:resizeHandles val="exact"/>
        </dgm:presLayoutVars>
      </dgm:prSet>
      <dgm:spPr/>
      <dgm:t>
        <a:bodyPr/>
        <a:lstStyle/>
        <a:p>
          <a:endParaRPr lang="en-US"/>
        </a:p>
      </dgm:t>
    </dgm:pt>
    <dgm:pt modelId="{B78824CD-4A51-4CB0-A000-4BDEFBAAED2B}" type="pres">
      <dgm:prSet presAssocID="{4B125DBC-E037-4362-A1B4-E1FB33F18FD9}" presName="parentLin" presStyleCnt="0"/>
      <dgm:spPr/>
    </dgm:pt>
    <dgm:pt modelId="{FC62286D-7F55-46D3-97EF-3A38FFBB0EDE}" type="pres">
      <dgm:prSet presAssocID="{4B125DBC-E037-4362-A1B4-E1FB33F18FD9}" presName="parentLeftMargin" presStyleLbl="node1" presStyleIdx="0" presStyleCnt="2"/>
      <dgm:spPr/>
      <dgm:t>
        <a:bodyPr/>
        <a:lstStyle/>
        <a:p>
          <a:endParaRPr lang="en-US"/>
        </a:p>
      </dgm:t>
    </dgm:pt>
    <dgm:pt modelId="{8C8E89F8-20B3-41BB-9413-875796E29403}" type="pres">
      <dgm:prSet presAssocID="{4B125DBC-E037-4362-A1B4-E1FB33F18FD9}" presName="parentText" presStyleLbl="node1" presStyleIdx="0" presStyleCnt="2">
        <dgm:presLayoutVars>
          <dgm:chMax val="0"/>
          <dgm:bulletEnabled val="1"/>
        </dgm:presLayoutVars>
      </dgm:prSet>
      <dgm:spPr/>
      <dgm:t>
        <a:bodyPr/>
        <a:lstStyle/>
        <a:p>
          <a:endParaRPr lang="en-US"/>
        </a:p>
      </dgm:t>
    </dgm:pt>
    <dgm:pt modelId="{3D1491F6-BB8C-4F36-B47B-30EE62FBBEC6}" type="pres">
      <dgm:prSet presAssocID="{4B125DBC-E037-4362-A1B4-E1FB33F18FD9}" presName="negativeSpace" presStyleCnt="0"/>
      <dgm:spPr/>
    </dgm:pt>
    <dgm:pt modelId="{9C92FC59-EFD9-4B5E-B863-8B97B73175F2}" type="pres">
      <dgm:prSet presAssocID="{4B125DBC-E037-4362-A1B4-E1FB33F18FD9}" presName="childText" presStyleLbl="conFgAcc1" presStyleIdx="0" presStyleCnt="2">
        <dgm:presLayoutVars>
          <dgm:bulletEnabled val="1"/>
        </dgm:presLayoutVars>
      </dgm:prSet>
      <dgm:spPr>
        <a:noFill/>
      </dgm:spPr>
    </dgm:pt>
    <dgm:pt modelId="{ECBCC6DD-B39C-4A73-B4C2-37A257CF46D6}" type="pres">
      <dgm:prSet presAssocID="{5D088710-1E3E-44FB-8787-6A7004DC3991}" presName="spaceBetweenRectangles" presStyleCnt="0"/>
      <dgm:spPr/>
    </dgm:pt>
    <dgm:pt modelId="{9DCCEAB5-363D-4630-9082-1A4ED5933017}" type="pres">
      <dgm:prSet presAssocID="{461ADAB2-CE12-4EFA-922D-29D9B705966A}" presName="parentLin" presStyleCnt="0"/>
      <dgm:spPr/>
    </dgm:pt>
    <dgm:pt modelId="{63433A5C-5CFE-45C8-8157-D262D7DCA8CF}" type="pres">
      <dgm:prSet presAssocID="{461ADAB2-CE12-4EFA-922D-29D9B705966A}" presName="parentLeftMargin" presStyleLbl="node1" presStyleIdx="0" presStyleCnt="2"/>
      <dgm:spPr/>
      <dgm:t>
        <a:bodyPr/>
        <a:lstStyle/>
        <a:p>
          <a:endParaRPr lang="en-US"/>
        </a:p>
      </dgm:t>
    </dgm:pt>
    <dgm:pt modelId="{E06BB210-6F81-45B8-9607-6F877934BF63}" type="pres">
      <dgm:prSet presAssocID="{461ADAB2-CE12-4EFA-922D-29D9B705966A}" presName="parentText" presStyleLbl="node1" presStyleIdx="1" presStyleCnt="2">
        <dgm:presLayoutVars>
          <dgm:chMax val="0"/>
          <dgm:bulletEnabled val="1"/>
        </dgm:presLayoutVars>
      </dgm:prSet>
      <dgm:spPr/>
      <dgm:t>
        <a:bodyPr/>
        <a:lstStyle/>
        <a:p>
          <a:endParaRPr lang="en-US"/>
        </a:p>
      </dgm:t>
    </dgm:pt>
    <dgm:pt modelId="{DEBCCC75-2F90-4186-9AA3-5BFEA6DFD209}" type="pres">
      <dgm:prSet presAssocID="{461ADAB2-CE12-4EFA-922D-29D9B705966A}" presName="negativeSpace" presStyleCnt="0"/>
      <dgm:spPr/>
    </dgm:pt>
    <dgm:pt modelId="{ADC4B829-F20E-4B9B-A012-5EDAB9F20222}" type="pres">
      <dgm:prSet presAssocID="{461ADAB2-CE12-4EFA-922D-29D9B705966A}" presName="childText" presStyleLbl="conFgAcc1" presStyleIdx="1" presStyleCnt="2">
        <dgm:presLayoutVars>
          <dgm:bulletEnabled val="1"/>
        </dgm:presLayoutVars>
      </dgm:prSet>
      <dgm:spPr>
        <a:noFill/>
      </dgm:spPr>
    </dgm:pt>
  </dgm:ptLst>
  <dgm:cxnLst>
    <dgm:cxn modelId="{6DB17309-5188-4D30-BF96-9545F874E8EE}" srcId="{BCDB678B-281E-4AE6-816A-EF95A035B7B8}" destId="{461ADAB2-CE12-4EFA-922D-29D9B705966A}" srcOrd="1" destOrd="0" parTransId="{9EDD5272-BFCD-41C5-A9C8-56AA471301B3}" sibTransId="{B975DB9C-D872-409B-95EE-623DF97FDE9C}"/>
    <dgm:cxn modelId="{556DB387-CD79-4CF3-9990-DA204DECBB3C}" type="presOf" srcId="{461ADAB2-CE12-4EFA-922D-29D9B705966A}" destId="{E06BB210-6F81-45B8-9607-6F877934BF63}" srcOrd="1" destOrd="0" presId="urn:microsoft.com/office/officeart/2005/8/layout/list1"/>
    <dgm:cxn modelId="{2AF6BD08-E395-4FDF-9BB8-4163083E00A2}" srcId="{BCDB678B-281E-4AE6-816A-EF95A035B7B8}" destId="{4B125DBC-E037-4362-A1B4-E1FB33F18FD9}" srcOrd="0" destOrd="0" parTransId="{13E37617-FB25-41FB-91DF-1EFBF7A952A1}" sibTransId="{5D088710-1E3E-44FB-8787-6A7004DC3991}"/>
    <dgm:cxn modelId="{F77F60DA-E60F-4051-AFB4-FFDDCC5A5293}" type="presOf" srcId="{BCDB678B-281E-4AE6-816A-EF95A035B7B8}" destId="{3FFFB3AF-F7C9-4698-AF03-A727E7FDA59B}" srcOrd="0" destOrd="0" presId="urn:microsoft.com/office/officeart/2005/8/layout/list1"/>
    <dgm:cxn modelId="{ACA8FCCD-891B-427F-ACF2-E394F6DBF066}" type="presOf" srcId="{4B125DBC-E037-4362-A1B4-E1FB33F18FD9}" destId="{FC62286D-7F55-46D3-97EF-3A38FFBB0EDE}" srcOrd="0" destOrd="0" presId="urn:microsoft.com/office/officeart/2005/8/layout/list1"/>
    <dgm:cxn modelId="{03D365BC-10E3-4A04-82F3-4F79F160E6D2}" type="presOf" srcId="{4B125DBC-E037-4362-A1B4-E1FB33F18FD9}" destId="{8C8E89F8-20B3-41BB-9413-875796E29403}" srcOrd="1" destOrd="0" presId="urn:microsoft.com/office/officeart/2005/8/layout/list1"/>
    <dgm:cxn modelId="{C7B19537-49C1-4544-B489-1DAF9AC8C464}" type="presOf" srcId="{461ADAB2-CE12-4EFA-922D-29D9B705966A}" destId="{63433A5C-5CFE-45C8-8157-D262D7DCA8CF}" srcOrd="0" destOrd="0" presId="urn:microsoft.com/office/officeart/2005/8/layout/list1"/>
    <dgm:cxn modelId="{D011E330-C1F4-4353-BC1E-9422B4A0FF36}" type="presParOf" srcId="{3FFFB3AF-F7C9-4698-AF03-A727E7FDA59B}" destId="{B78824CD-4A51-4CB0-A000-4BDEFBAAED2B}" srcOrd="0" destOrd="0" presId="urn:microsoft.com/office/officeart/2005/8/layout/list1"/>
    <dgm:cxn modelId="{64F98832-0AB7-45B7-B98B-B8C026549378}" type="presParOf" srcId="{B78824CD-4A51-4CB0-A000-4BDEFBAAED2B}" destId="{FC62286D-7F55-46D3-97EF-3A38FFBB0EDE}" srcOrd="0" destOrd="0" presId="urn:microsoft.com/office/officeart/2005/8/layout/list1"/>
    <dgm:cxn modelId="{A5679FD0-13EC-418A-BBAB-E887AAEC3242}" type="presParOf" srcId="{B78824CD-4A51-4CB0-A000-4BDEFBAAED2B}" destId="{8C8E89F8-20B3-41BB-9413-875796E29403}" srcOrd="1" destOrd="0" presId="urn:microsoft.com/office/officeart/2005/8/layout/list1"/>
    <dgm:cxn modelId="{81A692AE-94AC-4D72-ACCF-B2A02DC914A6}" type="presParOf" srcId="{3FFFB3AF-F7C9-4698-AF03-A727E7FDA59B}" destId="{3D1491F6-BB8C-4F36-B47B-30EE62FBBEC6}" srcOrd="1" destOrd="0" presId="urn:microsoft.com/office/officeart/2005/8/layout/list1"/>
    <dgm:cxn modelId="{89008D9C-2CCA-4677-85A7-8D5D8142AC97}" type="presParOf" srcId="{3FFFB3AF-F7C9-4698-AF03-A727E7FDA59B}" destId="{9C92FC59-EFD9-4B5E-B863-8B97B73175F2}" srcOrd="2" destOrd="0" presId="urn:microsoft.com/office/officeart/2005/8/layout/list1"/>
    <dgm:cxn modelId="{F48B7D12-F018-4A23-A923-4A94C2A3745A}" type="presParOf" srcId="{3FFFB3AF-F7C9-4698-AF03-A727E7FDA59B}" destId="{ECBCC6DD-B39C-4A73-B4C2-37A257CF46D6}" srcOrd="3" destOrd="0" presId="urn:microsoft.com/office/officeart/2005/8/layout/list1"/>
    <dgm:cxn modelId="{E1FB025B-7420-47E0-B1AF-F3515879A24F}" type="presParOf" srcId="{3FFFB3AF-F7C9-4698-AF03-A727E7FDA59B}" destId="{9DCCEAB5-363D-4630-9082-1A4ED5933017}" srcOrd="4" destOrd="0" presId="urn:microsoft.com/office/officeart/2005/8/layout/list1"/>
    <dgm:cxn modelId="{A822E480-9A33-46C8-B47D-C08A675C7258}" type="presParOf" srcId="{9DCCEAB5-363D-4630-9082-1A4ED5933017}" destId="{63433A5C-5CFE-45C8-8157-D262D7DCA8CF}" srcOrd="0" destOrd="0" presId="urn:microsoft.com/office/officeart/2005/8/layout/list1"/>
    <dgm:cxn modelId="{DF3CADB0-6811-4701-AD1A-F876C513B34D}" type="presParOf" srcId="{9DCCEAB5-363D-4630-9082-1A4ED5933017}" destId="{E06BB210-6F81-45B8-9607-6F877934BF63}" srcOrd="1" destOrd="0" presId="urn:microsoft.com/office/officeart/2005/8/layout/list1"/>
    <dgm:cxn modelId="{9D4018A0-2324-4EC5-AA89-69873E078C1E}" type="presParOf" srcId="{3FFFB3AF-F7C9-4698-AF03-A727E7FDA59B}" destId="{DEBCCC75-2F90-4186-9AA3-5BFEA6DFD209}" srcOrd="5" destOrd="0" presId="urn:microsoft.com/office/officeart/2005/8/layout/list1"/>
    <dgm:cxn modelId="{B997D44A-D277-45E9-B0A0-93E200BCD85E}" type="presParOf" srcId="{3FFFB3AF-F7C9-4698-AF03-A727E7FDA59B}" destId="{ADC4B829-F20E-4B9B-A012-5EDAB9F20222}"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9AA9702-ED54-4D3B-8726-38C469E22054}"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84015E9D-7DF9-4C4C-9F91-4992694DDC36}">
      <dgm:prSet phldrT="[Text]" custT="1"/>
      <dgm:spPr>
        <a:ln>
          <a:noFill/>
        </a:ln>
      </dgm:spPr>
      <dgm:t>
        <a:bodyPr/>
        <a:lstStyle/>
        <a:p>
          <a:r>
            <a:rPr lang="en-US" sz="2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United States Securities and Exchange Commission (SEC)</a:t>
          </a:r>
          <a:endPar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5D5BFF7-4F7B-4A6E-A6AA-3020B9CCF75E}" type="parTrans" cxnId="{9514279D-DD34-4A9A-A1C4-536589AD0BF9}">
      <dgm:prSet/>
      <dgm:spPr/>
      <dgm:t>
        <a:bodyPr/>
        <a:lstStyle/>
        <a:p>
          <a:endParaRPr lang="en-US"/>
        </a:p>
      </dgm:t>
    </dgm:pt>
    <dgm:pt modelId="{76A9C17D-B344-43F2-ABC5-35D8A86F5653}" type="sibTrans" cxnId="{9514279D-DD34-4A9A-A1C4-536589AD0BF9}">
      <dgm:prSet/>
      <dgm:spPr/>
      <dgm:t>
        <a:bodyPr/>
        <a:lstStyle/>
        <a:p>
          <a:endParaRPr lang="en-US"/>
        </a:p>
      </dgm:t>
    </dgm:pt>
    <dgm:pt modelId="{7D47E602-BA96-4B37-A502-4F78D7DF4129}">
      <dgm:prSet phldrT="[Text]" custT="1"/>
      <dgm:spPr>
        <a:ln>
          <a:noFill/>
        </a:ln>
      </dgm:spPr>
      <dgm:t>
        <a:bodyPr/>
        <a:lstStyle/>
        <a:p>
          <a:r>
            <a:rPr lang="en-US" sz="2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American Institute of Certified Public Accountants (AICPA)</a:t>
          </a:r>
          <a:endPar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927BFDC8-0340-4BC1-944C-D50ECFC1633B}" type="parTrans" cxnId="{5AC23BA2-7B02-4165-9728-99FA81C1F71B}">
      <dgm:prSet/>
      <dgm:spPr/>
      <dgm:t>
        <a:bodyPr/>
        <a:lstStyle/>
        <a:p>
          <a:endParaRPr lang="en-US"/>
        </a:p>
      </dgm:t>
    </dgm:pt>
    <dgm:pt modelId="{46A26CFD-4B90-4DF1-B968-9BEDC7F25080}" type="sibTrans" cxnId="{5AC23BA2-7B02-4165-9728-99FA81C1F71B}">
      <dgm:prSet/>
      <dgm:spPr/>
      <dgm:t>
        <a:bodyPr/>
        <a:lstStyle/>
        <a:p>
          <a:endParaRPr lang="en-US"/>
        </a:p>
      </dgm:t>
    </dgm:pt>
    <dgm:pt modelId="{E6BD461B-7D9B-4E37-8366-226A46B4BA1F}">
      <dgm:prSet phldrT="[Text]" custT="1"/>
      <dgm:spPr>
        <a:ln>
          <a:noFill/>
        </a:ln>
      </dgm:spPr>
      <dgm:t>
        <a:bodyPr/>
        <a:lstStyle/>
        <a:p>
          <a:r>
            <a:rPr lang="en-US" sz="2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Financial Accounting Standards Board (FASB)</a:t>
          </a:r>
          <a:endPar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E6B0F7B-09B8-4088-A932-A2FD5D2988AB}" type="parTrans" cxnId="{30927A2B-8939-450E-978D-EF4D27C1C293}">
      <dgm:prSet/>
      <dgm:spPr/>
      <dgm:t>
        <a:bodyPr/>
        <a:lstStyle/>
        <a:p>
          <a:endParaRPr lang="en-US"/>
        </a:p>
      </dgm:t>
    </dgm:pt>
    <dgm:pt modelId="{4159F598-3A2A-4CF4-AC4F-6998E3DC2B6D}" type="sibTrans" cxnId="{30927A2B-8939-450E-978D-EF4D27C1C293}">
      <dgm:prSet/>
      <dgm:spPr/>
      <dgm:t>
        <a:bodyPr/>
        <a:lstStyle/>
        <a:p>
          <a:endParaRPr lang="en-US"/>
        </a:p>
      </dgm:t>
    </dgm:pt>
    <dgm:pt modelId="{7A93371B-5972-4735-9BEC-7EFA1DAFEBD4}">
      <dgm:prSet phldrT="[Text]" custT="1"/>
      <dgm:spPr>
        <a:ln>
          <a:noFill/>
        </a:ln>
      </dgm:spPr>
      <dgm:t>
        <a:bodyPr/>
        <a:lstStyle/>
        <a:p>
          <a:r>
            <a:rPr lang="en-US" sz="2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Governmental Accounting Standards Board (GASB)</a:t>
          </a:r>
          <a:endPar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648A85A7-4A59-4D21-A432-5D9B614626E2}" type="parTrans" cxnId="{2C907F29-7F51-4684-9028-B0CD45D8E832}">
      <dgm:prSet/>
      <dgm:spPr/>
      <dgm:t>
        <a:bodyPr/>
        <a:lstStyle/>
        <a:p>
          <a:endParaRPr lang="en-US"/>
        </a:p>
      </dgm:t>
    </dgm:pt>
    <dgm:pt modelId="{A601A408-8057-4B4F-9141-EA1017D37B5E}" type="sibTrans" cxnId="{2C907F29-7F51-4684-9028-B0CD45D8E832}">
      <dgm:prSet/>
      <dgm:spPr/>
      <dgm:t>
        <a:bodyPr/>
        <a:lstStyle/>
        <a:p>
          <a:endParaRPr lang="en-US"/>
        </a:p>
      </dgm:t>
    </dgm:pt>
    <dgm:pt modelId="{FC4F3DE3-71CE-429D-A7E7-EEB608025870}" type="pres">
      <dgm:prSet presAssocID="{A9AA9702-ED54-4D3B-8726-38C469E22054}" presName="linear" presStyleCnt="0">
        <dgm:presLayoutVars>
          <dgm:dir/>
          <dgm:animLvl val="lvl"/>
          <dgm:resizeHandles val="exact"/>
        </dgm:presLayoutVars>
      </dgm:prSet>
      <dgm:spPr/>
      <dgm:t>
        <a:bodyPr/>
        <a:lstStyle/>
        <a:p>
          <a:endParaRPr lang="en-US"/>
        </a:p>
      </dgm:t>
    </dgm:pt>
    <dgm:pt modelId="{2AEFFA28-6A82-42DB-A866-4E65AB616ACB}" type="pres">
      <dgm:prSet presAssocID="{84015E9D-7DF9-4C4C-9F91-4992694DDC36}" presName="parentLin" presStyleCnt="0"/>
      <dgm:spPr/>
    </dgm:pt>
    <dgm:pt modelId="{5327289A-6840-4330-BDF7-D5D8390FCD1C}" type="pres">
      <dgm:prSet presAssocID="{84015E9D-7DF9-4C4C-9F91-4992694DDC36}" presName="parentLeftMargin" presStyleLbl="node1" presStyleIdx="0" presStyleCnt="4"/>
      <dgm:spPr/>
      <dgm:t>
        <a:bodyPr/>
        <a:lstStyle/>
        <a:p>
          <a:endParaRPr lang="en-US"/>
        </a:p>
      </dgm:t>
    </dgm:pt>
    <dgm:pt modelId="{89031DBC-08DB-4A14-B7EA-56265CE9F567}" type="pres">
      <dgm:prSet presAssocID="{84015E9D-7DF9-4C4C-9F91-4992694DDC36}" presName="parentText" presStyleLbl="node1" presStyleIdx="0" presStyleCnt="4">
        <dgm:presLayoutVars>
          <dgm:chMax val="0"/>
          <dgm:bulletEnabled val="1"/>
        </dgm:presLayoutVars>
      </dgm:prSet>
      <dgm:spPr/>
      <dgm:t>
        <a:bodyPr/>
        <a:lstStyle/>
        <a:p>
          <a:endParaRPr lang="en-US"/>
        </a:p>
      </dgm:t>
    </dgm:pt>
    <dgm:pt modelId="{10C6C4CE-2673-43C7-BF06-64DEE04004F0}" type="pres">
      <dgm:prSet presAssocID="{84015E9D-7DF9-4C4C-9F91-4992694DDC36}" presName="negativeSpace" presStyleCnt="0"/>
      <dgm:spPr/>
    </dgm:pt>
    <dgm:pt modelId="{ECBA851D-8504-49BE-B631-2E362710903A}" type="pres">
      <dgm:prSet presAssocID="{84015E9D-7DF9-4C4C-9F91-4992694DDC36}" presName="childText" presStyleLbl="conFgAcc1" presStyleIdx="0" presStyleCnt="4">
        <dgm:presLayoutVars>
          <dgm:bulletEnabled val="1"/>
        </dgm:presLayoutVars>
      </dgm:prSet>
      <dgm:spPr>
        <a:noFill/>
      </dgm:spPr>
    </dgm:pt>
    <dgm:pt modelId="{74CDBEC6-6663-480A-92C1-415BD9EE9374}" type="pres">
      <dgm:prSet presAssocID="{76A9C17D-B344-43F2-ABC5-35D8A86F5653}" presName="spaceBetweenRectangles" presStyleCnt="0"/>
      <dgm:spPr/>
    </dgm:pt>
    <dgm:pt modelId="{DB304C8C-941A-496D-A5CA-CD21A1EC407C}" type="pres">
      <dgm:prSet presAssocID="{7D47E602-BA96-4B37-A502-4F78D7DF4129}" presName="parentLin" presStyleCnt="0"/>
      <dgm:spPr/>
    </dgm:pt>
    <dgm:pt modelId="{B3DB93F9-213C-4F32-9A90-BD871BD2D98B}" type="pres">
      <dgm:prSet presAssocID="{7D47E602-BA96-4B37-A502-4F78D7DF4129}" presName="parentLeftMargin" presStyleLbl="node1" presStyleIdx="0" presStyleCnt="4"/>
      <dgm:spPr/>
      <dgm:t>
        <a:bodyPr/>
        <a:lstStyle/>
        <a:p>
          <a:endParaRPr lang="en-US"/>
        </a:p>
      </dgm:t>
    </dgm:pt>
    <dgm:pt modelId="{1148C331-D66E-4528-B314-662C0E101A04}" type="pres">
      <dgm:prSet presAssocID="{7D47E602-BA96-4B37-A502-4F78D7DF4129}" presName="parentText" presStyleLbl="node1" presStyleIdx="1" presStyleCnt="4">
        <dgm:presLayoutVars>
          <dgm:chMax val="0"/>
          <dgm:bulletEnabled val="1"/>
        </dgm:presLayoutVars>
      </dgm:prSet>
      <dgm:spPr/>
      <dgm:t>
        <a:bodyPr/>
        <a:lstStyle/>
        <a:p>
          <a:endParaRPr lang="en-US"/>
        </a:p>
      </dgm:t>
    </dgm:pt>
    <dgm:pt modelId="{2775F45B-36D1-4416-9CE1-8540E3F9B315}" type="pres">
      <dgm:prSet presAssocID="{7D47E602-BA96-4B37-A502-4F78D7DF4129}" presName="negativeSpace" presStyleCnt="0"/>
      <dgm:spPr/>
    </dgm:pt>
    <dgm:pt modelId="{488B9979-B70C-465B-90F8-C1D1616106FD}" type="pres">
      <dgm:prSet presAssocID="{7D47E602-BA96-4B37-A502-4F78D7DF4129}" presName="childText" presStyleLbl="conFgAcc1" presStyleIdx="1" presStyleCnt="4">
        <dgm:presLayoutVars>
          <dgm:bulletEnabled val="1"/>
        </dgm:presLayoutVars>
      </dgm:prSet>
      <dgm:spPr>
        <a:noFill/>
      </dgm:spPr>
    </dgm:pt>
    <dgm:pt modelId="{63C6160D-7370-40D1-B640-A4919BCE9695}" type="pres">
      <dgm:prSet presAssocID="{46A26CFD-4B90-4DF1-B968-9BEDC7F25080}" presName="spaceBetweenRectangles" presStyleCnt="0"/>
      <dgm:spPr/>
    </dgm:pt>
    <dgm:pt modelId="{FCFCEE33-16BA-4C0C-B109-CD7020B35658}" type="pres">
      <dgm:prSet presAssocID="{E6BD461B-7D9B-4E37-8366-226A46B4BA1F}" presName="parentLin" presStyleCnt="0"/>
      <dgm:spPr/>
    </dgm:pt>
    <dgm:pt modelId="{B2425DB2-D6BF-4F1A-B140-C54CF2634E4E}" type="pres">
      <dgm:prSet presAssocID="{E6BD461B-7D9B-4E37-8366-226A46B4BA1F}" presName="parentLeftMargin" presStyleLbl="node1" presStyleIdx="1" presStyleCnt="4"/>
      <dgm:spPr/>
      <dgm:t>
        <a:bodyPr/>
        <a:lstStyle/>
        <a:p>
          <a:endParaRPr lang="en-US"/>
        </a:p>
      </dgm:t>
    </dgm:pt>
    <dgm:pt modelId="{223D9CB0-9C62-436B-9552-1F66B6942D1D}" type="pres">
      <dgm:prSet presAssocID="{E6BD461B-7D9B-4E37-8366-226A46B4BA1F}" presName="parentText" presStyleLbl="node1" presStyleIdx="2" presStyleCnt="4">
        <dgm:presLayoutVars>
          <dgm:chMax val="0"/>
          <dgm:bulletEnabled val="1"/>
        </dgm:presLayoutVars>
      </dgm:prSet>
      <dgm:spPr/>
      <dgm:t>
        <a:bodyPr/>
        <a:lstStyle/>
        <a:p>
          <a:endParaRPr lang="en-US"/>
        </a:p>
      </dgm:t>
    </dgm:pt>
    <dgm:pt modelId="{8FD1678F-C622-4C6D-945F-7B6DDCDB81D1}" type="pres">
      <dgm:prSet presAssocID="{E6BD461B-7D9B-4E37-8366-226A46B4BA1F}" presName="negativeSpace" presStyleCnt="0"/>
      <dgm:spPr/>
    </dgm:pt>
    <dgm:pt modelId="{001CC2B2-A4DA-4469-B76D-ECCF7EB3E899}" type="pres">
      <dgm:prSet presAssocID="{E6BD461B-7D9B-4E37-8366-226A46B4BA1F}" presName="childText" presStyleLbl="conFgAcc1" presStyleIdx="2" presStyleCnt="4">
        <dgm:presLayoutVars>
          <dgm:bulletEnabled val="1"/>
        </dgm:presLayoutVars>
      </dgm:prSet>
      <dgm:spPr>
        <a:noFill/>
      </dgm:spPr>
    </dgm:pt>
    <dgm:pt modelId="{6FB9BEC1-D646-48A5-9E47-5ABB24E7EFB3}" type="pres">
      <dgm:prSet presAssocID="{4159F598-3A2A-4CF4-AC4F-6998E3DC2B6D}" presName="spaceBetweenRectangles" presStyleCnt="0"/>
      <dgm:spPr/>
    </dgm:pt>
    <dgm:pt modelId="{32DC2D00-52FD-43FA-A9EC-CF7B6A290B31}" type="pres">
      <dgm:prSet presAssocID="{7A93371B-5972-4735-9BEC-7EFA1DAFEBD4}" presName="parentLin" presStyleCnt="0"/>
      <dgm:spPr/>
    </dgm:pt>
    <dgm:pt modelId="{B0CA3F62-02CA-4281-B966-46FE96D499BB}" type="pres">
      <dgm:prSet presAssocID="{7A93371B-5972-4735-9BEC-7EFA1DAFEBD4}" presName="parentLeftMargin" presStyleLbl="node1" presStyleIdx="2" presStyleCnt="4"/>
      <dgm:spPr/>
      <dgm:t>
        <a:bodyPr/>
        <a:lstStyle/>
        <a:p>
          <a:endParaRPr lang="en-US"/>
        </a:p>
      </dgm:t>
    </dgm:pt>
    <dgm:pt modelId="{4D84CA4E-6469-4E0C-B296-314F6AED9CA4}" type="pres">
      <dgm:prSet presAssocID="{7A93371B-5972-4735-9BEC-7EFA1DAFEBD4}" presName="parentText" presStyleLbl="node1" presStyleIdx="3" presStyleCnt="4">
        <dgm:presLayoutVars>
          <dgm:chMax val="0"/>
          <dgm:bulletEnabled val="1"/>
        </dgm:presLayoutVars>
      </dgm:prSet>
      <dgm:spPr/>
      <dgm:t>
        <a:bodyPr/>
        <a:lstStyle/>
        <a:p>
          <a:endParaRPr lang="en-US"/>
        </a:p>
      </dgm:t>
    </dgm:pt>
    <dgm:pt modelId="{30FCDE78-5597-4CDF-B4A2-1BAF88784EC4}" type="pres">
      <dgm:prSet presAssocID="{7A93371B-5972-4735-9BEC-7EFA1DAFEBD4}" presName="negativeSpace" presStyleCnt="0"/>
      <dgm:spPr/>
    </dgm:pt>
    <dgm:pt modelId="{DF56368D-201E-4B4D-90D4-8782A844AFF5}" type="pres">
      <dgm:prSet presAssocID="{7A93371B-5972-4735-9BEC-7EFA1DAFEBD4}" presName="childText" presStyleLbl="conFgAcc1" presStyleIdx="3" presStyleCnt="4">
        <dgm:presLayoutVars>
          <dgm:bulletEnabled val="1"/>
        </dgm:presLayoutVars>
      </dgm:prSet>
      <dgm:spPr>
        <a:noFill/>
      </dgm:spPr>
    </dgm:pt>
  </dgm:ptLst>
  <dgm:cxnLst>
    <dgm:cxn modelId="{6E3ECEBA-5CB5-4C34-8CE8-0371D92427AA}" type="presOf" srcId="{7A93371B-5972-4735-9BEC-7EFA1DAFEBD4}" destId="{B0CA3F62-02CA-4281-B966-46FE96D499BB}" srcOrd="0" destOrd="0" presId="urn:microsoft.com/office/officeart/2005/8/layout/list1"/>
    <dgm:cxn modelId="{BE2FE6CC-94F4-45EC-9CED-14954CAEF1DE}" type="presOf" srcId="{84015E9D-7DF9-4C4C-9F91-4992694DDC36}" destId="{89031DBC-08DB-4A14-B7EA-56265CE9F567}" srcOrd="1" destOrd="0" presId="urn:microsoft.com/office/officeart/2005/8/layout/list1"/>
    <dgm:cxn modelId="{396100CD-15D2-46F4-BC5E-026936ADFF4E}" type="presOf" srcId="{7D47E602-BA96-4B37-A502-4F78D7DF4129}" destId="{B3DB93F9-213C-4F32-9A90-BD871BD2D98B}" srcOrd="0" destOrd="0" presId="urn:microsoft.com/office/officeart/2005/8/layout/list1"/>
    <dgm:cxn modelId="{3369BC1E-F7A0-4E84-BBE4-4A5627739859}" type="presOf" srcId="{7A93371B-5972-4735-9BEC-7EFA1DAFEBD4}" destId="{4D84CA4E-6469-4E0C-B296-314F6AED9CA4}" srcOrd="1" destOrd="0" presId="urn:microsoft.com/office/officeart/2005/8/layout/list1"/>
    <dgm:cxn modelId="{2C907F29-7F51-4684-9028-B0CD45D8E832}" srcId="{A9AA9702-ED54-4D3B-8726-38C469E22054}" destId="{7A93371B-5972-4735-9BEC-7EFA1DAFEBD4}" srcOrd="3" destOrd="0" parTransId="{648A85A7-4A59-4D21-A432-5D9B614626E2}" sibTransId="{A601A408-8057-4B4F-9141-EA1017D37B5E}"/>
    <dgm:cxn modelId="{ADFAE856-012E-4C87-B1B2-F3F42EDCD3AD}" type="presOf" srcId="{7D47E602-BA96-4B37-A502-4F78D7DF4129}" destId="{1148C331-D66E-4528-B314-662C0E101A04}" srcOrd="1" destOrd="0" presId="urn:microsoft.com/office/officeart/2005/8/layout/list1"/>
    <dgm:cxn modelId="{02D3B56A-A422-4A9B-8271-14F686522C94}" type="presOf" srcId="{84015E9D-7DF9-4C4C-9F91-4992694DDC36}" destId="{5327289A-6840-4330-BDF7-D5D8390FCD1C}" srcOrd="0" destOrd="0" presId="urn:microsoft.com/office/officeart/2005/8/layout/list1"/>
    <dgm:cxn modelId="{5AC23BA2-7B02-4165-9728-99FA81C1F71B}" srcId="{A9AA9702-ED54-4D3B-8726-38C469E22054}" destId="{7D47E602-BA96-4B37-A502-4F78D7DF4129}" srcOrd="1" destOrd="0" parTransId="{927BFDC8-0340-4BC1-944C-D50ECFC1633B}" sibTransId="{46A26CFD-4B90-4DF1-B968-9BEDC7F25080}"/>
    <dgm:cxn modelId="{F402419D-B24B-483A-B871-3BF092B60C72}" type="presOf" srcId="{E6BD461B-7D9B-4E37-8366-226A46B4BA1F}" destId="{B2425DB2-D6BF-4F1A-B140-C54CF2634E4E}" srcOrd="0" destOrd="0" presId="urn:microsoft.com/office/officeart/2005/8/layout/list1"/>
    <dgm:cxn modelId="{12E399FA-651A-46F7-82E2-9B36CA146ADA}" type="presOf" srcId="{A9AA9702-ED54-4D3B-8726-38C469E22054}" destId="{FC4F3DE3-71CE-429D-A7E7-EEB608025870}" srcOrd="0" destOrd="0" presId="urn:microsoft.com/office/officeart/2005/8/layout/list1"/>
    <dgm:cxn modelId="{65A87C21-7152-4977-925E-5D5CA6BC4554}" type="presOf" srcId="{E6BD461B-7D9B-4E37-8366-226A46B4BA1F}" destId="{223D9CB0-9C62-436B-9552-1F66B6942D1D}" srcOrd="1" destOrd="0" presId="urn:microsoft.com/office/officeart/2005/8/layout/list1"/>
    <dgm:cxn modelId="{30927A2B-8939-450E-978D-EF4D27C1C293}" srcId="{A9AA9702-ED54-4D3B-8726-38C469E22054}" destId="{E6BD461B-7D9B-4E37-8366-226A46B4BA1F}" srcOrd="2" destOrd="0" parTransId="{0E6B0F7B-09B8-4088-A932-A2FD5D2988AB}" sibTransId="{4159F598-3A2A-4CF4-AC4F-6998E3DC2B6D}"/>
    <dgm:cxn modelId="{9514279D-DD34-4A9A-A1C4-536589AD0BF9}" srcId="{A9AA9702-ED54-4D3B-8726-38C469E22054}" destId="{84015E9D-7DF9-4C4C-9F91-4992694DDC36}" srcOrd="0" destOrd="0" parTransId="{A5D5BFF7-4F7B-4A6E-A6AA-3020B9CCF75E}" sibTransId="{76A9C17D-B344-43F2-ABC5-35D8A86F5653}"/>
    <dgm:cxn modelId="{32B865FD-FE16-4D34-AA21-184F442E380D}" type="presParOf" srcId="{FC4F3DE3-71CE-429D-A7E7-EEB608025870}" destId="{2AEFFA28-6A82-42DB-A866-4E65AB616ACB}" srcOrd="0" destOrd="0" presId="urn:microsoft.com/office/officeart/2005/8/layout/list1"/>
    <dgm:cxn modelId="{D9EEB522-B248-4B4D-A82D-460A04FC7CB3}" type="presParOf" srcId="{2AEFFA28-6A82-42DB-A866-4E65AB616ACB}" destId="{5327289A-6840-4330-BDF7-D5D8390FCD1C}" srcOrd="0" destOrd="0" presId="urn:microsoft.com/office/officeart/2005/8/layout/list1"/>
    <dgm:cxn modelId="{3CD84CCA-063A-43B5-8166-62DB79A05F03}" type="presParOf" srcId="{2AEFFA28-6A82-42DB-A866-4E65AB616ACB}" destId="{89031DBC-08DB-4A14-B7EA-56265CE9F567}" srcOrd="1" destOrd="0" presId="urn:microsoft.com/office/officeart/2005/8/layout/list1"/>
    <dgm:cxn modelId="{3966D357-46F3-4855-B0B8-645FEE01174D}" type="presParOf" srcId="{FC4F3DE3-71CE-429D-A7E7-EEB608025870}" destId="{10C6C4CE-2673-43C7-BF06-64DEE04004F0}" srcOrd="1" destOrd="0" presId="urn:microsoft.com/office/officeart/2005/8/layout/list1"/>
    <dgm:cxn modelId="{73CC46A2-CC61-49A3-BC66-055634EA971F}" type="presParOf" srcId="{FC4F3DE3-71CE-429D-A7E7-EEB608025870}" destId="{ECBA851D-8504-49BE-B631-2E362710903A}" srcOrd="2" destOrd="0" presId="urn:microsoft.com/office/officeart/2005/8/layout/list1"/>
    <dgm:cxn modelId="{746CBA5F-D2E4-4318-A27C-6191E8AB2366}" type="presParOf" srcId="{FC4F3DE3-71CE-429D-A7E7-EEB608025870}" destId="{74CDBEC6-6663-480A-92C1-415BD9EE9374}" srcOrd="3" destOrd="0" presId="urn:microsoft.com/office/officeart/2005/8/layout/list1"/>
    <dgm:cxn modelId="{2C956AE4-2428-4119-ABBF-5F1B4757CE41}" type="presParOf" srcId="{FC4F3DE3-71CE-429D-A7E7-EEB608025870}" destId="{DB304C8C-941A-496D-A5CA-CD21A1EC407C}" srcOrd="4" destOrd="0" presId="urn:microsoft.com/office/officeart/2005/8/layout/list1"/>
    <dgm:cxn modelId="{A644A702-B63B-4193-940A-1EB031705476}" type="presParOf" srcId="{DB304C8C-941A-496D-A5CA-CD21A1EC407C}" destId="{B3DB93F9-213C-4F32-9A90-BD871BD2D98B}" srcOrd="0" destOrd="0" presId="urn:microsoft.com/office/officeart/2005/8/layout/list1"/>
    <dgm:cxn modelId="{5F773033-D879-4C2C-88AD-749208CD6341}" type="presParOf" srcId="{DB304C8C-941A-496D-A5CA-CD21A1EC407C}" destId="{1148C331-D66E-4528-B314-662C0E101A04}" srcOrd="1" destOrd="0" presId="urn:microsoft.com/office/officeart/2005/8/layout/list1"/>
    <dgm:cxn modelId="{6AC0D03E-5C8F-408C-AC9C-F97A4DCBE3F6}" type="presParOf" srcId="{FC4F3DE3-71CE-429D-A7E7-EEB608025870}" destId="{2775F45B-36D1-4416-9CE1-8540E3F9B315}" srcOrd="5" destOrd="0" presId="urn:microsoft.com/office/officeart/2005/8/layout/list1"/>
    <dgm:cxn modelId="{C00015C0-E6F6-44B6-8625-6B33F5D089DC}" type="presParOf" srcId="{FC4F3DE3-71CE-429D-A7E7-EEB608025870}" destId="{488B9979-B70C-465B-90F8-C1D1616106FD}" srcOrd="6" destOrd="0" presId="urn:microsoft.com/office/officeart/2005/8/layout/list1"/>
    <dgm:cxn modelId="{B81B9EFB-BFD1-472F-9C8B-962DAB6E359B}" type="presParOf" srcId="{FC4F3DE3-71CE-429D-A7E7-EEB608025870}" destId="{63C6160D-7370-40D1-B640-A4919BCE9695}" srcOrd="7" destOrd="0" presId="urn:microsoft.com/office/officeart/2005/8/layout/list1"/>
    <dgm:cxn modelId="{F75807BE-EC42-49F5-AFF9-397B8A485B5E}" type="presParOf" srcId="{FC4F3DE3-71CE-429D-A7E7-EEB608025870}" destId="{FCFCEE33-16BA-4C0C-B109-CD7020B35658}" srcOrd="8" destOrd="0" presId="urn:microsoft.com/office/officeart/2005/8/layout/list1"/>
    <dgm:cxn modelId="{FD999CB0-35DE-4E83-91A1-577FD815EC4B}" type="presParOf" srcId="{FCFCEE33-16BA-4C0C-B109-CD7020B35658}" destId="{B2425DB2-D6BF-4F1A-B140-C54CF2634E4E}" srcOrd="0" destOrd="0" presId="urn:microsoft.com/office/officeart/2005/8/layout/list1"/>
    <dgm:cxn modelId="{884B87EF-4421-4887-87E4-E6CD2F5CAC31}" type="presParOf" srcId="{FCFCEE33-16BA-4C0C-B109-CD7020B35658}" destId="{223D9CB0-9C62-436B-9552-1F66B6942D1D}" srcOrd="1" destOrd="0" presId="urn:microsoft.com/office/officeart/2005/8/layout/list1"/>
    <dgm:cxn modelId="{5E5BF93F-140B-4596-8AA6-97801868ACD0}" type="presParOf" srcId="{FC4F3DE3-71CE-429D-A7E7-EEB608025870}" destId="{8FD1678F-C622-4C6D-945F-7B6DDCDB81D1}" srcOrd="9" destOrd="0" presId="urn:microsoft.com/office/officeart/2005/8/layout/list1"/>
    <dgm:cxn modelId="{A200F80E-9516-46E9-BA68-684199C1889F}" type="presParOf" srcId="{FC4F3DE3-71CE-429D-A7E7-EEB608025870}" destId="{001CC2B2-A4DA-4469-B76D-ECCF7EB3E899}" srcOrd="10" destOrd="0" presId="urn:microsoft.com/office/officeart/2005/8/layout/list1"/>
    <dgm:cxn modelId="{45387EBF-E4FC-4803-B58B-774360AE68E4}" type="presParOf" srcId="{FC4F3DE3-71CE-429D-A7E7-EEB608025870}" destId="{6FB9BEC1-D646-48A5-9E47-5ABB24E7EFB3}" srcOrd="11" destOrd="0" presId="urn:microsoft.com/office/officeart/2005/8/layout/list1"/>
    <dgm:cxn modelId="{590DB8A4-EEDC-43FD-B7A5-C3EEFBAD6A4E}" type="presParOf" srcId="{FC4F3DE3-71CE-429D-A7E7-EEB608025870}" destId="{32DC2D00-52FD-43FA-A9EC-CF7B6A290B31}" srcOrd="12" destOrd="0" presId="urn:microsoft.com/office/officeart/2005/8/layout/list1"/>
    <dgm:cxn modelId="{2036BE9D-9D1C-4720-A396-70F1BCE467F9}" type="presParOf" srcId="{32DC2D00-52FD-43FA-A9EC-CF7B6A290B31}" destId="{B0CA3F62-02CA-4281-B966-46FE96D499BB}" srcOrd="0" destOrd="0" presId="urn:microsoft.com/office/officeart/2005/8/layout/list1"/>
    <dgm:cxn modelId="{88314F83-23E6-4CDA-AADF-4CF1E901E880}" type="presParOf" srcId="{32DC2D00-52FD-43FA-A9EC-CF7B6A290B31}" destId="{4D84CA4E-6469-4E0C-B296-314F6AED9CA4}" srcOrd="1" destOrd="0" presId="urn:microsoft.com/office/officeart/2005/8/layout/list1"/>
    <dgm:cxn modelId="{C715BDF0-4424-47F2-B47C-80480E87DAD1}" type="presParOf" srcId="{FC4F3DE3-71CE-429D-A7E7-EEB608025870}" destId="{30FCDE78-5597-4CDF-B4A2-1BAF88784EC4}" srcOrd="13" destOrd="0" presId="urn:microsoft.com/office/officeart/2005/8/layout/list1"/>
    <dgm:cxn modelId="{ABC38C71-DCEB-4CCC-8EEC-45480B7D5353}" type="presParOf" srcId="{FC4F3DE3-71CE-429D-A7E7-EEB608025870}" destId="{DF56368D-201E-4B4D-90D4-8782A844AFF5}"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F52C9B7-FFCA-4CE7-BEBA-CABD3E36495E}" type="doc">
      <dgm:prSet loTypeId="urn:microsoft.com/office/officeart/2005/8/layout/hierarchy4" loCatId="list" qsTypeId="urn:microsoft.com/office/officeart/2005/8/quickstyle/simple1" qsCatId="simple" csTypeId="urn:microsoft.com/office/officeart/2005/8/colors/colorful1" csCatId="colorful" phldr="1"/>
      <dgm:spPr/>
      <dgm:t>
        <a:bodyPr/>
        <a:lstStyle/>
        <a:p>
          <a:endParaRPr lang="en-US"/>
        </a:p>
      </dgm:t>
    </dgm:pt>
    <dgm:pt modelId="{CDBAB1B2-9D93-4452-9294-25875E86324D}">
      <dgm:prSet phldrT="[Text]"/>
      <dgm:spPr>
        <a:ln>
          <a:noFill/>
        </a:ln>
      </dgm:spPr>
      <dgm:t>
        <a:bodyPr/>
        <a:lstStyle/>
        <a:p>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Generally Accepted Accounting Principles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CFADC02-D462-48E4-8646-61E70307E14E}" type="parTrans" cxnId="{28461701-8BA3-41D5-A384-DCD57AF9A491}">
      <dgm:prSet/>
      <dgm:spPr/>
      <dgm:t>
        <a:bodyPr/>
        <a:lstStyle/>
        <a:p>
          <a:endParaRPr lang="en-US"/>
        </a:p>
      </dgm:t>
    </dgm:pt>
    <dgm:pt modelId="{A71B25B7-B2DF-4FCD-9986-5CB1866C764B}" type="sibTrans" cxnId="{28461701-8BA3-41D5-A384-DCD57AF9A491}">
      <dgm:prSet/>
      <dgm:spPr/>
      <dgm:t>
        <a:bodyPr/>
        <a:lstStyle/>
        <a:p>
          <a:endParaRPr lang="en-US"/>
        </a:p>
      </dgm:t>
    </dgm:pt>
    <dgm:pt modelId="{F051D1EF-439E-4EAC-9E45-B88908A5238F}">
      <dgm:prSet phldrT="[Text]"/>
      <dgm:spPr>
        <a:ln>
          <a:noFill/>
        </a:ln>
      </dgm:spPr>
      <dgm:t>
        <a:bodyPr/>
        <a:lstStyle/>
        <a:p>
          <a:pPr algn="l"/>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When is revenue recognized as actual revenue</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E7810E7A-29E0-415C-9320-63A0F354878E}" type="parTrans" cxnId="{FCCDB9DC-1FD0-4690-8BF0-DAD0BBA0F576}">
      <dgm:prSet/>
      <dgm:spPr/>
      <dgm:t>
        <a:bodyPr/>
        <a:lstStyle/>
        <a:p>
          <a:endParaRPr lang="en-US"/>
        </a:p>
      </dgm:t>
    </dgm:pt>
    <dgm:pt modelId="{61B6DFB4-668C-44B0-B025-B4FB0E12A0D1}" type="sibTrans" cxnId="{FCCDB9DC-1FD0-4690-8BF0-DAD0BBA0F576}">
      <dgm:prSet/>
      <dgm:spPr/>
      <dgm:t>
        <a:bodyPr/>
        <a:lstStyle/>
        <a:p>
          <a:endParaRPr lang="en-US"/>
        </a:p>
      </dgm:t>
    </dgm:pt>
    <dgm:pt modelId="{F81C167C-CD39-4FF7-A138-4E1B37540CF5}">
      <dgm:prSet phldrT="[Text]" custT="1"/>
      <dgm:spPr>
        <a:ln>
          <a:noFill/>
        </a:ln>
      </dgm:spPr>
      <dgm:t>
        <a:bodyPr/>
        <a:lstStyle/>
        <a:p>
          <a:pPr algn="l"/>
          <a:r>
            <a:rPr lang="en-US"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Balance sheet item classification standardizes</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10CB25E5-A9C1-4049-93B1-167E59DB5CF7}" type="parTrans" cxnId="{7CF87476-6656-4D8D-A68F-A189F9BFA2AC}">
      <dgm:prSet/>
      <dgm:spPr/>
      <dgm:t>
        <a:bodyPr/>
        <a:lstStyle/>
        <a:p>
          <a:endParaRPr lang="en-US"/>
        </a:p>
      </dgm:t>
    </dgm:pt>
    <dgm:pt modelId="{388B7B8D-4BBD-4CA7-A0B0-FD9EBB5AD6FF}" type="sibTrans" cxnId="{7CF87476-6656-4D8D-A68F-A189F9BFA2AC}">
      <dgm:prSet/>
      <dgm:spPr/>
      <dgm:t>
        <a:bodyPr/>
        <a:lstStyle/>
        <a:p>
          <a:endParaRPr lang="en-US"/>
        </a:p>
      </dgm:t>
    </dgm:pt>
    <dgm:pt modelId="{4E473475-C36F-4F58-B427-4F1864FFC431}">
      <dgm:prSet phldrT="[Text]"/>
      <dgm:spPr>
        <a:solidFill>
          <a:schemeClr val="accent2">
            <a:hueOff val="0"/>
            <a:satOff val="0"/>
            <a:lumOff val="0"/>
            <a:alpha val="50000"/>
          </a:schemeClr>
        </a:solidFill>
      </dgm:spPr>
      <dgm:t>
        <a:bodyPr/>
        <a:lstStyle/>
        <a:p>
          <a:pPr algn="l"/>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9D6BE54-7D6E-424B-A5DC-7E37E6A10588}" type="parTrans" cxnId="{6D3B221A-7042-4E25-A112-A3F3B922EC67}">
      <dgm:prSet/>
      <dgm:spPr/>
      <dgm:t>
        <a:bodyPr/>
        <a:lstStyle/>
        <a:p>
          <a:endParaRPr lang="en-US"/>
        </a:p>
      </dgm:t>
    </dgm:pt>
    <dgm:pt modelId="{C83636AE-BD54-4197-97B5-1CE6F00A6010}" type="sibTrans" cxnId="{6D3B221A-7042-4E25-A112-A3F3B922EC67}">
      <dgm:prSet/>
      <dgm:spPr/>
      <dgm:t>
        <a:bodyPr/>
        <a:lstStyle/>
        <a:p>
          <a:endParaRPr lang="en-US"/>
        </a:p>
      </dgm:t>
    </dgm:pt>
    <dgm:pt modelId="{463B47A7-79EE-44CA-89A1-430A655C937D}">
      <dgm:prSet phldrT="[Text]"/>
      <dgm:spPr>
        <a:solidFill>
          <a:schemeClr val="accent4"/>
        </a:solidFill>
      </dgm:spPr>
      <dgm:t>
        <a:bodyPr/>
        <a:lstStyle/>
        <a:p>
          <a:pPr algn="l"/>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Outstanding share measurements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973A5B2-E4AC-4343-9619-D5D1FA968371}" type="sibTrans" cxnId="{8C7C164A-6665-4878-8E6E-F91BFFCAAD95}">
      <dgm:prSet/>
      <dgm:spPr/>
      <dgm:t>
        <a:bodyPr/>
        <a:lstStyle/>
        <a:p>
          <a:endParaRPr lang="en-US"/>
        </a:p>
      </dgm:t>
    </dgm:pt>
    <dgm:pt modelId="{4208A584-5C04-443B-8054-AB05359ACD23}" type="parTrans" cxnId="{8C7C164A-6665-4878-8E6E-F91BFFCAAD95}">
      <dgm:prSet/>
      <dgm:spPr/>
      <dgm:t>
        <a:bodyPr/>
        <a:lstStyle/>
        <a:p>
          <a:endParaRPr lang="en-US"/>
        </a:p>
      </dgm:t>
    </dgm:pt>
    <dgm:pt modelId="{76CCAFA5-7DD2-4A63-BE18-3EF50830BA60}">
      <dgm:prSet phldrT="[Text]"/>
      <dgm:spPr>
        <a:solidFill>
          <a:schemeClr val="accent3">
            <a:hueOff val="0"/>
            <a:satOff val="0"/>
            <a:lumOff val="0"/>
            <a:alpha val="50000"/>
          </a:schemeClr>
        </a:solidFill>
      </dgm:spPr>
      <dgm:t>
        <a:bodyPr/>
        <a:lstStyle/>
        <a:p>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E9FECCDF-1BBF-413B-9CB3-E0CB688CF0EE}" type="sibTrans" cxnId="{CBD8D298-DA5D-4BB1-894E-973305FE4D9D}">
      <dgm:prSet/>
      <dgm:spPr/>
      <dgm:t>
        <a:bodyPr/>
        <a:lstStyle/>
        <a:p>
          <a:endParaRPr lang="en-US"/>
        </a:p>
      </dgm:t>
    </dgm:pt>
    <dgm:pt modelId="{C53E14C7-B92E-43E7-9F4B-31FEFA7A6217}" type="parTrans" cxnId="{CBD8D298-DA5D-4BB1-894E-973305FE4D9D}">
      <dgm:prSet/>
      <dgm:spPr/>
      <dgm:t>
        <a:bodyPr/>
        <a:lstStyle/>
        <a:p>
          <a:endParaRPr lang="en-US"/>
        </a:p>
      </dgm:t>
    </dgm:pt>
    <dgm:pt modelId="{6684233D-7676-4E30-A97E-981C268728E6}" type="pres">
      <dgm:prSet presAssocID="{5F52C9B7-FFCA-4CE7-BEBA-CABD3E36495E}" presName="Name0" presStyleCnt="0">
        <dgm:presLayoutVars>
          <dgm:chPref val="1"/>
          <dgm:dir/>
          <dgm:animOne val="branch"/>
          <dgm:animLvl val="lvl"/>
          <dgm:resizeHandles/>
        </dgm:presLayoutVars>
      </dgm:prSet>
      <dgm:spPr/>
      <dgm:t>
        <a:bodyPr/>
        <a:lstStyle/>
        <a:p>
          <a:endParaRPr lang="en-US"/>
        </a:p>
      </dgm:t>
    </dgm:pt>
    <dgm:pt modelId="{007E1744-8C2A-43E4-B4F9-554C71E7C836}" type="pres">
      <dgm:prSet presAssocID="{CDBAB1B2-9D93-4452-9294-25875E86324D}" presName="vertOne" presStyleCnt="0"/>
      <dgm:spPr/>
    </dgm:pt>
    <dgm:pt modelId="{0B306826-664B-4597-B01B-10D65C4A703D}" type="pres">
      <dgm:prSet presAssocID="{CDBAB1B2-9D93-4452-9294-25875E86324D}" presName="txOne" presStyleLbl="node0" presStyleIdx="0" presStyleCnt="1">
        <dgm:presLayoutVars>
          <dgm:chPref val="3"/>
        </dgm:presLayoutVars>
      </dgm:prSet>
      <dgm:spPr/>
      <dgm:t>
        <a:bodyPr/>
        <a:lstStyle/>
        <a:p>
          <a:endParaRPr lang="en-US"/>
        </a:p>
      </dgm:t>
    </dgm:pt>
    <dgm:pt modelId="{8A0621F3-4662-4A2B-ACD6-8B904E0F7B4B}" type="pres">
      <dgm:prSet presAssocID="{CDBAB1B2-9D93-4452-9294-25875E86324D}" presName="parTransOne" presStyleCnt="0"/>
      <dgm:spPr/>
    </dgm:pt>
    <dgm:pt modelId="{F4EC8172-EAE3-4F94-9F60-CDE34289E450}" type="pres">
      <dgm:prSet presAssocID="{CDBAB1B2-9D93-4452-9294-25875E86324D}" presName="horzOne" presStyleCnt="0"/>
      <dgm:spPr/>
    </dgm:pt>
    <dgm:pt modelId="{988C5CA3-A42F-498B-A2F7-A6061DD6B14F}" type="pres">
      <dgm:prSet presAssocID="{F051D1EF-439E-4EAC-9E45-B88908A5238F}" presName="vertTwo" presStyleCnt="0"/>
      <dgm:spPr/>
    </dgm:pt>
    <dgm:pt modelId="{129D36AE-CE99-49F1-AD4C-241E985B7AFB}" type="pres">
      <dgm:prSet presAssocID="{F051D1EF-439E-4EAC-9E45-B88908A5238F}" presName="txTwo" presStyleLbl="node2" presStyleIdx="0" presStyleCnt="2">
        <dgm:presLayoutVars>
          <dgm:chPref val="3"/>
        </dgm:presLayoutVars>
      </dgm:prSet>
      <dgm:spPr/>
      <dgm:t>
        <a:bodyPr/>
        <a:lstStyle/>
        <a:p>
          <a:endParaRPr lang="en-US"/>
        </a:p>
      </dgm:t>
    </dgm:pt>
    <dgm:pt modelId="{994584A3-1E5C-4F05-88F0-78E0271A7016}" type="pres">
      <dgm:prSet presAssocID="{F051D1EF-439E-4EAC-9E45-B88908A5238F}" presName="parTransTwo" presStyleCnt="0"/>
      <dgm:spPr/>
    </dgm:pt>
    <dgm:pt modelId="{1E52CC56-917D-4053-9941-87180C28653D}" type="pres">
      <dgm:prSet presAssocID="{F051D1EF-439E-4EAC-9E45-B88908A5238F}" presName="horzTwo" presStyleCnt="0"/>
      <dgm:spPr/>
    </dgm:pt>
    <dgm:pt modelId="{9820C229-4F43-4782-AEB9-340A9EE9B51A}" type="pres">
      <dgm:prSet presAssocID="{F81C167C-CD39-4FF7-A138-4E1B37540CF5}" presName="vertThree" presStyleCnt="0"/>
      <dgm:spPr/>
    </dgm:pt>
    <dgm:pt modelId="{AC279D6F-974A-4A29-8D20-7E41C7A6C7C1}" type="pres">
      <dgm:prSet presAssocID="{F81C167C-CD39-4FF7-A138-4E1B37540CF5}" presName="txThree" presStyleLbl="node3" presStyleIdx="0" presStyleCnt="3" custScaleX="129476">
        <dgm:presLayoutVars>
          <dgm:chPref val="3"/>
        </dgm:presLayoutVars>
      </dgm:prSet>
      <dgm:spPr/>
      <dgm:t>
        <a:bodyPr/>
        <a:lstStyle/>
        <a:p>
          <a:endParaRPr lang="en-US"/>
        </a:p>
      </dgm:t>
    </dgm:pt>
    <dgm:pt modelId="{482FE76C-7750-4143-B609-6C356C36D597}" type="pres">
      <dgm:prSet presAssocID="{F81C167C-CD39-4FF7-A138-4E1B37540CF5}" presName="horzThree" presStyleCnt="0"/>
      <dgm:spPr/>
    </dgm:pt>
    <dgm:pt modelId="{71A448E1-360B-44B7-AD63-683D2E181547}" type="pres">
      <dgm:prSet presAssocID="{388B7B8D-4BBD-4CA7-A0B0-FD9EBB5AD6FF}" presName="sibSpaceThree" presStyleCnt="0"/>
      <dgm:spPr/>
    </dgm:pt>
    <dgm:pt modelId="{5B5C1937-BAC7-454F-9117-B78FDEB57096}" type="pres">
      <dgm:prSet presAssocID="{76CCAFA5-7DD2-4A63-BE18-3EF50830BA60}" presName="vertThree" presStyleCnt="0"/>
      <dgm:spPr/>
    </dgm:pt>
    <dgm:pt modelId="{90FF3639-8057-44E6-AA0E-FD145347EE61}" type="pres">
      <dgm:prSet presAssocID="{76CCAFA5-7DD2-4A63-BE18-3EF50830BA60}" presName="txThree" presStyleLbl="node3" presStyleIdx="1" presStyleCnt="3" custScaleX="56448">
        <dgm:presLayoutVars>
          <dgm:chPref val="3"/>
        </dgm:presLayoutVars>
      </dgm:prSet>
      <dgm:spPr/>
      <dgm:t>
        <a:bodyPr/>
        <a:lstStyle/>
        <a:p>
          <a:endParaRPr lang="en-US"/>
        </a:p>
      </dgm:t>
    </dgm:pt>
    <dgm:pt modelId="{918B605A-9D8F-451F-81C5-560807895964}" type="pres">
      <dgm:prSet presAssocID="{76CCAFA5-7DD2-4A63-BE18-3EF50830BA60}" presName="horzThree" presStyleCnt="0"/>
      <dgm:spPr/>
    </dgm:pt>
    <dgm:pt modelId="{87910110-8E4C-49C4-840B-F9648E5A0F7B}" type="pres">
      <dgm:prSet presAssocID="{61B6DFB4-668C-44B0-B025-B4FB0E12A0D1}" presName="sibSpaceTwo" presStyleCnt="0"/>
      <dgm:spPr/>
    </dgm:pt>
    <dgm:pt modelId="{7D2FD5A3-24CB-413A-BDF2-762872721F56}" type="pres">
      <dgm:prSet presAssocID="{4E473475-C36F-4F58-B427-4F1864FFC431}" presName="vertTwo" presStyleCnt="0"/>
      <dgm:spPr/>
    </dgm:pt>
    <dgm:pt modelId="{1BBE41B6-87D3-4F19-9396-70016D0CCB62}" type="pres">
      <dgm:prSet presAssocID="{4E473475-C36F-4F58-B427-4F1864FFC431}" presName="txTwo" presStyleLbl="node2" presStyleIdx="1" presStyleCnt="2">
        <dgm:presLayoutVars>
          <dgm:chPref val="3"/>
        </dgm:presLayoutVars>
      </dgm:prSet>
      <dgm:spPr/>
      <dgm:t>
        <a:bodyPr/>
        <a:lstStyle/>
        <a:p>
          <a:endParaRPr lang="en-US"/>
        </a:p>
      </dgm:t>
    </dgm:pt>
    <dgm:pt modelId="{42545643-A72A-443E-844E-C97D532606BE}" type="pres">
      <dgm:prSet presAssocID="{4E473475-C36F-4F58-B427-4F1864FFC431}" presName="parTransTwo" presStyleCnt="0"/>
      <dgm:spPr/>
    </dgm:pt>
    <dgm:pt modelId="{86828AED-D94B-4C63-8C25-B5E0A5DAEEA1}" type="pres">
      <dgm:prSet presAssocID="{4E473475-C36F-4F58-B427-4F1864FFC431}" presName="horzTwo" presStyleCnt="0"/>
      <dgm:spPr/>
    </dgm:pt>
    <dgm:pt modelId="{E456BECF-0F39-4BE7-9A87-324403BC1348}" type="pres">
      <dgm:prSet presAssocID="{463B47A7-79EE-44CA-89A1-430A655C937D}" presName="vertThree" presStyleCnt="0"/>
      <dgm:spPr/>
    </dgm:pt>
    <dgm:pt modelId="{C904D899-2573-4569-8202-467955EFD2B2}" type="pres">
      <dgm:prSet presAssocID="{463B47A7-79EE-44CA-89A1-430A655C937D}" presName="txThree" presStyleLbl="node3" presStyleIdx="2" presStyleCnt="3">
        <dgm:presLayoutVars>
          <dgm:chPref val="3"/>
        </dgm:presLayoutVars>
      </dgm:prSet>
      <dgm:spPr/>
      <dgm:t>
        <a:bodyPr/>
        <a:lstStyle/>
        <a:p>
          <a:endParaRPr lang="en-US"/>
        </a:p>
      </dgm:t>
    </dgm:pt>
    <dgm:pt modelId="{019A64CD-D99B-4E5D-A109-5F77413F7BF7}" type="pres">
      <dgm:prSet presAssocID="{463B47A7-79EE-44CA-89A1-430A655C937D}" presName="horzThree" presStyleCnt="0"/>
      <dgm:spPr/>
    </dgm:pt>
  </dgm:ptLst>
  <dgm:cxnLst>
    <dgm:cxn modelId="{28461701-8BA3-41D5-A384-DCD57AF9A491}" srcId="{5F52C9B7-FFCA-4CE7-BEBA-CABD3E36495E}" destId="{CDBAB1B2-9D93-4452-9294-25875E86324D}" srcOrd="0" destOrd="0" parTransId="{FCFADC02-D462-48E4-8646-61E70307E14E}" sibTransId="{A71B25B7-B2DF-4FCD-9986-5CB1866C764B}"/>
    <dgm:cxn modelId="{CBD8D298-DA5D-4BB1-894E-973305FE4D9D}" srcId="{F051D1EF-439E-4EAC-9E45-B88908A5238F}" destId="{76CCAFA5-7DD2-4A63-BE18-3EF50830BA60}" srcOrd="1" destOrd="0" parTransId="{C53E14C7-B92E-43E7-9F4B-31FEFA7A6217}" sibTransId="{E9FECCDF-1BBF-413B-9CB3-E0CB688CF0EE}"/>
    <dgm:cxn modelId="{B244BA9B-8130-4CB7-8AA1-F2789E595766}" type="presOf" srcId="{4E473475-C36F-4F58-B427-4F1864FFC431}" destId="{1BBE41B6-87D3-4F19-9396-70016D0CCB62}" srcOrd="0" destOrd="0" presId="urn:microsoft.com/office/officeart/2005/8/layout/hierarchy4"/>
    <dgm:cxn modelId="{8C7C164A-6665-4878-8E6E-F91BFFCAAD95}" srcId="{4E473475-C36F-4F58-B427-4F1864FFC431}" destId="{463B47A7-79EE-44CA-89A1-430A655C937D}" srcOrd="0" destOrd="0" parTransId="{4208A584-5C04-443B-8054-AB05359ACD23}" sibTransId="{D973A5B2-E4AC-4343-9619-D5D1FA968371}"/>
    <dgm:cxn modelId="{6E758758-DCEE-4B04-91B5-D5C098CB889B}" type="presOf" srcId="{F051D1EF-439E-4EAC-9E45-B88908A5238F}" destId="{129D36AE-CE99-49F1-AD4C-241E985B7AFB}" srcOrd="0" destOrd="0" presId="urn:microsoft.com/office/officeart/2005/8/layout/hierarchy4"/>
    <dgm:cxn modelId="{6D3B221A-7042-4E25-A112-A3F3B922EC67}" srcId="{CDBAB1B2-9D93-4452-9294-25875E86324D}" destId="{4E473475-C36F-4F58-B427-4F1864FFC431}" srcOrd="1" destOrd="0" parTransId="{89D6BE54-7D6E-424B-A5DC-7E37E6A10588}" sibTransId="{C83636AE-BD54-4197-97B5-1CE6F00A6010}"/>
    <dgm:cxn modelId="{7CF87476-6656-4D8D-A68F-A189F9BFA2AC}" srcId="{F051D1EF-439E-4EAC-9E45-B88908A5238F}" destId="{F81C167C-CD39-4FF7-A138-4E1B37540CF5}" srcOrd="0" destOrd="0" parTransId="{10CB25E5-A9C1-4049-93B1-167E59DB5CF7}" sibTransId="{388B7B8D-4BBD-4CA7-A0B0-FD9EBB5AD6FF}"/>
    <dgm:cxn modelId="{83BC8EB1-49B0-4EAE-8869-232D7A725140}" type="presOf" srcId="{F81C167C-CD39-4FF7-A138-4E1B37540CF5}" destId="{AC279D6F-974A-4A29-8D20-7E41C7A6C7C1}" srcOrd="0" destOrd="0" presId="urn:microsoft.com/office/officeart/2005/8/layout/hierarchy4"/>
    <dgm:cxn modelId="{55EE1DC9-5572-4699-8726-267E32C424D7}" type="presOf" srcId="{463B47A7-79EE-44CA-89A1-430A655C937D}" destId="{C904D899-2573-4569-8202-467955EFD2B2}" srcOrd="0" destOrd="0" presId="urn:microsoft.com/office/officeart/2005/8/layout/hierarchy4"/>
    <dgm:cxn modelId="{FCCDB9DC-1FD0-4690-8BF0-DAD0BBA0F576}" srcId="{CDBAB1B2-9D93-4452-9294-25875E86324D}" destId="{F051D1EF-439E-4EAC-9E45-B88908A5238F}" srcOrd="0" destOrd="0" parTransId="{E7810E7A-29E0-415C-9320-63A0F354878E}" sibTransId="{61B6DFB4-668C-44B0-B025-B4FB0E12A0D1}"/>
    <dgm:cxn modelId="{5F26E6C8-260A-4BF5-9B62-B3A95D6EBFD5}" type="presOf" srcId="{CDBAB1B2-9D93-4452-9294-25875E86324D}" destId="{0B306826-664B-4597-B01B-10D65C4A703D}" srcOrd="0" destOrd="0" presId="urn:microsoft.com/office/officeart/2005/8/layout/hierarchy4"/>
    <dgm:cxn modelId="{B452AF50-B29F-4605-933C-C82D990E00B4}" type="presOf" srcId="{76CCAFA5-7DD2-4A63-BE18-3EF50830BA60}" destId="{90FF3639-8057-44E6-AA0E-FD145347EE61}" srcOrd="0" destOrd="0" presId="urn:microsoft.com/office/officeart/2005/8/layout/hierarchy4"/>
    <dgm:cxn modelId="{7FD0B5EF-E2A4-4720-8FF0-CE3C4474F2F3}" type="presOf" srcId="{5F52C9B7-FFCA-4CE7-BEBA-CABD3E36495E}" destId="{6684233D-7676-4E30-A97E-981C268728E6}" srcOrd="0" destOrd="0" presId="urn:microsoft.com/office/officeart/2005/8/layout/hierarchy4"/>
    <dgm:cxn modelId="{AA4D5337-A4D7-41C1-867F-0AEED79C8564}" type="presParOf" srcId="{6684233D-7676-4E30-A97E-981C268728E6}" destId="{007E1744-8C2A-43E4-B4F9-554C71E7C836}" srcOrd="0" destOrd="0" presId="urn:microsoft.com/office/officeart/2005/8/layout/hierarchy4"/>
    <dgm:cxn modelId="{B772AC73-7F4C-4A70-9918-FA402E568579}" type="presParOf" srcId="{007E1744-8C2A-43E4-B4F9-554C71E7C836}" destId="{0B306826-664B-4597-B01B-10D65C4A703D}" srcOrd="0" destOrd="0" presId="urn:microsoft.com/office/officeart/2005/8/layout/hierarchy4"/>
    <dgm:cxn modelId="{7D79C179-75C3-4EB0-9885-E94C80920257}" type="presParOf" srcId="{007E1744-8C2A-43E4-B4F9-554C71E7C836}" destId="{8A0621F3-4662-4A2B-ACD6-8B904E0F7B4B}" srcOrd="1" destOrd="0" presId="urn:microsoft.com/office/officeart/2005/8/layout/hierarchy4"/>
    <dgm:cxn modelId="{662BD6DE-8D7B-41B6-9C85-D2D78671F2FE}" type="presParOf" srcId="{007E1744-8C2A-43E4-B4F9-554C71E7C836}" destId="{F4EC8172-EAE3-4F94-9F60-CDE34289E450}" srcOrd="2" destOrd="0" presId="urn:microsoft.com/office/officeart/2005/8/layout/hierarchy4"/>
    <dgm:cxn modelId="{0958444E-F80F-471A-A288-0551FB828CD8}" type="presParOf" srcId="{F4EC8172-EAE3-4F94-9F60-CDE34289E450}" destId="{988C5CA3-A42F-498B-A2F7-A6061DD6B14F}" srcOrd="0" destOrd="0" presId="urn:microsoft.com/office/officeart/2005/8/layout/hierarchy4"/>
    <dgm:cxn modelId="{C03262F9-C3BB-45C1-B537-38AE87A95A15}" type="presParOf" srcId="{988C5CA3-A42F-498B-A2F7-A6061DD6B14F}" destId="{129D36AE-CE99-49F1-AD4C-241E985B7AFB}" srcOrd="0" destOrd="0" presId="urn:microsoft.com/office/officeart/2005/8/layout/hierarchy4"/>
    <dgm:cxn modelId="{142CEA43-8AE5-4C65-8B38-E23D1B0994D6}" type="presParOf" srcId="{988C5CA3-A42F-498B-A2F7-A6061DD6B14F}" destId="{994584A3-1E5C-4F05-88F0-78E0271A7016}" srcOrd="1" destOrd="0" presId="urn:microsoft.com/office/officeart/2005/8/layout/hierarchy4"/>
    <dgm:cxn modelId="{BA08A58E-8A4B-40A6-895C-82467DBDD12E}" type="presParOf" srcId="{988C5CA3-A42F-498B-A2F7-A6061DD6B14F}" destId="{1E52CC56-917D-4053-9941-87180C28653D}" srcOrd="2" destOrd="0" presId="urn:microsoft.com/office/officeart/2005/8/layout/hierarchy4"/>
    <dgm:cxn modelId="{5A8B413A-6511-4176-B0AC-757A860BBF9A}" type="presParOf" srcId="{1E52CC56-917D-4053-9941-87180C28653D}" destId="{9820C229-4F43-4782-AEB9-340A9EE9B51A}" srcOrd="0" destOrd="0" presId="urn:microsoft.com/office/officeart/2005/8/layout/hierarchy4"/>
    <dgm:cxn modelId="{E3CBF6A0-EAF2-4207-B2C7-31FF8F245F57}" type="presParOf" srcId="{9820C229-4F43-4782-AEB9-340A9EE9B51A}" destId="{AC279D6F-974A-4A29-8D20-7E41C7A6C7C1}" srcOrd="0" destOrd="0" presId="urn:microsoft.com/office/officeart/2005/8/layout/hierarchy4"/>
    <dgm:cxn modelId="{844DFABD-018D-4474-9B8A-7197FE684000}" type="presParOf" srcId="{9820C229-4F43-4782-AEB9-340A9EE9B51A}" destId="{482FE76C-7750-4143-B609-6C356C36D597}" srcOrd="1" destOrd="0" presId="urn:microsoft.com/office/officeart/2005/8/layout/hierarchy4"/>
    <dgm:cxn modelId="{F568E265-DE76-44C7-AE5E-F6757272D7CE}" type="presParOf" srcId="{1E52CC56-917D-4053-9941-87180C28653D}" destId="{71A448E1-360B-44B7-AD63-683D2E181547}" srcOrd="1" destOrd="0" presId="urn:microsoft.com/office/officeart/2005/8/layout/hierarchy4"/>
    <dgm:cxn modelId="{5D301B1C-F0DA-41E2-A9DF-E6AADD447FAF}" type="presParOf" srcId="{1E52CC56-917D-4053-9941-87180C28653D}" destId="{5B5C1937-BAC7-454F-9117-B78FDEB57096}" srcOrd="2" destOrd="0" presId="urn:microsoft.com/office/officeart/2005/8/layout/hierarchy4"/>
    <dgm:cxn modelId="{103C149F-6004-4195-9556-88AA5B47A4AA}" type="presParOf" srcId="{5B5C1937-BAC7-454F-9117-B78FDEB57096}" destId="{90FF3639-8057-44E6-AA0E-FD145347EE61}" srcOrd="0" destOrd="0" presId="urn:microsoft.com/office/officeart/2005/8/layout/hierarchy4"/>
    <dgm:cxn modelId="{C1D5B449-7AB4-47C9-B959-3FCCF82D2BC9}" type="presParOf" srcId="{5B5C1937-BAC7-454F-9117-B78FDEB57096}" destId="{918B605A-9D8F-451F-81C5-560807895964}" srcOrd="1" destOrd="0" presId="urn:microsoft.com/office/officeart/2005/8/layout/hierarchy4"/>
    <dgm:cxn modelId="{77195CE8-7AF3-4B6E-9A9B-B834750C6686}" type="presParOf" srcId="{F4EC8172-EAE3-4F94-9F60-CDE34289E450}" destId="{87910110-8E4C-49C4-840B-F9648E5A0F7B}" srcOrd="1" destOrd="0" presId="urn:microsoft.com/office/officeart/2005/8/layout/hierarchy4"/>
    <dgm:cxn modelId="{2562EBCD-38A6-4C61-A523-635561FA70CB}" type="presParOf" srcId="{F4EC8172-EAE3-4F94-9F60-CDE34289E450}" destId="{7D2FD5A3-24CB-413A-BDF2-762872721F56}" srcOrd="2" destOrd="0" presId="urn:microsoft.com/office/officeart/2005/8/layout/hierarchy4"/>
    <dgm:cxn modelId="{4C22B9AD-E2CF-40FB-BCFA-9329C9135AE6}" type="presParOf" srcId="{7D2FD5A3-24CB-413A-BDF2-762872721F56}" destId="{1BBE41B6-87D3-4F19-9396-70016D0CCB62}" srcOrd="0" destOrd="0" presId="urn:microsoft.com/office/officeart/2005/8/layout/hierarchy4"/>
    <dgm:cxn modelId="{F55ECABA-EE96-4EBF-9420-E6AF7CD23183}" type="presParOf" srcId="{7D2FD5A3-24CB-413A-BDF2-762872721F56}" destId="{42545643-A72A-443E-844E-C97D532606BE}" srcOrd="1" destOrd="0" presId="urn:microsoft.com/office/officeart/2005/8/layout/hierarchy4"/>
    <dgm:cxn modelId="{64DC04BD-4469-45BF-A44D-8CE35BD03188}" type="presParOf" srcId="{7D2FD5A3-24CB-413A-BDF2-762872721F56}" destId="{86828AED-D94B-4C63-8C25-B5E0A5DAEEA1}" srcOrd="2" destOrd="0" presId="urn:microsoft.com/office/officeart/2005/8/layout/hierarchy4"/>
    <dgm:cxn modelId="{050A4B3C-C686-44F4-AFD3-667F6E3AEA2D}" type="presParOf" srcId="{86828AED-D94B-4C63-8C25-B5E0A5DAEEA1}" destId="{E456BECF-0F39-4BE7-9A87-324403BC1348}" srcOrd="0" destOrd="0" presId="urn:microsoft.com/office/officeart/2005/8/layout/hierarchy4"/>
    <dgm:cxn modelId="{F9CD6409-C6AC-46B5-9E57-2BB795D304E6}" type="presParOf" srcId="{E456BECF-0F39-4BE7-9A87-324403BC1348}" destId="{C904D899-2573-4569-8202-467955EFD2B2}" srcOrd="0" destOrd="0" presId="urn:microsoft.com/office/officeart/2005/8/layout/hierarchy4"/>
    <dgm:cxn modelId="{0C4DFF21-8C01-401F-81EC-5E41193909B2}" type="presParOf" srcId="{E456BECF-0F39-4BE7-9A87-324403BC1348}" destId="{019A64CD-D99B-4E5D-A109-5F77413F7BF7}"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B35DD85-5565-497B-A72F-A6AF2B431152}"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097DA06E-A8D6-44F5-9206-069D8019765D}">
      <dgm:prSet phldrT="[Text]" custT="1"/>
      <dgm:spPr>
        <a:ln>
          <a:noFill/>
        </a:ln>
      </dgm:spPr>
      <dgm:t>
        <a:bodyPr/>
        <a:lstStyle/>
        <a:p>
          <a:r>
            <a:rPr lang="en-US" sz="4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Required by GAAP</a:t>
          </a:r>
          <a:endParaRPr lang="en-US" sz="4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404BC24F-309D-47BC-AC63-926644276CE4}" type="parTrans" cxnId="{41A2011C-18BB-4E98-B448-0EC9249487B8}">
      <dgm:prSet/>
      <dgm:spPr/>
      <dgm:t>
        <a:bodyPr/>
        <a:lstStyle/>
        <a:p>
          <a:endParaRPr lang="en-US"/>
        </a:p>
      </dgm:t>
    </dgm:pt>
    <dgm:pt modelId="{40B9C5E1-3859-49B6-8FD6-E621223A4E63}" type="sibTrans" cxnId="{41A2011C-18BB-4E98-B448-0EC9249487B8}">
      <dgm:prSet/>
      <dgm:spPr/>
      <dgm:t>
        <a:bodyPr/>
        <a:lstStyle/>
        <a:p>
          <a:endParaRPr lang="en-US"/>
        </a:p>
      </dgm:t>
    </dgm:pt>
    <dgm:pt modelId="{2B24FB5F-3F46-4C17-B3AD-16D9CC15CB80}">
      <dgm:prSet phldrT="[Text]" custT="1"/>
      <dgm:spPr>
        <a:ln>
          <a:noFill/>
        </a:ln>
      </dgm:spPr>
      <dgm:t>
        <a:bodyPr/>
        <a:lstStyle/>
        <a:p>
          <a:r>
            <a:rPr lang="en-US" sz="4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Assets</a:t>
          </a:r>
          <a:endParaRPr lang="en-US" sz="4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1343C420-A72C-4564-88A6-8B30E13A4B3A}" type="parTrans" cxnId="{FF87E6D9-03FF-4064-AC8D-19DF0FE2ECCA}">
      <dgm:prSet/>
      <dgm:spPr/>
      <dgm:t>
        <a:bodyPr/>
        <a:lstStyle/>
        <a:p>
          <a:endParaRPr lang="en-US"/>
        </a:p>
      </dgm:t>
    </dgm:pt>
    <dgm:pt modelId="{654E8576-DF34-421B-B795-CC3FC5AA7259}" type="sibTrans" cxnId="{FF87E6D9-03FF-4064-AC8D-19DF0FE2ECCA}">
      <dgm:prSet/>
      <dgm:spPr/>
      <dgm:t>
        <a:bodyPr/>
        <a:lstStyle/>
        <a:p>
          <a:endParaRPr lang="en-US"/>
        </a:p>
      </dgm:t>
    </dgm:pt>
    <dgm:pt modelId="{FFC23823-46EE-46A3-81F8-17F7E9FBF75D}">
      <dgm:prSet phldrT="[Text]" custT="1"/>
      <dgm:spPr>
        <a:ln>
          <a:noFill/>
        </a:ln>
      </dgm:spPr>
      <dgm:t>
        <a:bodyPr/>
        <a:lstStyle/>
        <a:p>
          <a:r>
            <a:rPr lang="en-US" sz="4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Liabilities</a:t>
          </a:r>
          <a:endParaRPr lang="en-US" sz="4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18225516-5AF3-42F4-B879-4AA496C98859}" type="parTrans" cxnId="{B4B7EDF4-9536-40FC-A44D-243B740AED53}">
      <dgm:prSet/>
      <dgm:spPr/>
      <dgm:t>
        <a:bodyPr/>
        <a:lstStyle/>
        <a:p>
          <a:endParaRPr lang="en-US"/>
        </a:p>
      </dgm:t>
    </dgm:pt>
    <dgm:pt modelId="{33806C24-43D2-4469-A096-BC87219229E2}" type="sibTrans" cxnId="{B4B7EDF4-9536-40FC-A44D-243B740AED53}">
      <dgm:prSet/>
      <dgm:spPr/>
      <dgm:t>
        <a:bodyPr/>
        <a:lstStyle/>
        <a:p>
          <a:endParaRPr lang="en-US"/>
        </a:p>
      </dgm:t>
    </dgm:pt>
    <dgm:pt modelId="{153ADBBA-172E-4275-B502-002CC9A2CBFB}">
      <dgm:prSet phldrT="[Text]" custT="1"/>
      <dgm:spPr>
        <a:ln>
          <a:noFill/>
        </a:ln>
      </dgm:spPr>
      <dgm:t>
        <a:bodyPr/>
        <a:lstStyle/>
        <a:p>
          <a:r>
            <a:rPr lang="en-US" sz="4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Level of debt</a:t>
          </a:r>
          <a:endParaRPr lang="en-US" sz="4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6BF81B39-1617-459D-B121-BEA392AAAAC6}" type="parTrans" cxnId="{4E9AEEC2-1CE2-4255-BFA6-C0184C6D254D}">
      <dgm:prSet/>
      <dgm:spPr/>
      <dgm:t>
        <a:bodyPr/>
        <a:lstStyle/>
        <a:p>
          <a:endParaRPr lang="en-US"/>
        </a:p>
      </dgm:t>
    </dgm:pt>
    <dgm:pt modelId="{DB611EDE-37F5-4769-ADE1-0CA28B27B6B2}" type="sibTrans" cxnId="{4E9AEEC2-1CE2-4255-BFA6-C0184C6D254D}">
      <dgm:prSet/>
      <dgm:spPr/>
      <dgm:t>
        <a:bodyPr/>
        <a:lstStyle/>
        <a:p>
          <a:endParaRPr lang="en-US"/>
        </a:p>
      </dgm:t>
    </dgm:pt>
    <dgm:pt modelId="{02FC169E-9735-43CC-96DD-D359161E052C}" type="pres">
      <dgm:prSet presAssocID="{7B35DD85-5565-497B-A72F-A6AF2B431152}" presName="Name0" presStyleCnt="0">
        <dgm:presLayoutVars>
          <dgm:chMax val="7"/>
          <dgm:chPref val="7"/>
          <dgm:dir/>
        </dgm:presLayoutVars>
      </dgm:prSet>
      <dgm:spPr/>
      <dgm:t>
        <a:bodyPr/>
        <a:lstStyle/>
        <a:p>
          <a:endParaRPr lang="en-US"/>
        </a:p>
      </dgm:t>
    </dgm:pt>
    <dgm:pt modelId="{66361595-58DD-4C45-978A-5D995D061D8C}" type="pres">
      <dgm:prSet presAssocID="{7B35DD85-5565-497B-A72F-A6AF2B431152}" presName="Name1" presStyleCnt="0"/>
      <dgm:spPr/>
    </dgm:pt>
    <dgm:pt modelId="{860EF84B-0AC8-436B-8815-4BE731FD24F8}" type="pres">
      <dgm:prSet presAssocID="{7B35DD85-5565-497B-A72F-A6AF2B431152}" presName="cycle" presStyleCnt="0"/>
      <dgm:spPr/>
    </dgm:pt>
    <dgm:pt modelId="{A73401E1-047C-4778-9824-FB57239109E5}" type="pres">
      <dgm:prSet presAssocID="{7B35DD85-5565-497B-A72F-A6AF2B431152}" presName="srcNode" presStyleLbl="node1" presStyleIdx="0" presStyleCnt="4"/>
      <dgm:spPr/>
    </dgm:pt>
    <dgm:pt modelId="{B87091AD-4C9B-48F1-8AD6-FA16D83A1297}" type="pres">
      <dgm:prSet presAssocID="{7B35DD85-5565-497B-A72F-A6AF2B431152}" presName="conn" presStyleLbl="parChTrans1D2" presStyleIdx="0" presStyleCnt="1"/>
      <dgm:spPr/>
      <dgm:t>
        <a:bodyPr/>
        <a:lstStyle/>
        <a:p>
          <a:endParaRPr lang="en-US"/>
        </a:p>
      </dgm:t>
    </dgm:pt>
    <dgm:pt modelId="{125566F4-9393-475D-BFF8-DC01976511FE}" type="pres">
      <dgm:prSet presAssocID="{7B35DD85-5565-497B-A72F-A6AF2B431152}" presName="extraNode" presStyleLbl="node1" presStyleIdx="0" presStyleCnt="4"/>
      <dgm:spPr/>
    </dgm:pt>
    <dgm:pt modelId="{45E9B3D1-2B9A-4C00-A0F2-6070845D1896}" type="pres">
      <dgm:prSet presAssocID="{7B35DD85-5565-497B-A72F-A6AF2B431152}" presName="dstNode" presStyleLbl="node1" presStyleIdx="0" presStyleCnt="4"/>
      <dgm:spPr/>
    </dgm:pt>
    <dgm:pt modelId="{0384E7A2-3007-4514-8658-54510EA70CD4}" type="pres">
      <dgm:prSet presAssocID="{097DA06E-A8D6-44F5-9206-069D8019765D}" presName="text_1" presStyleLbl="node1" presStyleIdx="0" presStyleCnt="4">
        <dgm:presLayoutVars>
          <dgm:bulletEnabled val="1"/>
        </dgm:presLayoutVars>
      </dgm:prSet>
      <dgm:spPr/>
      <dgm:t>
        <a:bodyPr/>
        <a:lstStyle/>
        <a:p>
          <a:endParaRPr lang="en-US"/>
        </a:p>
      </dgm:t>
    </dgm:pt>
    <dgm:pt modelId="{4EF3A83B-BDB1-4270-A2A8-B3D4951CFBCB}" type="pres">
      <dgm:prSet presAssocID="{097DA06E-A8D6-44F5-9206-069D8019765D}" presName="accent_1" presStyleCnt="0"/>
      <dgm:spPr/>
    </dgm:pt>
    <dgm:pt modelId="{7CF9E3E9-1A91-4C5C-B104-AF73F832502F}" type="pres">
      <dgm:prSet presAssocID="{097DA06E-A8D6-44F5-9206-069D8019765D}" presName="accentRepeatNode" presStyleLbl="solidFgAcc1" presStyleIdx="0" presStyleCnt="4"/>
      <dgm:spPr/>
    </dgm:pt>
    <dgm:pt modelId="{E694DA84-559D-4D16-8313-FAAFFF8B866F}" type="pres">
      <dgm:prSet presAssocID="{2B24FB5F-3F46-4C17-B3AD-16D9CC15CB80}" presName="text_2" presStyleLbl="node1" presStyleIdx="1" presStyleCnt="4">
        <dgm:presLayoutVars>
          <dgm:bulletEnabled val="1"/>
        </dgm:presLayoutVars>
      </dgm:prSet>
      <dgm:spPr/>
      <dgm:t>
        <a:bodyPr/>
        <a:lstStyle/>
        <a:p>
          <a:endParaRPr lang="en-US"/>
        </a:p>
      </dgm:t>
    </dgm:pt>
    <dgm:pt modelId="{8311D285-89C5-4E06-8802-163EE5FE1AD9}" type="pres">
      <dgm:prSet presAssocID="{2B24FB5F-3F46-4C17-B3AD-16D9CC15CB80}" presName="accent_2" presStyleCnt="0"/>
      <dgm:spPr/>
    </dgm:pt>
    <dgm:pt modelId="{0B4335DD-B134-485F-81B4-E13EB1EC87E8}" type="pres">
      <dgm:prSet presAssocID="{2B24FB5F-3F46-4C17-B3AD-16D9CC15CB80}" presName="accentRepeatNode" presStyleLbl="solidFgAcc1" presStyleIdx="1" presStyleCnt="4"/>
      <dgm:spPr/>
    </dgm:pt>
    <dgm:pt modelId="{0C289DBD-205B-4AA9-A624-B5340D9DD6E7}" type="pres">
      <dgm:prSet presAssocID="{FFC23823-46EE-46A3-81F8-17F7E9FBF75D}" presName="text_3" presStyleLbl="node1" presStyleIdx="2" presStyleCnt="4">
        <dgm:presLayoutVars>
          <dgm:bulletEnabled val="1"/>
        </dgm:presLayoutVars>
      </dgm:prSet>
      <dgm:spPr/>
      <dgm:t>
        <a:bodyPr/>
        <a:lstStyle/>
        <a:p>
          <a:endParaRPr lang="en-US"/>
        </a:p>
      </dgm:t>
    </dgm:pt>
    <dgm:pt modelId="{C38147B8-1160-4747-8F1B-1AC0BB10EDA8}" type="pres">
      <dgm:prSet presAssocID="{FFC23823-46EE-46A3-81F8-17F7E9FBF75D}" presName="accent_3" presStyleCnt="0"/>
      <dgm:spPr/>
    </dgm:pt>
    <dgm:pt modelId="{F02ED7EA-B4BD-49C2-82D0-49A0E0FA2836}" type="pres">
      <dgm:prSet presAssocID="{FFC23823-46EE-46A3-81F8-17F7E9FBF75D}" presName="accentRepeatNode" presStyleLbl="solidFgAcc1" presStyleIdx="2" presStyleCnt="4"/>
      <dgm:spPr/>
    </dgm:pt>
    <dgm:pt modelId="{5E7BE3C1-40AA-499E-8177-B591E4751ED8}" type="pres">
      <dgm:prSet presAssocID="{153ADBBA-172E-4275-B502-002CC9A2CBFB}" presName="text_4" presStyleLbl="node1" presStyleIdx="3" presStyleCnt="4">
        <dgm:presLayoutVars>
          <dgm:bulletEnabled val="1"/>
        </dgm:presLayoutVars>
      </dgm:prSet>
      <dgm:spPr/>
      <dgm:t>
        <a:bodyPr/>
        <a:lstStyle/>
        <a:p>
          <a:endParaRPr lang="en-US"/>
        </a:p>
      </dgm:t>
    </dgm:pt>
    <dgm:pt modelId="{4744C8A0-B6AB-4B1E-8683-330C42C38925}" type="pres">
      <dgm:prSet presAssocID="{153ADBBA-172E-4275-B502-002CC9A2CBFB}" presName="accent_4" presStyleCnt="0"/>
      <dgm:spPr/>
    </dgm:pt>
    <dgm:pt modelId="{D1BEC422-7636-44CC-A756-AF493E508980}" type="pres">
      <dgm:prSet presAssocID="{153ADBBA-172E-4275-B502-002CC9A2CBFB}" presName="accentRepeatNode" presStyleLbl="solidFgAcc1" presStyleIdx="3" presStyleCnt="4"/>
      <dgm:spPr/>
    </dgm:pt>
  </dgm:ptLst>
  <dgm:cxnLst>
    <dgm:cxn modelId="{B4B7EDF4-9536-40FC-A44D-243B740AED53}" srcId="{7B35DD85-5565-497B-A72F-A6AF2B431152}" destId="{FFC23823-46EE-46A3-81F8-17F7E9FBF75D}" srcOrd="2" destOrd="0" parTransId="{18225516-5AF3-42F4-B879-4AA496C98859}" sibTransId="{33806C24-43D2-4469-A096-BC87219229E2}"/>
    <dgm:cxn modelId="{0834DFE0-FABA-4A82-A958-A148ED6DA20E}" type="presOf" srcId="{40B9C5E1-3859-49B6-8FD6-E621223A4E63}" destId="{B87091AD-4C9B-48F1-8AD6-FA16D83A1297}" srcOrd="0" destOrd="0" presId="urn:microsoft.com/office/officeart/2008/layout/VerticalCurvedList"/>
    <dgm:cxn modelId="{4E9AEEC2-1CE2-4255-BFA6-C0184C6D254D}" srcId="{7B35DD85-5565-497B-A72F-A6AF2B431152}" destId="{153ADBBA-172E-4275-B502-002CC9A2CBFB}" srcOrd="3" destOrd="0" parTransId="{6BF81B39-1617-459D-B121-BEA392AAAAC6}" sibTransId="{DB611EDE-37F5-4769-ADE1-0CA28B27B6B2}"/>
    <dgm:cxn modelId="{07A6ACB9-13C7-4DBB-905F-63798115D648}" type="presOf" srcId="{097DA06E-A8D6-44F5-9206-069D8019765D}" destId="{0384E7A2-3007-4514-8658-54510EA70CD4}" srcOrd="0" destOrd="0" presId="urn:microsoft.com/office/officeart/2008/layout/VerticalCurvedList"/>
    <dgm:cxn modelId="{FF87E6D9-03FF-4064-AC8D-19DF0FE2ECCA}" srcId="{7B35DD85-5565-497B-A72F-A6AF2B431152}" destId="{2B24FB5F-3F46-4C17-B3AD-16D9CC15CB80}" srcOrd="1" destOrd="0" parTransId="{1343C420-A72C-4564-88A6-8B30E13A4B3A}" sibTransId="{654E8576-DF34-421B-B795-CC3FC5AA7259}"/>
    <dgm:cxn modelId="{41A2011C-18BB-4E98-B448-0EC9249487B8}" srcId="{7B35DD85-5565-497B-A72F-A6AF2B431152}" destId="{097DA06E-A8D6-44F5-9206-069D8019765D}" srcOrd="0" destOrd="0" parTransId="{404BC24F-309D-47BC-AC63-926644276CE4}" sibTransId="{40B9C5E1-3859-49B6-8FD6-E621223A4E63}"/>
    <dgm:cxn modelId="{58109033-C349-46FF-993C-ADC7AE8F8E29}" type="presOf" srcId="{7B35DD85-5565-497B-A72F-A6AF2B431152}" destId="{02FC169E-9735-43CC-96DD-D359161E052C}" srcOrd="0" destOrd="0" presId="urn:microsoft.com/office/officeart/2008/layout/VerticalCurvedList"/>
    <dgm:cxn modelId="{5EFF6606-F74E-499E-96C7-68CF5F9C703E}" type="presOf" srcId="{FFC23823-46EE-46A3-81F8-17F7E9FBF75D}" destId="{0C289DBD-205B-4AA9-A624-B5340D9DD6E7}" srcOrd="0" destOrd="0" presId="urn:microsoft.com/office/officeart/2008/layout/VerticalCurvedList"/>
    <dgm:cxn modelId="{12932CEB-95F2-4D63-80A4-FE2766EAFC77}" type="presOf" srcId="{153ADBBA-172E-4275-B502-002CC9A2CBFB}" destId="{5E7BE3C1-40AA-499E-8177-B591E4751ED8}" srcOrd="0" destOrd="0" presId="urn:microsoft.com/office/officeart/2008/layout/VerticalCurvedList"/>
    <dgm:cxn modelId="{CBEFC872-78D9-4C49-8DD2-E129F6631D36}" type="presOf" srcId="{2B24FB5F-3F46-4C17-B3AD-16D9CC15CB80}" destId="{E694DA84-559D-4D16-8313-FAAFFF8B866F}" srcOrd="0" destOrd="0" presId="urn:microsoft.com/office/officeart/2008/layout/VerticalCurvedList"/>
    <dgm:cxn modelId="{D4E1CF1F-E6A1-4027-9932-91275963A0EB}" type="presParOf" srcId="{02FC169E-9735-43CC-96DD-D359161E052C}" destId="{66361595-58DD-4C45-978A-5D995D061D8C}" srcOrd="0" destOrd="0" presId="urn:microsoft.com/office/officeart/2008/layout/VerticalCurvedList"/>
    <dgm:cxn modelId="{7A6DFC54-69FE-4CA0-9DE2-DC7F95903A16}" type="presParOf" srcId="{66361595-58DD-4C45-978A-5D995D061D8C}" destId="{860EF84B-0AC8-436B-8815-4BE731FD24F8}" srcOrd="0" destOrd="0" presId="urn:microsoft.com/office/officeart/2008/layout/VerticalCurvedList"/>
    <dgm:cxn modelId="{BE590DA0-E02E-43B6-A9E2-42560AA38F27}" type="presParOf" srcId="{860EF84B-0AC8-436B-8815-4BE731FD24F8}" destId="{A73401E1-047C-4778-9824-FB57239109E5}" srcOrd="0" destOrd="0" presId="urn:microsoft.com/office/officeart/2008/layout/VerticalCurvedList"/>
    <dgm:cxn modelId="{27BE50A3-D0EB-4C55-9FDA-B44895340C16}" type="presParOf" srcId="{860EF84B-0AC8-436B-8815-4BE731FD24F8}" destId="{B87091AD-4C9B-48F1-8AD6-FA16D83A1297}" srcOrd="1" destOrd="0" presId="urn:microsoft.com/office/officeart/2008/layout/VerticalCurvedList"/>
    <dgm:cxn modelId="{41D944DD-9328-4F84-BCFF-CA62D97800EA}" type="presParOf" srcId="{860EF84B-0AC8-436B-8815-4BE731FD24F8}" destId="{125566F4-9393-475D-BFF8-DC01976511FE}" srcOrd="2" destOrd="0" presId="urn:microsoft.com/office/officeart/2008/layout/VerticalCurvedList"/>
    <dgm:cxn modelId="{0E278AA1-7899-46FB-AE94-B0E2BCC505F0}" type="presParOf" srcId="{860EF84B-0AC8-436B-8815-4BE731FD24F8}" destId="{45E9B3D1-2B9A-4C00-A0F2-6070845D1896}" srcOrd="3" destOrd="0" presId="urn:microsoft.com/office/officeart/2008/layout/VerticalCurvedList"/>
    <dgm:cxn modelId="{2D7B8AA9-6B09-40A2-AF77-10940E2B7DAE}" type="presParOf" srcId="{66361595-58DD-4C45-978A-5D995D061D8C}" destId="{0384E7A2-3007-4514-8658-54510EA70CD4}" srcOrd="1" destOrd="0" presId="urn:microsoft.com/office/officeart/2008/layout/VerticalCurvedList"/>
    <dgm:cxn modelId="{70F118FE-155A-41C6-A132-7B89F15CEFE7}" type="presParOf" srcId="{66361595-58DD-4C45-978A-5D995D061D8C}" destId="{4EF3A83B-BDB1-4270-A2A8-B3D4951CFBCB}" srcOrd="2" destOrd="0" presId="urn:microsoft.com/office/officeart/2008/layout/VerticalCurvedList"/>
    <dgm:cxn modelId="{CCA2EF32-90BC-4971-9702-75240E276EC8}" type="presParOf" srcId="{4EF3A83B-BDB1-4270-A2A8-B3D4951CFBCB}" destId="{7CF9E3E9-1A91-4C5C-B104-AF73F832502F}" srcOrd="0" destOrd="0" presId="urn:microsoft.com/office/officeart/2008/layout/VerticalCurvedList"/>
    <dgm:cxn modelId="{DC9C2649-96F2-482B-9A5F-92ACCFC8C863}" type="presParOf" srcId="{66361595-58DD-4C45-978A-5D995D061D8C}" destId="{E694DA84-559D-4D16-8313-FAAFFF8B866F}" srcOrd="3" destOrd="0" presId="urn:microsoft.com/office/officeart/2008/layout/VerticalCurvedList"/>
    <dgm:cxn modelId="{2EC0EB78-5F8A-46F0-AE93-E7BCDEBEEC24}" type="presParOf" srcId="{66361595-58DD-4C45-978A-5D995D061D8C}" destId="{8311D285-89C5-4E06-8802-163EE5FE1AD9}" srcOrd="4" destOrd="0" presId="urn:microsoft.com/office/officeart/2008/layout/VerticalCurvedList"/>
    <dgm:cxn modelId="{5CAF8691-21CD-4FDC-8EC9-55396C505430}" type="presParOf" srcId="{8311D285-89C5-4E06-8802-163EE5FE1AD9}" destId="{0B4335DD-B134-485F-81B4-E13EB1EC87E8}" srcOrd="0" destOrd="0" presId="urn:microsoft.com/office/officeart/2008/layout/VerticalCurvedList"/>
    <dgm:cxn modelId="{98E5C3AC-FD55-4C01-8ECA-0A57B260A1C5}" type="presParOf" srcId="{66361595-58DD-4C45-978A-5D995D061D8C}" destId="{0C289DBD-205B-4AA9-A624-B5340D9DD6E7}" srcOrd="5" destOrd="0" presId="urn:microsoft.com/office/officeart/2008/layout/VerticalCurvedList"/>
    <dgm:cxn modelId="{23B0EA68-0A4C-4B48-9513-54235375DA85}" type="presParOf" srcId="{66361595-58DD-4C45-978A-5D995D061D8C}" destId="{C38147B8-1160-4747-8F1B-1AC0BB10EDA8}" srcOrd="6" destOrd="0" presId="urn:microsoft.com/office/officeart/2008/layout/VerticalCurvedList"/>
    <dgm:cxn modelId="{70A52ECE-99FF-433E-A0E0-344B08B87799}" type="presParOf" srcId="{C38147B8-1160-4747-8F1B-1AC0BB10EDA8}" destId="{F02ED7EA-B4BD-49C2-82D0-49A0E0FA2836}" srcOrd="0" destOrd="0" presId="urn:microsoft.com/office/officeart/2008/layout/VerticalCurvedList"/>
    <dgm:cxn modelId="{7CF46991-45BC-43D5-8BFE-E5CA7913352C}" type="presParOf" srcId="{66361595-58DD-4C45-978A-5D995D061D8C}" destId="{5E7BE3C1-40AA-499E-8177-B591E4751ED8}" srcOrd="7" destOrd="0" presId="urn:microsoft.com/office/officeart/2008/layout/VerticalCurvedList"/>
    <dgm:cxn modelId="{5B5ECE31-3071-4C11-A91E-C7159A4D5FDD}" type="presParOf" srcId="{66361595-58DD-4C45-978A-5D995D061D8C}" destId="{4744C8A0-B6AB-4B1E-8683-330C42C38925}" srcOrd="8" destOrd="0" presId="urn:microsoft.com/office/officeart/2008/layout/VerticalCurvedList"/>
    <dgm:cxn modelId="{06393F21-11DF-4A2D-9E2F-17E9082D62DD}" type="presParOf" srcId="{4744C8A0-B6AB-4B1E-8683-330C42C38925}" destId="{D1BEC422-7636-44CC-A756-AF493E50898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E2B1D26-5166-4E04-A982-313EF5EE1208}"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A23510DF-9797-43ED-B8BB-71EB7DA1B2DE}">
      <dgm:prSet phldrT="[Text]"/>
      <dgm:spPr>
        <a:solidFill>
          <a:srgbClr val="C0504D"/>
        </a:solidFill>
        <a:ln>
          <a:noFill/>
        </a:ln>
      </dgm:spPr>
      <dgm:t>
        <a:bodyPr/>
        <a:lstStyle/>
        <a:p>
          <a:pPr algn="l"/>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Income from sales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4ED66FDB-48FC-4F2D-95D2-4DBF18675BC0}" type="parTrans" cxnId="{620C8B29-9C2F-48AF-9ECA-2F692AF09C20}">
      <dgm:prSet/>
      <dgm:spPr/>
      <dgm:t>
        <a:bodyPr/>
        <a:lstStyle/>
        <a:p>
          <a:endParaRPr lang="en-US"/>
        </a:p>
      </dgm:t>
    </dgm:pt>
    <dgm:pt modelId="{823405F9-C8D1-4B14-92B7-47426F888111}" type="sibTrans" cxnId="{620C8B29-9C2F-48AF-9ECA-2F692AF09C20}">
      <dgm:prSet/>
      <dgm:spPr/>
      <dgm:t>
        <a:bodyPr/>
        <a:lstStyle/>
        <a:p>
          <a:endParaRPr lang="en-US"/>
        </a:p>
      </dgm:t>
    </dgm:pt>
    <dgm:pt modelId="{506B48B7-A52D-4979-B533-7655260D9425}">
      <dgm:prSet phldrT="[Text]"/>
      <dgm:spPr>
        <a:solidFill>
          <a:srgbClr val="BE8351"/>
        </a:solidFill>
        <a:ln>
          <a:noFill/>
        </a:ln>
      </dgm:spPr>
      <dgm:t>
        <a:bodyPr/>
        <a:lstStyle/>
        <a:p>
          <a:pPr algn="l"/>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Income from interest</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43C67D38-980B-40CD-98CE-8C86D57905EE}" type="parTrans" cxnId="{C765EBDB-F499-4D35-A103-4EBE57781F4F}">
      <dgm:prSet/>
      <dgm:spPr/>
      <dgm:t>
        <a:bodyPr/>
        <a:lstStyle/>
        <a:p>
          <a:endParaRPr lang="en-US"/>
        </a:p>
      </dgm:t>
    </dgm:pt>
    <dgm:pt modelId="{4BE8F34C-BDC5-4E8C-A2F2-F647AC95B5B4}" type="sibTrans" cxnId="{C765EBDB-F499-4D35-A103-4EBE57781F4F}">
      <dgm:prSet/>
      <dgm:spPr/>
      <dgm:t>
        <a:bodyPr/>
        <a:lstStyle/>
        <a:p>
          <a:endParaRPr lang="en-US"/>
        </a:p>
      </dgm:t>
    </dgm:pt>
    <dgm:pt modelId="{E08009D2-3D8B-4B8D-A5A7-9B25C4F76CCB}">
      <dgm:prSet phldrT="[Text]"/>
      <dgm:spPr>
        <a:solidFill>
          <a:srgbClr val="BDB255"/>
        </a:solidFill>
        <a:ln>
          <a:noFill/>
        </a:ln>
      </dgm:spPr>
      <dgm:t>
        <a:bodyPr/>
        <a:lstStyle/>
        <a:p>
          <a:pPr algn="l"/>
          <a:r>
            <a:rPr lang="en-US"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Income from investments</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8E8715F1-AFC3-44E8-A0F1-065C08EBC4CE}" type="parTrans" cxnId="{70496DF0-853B-4385-AF12-3CF620376AE2}">
      <dgm:prSet/>
      <dgm:spPr/>
      <dgm:t>
        <a:bodyPr/>
        <a:lstStyle/>
        <a:p>
          <a:endParaRPr lang="en-US"/>
        </a:p>
      </dgm:t>
    </dgm:pt>
    <dgm:pt modelId="{A99CC4F2-EA57-4420-857F-0C9601D02952}" type="sibTrans" cxnId="{70496DF0-853B-4385-AF12-3CF620376AE2}">
      <dgm:prSet/>
      <dgm:spPr/>
      <dgm:t>
        <a:bodyPr/>
        <a:lstStyle/>
        <a:p>
          <a:endParaRPr lang="en-US"/>
        </a:p>
      </dgm:t>
    </dgm:pt>
    <dgm:pt modelId="{A70B6228-9985-4E92-AE9B-8D864437E564}" type="pres">
      <dgm:prSet presAssocID="{DE2B1D26-5166-4E04-A982-313EF5EE1208}" presName="Name0" presStyleCnt="0">
        <dgm:presLayoutVars>
          <dgm:chMax val="7"/>
          <dgm:dir/>
          <dgm:animLvl val="lvl"/>
          <dgm:resizeHandles val="exact"/>
        </dgm:presLayoutVars>
      </dgm:prSet>
      <dgm:spPr/>
      <dgm:t>
        <a:bodyPr/>
        <a:lstStyle/>
        <a:p>
          <a:endParaRPr lang="en-US"/>
        </a:p>
      </dgm:t>
    </dgm:pt>
    <dgm:pt modelId="{66EBC60F-E6EE-4ECD-834C-502CB6FCBE70}" type="pres">
      <dgm:prSet presAssocID="{A23510DF-9797-43ED-B8BB-71EB7DA1B2DE}" presName="circle1" presStyleLbl="node1" presStyleIdx="0" presStyleCnt="3"/>
      <dgm:spPr>
        <a:solidFill>
          <a:srgbClr val="C0504D"/>
        </a:solidFill>
        <a:ln>
          <a:noFill/>
        </a:ln>
      </dgm:spPr>
    </dgm:pt>
    <dgm:pt modelId="{6B597530-7E78-41FE-B84D-CBA78FA947AA}" type="pres">
      <dgm:prSet presAssocID="{A23510DF-9797-43ED-B8BB-71EB7DA1B2DE}" presName="space" presStyleCnt="0"/>
      <dgm:spPr/>
    </dgm:pt>
    <dgm:pt modelId="{8F096F3E-CCEF-42AD-BFB3-74F7C99B2EA0}" type="pres">
      <dgm:prSet presAssocID="{A23510DF-9797-43ED-B8BB-71EB7DA1B2DE}" presName="rect1" presStyleLbl="alignAcc1" presStyleIdx="0" presStyleCnt="3"/>
      <dgm:spPr/>
      <dgm:t>
        <a:bodyPr/>
        <a:lstStyle/>
        <a:p>
          <a:endParaRPr lang="en-US"/>
        </a:p>
      </dgm:t>
    </dgm:pt>
    <dgm:pt modelId="{0E9F77A4-4516-40B7-B347-1A18AC8B0362}" type="pres">
      <dgm:prSet presAssocID="{506B48B7-A52D-4979-B533-7655260D9425}" presName="vertSpace2" presStyleLbl="node1" presStyleIdx="0" presStyleCnt="3"/>
      <dgm:spPr/>
    </dgm:pt>
    <dgm:pt modelId="{6A4F781C-EDAF-4BE6-A9D9-97A936F4A24C}" type="pres">
      <dgm:prSet presAssocID="{506B48B7-A52D-4979-B533-7655260D9425}" presName="circle2" presStyleLbl="node1" presStyleIdx="1" presStyleCnt="3" custLinFactNeighborX="1164"/>
      <dgm:spPr>
        <a:solidFill>
          <a:srgbClr val="BE8351"/>
        </a:solidFill>
        <a:ln>
          <a:noFill/>
        </a:ln>
      </dgm:spPr>
    </dgm:pt>
    <dgm:pt modelId="{4DE378D9-D683-478C-BDCA-8B9B68427EA6}" type="pres">
      <dgm:prSet presAssocID="{506B48B7-A52D-4979-B533-7655260D9425}" presName="rect2" presStyleLbl="alignAcc1" presStyleIdx="1" presStyleCnt="3"/>
      <dgm:spPr/>
      <dgm:t>
        <a:bodyPr/>
        <a:lstStyle/>
        <a:p>
          <a:endParaRPr lang="en-US"/>
        </a:p>
      </dgm:t>
    </dgm:pt>
    <dgm:pt modelId="{2042363B-4494-4D98-92AE-0C849665FF42}" type="pres">
      <dgm:prSet presAssocID="{E08009D2-3D8B-4B8D-A5A7-9B25C4F76CCB}" presName="vertSpace3" presStyleLbl="node1" presStyleIdx="1" presStyleCnt="3"/>
      <dgm:spPr/>
    </dgm:pt>
    <dgm:pt modelId="{2D903764-9084-47E6-A62F-E262C8C00534}" type="pres">
      <dgm:prSet presAssocID="{E08009D2-3D8B-4B8D-A5A7-9B25C4F76CCB}" presName="circle3" presStyleLbl="node1" presStyleIdx="2" presStyleCnt="3" custLinFactNeighborX="2643"/>
      <dgm:spPr>
        <a:solidFill>
          <a:srgbClr val="BDB255"/>
        </a:solidFill>
        <a:ln>
          <a:noFill/>
        </a:ln>
      </dgm:spPr>
    </dgm:pt>
    <dgm:pt modelId="{74B2F0EF-C67C-4F84-830E-F0941239BE40}" type="pres">
      <dgm:prSet presAssocID="{E08009D2-3D8B-4B8D-A5A7-9B25C4F76CCB}" presName="rect3" presStyleLbl="alignAcc1" presStyleIdx="2" presStyleCnt="3"/>
      <dgm:spPr/>
      <dgm:t>
        <a:bodyPr/>
        <a:lstStyle/>
        <a:p>
          <a:endParaRPr lang="en-US"/>
        </a:p>
      </dgm:t>
    </dgm:pt>
    <dgm:pt modelId="{C6FDE1C6-CA00-4055-9E26-78071C7E7870}" type="pres">
      <dgm:prSet presAssocID="{A23510DF-9797-43ED-B8BB-71EB7DA1B2DE}" presName="rect1ParTxNoCh" presStyleLbl="alignAcc1" presStyleIdx="2" presStyleCnt="3">
        <dgm:presLayoutVars>
          <dgm:chMax val="1"/>
          <dgm:bulletEnabled val="1"/>
        </dgm:presLayoutVars>
      </dgm:prSet>
      <dgm:spPr/>
      <dgm:t>
        <a:bodyPr/>
        <a:lstStyle/>
        <a:p>
          <a:endParaRPr lang="en-US"/>
        </a:p>
      </dgm:t>
    </dgm:pt>
    <dgm:pt modelId="{9B2D31F8-2468-4D88-B9DD-0580DE926E2D}" type="pres">
      <dgm:prSet presAssocID="{506B48B7-A52D-4979-B533-7655260D9425}" presName="rect2ParTxNoCh" presStyleLbl="alignAcc1" presStyleIdx="2" presStyleCnt="3">
        <dgm:presLayoutVars>
          <dgm:chMax val="1"/>
          <dgm:bulletEnabled val="1"/>
        </dgm:presLayoutVars>
      </dgm:prSet>
      <dgm:spPr/>
      <dgm:t>
        <a:bodyPr/>
        <a:lstStyle/>
        <a:p>
          <a:endParaRPr lang="en-US"/>
        </a:p>
      </dgm:t>
    </dgm:pt>
    <dgm:pt modelId="{C3300F25-5CD3-4421-8556-00C9B69D43D1}" type="pres">
      <dgm:prSet presAssocID="{E08009D2-3D8B-4B8D-A5A7-9B25C4F76CCB}" presName="rect3ParTxNoCh" presStyleLbl="alignAcc1" presStyleIdx="2" presStyleCnt="3">
        <dgm:presLayoutVars>
          <dgm:chMax val="1"/>
          <dgm:bulletEnabled val="1"/>
        </dgm:presLayoutVars>
      </dgm:prSet>
      <dgm:spPr/>
      <dgm:t>
        <a:bodyPr/>
        <a:lstStyle/>
        <a:p>
          <a:endParaRPr lang="en-US"/>
        </a:p>
      </dgm:t>
    </dgm:pt>
  </dgm:ptLst>
  <dgm:cxnLst>
    <dgm:cxn modelId="{D8FEB932-E436-450D-A4A2-3252E79B76FD}" type="presOf" srcId="{506B48B7-A52D-4979-B533-7655260D9425}" destId="{4DE378D9-D683-478C-BDCA-8B9B68427EA6}" srcOrd="0" destOrd="0" presId="urn:microsoft.com/office/officeart/2005/8/layout/target3"/>
    <dgm:cxn modelId="{ACD9BAF7-74FC-4F8C-96AE-42E78BEC0CDB}" type="presOf" srcId="{A23510DF-9797-43ED-B8BB-71EB7DA1B2DE}" destId="{8F096F3E-CCEF-42AD-BFB3-74F7C99B2EA0}" srcOrd="0" destOrd="0" presId="urn:microsoft.com/office/officeart/2005/8/layout/target3"/>
    <dgm:cxn modelId="{798F1FAA-CFAF-42D2-A8DA-2812D5337F57}" type="presOf" srcId="{506B48B7-A52D-4979-B533-7655260D9425}" destId="{9B2D31F8-2468-4D88-B9DD-0580DE926E2D}" srcOrd="1" destOrd="0" presId="urn:microsoft.com/office/officeart/2005/8/layout/target3"/>
    <dgm:cxn modelId="{6CBE6F52-09E9-4D57-91F4-642714224F32}" type="presOf" srcId="{E08009D2-3D8B-4B8D-A5A7-9B25C4F76CCB}" destId="{C3300F25-5CD3-4421-8556-00C9B69D43D1}" srcOrd="1" destOrd="0" presId="urn:microsoft.com/office/officeart/2005/8/layout/target3"/>
    <dgm:cxn modelId="{620C8B29-9C2F-48AF-9ECA-2F692AF09C20}" srcId="{DE2B1D26-5166-4E04-A982-313EF5EE1208}" destId="{A23510DF-9797-43ED-B8BB-71EB7DA1B2DE}" srcOrd="0" destOrd="0" parTransId="{4ED66FDB-48FC-4F2D-95D2-4DBF18675BC0}" sibTransId="{823405F9-C8D1-4B14-92B7-47426F888111}"/>
    <dgm:cxn modelId="{C914B361-9F1D-49B9-914E-73269F93318B}" type="presOf" srcId="{DE2B1D26-5166-4E04-A982-313EF5EE1208}" destId="{A70B6228-9985-4E92-AE9B-8D864437E564}" srcOrd="0" destOrd="0" presId="urn:microsoft.com/office/officeart/2005/8/layout/target3"/>
    <dgm:cxn modelId="{70496DF0-853B-4385-AF12-3CF620376AE2}" srcId="{DE2B1D26-5166-4E04-A982-313EF5EE1208}" destId="{E08009D2-3D8B-4B8D-A5A7-9B25C4F76CCB}" srcOrd="2" destOrd="0" parTransId="{8E8715F1-AFC3-44E8-A0F1-065C08EBC4CE}" sibTransId="{A99CC4F2-EA57-4420-857F-0C9601D02952}"/>
    <dgm:cxn modelId="{1ECF9F5F-7464-4BA8-A9EF-A22A97437427}" type="presOf" srcId="{A23510DF-9797-43ED-B8BB-71EB7DA1B2DE}" destId="{C6FDE1C6-CA00-4055-9E26-78071C7E7870}" srcOrd="1" destOrd="0" presId="urn:microsoft.com/office/officeart/2005/8/layout/target3"/>
    <dgm:cxn modelId="{C765EBDB-F499-4D35-A103-4EBE57781F4F}" srcId="{DE2B1D26-5166-4E04-A982-313EF5EE1208}" destId="{506B48B7-A52D-4979-B533-7655260D9425}" srcOrd="1" destOrd="0" parTransId="{43C67D38-980B-40CD-98CE-8C86D57905EE}" sibTransId="{4BE8F34C-BDC5-4E8C-A2F2-F647AC95B5B4}"/>
    <dgm:cxn modelId="{20D3EEDD-B7EE-44B0-B271-24A262EE3E6A}" type="presOf" srcId="{E08009D2-3D8B-4B8D-A5A7-9B25C4F76CCB}" destId="{74B2F0EF-C67C-4F84-830E-F0941239BE40}" srcOrd="0" destOrd="0" presId="urn:microsoft.com/office/officeart/2005/8/layout/target3"/>
    <dgm:cxn modelId="{C0A35FF1-4B2E-4EF3-B200-2F193E11EB1D}" type="presParOf" srcId="{A70B6228-9985-4E92-AE9B-8D864437E564}" destId="{66EBC60F-E6EE-4ECD-834C-502CB6FCBE70}" srcOrd="0" destOrd="0" presId="urn:microsoft.com/office/officeart/2005/8/layout/target3"/>
    <dgm:cxn modelId="{5263C4D6-BA1C-4101-8909-D0B745DB1291}" type="presParOf" srcId="{A70B6228-9985-4E92-AE9B-8D864437E564}" destId="{6B597530-7E78-41FE-B84D-CBA78FA947AA}" srcOrd="1" destOrd="0" presId="urn:microsoft.com/office/officeart/2005/8/layout/target3"/>
    <dgm:cxn modelId="{F6D60D7D-9348-4D7C-BACF-CD17EC249E7B}" type="presParOf" srcId="{A70B6228-9985-4E92-AE9B-8D864437E564}" destId="{8F096F3E-CCEF-42AD-BFB3-74F7C99B2EA0}" srcOrd="2" destOrd="0" presId="urn:microsoft.com/office/officeart/2005/8/layout/target3"/>
    <dgm:cxn modelId="{2C06584D-BC56-46BB-92C0-F03A9A28B2F9}" type="presParOf" srcId="{A70B6228-9985-4E92-AE9B-8D864437E564}" destId="{0E9F77A4-4516-40B7-B347-1A18AC8B0362}" srcOrd="3" destOrd="0" presId="urn:microsoft.com/office/officeart/2005/8/layout/target3"/>
    <dgm:cxn modelId="{2167DFE0-1266-4CE7-B92C-99C2ED0762E2}" type="presParOf" srcId="{A70B6228-9985-4E92-AE9B-8D864437E564}" destId="{6A4F781C-EDAF-4BE6-A9D9-97A936F4A24C}" srcOrd="4" destOrd="0" presId="urn:microsoft.com/office/officeart/2005/8/layout/target3"/>
    <dgm:cxn modelId="{0B2E7D58-6D94-45B2-B8AB-4713C721B96F}" type="presParOf" srcId="{A70B6228-9985-4E92-AE9B-8D864437E564}" destId="{4DE378D9-D683-478C-BDCA-8B9B68427EA6}" srcOrd="5" destOrd="0" presId="urn:microsoft.com/office/officeart/2005/8/layout/target3"/>
    <dgm:cxn modelId="{864C389F-06FA-45A7-9B34-4EACD6ADB883}" type="presParOf" srcId="{A70B6228-9985-4E92-AE9B-8D864437E564}" destId="{2042363B-4494-4D98-92AE-0C849665FF42}" srcOrd="6" destOrd="0" presId="urn:microsoft.com/office/officeart/2005/8/layout/target3"/>
    <dgm:cxn modelId="{D4ED744F-9ABD-49C6-85CA-85B2E7D34E45}" type="presParOf" srcId="{A70B6228-9985-4E92-AE9B-8D864437E564}" destId="{2D903764-9084-47E6-A62F-E262C8C00534}" srcOrd="7" destOrd="0" presId="urn:microsoft.com/office/officeart/2005/8/layout/target3"/>
    <dgm:cxn modelId="{625C5A4A-FC1C-4601-866E-12E5A4C17D42}" type="presParOf" srcId="{A70B6228-9985-4E92-AE9B-8D864437E564}" destId="{74B2F0EF-C67C-4F84-830E-F0941239BE40}" srcOrd="8" destOrd="0" presId="urn:microsoft.com/office/officeart/2005/8/layout/target3"/>
    <dgm:cxn modelId="{CD641487-FBB6-459C-A569-68D85EC84D1E}" type="presParOf" srcId="{A70B6228-9985-4E92-AE9B-8D864437E564}" destId="{C6FDE1C6-CA00-4055-9E26-78071C7E7870}" srcOrd="9" destOrd="0" presId="urn:microsoft.com/office/officeart/2005/8/layout/target3"/>
    <dgm:cxn modelId="{CD405569-1594-4D2B-89D5-02BA87A4E614}" type="presParOf" srcId="{A70B6228-9985-4E92-AE9B-8D864437E564}" destId="{9B2D31F8-2468-4D88-B9DD-0580DE926E2D}" srcOrd="10" destOrd="0" presId="urn:microsoft.com/office/officeart/2005/8/layout/target3"/>
    <dgm:cxn modelId="{17E62AEF-160E-4128-8590-BDB7B1EA0966}" type="presParOf" srcId="{A70B6228-9985-4E92-AE9B-8D864437E564}" destId="{C3300F25-5CD3-4421-8556-00C9B69D43D1}"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D02817C-E4DC-4C40-8699-953B9B0AB5C3}"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FAE21FE1-3BC2-4BDC-9F3B-1763B8C12F10}">
      <dgm:prSet phldrT="[Text]" custT="1"/>
      <dgm:spPr>
        <a:ln>
          <a:noFill/>
        </a:ln>
      </dgm:spPr>
      <dgm:t>
        <a:bodyPr/>
        <a:lstStyle/>
        <a:p>
          <a:r>
            <a:rPr lang="en-US" sz="4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Beginning balance</a:t>
          </a:r>
          <a:endParaRPr lang="en-US"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949DE8E4-EF9F-42A7-B241-2CEAB597E1BD}" type="parTrans" cxnId="{3DE0F196-3CC4-4988-A63B-9E5188E7B234}">
      <dgm:prSet/>
      <dgm:spPr/>
      <dgm:t>
        <a:bodyPr/>
        <a:lstStyle/>
        <a:p>
          <a:endParaRPr lang="en-US"/>
        </a:p>
      </dgm:t>
    </dgm:pt>
    <dgm:pt modelId="{3800159E-9E14-44D5-8E11-B4819F2F2175}" type="sibTrans" cxnId="{3DE0F196-3CC4-4988-A63B-9E5188E7B234}">
      <dgm:prSet/>
      <dgm:spPr/>
      <dgm:t>
        <a:bodyPr/>
        <a:lstStyle/>
        <a:p>
          <a:endParaRPr lang="en-US"/>
        </a:p>
      </dgm:t>
    </dgm:pt>
    <dgm:pt modelId="{2CCD9B39-16B0-4DEA-B2BF-921495A3EA7E}">
      <dgm:prSet phldrT="[Text]" custT="1"/>
      <dgm:spPr>
        <a:ln>
          <a:noFill/>
        </a:ln>
      </dgm:spPr>
      <dgm:t>
        <a:bodyPr/>
        <a:lstStyle/>
        <a:p>
          <a:r>
            <a:rPr lang="en-US" sz="4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Net Income/loss</a:t>
          </a:r>
          <a:endParaRPr lang="en-US"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C8A0BBFD-5AF3-442F-B3D9-44AC22A39804}" type="parTrans" cxnId="{17C56904-CB39-4205-BFA2-B3370224E923}">
      <dgm:prSet/>
      <dgm:spPr/>
      <dgm:t>
        <a:bodyPr/>
        <a:lstStyle/>
        <a:p>
          <a:endParaRPr lang="en-US"/>
        </a:p>
      </dgm:t>
    </dgm:pt>
    <dgm:pt modelId="{78B842DC-4915-4483-8E6C-356FA87A2C72}" type="sibTrans" cxnId="{17C56904-CB39-4205-BFA2-B3370224E923}">
      <dgm:prSet/>
      <dgm:spPr/>
      <dgm:t>
        <a:bodyPr/>
        <a:lstStyle/>
        <a:p>
          <a:endParaRPr lang="en-US"/>
        </a:p>
      </dgm:t>
    </dgm:pt>
    <dgm:pt modelId="{697C641A-6E92-4E99-A43C-2C4BF320EDD1}">
      <dgm:prSet phldrT="[Text]" custT="1"/>
      <dgm:spPr>
        <a:ln>
          <a:noFill/>
        </a:ln>
      </dgm:spPr>
      <dgm:t>
        <a:bodyPr/>
        <a:lstStyle/>
        <a:p>
          <a:r>
            <a:rPr lang="en-US" sz="4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Dividends paid</a:t>
          </a:r>
          <a:endParaRPr lang="en-US"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75F0A0F-E0CB-4567-B7B1-FAE236C974F9}" type="parTrans" cxnId="{9A6558E7-BE3B-464B-BB54-29C7C92100F1}">
      <dgm:prSet/>
      <dgm:spPr/>
      <dgm:t>
        <a:bodyPr/>
        <a:lstStyle/>
        <a:p>
          <a:endParaRPr lang="en-US"/>
        </a:p>
      </dgm:t>
    </dgm:pt>
    <dgm:pt modelId="{AB3CEB6B-6490-4241-8072-BFA1EF731CFF}" type="sibTrans" cxnId="{9A6558E7-BE3B-464B-BB54-29C7C92100F1}">
      <dgm:prSet/>
      <dgm:spPr/>
      <dgm:t>
        <a:bodyPr/>
        <a:lstStyle/>
        <a:p>
          <a:endParaRPr lang="en-US"/>
        </a:p>
      </dgm:t>
    </dgm:pt>
    <dgm:pt modelId="{C5835AEC-44DE-49D4-AE5A-2D242A118CE2}">
      <dgm:prSet phldrT="[Text]" custT="1"/>
      <dgm:spPr>
        <a:ln>
          <a:noFill/>
        </a:ln>
      </dgm:spPr>
      <dgm:t>
        <a:bodyPr/>
        <a:lstStyle/>
        <a:p>
          <a:r>
            <a:rPr lang="en-US" sz="4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Ending balance</a:t>
          </a:r>
          <a:endParaRPr lang="en-US" sz="4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ECD592B4-85C5-43EA-9680-555C5EFE99EB}" type="parTrans" cxnId="{6306EEC2-1DD8-45BD-98E0-76D714F67DFA}">
      <dgm:prSet/>
      <dgm:spPr/>
      <dgm:t>
        <a:bodyPr/>
        <a:lstStyle/>
        <a:p>
          <a:endParaRPr lang="en-US"/>
        </a:p>
      </dgm:t>
    </dgm:pt>
    <dgm:pt modelId="{2D9C5938-662D-4A7D-B230-CA0B257E5E87}" type="sibTrans" cxnId="{6306EEC2-1DD8-45BD-98E0-76D714F67DFA}">
      <dgm:prSet/>
      <dgm:spPr/>
      <dgm:t>
        <a:bodyPr/>
        <a:lstStyle/>
        <a:p>
          <a:endParaRPr lang="en-US"/>
        </a:p>
      </dgm:t>
    </dgm:pt>
    <dgm:pt modelId="{417C1F2F-2D75-4024-9E73-C31F6236A953}" type="pres">
      <dgm:prSet presAssocID="{4D02817C-E4DC-4C40-8699-953B9B0AB5C3}" presName="Name0" presStyleCnt="0">
        <dgm:presLayoutVars>
          <dgm:dir/>
          <dgm:animLvl val="lvl"/>
          <dgm:resizeHandles val="exact"/>
        </dgm:presLayoutVars>
      </dgm:prSet>
      <dgm:spPr/>
      <dgm:t>
        <a:bodyPr/>
        <a:lstStyle/>
        <a:p>
          <a:endParaRPr lang="en-US"/>
        </a:p>
      </dgm:t>
    </dgm:pt>
    <dgm:pt modelId="{2C5DDE80-0066-485A-AD7D-660BAA69548A}" type="pres">
      <dgm:prSet presAssocID="{C5835AEC-44DE-49D4-AE5A-2D242A118CE2}" presName="boxAndChildren" presStyleCnt="0"/>
      <dgm:spPr/>
    </dgm:pt>
    <dgm:pt modelId="{45DD9E44-2C4C-4BB0-A6EB-D08BF3807E18}" type="pres">
      <dgm:prSet presAssocID="{C5835AEC-44DE-49D4-AE5A-2D242A118CE2}" presName="parentTextBox" presStyleLbl="node1" presStyleIdx="0" presStyleCnt="4"/>
      <dgm:spPr/>
      <dgm:t>
        <a:bodyPr/>
        <a:lstStyle/>
        <a:p>
          <a:endParaRPr lang="en-US"/>
        </a:p>
      </dgm:t>
    </dgm:pt>
    <dgm:pt modelId="{1F59BABB-DBC7-474F-A9C1-CBF2CAA0E74E}" type="pres">
      <dgm:prSet presAssocID="{AB3CEB6B-6490-4241-8072-BFA1EF731CFF}" presName="sp" presStyleCnt="0"/>
      <dgm:spPr/>
    </dgm:pt>
    <dgm:pt modelId="{2CC66623-6291-4F8A-9B23-C166C3EF0121}" type="pres">
      <dgm:prSet presAssocID="{697C641A-6E92-4E99-A43C-2C4BF320EDD1}" presName="arrowAndChildren" presStyleCnt="0"/>
      <dgm:spPr/>
    </dgm:pt>
    <dgm:pt modelId="{122376F2-5CBC-43E6-AE12-3BABC4ADFFDB}" type="pres">
      <dgm:prSet presAssocID="{697C641A-6E92-4E99-A43C-2C4BF320EDD1}" presName="parentTextArrow" presStyleLbl="node1" presStyleIdx="1" presStyleCnt="4"/>
      <dgm:spPr/>
      <dgm:t>
        <a:bodyPr/>
        <a:lstStyle/>
        <a:p>
          <a:endParaRPr lang="en-US"/>
        </a:p>
      </dgm:t>
    </dgm:pt>
    <dgm:pt modelId="{A396EF7A-A56F-4F0D-A932-AB0235279E61}" type="pres">
      <dgm:prSet presAssocID="{78B842DC-4915-4483-8E6C-356FA87A2C72}" presName="sp" presStyleCnt="0"/>
      <dgm:spPr/>
    </dgm:pt>
    <dgm:pt modelId="{DB166BC7-992B-4FFB-A43A-D2F525FAA8DA}" type="pres">
      <dgm:prSet presAssocID="{2CCD9B39-16B0-4DEA-B2BF-921495A3EA7E}" presName="arrowAndChildren" presStyleCnt="0"/>
      <dgm:spPr/>
    </dgm:pt>
    <dgm:pt modelId="{C43A43B8-42C4-4483-927D-AE2C94F8006D}" type="pres">
      <dgm:prSet presAssocID="{2CCD9B39-16B0-4DEA-B2BF-921495A3EA7E}" presName="parentTextArrow" presStyleLbl="node1" presStyleIdx="2" presStyleCnt="4"/>
      <dgm:spPr/>
      <dgm:t>
        <a:bodyPr/>
        <a:lstStyle/>
        <a:p>
          <a:endParaRPr lang="en-US"/>
        </a:p>
      </dgm:t>
    </dgm:pt>
    <dgm:pt modelId="{FE4462E7-2215-4998-9A8C-932B4CF8BC14}" type="pres">
      <dgm:prSet presAssocID="{3800159E-9E14-44D5-8E11-B4819F2F2175}" presName="sp" presStyleCnt="0"/>
      <dgm:spPr/>
    </dgm:pt>
    <dgm:pt modelId="{424303DD-F112-4C0E-8797-FF23E0DA85AF}" type="pres">
      <dgm:prSet presAssocID="{FAE21FE1-3BC2-4BDC-9F3B-1763B8C12F10}" presName="arrowAndChildren" presStyleCnt="0"/>
      <dgm:spPr/>
    </dgm:pt>
    <dgm:pt modelId="{54758F12-89C6-4FE0-890B-640BEE7BE841}" type="pres">
      <dgm:prSet presAssocID="{FAE21FE1-3BC2-4BDC-9F3B-1763B8C12F10}" presName="parentTextArrow" presStyleLbl="node1" presStyleIdx="3" presStyleCnt="4"/>
      <dgm:spPr/>
      <dgm:t>
        <a:bodyPr/>
        <a:lstStyle/>
        <a:p>
          <a:endParaRPr lang="en-US"/>
        </a:p>
      </dgm:t>
    </dgm:pt>
  </dgm:ptLst>
  <dgm:cxnLst>
    <dgm:cxn modelId="{9A6558E7-BE3B-464B-BB54-29C7C92100F1}" srcId="{4D02817C-E4DC-4C40-8699-953B9B0AB5C3}" destId="{697C641A-6E92-4E99-A43C-2C4BF320EDD1}" srcOrd="2" destOrd="0" parTransId="{B75F0A0F-E0CB-4567-B7B1-FAE236C974F9}" sibTransId="{AB3CEB6B-6490-4241-8072-BFA1EF731CFF}"/>
    <dgm:cxn modelId="{A8B8D9EC-388C-4F9F-91BB-E03B5270BAD0}" type="presOf" srcId="{FAE21FE1-3BC2-4BDC-9F3B-1763B8C12F10}" destId="{54758F12-89C6-4FE0-890B-640BEE7BE841}" srcOrd="0" destOrd="0" presId="urn:microsoft.com/office/officeart/2005/8/layout/process4"/>
    <dgm:cxn modelId="{17C56904-CB39-4205-BFA2-B3370224E923}" srcId="{4D02817C-E4DC-4C40-8699-953B9B0AB5C3}" destId="{2CCD9B39-16B0-4DEA-B2BF-921495A3EA7E}" srcOrd="1" destOrd="0" parTransId="{C8A0BBFD-5AF3-442F-B3D9-44AC22A39804}" sibTransId="{78B842DC-4915-4483-8E6C-356FA87A2C72}"/>
    <dgm:cxn modelId="{AD3BDC96-5DDE-43B8-83DB-BC2921E035F0}" type="presOf" srcId="{C5835AEC-44DE-49D4-AE5A-2D242A118CE2}" destId="{45DD9E44-2C4C-4BB0-A6EB-D08BF3807E18}" srcOrd="0" destOrd="0" presId="urn:microsoft.com/office/officeart/2005/8/layout/process4"/>
    <dgm:cxn modelId="{6306EEC2-1DD8-45BD-98E0-76D714F67DFA}" srcId="{4D02817C-E4DC-4C40-8699-953B9B0AB5C3}" destId="{C5835AEC-44DE-49D4-AE5A-2D242A118CE2}" srcOrd="3" destOrd="0" parTransId="{ECD592B4-85C5-43EA-9680-555C5EFE99EB}" sibTransId="{2D9C5938-662D-4A7D-B230-CA0B257E5E87}"/>
    <dgm:cxn modelId="{47F8CC66-9D8F-4882-92EC-5518921CF919}" type="presOf" srcId="{697C641A-6E92-4E99-A43C-2C4BF320EDD1}" destId="{122376F2-5CBC-43E6-AE12-3BABC4ADFFDB}" srcOrd="0" destOrd="0" presId="urn:microsoft.com/office/officeart/2005/8/layout/process4"/>
    <dgm:cxn modelId="{3DE0F196-3CC4-4988-A63B-9E5188E7B234}" srcId="{4D02817C-E4DC-4C40-8699-953B9B0AB5C3}" destId="{FAE21FE1-3BC2-4BDC-9F3B-1763B8C12F10}" srcOrd="0" destOrd="0" parTransId="{949DE8E4-EF9F-42A7-B241-2CEAB597E1BD}" sibTransId="{3800159E-9E14-44D5-8E11-B4819F2F2175}"/>
    <dgm:cxn modelId="{3690CFDE-B184-45A2-8B89-5CB101237452}" type="presOf" srcId="{4D02817C-E4DC-4C40-8699-953B9B0AB5C3}" destId="{417C1F2F-2D75-4024-9E73-C31F6236A953}" srcOrd="0" destOrd="0" presId="urn:microsoft.com/office/officeart/2005/8/layout/process4"/>
    <dgm:cxn modelId="{C8D7D1D0-FCD9-459F-8638-29846861A7A5}" type="presOf" srcId="{2CCD9B39-16B0-4DEA-B2BF-921495A3EA7E}" destId="{C43A43B8-42C4-4483-927D-AE2C94F8006D}" srcOrd="0" destOrd="0" presId="urn:microsoft.com/office/officeart/2005/8/layout/process4"/>
    <dgm:cxn modelId="{BC3F389C-2FBA-48DA-B650-298F663799F5}" type="presParOf" srcId="{417C1F2F-2D75-4024-9E73-C31F6236A953}" destId="{2C5DDE80-0066-485A-AD7D-660BAA69548A}" srcOrd="0" destOrd="0" presId="urn:microsoft.com/office/officeart/2005/8/layout/process4"/>
    <dgm:cxn modelId="{F204D547-438D-4AC6-BFE5-8EECC0594735}" type="presParOf" srcId="{2C5DDE80-0066-485A-AD7D-660BAA69548A}" destId="{45DD9E44-2C4C-4BB0-A6EB-D08BF3807E18}" srcOrd="0" destOrd="0" presId="urn:microsoft.com/office/officeart/2005/8/layout/process4"/>
    <dgm:cxn modelId="{6B89012C-474C-46BD-859A-79660C5B76E1}" type="presParOf" srcId="{417C1F2F-2D75-4024-9E73-C31F6236A953}" destId="{1F59BABB-DBC7-474F-A9C1-CBF2CAA0E74E}" srcOrd="1" destOrd="0" presId="urn:microsoft.com/office/officeart/2005/8/layout/process4"/>
    <dgm:cxn modelId="{6E7699C7-26C4-4810-AF53-3C448F76BE45}" type="presParOf" srcId="{417C1F2F-2D75-4024-9E73-C31F6236A953}" destId="{2CC66623-6291-4F8A-9B23-C166C3EF0121}" srcOrd="2" destOrd="0" presId="urn:microsoft.com/office/officeart/2005/8/layout/process4"/>
    <dgm:cxn modelId="{976BAF5F-9A93-4603-AC9C-1FE07B4FB67F}" type="presParOf" srcId="{2CC66623-6291-4F8A-9B23-C166C3EF0121}" destId="{122376F2-5CBC-43E6-AE12-3BABC4ADFFDB}" srcOrd="0" destOrd="0" presId="urn:microsoft.com/office/officeart/2005/8/layout/process4"/>
    <dgm:cxn modelId="{357760F2-EB5B-46C2-A050-7E876993AD29}" type="presParOf" srcId="{417C1F2F-2D75-4024-9E73-C31F6236A953}" destId="{A396EF7A-A56F-4F0D-A932-AB0235279E61}" srcOrd="3" destOrd="0" presId="urn:microsoft.com/office/officeart/2005/8/layout/process4"/>
    <dgm:cxn modelId="{D95FD38E-D436-4AA4-B8A0-DD9F08AE8219}" type="presParOf" srcId="{417C1F2F-2D75-4024-9E73-C31F6236A953}" destId="{DB166BC7-992B-4FFB-A43A-D2F525FAA8DA}" srcOrd="4" destOrd="0" presId="urn:microsoft.com/office/officeart/2005/8/layout/process4"/>
    <dgm:cxn modelId="{5F116F78-3D1B-4AE6-B6E6-00960619AA48}" type="presParOf" srcId="{DB166BC7-992B-4FFB-A43A-D2F525FAA8DA}" destId="{C43A43B8-42C4-4483-927D-AE2C94F8006D}" srcOrd="0" destOrd="0" presId="urn:microsoft.com/office/officeart/2005/8/layout/process4"/>
    <dgm:cxn modelId="{48143F1E-1FFB-4780-BAF0-26D86F0E132E}" type="presParOf" srcId="{417C1F2F-2D75-4024-9E73-C31F6236A953}" destId="{FE4462E7-2215-4998-9A8C-932B4CF8BC14}" srcOrd="5" destOrd="0" presId="urn:microsoft.com/office/officeart/2005/8/layout/process4"/>
    <dgm:cxn modelId="{C81804BF-62D1-4759-8419-C1E3F874BDB7}" type="presParOf" srcId="{417C1F2F-2D75-4024-9E73-C31F6236A953}" destId="{424303DD-F112-4C0E-8797-FF23E0DA85AF}" srcOrd="6" destOrd="0" presId="urn:microsoft.com/office/officeart/2005/8/layout/process4"/>
    <dgm:cxn modelId="{B2966039-7772-4026-B26B-C6B224D4C2EA}" type="presParOf" srcId="{424303DD-F112-4C0E-8797-FF23E0DA85AF}" destId="{54758F12-89C6-4FE0-890B-640BEE7BE841}"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ACD26F-5940-4983-958A-92FA9864738F}">
      <dsp:nvSpPr>
        <dsp:cNvPr id="0" name=""/>
        <dsp:cNvSpPr/>
      </dsp:nvSpPr>
      <dsp:spPr>
        <a:xfrm rot="16200000">
          <a:off x="-1287549" y="1289533"/>
          <a:ext cx="4525963" cy="1946895"/>
        </a:xfrm>
        <a:prstGeom prst="flowChartManualOperation">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0672" bIns="0" numCol="1" spcCol="1270" anchor="ctr" anchorCtr="0">
          <a:noAutofit/>
        </a:bodyPr>
        <a:lstStyle/>
        <a:p>
          <a:pPr lvl="0" algn="ctr" defTabSz="1111250">
            <a:lnSpc>
              <a:spcPct val="90000"/>
            </a:lnSpc>
            <a:spcBef>
              <a:spcPct val="0"/>
            </a:spcBef>
            <a:spcAft>
              <a:spcPct val="35000"/>
            </a:spcAft>
          </a:pPr>
          <a:r>
            <a:rPr lang="en-US" sz="2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Identify financial terminology</a:t>
          </a:r>
          <a:endPar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rot="5400000">
        <a:off x="1985" y="905192"/>
        <a:ext cx="1946895" cy="2715577"/>
      </dsp:txXfrm>
    </dsp:sp>
    <dsp:sp modelId="{7E0BD490-9238-49D7-8C19-E0BEE9F17434}">
      <dsp:nvSpPr>
        <dsp:cNvPr id="0" name=""/>
        <dsp:cNvSpPr/>
      </dsp:nvSpPr>
      <dsp:spPr>
        <a:xfrm rot="16200000">
          <a:off x="805362" y="1289533"/>
          <a:ext cx="4525963" cy="1946895"/>
        </a:xfrm>
        <a:prstGeom prst="flowChartManualOperation">
          <a:avLst/>
        </a:prstGeom>
        <a:solidFill>
          <a:schemeClr val="accent4">
            <a:hueOff val="-1488257"/>
            <a:satOff val="8966"/>
            <a:lumOff val="71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0672" bIns="0" numCol="1" spcCol="1270" anchor="ctr" anchorCtr="0">
          <a:noAutofit/>
        </a:bodyPr>
        <a:lstStyle/>
        <a:p>
          <a:pPr lvl="0" algn="ctr" defTabSz="1111250">
            <a:lnSpc>
              <a:spcPct val="90000"/>
            </a:lnSpc>
            <a:spcBef>
              <a:spcPct val="0"/>
            </a:spcBef>
            <a:spcAft>
              <a:spcPct val="35000"/>
            </a:spcAft>
          </a:pPr>
          <a:r>
            <a:rPr lang="en-US" sz="2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Understand budgets</a:t>
          </a:r>
          <a:endPar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rot="5400000">
        <a:off x="2094896" y="905192"/>
        <a:ext cx="1946895" cy="2715577"/>
      </dsp:txXfrm>
    </dsp:sp>
    <dsp:sp modelId="{CC3EC34F-D8FD-4CA8-B951-91EAEA0EFE24}">
      <dsp:nvSpPr>
        <dsp:cNvPr id="0" name=""/>
        <dsp:cNvSpPr/>
      </dsp:nvSpPr>
      <dsp:spPr>
        <a:xfrm rot="16200000">
          <a:off x="2898274" y="1289533"/>
          <a:ext cx="4525963" cy="1946895"/>
        </a:xfrm>
        <a:prstGeom prst="flowChartManualOperation">
          <a:avLst/>
        </a:prstGeom>
        <a:solidFill>
          <a:schemeClr val="accent4">
            <a:hueOff val="-2976513"/>
            <a:satOff val="17933"/>
            <a:lumOff val="1437"/>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0672" bIns="0" numCol="1" spcCol="1270" anchor="ctr" anchorCtr="0">
          <a:noAutofit/>
        </a:bodyPr>
        <a:lstStyle/>
        <a:p>
          <a:pPr lvl="0" algn="ctr" defTabSz="1111250">
            <a:lnSpc>
              <a:spcPct val="90000"/>
            </a:lnSpc>
            <a:spcBef>
              <a:spcPct val="0"/>
            </a:spcBef>
            <a:spcAft>
              <a:spcPct val="35000"/>
            </a:spcAft>
          </a:pPr>
          <a:r>
            <a:rPr lang="en-US" sz="2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Analyze financial statements</a:t>
          </a:r>
          <a:endPar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rot="5400000">
        <a:off x="4187808" y="905192"/>
        <a:ext cx="1946895" cy="2715577"/>
      </dsp:txXfrm>
    </dsp:sp>
    <dsp:sp modelId="{52BA25E7-1271-4EFB-A6A0-1488C626712B}">
      <dsp:nvSpPr>
        <dsp:cNvPr id="0" name=""/>
        <dsp:cNvSpPr/>
      </dsp:nvSpPr>
      <dsp:spPr>
        <a:xfrm rot="16200000">
          <a:off x="4991186" y="1289533"/>
          <a:ext cx="4525963" cy="1946895"/>
        </a:xfrm>
        <a:prstGeom prst="flowChartManualOperation">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0" tIns="0" rIns="160672" bIns="0" numCol="1" spcCol="1270" anchor="ctr" anchorCtr="0">
          <a:noAutofit/>
        </a:bodyPr>
        <a:lstStyle/>
        <a:p>
          <a:pPr lvl="0" algn="ctr" defTabSz="1111250">
            <a:lnSpc>
              <a:spcPct val="90000"/>
            </a:lnSpc>
            <a:spcBef>
              <a:spcPct val="0"/>
            </a:spcBef>
            <a:spcAft>
              <a:spcPct val="35000"/>
            </a:spcAft>
          </a:pPr>
          <a:r>
            <a:rPr lang="en-US" sz="2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Understand forecasting techniques</a:t>
          </a:r>
          <a:endPar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rot="5400000">
        <a:off x="6280720" y="905192"/>
        <a:ext cx="1946895"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711E47-4C13-4960-8887-E0C9B5DA87B1}">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Cash flow from operations</a:t>
          </a:r>
          <a:endPar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39768" y="39768"/>
        <a:ext cx="5530000" cy="1278252"/>
      </dsp:txXfrm>
    </dsp:sp>
    <dsp:sp modelId="{5C5DE118-5219-4E02-8DD9-7575D0A2B2C8}">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Cash flow from investing</a:t>
          </a:r>
          <a:endPar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656987" y="1623855"/>
        <a:ext cx="5415841" cy="1278252"/>
      </dsp:txXfrm>
    </dsp:sp>
    <dsp:sp modelId="{6FD3BB68-88AB-455A-B20F-A8934CF1D0D0}">
      <dsp:nvSpPr>
        <dsp:cNvPr id="0" name=""/>
        <dsp:cNvSpPr/>
      </dsp:nvSpPr>
      <dsp:spPr>
        <a:xfrm>
          <a:off x="1162459" y="3124942"/>
          <a:ext cx="6995160" cy="1357788"/>
        </a:xfrm>
        <a:prstGeom prst="roundRect">
          <a:avLst>
            <a:gd name="adj" fmla="val 10000"/>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Cash flow from financing</a:t>
          </a:r>
          <a:endPar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202227" y="3164710"/>
        <a:ext cx="5415841" cy="1278252"/>
      </dsp:txXfrm>
    </dsp:sp>
    <dsp:sp modelId="{447D4EF3-A647-4BDD-8959-0FE4F12B8C79}">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1E4B7C3E-4C7E-40CF-8616-DEB109892FBE}">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380ED9-8CCA-4C0D-B4F0-7E05D1D1935E}">
      <dsp:nvSpPr>
        <dsp:cNvPr id="0" name=""/>
        <dsp:cNvSpPr/>
      </dsp:nvSpPr>
      <dsp:spPr>
        <a:xfrm>
          <a:off x="944" y="3112851"/>
          <a:ext cx="8227711" cy="1412153"/>
        </a:xfrm>
        <a:prstGeom prst="roundRect">
          <a:avLst>
            <a:gd name="adj" fmla="val 10000"/>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Notes to the financial statements</a:t>
          </a:r>
          <a:endParaRPr lang="en-US" sz="4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2305" y="3154212"/>
        <a:ext cx="8144989" cy="1329431"/>
      </dsp:txXfrm>
    </dsp:sp>
    <dsp:sp modelId="{26B428A7-A4D5-4DC3-81E0-C0237E5A288C}">
      <dsp:nvSpPr>
        <dsp:cNvPr id="0" name=""/>
        <dsp:cNvSpPr/>
      </dsp:nvSpPr>
      <dsp:spPr>
        <a:xfrm>
          <a:off x="944" y="1556904"/>
          <a:ext cx="5374595" cy="141215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Cash flow statement</a:t>
          </a:r>
          <a:endParaRPr lang="en-US" sz="3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2305" y="1598265"/>
        <a:ext cx="5291873" cy="1329431"/>
      </dsp:txXfrm>
    </dsp:sp>
    <dsp:sp modelId="{9C68B4E0-E8E7-4E2D-B0A2-2D997F05B22F}">
      <dsp:nvSpPr>
        <dsp:cNvPr id="0" name=""/>
        <dsp:cNvSpPr/>
      </dsp:nvSpPr>
      <dsp:spPr>
        <a:xfrm>
          <a:off x="944" y="958"/>
          <a:ext cx="2632025" cy="1412153"/>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CEO’s report</a:t>
          </a:r>
          <a:endParaRPr lang="en-US" sz="3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2305" y="42319"/>
        <a:ext cx="2549303" cy="1329431"/>
      </dsp:txXfrm>
    </dsp:sp>
    <dsp:sp modelId="{3B6ADE8D-6516-4C3A-A0FB-DBBE777ACA85}">
      <dsp:nvSpPr>
        <dsp:cNvPr id="0" name=""/>
        <dsp:cNvSpPr/>
      </dsp:nvSpPr>
      <dsp:spPr>
        <a:xfrm>
          <a:off x="2743514" y="958"/>
          <a:ext cx="2632025" cy="1412153"/>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Auditor’s report</a:t>
          </a:r>
          <a:endParaRPr lang="en-US" sz="3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2784875" y="42319"/>
        <a:ext cx="2549303" cy="1329431"/>
      </dsp:txXfrm>
    </dsp:sp>
    <dsp:sp modelId="{68BA083F-779B-4133-BE2F-50BA297A2525}">
      <dsp:nvSpPr>
        <dsp:cNvPr id="0" name=""/>
        <dsp:cNvSpPr/>
      </dsp:nvSpPr>
      <dsp:spPr>
        <a:xfrm>
          <a:off x="5596630" y="1556904"/>
          <a:ext cx="2632025" cy="141215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Mission statement</a:t>
          </a:r>
          <a:endParaRPr lang="en-US" sz="3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637991" y="1598265"/>
        <a:ext cx="2549303" cy="1329431"/>
      </dsp:txXfrm>
    </dsp:sp>
    <dsp:sp modelId="{DC4E4DA6-7B2A-4AFF-B5D1-057FC6353C35}">
      <dsp:nvSpPr>
        <dsp:cNvPr id="0" name=""/>
        <dsp:cNvSpPr/>
      </dsp:nvSpPr>
      <dsp:spPr>
        <a:xfrm>
          <a:off x="5596630" y="958"/>
          <a:ext cx="2632025" cy="1412153"/>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Balance sheet</a:t>
          </a:r>
          <a:endParaRPr lang="en-US" sz="3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637991" y="42319"/>
        <a:ext cx="2549303" cy="132943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4E0389-1C94-4395-9888-F74FE0FAD558}">
      <dsp:nvSpPr>
        <dsp:cNvPr id="0" name=""/>
        <dsp:cNvSpPr/>
      </dsp:nvSpPr>
      <dsp:spPr>
        <a:xfrm>
          <a:off x="0" y="0"/>
          <a:ext cx="8229600" cy="141436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Net Income Increases to Pay Increases</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228600" lvl="1" indent="-228600" algn="l" defTabSz="977900">
            <a:lnSpc>
              <a:spcPct val="90000"/>
            </a:lnSpc>
            <a:spcBef>
              <a:spcPct val="0"/>
            </a:spcBef>
            <a:spcAft>
              <a:spcPct val="15000"/>
            </a:spcAft>
            <a:buChar char="••"/>
          </a:pPr>
          <a:r>
            <a:rPr lang="en-US" sz="2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change in net income / change in salaries, wages and benefits</a:t>
          </a:r>
          <a:endParaRPr lang="en-US" sz="2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787356" y="0"/>
        <a:ext cx="6442243" cy="1414363"/>
      </dsp:txXfrm>
    </dsp:sp>
    <dsp:sp modelId="{C48C85C3-1E4C-4F2B-82FE-E0453D6FD2C3}">
      <dsp:nvSpPr>
        <dsp:cNvPr id="0" name=""/>
        <dsp:cNvSpPr/>
      </dsp:nvSpPr>
      <dsp:spPr>
        <a:xfrm>
          <a:off x="141436" y="141436"/>
          <a:ext cx="1645920" cy="1131490"/>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77895E-F43F-48A7-9EBE-9C080E79E705}">
      <dsp:nvSpPr>
        <dsp:cNvPr id="0" name=""/>
        <dsp:cNvSpPr/>
      </dsp:nvSpPr>
      <dsp:spPr>
        <a:xfrm>
          <a:off x="0" y="1555799"/>
          <a:ext cx="8229600" cy="1414363"/>
        </a:xfrm>
        <a:prstGeom prst="roundRect">
          <a:avLst>
            <a:gd name="adj" fmla="val 10000"/>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Net Income per Employee</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228600" lvl="1" indent="-228600" algn="l" defTabSz="977900">
            <a:lnSpc>
              <a:spcPct val="90000"/>
            </a:lnSpc>
            <a:spcBef>
              <a:spcPct val="0"/>
            </a:spcBef>
            <a:spcAft>
              <a:spcPct val="15000"/>
            </a:spcAft>
            <a:buChar char="••"/>
          </a:pPr>
          <a:r>
            <a:rPr lang="en-US" sz="2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net income / number of employees</a:t>
          </a:r>
          <a:endParaRPr lang="en-US" sz="2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787356" y="1555799"/>
        <a:ext cx="6442243" cy="1414363"/>
      </dsp:txXfrm>
    </dsp:sp>
    <dsp:sp modelId="{D1CC7E84-0064-40D9-9355-6A155632463B}">
      <dsp:nvSpPr>
        <dsp:cNvPr id="0" name=""/>
        <dsp:cNvSpPr/>
      </dsp:nvSpPr>
      <dsp:spPr>
        <a:xfrm>
          <a:off x="141436" y="1697236"/>
          <a:ext cx="1645920" cy="1131490"/>
        </a:xfrm>
        <a:prstGeom prst="roundRect">
          <a:avLst>
            <a:gd name="adj" fmla="val 10000"/>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65676A-BABC-435E-8CB6-5E1CAFD02BEC}">
      <dsp:nvSpPr>
        <dsp:cNvPr id="0" name=""/>
        <dsp:cNvSpPr/>
      </dsp:nvSpPr>
      <dsp:spPr>
        <a:xfrm>
          <a:off x="0" y="3111599"/>
          <a:ext cx="8229600" cy="1414363"/>
        </a:xfrm>
        <a:prstGeom prst="roundRect">
          <a:avLst>
            <a:gd name="adj" fmla="val 10000"/>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Net Income to Assets</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228600" lvl="1" indent="-228600" algn="l" defTabSz="977900">
            <a:lnSpc>
              <a:spcPct val="90000"/>
            </a:lnSpc>
            <a:spcBef>
              <a:spcPct val="0"/>
            </a:spcBef>
            <a:spcAft>
              <a:spcPct val="15000"/>
            </a:spcAft>
            <a:buChar char="••"/>
          </a:pPr>
          <a:r>
            <a:rPr lang="en-US" sz="2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net profit before taxes / total assets</a:t>
          </a:r>
          <a:endParaRPr lang="en-US" sz="2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787356" y="3111599"/>
        <a:ext cx="6442243" cy="1414363"/>
      </dsp:txXfrm>
    </dsp:sp>
    <dsp:sp modelId="{33D1866B-401E-4879-A43E-7633B5E396B3}">
      <dsp:nvSpPr>
        <dsp:cNvPr id="0" name=""/>
        <dsp:cNvSpPr/>
      </dsp:nvSpPr>
      <dsp:spPr>
        <a:xfrm>
          <a:off x="141436" y="3253035"/>
          <a:ext cx="1645920" cy="1131490"/>
        </a:xfrm>
        <a:prstGeom prst="roundRect">
          <a:avLst>
            <a:gd name="adj" fmla="val 10000"/>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4B041D-9117-48AC-A1AD-3CC8712FE30B}">
      <dsp:nvSpPr>
        <dsp:cNvPr id="0" name=""/>
        <dsp:cNvSpPr/>
      </dsp:nvSpPr>
      <dsp:spPr>
        <a:xfrm>
          <a:off x="0" y="28604"/>
          <a:ext cx="8229600" cy="0"/>
        </a:xfrm>
        <a:prstGeom prst="line">
          <a:avLst/>
        </a:prstGeom>
        <a:solidFill>
          <a:schemeClr val="accent3">
            <a:hueOff val="0"/>
            <a:satOff val="0"/>
            <a:lumOff val="0"/>
            <a:alphaOff val="0"/>
          </a:schemeClr>
        </a:solidFill>
        <a:ln w="76200" cap="flat" cmpd="sng" algn="ctr">
          <a:solidFill>
            <a:srgbClr val="9BBB59"/>
          </a:solidFill>
          <a:prstDash val="solid"/>
        </a:ln>
        <a:effectLst/>
      </dsp:spPr>
      <dsp:style>
        <a:lnRef idx="2">
          <a:scrgbClr r="0" g="0" b="0"/>
        </a:lnRef>
        <a:fillRef idx="1">
          <a:scrgbClr r="0" g="0" b="0"/>
        </a:fillRef>
        <a:effectRef idx="0">
          <a:scrgbClr r="0" g="0" b="0"/>
        </a:effectRef>
        <a:fontRef idx="minor">
          <a:schemeClr val="lt1"/>
        </a:fontRef>
      </dsp:style>
    </dsp:sp>
    <dsp:sp modelId="{F763B551-DECD-4379-88E6-BAD342AF65E4}">
      <dsp:nvSpPr>
        <dsp:cNvPr id="0" name=""/>
        <dsp:cNvSpPr/>
      </dsp:nvSpPr>
      <dsp:spPr>
        <a:xfrm>
          <a:off x="0" y="0"/>
          <a:ext cx="8229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n-US" sz="3000" b="1" kern="1200" dirty="0" smtClean="0"/>
            <a:t>Cash Debt Coverage </a:t>
          </a:r>
          <a:r>
            <a:rPr lang="en-US" sz="3000" kern="1200" dirty="0" smtClean="0"/>
            <a:t>= (cash flow from operations - dividends) / total debt</a:t>
          </a:r>
          <a:endParaRPr lang="en-US" sz="3000" kern="1200" dirty="0"/>
        </a:p>
      </dsp:txBody>
      <dsp:txXfrm>
        <a:off x="0" y="0"/>
        <a:ext cx="8229600" cy="1131490"/>
      </dsp:txXfrm>
    </dsp:sp>
    <dsp:sp modelId="{BFF900C1-4BC8-4987-8845-DF26BDD1C320}">
      <dsp:nvSpPr>
        <dsp:cNvPr id="0" name=""/>
        <dsp:cNvSpPr/>
      </dsp:nvSpPr>
      <dsp:spPr>
        <a:xfrm>
          <a:off x="0" y="1180733"/>
          <a:ext cx="8229600" cy="0"/>
        </a:xfrm>
        <a:prstGeom prst="line">
          <a:avLst/>
        </a:prstGeom>
        <a:solidFill>
          <a:schemeClr val="accent3">
            <a:hueOff val="3750088"/>
            <a:satOff val="-5627"/>
            <a:lumOff val="-915"/>
            <a:alphaOff val="0"/>
          </a:schemeClr>
        </a:solidFill>
        <a:ln w="76200" cap="flat" cmpd="sng" algn="ctr">
          <a:solidFill>
            <a:srgbClr val="5CB37C"/>
          </a:solidFill>
          <a:prstDash val="solid"/>
        </a:ln>
        <a:effectLst/>
      </dsp:spPr>
      <dsp:style>
        <a:lnRef idx="2">
          <a:scrgbClr r="0" g="0" b="0"/>
        </a:lnRef>
        <a:fillRef idx="1">
          <a:scrgbClr r="0" g="0" b="0"/>
        </a:fillRef>
        <a:effectRef idx="0">
          <a:scrgbClr r="0" g="0" b="0"/>
        </a:effectRef>
        <a:fontRef idx="minor">
          <a:schemeClr val="lt1"/>
        </a:fontRef>
      </dsp:style>
    </dsp:sp>
    <dsp:sp modelId="{CC0390EE-090C-49F1-9CDC-263C1B373B2F}">
      <dsp:nvSpPr>
        <dsp:cNvPr id="0" name=""/>
        <dsp:cNvSpPr/>
      </dsp:nvSpPr>
      <dsp:spPr>
        <a:xfrm>
          <a:off x="0" y="1201371"/>
          <a:ext cx="8229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n-US" sz="3000" b="1" kern="1200" dirty="0" smtClean="0"/>
            <a:t>Cash Return on Assets </a:t>
          </a:r>
          <a:r>
            <a:rPr lang="en-US" sz="3000" kern="1200" dirty="0" smtClean="0"/>
            <a:t>= (cash flows from operations before interest and taxes) / total assets</a:t>
          </a:r>
          <a:endParaRPr lang="en-US" sz="3000" kern="1200" dirty="0"/>
        </a:p>
      </dsp:txBody>
      <dsp:txXfrm>
        <a:off x="0" y="1201371"/>
        <a:ext cx="8229600" cy="1131490"/>
      </dsp:txXfrm>
    </dsp:sp>
    <dsp:sp modelId="{4690BD43-B650-459F-8FD1-7CE96052AA42}">
      <dsp:nvSpPr>
        <dsp:cNvPr id="0" name=""/>
        <dsp:cNvSpPr/>
      </dsp:nvSpPr>
      <dsp:spPr>
        <a:xfrm>
          <a:off x="0" y="2262981"/>
          <a:ext cx="8229600" cy="0"/>
        </a:xfrm>
        <a:prstGeom prst="line">
          <a:avLst/>
        </a:prstGeom>
        <a:solidFill>
          <a:schemeClr val="accent3">
            <a:hueOff val="7500176"/>
            <a:satOff val="-11253"/>
            <a:lumOff val="-1830"/>
            <a:alphaOff val="0"/>
          </a:schemeClr>
        </a:solidFill>
        <a:ln w="76200" cap="flat" cmpd="sng" algn="ctr">
          <a:solidFill>
            <a:srgbClr val="608CAB"/>
          </a:solidFill>
          <a:prstDash val="solid"/>
        </a:ln>
        <a:effectLst/>
      </dsp:spPr>
      <dsp:style>
        <a:lnRef idx="2">
          <a:scrgbClr r="0" g="0" b="0"/>
        </a:lnRef>
        <a:fillRef idx="1">
          <a:scrgbClr r="0" g="0" b="0"/>
        </a:fillRef>
        <a:effectRef idx="0">
          <a:scrgbClr r="0" g="0" b="0"/>
        </a:effectRef>
        <a:fontRef idx="minor">
          <a:schemeClr val="lt1"/>
        </a:fontRef>
      </dsp:style>
    </dsp:sp>
    <dsp:sp modelId="{F1B59CF0-C70A-47A8-A6A6-F69621E0F714}">
      <dsp:nvSpPr>
        <dsp:cNvPr id="0" name=""/>
        <dsp:cNvSpPr/>
      </dsp:nvSpPr>
      <dsp:spPr>
        <a:xfrm>
          <a:off x="0" y="2353489"/>
          <a:ext cx="8229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n-US" sz="3000" b="1" kern="1200" dirty="0" smtClean="0"/>
            <a:t>Gross Profit Margin Ratio </a:t>
          </a:r>
          <a:r>
            <a:rPr lang="en-US" sz="3000" kern="1200" dirty="0" smtClean="0"/>
            <a:t>= gross profit / sales</a:t>
          </a:r>
          <a:endParaRPr lang="en-US" sz="3000" kern="1200" dirty="0"/>
        </a:p>
      </dsp:txBody>
      <dsp:txXfrm>
        <a:off x="0" y="2353489"/>
        <a:ext cx="8229600" cy="1131490"/>
      </dsp:txXfrm>
    </dsp:sp>
    <dsp:sp modelId="{6B217230-AC87-4A64-8F41-3E44EA22F558}">
      <dsp:nvSpPr>
        <dsp:cNvPr id="0" name=""/>
        <dsp:cNvSpPr/>
      </dsp:nvSpPr>
      <dsp:spPr>
        <a:xfrm>
          <a:off x="0" y="3394472"/>
          <a:ext cx="8229600" cy="0"/>
        </a:xfrm>
        <a:prstGeom prst="line">
          <a:avLst/>
        </a:prstGeom>
        <a:solidFill>
          <a:schemeClr val="accent3">
            <a:hueOff val="11250264"/>
            <a:satOff val="-16880"/>
            <a:lumOff val="-2745"/>
            <a:alphaOff val="0"/>
          </a:schemeClr>
        </a:solidFill>
        <a:ln w="76200" cap="flat" cmpd="sng" algn="ctr">
          <a:solidFill>
            <a:srgbClr val="8064A2"/>
          </a:solidFill>
          <a:prstDash val="solid"/>
        </a:ln>
        <a:effectLst/>
      </dsp:spPr>
      <dsp:style>
        <a:lnRef idx="2">
          <a:scrgbClr r="0" g="0" b="0"/>
        </a:lnRef>
        <a:fillRef idx="1">
          <a:scrgbClr r="0" g="0" b="0"/>
        </a:fillRef>
        <a:effectRef idx="0">
          <a:scrgbClr r="0" g="0" b="0"/>
        </a:effectRef>
        <a:fontRef idx="minor">
          <a:schemeClr val="lt1"/>
        </a:fontRef>
      </dsp:style>
    </dsp:sp>
    <dsp:sp modelId="{1CD0C04F-6E0F-4E4E-95D6-2ACD3F3064F2}">
      <dsp:nvSpPr>
        <dsp:cNvPr id="0" name=""/>
        <dsp:cNvSpPr/>
      </dsp:nvSpPr>
      <dsp:spPr>
        <a:xfrm>
          <a:off x="0" y="3394472"/>
          <a:ext cx="8229600" cy="1131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n-US" sz="3000" b="1" kern="1200" dirty="0" smtClean="0"/>
            <a:t>Cash Return to Shareholders </a:t>
          </a:r>
          <a:r>
            <a:rPr lang="en-US" sz="3000" kern="1200" dirty="0" smtClean="0"/>
            <a:t>= cash flow from operations / shareholders equity</a:t>
          </a:r>
          <a:endParaRPr lang="en-US" sz="3000" kern="1200" dirty="0"/>
        </a:p>
      </dsp:txBody>
      <dsp:txXfrm>
        <a:off x="0" y="3394472"/>
        <a:ext cx="8229600" cy="113149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429296-D139-424C-9233-8F0814A8218E}">
      <dsp:nvSpPr>
        <dsp:cNvPr id="0" name=""/>
        <dsp:cNvSpPr/>
      </dsp:nvSpPr>
      <dsp:spPr>
        <a:xfrm>
          <a:off x="0" y="3406931"/>
          <a:ext cx="8229600" cy="1118231"/>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kern="1200" dirty="0" smtClean="0"/>
            <a:t>Debt Income Ratio</a:t>
          </a:r>
          <a:endParaRPr lang="en-US" sz="3200" kern="1200" dirty="0"/>
        </a:p>
      </dsp:txBody>
      <dsp:txXfrm>
        <a:off x="0" y="3406931"/>
        <a:ext cx="8229600" cy="603844"/>
      </dsp:txXfrm>
    </dsp:sp>
    <dsp:sp modelId="{062B70AB-D932-4FD7-BE6A-B2BB9CD07807}">
      <dsp:nvSpPr>
        <dsp:cNvPr id="0" name=""/>
        <dsp:cNvSpPr/>
      </dsp:nvSpPr>
      <dsp:spPr>
        <a:xfrm>
          <a:off x="0" y="3988412"/>
          <a:ext cx="8229600" cy="514386"/>
        </a:xfrm>
        <a:prstGeom prst="rect">
          <a:avLst/>
        </a:prstGeom>
        <a:solidFill>
          <a:schemeClr val="accent3">
            <a:tint val="40000"/>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t>= total debt / net income</a:t>
          </a:r>
          <a:endParaRPr lang="en-US" sz="2800" kern="1200" dirty="0"/>
        </a:p>
      </dsp:txBody>
      <dsp:txXfrm>
        <a:off x="0" y="3988412"/>
        <a:ext cx="8229600" cy="514386"/>
      </dsp:txXfrm>
    </dsp:sp>
    <dsp:sp modelId="{23A808F9-C751-4A0E-9872-EAAEC2CF58AD}">
      <dsp:nvSpPr>
        <dsp:cNvPr id="0" name=""/>
        <dsp:cNvSpPr/>
      </dsp:nvSpPr>
      <dsp:spPr>
        <a:xfrm rot="10800000">
          <a:off x="0" y="1703865"/>
          <a:ext cx="8229600" cy="1719839"/>
        </a:xfrm>
        <a:prstGeom prst="upArrowCallou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kern="1200" dirty="0" smtClean="0"/>
            <a:t>Cash Debt Coverage </a:t>
          </a:r>
          <a:endParaRPr lang="en-US" sz="3200" kern="1200" dirty="0"/>
        </a:p>
      </dsp:txBody>
      <dsp:txXfrm rot="-10800000">
        <a:off x="0" y="1703865"/>
        <a:ext cx="8229600" cy="603663"/>
      </dsp:txXfrm>
    </dsp:sp>
    <dsp:sp modelId="{5294D625-F9B5-4FA9-9DF1-578CA6DE1926}">
      <dsp:nvSpPr>
        <dsp:cNvPr id="0" name=""/>
        <dsp:cNvSpPr/>
      </dsp:nvSpPr>
      <dsp:spPr>
        <a:xfrm>
          <a:off x="0" y="2307529"/>
          <a:ext cx="8229600" cy="514231"/>
        </a:xfrm>
        <a:prstGeom prst="rect">
          <a:avLst/>
        </a:prstGeom>
        <a:solidFill>
          <a:schemeClr val="accent3">
            <a:tint val="40000"/>
            <a:alpha val="90000"/>
            <a:hueOff val="5358425"/>
            <a:satOff val="-6896"/>
            <a:lumOff val="-537"/>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t>= (cash flow from operations - dividends) / total debt</a:t>
          </a:r>
          <a:endParaRPr lang="en-US" sz="2800" kern="1200" dirty="0"/>
        </a:p>
      </dsp:txBody>
      <dsp:txXfrm>
        <a:off x="0" y="2307529"/>
        <a:ext cx="8229600" cy="514231"/>
      </dsp:txXfrm>
    </dsp:sp>
    <dsp:sp modelId="{E075300C-204F-4F6E-928D-763BF1229EB1}">
      <dsp:nvSpPr>
        <dsp:cNvPr id="0" name=""/>
        <dsp:cNvSpPr/>
      </dsp:nvSpPr>
      <dsp:spPr>
        <a:xfrm rot="10800000">
          <a:off x="0" y="799"/>
          <a:ext cx="8229600" cy="1719839"/>
        </a:xfrm>
        <a:prstGeom prst="upArrowCallou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kern="1200" dirty="0" smtClean="0"/>
            <a:t>Acid Test Ratio  (Quick Ratio) </a:t>
          </a:r>
          <a:endParaRPr lang="en-US" sz="3200" kern="1200" dirty="0"/>
        </a:p>
      </dsp:txBody>
      <dsp:txXfrm rot="-10800000">
        <a:off x="0" y="799"/>
        <a:ext cx="8229600" cy="603663"/>
      </dsp:txXfrm>
    </dsp:sp>
    <dsp:sp modelId="{8210CAAE-2C57-4B2E-9B8F-6B9D9E9AFCFD}">
      <dsp:nvSpPr>
        <dsp:cNvPr id="0" name=""/>
        <dsp:cNvSpPr/>
      </dsp:nvSpPr>
      <dsp:spPr>
        <a:xfrm>
          <a:off x="0" y="604463"/>
          <a:ext cx="8229600" cy="514231"/>
        </a:xfrm>
        <a:prstGeom prst="rect">
          <a:avLst/>
        </a:prstGeom>
        <a:solidFill>
          <a:schemeClr val="accent3">
            <a:tint val="40000"/>
            <a:alpha val="90000"/>
            <a:hueOff val="10716850"/>
            <a:satOff val="-13793"/>
            <a:lumOff val="-1075"/>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t>= (cash + marketable securities) / current liabilities</a:t>
          </a:r>
          <a:endParaRPr lang="en-US" sz="2800" kern="1200" dirty="0"/>
        </a:p>
      </dsp:txBody>
      <dsp:txXfrm>
        <a:off x="0" y="604463"/>
        <a:ext cx="8229600" cy="51423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116714-279C-497F-A054-5FEA683584E1}">
      <dsp:nvSpPr>
        <dsp:cNvPr id="0" name=""/>
        <dsp:cNvSpPr/>
      </dsp:nvSpPr>
      <dsp:spPr>
        <a:xfrm>
          <a:off x="248258" y="4525810"/>
          <a:ext cx="8229600" cy="0"/>
        </a:xfrm>
        <a:prstGeom prst="line">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3AFCA2-8BF5-4539-B9B5-D9E70C3219CF}">
      <dsp:nvSpPr>
        <dsp:cNvPr id="0" name=""/>
        <dsp:cNvSpPr/>
      </dsp:nvSpPr>
      <dsp:spPr>
        <a:xfrm>
          <a:off x="248258" y="2992926"/>
          <a:ext cx="8229600" cy="0"/>
        </a:xfrm>
        <a:prstGeom prst="line">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1F32AC-9487-4835-96E2-52A2F38E99AC}">
      <dsp:nvSpPr>
        <dsp:cNvPr id="0" name=""/>
        <dsp:cNvSpPr/>
      </dsp:nvSpPr>
      <dsp:spPr>
        <a:xfrm>
          <a:off x="248258" y="1460042"/>
          <a:ext cx="8229600" cy="0"/>
        </a:xfrm>
        <a:prstGeom prst="line">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6374E71-18EC-409A-A0D9-B65D49B18ABA}">
      <dsp:nvSpPr>
        <dsp:cNvPr id="0" name=""/>
        <dsp:cNvSpPr/>
      </dsp:nvSpPr>
      <dsp:spPr>
        <a:xfrm>
          <a:off x="3145139" y="152"/>
          <a:ext cx="5084460"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lvl="0" algn="l" defTabSz="1422400">
            <a:lnSpc>
              <a:spcPct val="90000"/>
            </a:lnSpc>
            <a:spcBef>
              <a:spcPct val="0"/>
            </a:spcBef>
            <a:spcAft>
              <a:spcPct val="35000"/>
            </a:spcAft>
          </a:pPr>
          <a:r>
            <a:rPr lang="en-US" sz="3200" kern="1200" dirty="0" smtClean="0"/>
            <a:t>= current assets - current liabilities</a:t>
          </a:r>
          <a:endParaRPr lang="en-US" sz="3200" kern="1200" dirty="0"/>
        </a:p>
      </dsp:txBody>
      <dsp:txXfrm>
        <a:off x="3145139" y="152"/>
        <a:ext cx="5084460" cy="1459889"/>
      </dsp:txXfrm>
    </dsp:sp>
    <dsp:sp modelId="{B7E7A868-BE5F-41EB-BE62-E9C0BB76ADD8}">
      <dsp:nvSpPr>
        <dsp:cNvPr id="0" name=""/>
        <dsp:cNvSpPr/>
      </dsp:nvSpPr>
      <dsp:spPr>
        <a:xfrm>
          <a:off x="45971" y="152"/>
          <a:ext cx="3132728" cy="1459889"/>
        </a:xfrm>
        <a:prstGeom prst="round2SameRect">
          <a:avLst>
            <a:gd name="adj1" fmla="val 16670"/>
            <a:gd name="adj2" fmla="val 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lvl="0" algn="l" defTabSz="1289050">
            <a:lnSpc>
              <a:spcPct val="90000"/>
            </a:lnSpc>
            <a:spcBef>
              <a:spcPct val="0"/>
            </a:spcBef>
            <a:spcAft>
              <a:spcPct val="35000"/>
            </a:spcAft>
          </a:pPr>
          <a:r>
            <a:rPr lang="en-US" sz="2900" kern="1200" dirty="0" smtClean="0"/>
            <a:t>Working Capital</a:t>
          </a:r>
          <a:endParaRPr lang="en-US" sz="2900" kern="1200" dirty="0"/>
        </a:p>
      </dsp:txBody>
      <dsp:txXfrm>
        <a:off x="117250" y="71431"/>
        <a:ext cx="2990170" cy="1388610"/>
      </dsp:txXfrm>
    </dsp:sp>
    <dsp:sp modelId="{1389AAB8-5178-4F22-AC6A-E8E4C20BB9C9}">
      <dsp:nvSpPr>
        <dsp:cNvPr id="0" name=""/>
        <dsp:cNvSpPr/>
      </dsp:nvSpPr>
      <dsp:spPr>
        <a:xfrm>
          <a:off x="3145139" y="1533036"/>
          <a:ext cx="5084460"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lvl="0" algn="l" defTabSz="1422400">
            <a:lnSpc>
              <a:spcPct val="90000"/>
            </a:lnSpc>
            <a:spcBef>
              <a:spcPct val="0"/>
            </a:spcBef>
            <a:spcAft>
              <a:spcPct val="35000"/>
            </a:spcAft>
          </a:pPr>
          <a:r>
            <a:rPr lang="en-US" sz="3200" kern="1200" dirty="0" smtClean="0"/>
            <a:t>= current assets / current liabilities</a:t>
          </a:r>
          <a:endParaRPr lang="en-US" sz="3200" kern="1200" dirty="0"/>
        </a:p>
      </dsp:txBody>
      <dsp:txXfrm>
        <a:off x="3145139" y="1533036"/>
        <a:ext cx="5084460" cy="1459889"/>
      </dsp:txXfrm>
    </dsp:sp>
    <dsp:sp modelId="{CECF3A68-FD0E-4C95-B4B4-FBE6742F64CB}">
      <dsp:nvSpPr>
        <dsp:cNvPr id="0" name=""/>
        <dsp:cNvSpPr/>
      </dsp:nvSpPr>
      <dsp:spPr>
        <a:xfrm>
          <a:off x="45971" y="1533036"/>
          <a:ext cx="3132728" cy="1459889"/>
        </a:xfrm>
        <a:prstGeom prst="round2SameRect">
          <a:avLst>
            <a:gd name="adj1" fmla="val 16670"/>
            <a:gd name="adj2" fmla="val 0"/>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lvl="0" algn="l" defTabSz="1289050">
            <a:lnSpc>
              <a:spcPct val="90000"/>
            </a:lnSpc>
            <a:spcBef>
              <a:spcPct val="0"/>
            </a:spcBef>
            <a:spcAft>
              <a:spcPct val="35000"/>
            </a:spcAft>
          </a:pPr>
          <a:r>
            <a:rPr lang="en-US" sz="2900" kern="1200" dirty="0" smtClean="0"/>
            <a:t>Working Capital ratio</a:t>
          </a:r>
          <a:endParaRPr lang="en-US" sz="2900" kern="1200" dirty="0"/>
        </a:p>
      </dsp:txBody>
      <dsp:txXfrm>
        <a:off x="117250" y="1604315"/>
        <a:ext cx="2990170" cy="1388610"/>
      </dsp:txXfrm>
    </dsp:sp>
    <dsp:sp modelId="{E13808C1-E473-48F0-9A3D-920CFE14421F}">
      <dsp:nvSpPr>
        <dsp:cNvPr id="0" name=""/>
        <dsp:cNvSpPr/>
      </dsp:nvSpPr>
      <dsp:spPr>
        <a:xfrm>
          <a:off x="3145139" y="3065920"/>
          <a:ext cx="5084460"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lvl="0" algn="l" defTabSz="1422400">
            <a:lnSpc>
              <a:spcPct val="90000"/>
            </a:lnSpc>
            <a:spcBef>
              <a:spcPct val="0"/>
            </a:spcBef>
            <a:spcAft>
              <a:spcPct val="35000"/>
            </a:spcAft>
          </a:pPr>
          <a:r>
            <a:rPr lang="en-US" sz="3200" kern="1200" dirty="0" smtClean="0"/>
            <a:t>= working capital provided from operations / current liabilities</a:t>
          </a:r>
          <a:endParaRPr lang="en-US" sz="3200" kern="1200" dirty="0"/>
        </a:p>
      </dsp:txBody>
      <dsp:txXfrm>
        <a:off x="3145139" y="3065920"/>
        <a:ext cx="5084460" cy="1459889"/>
      </dsp:txXfrm>
    </dsp:sp>
    <dsp:sp modelId="{1354ACF4-798B-455C-92CD-EAB41B782F0F}">
      <dsp:nvSpPr>
        <dsp:cNvPr id="0" name=""/>
        <dsp:cNvSpPr/>
      </dsp:nvSpPr>
      <dsp:spPr>
        <a:xfrm>
          <a:off x="45971" y="3065920"/>
          <a:ext cx="3132728" cy="1459889"/>
        </a:xfrm>
        <a:prstGeom prst="round2SameRect">
          <a:avLst>
            <a:gd name="adj1" fmla="val 16670"/>
            <a:gd name="adj2" fmla="val 0"/>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lvl="0" algn="l" defTabSz="1289050">
            <a:lnSpc>
              <a:spcPct val="90000"/>
            </a:lnSpc>
            <a:spcBef>
              <a:spcPct val="0"/>
            </a:spcBef>
            <a:spcAft>
              <a:spcPct val="35000"/>
            </a:spcAft>
          </a:pPr>
          <a:r>
            <a:rPr lang="en-US" sz="2900" kern="1200" dirty="0" smtClean="0"/>
            <a:t>Working Capital Provided by Net Income</a:t>
          </a:r>
          <a:endParaRPr lang="en-US" sz="2900" kern="1200" dirty="0"/>
        </a:p>
      </dsp:txBody>
      <dsp:txXfrm>
        <a:off x="117250" y="3137199"/>
        <a:ext cx="2990170" cy="138861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560054-D9CB-4C08-A90F-3DBF8537B8A4}">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Working Capital to Total Assets =</a:t>
          </a:r>
        </a:p>
        <a:p>
          <a:pPr lvl="0" algn="ctr" defTabSz="1066800">
            <a:lnSpc>
              <a:spcPct val="90000"/>
            </a:lnSpc>
            <a:spcBef>
              <a:spcPct val="0"/>
            </a:spcBef>
            <a:spcAft>
              <a:spcPct val="35000"/>
            </a:spcAft>
          </a:pPr>
          <a:r>
            <a:rPr lang="en-US" sz="2400" kern="1200" dirty="0" smtClean="0"/>
            <a:t>Net Working Capital</a:t>
          </a:r>
        </a:p>
        <a:p>
          <a:pPr lvl="0" algn="ctr" defTabSz="1066800">
            <a:lnSpc>
              <a:spcPct val="90000"/>
            </a:lnSpc>
            <a:spcBef>
              <a:spcPct val="0"/>
            </a:spcBef>
            <a:spcAft>
              <a:spcPct val="35000"/>
            </a:spcAft>
          </a:pPr>
          <a:r>
            <a:rPr lang="en-US" sz="2400" kern="1200" dirty="0" smtClean="0"/>
            <a:t>Total Assets</a:t>
          </a:r>
        </a:p>
        <a:p>
          <a:pPr lvl="0" algn="ctr" defTabSz="1066800">
            <a:lnSpc>
              <a:spcPct val="90000"/>
            </a:lnSpc>
            <a:spcBef>
              <a:spcPct val="0"/>
            </a:spcBef>
            <a:spcAft>
              <a:spcPct val="35000"/>
            </a:spcAft>
          </a:pPr>
          <a:endParaRPr lang="en-US" sz="2400" kern="1200" dirty="0" smtClean="0"/>
        </a:p>
      </dsp:txBody>
      <dsp:txXfrm>
        <a:off x="460905" y="1047"/>
        <a:ext cx="3479899" cy="2087939"/>
      </dsp:txXfrm>
    </dsp:sp>
    <dsp:sp modelId="{B1933AEC-A691-43A9-8800-E1591116F2B4}">
      <dsp:nvSpPr>
        <dsp:cNvPr id="0" name=""/>
        <dsp:cNvSpPr/>
      </dsp:nvSpPr>
      <dsp:spPr>
        <a:xfrm>
          <a:off x="4288794" y="1047"/>
          <a:ext cx="3479899" cy="2087939"/>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Retained Earnings to Total Assets =</a:t>
          </a:r>
        </a:p>
        <a:p>
          <a:pPr lvl="0" algn="ctr" defTabSz="1066800">
            <a:lnSpc>
              <a:spcPct val="90000"/>
            </a:lnSpc>
            <a:spcBef>
              <a:spcPct val="0"/>
            </a:spcBef>
            <a:spcAft>
              <a:spcPct val="35000"/>
            </a:spcAft>
          </a:pPr>
          <a:r>
            <a:rPr lang="en-US" sz="2400" b="0" kern="1200" dirty="0" smtClean="0"/>
            <a:t>Retained Earnings</a:t>
          </a:r>
        </a:p>
        <a:p>
          <a:pPr lvl="0" algn="ctr" defTabSz="1066800">
            <a:lnSpc>
              <a:spcPct val="90000"/>
            </a:lnSpc>
            <a:spcBef>
              <a:spcPct val="0"/>
            </a:spcBef>
            <a:spcAft>
              <a:spcPct val="35000"/>
            </a:spcAft>
          </a:pPr>
          <a:r>
            <a:rPr lang="en-US" sz="2400" b="0" kern="1200" dirty="0" smtClean="0"/>
            <a:t>Total Assets</a:t>
          </a:r>
        </a:p>
        <a:p>
          <a:pPr lvl="0" algn="ctr" defTabSz="1066800">
            <a:lnSpc>
              <a:spcPct val="90000"/>
            </a:lnSpc>
            <a:spcBef>
              <a:spcPct val="0"/>
            </a:spcBef>
            <a:spcAft>
              <a:spcPct val="35000"/>
            </a:spcAft>
          </a:pPr>
          <a:endParaRPr lang="en-US" sz="2400" b="1" kern="1200" dirty="0"/>
        </a:p>
      </dsp:txBody>
      <dsp:txXfrm>
        <a:off x="4288794" y="1047"/>
        <a:ext cx="3479899" cy="2087939"/>
      </dsp:txXfrm>
    </dsp:sp>
    <dsp:sp modelId="{783E187C-07C0-4B4B-9617-9F31383B9247}">
      <dsp:nvSpPr>
        <dsp:cNvPr id="0" name=""/>
        <dsp:cNvSpPr/>
      </dsp:nvSpPr>
      <dsp:spPr>
        <a:xfrm>
          <a:off x="460905" y="2436976"/>
          <a:ext cx="3479899" cy="2087939"/>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EBIT to Total Assets =</a:t>
          </a:r>
        </a:p>
        <a:p>
          <a:pPr lvl="0" algn="ctr" defTabSz="1066800">
            <a:lnSpc>
              <a:spcPct val="90000"/>
            </a:lnSpc>
            <a:spcBef>
              <a:spcPct val="0"/>
            </a:spcBef>
            <a:spcAft>
              <a:spcPct val="35000"/>
            </a:spcAft>
          </a:pPr>
          <a:r>
            <a:rPr lang="en-US" sz="2400" b="0" kern="1200" dirty="0" smtClean="0"/>
            <a:t>EBIT</a:t>
          </a:r>
        </a:p>
        <a:p>
          <a:pPr lvl="0" algn="ctr" defTabSz="1066800">
            <a:lnSpc>
              <a:spcPct val="90000"/>
            </a:lnSpc>
            <a:spcBef>
              <a:spcPct val="0"/>
            </a:spcBef>
            <a:spcAft>
              <a:spcPct val="35000"/>
            </a:spcAft>
          </a:pPr>
          <a:r>
            <a:rPr lang="en-US" sz="2400" b="0" kern="1200" dirty="0" smtClean="0"/>
            <a:t>Total Assets</a:t>
          </a:r>
        </a:p>
        <a:p>
          <a:pPr lvl="0" algn="ctr" defTabSz="1066800">
            <a:lnSpc>
              <a:spcPct val="90000"/>
            </a:lnSpc>
            <a:spcBef>
              <a:spcPct val="0"/>
            </a:spcBef>
            <a:spcAft>
              <a:spcPct val="35000"/>
            </a:spcAft>
          </a:pPr>
          <a:endParaRPr lang="en-US" sz="2400" b="1" kern="1200" dirty="0"/>
        </a:p>
      </dsp:txBody>
      <dsp:txXfrm>
        <a:off x="460905" y="2436976"/>
        <a:ext cx="3479899" cy="2087939"/>
      </dsp:txXfrm>
    </dsp:sp>
    <dsp:sp modelId="{E3D152E2-46E7-4A6A-B75E-A47D411A0E6C}">
      <dsp:nvSpPr>
        <dsp:cNvPr id="0" name=""/>
        <dsp:cNvSpPr/>
      </dsp:nvSpPr>
      <dsp:spPr>
        <a:xfrm>
          <a:off x="4288794"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Cash Flow to Debt =</a:t>
          </a:r>
        </a:p>
        <a:p>
          <a:pPr lvl="0" algn="ctr" defTabSz="1066800">
            <a:lnSpc>
              <a:spcPct val="90000"/>
            </a:lnSpc>
            <a:spcBef>
              <a:spcPct val="0"/>
            </a:spcBef>
            <a:spcAft>
              <a:spcPct val="35000"/>
            </a:spcAft>
          </a:pPr>
          <a:r>
            <a:rPr lang="en-US" sz="2400" b="0" kern="1200" dirty="0" smtClean="0"/>
            <a:t>Cash Flow</a:t>
          </a:r>
        </a:p>
        <a:p>
          <a:pPr lvl="0" algn="ctr" defTabSz="1066800">
            <a:lnSpc>
              <a:spcPct val="90000"/>
            </a:lnSpc>
            <a:spcBef>
              <a:spcPct val="0"/>
            </a:spcBef>
            <a:spcAft>
              <a:spcPct val="35000"/>
            </a:spcAft>
          </a:pPr>
          <a:r>
            <a:rPr lang="en-US" sz="2400" b="0" kern="1200" dirty="0" smtClean="0"/>
            <a:t>Total Debt</a:t>
          </a:r>
        </a:p>
        <a:p>
          <a:pPr lvl="0" algn="ctr" defTabSz="1066800">
            <a:lnSpc>
              <a:spcPct val="90000"/>
            </a:lnSpc>
            <a:spcBef>
              <a:spcPct val="0"/>
            </a:spcBef>
            <a:spcAft>
              <a:spcPct val="35000"/>
            </a:spcAft>
          </a:pPr>
          <a:endParaRPr lang="en-US" sz="2100" b="1" kern="1200" dirty="0"/>
        </a:p>
      </dsp:txBody>
      <dsp:txXfrm>
        <a:off x="4288794" y="2436976"/>
        <a:ext cx="3479899" cy="208793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5BC10E-9A50-45AE-9DBC-C0FE20831EB6}">
      <dsp:nvSpPr>
        <dsp:cNvPr id="0" name=""/>
        <dsp:cNvSpPr/>
      </dsp:nvSpPr>
      <dsp:spPr>
        <a:xfrm>
          <a:off x="622" y="654833"/>
          <a:ext cx="2680245" cy="3216294"/>
        </a:xfrm>
        <a:prstGeom prst="roundRect">
          <a:avLst>
            <a:gd name="adj" fmla="val 5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3444" rIns="160020" bIns="0" numCol="1" spcCol="1270" anchor="t" anchorCtr="0">
          <a:noAutofit/>
        </a:bodyPr>
        <a:lstStyle/>
        <a:p>
          <a:pPr lvl="0" algn="r" defTabSz="1600200">
            <a:lnSpc>
              <a:spcPct val="90000"/>
            </a:lnSpc>
            <a:spcBef>
              <a:spcPct val="0"/>
            </a:spcBef>
            <a:spcAft>
              <a:spcPct val="35000"/>
            </a:spcAft>
          </a:pPr>
          <a:r>
            <a:rPr lang="en-US" sz="3600" kern="1200" dirty="0" smtClean="0"/>
            <a:t> </a:t>
          </a:r>
          <a:endParaRPr lang="en-US" sz="3600" kern="1200" dirty="0"/>
        </a:p>
      </dsp:txBody>
      <dsp:txXfrm rot="16200000">
        <a:off x="-1050033" y="1705489"/>
        <a:ext cx="2637361" cy="536049"/>
      </dsp:txXfrm>
    </dsp:sp>
    <dsp:sp modelId="{AAA12565-E532-4B71-9A61-8A12169F1431}">
      <dsp:nvSpPr>
        <dsp:cNvPr id="0" name=""/>
        <dsp:cNvSpPr/>
      </dsp:nvSpPr>
      <dsp:spPr>
        <a:xfrm>
          <a:off x="536671" y="654833"/>
          <a:ext cx="1996783" cy="321629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9728" rIns="0" bIns="0" numCol="1" spcCol="1270" anchor="t" anchorCtr="0">
          <a:noAutofit/>
        </a:bodyPr>
        <a:lstStyle/>
        <a:p>
          <a:pPr lvl="0" algn="l" defTabSz="1422400">
            <a:lnSpc>
              <a:spcPct val="90000"/>
            </a:lnSpc>
            <a:spcBef>
              <a:spcPct val="0"/>
            </a:spcBef>
            <a:spcAft>
              <a:spcPct val="35000"/>
            </a:spcAft>
          </a:pPr>
          <a:r>
            <a:rPr lang="en-US" sz="3200" kern="1200" dirty="0" smtClean="0"/>
            <a:t>Current Assets</a:t>
          </a:r>
        </a:p>
        <a:p>
          <a:pPr lvl="0" algn="l" defTabSz="1422400">
            <a:lnSpc>
              <a:spcPct val="90000"/>
            </a:lnSpc>
            <a:spcBef>
              <a:spcPct val="0"/>
            </a:spcBef>
            <a:spcAft>
              <a:spcPct val="35000"/>
            </a:spcAft>
          </a:pPr>
          <a:endParaRPr lang="en-US" sz="3200" kern="1200" dirty="0" smtClean="0"/>
        </a:p>
        <a:p>
          <a:pPr lvl="0" algn="l" defTabSz="1422400">
            <a:lnSpc>
              <a:spcPct val="90000"/>
            </a:lnSpc>
            <a:spcBef>
              <a:spcPct val="0"/>
            </a:spcBef>
            <a:spcAft>
              <a:spcPct val="35000"/>
            </a:spcAft>
          </a:pPr>
          <a:r>
            <a:rPr lang="en-US" sz="3200" kern="1200" dirty="0" smtClean="0"/>
            <a:t>Current+ Long-Term Debt</a:t>
          </a:r>
          <a:endParaRPr lang="en-US" sz="3200" kern="1200" dirty="0"/>
        </a:p>
      </dsp:txBody>
      <dsp:txXfrm>
        <a:off x="536671" y="654833"/>
        <a:ext cx="1996783" cy="3216294"/>
      </dsp:txXfrm>
    </dsp:sp>
    <dsp:sp modelId="{0CB6946B-E0B4-40AB-87FE-95F986E31E1E}">
      <dsp:nvSpPr>
        <dsp:cNvPr id="0" name=""/>
        <dsp:cNvSpPr/>
      </dsp:nvSpPr>
      <dsp:spPr>
        <a:xfrm>
          <a:off x="2774677" y="654833"/>
          <a:ext cx="2680245" cy="3216294"/>
        </a:xfrm>
        <a:prstGeom prst="roundRect">
          <a:avLst>
            <a:gd name="adj" fmla="val 5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3444" rIns="160020" bIns="0" numCol="1" spcCol="1270" anchor="t" anchorCtr="0">
          <a:noAutofit/>
        </a:bodyPr>
        <a:lstStyle/>
        <a:p>
          <a:pPr lvl="0" algn="r" defTabSz="1600200">
            <a:lnSpc>
              <a:spcPct val="90000"/>
            </a:lnSpc>
            <a:spcBef>
              <a:spcPct val="0"/>
            </a:spcBef>
            <a:spcAft>
              <a:spcPct val="35000"/>
            </a:spcAft>
          </a:pPr>
          <a:r>
            <a:rPr lang="en-US" sz="3600" kern="1200" dirty="0" smtClean="0"/>
            <a:t> </a:t>
          </a:r>
          <a:endParaRPr lang="en-US" sz="3600" kern="1200" dirty="0"/>
        </a:p>
      </dsp:txBody>
      <dsp:txXfrm rot="16200000">
        <a:off x="1724020" y="1705489"/>
        <a:ext cx="2637361" cy="536049"/>
      </dsp:txXfrm>
    </dsp:sp>
    <dsp:sp modelId="{F0E175C3-106D-4E1C-AEBB-59B10BD37A96}">
      <dsp:nvSpPr>
        <dsp:cNvPr id="0" name=""/>
        <dsp:cNvSpPr/>
      </dsp:nvSpPr>
      <dsp:spPr>
        <a:xfrm rot="5400000">
          <a:off x="2741804" y="3548762"/>
          <a:ext cx="92547" cy="45719"/>
        </a:xfrm>
        <a:prstGeom prst="flowChartExtra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82F681-5216-4B7C-B330-52A1E2C67C23}">
      <dsp:nvSpPr>
        <dsp:cNvPr id="0" name=""/>
        <dsp:cNvSpPr/>
      </dsp:nvSpPr>
      <dsp:spPr>
        <a:xfrm>
          <a:off x="3310726" y="654833"/>
          <a:ext cx="1996783" cy="321629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6012" rIns="0" bIns="0" numCol="1" spcCol="1270" anchor="t" anchorCtr="0">
          <a:noAutofit/>
        </a:bodyPr>
        <a:lstStyle/>
        <a:p>
          <a:pPr lvl="0" algn="l" defTabSz="1244600">
            <a:lnSpc>
              <a:spcPct val="90000"/>
            </a:lnSpc>
            <a:spcBef>
              <a:spcPct val="0"/>
            </a:spcBef>
            <a:spcAft>
              <a:spcPct val="35000"/>
            </a:spcAft>
          </a:pPr>
          <a:r>
            <a:rPr lang="en-US" sz="2800" kern="1200" dirty="0" smtClean="0"/>
            <a:t>Stockholders' Equity</a:t>
          </a:r>
        </a:p>
        <a:p>
          <a:pPr lvl="0" algn="l" defTabSz="1244600">
            <a:lnSpc>
              <a:spcPct val="90000"/>
            </a:lnSpc>
            <a:spcBef>
              <a:spcPct val="0"/>
            </a:spcBef>
            <a:spcAft>
              <a:spcPct val="35000"/>
            </a:spcAft>
          </a:pPr>
          <a:endParaRPr lang="en-US" sz="3200" kern="1200" dirty="0" smtClean="0"/>
        </a:p>
        <a:p>
          <a:pPr lvl="0" algn="l" defTabSz="1244600">
            <a:lnSpc>
              <a:spcPct val="90000"/>
            </a:lnSpc>
            <a:spcBef>
              <a:spcPct val="0"/>
            </a:spcBef>
            <a:spcAft>
              <a:spcPct val="35000"/>
            </a:spcAft>
          </a:pPr>
          <a:endParaRPr lang="en-US" sz="3200" kern="1200" dirty="0" smtClean="0"/>
        </a:p>
        <a:p>
          <a:pPr lvl="0" algn="l" defTabSz="1244600">
            <a:lnSpc>
              <a:spcPct val="90000"/>
            </a:lnSpc>
            <a:spcBef>
              <a:spcPct val="0"/>
            </a:spcBef>
            <a:spcAft>
              <a:spcPct val="35000"/>
            </a:spcAft>
          </a:pPr>
          <a:r>
            <a:rPr lang="en-US" sz="3200" kern="1200" dirty="0" smtClean="0"/>
            <a:t>Total Assets</a:t>
          </a:r>
          <a:endParaRPr lang="en-US" sz="3200" kern="1200" dirty="0"/>
        </a:p>
      </dsp:txBody>
      <dsp:txXfrm>
        <a:off x="3310726" y="654833"/>
        <a:ext cx="1996783" cy="3216294"/>
      </dsp:txXfrm>
    </dsp:sp>
    <dsp:sp modelId="{FF1DF8D0-C856-40EE-AE3D-B85CCE59557C}">
      <dsp:nvSpPr>
        <dsp:cNvPr id="0" name=""/>
        <dsp:cNvSpPr/>
      </dsp:nvSpPr>
      <dsp:spPr>
        <a:xfrm>
          <a:off x="5548731" y="654833"/>
          <a:ext cx="2680245" cy="3216294"/>
        </a:xfrm>
        <a:prstGeom prst="roundRect">
          <a:avLst>
            <a:gd name="adj" fmla="val 5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3444" rIns="160020" bIns="0" numCol="1" spcCol="1270" anchor="t" anchorCtr="0">
          <a:noAutofit/>
        </a:bodyPr>
        <a:lstStyle/>
        <a:p>
          <a:pPr lvl="0" algn="r" defTabSz="1600200">
            <a:lnSpc>
              <a:spcPct val="90000"/>
            </a:lnSpc>
            <a:spcBef>
              <a:spcPct val="0"/>
            </a:spcBef>
            <a:spcAft>
              <a:spcPct val="35000"/>
            </a:spcAft>
          </a:pPr>
          <a:r>
            <a:rPr lang="en-US" sz="3600" kern="1200" dirty="0" smtClean="0"/>
            <a:t> </a:t>
          </a:r>
          <a:endParaRPr lang="en-US" sz="3600" kern="1200" dirty="0"/>
        </a:p>
      </dsp:txBody>
      <dsp:txXfrm rot="16200000">
        <a:off x="4498075" y="1705489"/>
        <a:ext cx="2637361" cy="536049"/>
      </dsp:txXfrm>
    </dsp:sp>
    <dsp:sp modelId="{2CC818DB-EF9C-4AFB-80AF-0DE57978D6CD}">
      <dsp:nvSpPr>
        <dsp:cNvPr id="0" name=""/>
        <dsp:cNvSpPr/>
      </dsp:nvSpPr>
      <dsp:spPr>
        <a:xfrm rot="5400000" flipH="1" flipV="1">
          <a:off x="5536405" y="3564783"/>
          <a:ext cx="51455" cy="45719"/>
        </a:xfrm>
        <a:prstGeom prst="flowChartExtract">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C82D97-39CE-464F-BE11-08F3D4711C47}">
      <dsp:nvSpPr>
        <dsp:cNvPr id="0" name=""/>
        <dsp:cNvSpPr/>
      </dsp:nvSpPr>
      <dsp:spPr>
        <a:xfrm>
          <a:off x="6084780" y="654833"/>
          <a:ext cx="1996783" cy="321629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9728" rIns="0" bIns="0" numCol="1" spcCol="1270" anchor="t" anchorCtr="0">
          <a:noAutofit/>
        </a:bodyPr>
        <a:lstStyle/>
        <a:p>
          <a:pPr lvl="0" algn="l" defTabSz="1422400">
            <a:lnSpc>
              <a:spcPct val="90000"/>
            </a:lnSpc>
            <a:spcBef>
              <a:spcPct val="0"/>
            </a:spcBef>
            <a:spcAft>
              <a:spcPct val="35000"/>
            </a:spcAft>
          </a:pPr>
          <a:r>
            <a:rPr lang="en-US" sz="3200" kern="1200" dirty="0" smtClean="0"/>
            <a:t>Current + Deferred Debt</a:t>
          </a:r>
        </a:p>
        <a:p>
          <a:pPr lvl="0" algn="l" defTabSz="1422400">
            <a:lnSpc>
              <a:spcPct val="90000"/>
            </a:lnSpc>
            <a:spcBef>
              <a:spcPct val="0"/>
            </a:spcBef>
            <a:spcAft>
              <a:spcPct val="35000"/>
            </a:spcAft>
          </a:pPr>
          <a:r>
            <a:rPr lang="en-US" sz="3200" kern="1200" dirty="0" smtClean="0"/>
            <a:t>Tangible Net Worth</a:t>
          </a:r>
          <a:endParaRPr lang="en-US" sz="3200" kern="1200" dirty="0"/>
        </a:p>
      </dsp:txBody>
      <dsp:txXfrm>
        <a:off x="6084780" y="654833"/>
        <a:ext cx="1996783" cy="321629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33EC0E-3E3B-457F-9898-FCBF548D44D8}">
      <dsp:nvSpPr>
        <dsp:cNvPr id="0" name=""/>
        <dsp:cNvSpPr/>
      </dsp:nvSpPr>
      <dsp:spPr>
        <a:xfrm>
          <a:off x="0" y="784281"/>
          <a:ext cx="8229600" cy="13356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9603EB6-8253-4AB0-B74C-D126DA549730}">
      <dsp:nvSpPr>
        <dsp:cNvPr id="0" name=""/>
        <dsp:cNvSpPr/>
      </dsp:nvSpPr>
      <dsp:spPr>
        <a:xfrm>
          <a:off x="411480" y="2001"/>
          <a:ext cx="5760720" cy="156456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955800">
            <a:lnSpc>
              <a:spcPct val="90000"/>
            </a:lnSpc>
            <a:spcBef>
              <a:spcPct val="0"/>
            </a:spcBef>
            <a:spcAft>
              <a:spcPct val="35000"/>
            </a:spcAft>
          </a:pPr>
          <a:r>
            <a:rPr lang="en-US" sz="4400" kern="1200" dirty="0" smtClean="0"/>
            <a:t>EBIT</a:t>
          </a:r>
        </a:p>
        <a:p>
          <a:pPr lvl="0" algn="l" defTabSz="1955800">
            <a:lnSpc>
              <a:spcPct val="90000"/>
            </a:lnSpc>
            <a:spcBef>
              <a:spcPct val="0"/>
            </a:spcBef>
            <a:spcAft>
              <a:spcPct val="35000"/>
            </a:spcAft>
          </a:pPr>
          <a:r>
            <a:rPr lang="en-US" sz="4400" kern="1200" dirty="0" smtClean="0"/>
            <a:t>   I</a:t>
          </a:r>
          <a:endParaRPr lang="en-US" sz="4400" kern="1200" dirty="0"/>
        </a:p>
      </dsp:txBody>
      <dsp:txXfrm>
        <a:off x="487856" y="78377"/>
        <a:ext cx="5607968" cy="1411808"/>
      </dsp:txXfrm>
    </dsp:sp>
    <dsp:sp modelId="{D16541E1-E563-4F58-8F04-2043A70BECB9}">
      <dsp:nvSpPr>
        <dsp:cNvPr id="0" name=""/>
        <dsp:cNvSpPr/>
      </dsp:nvSpPr>
      <dsp:spPr>
        <a:xfrm>
          <a:off x="0" y="3188361"/>
          <a:ext cx="8229600" cy="13356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6EC311-97CD-4F97-8862-AE5135619B60}">
      <dsp:nvSpPr>
        <dsp:cNvPr id="0" name=""/>
        <dsp:cNvSpPr/>
      </dsp:nvSpPr>
      <dsp:spPr>
        <a:xfrm>
          <a:off x="411480" y="2406081"/>
          <a:ext cx="5760720" cy="156456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kern="1200" dirty="0" smtClean="0"/>
            <a:t>I is the interest amount payable on the debt</a:t>
          </a:r>
          <a:endParaRPr lang="en-US" sz="3200" kern="1200" dirty="0"/>
        </a:p>
      </dsp:txBody>
      <dsp:txXfrm>
        <a:off x="487856" y="2482457"/>
        <a:ext cx="5607968" cy="141180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B1904D-AD97-4F79-B297-049298E39919}">
      <dsp:nvSpPr>
        <dsp:cNvPr id="0" name=""/>
        <dsp:cNvSpPr/>
      </dsp:nvSpPr>
      <dsp:spPr>
        <a:xfrm>
          <a:off x="3352436" y="352"/>
          <a:ext cx="3004607" cy="135893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Common Shareholder Equity</a:t>
          </a:r>
        </a:p>
        <a:p>
          <a:pPr lvl="0" algn="ctr" defTabSz="889000">
            <a:lnSpc>
              <a:spcPct val="90000"/>
            </a:lnSpc>
            <a:spcBef>
              <a:spcPct val="0"/>
            </a:spcBef>
            <a:spcAft>
              <a:spcPct val="35000"/>
            </a:spcAft>
          </a:pPr>
          <a:r>
            <a:rPr lang="en-US" sz="2000" kern="1200" dirty="0" smtClean="0"/>
            <a:t>Total Capital Employed</a:t>
          </a:r>
          <a:endParaRPr lang="en-US" sz="2000" kern="1200" dirty="0"/>
        </a:p>
      </dsp:txBody>
      <dsp:txXfrm>
        <a:off x="3352436" y="352"/>
        <a:ext cx="3004607" cy="1358936"/>
      </dsp:txXfrm>
    </dsp:sp>
    <dsp:sp modelId="{71D0E235-FD0B-4D21-A7B7-A93337F86AA3}">
      <dsp:nvSpPr>
        <dsp:cNvPr id="0" name=""/>
        <dsp:cNvSpPr/>
      </dsp:nvSpPr>
      <dsp:spPr>
        <a:xfrm>
          <a:off x="1872555" y="352"/>
          <a:ext cx="1345346" cy="1358936"/>
        </a:xfrm>
        <a:prstGeom prst="rect">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A275BB-6C90-4303-9B4C-95BAD87C2770}">
      <dsp:nvSpPr>
        <dsp:cNvPr id="0" name=""/>
        <dsp:cNvSpPr/>
      </dsp:nvSpPr>
      <dsp:spPr>
        <a:xfrm>
          <a:off x="3342439" y="1583513"/>
          <a:ext cx="3004607" cy="135893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Debt + Preferred Long-Term</a:t>
          </a:r>
        </a:p>
        <a:p>
          <a:pPr lvl="0" algn="ctr" defTabSz="800100">
            <a:lnSpc>
              <a:spcPct val="90000"/>
            </a:lnSpc>
            <a:spcBef>
              <a:spcPct val="0"/>
            </a:spcBef>
            <a:spcAft>
              <a:spcPct val="35000"/>
            </a:spcAft>
          </a:pPr>
          <a:endParaRPr lang="en-US" sz="1800" kern="1200" dirty="0" smtClean="0"/>
        </a:p>
        <a:p>
          <a:pPr lvl="0" algn="ctr" defTabSz="800100">
            <a:lnSpc>
              <a:spcPct val="90000"/>
            </a:lnSpc>
            <a:spcBef>
              <a:spcPct val="0"/>
            </a:spcBef>
            <a:spcAft>
              <a:spcPct val="35000"/>
            </a:spcAft>
          </a:pPr>
          <a:r>
            <a:rPr lang="en-US" sz="1800" kern="1200" dirty="0" smtClean="0"/>
            <a:t>Common Stockholders' Equity</a:t>
          </a:r>
          <a:endParaRPr lang="en-US" sz="1800" kern="1200" dirty="0"/>
        </a:p>
      </dsp:txBody>
      <dsp:txXfrm>
        <a:off x="3342439" y="1583513"/>
        <a:ext cx="3004607" cy="1358936"/>
      </dsp:txXfrm>
    </dsp:sp>
    <dsp:sp modelId="{4B1DDBBD-32E0-41DC-8F03-E491F9B6CF85}">
      <dsp:nvSpPr>
        <dsp:cNvPr id="0" name=""/>
        <dsp:cNvSpPr/>
      </dsp:nvSpPr>
      <dsp:spPr>
        <a:xfrm>
          <a:off x="1882555" y="1583513"/>
          <a:ext cx="1345346" cy="1358936"/>
        </a:xfrm>
        <a:prstGeom prst="rect">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A42CD1-DA83-4F22-A8B0-F919130BE4DE}">
      <dsp:nvSpPr>
        <dsp:cNvPr id="0" name=""/>
        <dsp:cNvSpPr/>
      </dsp:nvSpPr>
      <dsp:spPr>
        <a:xfrm>
          <a:off x="3352436" y="3166673"/>
          <a:ext cx="3004607" cy="135893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Current + Long-Term Debt</a:t>
          </a:r>
        </a:p>
        <a:p>
          <a:pPr lvl="0" algn="ctr" defTabSz="1066800">
            <a:lnSpc>
              <a:spcPct val="90000"/>
            </a:lnSpc>
            <a:spcBef>
              <a:spcPct val="0"/>
            </a:spcBef>
            <a:spcAft>
              <a:spcPct val="35000"/>
            </a:spcAft>
          </a:pPr>
          <a:r>
            <a:rPr lang="en-US" sz="2400" kern="1200" dirty="0" smtClean="0"/>
            <a:t>Total Assets</a:t>
          </a:r>
          <a:endParaRPr lang="en-US" sz="2400" kern="1200" dirty="0"/>
        </a:p>
      </dsp:txBody>
      <dsp:txXfrm>
        <a:off x="3352436" y="3166673"/>
        <a:ext cx="3004607" cy="1358936"/>
      </dsp:txXfrm>
    </dsp:sp>
    <dsp:sp modelId="{BEE01860-EB01-4E9F-A70B-D64D64B00252}">
      <dsp:nvSpPr>
        <dsp:cNvPr id="0" name=""/>
        <dsp:cNvSpPr/>
      </dsp:nvSpPr>
      <dsp:spPr>
        <a:xfrm>
          <a:off x="1872555" y="3166673"/>
          <a:ext cx="1345346" cy="1358936"/>
        </a:xfrm>
        <a:prstGeom prst="rect">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28D85B-A69A-437D-98E5-A715CC917163}">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Money required to do something?</a:t>
          </a:r>
          <a:endPar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60905" y="1047"/>
        <a:ext cx="3479899" cy="2087939"/>
      </dsp:txXfrm>
    </dsp:sp>
    <dsp:sp modelId="{C05B9CF0-1A71-41AB-9D0B-08002C06FEEB}">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Money at the disposal?</a:t>
          </a:r>
          <a:endPar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288794" y="1047"/>
        <a:ext cx="3479899" cy="2087939"/>
      </dsp:txXfrm>
    </dsp:sp>
    <dsp:sp modelId="{213598EB-45EC-445F-B774-85820BF105A1}">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Art of managing monetary resources?</a:t>
          </a:r>
          <a:endPar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2374850"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9EF9F1-53ED-48EB-80BB-6D75AF5DE006}">
      <dsp:nvSpPr>
        <dsp:cNvPr id="0" name=""/>
        <dsp:cNvSpPr/>
      </dsp:nvSpPr>
      <dsp:spPr>
        <a:xfrm>
          <a:off x="0" y="396021"/>
          <a:ext cx="8229599" cy="113149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43180" rIns="64770" bIns="43180" numCol="1" spcCol="1270" anchor="ctr" anchorCtr="0">
          <a:noAutofit/>
        </a:bodyPr>
        <a:lstStyle/>
        <a:p>
          <a:pPr lvl="0" algn="ctr" defTabSz="1511300">
            <a:lnSpc>
              <a:spcPct val="90000"/>
            </a:lnSpc>
            <a:spcBef>
              <a:spcPct val="0"/>
            </a:spcBef>
            <a:spcAft>
              <a:spcPct val="35000"/>
            </a:spcAft>
          </a:pPr>
          <a:r>
            <a:rPr lang="en-US" sz="3400" kern="1200" dirty="0" smtClean="0"/>
            <a:t>ROI = (Gain from investment – cost of investment) / cost of investment</a:t>
          </a:r>
          <a:endParaRPr lang="en-US" sz="3400" kern="1200" dirty="0"/>
        </a:p>
      </dsp:txBody>
      <dsp:txXfrm>
        <a:off x="33140" y="429161"/>
        <a:ext cx="8163319" cy="1065210"/>
      </dsp:txXfrm>
    </dsp:sp>
    <dsp:sp modelId="{6B080C97-F9BD-4AAC-8E23-2EE07E3B41B9}">
      <dsp:nvSpPr>
        <dsp:cNvPr id="0" name=""/>
        <dsp:cNvSpPr/>
      </dsp:nvSpPr>
      <dsp:spPr>
        <a:xfrm>
          <a:off x="0" y="1731180"/>
          <a:ext cx="1131490" cy="1131490"/>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32AD32-7354-490E-99C3-293F0D288D9A}">
      <dsp:nvSpPr>
        <dsp:cNvPr id="0" name=""/>
        <dsp:cNvSpPr/>
      </dsp:nvSpPr>
      <dsp:spPr>
        <a:xfrm>
          <a:off x="1199380" y="1731180"/>
          <a:ext cx="7030219" cy="1131490"/>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l" defTabSz="1155700">
            <a:lnSpc>
              <a:spcPct val="90000"/>
            </a:lnSpc>
            <a:spcBef>
              <a:spcPct val="0"/>
            </a:spcBef>
            <a:spcAft>
              <a:spcPct val="35000"/>
            </a:spcAft>
          </a:pPr>
          <a:r>
            <a:rPr lang="en-US" sz="2600" kern="1200" dirty="0" smtClean="0"/>
            <a:t>Determining if an investment is worth the effort</a:t>
          </a:r>
          <a:endParaRPr lang="en-US" sz="2600" kern="1200" dirty="0"/>
        </a:p>
      </dsp:txBody>
      <dsp:txXfrm>
        <a:off x="1254625" y="1786425"/>
        <a:ext cx="6919729" cy="1021000"/>
      </dsp:txXfrm>
    </dsp:sp>
    <dsp:sp modelId="{1AC644B4-11D9-4A18-B8E2-291546D56BC5}">
      <dsp:nvSpPr>
        <dsp:cNvPr id="0" name=""/>
        <dsp:cNvSpPr/>
      </dsp:nvSpPr>
      <dsp:spPr>
        <a:xfrm>
          <a:off x="0" y="2998450"/>
          <a:ext cx="1131490" cy="1131490"/>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62B203-9728-4598-BE33-6C6F586B6429}">
      <dsp:nvSpPr>
        <dsp:cNvPr id="0" name=""/>
        <dsp:cNvSpPr/>
      </dsp:nvSpPr>
      <dsp:spPr>
        <a:xfrm>
          <a:off x="1199380" y="2998450"/>
          <a:ext cx="7030219" cy="1131490"/>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l" defTabSz="1155700">
            <a:lnSpc>
              <a:spcPct val="90000"/>
            </a:lnSpc>
            <a:spcBef>
              <a:spcPct val="0"/>
            </a:spcBef>
            <a:spcAft>
              <a:spcPct val="35000"/>
            </a:spcAft>
          </a:pPr>
          <a:r>
            <a:rPr lang="en-US" sz="2600" kern="1200" dirty="0" smtClean="0"/>
            <a:t>Always a good practice to determine the ROI</a:t>
          </a:r>
          <a:endParaRPr lang="en-US" sz="2600" kern="1200" dirty="0"/>
        </a:p>
      </dsp:txBody>
      <dsp:txXfrm>
        <a:off x="1254625" y="3053695"/>
        <a:ext cx="6919729" cy="102100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4362D0-562A-4F44-80EC-CC8041282D84}">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Sales</a:t>
          </a:r>
          <a:endPar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0" y="591343"/>
        <a:ext cx="2571749" cy="1543050"/>
      </dsp:txXfrm>
    </dsp:sp>
    <dsp:sp modelId="{326E7DCE-AE0A-4A3F-9B03-CA62CB9B1289}">
      <dsp:nvSpPr>
        <dsp:cNvPr id="0" name=""/>
        <dsp:cNvSpPr/>
      </dsp:nvSpPr>
      <dsp:spPr>
        <a:xfrm>
          <a:off x="2828925" y="591343"/>
          <a:ext cx="2571749" cy="1543050"/>
        </a:xfrm>
        <a:prstGeom prst="rect">
          <a:avLst/>
        </a:prstGeom>
        <a:solidFill>
          <a:schemeClr val="accent2">
            <a:hueOff val="936304"/>
            <a:satOff val="-1168"/>
            <a:lumOff val="27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Production</a:t>
          </a:r>
          <a:endPar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2828925" y="591343"/>
        <a:ext cx="2571749" cy="1543050"/>
      </dsp:txXfrm>
    </dsp:sp>
    <dsp:sp modelId="{0808165D-CC8D-4E72-97F9-99C071A41FF2}">
      <dsp:nvSpPr>
        <dsp:cNvPr id="0" name=""/>
        <dsp:cNvSpPr/>
      </dsp:nvSpPr>
      <dsp:spPr>
        <a:xfrm>
          <a:off x="5657849" y="591343"/>
          <a:ext cx="2571749" cy="1543050"/>
        </a:xfrm>
        <a:prstGeom prst="rect">
          <a:avLst/>
        </a:prstGeom>
        <a:solidFill>
          <a:schemeClr val="accent2">
            <a:hueOff val="1872608"/>
            <a:satOff val="-2336"/>
            <a:lumOff val="54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Cash Flow/Cash</a:t>
          </a:r>
          <a:endPar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657849" y="591343"/>
        <a:ext cx="2571749" cy="1543050"/>
      </dsp:txXfrm>
    </dsp:sp>
    <dsp:sp modelId="{E6E77AE8-B1BE-485A-A902-BC2EB8281202}">
      <dsp:nvSpPr>
        <dsp:cNvPr id="0" name=""/>
        <dsp:cNvSpPr/>
      </dsp:nvSpPr>
      <dsp:spPr>
        <a:xfrm>
          <a:off x="0" y="2391569"/>
          <a:ext cx="2571749" cy="1543050"/>
        </a:xfrm>
        <a:prstGeom prst="rect">
          <a:avLst/>
        </a:prstGeom>
        <a:solidFill>
          <a:schemeClr val="accent2">
            <a:hueOff val="2808911"/>
            <a:satOff val="-3503"/>
            <a:lumOff val="824"/>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Marketing </a:t>
          </a:r>
          <a:endPar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0" y="2391569"/>
        <a:ext cx="2571749" cy="1543050"/>
      </dsp:txXfrm>
    </dsp:sp>
    <dsp:sp modelId="{1970B267-22A3-4D01-885E-604213BEC0CA}">
      <dsp:nvSpPr>
        <dsp:cNvPr id="0" name=""/>
        <dsp:cNvSpPr/>
      </dsp:nvSpPr>
      <dsp:spPr>
        <a:xfrm>
          <a:off x="2828925" y="2391569"/>
          <a:ext cx="2571749" cy="1543050"/>
        </a:xfrm>
        <a:prstGeom prst="rect">
          <a:avLst/>
        </a:prstGeom>
        <a:solidFill>
          <a:schemeClr val="accent2">
            <a:hueOff val="3745215"/>
            <a:satOff val="-4671"/>
            <a:lumOff val="109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Project </a:t>
          </a:r>
          <a:endPar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2828925" y="2391569"/>
        <a:ext cx="2571749" cy="1543050"/>
      </dsp:txXfrm>
    </dsp:sp>
    <dsp:sp modelId="{B3F9EA48-E692-4F59-AFBB-25EF9062B5AE}">
      <dsp:nvSpPr>
        <dsp:cNvPr id="0" name=""/>
        <dsp:cNvSpPr/>
      </dsp:nvSpPr>
      <dsp:spPr>
        <a:xfrm>
          <a:off x="5657849" y="2391569"/>
          <a:ext cx="2571749" cy="1543050"/>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Expenditure </a:t>
          </a:r>
          <a:endPar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657849" y="2391569"/>
        <a:ext cx="2571749" cy="154305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3A727A-560C-4366-B772-AC4CCE0F9161}">
      <dsp:nvSpPr>
        <dsp:cNvPr id="0" name=""/>
        <dsp:cNvSpPr/>
      </dsp:nvSpPr>
      <dsp:spPr>
        <a:xfrm>
          <a:off x="1727" y="0"/>
          <a:ext cx="2688282" cy="452596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270256" rIns="270256" bIns="270256" numCol="1" spcCol="1270" anchor="ctr" anchorCtr="0">
          <a:noAutofit/>
        </a:bodyPr>
        <a:lstStyle/>
        <a:p>
          <a:pPr lvl="0" algn="ctr" defTabSz="1689100">
            <a:lnSpc>
              <a:spcPct val="90000"/>
            </a:lnSpc>
            <a:spcBef>
              <a:spcPct val="0"/>
            </a:spcBef>
            <a:spcAft>
              <a:spcPct val="35000"/>
            </a:spcAft>
          </a:pPr>
          <a:r>
            <a:rPr lang="en-US" sz="3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What are the goals</a:t>
          </a:r>
          <a:endPar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727" y="1810385"/>
        <a:ext cx="2688282" cy="1810385"/>
      </dsp:txXfrm>
    </dsp:sp>
    <dsp:sp modelId="{289891B2-87C1-4B91-84FC-161556DADF1B}">
      <dsp:nvSpPr>
        <dsp:cNvPr id="0" name=""/>
        <dsp:cNvSpPr/>
      </dsp:nvSpPr>
      <dsp:spPr>
        <a:xfrm>
          <a:off x="592296" y="271557"/>
          <a:ext cx="1507145" cy="1507145"/>
        </a:xfrm>
        <a:prstGeom prst="ellipse">
          <a:avLst/>
        </a:prstGeom>
        <a:solidFill>
          <a:schemeClr val="accent2">
            <a:tint val="50000"/>
            <a:hueOff val="0"/>
            <a:satOff val="0"/>
            <a:lumOff val="0"/>
          </a:schemeClr>
        </a:solidFill>
        <a:ln w="25400" cap="flat" cmpd="sng" algn="ctr">
          <a:solidFill>
            <a:schemeClr val="lt1">
              <a:hueOff val="0"/>
              <a:satOff val="0"/>
              <a:lumOff val="0"/>
            </a:schemeClr>
          </a:solidFill>
          <a:prstDash val="solid"/>
        </a:ln>
        <a:effectLst/>
      </dsp:spPr>
      <dsp:style>
        <a:lnRef idx="2">
          <a:scrgbClr r="0" g="0" b="0"/>
        </a:lnRef>
        <a:fillRef idx="1">
          <a:scrgbClr r="0" g="0" b="0"/>
        </a:fillRef>
        <a:effectRef idx="0">
          <a:scrgbClr r="0" g="0" b="0"/>
        </a:effectRef>
        <a:fontRef idx="minor"/>
      </dsp:style>
    </dsp:sp>
    <dsp:sp modelId="{F26DA2FA-9D86-4A20-B61B-AE526823F07F}">
      <dsp:nvSpPr>
        <dsp:cNvPr id="0" name=""/>
        <dsp:cNvSpPr/>
      </dsp:nvSpPr>
      <dsp:spPr>
        <a:xfrm>
          <a:off x="2770658" y="0"/>
          <a:ext cx="2688282" cy="4525963"/>
        </a:xfrm>
        <a:prstGeom prst="roundRect">
          <a:avLst>
            <a:gd name="adj" fmla="val 10000"/>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270256" rIns="270256" bIns="270256" numCol="1" spcCol="1270" anchor="ctr" anchorCtr="0">
          <a:noAutofit/>
        </a:bodyPr>
        <a:lstStyle/>
        <a:p>
          <a:pPr lvl="0" algn="ctr" defTabSz="1689100">
            <a:lnSpc>
              <a:spcPct val="90000"/>
            </a:lnSpc>
            <a:spcBef>
              <a:spcPct val="0"/>
            </a:spcBef>
            <a:spcAft>
              <a:spcPct val="35000"/>
            </a:spcAft>
          </a:pPr>
          <a:r>
            <a:rPr lang="en-US" sz="3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How much money?</a:t>
          </a:r>
          <a:endPar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2770658" y="1810385"/>
        <a:ext cx="2688282" cy="1810385"/>
      </dsp:txXfrm>
    </dsp:sp>
    <dsp:sp modelId="{FF0CCEA3-8949-4CAB-AFB8-6C0BFC3E2968}">
      <dsp:nvSpPr>
        <dsp:cNvPr id="0" name=""/>
        <dsp:cNvSpPr/>
      </dsp:nvSpPr>
      <dsp:spPr>
        <a:xfrm>
          <a:off x="3361227" y="271557"/>
          <a:ext cx="1507145" cy="1507145"/>
        </a:xfrm>
        <a:prstGeom prst="ellipse">
          <a:avLst/>
        </a:prstGeom>
        <a:solidFill>
          <a:schemeClr val="accent2">
            <a:tint val="50000"/>
            <a:hueOff val="2501437"/>
            <a:satOff val="-2237"/>
            <a:lumOff val="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E7992E-3E6F-439D-84D2-C4A5B4B7E60D}">
      <dsp:nvSpPr>
        <dsp:cNvPr id="0" name=""/>
        <dsp:cNvSpPr/>
      </dsp:nvSpPr>
      <dsp:spPr>
        <a:xfrm>
          <a:off x="5539589" y="0"/>
          <a:ext cx="2688282" cy="4525963"/>
        </a:xfrm>
        <a:prstGeom prst="roundRect">
          <a:avLst>
            <a:gd name="adj" fmla="val 10000"/>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270256" rIns="270256" bIns="270256" numCol="1" spcCol="1270" anchor="ctr" anchorCtr="0">
          <a:noAutofit/>
        </a:bodyPr>
        <a:lstStyle/>
        <a:p>
          <a:pPr lvl="0" algn="ctr" defTabSz="1689100">
            <a:lnSpc>
              <a:spcPct val="90000"/>
            </a:lnSpc>
            <a:spcBef>
              <a:spcPct val="0"/>
            </a:spcBef>
            <a:spcAft>
              <a:spcPct val="35000"/>
            </a:spcAft>
          </a:pPr>
          <a:r>
            <a:rPr lang="en-US" sz="3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What are the costs?</a:t>
          </a:r>
          <a:endPar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539589" y="1810385"/>
        <a:ext cx="2688282" cy="1810385"/>
      </dsp:txXfrm>
    </dsp:sp>
    <dsp:sp modelId="{D57288A2-FE58-4C42-929F-A7CA0512E905}">
      <dsp:nvSpPr>
        <dsp:cNvPr id="0" name=""/>
        <dsp:cNvSpPr/>
      </dsp:nvSpPr>
      <dsp:spPr>
        <a:xfrm>
          <a:off x="6130158" y="271557"/>
          <a:ext cx="1507145" cy="1507145"/>
        </a:xfrm>
        <a:prstGeom prst="ellipse">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D37922-B2BA-4125-977B-DACFDB8A52A4}">
      <dsp:nvSpPr>
        <dsp:cNvPr id="0" name=""/>
        <dsp:cNvSpPr/>
      </dsp:nvSpPr>
      <dsp:spPr>
        <a:xfrm>
          <a:off x="329183" y="3620770"/>
          <a:ext cx="7571232" cy="678894"/>
        </a:xfrm>
        <a:prstGeom prst="leftRight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BCC47-001F-4D6B-A468-AC95B1318A0D}">
      <dsp:nvSpPr>
        <dsp:cNvPr id="0" name=""/>
        <dsp:cNvSpPr/>
      </dsp:nvSpPr>
      <dsp:spPr>
        <a:xfrm>
          <a:off x="3291839" y="1325"/>
          <a:ext cx="4937760"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2385" tIns="32385" rIns="32385" bIns="32385" numCol="1" spcCol="1270" anchor="t" anchorCtr="0">
          <a:noAutofit/>
        </a:bodyPr>
        <a:lstStyle/>
        <a:p>
          <a:pPr marL="285750" lvl="1" indent="-285750" algn="l" defTabSz="2266950">
            <a:lnSpc>
              <a:spcPct val="90000"/>
            </a:lnSpc>
            <a:spcBef>
              <a:spcPct val="0"/>
            </a:spcBef>
            <a:spcAft>
              <a:spcPct val="15000"/>
            </a:spcAft>
            <a:buChar char="••"/>
          </a:pPr>
          <a:endParaRPr lang="en-US" sz="5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3291839" y="132817"/>
        <a:ext cx="4543286" cy="788949"/>
      </dsp:txXfrm>
    </dsp:sp>
    <dsp:sp modelId="{4B7E014A-BE1A-4F10-B593-CA2E981C7B8D}">
      <dsp:nvSpPr>
        <dsp:cNvPr id="0" name=""/>
        <dsp:cNvSpPr/>
      </dsp:nvSpPr>
      <dsp:spPr>
        <a:xfrm>
          <a:off x="0" y="1325"/>
          <a:ext cx="3291840" cy="1051932"/>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lvl="0" algn="ctr" defTabSz="2000250">
            <a:lnSpc>
              <a:spcPct val="90000"/>
            </a:lnSpc>
            <a:spcBef>
              <a:spcPct val="0"/>
            </a:spcBef>
            <a:spcAft>
              <a:spcPct val="35000"/>
            </a:spcAft>
          </a:pPr>
          <a:r>
            <a:rPr lang="en-US" sz="4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CEO</a:t>
          </a:r>
          <a:endParaRPr lang="en-US" sz="4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1351" y="52676"/>
        <a:ext cx="3189138" cy="949230"/>
      </dsp:txXfrm>
    </dsp:sp>
    <dsp:sp modelId="{215FC3B3-FD3C-41BC-A945-FCD8B66BAB11}">
      <dsp:nvSpPr>
        <dsp:cNvPr id="0" name=""/>
        <dsp:cNvSpPr/>
      </dsp:nvSpPr>
      <dsp:spPr>
        <a:xfrm>
          <a:off x="3291839" y="1158452"/>
          <a:ext cx="4937760" cy="1051932"/>
        </a:xfrm>
        <a:prstGeom prst="rightArrow">
          <a:avLst>
            <a:gd name="adj1" fmla="val 75000"/>
            <a:gd name="adj2" fmla="val 50000"/>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2385" tIns="32385" rIns="32385" bIns="32385" numCol="1" spcCol="1270" anchor="t" anchorCtr="0">
          <a:noAutofit/>
        </a:bodyPr>
        <a:lstStyle/>
        <a:p>
          <a:pPr marL="285750" lvl="1" indent="-285750" algn="l" defTabSz="2266950">
            <a:lnSpc>
              <a:spcPct val="90000"/>
            </a:lnSpc>
            <a:spcBef>
              <a:spcPct val="0"/>
            </a:spcBef>
            <a:spcAft>
              <a:spcPct val="15000"/>
            </a:spcAft>
            <a:buChar char="••"/>
          </a:pPr>
          <a:endParaRPr lang="en-US" sz="5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3291839" y="1289944"/>
        <a:ext cx="4543286" cy="788949"/>
      </dsp:txXfrm>
    </dsp:sp>
    <dsp:sp modelId="{3F22D78B-8B47-4059-8E99-FA3522D31AE1}">
      <dsp:nvSpPr>
        <dsp:cNvPr id="0" name=""/>
        <dsp:cNvSpPr/>
      </dsp:nvSpPr>
      <dsp:spPr>
        <a:xfrm>
          <a:off x="0" y="1158452"/>
          <a:ext cx="3291840" cy="1051932"/>
        </a:xfrm>
        <a:prstGeom prst="round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lvl="0" algn="ctr" defTabSz="2000250">
            <a:lnSpc>
              <a:spcPct val="90000"/>
            </a:lnSpc>
            <a:spcBef>
              <a:spcPct val="0"/>
            </a:spcBef>
            <a:spcAft>
              <a:spcPct val="35000"/>
            </a:spcAft>
          </a:pPr>
          <a:r>
            <a:rPr lang="en-US" sz="4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CFO</a:t>
          </a:r>
          <a:endParaRPr lang="en-US" sz="4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1351" y="1209803"/>
        <a:ext cx="3189138" cy="949230"/>
      </dsp:txXfrm>
    </dsp:sp>
    <dsp:sp modelId="{6BF8FC20-7627-4B50-B924-73B194B56967}">
      <dsp:nvSpPr>
        <dsp:cNvPr id="0" name=""/>
        <dsp:cNvSpPr/>
      </dsp:nvSpPr>
      <dsp:spPr>
        <a:xfrm>
          <a:off x="3291839" y="2315578"/>
          <a:ext cx="4937760" cy="1051932"/>
        </a:xfrm>
        <a:prstGeom prst="rightArrow">
          <a:avLst>
            <a:gd name="adj1" fmla="val 75000"/>
            <a:gd name="adj2" fmla="val 50000"/>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2385" tIns="32385" rIns="32385" bIns="32385" numCol="1" spcCol="1270" anchor="t" anchorCtr="0">
          <a:noAutofit/>
        </a:bodyPr>
        <a:lstStyle/>
        <a:p>
          <a:pPr marL="285750" lvl="1" indent="-285750" algn="l" defTabSz="2266950">
            <a:lnSpc>
              <a:spcPct val="90000"/>
            </a:lnSpc>
            <a:spcBef>
              <a:spcPct val="0"/>
            </a:spcBef>
            <a:spcAft>
              <a:spcPct val="15000"/>
            </a:spcAft>
            <a:buChar char="••"/>
          </a:pPr>
          <a:endParaRPr lang="en-US" sz="5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3291839" y="2447070"/>
        <a:ext cx="4543286" cy="788949"/>
      </dsp:txXfrm>
    </dsp:sp>
    <dsp:sp modelId="{EE134F9C-46B2-4A01-876A-973CAAA69692}">
      <dsp:nvSpPr>
        <dsp:cNvPr id="0" name=""/>
        <dsp:cNvSpPr/>
      </dsp:nvSpPr>
      <dsp:spPr>
        <a:xfrm>
          <a:off x="0" y="2315578"/>
          <a:ext cx="3291840" cy="1051932"/>
        </a:xfrm>
        <a:prstGeom prst="round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lvl="0" algn="ctr" defTabSz="2000250">
            <a:lnSpc>
              <a:spcPct val="90000"/>
            </a:lnSpc>
            <a:spcBef>
              <a:spcPct val="0"/>
            </a:spcBef>
            <a:spcAft>
              <a:spcPct val="35000"/>
            </a:spcAft>
          </a:pPr>
          <a:r>
            <a:rPr lang="en-US" sz="4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Managers</a:t>
          </a:r>
          <a:endParaRPr lang="en-US" sz="4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1351" y="2366929"/>
        <a:ext cx="3189138" cy="949230"/>
      </dsp:txXfrm>
    </dsp:sp>
    <dsp:sp modelId="{AD96A4E4-EA18-4032-9323-B06B2D858100}">
      <dsp:nvSpPr>
        <dsp:cNvPr id="0" name=""/>
        <dsp:cNvSpPr/>
      </dsp:nvSpPr>
      <dsp:spPr>
        <a:xfrm>
          <a:off x="3291839" y="3472704"/>
          <a:ext cx="4937760" cy="1051932"/>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2385" tIns="32385" rIns="32385" bIns="32385" numCol="1" spcCol="1270" anchor="t" anchorCtr="0">
          <a:noAutofit/>
        </a:bodyPr>
        <a:lstStyle/>
        <a:p>
          <a:pPr marL="285750" lvl="1" indent="-285750" algn="l" defTabSz="2266950">
            <a:lnSpc>
              <a:spcPct val="90000"/>
            </a:lnSpc>
            <a:spcBef>
              <a:spcPct val="0"/>
            </a:spcBef>
            <a:spcAft>
              <a:spcPct val="15000"/>
            </a:spcAft>
            <a:buChar char="••"/>
          </a:pPr>
          <a:endParaRPr lang="en-US" sz="5100" kern="1200" dirty="0"/>
        </a:p>
      </dsp:txBody>
      <dsp:txXfrm>
        <a:off x="3291839" y="3604196"/>
        <a:ext cx="4543286" cy="788949"/>
      </dsp:txXfrm>
    </dsp:sp>
    <dsp:sp modelId="{882A7FD3-3DBB-41F1-ADAD-2B4A6D6F21A1}">
      <dsp:nvSpPr>
        <dsp:cNvPr id="0" name=""/>
        <dsp:cNvSpPr/>
      </dsp:nvSpPr>
      <dsp:spPr>
        <a:xfrm>
          <a:off x="0" y="3472704"/>
          <a:ext cx="3291840" cy="1051932"/>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lvl="0" algn="ctr" defTabSz="2000250">
            <a:lnSpc>
              <a:spcPct val="90000"/>
            </a:lnSpc>
            <a:spcBef>
              <a:spcPct val="0"/>
            </a:spcBef>
            <a:spcAft>
              <a:spcPct val="35000"/>
            </a:spcAft>
          </a:pPr>
          <a:r>
            <a:rPr lang="en-US" sz="4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Operations</a:t>
          </a:r>
          <a:endParaRPr lang="en-US" sz="4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1351" y="3524055"/>
        <a:ext cx="3189138" cy="94923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21FAC5-2661-41CF-A53F-35C0CCFD5A79}">
      <dsp:nvSpPr>
        <dsp:cNvPr id="0" name=""/>
        <dsp:cNvSpPr/>
      </dsp:nvSpPr>
      <dsp:spPr>
        <a:xfrm rot="16200000">
          <a:off x="-1287549" y="1289533"/>
          <a:ext cx="4525963" cy="1946895"/>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80578" bIns="0" numCol="1" spcCol="1270" anchor="ctr" anchorCtr="0">
          <a:noAutofit/>
        </a:bodyPr>
        <a:lstStyle/>
        <a:p>
          <a:pPr lvl="0" algn="ctr" defTabSz="1244600">
            <a:lnSpc>
              <a:spcPct val="90000"/>
            </a:lnSpc>
            <a:spcBef>
              <a:spcPct val="0"/>
            </a:spcBef>
            <a:spcAft>
              <a:spcPct val="35000"/>
            </a:spcAft>
          </a:pPr>
          <a:r>
            <a:rPr lang="en-US"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Categories</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rot="5400000">
        <a:off x="1985" y="905192"/>
        <a:ext cx="1946895" cy="2715577"/>
      </dsp:txXfrm>
    </dsp:sp>
    <dsp:sp modelId="{47F494FC-50A6-4EC2-9417-CC6E2D1E17D5}">
      <dsp:nvSpPr>
        <dsp:cNvPr id="0" name=""/>
        <dsp:cNvSpPr/>
      </dsp:nvSpPr>
      <dsp:spPr>
        <a:xfrm rot="16200000">
          <a:off x="805362" y="1289533"/>
          <a:ext cx="4525963" cy="1946895"/>
        </a:xfrm>
        <a:prstGeom prst="flowChartManualOperation">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80578" bIns="0" numCol="1" spcCol="1270" anchor="ctr" anchorCtr="0">
          <a:noAutofit/>
        </a:bodyPr>
        <a:lstStyle/>
        <a:p>
          <a:pPr lvl="0" algn="ctr" defTabSz="1244600">
            <a:lnSpc>
              <a:spcPct val="90000"/>
            </a:lnSpc>
            <a:spcBef>
              <a:spcPct val="0"/>
            </a:spcBef>
            <a:spcAft>
              <a:spcPct val="35000"/>
            </a:spcAft>
          </a:pPr>
          <a:r>
            <a:rPr lang="en-US"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Actual</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rot="5400000">
        <a:off x="2094896" y="905192"/>
        <a:ext cx="1946895" cy="2715577"/>
      </dsp:txXfrm>
    </dsp:sp>
    <dsp:sp modelId="{80D54B7B-5F09-4C78-BEF4-FBAE75C97919}">
      <dsp:nvSpPr>
        <dsp:cNvPr id="0" name=""/>
        <dsp:cNvSpPr/>
      </dsp:nvSpPr>
      <dsp:spPr>
        <a:xfrm rot="16200000">
          <a:off x="2898274" y="1289533"/>
          <a:ext cx="4525963" cy="1946895"/>
        </a:xfrm>
        <a:prstGeom prst="flowChartManualOperation">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80578" bIns="0" numCol="1" spcCol="1270" anchor="ctr" anchorCtr="0">
          <a:noAutofit/>
        </a:bodyPr>
        <a:lstStyle/>
        <a:p>
          <a:pPr lvl="0" algn="ctr" defTabSz="1244600">
            <a:lnSpc>
              <a:spcPct val="90000"/>
            </a:lnSpc>
            <a:spcBef>
              <a:spcPct val="0"/>
            </a:spcBef>
            <a:spcAft>
              <a:spcPct val="35000"/>
            </a:spcAft>
          </a:pPr>
          <a:r>
            <a:rPr lang="en-US"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Budget</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rot="5400000">
        <a:off x="4187808" y="905192"/>
        <a:ext cx="1946895" cy="2715577"/>
      </dsp:txXfrm>
    </dsp:sp>
    <dsp:sp modelId="{AFC29717-4415-4328-93CC-57EE480D5831}">
      <dsp:nvSpPr>
        <dsp:cNvPr id="0" name=""/>
        <dsp:cNvSpPr/>
      </dsp:nvSpPr>
      <dsp:spPr>
        <a:xfrm rot="16200000">
          <a:off x="4991186" y="1289533"/>
          <a:ext cx="4525963" cy="1946895"/>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80578" bIns="0" numCol="1" spcCol="1270" anchor="ctr" anchorCtr="0">
          <a:noAutofit/>
        </a:bodyPr>
        <a:lstStyle/>
        <a:p>
          <a:pPr lvl="0" algn="ctr" defTabSz="1244600">
            <a:lnSpc>
              <a:spcPct val="90000"/>
            </a:lnSpc>
            <a:spcBef>
              <a:spcPct val="0"/>
            </a:spcBef>
            <a:spcAft>
              <a:spcPct val="35000"/>
            </a:spcAft>
          </a:pPr>
          <a:r>
            <a:rPr lang="en-US"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Difference</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rot="5400000">
        <a:off x="6280720" y="905192"/>
        <a:ext cx="1946895" cy="2715577"/>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949C74-EEB6-4872-9727-1A40CCB71705}">
      <dsp:nvSpPr>
        <dsp:cNvPr id="0" name=""/>
        <dsp:cNvSpPr/>
      </dsp:nvSpPr>
      <dsp:spPr>
        <a:xfrm>
          <a:off x="0" y="0"/>
          <a:ext cx="8229600" cy="141436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sz="39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Use previous financial information</a:t>
          </a:r>
          <a:endParaRPr lang="en-US" sz="3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787356" y="0"/>
        <a:ext cx="6442243" cy="1414363"/>
      </dsp:txXfrm>
    </dsp:sp>
    <dsp:sp modelId="{D7109FD7-2FFB-4C11-ACC9-11012B7AEC98}">
      <dsp:nvSpPr>
        <dsp:cNvPr id="0" name=""/>
        <dsp:cNvSpPr/>
      </dsp:nvSpPr>
      <dsp:spPr>
        <a:xfrm>
          <a:off x="141436" y="141436"/>
          <a:ext cx="1645920" cy="1131490"/>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01D108-9040-47FB-8024-E076FB0898DC}">
      <dsp:nvSpPr>
        <dsp:cNvPr id="0" name=""/>
        <dsp:cNvSpPr/>
      </dsp:nvSpPr>
      <dsp:spPr>
        <a:xfrm>
          <a:off x="0" y="1555799"/>
          <a:ext cx="8229600" cy="1414363"/>
        </a:xfrm>
        <a:prstGeom prst="roundRect">
          <a:avLst>
            <a:gd name="adj" fmla="val 10000"/>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sz="39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Shows trends and patterns</a:t>
          </a:r>
          <a:endParaRPr lang="en-US" sz="3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787356" y="1555799"/>
        <a:ext cx="6442243" cy="1414363"/>
      </dsp:txXfrm>
    </dsp:sp>
    <dsp:sp modelId="{172441EE-047A-4156-B386-579CBC6234D9}">
      <dsp:nvSpPr>
        <dsp:cNvPr id="0" name=""/>
        <dsp:cNvSpPr/>
      </dsp:nvSpPr>
      <dsp:spPr>
        <a:xfrm>
          <a:off x="141436" y="1697236"/>
          <a:ext cx="1645920" cy="1131490"/>
        </a:xfrm>
        <a:prstGeom prst="roundRect">
          <a:avLst>
            <a:gd name="adj" fmla="val 10000"/>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0EEBFE-895F-4FFC-9EA2-80CB2A9E6A90}">
      <dsp:nvSpPr>
        <dsp:cNvPr id="0" name=""/>
        <dsp:cNvSpPr/>
      </dsp:nvSpPr>
      <dsp:spPr>
        <a:xfrm>
          <a:off x="0" y="3111599"/>
          <a:ext cx="8229600" cy="1414363"/>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sz="39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Good way to justify your budget</a:t>
          </a:r>
          <a:endParaRPr lang="en-US" sz="3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787356" y="3111599"/>
        <a:ext cx="6442243" cy="1414363"/>
      </dsp:txXfrm>
    </dsp:sp>
    <dsp:sp modelId="{0C4F5674-77B8-4AC9-90E1-A1EB0B02EA80}">
      <dsp:nvSpPr>
        <dsp:cNvPr id="0" name=""/>
        <dsp:cNvSpPr/>
      </dsp:nvSpPr>
      <dsp:spPr>
        <a:xfrm>
          <a:off x="141436" y="3253035"/>
          <a:ext cx="1645920" cy="1131490"/>
        </a:xfrm>
        <a:prstGeom prst="roundRect">
          <a:avLst>
            <a:gd name="adj" fmla="val 10000"/>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91D09-8427-40C5-8910-2488DB500AFB}">
      <dsp:nvSpPr>
        <dsp:cNvPr id="0" name=""/>
        <dsp:cNvSpPr/>
      </dsp:nvSpPr>
      <dsp:spPr>
        <a:xfrm>
          <a:off x="0" y="0"/>
          <a:ext cx="6583680" cy="995711"/>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Analyze the external environment</a:t>
          </a:r>
          <a:endPar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29163" y="29163"/>
        <a:ext cx="5425092" cy="937385"/>
      </dsp:txXfrm>
    </dsp:sp>
    <dsp:sp modelId="{01DFC939-18CF-465C-8EA2-DA8E49B13360}">
      <dsp:nvSpPr>
        <dsp:cNvPr id="0" name=""/>
        <dsp:cNvSpPr/>
      </dsp:nvSpPr>
      <dsp:spPr>
        <a:xfrm>
          <a:off x="551383" y="1176750"/>
          <a:ext cx="6583680" cy="995711"/>
        </a:xfrm>
        <a:prstGeom prst="roundRect">
          <a:avLst>
            <a:gd name="adj" fmla="val 10000"/>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Analyze the internal environment</a:t>
          </a:r>
          <a:endPar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80546" y="1205913"/>
        <a:ext cx="5326758" cy="937385"/>
      </dsp:txXfrm>
    </dsp:sp>
    <dsp:sp modelId="{D958A9A4-10A2-4541-BBF1-F28381BB9DF1}">
      <dsp:nvSpPr>
        <dsp:cNvPr id="0" name=""/>
        <dsp:cNvSpPr/>
      </dsp:nvSpPr>
      <dsp:spPr>
        <a:xfrm>
          <a:off x="1094536" y="2353500"/>
          <a:ext cx="6583680" cy="995711"/>
        </a:xfrm>
        <a:prstGeom prst="roundRect">
          <a:avLst>
            <a:gd name="adj" fmla="val 10000"/>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Analyze the staff requirements</a:t>
          </a:r>
          <a:endPar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123699" y="2382663"/>
        <a:ext cx="5334987" cy="937385"/>
      </dsp:txXfrm>
    </dsp:sp>
    <dsp:sp modelId="{7E7D9275-7D00-4505-A7D5-657AB9D29684}">
      <dsp:nvSpPr>
        <dsp:cNvPr id="0" name=""/>
        <dsp:cNvSpPr/>
      </dsp:nvSpPr>
      <dsp:spPr>
        <a:xfrm>
          <a:off x="1645920" y="3530251"/>
          <a:ext cx="6583680" cy="995711"/>
        </a:xfrm>
        <a:prstGeom prst="roundRect">
          <a:avLst>
            <a:gd name="adj" fmla="val 10000"/>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Review existing policies</a:t>
          </a:r>
          <a:endPar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675083" y="3559414"/>
        <a:ext cx="5326758" cy="937385"/>
      </dsp:txXfrm>
    </dsp:sp>
    <dsp:sp modelId="{FA701D53-3804-4955-AB7B-0767560A74F9}">
      <dsp:nvSpPr>
        <dsp:cNvPr id="0" name=""/>
        <dsp:cNvSpPr/>
      </dsp:nvSpPr>
      <dsp:spPr>
        <a:xfrm>
          <a:off x="5936467" y="762624"/>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6082090" y="762624"/>
        <a:ext cx="355966" cy="487027"/>
      </dsp:txXfrm>
    </dsp:sp>
    <dsp:sp modelId="{FB5332CD-357A-4988-BE94-31933BDE8758}">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6633473" y="1939375"/>
        <a:ext cx="355966" cy="487027"/>
      </dsp:txXfrm>
    </dsp:sp>
    <dsp:sp modelId="{307559D4-A649-40F8-B87A-B17B1BF33443}">
      <dsp:nvSpPr>
        <dsp:cNvPr id="0" name=""/>
        <dsp:cNvSpPr/>
      </dsp:nvSpPr>
      <dsp:spPr>
        <a:xfrm>
          <a:off x="7031004" y="3116125"/>
          <a:ext cx="647212" cy="647212"/>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7176627" y="3116125"/>
        <a:ext cx="355966" cy="48702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5C498-81B4-4592-9634-B433497FA320}">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6887A0-6706-4C80-8988-C7DCFFAC2059}">
      <dsp:nvSpPr>
        <dsp:cNvPr id="0" name=""/>
        <dsp:cNvSpPr/>
      </dsp:nvSpPr>
      <dsp:spPr>
        <a:xfrm>
          <a:off x="511409" y="347956"/>
          <a:ext cx="7655707" cy="696274"/>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1120" rIns="71120" bIns="71120" numCol="1" spcCol="1270" anchor="ctr" anchorCtr="0">
          <a:noAutofit/>
        </a:bodyPr>
        <a:lstStyle/>
        <a:p>
          <a:pPr lvl="0" algn="l" defTabSz="1244600">
            <a:lnSpc>
              <a:spcPct val="90000"/>
            </a:lnSpc>
            <a:spcBef>
              <a:spcPct val="0"/>
            </a:spcBef>
            <a:spcAft>
              <a:spcPct val="35000"/>
            </a:spcAft>
          </a:pPr>
          <a:r>
            <a:rPr lang="en-US"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List all potential issues</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11409" y="347956"/>
        <a:ext cx="7655707" cy="696274"/>
      </dsp:txXfrm>
    </dsp:sp>
    <dsp:sp modelId="{D3EBF172-BB12-4D6D-998B-D9B00D8E5008}">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A70EB8-BD7C-4FBD-A5D7-6B06B8DC5626}">
      <dsp:nvSpPr>
        <dsp:cNvPr id="0" name=""/>
        <dsp:cNvSpPr/>
      </dsp:nvSpPr>
      <dsp:spPr>
        <a:xfrm>
          <a:off x="910599" y="1392548"/>
          <a:ext cx="7256517" cy="696274"/>
        </a:xfrm>
        <a:prstGeom prst="rect">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1120" rIns="71120" bIns="71120" numCol="1" spcCol="1270" anchor="ctr" anchorCtr="0">
          <a:noAutofit/>
        </a:bodyPr>
        <a:lstStyle/>
        <a:p>
          <a:pPr lvl="0" algn="l" defTabSz="1244600">
            <a:lnSpc>
              <a:spcPct val="90000"/>
            </a:lnSpc>
            <a:spcBef>
              <a:spcPct val="0"/>
            </a:spcBef>
            <a:spcAft>
              <a:spcPct val="35000"/>
            </a:spcAft>
          </a:pPr>
          <a:r>
            <a:rPr lang="en-US"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Order the issues</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910599" y="1392548"/>
        <a:ext cx="7256517" cy="696274"/>
      </dsp:txXfrm>
    </dsp:sp>
    <dsp:sp modelId="{A33671D8-FA43-4A0B-A60E-3F0082F7A936}">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570F2B4B-9F0B-4310-8064-46012B5763D1}">
      <dsp:nvSpPr>
        <dsp:cNvPr id="0" name=""/>
        <dsp:cNvSpPr/>
      </dsp:nvSpPr>
      <dsp:spPr>
        <a:xfrm>
          <a:off x="910599" y="2437140"/>
          <a:ext cx="7256517" cy="696274"/>
        </a:xfrm>
        <a:prstGeom prst="rect">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1120" rIns="71120" bIns="71120" numCol="1" spcCol="1270" anchor="ctr" anchorCtr="0">
          <a:noAutofit/>
        </a:bodyPr>
        <a:lstStyle/>
        <a:p>
          <a:pPr lvl="0" algn="l" defTabSz="1244600">
            <a:lnSpc>
              <a:spcPct val="90000"/>
            </a:lnSpc>
            <a:spcBef>
              <a:spcPct val="0"/>
            </a:spcBef>
            <a:spcAft>
              <a:spcPct val="35000"/>
            </a:spcAft>
          </a:pPr>
          <a:r>
            <a:rPr lang="en-US"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Assess the cost of each issue</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910599" y="2437140"/>
        <a:ext cx="7256517" cy="696274"/>
      </dsp:txXfrm>
    </dsp:sp>
    <dsp:sp modelId="{90CFCADA-9DC0-462C-9784-BBA2D675E422}">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0F8CC85B-0A69-4848-B774-D065C7D0004A}">
      <dsp:nvSpPr>
        <dsp:cNvPr id="0" name=""/>
        <dsp:cNvSpPr/>
      </dsp:nvSpPr>
      <dsp:spPr>
        <a:xfrm>
          <a:off x="511409" y="3481732"/>
          <a:ext cx="7655707" cy="696274"/>
        </a:xfrm>
        <a:prstGeom prst="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1120" rIns="71120" bIns="71120" numCol="1" spcCol="1270" anchor="ctr" anchorCtr="0">
          <a:noAutofit/>
        </a:bodyPr>
        <a:lstStyle/>
        <a:p>
          <a:pPr lvl="0" algn="l" defTabSz="1244600">
            <a:lnSpc>
              <a:spcPct val="90000"/>
            </a:lnSpc>
            <a:spcBef>
              <a:spcPct val="0"/>
            </a:spcBef>
            <a:spcAft>
              <a:spcPct val="35000"/>
            </a:spcAft>
          </a:pPr>
          <a:r>
            <a:rPr lang="en-US"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Determine if this cost should be factored in</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11409" y="3481732"/>
        <a:ext cx="7655707" cy="696274"/>
      </dsp:txXfrm>
    </dsp:sp>
    <dsp:sp modelId="{6A7DB897-1A50-4B05-9D6D-B52BB92B1E6A}">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421B20-981B-4BBF-A692-4DDE58CE9CC2}">
      <dsp:nvSpPr>
        <dsp:cNvPr id="0" name=""/>
        <dsp:cNvSpPr/>
      </dsp:nvSpPr>
      <dsp:spPr>
        <a:xfrm>
          <a:off x="3371403" y="736"/>
          <a:ext cx="1486792" cy="9664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Research </a:t>
          </a:r>
          <a:endPar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3418579" y="47912"/>
        <a:ext cx="1392440" cy="872063"/>
      </dsp:txXfrm>
    </dsp:sp>
    <dsp:sp modelId="{0DDC45D5-AEBE-4B31-BE96-02381D2E8D56}">
      <dsp:nvSpPr>
        <dsp:cNvPr id="0" name=""/>
        <dsp:cNvSpPr/>
      </dsp:nvSpPr>
      <dsp:spPr>
        <a:xfrm>
          <a:off x="2183365" y="483943"/>
          <a:ext cx="3862868" cy="3862868"/>
        </a:xfrm>
        <a:custGeom>
          <a:avLst/>
          <a:gdLst/>
          <a:ahLst/>
          <a:cxnLst/>
          <a:rect l="0" t="0" r="0" b="0"/>
          <a:pathLst>
            <a:path>
              <a:moveTo>
                <a:pt x="2874166" y="245702"/>
              </a:moveTo>
              <a:arcTo wR="1931434" hR="1931434" stAng="17952946" swAng="1212315"/>
            </a:path>
          </a:pathLst>
        </a:custGeom>
        <a:noFill/>
        <a:ln w="1270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C5D0E761-4D68-4F1B-BA9E-92EB787D5A2D}">
      <dsp:nvSpPr>
        <dsp:cNvPr id="0" name=""/>
        <dsp:cNvSpPr/>
      </dsp:nvSpPr>
      <dsp:spPr>
        <a:xfrm>
          <a:off x="5208306" y="1335324"/>
          <a:ext cx="1486792" cy="966415"/>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Acquire </a:t>
          </a:r>
          <a:endPar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255482" y="1382500"/>
        <a:ext cx="1392440" cy="872063"/>
      </dsp:txXfrm>
    </dsp:sp>
    <dsp:sp modelId="{D0555899-E05D-4782-8F7F-FBC3EE5C1646}">
      <dsp:nvSpPr>
        <dsp:cNvPr id="0" name=""/>
        <dsp:cNvSpPr/>
      </dsp:nvSpPr>
      <dsp:spPr>
        <a:xfrm>
          <a:off x="2183365" y="483943"/>
          <a:ext cx="3862868" cy="3862868"/>
        </a:xfrm>
        <a:custGeom>
          <a:avLst/>
          <a:gdLst/>
          <a:ahLst/>
          <a:cxnLst/>
          <a:rect l="0" t="0" r="0" b="0"/>
          <a:pathLst>
            <a:path>
              <a:moveTo>
                <a:pt x="3858244" y="2064990"/>
              </a:moveTo>
              <a:arcTo wR="1931434" hR="1931434" stAng="21837907" swAng="1360327"/>
            </a:path>
          </a:pathLst>
        </a:custGeom>
        <a:noFill/>
        <a:ln w="12700" cap="flat" cmpd="sng" algn="ctr">
          <a:solidFill>
            <a:schemeClr val="accent3">
              <a:hueOff val="2812566"/>
              <a:satOff val="-4220"/>
              <a:lumOff val="-686"/>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9A6B0F5-76B0-4264-8E3F-2A14456DE6BB}">
      <dsp:nvSpPr>
        <dsp:cNvPr id="0" name=""/>
        <dsp:cNvSpPr/>
      </dsp:nvSpPr>
      <dsp:spPr>
        <a:xfrm>
          <a:off x="4506671" y="3494733"/>
          <a:ext cx="1486792" cy="96641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Develop </a:t>
          </a:r>
          <a:endPar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553847" y="3541909"/>
        <a:ext cx="1392440" cy="872063"/>
      </dsp:txXfrm>
    </dsp:sp>
    <dsp:sp modelId="{0B18934C-78A9-4652-82C9-451B5F459580}">
      <dsp:nvSpPr>
        <dsp:cNvPr id="0" name=""/>
        <dsp:cNvSpPr/>
      </dsp:nvSpPr>
      <dsp:spPr>
        <a:xfrm>
          <a:off x="2183365" y="483943"/>
          <a:ext cx="3862868" cy="3862868"/>
        </a:xfrm>
        <a:custGeom>
          <a:avLst/>
          <a:gdLst/>
          <a:ahLst/>
          <a:cxnLst/>
          <a:rect l="0" t="0" r="0" b="0"/>
          <a:pathLst>
            <a:path>
              <a:moveTo>
                <a:pt x="2168696" y="3848239"/>
              </a:moveTo>
              <a:arcTo wR="1931434" hR="1931434" stAng="4976630" swAng="846741"/>
            </a:path>
          </a:pathLst>
        </a:custGeom>
        <a:noFill/>
        <a:ln w="12700" cap="flat" cmpd="sng" algn="ctr">
          <a:solidFill>
            <a:schemeClr val="accent3">
              <a:hueOff val="5625132"/>
              <a:satOff val="-8440"/>
              <a:lumOff val="-1373"/>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A365AD8-EEE3-4668-B9AF-DF8EC45F5219}">
      <dsp:nvSpPr>
        <dsp:cNvPr id="0" name=""/>
        <dsp:cNvSpPr/>
      </dsp:nvSpPr>
      <dsp:spPr>
        <a:xfrm>
          <a:off x="2236135" y="3494733"/>
          <a:ext cx="1486792" cy="966415"/>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Adopt </a:t>
          </a:r>
          <a:endPar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2283311" y="3541909"/>
        <a:ext cx="1392440" cy="872063"/>
      </dsp:txXfrm>
    </dsp:sp>
    <dsp:sp modelId="{9A8D687B-8A2E-4289-8A91-FE293DA885B9}">
      <dsp:nvSpPr>
        <dsp:cNvPr id="0" name=""/>
        <dsp:cNvSpPr/>
      </dsp:nvSpPr>
      <dsp:spPr>
        <a:xfrm>
          <a:off x="2183365" y="483943"/>
          <a:ext cx="3862868" cy="3862868"/>
        </a:xfrm>
        <a:custGeom>
          <a:avLst/>
          <a:gdLst/>
          <a:ahLst/>
          <a:cxnLst/>
          <a:rect l="0" t="0" r="0" b="0"/>
          <a:pathLst>
            <a:path>
              <a:moveTo>
                <a:pt x="204996" y="2797373"/>
              </a:moveTo>
              <a:arcTo wR="1931434" hR="1931434" stAng="9201766" swAng="1360327"/>
            </a:path>
          </a:pathLst>
        </a:custGeom>
        <a:noFill/>
        <a:ln w="12700" cap="flat" cmpd="sng" algn="ctr">
          <a:solidFill>
            <a:schemeClr val="accent3">
              <a:hueOff val="8437698"/>
              <a:satOff val="-12660"/>
              <a:lumOff val="-2059"/>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E342599-300E-4D70-AF60-821D45D522BB}">
      <dsp:nvSpPr>
        <dsp:cNvPr id="0" name=""/>
        <dsp:cNvSpPr/>
      </dsp:nvSpPr>
      <dsp:spPr>
        <a:xfrm>
          <a:off x="1534500" y="1335324"/>
          <a:ext cx="1486792" cy="96641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Report </a:t>
          </a:r>
          <a:endPar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581676" y="1382500"/>
        <a:ext cx="1392440" cy="872063"/>
      </dsp:txXfrm>
    </dsp:sp>
    <dsp:sp modelId="{69137A91-6DC4-4408-9D56-070922B89E63}">
      <dsp:nvSpPr>
        <dsp:cNvPr id="0" name=""/>
        <dsp:cNvSpPr/>
      </dsp:nvSpPr>
      <dsp:spPr>
        <a:xfrm>
          <a:off x="2183365" y="483943"/>
          <a:ext cx="3862868" cy="3862868"/>
        </a:xfrm>
        <a:custGeom>
          <a:avLst/>
          <a:gdLst/>
          <a:ahLst/>
          <a:cxnLst/>
          <a:rect l="0" t="0" r="0" b="0"/>
          <a:pathLst>
            <a:path>
              <a:moveTo>
                <a:pt x="464490" y="675044"/>
              </a:moveTo>
              <a:arcTo wR="1931434" hR="1931434" stAng="13234739" swAng="1212315"/>
            </a:path>
          </a:pathLst>
        </a:custGeom>
        <a:noFill/>
        <a:ln w="12700" cap="flat" cmpd="sng" algn="ctr">
          <a:solidFill>
            <a:schemeClr val="accent3">
              <a:hueOff val="11250264"/>
              <a:satOff val="-16880"/>
              <a:lumOff val="-2745"/>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3F602B-5E87-404F-B1E1-845807678F94}">
      <dsp:nvSpPr>
        <dsp:cNvPr id="0" name=""/>
        <dsp:cNvSpPr/>
      </dsp:nvSpPr>
      <dsp:spPr>
        <a:xfrm>
          <a:off x="1953836" y="1265006"/>
          <a:ext cx="1981191" cy="1981014"/>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n-US" sz="3100" kern="1200" dirty="0" smtClean="0"/>
            <a:t>Benefits</a:t>
          </a:r>
          <a:endParaRPr lang="en-US" sz="3100" kern="1200" dirty="0"/>
        </a:p>
      </dsp:txBody>
      <dsp:txXfrm>
        <a:off x="2243975" y="1555119"/>
        <a:ext cx="1400913" cy="1400788"/>
      </dsp:txXfrm>
    </dsp:sp>
    <dsp:sp modelId="{160FCBE9-B77B-43CC-B471-3F9F3AF204AF}">
      <dsp:nvSpPr>
        <dsp:cNvPr id="0" name=""/>
        <dsp:cNvSpPr/>
      </dsp:nvSpPr>
      <dsp:spPr>
        <a:xfrm>
          <a:off x="932411" y="163387"/>
          <a:ext cx="3993210" cy="4162528"/>
        </a:xfrm>
        <a:prstGeom prst="blockArc">
          <a:avLst>
            <a:gd name="adj1" fmla="val 16509444"/>
            <a:gd name="adj2" fmla="val 5088054"/>
            <a:gd name="adj3" fmla="val 524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34758B-6FA3-4092-8D62-06B3BCC6B3A8}">
      <dsp:nvSpPr>
        <dsp:cNvPr id="0" name=""/>
        <dsp:cNvSpPr/>
      </dsp:nvSpPr>
      <dsp:spPr>
        <a:xfrm>
          <a:off x="3404538" y="0"/>
          <a:ext cx="1061560" cy="1061338"/>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786C5C-8A4D-4419-9D3D-724F8E2CFADC}">
      <dsp:nvSpPr>
        <dsp:cNvPr id="0" name=""/>
        <dsp:cNvSpPr/>
      </dsp:nvSpPr>
      <dsp:spPr>
        <a:xfrm>
          <a:off x="4513890" y="13577"/>
          <a:ext cx="1775172" cy="1027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l" defTabSz="1066800">
            <a:lnSpc>
              <a:spcPct val="90000"/>
            </a:lnSpc>
            <a:spcBef>
              <a:spcPct val="0"/>
            </a:spcBef>
            <a:spcAft>
              <a:spcPct val="10000"/>
            </a:spcAft>
          </a:pPr>
          <a:r>
            <a:rPr lang="en-US" sz="2400" kern="1200" dirty="0" smtClean="0"/>
            <a:t>Collaboration</a:t>
          </a:r>
          <a:endParaRPr lang="en-US" sz="2400" kern="1200" dirty="0"/>
        </a:p>
      </dsp:txBody>
      <dsp:txXfrm>
        <a:off x="4513890" y="13577"/>
        <a:ext cx="1775172" cy="1027393"/>
      </dsp:txXfrm>
    </dsp:sp>
    <dsp:sp modelId="{FB7E5EAC-A489-4EF1-8F01-462C58838D57}">
      <dsp:nvSpPr>
        <dsp:cNvPr id="0" name=""/>
        <dsp:cNvSpPr/>
      </dsp:nvSpPr>
      <dsp:spPr>
        <a:xfrm>
          <a:off x="4188638" y="988470"/>
          <a:ext cx="1061560" cy="1061338"/>
        </a:xfrm>
        <a:prstGeom prst="ellipse">
          <a:avLst/>
        </a:prstGeom>
        <a:solidFill>
          <a:schemeClr val="accent3">
            <a:tint val="50000"/>
            <a:hueOff val="3584065"/>
            <a:satOff val="-4703"/>
            <a:lumOff val="-46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DCA8C9-97B6-477E-AA96-22381B75723F}">
      <dsp:nvSpPr>
        <dsp:cNvPr id="0" name=""/>
        <dsp:cNvSpPr/>
      </dsp:nvSpPr>
      <dsp:spPr>
        <a:xfrm>
          <a:off x="5342154" y="1007026"/>
          <a:ext cx="2517053" cy="1027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l" defTabSz="1066800">
            <a:lnSpc>
              <a:spcPct val="90000"/>
            </a:lnSpc>
            <a:spcBef>
              <a:spcPct val="0"/>
            </a:spcBef>
            <a:spcAft>
              <a:spcPct val="10000"/>
            </a:spcAft>
          </a:pPr>
          <a:r>
            <a:rPr lang="en-US" sz="2400" kern="1200" dirty="0" smtClean="0"/>
            <a:t>Reduced errors</a:t>
          </a:r>
          <a:endParaRPr lang="en-US" sz="2400" kern="1200" dirty="0"/>
        </a:p>
      </dsp:txBody>
      <dsp:txXfrm>
        <a:off x="5342154" y="1007026"/>
        <a:ext cx="2517053" cy="1027393"/>
      </dsp:txXfrm>
    </dsp:sp>
    <dsp:sp modelId="{19F1912F-CEA5-4F28-BB50-E624D6822E4B}">
      <dsp:nvSpPr>
        <dsp:cNvPr id="0" name=""/>
        <dsp:cNvSpPr/>
      </dsp:nvSpPr>
      <dsp:spPr>
        <a:xfrm>
          <a:off x="4184566" y="2441757"/>
          <a:ext cx="1061560" cy="1061338"/>
        </a:xfrm>
        <a:prstGeom prst="ellipse">
          <a:avLst/>
        </a:prstGeom>
        <a:solidFill>
          <a:schemeClr val="accent3">
            <a:tint val="50000"/>
            <a:hueOff val="7168130"/>
            <a:satOff val="-9405"/>
            <a:lumOff val="-92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F21176-936F-44B1-803B-DC142F90520D}">
      <dsp:nvSpPr>
        <dsp:cNvPr id="0" name=""/>
        <dsp:cNvSpPr/>
      </dsp:nvSpPr>
      <dsp:spPr>
        <a:xfrm>
          <a:off x="5298223" y="2458955"/>
          <a:ext cx="2200943" cy="1027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l" defTabSz="1066800">
            <a:lnSpc>
              <a:spcPct val="90000"/>
            </a:lnSpc>
            <a:spcBef>
              <a:spcPct val="0"/>
            </a:spcBef>
            <a:spcAft>
              <a:spcPct val="10000"/>
            </a:spcAft>
          </a:pPr>
          <a:r>
            <a:rPr lang="en-US" sz="2400" kern="1200" dirty="0" smtClean="0"/>
            <a:t>Quick analysis</a:t>
          </a:r>
          <a:endParaRPr lang="en-US" sz="2400" kern="1200" dirty="0"/>
        </a:p>
      </dsp:txBody>
      <dsp:txXfrm>
        <a:off x="5298223" y="2458955"/>
        <a:ext cx="2200943" cy="1027393"/>
      </dsp:txXfrm>
    </dsp:sp>
    <dsp:sp modelId="{FE5C9C02-DBCA-4AA6-819A-558B550AA52D}">
      <dsp:nvSpPr>
        <dsp:cNvPr id="0" name=""/>
        <dsp:cNvSpPr/>
      </dsp:nvSpPr>
      <dsp:spPr>
        <a:xfrm>
          <a:off x="3404538" y="3464624"/>
          <a:ext cx="1061560" cy="1061338"/>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D7882D-4A3D-4760-9D76-E4BE6D15F642}">
      <dsp:nvSpPr>
        <dsp:cNvPr id="0" name=""/>
        <dsp:cNvSpPr/>
      </dsp:nvSpPr>
      <dsp:spPr>
        <a:xfrm>
          <a:off x="4546951" y="3486349"/>
          <a:ext cx="1421036" cy="1027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l" defTabSz="1066800">
            <a:lnSpc>
              <a:spcPct val="90000"/>
            </a:lnSpc>
            <a:spcBef>
              <a:spcPct val="0"/>
            </a:spcBef>
            <a:spcAft>
              <a:spcPct val="10000"/>
            </a:spcAft>
          </a:pPr>
          <a:r>
            <a:rPr lang="en-US" sz="2400" kern="1200" dirty="0" smtClean="0"/>
            <a:t>Visuals</a:t>
          </a:r>
          <a:endParaRPr lang="en-US" sz="2400" kern="1200" dirty="0"/>
        </a:p>
      </dsp:txBody>
      <dsp:txXfrm>
        <a:off x="4546951" y="3486349"/>
        <a:ext cx="1421036" cy="10273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C961A1-312B-4591-BDFC-3E8F2F41A1C6}">
      <dsp:nvSpPr>
        <dsp:cNvPr id="0" name=""/>
        <dsp:cNvSpPr/>
      </dsp:nvSpPr>
      <dsp:spPr>
        <a:xfrm rot="5400000">
          <a:off x="1238075" y="1029234"/>
          <a:ext cx="1605958" cy="193845"/>
        </a:xfrm>
        <a:prstGeom prst="rect">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2BC5CBA-C80A-4090-81AD-DBD614DC0C68}">
      <dsp:nvSpPr>
        <dsp:cNvPr id="0" name=""/>
        <dsp:cNvSpPr/>
      </dsp:nvSpPr>
      <dsp:spPr>
        <a:xfrm>
          <a:off x="1605575" y="1448"/>
          <a:ext cx="2153840" cy="129230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Assets</a:t>
          </a:r>
          <a:endPar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643425" y="39298"/>
        <a:ext cx="2078140" cy="1216604"/>
      </dsp:txXfrm>
    </dsp:sp>
    <dsp:sp modelId="{3CEEC305-4A7B-4C8B-939B-8430EB6716DF}">
      <dsp:nvSpPr>
        <dsp:cNvPr id="0" name=""/>
        <dsp:cNvSpPr/>
      </dsp:nvSpPr>
      <dsp:spPr>
        <a:xfrm rot="5400000">
          <a:off x="1238075" y="2644614"/>
          <a:ext cx="1605958" cy="193845"/>
        </a:xfrm>
        <a:prstGeom prst="rect">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DFF2790-E5E0-401D-89F1-92FC1F66A953}">
      <dsp:nvSpPr>
        <dsp:cNvPr id="0" name=""/>
        <dsp:cNvSpPr/>
      </dsp:nvSpPr>
      <dsp:spPr>
        <a:xfrm>
          <a:off x="1605575" y="1616829"/>
          <a:ext cx="2153840" cy="129230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Budget</a:t>
          </a:r>
          <a:endPar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643425" y="1654679"/>
        <a:ext cx="2078140" cy="1216604"/>
      </dsp:txXfrm>
    </dsp:sp>
    <dsp:sp modelId="{57855311-6E98-41F6-BC5D-385CACCF62F0}">
      <dsp:nvSpPr>
        <dsp:cNvPr id="0" name=""/>
        <dsp:cNvSpPr/>
      </dsp:nvSpPr>
      <dsp:spPr>
        <a:xfrm>
          <a:off x="2045765" y="3452304"/>
          <a:ext cx="2855186" cy="193845"/>
        </a:xfrm>
        <a:prstGeom prst="rect">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CFEF86F-44D4-467F-91EF-C1180B5068E5}">
      <dsp:nvSpPr>
        <dsp:cNvPr id="0" name=""/>
        <dsp:cNvSpPr/>
      </dsp:nvSpPr>
      <dsp:spPr>
        <a:xfrm>
          <a:off x="1605575" y="3232209"/>
          <a:ext cx="2153840" cy="1292304"/>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Cash flow</a:t>
          </a:r>
          <a:endPar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643425" y="3270059"/>
        <a:ext cx="2078140" cy="1216604"/>
      </dsp:txXfrm>
    </dsp:sp>
    <dsp:sp modelId="{BDC8F9E0-E00E-4995-8287-464212C71151}">
      <dsp:nvSpPr>
        <dsp:cNvPr id="0" name=""/>
        <dsp:cNvSpPr/>
      </dsp:nvSpPr>
      <dsp:spPr>
        <a:xfrm rot="16200000">
          <a:off x="4102683" y="2644614"/>
          <a:ext cx="1605958" cy="193845"/>
        </a:xfrm>
        <a:prstGeom prst="rect">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C224E4-7D61-4B79-A611-B5D74D56949B}">
      <dsp:nvSpPr>
        <dsp:cNvPr id="0" name=""/>
        <dsp:cNvSpPr/>
      </dsp:nvSpPr>
      <dsp:spPr>
        <a:xfrm>
          <a:off x="4470183" y="3232209"/>
          <a:ext cx="2153840" cy="1292304"/>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Equity</a:t>
          </a:r>
          <a:endPar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508033" y="3270059"/>
        <a:ext cx="2078140" cy="1216604"/>
      </dsp:txXfrm>
    </dsp:sp>
    <dsp:sp modelId="{6D27197B-7825-46BC-B3E3-32CB33E2D2E9}">
      <dsp:nvSpPr>
        <dsp:cNvPr id="0" name=""/>
        <dsp:cNvSpPr/>
      </dsp:nvSpPr>
      <dsp:spPr>
        <a:xfrm rot="16200000">
          <a:off x="4102683" y="1029234"/>
          <a:ext cx="1605958" cy="193845"/>
        </a:xfrm>
        <a:prstGeom prst="rect">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F5C6A54-82ED-4350-9E42-09C27A64B05D}">
      <dsp:nvSpPr>
        <dsp:cNvPr id="0" name=""/>
        <dsp:cNvSpPr/>
      </dsp:nvSpPr>
      <dsp:spPr>
        <a:xfrm>
          <a:off x="4470183" y="1616829"/>
          <a:ext cx="2153840" cy="1292304"/>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Income</a:t>
          </a:r>
          <a:endPar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508033" y="1654679"/>
        <a:ext cx="2078140" cy="1216604"/>
      </dsp:txXfrm>
    </dsp:sp>
    <dsp:sp modelId="{6BB22523-7831-47C7-A9A3-F86F5311C143}">
      <dsp:nvSpPr>
        <dsp:cNvPr id="0" name=""/>
        <dsp:cNvSpPr/>
      </dsp:nvSpPr>
      <dsp:spPr>
        <a:xfrm>
          <a:off x="4470183" y="1448"/>
          <a:ext cx="2153840" cy="129230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Liability</a:t>
          </a:r>
          <a:endParaRPr lang="en-US" sz="3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508033" y="39298"/>
        <a:ext cx="2078140" cy="1216604"/>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0A73F6-7121-4178-805B-7D98EF186C2E}">
      <dsp:nvSpPr>
        <dsp:cNvPr id="0" name=""/>
        <dsp:cNvSpPr/>
      </dsp:nvSpPr>
      <dsp:spPr>
        <a:xfrm>
          <a:off x="6091" y="0"/>
          <a:ext cx="2463254" cy="4525963"/>
        </a:xfrm>
        <a:prstGeom prst="roundRect">
          <a:avLst>
            <a:gd name="adj" fmla="val 1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Helps forecast</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78237" y="72146"/>
        <a:ext cx="2318962" cy="4381671"/>
      </dsp:txXfrm>
    </dsp:sp>
    <dsp:sp modelId="{62C7C2CA-5C92-4C92-BA6C-698866E7D995}">
      <dsp:nvSpPr>
        <dsp:cNvPr id="0" name=""/>
        <dsp:cNvSpPr/>
      </dsp:nvSpPr>
      <dsp:spPr>
        <a:xfrm>
          <a:off x="2883172" y="0"/>
          <a:ext cx="2463254" cy="4525963"/>
        </a:xfrm>
        <a:prstGeom prst="roundRect">
          <a:avLst>
            <a:gd name="adj" fmla="val 10000"/>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Easy with spreadsheet</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2955318" y="72146"/>
        <a:ext cx="2318962" cy="4381671"/>
      </dsp:txXfrm>
    </dsp:sp>
    <dsp:sp modelId="{5D54C2EC-80BF-4EF1-A9EE-2ACC612622C2}">
      <dsp:nvSpPr>
        <dsp:cNvPr id="0" name=""/>
        <dsp:cNvSpPr/>
      </dsp:nvSpPr>
      <dsp:spPr>
        <a:xfrm>
          <a:off x="5760253" y="0"/>
          <a:ext cx="2463254" cy="4525963"/>
        </a:xfrm>
        <a:prstGeom prst="roundRect">
          <a:avLst>
            <a:gd name="adj" fmla="val 10000"/>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Look at the average change between years</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832399" y="72146"/>
        <a:ext cx="2318962" cy="4381671"/>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887C2C-B9D5-45D7-BB38-912D11A8D727}">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Predict future values</a:t>
          </a:r>
          <a:endParaRPr lang="en-US" sz="4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60905" y="1047"/>
        <a:ext cx="3479899" cy="2087939"/>
      </dsp:txXfrm>
    </dsp:sp>
    <dsp:sp modelId="{E210A17B-253C-4546-9FB7-E3255D80AB3A}">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Knowledge of statistics</a:t>
          </a:r>
          <a:endParaRPr lang="en-US" sz="4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288794" y="1047"/>
        <a:ext cx="3479899" cy="2087939"/>
      </dsp:txXfrm>
    </dsp:sp>
    <dsp:sp modelId="{678FE622-4A96-4640-AD4D-320CDE8DAA89}">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Relationships between variables</a:t>
          </a:r>
          <a:endParaRPr lang="en-US" sz="4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60905" y="2436976"/>
        <a:ext cx="3479899" cy="2087939"/>
      </dsp:txXfrm>
    </dsp:sp>
    <dsp:sp modelId="{146B5C3C-5901-4D3D-877B-A4942869B387}">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Using</a:t>
          </a:r>
          <a:r>
            <a:rPr lang="en-US" sz="4200" kern="1200" dirty="0" smtClean="0"/>
            <a:t> </a:t>
          </a:r>
          <a:r>
            <a:rPr lang="en-US" sz="4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historical data</a:t>
          </a:r>
          <a:endParaRPr lang="en-US" sz="4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288794" y="2436976"/>
        <a:ext cx="3479899" cy="2087939"/>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830CFA-6475-4C01-8E5D-5547461A98DB}">
      <dsp:nvSpPr>
        <dsp:cNvPr id="0" name=""/>
        <dsp:cNvSpPr/>
      </dsp:nvSpPr>
      <dsp:spPr>
        <a:xfrm>
          <a:off x="0" y="3406931"/>
          <a:ext cx="8229600" cy="1118231"/>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en-US" sz="39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Modified internal rate of return</a:t>
          </a:r>
          <a:endParaRPr lang="en-US" sz="3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0" y="3406931"/>
        <a:ext cx="8229600" cy="1118231"/>
      </dsp:txXfrm>
    </dsp:sp>
    <dsp:sp modelId="{F56FF893-AAA1-4FC2-8BF0-D1EB560DD73C}">
      <dsp:nvSpPr>
        <dsp:cNvPr id="0" name=""/>
        <dsp:cNvSpPr/>
      </dsp:nvSpPr>
      <dsp:spPr>
        <a:xfrm rot="10800000">
          <a:off x="0" y="1703865"/>
          <a:ext cx="8229600" cy="1719839"/>
        </a:xfrm>
        <a:prstGeom prst="upArrowCallou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en-US" sz="39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Profitability index</a:t>
          </a:r>
          <a:endParaRPr lang="en-US" sz="3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rot="10800000">
        <a:off x="0" y="1703865"/>
        <a:ext cx="8229600" cy="1117500"/>
      </dsp:txXfrm>
    </dsp:sp>
    <dsp:sp modelId="{FA457856-689F-4D39-8058-C97D7F584DC2}">
      <dsp:nvSpPr>
        <dsp:cNvPr id="0" name=""/>
        <dsp:cNvSpPr/>
      </dsp:nvSpPr>
      <dsp:spPr>
        <a:xfrm rot="10800000">
          <a:off x="0" y="799"/>
          <a:ext cx="8229600" cy="1719839"/>
        </a:xfrm>
        <a:prstGeom prst="upArrowCallou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a:lnSpc>
              <a:spcPct val="90000"/>
            </a:lnSpc>
            <a:spcBef>
              <a:spcPct val="0"/>
            </a:spcBef>
            <a:spcAft>
              <a:spcPct val="35000"/>
            </a:spcAft>
          </a:pPr>
          <a:r>
            <a:rPr lang="en-US" sz="39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Accounting rate of return</a:t>
          </a:r>
          <a:endParaRPr lang="en-US" sz="3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rot="10800000">
        <a:off x="0" y="799"/>
        <a:ext cx="8229600" cy="1117500"/>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68835-F04F-462A-9A84-445536EFA790}">
      <dsp:nvSpPr>
        <dsp:cNvPr id="0" name=""/>
        <dsp:cNvSpPr/>
      </dsp:nvSpPr>
      <dsp:spPr>
        <a:xfrm>
          <a:off x="0" y="8132"/>
          <a:ext cx="8229599" cy="1112304"/>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Schedule regular budget review meetings</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4298" y="62430"/>
        <a:ext cx="8121003" cy="1003708"/>
      </dsp:txXfrm>
    </dsp:sp>
    <dsp:sp modelId="{9FAD211C-82FD-4044-A10B-A86C483755B3}">
      <dsp:nvSpPr>
        <dsp:cNvPr id="0" name=""/>
        <dsp:cNvSpPr/>
      </dsp:nvSpPr>
      <dsp:spPr>
        <a:xfrm>
          <a:off x="0" y="1140597"/>
          <a:ext cx="8229599" cy="1112304"/>
        </a:xfrm>
        <a:prstGeom prst="round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Compare actual number with budgeted amounts</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4298" y="1194895"/>
        <a:ext cx="8121003" cy="1003708"/>
      </dsp:txXfrm>
    </dsp:sp>
    <dsp:sp modelId="{94E268FC-E059-4AE4-95E4-05525BA69D1F}">
      <dsp:nvSpPr>
        <dsp:cNvPr id="0" name=""/>
        <dsp:cNvSpPr/>
      </dsp:nvSpPr>
      <dsp:spPr>
        <a:xfrm>
          <a:off x="0" y="2273061"/>
          <a:ext cx="8229599" cy="1112304"/>
        </a:xfrm>
        <a:prstGeom prst="round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Your variances are minor</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4298" y="2327359"/>
        <a:ext cx="8121003" cy="1003708"/>
      </dsp:txXfrm>
    </dsp:sp>
    <dsp:sp modelId="{ED17B12F-2300-4C22-804B-D75FF4E5020E}">
      <dsp:nvSpPr>
        <dsp:cNvPr id="0" name=""/>
        <dsp:cNvSpPr/>
      </dsp:nvSpPr>
      <dsp:spPr>
        <a:xfrm>
          <a:off x="0" y="3405525"/>
          <a:ext cx="8229599" cy="1112304"/>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Reason for a negative variance is due to a unique incident</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4298" y="3459823"/>
        <a:ext cx="8121003" cy="1003708"/>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F19E54-DF0A-44BD-A6C1-A99E3B81749F}">
      <dsp:nvSpPr>
        <dsp:cNvPr id="0" name=""/>
        <dsp:cNvSpPr/>
      </dsp:nvSpPr>
      <dsp:spPr>
        <a:xfrm>
          <a:off x="0" y="431481"/>
          <a:ext cx="8229600" cy="6300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C36B2B6-359D-404B-947E-3A00B470756A}">
      <dsp:nvSpPr>
        <dsp:cNvPr id="0" name=""/>
        <dsp:cNvSpPr/>
      </dsp:nvSpPr>
      <dsp:spPr>
        <a:xfrm>
          <a:off x="411480" y="62481"/>
          <a:ext cx="5760720" cy="73800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066800">
            <a:lnSpc>
              <a:spcPct val="90000"/>
            </a:lnSpc>
            <a:spcBef>
              <a:spcPct val="0"/>
            </a:spcBef>
            <a:spcAft>
              <a:spcPct val="35000"/>
            </a:spcAft>
          </a:pPr>
          <a:r>
            <a:rPr lang="en-US" sz="24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Tell the right people about the budget problems</a:t>
          </a:r>
          <a:endPar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47506" y="98507"/>
        <a:ext cx="5688668" cy="665948"/>
      </dsp:txXfrm>
    </dsp:sp>
    <dsp:sp modelId="{380E2C6E-EEAF-4DE2-87A2-A9498ED3F820}">
      <dsp:nvSpPr>
        <dsp:cNvPr id="0" name=""/>
        <dsp:cNvSpPr/>
      </dsp:nvSpPr>
      <dsp:spPr>
        <a:xfrm>
          <a:off x="0" y="1565481"/>
          <a:ext cx="8229600" cy="630000"/>
        </a:xfrm>
        <a:prstGeom prst="rect">
          <a:avLst/>
        </a:prstGeom>
        <a:no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sp>
    <dsp:sp modelId="{DFE581A2-CCFA-4C18-99B4-C86BCC48B9E4}">
      <dsp:nvSpPr>
        <dsp:cNvPr id="0" name=""/>
        <dsp:cNvSpPr/>
      </dsp:nvSpPr>
      <dsp:spPr>
        <a:xfrm>
          <a:off x="411480" y="1196481"/>
          <a:ext cx="5760720" cy="738000"/>
        </a:xfrm>
        <a:prstGeom prst="round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066800">
            <a:lnSpc>
              <a:spcPct val="90000"/>
            </a:lnSpc>
            <a:spcBef>
              <a:spcPct val="0"/>
            </a:spcBef>
            <a:spcAft>
              <a:spcPct val="35000"/>
            </a:spcAft>
          </a:pPr>
          <a:r>
            <a:rPr lang="en-US" sz="24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Act and make a decision </a:t>
          </a:r>
          <a:endPar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47506" y="1232507"/>
        <a:ext cx="5688668" cy="665948"/>
      </dsp:txXfrm>
    </dsp:sp>
    <dsp:sp modelId="{46F72AFE-DB97-446C-88DD-1047CC311191}">
      <dsp:nvSpPr>
        <dsp:cNvPr id="0" name=""/>
        <dsp:cNvSpPr/>
      </dsp:nvSpPr>
      <dsp:spPr>
        <a:xfrm>
          <a:off x="0" y="2699481"/>
          <a:ext cx="8229600" cy="630000"/>
        </a:xfrm>
        <a:prstGeom prst="rect">
          <a:avLst/>
        </a:prstGeom>
        <a:no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sp>
    <dsp:sp modelId="{5BCD0915-E32E-4E75-A1A6-E794A0B221B0}">
      <dsp:nvSpPr>
        <dsp:cNvPr id="0" name=""/>
        <dsp:cNvSpPr/>
      </dsp:nvSpPr>
      <dsp:spPr>
        <a:xfrm>
          <a:off x="411480" y="2330481"/>
          <a:ext cx="5760720" cy="738000"/>
        </a:xfrm>
        <a:prstGeom prst="round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066800">
            <a:lnSpc>
              <a:spcPct val="90000"/>
            </a:lnSpc>
            <a:spcBef>
              <a:spcPct val="0"/>
            </a:spcBef>
            <a:spcAft>
              <a:spcPct val="35000"/>
            </a:spcAft>
          </a:pPr>
          <a:r>
            <a:rPr lang="en-US" sz="24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Keep monitoring the budget</a:t>
          </a:r>
          <a:endPar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47506" y="2366507"/>
        <a:ext cx="5688668" cy="665948"/>
      </dsp:txXfrm>
    </dsp:sp>
    <dsp:sp modelId="{ADB00AEF-60E0-4CB3-92EC-6CD037B1C364}">
      <dsp:nvSpPr>
        <dsp:cNvPr id="0" name=""/>
        <dsp:cNvSpPr/>
      </dsp:nvSpPr>
      <dsp:spPr>
        <a:xfrm>
          <a:off x="0" y="3833481"/>
          <a:ext cx="8229600" cy="630000"/>
        </a:xfrm>
        <a:prstGeom prst="rect">
          <a:avLst/>
        </a:prstGeom>
        <a:no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A1FAD995-1650-4637-A492-0E29637691BC}">
      <dsp:nvSpPr>
        <dsp:cNvPr id="0" name=""/>
        <dsp:cNvSpPr/>
      </dsp:nvSpPr>
      <dsp:spPr>
        <a:xfrm>
          <a:off x="411480" y="3464481"/>
          <a:ext cx="5760720" cy="738000"/>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066800">
            <a:lnSpc>
              <a:spcPct val="90000"/>
            </a:lnSpc>
            <a:spcBef>
              <a:spcPct val="0"/>
            </a:spcBef>
            <a:spcAft>
              <a:spcPct val="35000"/>
            </a:spcAft>
          </a:pPr>
          <a:r>
            <a:rPr lang="en-US" sz="24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Exchange information with stakeholders</a:t>
          </a:r>
          <a:endPar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47506" y="3500507"/>
        <a:ext cx="5688668" cy="665948"/>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EB036B-E9EA-4A5A-9E29-3CFF68A6D143}">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ctr" defTabSz="2444750">
            <a:lnSpc>
              <a:spcPct val="90000"/>
            </a:lnSpc>
            <a:spcBef>
              <a:spcPct val="0"/>
            </a:spcBef>
            <a:spcAft>
              <a:spcPct val="35000"/>
            </a:spcAft>
          </a:pPr>
          <a:r>
            <a:rPr lang="en-US" sz="5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Review </a:t>
          </a:r>
          <a:endParaRPr lang="en-US" sz="5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60905" y="1047"/>
        <a:ext cx="3479899" cy="2087939"/>
      </dsp:txXfrm>
    </dsp:sp>
    <dsp:sp modelId="{1697CE6D-1DB4-4B40-8D14-02CDF10F743B}">
      <dsp:nvSpPr>
        <dsp:cNvPr id="0" name=""/>
        <dsp:cNvSpPr/>
      </dsp:nvSpPr>
      <dsp:spPr>
        <a:xfrm>
          <a:off x="4288794" y="1047"/>
          <a:ext cx="3479899" cy="2087939"/>
        </a:xfrm>
        <a:prstGeom prst="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ctr" defTabSz="2444750">
            <a:lnSpc>
              <a:spcPct val="90000"/>
            </a:lnSpc>
            <a:spcBef>
              <a:spcPct val="0"/>
            </a:spcBef>
            <a:spcAft>
              <a:spcPct val="35000"/>
            </a:spcAft>
          </a:pPr>
          <a:r>
            <a:rPr lang="en-US" sz="5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React </a:t>
          </a:r>
          <a:endParaRPr lang="en-US" sz="5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288794" y="1047"/>
        <a:ext cx="3479899" cy="2087939"/>
      </dsp:txXfrm>
    </dsp:sp>
    <dsp:sp modelId="{19024C72-A200-4815-9484-68E6D79403A1}">
      <dsp:nvSpPr>
        <dsp:cNvPr id="0" name=""/>
        <dsp:cNvSpPr/>
      </dsp:nvSpPr>
      <dsp:spPr>
        <a:xfrm>
          <a:off x="460905" y="2436976"/>
          <a:ext cx="3479899" cy="2087939"/>
        </a:xfrm>
        <a:prstGeom prst="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ctr" defTabSz="2444750">
            <a:lnSpc>
              <a:spcPct val="90000"/>
            </a:lnSpc>
            <a:spcBef>
              <a:spcPct val="0"/>
            </a:spcBef>
            <a:spcAft>
              <a:spcPct val="35000"/>
            </a:spcAft>
          </a:pPr>
          <a:r>
            <a:rPr lang="en-US" sz="5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Record </a:t>
          </a:r>
          <a:endParaRPr lang="en-US" sz="5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60905" y="2436976"/>
        <a:ext cx="3479899" cy="2087939"/>
      </dsp:txXfrm>
    </dsp:sp>
    <dsp:sp modelId="{8BF561CB-6CF9-4561-9981-1B788E889B26}">
      <dsp:nvSpPr>
        <dsp:cNvPr id="0" name=""/>
        <dsp:cNvSpPr/>
      </dsp:nvSpPr>
      <dsp:spPr>
        <a:xfrm>
          <a:off x="4288794" y="2436976"/>
          <a:ext cx="3479899" cy="2087939"/>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ctr" defTabSz="2444750">
            <a:lnSpc>
              <a:spcPct val="90000"/>
            </a:lnSpc>
            <a:spcBef>
              <a:spcPct val="0"/>
            </a:spcBef>
            <a:spcAft>
              <a:spcPct val="35000"/>
            </a:spcAft>
          </a:pPr>
          <a:r>
            <a:rPr lang="en-US" sz="5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Repository</a:t>
          </a:r>
          <a:endParaRPr lang="en-US" sz="5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288794" y="2436976"/>
        <a:ext cx="3479899" cy="2087939"/>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4DF4B1-EBE7-44A0-BC4D-C007C47CF900}">
      <dsp:nvSpPr>
        <dsp:cNvPr id="0" name=""/>
        <dsp:cNvSpPr/>
      </dsp:nvSpPr>
      <dsp:spPr>
        <a:xfrm>
          <a:off x="0" y="30981"/>
          <a:ext cx="2057400" cy="102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4048" tIns="137160" rIns="384048" bIns="137160" numCol="1" spcCol="1270" anchor="ctr" anchorCtr="0">
          <a:noAutofit/>
        </a:bodyPr>
        <a:lstStyle/>
        <a:p>
          <a:pPr lvl="0" algn="r" defTabSz="2400300">
            <a:lnSpc>
              <a:spcPct val="90000"/>
            </a:lnSpc>
            <a:spcBef>
              <a:spcPct val="0"/>
            </a:spcBef>
            <a:spcAft>
              <a:spcPct val="35000"/>
            </a:spcAft>
          </a:pPr>
          <a:r>
            <a:rPr lang="en-US" sz="5400" b="1" kern="1200" cap="none" spc="0" dirty="0" smtClean="0">
              <a:ln w="10541" cmpd="sng">
                <a:solidFill>
                  <a:srgbClr val="7D7D7D">
                    <a:tint val="100000"/>
                    <a:shade val="100000"/>
                    <a:satMod val="110000"/>
                  </a:srgbClr>
                </a:solidFill>
                <a:prstDash val="solid"/>
              </a:ln>
              <a:solidFill>
                <a:schemeClr val="tx1"/>
              </a:solidFill>
              <a:effectLst/>
            </a:rPr>
            <a:t>S</a:t>
          </a:r>
          <a:endParaRPr lang="en-US" sz="5400" b="1" kern="1200" cap="none" spc="0" dirty="0">
            <a:ln w="10541" cmpd="sng">
              <a:solidFill>
                <a:srgbClr val="7D7D7D">
                  <a:tint val="100000"/>
                  <a:shade val="100000"/>
                  <a:satMod val="110000"/>
                </a:srgbClr>
              </a:solidFill>
              <a:prstDash val="solid"/>
            </a:ln>
            <a:solidFill>
              <a:schemeClr val="tx1"/>
            </a:solidFill>
            <a:effectLst/>
          </a:endParaRPr>
        </a:p>
      </dsp:txBody>
      <dsp:txXfrm>
        <a:off x="0" y="30981"/>
        <a:ext cx="2057400" cy="1029600"/>
      </dsp:txXfrm>
    </dsp:sp>
    <dsp:sp modelId="{46909C12-3607-456D-89FE-8C52F605BABE}">
      <dsp:nvSpPr>
        <dsp:cNvPr id="0" name=""/>
        <dsp:cNvSpPr/>
      </dsp:nvSpPr>
      <dsp:spPr>
        <a:xfrm>
          <a:off x="2057399" y="30981"/>
          <a:ext cx="411480" cy="1029600"/>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A30E75-BCE9-4785-949B-C0E0B3C6AF25}">
      <dsp:nvSpPr>
        <dsp:cNvPr id="0" name=""/>
        <dsp:cNvSpPr/>
      </dsp:nvSpPr>
      <dsp:spPr>
        <a:xfrm>
          <a:off x="2633471" y="30981"/>
          <a:ext cx="5596128" cy="102960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Serious situation arises</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2633471" y="30981"/>
        <a:ext cx="5596128" cy="1029600"/>
      </dsp:txXfrm>
    </dsp:sp>
    <dsp:sp modelId="{A1B40807-7A8E-4FCE-8098-497DD2C4C773}">
      <dsp:nvSpPr>
        <dsp:cNvPr id="0" name=""/>
        <dsp:cNvSpPr/>
      </dsp:nvSpPr>
      <dsp:spPr>
        <a:xfrm>
          <a:off x="0" y="1175781"/>
          <a:ext cx="2057400" cy="102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4048" tIns="137160" rIns="384048" bIns="137160" numCol="1" spcCol="1270" anchor="ctr" anchorCtr="0">
          <a:noAutofit/>
        </a:bodyPr>
        <a:lstStyle/>
        <a:p>
          <a:pPr lvl="0" algn="r" defTabSz="2400300">
            <a:lnSpc>
              <a:spcPct val="90000"/>
            </a:lnSpc>
            <a:spcBef>
              <a:spcPct val="0"/>
            </a:spcBef>
            <a:spcAft>
              <a:spcPct val="35000"/>
            </a:spcAft>
          </a:pPr>
          <a:r>
            <a:rPr lang="en-US" sz="5400" b="1" kern="1200" cap="none" spc="0" dirty="0" smtClean="0">
              <a:ln w="10541" cmpd="sng">
                <a:solidFill>
                  <a:srgbClr val="7D7D7D">
                    <a:tint val="100000"/>
                    <a:shade val="100000"/>
                    <a:satMod val="110000"/>
                  </a:srgbClr>
                </a:solidFill>
                <a:prstDash val="solid"/>
              </a:ln>
              <a:solidFill>
                <a:schemeClr val="tx1"/>
              </a:solidFill>
              <a:effectLst/>
            </a:rPr>
            <a:t>A</a:t>
          </a:r>
          <a:endParaRPr lang="en-US" sz="5400" b="1" kern="1200" cap="none" spc="0" dirty="0">
            <a:ln w="10541" cmpd="sng">
              <a:solidFill>
                <a:srgbClr val="7D7D7D">
                  <a:tint val="100000"/>
                  <a:shade val="100000"/>
                  <a:satMod val="110000"/>
                </a:srgbClr>
              </a:solidFill>
              <a:prstDash val="solid"/>
            </a:ln>
            <a:solidFill>
              <a:schemeClr val="tx1"/>
            </a:solidFill>
            <a:effectLst/>
          </a:endParaRPr>
        </a:p>
      </dsp:txBody>
      <dsp:txXfrm>
        <a:off x="0" y="1175781"/>
        <a:ext cx="2057400" cy="1029600"/>
      </dsp:txXfrm>
    </dsp:sp>
    <dsp:sp modelId="{E5CA5917-4CE6-4D22-9B19-9A78F473EC09}">
      <dsp:nvSpPr>
        <dsp:cNvPr id="0" name=""/>
        <dsp:cNvSpPr/>
      </dsp:nvSpPr>
      <dsp:spPr>
        <a:xfrm>
          <a:off x="2057399" y="1175781"/>
          <a:ext cx="411480" cy="1029600"/>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B0BE16-48A3-4CEC-A641-3E547D9D4053}">
      <dsp:nvSpPr>
        <dsp:cNvPr id="0" name=""/>
        <dsp:cNvSpPr/>
      </dsp:nvSpPr>
      <dsp:spPr>
        <a:xfrm>
          <a:off x="2633471" y="1175781"/>
          <a:ext cx="5596128" cy="1029600"/>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Accounting error</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2633471" y="1175781"/>
        <a:ext cx="5596128" cy="1029600"/>
      </dsp:txXfrm>
    </dsp:sp>
    <dsp:sp modelId="{0F358CFB-7989-4C8B-AC7F-6C066B1C35C5}">
      <dsp:nvSpPr>
        <dsp:cNvPr id="0" name=""/>
        <dsp:cNvSpPr/>
      </dsp:nvSpPr>
      <dsp:spPr>
        <a:xfrm>
          <a:off x="0" y="2320581"/>
          <a:ext cx="2057400" cy="102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4048" tIns="137160" rIns="384048" bIns="137160" numCol="1" spcCol="1270" anchor="ctr" anchorCtr="0">
          <a:noAutofit/>
        </a:bodyPr>
        <a:lstStyle/>
        <a:p>
          <a:pPr lvl="0" algn="r" defTabSz="2400300">
            <a:lnSpc>
              <a:spcPct val="90000"/>
            </a:lnSpc>
            <a:spcBef>
              <a:spcPct val="0"/>
            </a:spcBef>
            <a:spcAft>
              <a:spcPct val="35000"/>
            </a:spcAft>
          </a:pPr>
          <a:r>
            <a:rPr lang="en-US" sz="5400" b="1" kern="1200" cap="none" spc="0" dirty="0" smtClean="0">
              <a:ln w="10541" cmpd="sng">
                <a:solidFill>
                  <a:srgbClr val="7D7D7D">
                    <a:tint val="100000"/>
                    <a:shade val="100000"/>
                    <a:satMod val="110000"/>
                  </a:srgbClr>
                </a:solidFill>
                <a:prstDash val="solid"/>
              </a:ln>
              <a:solidFill>
                <a:schemeClr val="tx1"/>
              </a:solidFill>
              <a:effectLst/>
            </a:rPr>
            <a:t>V</a:t>
          </a:r>
          <a:endParaRPr lang="en-US" sz="5400" b="1" kern="1200" cap="none" spc="0" dirty="0">
            <a:ln w="10541" cmpd="sng">
              <a:solidFill>
                <a:srgbClr val="7D7D7D">
                  <a:tint val="100000"/>
                  <a:shade val="100000"/>
                  <a:satMod val="110000"/>
                </a:srgbClr>
              </a:solidFill>
              <a:prstDash val="solid"/>
            </a:ln>
            <a:solidFill>
              <a:schemeClr val="tx1"/>
            </a:solidFill>
            <a:effectLst/>
          </a:endParaRPr>
        </a:p>
      </dsp:txBody>
      <dsp:txXfrm>
        <a:off x="0" y="2320581"/>
        <a:ext cx="2057400" cy="1029600"/>
      </dsp:txXfrm>
    </dsp:sp>
    <dsp:sp modelId="{0E1DED76-EEA2-4F1F-BCB4-FFF7E9962CB7}">
      <dsp:nvSpPr>
        <dsp:cNvPr id="0" name=""/>
        <dsp:cNvSpPr/>
      </dsp:nvSpPr>
      <dsp:spPr>
        <a:xfrm>
          <a:off x="2057399" y="2320581"/>
          <a:ext cx="411480" cy="1029600"/>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C70AF2-299E-438E-A750-0C591743F28F}">
      <dsp:nvSpPr>
        <dsp:cNvPr id="0" name=""/>
        <dsp:cNvSpPr/>
      </dsp:nvSpPr>
      <dsp:spPr>
        <a:xfrm>
          <a:off x="2633471" y="2320581"/>
          <a:ext cx="5596128" cy="1029600"/>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Variance without good reason</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2633471" y="2320581"/>
        <a:ext cx="5596128" cy="1029600"/>
      </dsp:txXfrm>
    </dsp:sp>
    <dsp:sp modelId="{004CBF1E-5F2A-42FE-A730-67074F45A5FA}">
      <dsp:nvSpPr>
        <dsp:cNvPr id="0" name=""/>
        <dsp:cNvSpPr/>
      </dsp:nvSpPr>
      <dsp:spPr>
        <a:xfrm>
          <a:off x="0" y="3465381"/>
          <a:ext cx="2057400" cy="102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4048" tIns="137160" rIns="384048" bIns="137160" numCol="1" spcCol="1270" anchor="ctr" anchorCtr="0">
          <a:noAutofit/>
        </a:bodyPr>
        <a:lstStyle/>
        <a:p>
          <a:pPr lvl="0" algn="r" defTabSz="2400300">
            <a:lnSpc>
              <a:spcPct val="90000"/>
            </a:lnSpc>
            <a:spcBef>
              <a:spcPct val="0"/>
            </a:spcBef>
            <a:spcAft>
              <a:spcPct val="35000"/>
            </a:spcAft>
          </a:pPr>
          <a:r>
            <a:rPr lang="en-US" sz="5400" b="1" kern="1200" cap="none" spc="0" dirty="0" smtClean="0">
              <a:ln w="10541" cmpd="sng">
                <a:solidFill>
                  <a:srgbClr val="7D7D7D">
                    <a:tint val="100000"/>
                    <a:shade val="100000"/>
                    <a:satMod val="110000"/>
                  </a:srgbClr>
                </a:solidFill>
                <a:prstDash val="solid"/>
              </a:ln>
              <a:solidFill>
                <a:schemeClr val="tx1"/>
              </a:solidFill>
              <a:effectLst/>
            </a:rPr>
            <a:t>E</a:t>
          </a:r>
          <a:endParaRPr lang="en-US" sz="5400" b="1" kern="1200" cap="none" spc="0" dirty="0">
            <a:ln w="10541" cmpd="sng">
              <a:solidFill>
                <a:srgbClr val="7D7D7D">
                  <a:tint val="100000"/>
                  <a:shade val="100000"/>
                  <a:satMod val="110000"/>
                </a:srgbClr>
              </a:solidFill>
              <a:prstDash val="solid"/>
            </a:ln>
            <a:solidFill>
              <a:schemeClr val="tx1"/>
            </a:solidFill>
            <a:effectLst/>
          </a:endParaRPr>
        </a:p>
      </dsp:txBody>
      <dsp:txXfrm>
        <a:off x="0" y="3465381"/>
        <a:ext cx="2057400" cy="1029600"/>
      </dsp:txXfrm>
    </dsp:sp>
    <dsp:sp modelId="{00A351F0-B8DC-4002-AEDD-A8A2F6DB244D}">
      <dsp:nvSpPr>
        <dsp:cNvPr id="0" name=""/>
        <dsp:cNvSpPr/>
      </dsp:nvSpPr>
      <dsp:spPr>
        <a:xfrm>
          <a:off x="2057399" y="3465381"/>
          <a:ext cx="411480" cy="1029600"/>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3274BE-4AEC-42C9-84BA-E128A072CA49}">
      <dsp:nvSpPr>
        <dsp:cNvPr id="0" name=""/>
        <dsp:cNvSpPr/>
      </dsp:nvSpPr>
      <dsp:spPr>
        <a:xfrm>
          <a:off x="2633471" y="3465381"/>
          <a:ext cx="5596128" cy="1029600"/>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External economic influence</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2633471" y="3465381"/>
        <a:ext cx="5596128" cy="1029600"/>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A59C00-14A2-4134-A602-C1DAF067B211}">
      <dsp:nvSpPr>
        <dsp:cNvPr id="0" name=""/>
        <dsp:cNvSpPr/>
      </dsp:nvSpPr>
      <dsp:spPr>
        <a:xfrm rot="10800000">
          <a:off x="1609322" y="2573"/>
          <a:ext cx="5472684" cy="923459"/>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95250" rIns="177800" bIns="95250" numCol="1" spcCol="1270" anchor="ctr" anchorCtr="0">
          <a:noAutofit/>
        </a:bodyPr>
        <a:lstStyle/>
        <a:p>
          <a:pPr lvl="0" algn="l" defTabSz="1111250">
            <a:lnSpc>
              <a:spcPct val="90000"/>
            </a:lnSpc>
            <a:spcBef>
              <a:spcPct val="0"/>
            </a:spcBef>
            <a:spcAft>
              <a:spcPct val="35000"/>
            </a:spcAft>
          </a:pPr>
          <a:r>
            <a:rPr lang="en-US" sz="2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Is this purchase budgeted?</a:t>
          </a:r>
          <a:endPar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rot="10800000">
        <a:off x="1840187" y="2573"/>
        <a:ext cx="5241819" cy="923459"/>
      </dsp:txXfrm>
    </dsp:sp>
    <dsp:sp modelId="{BBE005E1-687F-4D9C-9436-33EBB5B0BBF7}">
      <dsp:nvSpPr>
        <dsp:cNvPr id="0" name=""/>
        <dsp:cNvSpPr/>
      </dsp:nvSpPr>
      <dsp:spPr>
        <a:xfrm>
          <a:off x="1147593" y="2573"/>
          <a:ext cx="923459" cy="923459"/>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91E12A-D731-4AD2-B53F-4A6E2703DCD8}">
      <dsp:nvSpPr>
        <dsp:cNvPr id="0" name=""/>
        <dsp:cNvSpPr/>
      </dsp:nvSpPr>
      <dsp:spPr>
        <a:xfrm rot="10800000">
          <a:off x="1609322" y="1201692"/>
          <a:ext cx="5472684" cy="923459"/>
        </a:xfrm>
        <a:prstGeom prst="homePlate">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95250" rIns="177800" bIns="95250" numCol="1" spcCol="1270" anchor="ctr" anchorCtr="0">
          <a:noAutofit/>
        </a:bodyPr>
        <a:lstStyle/>
        <a:p>
          <a:pPr lvl="0" algn="l" defTabSz="1111250">
            <a:lnSpc>
              <a:spcPct val="90000"/>
            </a:lnSpc>
            <a:spcBef>
              <a:spcPct val="0"/>
            </a:spcBef>
            <a:spcAft>
              <a:spcPct val="35000"/>
            </a:spcAft>
          </a:pPr>
          <a:r>
            <a:rPr lang="en-US" sz="2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Can you do without the item?</a:t>
          </a:r>
          <a:endPar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rot="10800000">
        <a:off x="1840187" y="1201692"/>
        <a:ext cx="5241819" cy="923459"/>
      </dsp:txXfrm>
    </dsp:sp>
    <dsp:sp modelId="{8E818B83-67ED-478E-B3A5-7638B590B95A}">
      <dsp:nvSpPr>
        <dsp:cNvPr id="0" name=""/>
        <dsp:cNvSpPr/>
      </dsp:nvSpPr>
      <dsp:spPr>
        <a:xfrm>
          <a:off x="1147593" y="1201692"/>
          <a:ext cx="923459" cy="923459"/>
        </a:xfrm>
        <a:prstGeom prst="ellipse">
          <a:avLst/>
        </a:prstGeom>
        <a:solidFill>
          <a:schemeClr val="accent3">
            <a:tint val="50000"/>
            <a:hueOff val="3584065"/>
            <a:satOff val="-4703"/>
            <a:lumOff val="-46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4C97E3-DCB4-495A-BA98-0A9AE91AFB7F}">
      <dsp:nvSpPr>
        <dsp:cNvPr id="0" name=""/>
        <dsp:cNvSpPr/>
      </dsp:nvSpPr>
      <dsp:spPr>
        <a:xfrm rot="10800000">
          <a:off x="1609322" y="2400811"/>
          <a:ext cx="5472684" cy="923459"/>
        </a:xfrm>
        <a:prstGeom prst="homePlate">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95250" rIns="177800" bIns="95250" numCol="1" spcCol="1270" anchor="ctr" anchorCtr="0">
          <a:noAutofit/>
        </a:bodyPr>
        <a:lstStyle/>
        <a:p>
          <a:pPr lvl="0" algn="l" defTabSz="1111250">
            <a:lnSpc>
              <a:spcPct val="90000"/>
            </a:lnSpc>
            <a:spcBef>
              <a:spcPct val="0"/>
            </a:spcBef>
            <a:spcAft>
              <a:spcPct val="35000"/>
            </a:spcAft>
          </a:pPr>
          <a:r>
            <a:rPr lang="en-US" sz="2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What is the return on the investment?</a:t>
          </a:r>
          <a:endPar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rot="10800000">
        <a:off x="1840187" y="2400811"/>
        <a:ext cx="5241819" cy="923459"/>
      </dsp:txXfrm>
    </dsp:sp>
    <dsp:sp modelId="{F99C33BC-E97A-4B1A-9BF8-C8630CC69700}">
      <dsp:nvSpPr>
        <dsp:cNvPr id="0" name=""/>
        <dsp:cNvSpPr/>
      </dsp:nvSpPr>
      <dsp:spPr>
        <a:xfrm>
          <a:off x="1147593" y="2400811"/>
          <a:ext cx="923459" cy="923459"/>
        </a:xfrm>
        <a:prstGeom prst="ellipse">
          <a:avLst/>
        </a:prstGeom>
        <a:solidFill>
          <a:schemeClr val="accent3">
            <a:tint val="50000"/>
            <a:hueOff val="7168130"/>
            <a:satOff val="-9405"/>
            <a:lumOff val="-92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D729EE-A831-4CFD-AE6B-69671803589F}">
      <dsp:nvSpPr>
        <dsp:cNvPr id="0" name=""/>
        <dsp:cNvSpPr/>
      </dsp:nvSpPr>
      <dsp:spPr>
        <a:xfrm rot="10800000">
          <a:off x="1609322" y="3599929"/>
          <a:ext cx="5472684" cy="923459"/>
        </a:xfrm>
        <a:prstGeom prst="homePlat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7220" tIns="95250" rIns="177800" bIns="95250" numCol="1" spcCol="1270" anchor="ctr" anchorCtr="0">
          <a:noAutofit/>
        </a:bodyPr>
        <a:lstStyle/>
        <a:p>
          <a:pPr lvl="0" algn="l" defTabSz="1111250">
            <a:lnSpc>
              <a:spcPct val="90000"/>
            </a:lnSpc>
            <a:spcBef>
              <a:spcPct val="0"/>
            </a:spcBef>
            <a:spcAft>
              <a:spcPct val="35000"/>
            </a:spcAft>
          </a:pPr>
          <a:r>
            <a:rPr lang="en-US" sz="2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What is the benefit to buying this item?</a:t>
          </a:r>
          <a:endParaRPr lang="en-US" sz="2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rot="10800000">
        <a:off x="1840187" y="3599929"/>
        <a:ext cx="5241819" cy="923459"/>
      </dsp:txXfrm>
    </dsp:sp>
    <dsp:sp modelId="{EEB3E414-38FA-464B-A6EC-79A875D15FEE}">
      <dsp:nvSpPr>
        <dsp:cNvPr id="0" name=""/>
        <dsp:cNvSpPr/>
      </dsp:nvSpPr>
      <dsp:spPr>
        <a:xfrm>
          <a:off x="1147593" y="3599929"/>
          <a:ext cx="923459" cy="923459"/>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D0414F-3021-4BA5-B2A9-07F13A3CEAE1}">
      <dsp:nvSpPr>
        <dsp:cNvPr id="0" name=""/>
        <dsp:cNvSpPr/>
      </dsp:nvSpPr>
      <dsp:spPr>
        <a:xfrm>
          <a:off x="617219" y="0"/>
          <a:ext cx="6995160" cy="4525963"/>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3E1524-CDD1-42DB-9534-B2480F4EE82A}">
      <dsp:nvSpPr>
        <dsp:cNvPr id="0" name=""/>
        <dsp:cNvSpPr/>
      </dsp:nvSpPr>
      <dsp:spPr>
        <a:xfrm>
          <a:off x="105381" y="1357788"/>
          <a:ext cx="3909060"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Recover the cost of a purchase</a:t>
          </a:r>
          <a:endParaRPr lang="en-US" sz="3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93757" y="1446164"/>
        <a:ext cx="3732308" cy="1633633"/>
      </dsp:txXfrm>
    </dsp:sp>
    <dsp:sp modelId="{1F2A9743-5D30-47FC-BDF9-218956595DE4}">
      <dsp:nvSpPr>
        <dsp:cNvPr id="0" name=""/>
        <dsp:cNvSpPr/>
      </dsp:nvSpPr>
      <dsp:spPr>
        <a:xfrm>
          <a:off x="4215158" y="1357788"/>
          <a:ext cx="3909060" cy="181038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Payback Period = Cost of Purchase/Annual Cash Inflows </a:t>
          </a:r>
          <a:endParaRPr lang="en-US" sz="3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303534" y="1446164"/>
        <a:ext cx="3732308" cy="1633633"/>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878782-EF82-48B2-94DE-64CC50BA1874}">
      <dsp:nvSpPr>
        <dsp:cNvPr id="0" name=""/>
        <dsp:cNvSpPr/>
      </dsp:nvSpPr>
      <dsp:spPr>
        <a:xfrm>
          <a:off x="0" y="0"/>
          <a:ext cx="8229600" cy="105193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Do you have the cash to buy the item? </a:t>
          </a:r>
          <a:endPar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751113" y="0"/>
        <a:ext cx="6478486" cy="1051932"/>
      </dsp:txXfrm>
    </dsp:sp>
    <dsp:sp modelId="{022758A8-92C0-4F9A-8047-2C25D5383F10}">
      <dsp:nvSpPr>
        <dsp:cNvPr id="0" name=""/>
        <dsp:cNvSpPr/>
      </dsp:nvSpPr>
      <dsp:spPr>
        <a:xfrm>
          <a:off x="105193" y="105193"/>
          <a:ext cx="1645920" cy="841546"/>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FEFC2BD-2483-477A-AE2A-034E12135500}">
      <dsp:nvSpPr>
        <dsp:cNvPr id="0" name=""/>
        <dsp:cNvSpPr/>
      </dsp:nvSpPr>
      <dsp:spPr>
        <a:xfrm>
          <a:off x="0" y="1157126"/>
          <a:ext cx="8229600" cy="1051932"/>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What tax break would you get if you leased the item?</a:t>
          </a:r>
          <a:endPar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751113" y="1157126"/>
        <a:ext cx="6478486" cy="1051932"/>
      </dsp:txXfrm>
    </dsp:sp>
    <dsp:sp modelId="{264A12D4-7970-4B87-A029-08617626AD84}">
      <dsp:nvSpPr>
        <dsp:cNvPr id="0" name=""/>
        <dsp:cNvSpPr/>
      </dsp:nvSpPr>
      <dsp:spPr>
        <a:xfrm>
          <a:off x="105193" y="1262319"/>
          <a:ext cx="1645920" cy="841546"/>
        </a:xfrm>
        <a:prstGeom prst="roundRect">
          <a:avLst>
            <a:gd name="adj" fmla="val 10000"/>
          </a:avLst>
        </a:prstGeom>
        <a:solidFill>
          <a:schemeClr val="accent3">
            <a:tint val="50000"/>
            <a:hueOff val="3584065"/>
            <a:satOff val="-4703"/>
            <a:lumOff val="-46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B88E33-0E90-4D12-AECE-3B9CD07593F3}">
      <dsp:nvSpPr>
        <dsp:cNvPr id="0" name=""/>
        <dsp:cNvSpPr/>
      </dsp:nvSpPr>
      <dsp:spPr>
        <a:xfrm>
          <a:off x="0" y="2314252"/>
          <a:ext cx="8229600" cy="1051932"/>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Is it necessary to own the item?</a:t>
          </a:r>
          <a:endPar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751113" y="2314252"/>
        <a:ext cx="6478486" cy="1051932"/>
      </dsp:txXfrm>
    </dsp:sp>
    <dsp:sp modelId="{A2C3EE94-A036-462A-A571-9F51B26E942A}">
      <dsp:nvSpPr>
        <dsp:cNvPr id="0" name=""/>
        <dsp:cNvSpPr/>
      </dsp:nvSpPr>
      <dsp:spPr>
        <a:xfrm>
          <a:off x="105193" y="2419445"/>
          <a:ext cx="1645920" cy="841546"/>
        </a:xfrm>
        <a:prstGeom prst="roundRect">
          <a:avLst>
            <a:gd name="adj" fmla="val 10000"/>
          </a:avLst>
        </a:prstGeom>
        <a:solidFill>
          <a:schemeClr val="accent3">
            <a:tint val="50000"/>
            <a:hueOff val="7168130"/>
            <a:satOff val="-9405"/>
            <a:lumOff val="-92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52B925-9E58-4997-87C3-07011EFC42D1}">
      <dsp:nvSpPr>
        <dsp:cNvPr id="0" name=""/>
        <dsp:cNvSpPr/>
      </dsp:nvSpPr>
      <dsp:spPr>
        <a:xfrm>
          <a:off x="0" y="3471378"/>
          <a:ext cx="8229600" cy="1051932"/>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Is having a fixed cost essential? </a:t>
          </a:r>
          <a:endParaRPr lang="en-US" sz="29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751113" y="3471378"/>
        <a:ext cx="6478486" cy="1051932"/>
      </dsp:txXfrm>
    </dsp:sp>
    <dsp:sp modelId="{E8E8581B-FF9E-48B0-8059-7C66662DA8EA}">
      <dsp:nvSpPr>
        <dsp:cNvPr id="0" name=""/>
        <dsp:cNvSpPr/>
      </dsp:nvSpPr>
      <dsp:spPr>
        <a:xfrm>
          <a:off x="105193" y="3576571"/>
          <a:ext cx="1645920" cy="841546"/>
        </a:xfrm>
        <a:prstGeom prst="roundRect">
          <a:avLst>
            <a:gd name="adj" fmla="val 10000"/>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2360CB-C5CE-4D1F-AB26-3ACB2385A5BF}">
      <dsp:nvSpPr>
        <dsp:cNvPr id="0" name=""/>
        <dsp:cNvSpPr/>
      </dsp:nvSpPr>
      <dsp:spPr>
        <a:xfrm>
          <a:off x="2361992" y="1497"/>
          <a:ext cx="5700731" cy="118827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285750" lvl="1" indent="-285750" algn="l" defTabSz="1333500">
            <a:lnSpc>
              <a:spcPct val="90000"/>
            </a:lnSpc>
            <a:spcBef>
              <a:spcPct val="0"/>
            </a:spcBef>
            <a:spcAft>
              <a:spcPct val="15000"/>
            </a:spcAft>
            <a:buChar char="••"/>
          </a:pPr>
          <a:r>
            <a:rPr lang="en-US" sz="3000" kern="1200" dirty="0" smtClean="0"/>
            <a:t>Steers the organization</a:t>
          </a:r>
          <a:endParaRPr lang="en-US" sz="3000" kern="1200" dirty="0"/>
        </a:p>
      </dsp:txBody>
      <dsp:txXfrm>
        <a:off x="2361992" y="150031"/>
        <a:ext cx="5255129" cy="891204"/>
      </dsp:txXfrm>
    </dsp:sp>
    <dsp:sp modelId="{98B68111-10AA-4900-9D3C-2DD6CFBA981C}">
      <dsp:nvSpPr>
        <dsp:cNvPr id="0" name=""/>
        <dsp:cNvSpPr/>
      </dsp:nvSpPr>
      <dsp:spPr>
        <a:xfrm>
          <a:off x="0" y="0"/>
          <a:ext cx="2359820" cy="1188272"/>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CEO</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8007" y="58007"/>
        <a:ext cx="2243806" cy="1072258"/>
      </dsp:txXfrm>
    </dsp:sp>
    <dsp:sp modelId="{5F7C7BE4-FE22-4AB2-8B0E-BA56753EE49D}">
      <dsp:nvSpPr>
        <dsp:cNvPr id="0" name=""/>
        <dsp:cNvSpPr/>
      </dsp:nvSpPr>
      <dsp:spPr>
        <a:xfrm>
          <a:off x="2361992" y="1308597"/>
          <a:ext cx="5700731" cy="118827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285750" lvl="1" indent="-285750" algn="l" defTabSz="1333500">
            <a:lnSpc>
              <a:spcPct val="90000"/>
            </a:lnSpc>
            <a:spcBef>
              <a:spcPct val="0"/>
            </a:spcBef>
            <a:spcAft>
              <a:spcPct val="15000"/>
            </a:spcAft>
            <a:buChar char="••"/>
          </a:pPr>
          <a:r>
            <a:rPr lang="en-US" sz="3000" kern="1200" dirty="0" smtClean="0"/>
            <a:t>Financial data is accurate</a:t>
          </a:r>
          <a:endParaRPr lang="en-US" sz="3000" kern="1200" dirty="0"/>
        </a:p>
      </dsp:txBody>
      <dsp:txXfrm>
        <a:off x="2361992" y="1457131"/>
        <a:ext cx="5255129" cy="891204"/>
      </dsp:txXfrm>
    </dsp:sp>
    <dsp:sp modelId="{55F4E15E-7BA1-4BA2-87E1-3275FB589A8D}">
      <dsp:nvSpPr>
        <dsp:cNvPr id="0" name=""/>
        <dsp:cNvSpPr/>
      </dsp:nvSpPr>
      <dsp:spPr>
        <a:xfrm>
          <a:off x="0" y="1307100"/>
          <a:ext cx="2359820" cy="1188272"/>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CFO</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8007" y="1365107"/>
        <a:ext cx="2243806" cy="1072258"/>
      </dsp:txXfrm>
    </dsp:sp>
    <dsp:sp modelId="{880B1916-9C91-45B1-9166-F4DC921B2660}">
      <dsp:nvSpPr>
        <dsp:cNvPr id="0" name=""/>
        <dsp:cNvSpPr/>
      </dsp:nvSpPr>
      <dsp:spPr>
        <a:xfrm>
          <a:off x="2361992" y="2615697"/>
          <a:ext cx="5700731" cy="1188272"/>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285750" lvl="1" indent="-285750" algn="l" defTabSz="1333500">
            <a:lnSpc>
              <a:spcPct val="90000"/>
            </a:lnSpc>
            <a:spcBef>
              <a:spcPct val="0"/>
            </a:spcBef>
            <a:spcAft>
              <a:spcPct val="15000"/>
            </a:spcAft>
            <a:buChar char="••"/>
          </a:pPr>
          <a:r>
            <a:rPr lang="en-US" sz="3000" kern="1200" dirty="0" smtClean="0"/>
            <a:t>Collect financial data</a:t>
          </a:r>
          <a:endParaRPr lang="en-US" sz="3000" kern="1200" dirty="0"/>
        </a:p>
      </dsp:txBody>
      <dsp:txXfrm>
        <a:off x="2361992" y="2764231"/>
        <a:ext cx="5255129" cy="891204"/>
      </dsp:txXfrm>
    </dsp:sp>
    <dsp:sp modelId="{EA9D2753-699D-45EF-AF97-12E222DAE336}">
      <dsp:nvSpPr>
        <dsp:cNvPr id="0" name=""/>
        <dsp:cNvSpPr/>
      </dsp:nvSpPr>
      <dsp:spPr>
        <a:xfrm>
          <a:off x="0" y="2614200"/>
          <a:ext cx="2359820" cy="1188272"/>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Accounting</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8007" y="2672207"/>
        <a:ext cx="2243806" cy="1072258"/>
      </dsp:txXfrm>
    </dsp:sp>
    <dsp:sp modelId="{302F47C0-4106-4868-B727-CEEB310FD60E}">
      <dsp:nvSpPr>
        <dsp:cNvPr id="0" name=""/>
        <dsp:cNvSpPr/>
      </dsp:nvSpPr>
      <dsp:spPr>
        <a:xfrm>
          <a:off x="2361992" y="3922797"/>
          <a:ext cx="5700731" cy="1188272"/>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285750" lvl="1" indent="-285750" algn="l" defTabSz="1333500">
            <a:lnSpc>
              <a:spcPct val="90000"/>
            </a:lnSpc>
            <a:spcBef>
              <a:spcPct val="0"/>
            </a:spcBef>
            <a:spcAft>
              <a:spcPct val="15000"/>
            </a:spcAft>
            <a:buChar char="••"/>
          </a:pPr>
          <a:r>
            <a:rPr lang="en-US" sz="3000" kern="1200" dirty="0" smtClean="0"/>
            <a:t>Determine if the company is capable</a:t>
          </a:r>
          <a:endParaRPr lang="en-US" sz="3000" kern="1200" dirty="0"/>
        </a:p>
      </dsp:txBody>
      <dsp:txXfrm>
        <a:off x="2361992" y="4071331"/>
        <a:ext cx="5255129" cy="891204"/>
      </dsp:txXfrm>
    </dsp:sp>
    <dsp:sp modelId="{629B4319-6B1A-464C-AE9D-94ACF2C0A80D}">
      <dsp:nvSpPr>
        <dsp:cNvPr id="0" name=""/>
        <dsp:cNvSpPr/>
      </dsp:nvSpPr>
      <dsp:spPr>
        <a:xfrm>
          <a:off x="0" y="3921300"/>
          <a:ext cx="2359820" cy="1188272"/>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Creditors</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8007" y="3979307"/>
        <a:ext cx="2243806" cy="1072258"/>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10F768-79DD-4591-BAAC-145648CA093A}">
      <dsp:nvSpPr>
        <dsp:cNvPr id="0" name=""/>
        <dsp:cNvSpPr/>
      </dsp:nvSpPr>
      <dsp:spPr>
        <a:xfrm rot="5400000">
          <a:off x="3649725" y="-334616"/>
          <a:ext cx="1676548" cy="2349085"/>
        </a:xfrm>
        <a:prstGeom prst="hexagon">
          <a:avLst>
            <a:gd name="adj" fmla="val 2500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Craig’s List</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rot="-5400000">
        <a:off x="3704971" y="281077"/>
        <a:ext cx="1566057" cy="1117698"/>
      </dsp:txXfrm>
    </dsp:sp>
    <dsp:sp modelId="{E0395246-CFC8-471C-950F-595A523385A2}">
      <dsp:nvSpPr>
        <dsp:cNvPr id="0" name=""/>
        <dsp:cNvSpPr/>
      </dsp:nvSpPr>
      <dsp:spPr>
        <a:xfrm>
          <a:off x="5261559" y="336962"/>
          <a:ext cx="1871028" cy="1005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endPar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261559" y="336962"/>
        <a:ext cx="1871028" cy="1005929"/>
      </dsp:txXfrm>
    </dsp:sp>
    <dsp:sp modelId="{3881DA74-681B-4B49-B9D8-A4A122088C30}">
      <dsp:nvSpPr>
        <dsp:cNvPr id="0" name=""/>
        <dsp:cNvSpPr/>
      </dsp:nvSpPr>
      <dsp:spPr>
        <a:xfrm rot="5400000">
          <a:off x="2074440" y="110628"/>
          <a:ext cx="1676548" cy="1458597"/>
        </a:xfrm>
        <a:prstGeom prst="hexagon">
          <a:avLst>
            <a:gd name="adj" fmla="val 25000"/>
            <a:gd name="vf" fmla="val 115470"/>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dirty="0"/>
        </a:p>
      </dsp:txBody>
      <dsp:txXfrm rot="-5400000">
        <a:off x="2410713" y="262915"/>
        <a:ext cx="1004001" cy="1154024"/>
      </dsp:txXfrm>
    </dsp:sp>
    <dsp:sp modelId="{5D1C0340-8476-4485-B01D-6DDE6107628D}">
      <dsp:nvSpPr>
        <dsp:cNvPr id="0" name=""/>
        <dsp:cNvSpPr/>
      </dsp:nvSpPr>
      <dsp:spPr>
        <a:xfrm rot="5400000">
          <a:off x="2859064" y="1533682"/>
          <a:ext cx="1676548" cy="1458597"/>
        </a:xfrm>
        <a:prstGeom prst="hexagon">
          <a:avLst>
            <a:gd name="adj" fmla="val 25000"/>
            <a:gd name="vf" fmla="val 115470"/>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EBAY</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rot="-5400000">
        <a:off x="3195337" y="1685969"/>
        <a:ext cx="1004001" cy="1154024"/>
      </dsp:txXfrm>
    </dsp:sp>
    <dsp:sp modelId="{EEA3CD71-FE40-44FF-AA10-F2F5506389E1}">
      <dsp:nvSpPr>
        <dsp:cNvPr id="0" name=""/>
        <dsp:cNvSpPr/>
      </dsp:nvSpPr>
      <dsp:spPr>
        <a:xfrm>
          <a:off x="1097012" y="1760016"/>
          <a:ext cx="1810672" cy="1005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r" defTabSz="1066800">
            <a:lnSpc>
              <a:spcPct val="90000"/>
            </a:lnSpc>
            <a:spcBef>
              <a:spcPct val="0"/>
            </a:spcBef>
            <a:spcAft>
              <a:spcPct val="35000"/>
            </a:spcAft>
          </a:pPr>
          <a:endPar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097012" y="1760016"/>
        <a:ext cx="1810672" cy="1005929"/>
      </dsp:txXfrm>
    </dsp:sp>
    <dsp:sp modelId="{959864D7-AA34-46C6-BC23-D3CF8EB54F06}">
      <dsp:nvSpPr>
        <dsp:cNvPr id="0" name=""/>
        <dsp:cNvSpPr/>
      </dsp:nvSpPr>
      <dsp:spPr>
        <a:xfrm rot="5400000">
          <a:off x="4434350" y="1533682"/>
          <a:ext cx="1676548" cy="1458597"/>
        </a:xfrm>
        <a:prstGeom prst="hexagon">
          <a:avLst>
            <a:gd name="adj" fmla="val 25000"/>
            <a:gd name="vf" fmla="val 115470"/>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dirty="0"/>
        </a:p>
      </dsp:txBody>
      <dsp:txXfrm rot="-5400000">
        <a:off x="4770623" y="1685969"/>
        <a:ext cx="1004001" cy="1154024"/>
      </dsp:txXfrm>
    </dsp:sp>
    <dsp:sp modelId="{57E0C5E3-FCD3-49CE-824E-2A3DC871D8A2}">
      <dsp:nvSpPr>
        <dsp:cNvPr id="0" name=""/>
        <dsp:cNvSpPr/>
      </dsp:nvSpPr>
      <dsp:spPr>
        <a:xfrm rot="5400000">
          <a:off x="3466430" y="2511493"/>
          <a:ext cx="1676548" cy="2349085"/>
        </a:xfrm>
        <a:prstGeom prst="hexagon">
          <a:avLst>
            <a:gd name="adj" fmla="val 25000"/>
            <a:gd name="vf" fmla="val 115470"/>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Auctions</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rot="-5400000">
        <a:off x="3521676" y="3127186"/>
        <a:ext cx="1566057" cy="1117698"/>
      </dsp:txXfrm>
    </dsp:sp>
    <dsp:sp modelId="{0EAF9307-6CAE-4EA7-8ED8-1E5C14D34854}">
      <dsp:nvSpPr>
        <dsp:cNvPr id="0" name=""/>
        <dsp:cNvSpPr/>
      </dsp:nvSpPr>
      <dsp:spPr>
        <a:xfrm>
          <a:off x="5327017" y="3183071"/>
          <a:ext cx="2604209" cy="1005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endParaRPr lang="en-US" sz="2400" kern="1200" dirty="0"/>
        </a:p>
      </dsp:txBody>
      <dsp:txXfrm>
        <a:off x="5327017" y="3183071"/>
        <a:ext cx="2604209" cy="1005929"/>
      </dsp:txXfrm>
    </dsp:sp>
    <dsp:sp modelId="{1356C382-7DC2-41EF-AB3A-D6E539AC83F0}">
      <dsp:nvSpPr>
        <dsp:cNvPr id="0" name=""/>
        <dsp:cNvSpPr/>
      </dsp:nvSpPr>
      <dsp:spPr>
        <a:xfrm rot="5400000">
          <a:off x="1891144" y="2956737"/>
          <a:ext cx="1676548" cy="1458597"/>
        </a:xfrm>
        <a:prstGeom prst="hexagon">
          <a:avLst>
            <a:gd name="adj" fmla="val 25000"/>
            <a:gd name="vf" fmla="val 1154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dirty="0"/>
        </a:p>
      </dsp:txBody>
      <dsp:txXfrm rot="-5400000">
        <a:off x="2227417" y="3109024"/>
        <a:ext cx="1004001" cy="1154024"/>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783B0B-B4AD-4607-BA77-111A5829FBD6}">
      <dsp:nvSpPr>
        <dsp:cNvPr id="0" name=""/>
        <dsp:cNvSpPr/>
      </dsp:nvSpPr>
      <dsp:spPr>
        <a:xfrm>
          <a:off x="0" y="617466"/>
          <a:ext cx="8229600" cy="122323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l" defTabSz="2266950">
            <a:lnSpc>
              <a:spcPct val="90000"/>
            </a:lnSpc>
            <a:spcBef>
              <a:spcPct val="0"/>
            </a:spcBef>
            <a:spcAft>
              <a:spcPct val="35000"/>
            </a:spcAft>
          </a:pPr>
          <a:r>
            <a:rPr lang="en-US" sz="5100" b="1" kern="1200" dirty="0" smtClean="0"/>
            <a:t>Securities Act of 1933</a:t>
          </a:r>
          <a:endParaRPr lang="en-US" sz="5100" kern="1200" dirty="0"/>
        </a:p>
      </dsp:txBody>
      <dsp:txXfrm>
        <a:off x="59713" y="677179"/>
        <a:ext cx="8110174" cy="1103809"/>
      </dsp:txXfrm>
    </dsp:sp>
    <dsp:sp modelId="{D61E43ED-D310-4CA6-8DA7-85807466EA21}">
      <dsp:nvSpPr>
        <dsp:cNvPr id="0" name=""/>
        <dsp:cNvSpPr/>
      </dsp:nvSpPr>
      <dsp:spPr>
        <a:xfrm>
          <a:off x="0" y="1840701"/>
          <a:ext cx="8229600" cy="844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64770" rIns="362712" bIns="64770" numCol="1" spcCol="1270" anchor="t" anchorCtr="0">
          <a:noAutofit/>
        </a:bodyPr>
        <a:lstStyle/>
        <a:p>
          <a:pPr marL="285750" lvl="1" indent="-285750" algn="l" defTabSz="1778000">
            <a:lnSpc>
              <a:spcPct val="90000"/>
            </a:lnSpc>
            <a:spcBef>
              <a:spcPct val="0"/>
            </a:spcBef>
            <a:spcAft>
              <a:spcPct val="20000"/>
            </a:spcAft>
            <a:buChar char="••"/>
          </a:pPr>
          <a:r>
            <a:rPr lang="en-US" sz="4000" b="1" kern="1200" dirty="0" smtClean="0"/>
            <a:t>Securities Exchange Act of 1934</a:t>
          </a:r>
          <a:endParaRPr lang="en-US" sz="4000" kern="1200" dirty="0"/>
        </a:p>
      </dsp:txBody>
      <dsp:txXfrm>
        <a:off x="0" y="1840701"/>
        <a:ext cx="8229600" cy="844560"/>
      </dsp:txXfrm>
    </dsp:sp>
    <dsp:sp modelId="{E4185613-5E69-44E2-9151-35FDA824861C}">
      <dsp:nvSpPr>
        <dsp:cNvPr id="0" name=""/>
        <dsp:cNvSpPr/>
      </dsp:nvSpPr>
      <dsp:spPr>
        <a:xfrm>
          <a:off x="0" y="2685261"/>
          <a:ext cx="8229600" cy="122323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310" tIns="194310" rIns="194310" bIns="194310" numCol="1" spcCol="1270" anchor="ctr" anchorCtr="0">
          <a:noAutofit/>
        </a:bodyPr>
        <a:lstStyle/>
        <a:p>
          <a:pPr lvl="0" algn="l" defTabSz="2266950">
            <a:lnSpc>
              <a:spcPct val="90000"/>
            </a:lnSpc>
            <a:spcBef>
              <a:spcPct val="0"/>
            </a:spcBef>
            <a:spcAft>
              <a:spcPct val="35000"/>
            </a:spcAft>
          </a:pPr>
          <a:r>
            <a:rPr lang="en-US" sz="5100" b="1" kern="1200" dirty="0" smtClean="0"/>
            <a:t>Trust Indentured Act of 1939</a:t>
          </a:r>
          <a:endParaRPr lang="en-US" sz="5100" kern="1200" dirty="0"/>
        </a:p>
      </dsp:txBody>
      <dsp:txXfrm>
        <a:off x="59713" y="2744974"/>
        <a:ext cx="8110174" cy="1103809"/>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F80EA2-1390-4276-B24B-48C7A48C0071}">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Public Company Accounting Oversight Board</a:t>
          </a:r>
          <a:endPar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60905" y="1047"/>
        <a:ext cx="3479899" cy="2087939"/>
      </dsp:txXfrm>
    </dsp:sp>
    <dsp:sp modelId="{9C0BD9F9-B0D0-4CA5-9D39-D76918EB978A}">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Auditor Independence</a:t>
          </a:r>
          <a:endPar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288794" y="1047"/>
        <a:ext cx="3479899" cy="2087939"/>
      </dsp:txXfrm>
    </dsp:sp>
    <dsp:sp modelId="{29FF9AE3-795E-4E52-BEED-CD6FDAED87AF}">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Corporate Responsibility</a:t>
          </a:r>
          <a:endPar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60905" y="2436976"/>
        <a:ext cx="3479899" cy="2087939"/>
      </dsp:txXfrm>
    </dsp:sp>
    <dsp:sp modelId="{97E949C9-5D5E-41F1-85E0-8ABBEAF8EF34}">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Analysis of Conflicts of interest</a:t>
          </a:r>
          <a:endParaRPr lang="en-US" sz="3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288794" y="2436976"/>
        <a:ext cx="3479899" cy="2087939"/>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50EE8D-BFAC-48A1-9763-30C7227FF763}">
      <dsp:nvSpPr>
        <dsp:cNvPr id="0" name=""/>
        <dsp:cNvSpPr/>
      </dsp:nvSpPr>
      <dsp:spPr>
        <a:xfrm>
          <a:off x="0" y="0"/>
          <a:ext cx="8229600" cy="141436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Requires that the CEO and CFO certify the annual or quarterly report</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787356" y="0"/>
        <a:ext cx="6442243" cy="1414363"/>
      </dsp:txXfrm>
    </dsp:sp>
    <dsp:sp modelId="{FDED61B9-2513-491B-BB08-D8BD277D5658}">
      <dsp:nvSpPr>
        <dsp:cNvPr id="0" name=""/>
        <dsp:cNvSpPr/>
      </dsp:nvSpPr>
      <dsp:spPr>
        <a:xfrm>
          <a:off x="141436" y="141436"/>
          <a:ext cx="1645920" cy="1131490"/>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C813CA-06EA-4667-84D3-EBF999C5561D}">
      <dsp:nvSpPr>
        <dsp:cNvPr id="0" name=""/>
        <dsp:cNvSpPr/>
      </dsp:nvSpPr>
      <dsp:spPr>
        <a:xfrm>
          <a:off x="0" y="1555799"/>
          <a:ext cx="8229600" cy="141436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 signing officer has reviewed the report</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787356" y="1555799"/>
        <a:ext cx="6442243" cy="1414363"/>
      </dsp:txXfrm>
    </dsp:sp>
    <dsp:sp modelId="{E51E57DE-E86B-46C1-9374-64E9CBA52C94}">
      <dsp:nvSpPr>
        <dsp:cNvPr id="0" name=""/>
        <dsp:cNvSpPr/>
      </dsp:nvSpPr>
      <dsp:spPr>
        <a:xfrm>
          <a:off x="141436" y="1697236"/>
          <a:ext cx="1645920" cy="1131490"/>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5F4236-E75B-4D66-AF4B-49792CEC85E9}">
      <dsp:nvSpPr>
        <dsp:cNvPr id="0" name=""/>
        <dsp:cNvSpPr/>
      </dsp:nvSpPr>
      <dsp:spPr>
        <a:xfrm>
          <a:off x="0" y="3111599"/>
          <a:ext cx="8229600" cy="141436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 signing officers are responsible</a:t>
          </a:r>
          <a:endParaRPr lang="en-US" sz="32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1787356" y="3111599"/>
        <a:ext cx="6442243" cy="1414363"/>
      </dsp:txXfrm>
    </dsp:sp>
    <dsp:sp modelId="{FCC5C63F-B1D0-4E21-A1B7-114201E03D9B}">
      <dsp:nvSpPr>
        <dsp:cNvPr id="0" name=""/>
        <dsp:cNvSpPr/>
      </dsp:nvSpPr>
      <dsp:spPr>
        <a:xfrm>
          <a:off x="141436" y="3253035"/>
          <a:ext cx="1645920" cy="1131490"/>
        </a:xfrm>
        <a:prstGeom prst="roundRect">
          <a:avLst>
            <a:gd name="adj" fmla="val 10000"/>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92FC59-EFD9-4B5E-B863-8B97B73175F2}">
      <dsp:nvSpPr>
        <dsp:cNvPr id="0" name=""/>
        <dsp:cNvSpPr/>
      </dsp:nvSpPr>
      <dsp:spPr>
        <a:xfrm>
          <a:off x="0" y="784281"/>
          <a:ext cx="8229600" cy="13356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8E89F8-20B3-41BB-9413-875796E29403}">
      <dsp:nvSpPr>
        <dsp:cNvPr id="0" name=""/>
        <dsp:cNvSpPr/>
      </dsp:nvSpPr>
      <dsp:spPr>
        <a:xfrm>
          <a:off x="411480" y="2001"/>
          <a:ext cx="5760720" cy="15645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European version of the Sarbanes-Oxley Act </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87856" y="78377"/>
        <a:ext cx="5607968" cy="1411808"/>
      </dsp:txXfrm>
    </dsp:sp>
    <dsp:sp modelId="{ADC4B829-F20E-4B9B-A012-5EDAB9F20222}">
      <dsp:nvSpPr>
        <dsp:cNvPr id="0" name=""/>
        <dsp:cNvSpPr/>
      </dsp:nvSpPr>
      <dsp:spPr>
        <a:xfrm>
          <a:off x="0" y="3188361"/>
          <a:ext cx="8229600" cy="13356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6BB210-6F81-45B8-9607-6F877934BF63}">
      <dsp:nvSpPr>
        <dsp:cNvPr id="0" name=""/>
        <dsp:cNvSpPr/>
      </dsp:nvSpPr>
      <dsp:spPr>
        <a:xfrm>
          <a:off x="411480" y="2406081"/>
          <a:ext cx="5760720" cy="156456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Just have a global awareness of it</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87856" y="2482457"/>
        <a:ext cx="5607968" cy="14118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BA851D-8504-49BE-B631-2E362710903A}">
      <dsp:nvSpPr>
        <dsp:cNvPr id="0" name=""/>
        <dsp:cNvSpPr/>
      </dsp:nvSpPr>
      <dsp:spPr>
        <a:xfrm>
          <a:off x="0" y="431481"/>
          <a:ext cx="8229600" cy="6300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031DBC-08DB-4A14-B7EA-56265CE9F567}">
      <dsp:nvSpPr>
        <dsp:cNvPr id="0" name=""/>
        <dsp:cNvSpPr/>
      </dsp:nvSpPr>
      <dsp:spPr>
        <a:xfrm>
          <a:off x="411480" y="62481"/>
          <a:ext cx="5760720" cy="73800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066800">
            <a:lnSpc>
              <a:spcPct val="90000"/>
            </a:lnSpc>
            <a:spcBef>
              <a:spcPct val="0"/>
            </a:spcBef>
            <a:spcAft>
              <a:spcPct val="35000"/>
            </a:spcAft>
          </a:pPr>
          <a:r>
            <a:rPr lang="en-US" sz="24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United States Securities and Exchange Commission (SEC)</a:t>
          </a:r>
          <a:endPar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47506" y="98507"/>
        <a:ext cx="5688668" cy="665948"/>
      </dsp:txXfrm>
    </dsp:sp>
    <dsp:sp modelId="{488B9979-B70C-465B-90F8-C1D1616106FD}">
      <dsp:nvSpPr>
        <dsp:cNvPr id="0" name=""/>
        <dsp:cNvSpPr/>
      </dsp:nvSpPr>
      <dsp:spPr>
        <a:xfrm>
          <a:off x="0" y="1565481"/>
          <a:ext cx="8229600" cy="6300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48C331-D66E-4528-B314-662C0E101A04}">
      <dsp:nvSpPr>
        <dsp:cNvPr id="0" name=""/>
        <dsp:cNvSpPr/>
      </dsp:nvSpPr>
      <dsp:spPr>
        <a:xfrm>
          <a:off x="411480" y="1196481"/>
          <a:ext cx="5760720" cy="73800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066800">
            <a:lnSpc>
              <a:spcPct val="90000"/>
            </a:lnSpc>
            <a:spcBef>
              <a:spcPct val="0"/>
            </a:spcBef>
            <a:spcAft>
              <a:spcPct val="35000"/>
            </a:spcAft>
          </a:pPr>
          <a:r>
            <a:rPr lang="en-US" sz="24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American Institute of Certified Public Accountants (AICPA)</a:t>
          </a:r>
          <a:endPar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47506" y="1232507"/>
        <a:ext cx="5688668" cy="665948"/>
      </dsp:txXfrm>
    </dsp:sp>
    <dsp:sp modelId="{001CC2B2-A4DA-4469-B76D-ECCF7EB3E899}">
      <dsp:nvSpPr>
        <dsp:cNvPr id="0" name=""/>
        <dsp:cNvSpPr/>
      </dsp:nvSpPr>
      <dsp:spPr>
        <a:xfrm>
          <a:off x="0" y="2699481"/>
          <a:ext cx="8229600" cy="6300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3D9CB0-9C62-436B-9552-1F66B6942D1D}">
      <dsp:nvSpPr>
        <dsp:cNvPr id="0" name=""/>
        <dsp:cNvSpPr/>
      </dsp:nvSpPr>
      <dsp:spPr>
        <a:xfrm>
          <a:off x="411480" y="2330481"/>
          <a:ext cx="5760720" cy="738000"/>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066800">
            <a:lnSpc>
              <a:spcPct val="90000"/>
            </a:lnSpc>
            <a:spcBef>
              <a:spcPct val="0"/>
            </a:spcBef>
            <a:spcAft>
              <a:spcPct val="35000"/>
            </a:spcAft>
          </a:pPr>
          <a:r>
            <a:rPr lang="en-US" sz="24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Financial Accounting Standards Board (FASB)</a:t>
          </a:r>
          <a:endPar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47506" y="2366507"/>
        <a:ext cx="5688668" cy="665948"/>
      </dsp:txXfrm>
    </dsp:sp>
    <dsp:sp modelId="{DF56368D-201E-4B4D-90D4-8782A844AFF5}">
      <dsp:nvSpPr>
        <dsp:cNvPr id="0" name=""/>
        <dsp:cNvSpPr/>
      </dsp:nvSpPr>
      <dsp:spPr>
        <a:xfrm>
          <a:off x="0" y="3833481"/>
          <a:ext cx="8229600" cy="630000"/>
        </a:xfrm>
        <a:prstGeom prst="rect">
          <a:avLst/>
        </a:prstGeom>
        <a:no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84CA4E-6469-4E0C-B296-314F6AED9CA4}">
      <dsp:nvSpPr>
        <dsp:cNvPr id="0" name=""/>
        <dsp:cNvSpPr/>
      </dsp:nvSpPr>
      <dsp:spPr>
        <a:xfrm>
          <a:off x="411480" y="3464481"/>
          <a:ext cx="5760720" cy="738000"/>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066800">
            <a:lnSpc>
              <a:spcPct val="90000"/>
            </a:lnSpc>
            <a:spcBef>
              <a:spcPct val="0"/>
            </a:spcBef>
            <a:spcAft>
              <a:spcPct val="35000"/>
            </a:spcAft>
          </a:pPr>
          <a:r>
            <a:rPr lang="en-US" sz="24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Governmental Accounting Standards Board (GASB)</a:t>
          </a:r>
          <a:endParaRPr lang="en-US"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47506" y="3500507"/>
        <a:ext cx="5688668" cy="66594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306826-664B-4597-B01B-10D65C4A703D}">
      <dsp:nvSpPr>
        <dsp:cNvPr id="0" name=""/>
        <dsp:cNvSpPr/>
      </dsp:nvSpPr>
      <dsp:spPr>
        <a:xfrm>
          <a:off x="251" y="958"/>
          <a:ext cx="8229096" cy="1412153"/>
        </a:xfrm>
        <a:prstGeom prst="roundRect">
          <a:avLst>
            <a:gd name="adj" fmla="val 10000"/>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Generally Accepted Accounting Principles</a:t>
          </a:r>
          <a:endParaRPr lang="en-US" sz="37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1612" y="42319"/>
        <a:ext cx="8146374" cy="1329431"/>
      </dsp:txXfrm>
    </dsp:sp>
    <dsp:sp modelId="{129D36AE-CE99-49F1-AD4C-241E985B7AFB}">
      <dsp:nvSpPr>
        <dsp:cNvPr id="0" name=""/>
        <dsp:cNvSpPr/>
      </dsp:nvSpPr>
      <dsp:spPr>
        <a:xfrm>
          <a:off x="8284" y="1556904"/>
          <a:ext cx="5230716" cy="141215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n-US" sz="33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When is revenue recognized as actual revenue</a:t>
          </a:r>
          <a:endParaRPr lang="en-US" sz="33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9645" y="1598265"/>
        <a:ext cx="5147994" cy="1329431"/>
      </dsp:txXfrm>
    </dsp:sp>
    <dsp:sp modelId="{AC279D6F-974A-4A29-8D20-7E41C7A6C7C1}">
      <dsp:nvSpPr>
        <dsp:cNvPr id="0" name=""/>
        <dsp:cNvSpPr/>
      </dsp:nvSpPr>
      <dsp:spPr>
        <a:xfrm>
          <a:off x="8284" y="3112851"/>
          <a:ext cx="3562160" cy="141215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Balance sheet item classification standardizes</a:t>
          </a:r>
          <a:endParaRPr lang="en-US"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49645" y="3154212"/>
        <a:ext cx="3479438" cy="1329431"/>
      </dsp:txXfrm>
    </dsp:sp>
    <dsp:sp modelId="{90FF3639-8057-44E6-AA0E-FD145347EE61}">
      <dsp:nvSpPr>
        <dsp:cNvPr id="0" name=""/>
        <dsp:cNvSpPr/>
      </dsp:nvSpPr>
      <dsp:spPr>
        <a:xfrm>
          <a:off x="3685995" y="3112851"/>
          <a:ext cx="1553004" cy="1412153"/>
        </a:xfrm>
        <a:prstGeom prst="roundRect">
          <a:avLst>
            <a:gd name="adj" fmla="val 10000"/>
          </a:avLst>
        </a:prstGeom>
        <a:solidFill>
          <a:schemeClr val="accent3">
            <a:hueOff val="0"/>
            <a:satOff val="0"/>
            <a:lumOff val="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endParaRPr lang="en-US" sz="2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3727356" y="3154212"/>
        <a:ext cx="1470282" cy="1329431"/>
      </dsp:txXfrm>
    </dsp:sp>
    <dsp:sp modelId="{1BBE41B6-87D3-4F19-9396-70016D0CCB62}">
      <dsp:nvSpPr>
        <dsp:cNvPr id="0" name=""/>
        <dsp:cNvSpPr/>
      </dsp:nvSpPr>
      <dsp:spPr>
        <a:xfrm>
          <a:off x="5470102" y="1556904"/>
          <a:ext cx="2751213" cy="1412153"/>
        </a:xfrm>
        <a:prstGeom prst="roundRect">
          <a:avLst>
            <a:gd name="adj" fmla="val 10000"/>
          </a:avLst>
        </a:prstGeom>
        <a:solidFill>
          <a:schemeClr val="accent2">
            <a:hueOff val="0"/>
            <a:satOff val="0"/>
            <a:lumOff val="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endParaRPr lang="en-US" sz="33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511463" y="1598265"/>
        <a:ext cx="2668491" cy="1329431"/>
      </dsp:txXfrm>
    </dsp:sp>
    <dsp:sp modelId="{C904D899-2573-4569-8202-467955EFD2B2}">
      <dsp:nvSpPr>
        <dsp:cNvPr id="0" name=""/>
        <dsp:cNvSpPr/>
      </dsp:nvSpPr>
      <dsp:spPr>
        <a:xfrm>
          <a:off x="5470102" y="3112851"/>
          <a:ext cx="2751213" cy="1412153"/>
        </a:xfrm>
        <a:prstGeom prst="roundRect">
          <a:avLst>
            <a:gd name="adj" fmla="val 10000"/>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Outstanding share measurements</a:t>
          </a:r>
          <a:endParaRPr lang="en-US" sz="26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511463" y="3154212"/>
        <a:ext cx="2668491" cy="132943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7091AD-4C9B-48F1-8AD6-FA16D83A1297}">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84E7A2-3007-4514-8658-54510EA70CD4}">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111760" rIns="111760" bIns="111760" numCol="1" spcCol="1270" anchor="ctr" anchorCtr="0">
          <a:noAutofit/>
        </a:bodyPr>
        <a:lstStyle/>
        <a:p>
          <a:pPr lvl="0" algn="l" defTabSz="1955800">
            <a:lnSpc>
              <a:spcPct val="90000"/>
            </a:lnSpc>
            <a:spcBef>
              <a:spcPct val="0"/>
            </a:spcBef>
            <a:spcAft>
              <a:spcPct val="35000"/>
            </a:spcAft>
          </a:pPr>
          <a:r>
            <a:rPr lang="en-US" sz="44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Required by GAAP</a:t>
          </a:r>
          <a:endParaRPr lang="en-US" sz="4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11409" y="347956"/>
        <a:ext cx="7655707" cy="696274"/>
      </dsp:txXfrm>
    </dsp:sp>
    <dsp:sp modelId="{7CF9E3E9-1A91-4C5C-B104-AF73F832502F}">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94DA84-559D-4D16-8313-FAAFFF8B866F}">
      <dsp:nvSpPr>
        <dsp:cNvPr id="0" name=""/>
        <dsp:cNvSpPr/>
      </dsp:nvSpPr>
      <dsp:spPr>
        <a:xfrm>
          <a:off x="910599" y="1392548"/>
          <a:ext cx="7256517" cy="696274"/>
        </a:xfrm>
        <a:prstGeom prst="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111760" rIns="111760" bIns="111760" numCol="1" spcCol="1270" anchor="ctr" anchorCtr="0">
          <a:noAutofit/>
        </a:bodyPr>
        <a:lstStyle/>
        <a:p>
          <a:pPr lvl="0" algn="l" defTabSz="1955800">
            <a:lnSpc>
              <a:spcPct val="90000"/>
            </a:lnSpc>
            <a:spcBef>
              <a:spcPct val="0"/>
            </a:spcBef>
            <a:spcAft>
              <a:spcPct val="35000"/>
            </a:spcAft>
          </a:pPr>
          <a:r>
            <a:rPr lang="en-US" sz="44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Assets</a:t>
          </a:r>
          <a:endParaRPr lang="en-US" sz="4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910599" y="1392548"/>
        <a:ext cx="7256517" cy="696274"/>
      </dsp:txXfrm>
    </dsp:sp>
    <dsp:sp modelId="{0B4335DD-B134-485F-81B4-E13EB1EC87E8}">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sp>
    <dsp:sp modelId="{0C289DBD-205B-4AA9-A624-B5340D9DD6E7}">
      <dsp:nvSpPr>
        <dsp:cNvPr id="0" name=""/>
        <dsp:cNvSpPr/>
      </dsp:nvSpPr>
      <dsp:spPr>
        <a:xfrm>
          <a:off x="910599" y="2437140"/>
          <a:ext cx="7256517" cy="696274"/>
        </a:xfrm>
        <a:prstGeom prst="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111760" rIns="111760" bIns="111760" numCol="1" spcCol="1270" anchor="ctr" anchorCtr="0">
          <a:noAutofit/>
        </a:bodyPr>
        <a:lstStyle/>
        <a:p>
          <a:pPr lvl="0" algn="l" defTabSz="1955800">
            <a:lnSpc>
              <a:spcPct val="90000"/>
            </a:lnSpc>
            <a:spcBef>
              <a:spcPct val="0"/>
            </a:spcBef>
            <a:spcAft>
              <a:spcPct val="35000"/>
            </a:spcAft>
          </a:pPr>
          <a:r>
            <a:rPr lang="en-US" sz="44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Liabilities</a:t>
          </a:r>
          <a:endParaRPr lang="en-US" sz="4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910599" y="2437140"/>
        <a:ext cx="7256517" cy="696274"/>
      </dsp:txXfrm>
    </dsp:sp>
    <dsp:sp modelId="{F02ED7EA-B4BD-49C2-82D0-49A0E0FA2836}">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sp>
    <dsp:sp modelId="{5E7BE3C1-40AA-499E-8177-B591E4751ED8}">
      <dsp:nvSpPr>
        <dsp:cNvPr id="0" name=""/>
        <dsp:cNvSpPr/>
      </dsp:nvSpPr>
      <dsp:spPr>
        <a:xfrm>
          <a:off x="511409" y="3481732"/>
          <a:ext cx="7655707" cy="696274"/>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111760" rIns="111760" bIns="111760" numCol="1" spcCol="1270" anchor="ctr" anchorCtr="0">
          <a:noAutofit/>
        </a:bodyPr>
        <a:lstStyle/>
        <a:p>
          <a:pPr lvl="0" algn="l" defTabSz="1955800">
            <a:lnSpc>
              <a:spcPct val="90000"/>
            </a:lnSpc>
            <a:spcBef>
              <a:spcPct val="0"/>
            </a:spcBef>
            <a:spcAft>
              <a:spcPct val="35000"/>
            </a:spcAft>
          </a:pPr>
          <a:r>
            <a:rPr lang="en-US" sz="44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Level of debt</a:t>
          </a:r>
          <a:endParaRPr lang="en-US" sz="4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511409" y="3481732"/>
        <a:ext cx="7655707" cy="696274"/>
      </dsp:txXfrm>
    </dsp:sp>
    <dsp:sp modelId="{D1BEC422-7636-44CC-A756-AF493E508980}">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EBC60F-E6EE-4ECD-834C-502CB6FCBE70}">
      <dsp:nvSpPr>
        <dsp:cNvPr id="0" name=""/>
        <dsp:cNvSpPr/>
      </dsp:nvSpPr>
      <dsp:spPr>
        <a:xfrm>
          <a:off x="0" y="0"/>
          <a:ext cx="4525963" cy="4525963"/>
        </a:xfrm>
        <a:prstGeom prst="pie">
          <a:avLst>
            <a:gd name="adj1" fmla="val 5400000"/>
            <a:gd name="adj2" fmla="val 16200000"/>
          </a:avLst>
        </a:prstGeom>
        <a:solidFill>
          <a:srgbClr val="C0504D"/>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F096F3E-CCEF-42AD-BFB3-74F7C99B2EA0}">
      <dsp:nvSpPr>
        <dsp:cNvPr id="0" name=""/>
        <dsp:cNvSpPr/>
      </dsp:nvSpPr>
      <dsp:spPr>
        <a:xfrm>
          <a:off x="2262981" y="0"/>
          <a:ext cx="5966618" cy="4525963"/>
        </a:xfrm>
        <a:prstGeom prst="rect">
          <a:avLst/>
        </a:prstGeom>
        <a:solidFill>
          <a:srgbClr val="C0504D"/>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l" defTabSz="1822450">
            <a:lnSpc>
              <a:spcPct val="90000"/>
            </a:lnSpc>
            <a:spcBef>
              <a:spcPct val="0"/>
            </a:spcBef>
            <a:spcAft>
              <a:spcPct val="35000"/>
            </a:spcAft>
          </a:pPr>
          <a:r>
            <a:rPr lang="en-US" sz="41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Income from sales</a:t>
          </a:r>
          <a:endParaRPr lang="en-US" sz="4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2262981" y="0"/>
        <a:ext cx="5966618" cy="1357791"/>
      </dsp:txXfrm>
    </dsp:sp>
    <dsp:sp modelId="{6A4F781C-EDAF-4BE6-A9D9-97A936F4A24C}">
      <dsp:nvSpPr>
        <dsp:cNvPr id="0" name=""/>
        <dsp:cNvSpPr/>
      </dsp:nvSpPr>
      <dsp:spPr>
        <a:xfrm>
          <a:off x="826288" y="1357791"/>
          <a:ext cx="2941873" cy="2941873"/>
        </a:xfrm>
        <a:prstGeom prst="pie">
          <a:avLst>
            <a:gd name="adj1" fmla="val 5400000"/>
            <a:gd name="adj2" fmla="val 16200000"/>
          </a:avLst>
        </a:prstGeom>
        <a:solidFill>
          <a:srgbClr val="BE835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DE378D9-D683-478C-BDCA-8B9B68427EA6}">
      <dsp:nvSpPr>
        <dsp:cNvPr id="0" name=""/>
        <dsp:cNvSpPr/>
      </dsp:nvSpPr>
      <dsp:spPr>
        <a:xfrm>
          <a:off x="2262981" y="1357791"/>
          <a:ext cx="5966618" cy="2941873"/>
        </a:xfrm>
        <a:prstGeom prst="rect">
          <a:avLst/>
        </a:prstGeom>
        <a:solidFill>
          <a:srgbClr val="BE8351"/>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l" defTabSz="1822450">
            <a:lnSpc>
              <a:spcPct val="90000"/>
            </a:lnSpc>
            <a:spcBef>
              <a:spcPct val="0"/>
            </a:spcBef>
            <a:spcAft>
              <a:spcPct val="35000"/>
            </a:spcAft>
          </a:pPr>
          <a:r>
            <a:rPr lang="en-US" sz="41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Income from interest</a:t>
          </a:r>
          <a:endParaRPr lang="en-US" sz="4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2262981" y="1357791"/>
        <a:ext cx="5966618" cy="1357787"/>
      </dsp:txXfrm>
    </dsp:sp>
    <dsp:sp modelId="{2D903764-9084-47E6-A62F-E262C8C00534}">
      <dsp:nvSpPr>
        <dsp:cNvPr id="0" name=""/>
        <dsp:cNvSpPr/>
      </dsp:nvSpPr>
      <dsp:spPr>
        <a:xfrm>
          <a:off x="1619974" y="2715579"/>
          <a:ext cx="1357787" cy="1357787"/>
        </a:xfrm>
        <a:prstGeom prst="pie">
          <a:avLst>
            <a:gd name="adj1" fmla="val 5400000"/>
            <a:gd name="adj2" fmla="val 16200000"/>
          </a:avLst>
        </a:prstGeom>
        <a:solidFill>
          <a:srgbClr val="BDB255"/>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4B2F0EF-C67C-4F84-830E-F0941239BE40}">
      <dsp:nvSpPr>
        <dsp:cNvPr id="0" name=""/>
        <dsp:cNvSpPr/>
      </dsp:nvSpPr>
      <dsp:spPr>
        <a:xfrm>
          <a:off x="2262981" y="2715579"/>
          <a:ext cx="5966618" cy="1357787"/>
        </a:xfrm>
        <a:prstGeom prst="rect">
          <a:avLst/>
        </a:prstGeom>
        <a:solidFill>
          <a:srgbClr val="BDB255"/>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l" defTabSz="1822450">
            <a:lnSpc>
              <a:spcPct val="90000"/>
            </a:lnSpc>
            <a:spcBef>
              <a:spcPct val="0"/>
            </a:spcBef>
            <a:spcAft>
              <a:spcPct val="35000"/>
            </a:spcAft>
          </a:pPr>
          <a:r>
            <a:rPr lang="en-US" sz="41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Income from investments</a:t>
          </a:r>
          <a:endParaRPr lang="en-US" sz="41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2262981" y="2715579"/>
        <a:ext cx="5966618" cy="135778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DD9E44-2C4C-4BB0-A6EB-D08BF3807E18}">
      <dsp:nvSpPr>
        <dsp:cNvPr id="0" name=""/>
        <dsp:cNvSpPr/>
      </dsp:nvSpPr>
      <dsp:spPr>
        <a:xfrm>
          <a:off x="0" y="3712270"/>
          <a:ext cx="8229600" cy="812154"/>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lvl="0" algn="ctr" defTabSz="1778000">
            <a:lnSpc>
              <a:spcPct val="90000"/>
            </a:lnSpc>
            <a:spcBef>
              <a:spcPct val="0"/>
            </a:spcBef>
            <a:spcAft>
              <a:spcPct val="35000"/>
            </a:spcAft>
          </a:pPr>
          <a:r>
            <a:rPr lang="en-US" sz="40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Ending balance</a:t>
          </a:r>
          <a:endParaRPr lang="en-US" sz="40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0" y="3712270"/>
        <a:ext cx="8229600" cy="812154"/>
      </dsp:txXfrm>
    </dsp:sp>
    <dsp:sp modelId="{122376F2-5CBC-43E6-AE12-3BABC4ADFFDB}">
      <dsp:nvSpPr>
        <dsp:cNvPr id="0" name=""/>
        <dsp:cNvSpPr/>
      </dsp:nvSpPr>
      <dsp:spPr>
        <a:xfrm rot="10800000">
          <a:off x="0" y="2475359"/>
          <a:ext cx="8229600" cy="1249092"/>
        </a:xfrm>
        <a:prstGeom prst="upArrowCallou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lvl="0" algn="ctr" defTabSz="1778000">
            <a:lnSpc>
              <a:spcPct val="90000"/>
            </a:lnSpc>
            <a:spcBef>
              <a:spcPct val="0"/>
            </a:spcBef>
            <a:spcAft>
              <a:spcPct val="35000"/>
            </a:spcAft>
          </a:pPr>
          <a:r>
            <a:rPr lang="en-US" sz="40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Dividends paid</a:t>
          </a:r>
          <a:endParaRPr lang="en-US" sz="40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rot="10800000">
        <a:off x="0" y="2475359"/>
        <a:ext cx="8229600" cy="811623"/>
      </dsp:txXfrm>
    </dsp:sp>
    <dsp:sp modelId="{C43A43B8-42C4-4483-927D-AE2C94F8006D}">
      <dsp:nvSpPr>
        <dsp:cNvPr id="0" name=""/>
        <dsp:cNvSpPr/>
      </dsp:nvSpPr>
      <dsp:spPr>
        <a:xfrm rot="10800000">
          <a:off x="0" y="1238449"/>
          <a:ext cx="8229600" cy="1249092"/>
        </a:xfrm>
        <a:prstGeom prst="upArrowCallou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lvl="0" algn="ctr" defTabSz="1778000">
            <a:lnSpc>
              <a:spcPct val="90000"/>
            </a:lnSpc>
            <a:spcBef>
              <a:spcPct val="0"/>
            </a:spcBef>
            <a:spcAft>
              <a:spcPct val="35000"/>
            </a:spcAft>
          </a:pPr>
          <a:r>
            <a:rPr lang="en-US" sz="40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Net Income/loss</a:t>
          </a:r>
          <a:endParaRPr lang="en-US" sz="40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rot="10800000">
        <a:off x="0" y="1238449"/>
        <a:ext cx="8229600" cy="811623"/>
      </dsp:txXfrm>
    </dsp:sp>
    <dsp:sp modelId="{54758F12-89C6-4FE0-890B-640BEE7BE841}">
      <dsp:nvSpPr>
        <dsp:cNvPr id="0" name=""/>
        <dsp:cNvSpPr/>
      </dsp:nvSpPr>
      <dsp:spPr>
        <a:xfrm rot="10800000">
          <a:off x="0" y="1538"/>
          <a:ext cx="8229600" cy="1249092"/>
        </a:xfrm>
        <a:prstGeom prst="upArrowCallou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lvl="0" algn="ctr" defTabSz="1778000">
            <a:lnSpc>
              <a:spcPct val="90000"/>
            </a:lnSpc>
            <a:spcBef>
              <a:spcPct val="0"/>
            </a:spcBef>
            <a:spcAft>
              <a:spcPct val="35000"/>
            </a:spcAft>
          </a:pPr>
          <a:r>
            <a:rPr lang="en-US" sz="40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Beginning balance</a:t>
          </a:r>
          <a:endParaRPr lang="en-US" sz="40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rot="10800000">
        <a:off x="0" y="1538"/>
        <a:ext cx="8229600" cy="811623"/>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architecture+Icon">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8.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9.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9.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B82070C8-D55E-4B35-87C8-C254AC851479}" type="datetimeFigureOut">
              <a:rPr lang="en-US"/>
              <a:pPr>
                <a:defRPr/>
              </a:pPr>
              <a:t>8/14/2014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63BCC9E8-3E28-4FCD-9C51-38AE954B7708}" type="slidenum">
              <a:rPr lang="en-US"/>
              <a:pPr>
                <a:defRPr/>
              </a:pPr>
              <a:t>‹#›</a:t>
            </a:fld>
            <a:endParaRPr lang="en-US" dirty="0"/>
          </a:p>
        </p:txBody>
      </p:sp>
    </p:spTree>
    <p:extLst>
      <p:ext uri="{BB962C8B-B14F-4D97-AF65-F5344CB8AC3E}">
        <p14:creationId xmlns:p14="http://schemas.microsoft.com/office/powerpoint/2010/main" val="9446594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 to the Understanding Budgets and Financial Reports workshop. Everyday businesses deal with budgets and financial reports in some form or fashion. At minimum, business managers review budget numbers and run financial reports for decision-making and reporting to shareholders and Federal regulators once a month. Many companies devote the last few months of the calendar year to creating budgets for the next calendar year. In addition, organizations create and disseminate year-end financial reports to investors.</a:t>
            </a:r>
          </a:p>
          <a:p>
            <a:r>
              <a:rPr lang="en-US" dirty="0" smtClean="0"/>
              <a:t>The goal of this workshop is to give the participant a basic understanding of budgets and financial reports so they can hold relevant discussions and render decisions based on financial data. This course will define key terms like ROI, EBIT, GAAP, and extrapolation. Furthermore, this one-day course will discuss commonly used financial terms, financial statements, budgets, forecasting, purchasing decisions, and laws that regulate the handling of financial information. Before we begin, let us get to know more about each other. </a:t>
            </a:r>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2</a:t>
            </a:fld>
            <a:endParaRPr lang="en-US" dirty="0"/>
          </a:p>
        </p:txBody>
      </p:sp>
    </p:spTree>
    <p:extLst>
      <p:ext uri="{BB962C8B-B14F-4D97-AF65-F5344CB8AC3E}">
        <p14:creationId xmlns:p14="http://schemas.microsoft.com/office/powerpoint/2010/main" val="37853639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17</a:t>
            </a:fld>
            <a:endParaRPr lang="en-US" dirty="0"/>
          </a:p>
        </p:txBody>
      </p:sp>
    </p:spTree>
    <p:extLst>
      <p:ext uri="{BB962C8B-B14F-4D97-AF65-F5344CB8AC3E}">
        <p14:creationId xmlns:p14="http://schemas.microsoft.com/office/powerpoint/2010/main" val="28846639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Financial statements are the communication tools for the organization. There are many aspects of a business’s financial dealings reported in financial statements. Revenues coming in and expenses going out are key data that require reporting. Tangible items like equipment, property, and cash reserves are also reported in financial statements. Understanding these financial statements opens the door to analyzing finance data for budgeting, controlling, and making decisions.</a:t>
            </a:r>
          </a:p>
          <a:p>
            <a:r>
              <a:rPr lang="en-US" dirty="0" smtClean="0"/>
              <a:t> </a:t>
            </a:r>
          </a:p>
          <a:p>
            <a:r>
              <a:rPr lang="en-US" dirty="0" smtClean="0"/>
              <a:t>This module will discuss the following topics:</a:t>
            </a:r>
          </a:p>
          <a:p>
            <a:r>
              <a:rPr lang="en-US" dirty="0" smtClean="0"/>
              <a:t>Balance sheets</a:t>
            </a:r>
          </a:p>
          <a:p>
            <a:r>
              <a:rPr lang="en-US" dirty="0" smtClean="0"/>
              <a:t>Income statements</a:t>
            </a:r>
          </a:p>
          <a:p>
            <a:r>
              <a:rPr lang="en-US" dirty="0" smtClean="0"/>
              <a:t>Statement of retained earnings</a:t>
            </a:r>
          </a:p>
          <a:p>
            <a:r>
              <a:rPr lang="en-US" dirty="0" smtClean="0"/>
              <a:t>Statement of cash flows</a:t>
            </a:r>
          </a:p>
          <a:p>
            <a:r>
              <a:rPr lang="en-US" dirty="0" smtClean="0"/>
              <a:t>Annual reports</a:t>
            </a:r>
          </a:p>
          <a:p>
            <a:r>
              <a:rPr lang="en-US" dirty="0" smtClean="0"/>
              <a:t>The two most widely known statements are the balance sheet and income statement.</a:t>
            </a:r>
          </a:p>
          <a:p>
            <a:endParaRPr lang="en-US" dirty="0" smtClean="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8E80E52-8989-45C7-B84C-3DA28A601BD7}" type="slidenum">
              <a:rPr lang="en-US" smtClean="0"/>
              <a:pPr eaLnBrk="1" hangingPunct="1"/>
              <a:t>20</a:t>
            </a:fld>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balance sheet is a report on the financial condition of an organization and is required by GAAP. In the balance sheet, assets are expressed in terms of liabilities and capital, which must equal each other.  </a:t>
            </a:r>
          </a:p>
          <a:p>
            <a:r>
              <a:rPr lang="en-US" dirty="0" smtClean="0"/>
              <a:t>Assets are the cash on hand, properties owned, and monies owed to the organization and can be liquidated and pay the organization’s debt.  </a:t>
            </a:r>
          </a:p>
          <a:p>
            <a:r>
              <a:rPr lang="en-US" dirty="0" smtClean="0"/>
              <a:t>Liabilities are the debts the organization owes to their creditors and this goes against assets. In addition, the organization’s assets belong to the owners, this is called capital, and this goes against the assets.</a:t>
            </a:r>
          </a:p>
          <a:p>
            <a:r>
              <a:rPr lang="en-US" dirty="0" smtClean="0"/>
              <a:t>The balance sheet can reveal a lot about a company. The level of debt the companies owes against what it owns in cash and properties could reveal a liquidity problem.</a:t>
            </a:r>
          </a:p>
          <a:p>
            <a:r>
              <a:rPr lang="en-US" dirty="0" smtClean="0"/>
              <a:t>Furthermore, if a company has no debts and huge level of assets, this may be a sign that the company is not running efficiently and is allowing the assets to remain idle instead of using it for a return.</a:t>
            </a:r>
          </a:p>
          <a:p>
            <a:r>
              <a:rPr lang="en-US" dirty="0" smtClean="0"/>
              <a:t>Balance sheets are usually set up as columns always comparing the assets versus the liabilities and capital. Many times balance sheets will show the previous month or year’s data for comparison. </a:t>
            </a:r>
          </a:p>
          <a:p>
            <a:r>
              <a:rPr lang="en-US" dirty="0" smtClean="0"/>
              <a:t>Later in this course, you will get a chance to use the figures from the balance sheet to determine specific financial ratios that will help you understand the organization’s financial condition.</a:t>
            </a:r>
          </a:p>
          <a:p>
            <a:endParaRPr lang="en-US" dirty="0" smtClean="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2151C3E-1BEC-4925-99F3-E1D632EEAFC9}" type="slidenum">
              <a:rPr lang="en-US" smtClean="0"/>
              <a:pPr eaLnBrk="1" hangingPunct="1"/>
              <a:t>21</a:t>
            </a:fld>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a:bodyPr>
          <a:lstStyle/>
          <a:p>
            <a:pPr>
              <a:defRPr/>
            </a:pPr>
            <a:r>
              <a:rPr lang="en-US" dirty="0" smtClean="0"/>
              <a:t>The income statement is a summary of the income and expenses of an organization in a given period and is required by GAAP. Usually companies create monthly and yearly income statements.</a:t>
            </a:r>
          </a:p>
          <a:p>
            <a:pPr>
              <a:defRPr/>
            </a:pPr>
            <a:r>
              <a:rPr lang="en-US" dirty="0" smtClean="0"/>
              <a:t>Income statements list all the areas where income is generated. Sometimes, the income is categorized certain categories:</a:t>
            </a:r>
          </a:p>
          <a:p>
            <a:pPr>
              <a:defRPr/>
            </a:pPr>
            <a:r>
              <a:rPr lang="en-US" dirty="0" smtClean="0"/>
              <a:t>Income from sales</a:t>
            </a:r>
          </a:p>
          <a:p>
            <a:pPr>
              <a:defRPr/>
            </a:pPr>
            <a:r>
              <a:rPr lang="en-US" dirty="0" smtClean="0"/>
              <a:t>Income from interest</a:t>
            </a:r>
          </a:p>
          <a:p>
            <a:pPr>
              <a:defRPr/>
            </a:pPr>
            <a:r>
              <a:rPr lang="en-US" dirty="0" smtClean="0"/>
              <a:t>Income from investments</a:t>
            </a:r>
          </a:p>
          <a:p>
            <a:pPr>
              <a:defRPr/>
            </a:pPr>
            <a:r>
              <a:rPr lang="en-US" dirty="0" smtClean="0"/>
              <a:t>The income statement also contains the expenses and this can be categorized too:</a:t>
            </a:r>
          </a:p>
          <a:p>
            <a:pPr>
              <a:defRPr/>
            </a:pPr>
            <a:r>
              <a:rPr lang="en-US" dirty="0" smtClean="0"/>
              <a:t>Dividend expense</a:t>
            </a:r>
          </a:p>
          <a:p>
            <a:pPr>
              <a:defRPr/>
            </a:pPr>
            <a:r>
              <a:rPr lang="en-US" dirty="0" smtClean="0"/>
              <a:t>Operating expense</a:t>
            </a:r>
          </a:p>
          <a:p>
            <a:pPr>
              <a:defRPr/>
            </a:pPr>
            <a:r>
              <a:rPr lang="en-US" dirty="0" smtClean="0"/>
              <a:t>Cost of goods sold</a:t>
            </a:r>
          </a:p>
          <a:p>
            <a:pPr>
              <a:defRPr/>
            </a:pPr>
            <a:r>
              <a:rPr lang="en-US" dirty="0" smtClean="0"/>
              <a:t>Taxes</a:t>
            </a:r>
          </a:p>
          <a:p>
            <a:pPr>
              <a:defRPr/>
            </a:pPr>
            <a:r>
              <a:rPr lang="en-US" dirty="0" smtClean="0"/>
              <a:t>The net income or loss is calculated by subtracting the expenses from the income. This number represents the income or loss after all expenses are applied. This number is usually incorporated into the statement of retained earnings discussed later in this module.  </a:t>
            </a:r>
          </a:p>
          <a:p>
            <a:pPr>
              <a:defRPr/>
            </a:pPr>
            <a:r>
              <a:rPr lang="en-US" dirty="0" smtClean="0"/>
              <a:t>The income statement gives you the ability to determine how well the company is bringing in income. If the expenses are greater than the income then the net income will become the net loss, which subtracts from the owner’s equity in the statement of retain earnings.</a:t>
            </a:r>
          </a:p>
          <a:p>
            <a:pPr>
              <a:defRPr/>
            </a:pPr>
            <a:endParaRPr lang="en-US"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AF6B5E9-C6DF-419A-939A-2480C3A6163A}" type="slidenum">
              <a:rPr lang="en-US" smtClean="0"/>
              <a:pPr eaLnBrk="1" hangingPunct="1"/>
              <a:t>22</a:t>
            </a:fld>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statement of retained earnings can appear on a balance sheet, income statement or a separate financial report. This report is required by GAAP and it reports the change in owner’s equity from one period to another.</a:t>
            </a:r>
          </a:p>
          <a:p>
            <a:r>
              <a:rPr lang="en-US" dirty="0" smtClean="0"/>
              <a:t>The basic components of the statement of retained earnings include the following:</a:t>
            </a:r>
          </a:p>
          <a:p>
            <a:r>
              <a:rPr lang="en-US" dirty="0" smtClean="0"/>
              <a:t>Beginning balance</a:t>
            </a:r>
          </a:p>
          <a:p>
            <a:r>
              <a:rPr lang="en-US" dirty="0" smtClean="0"/>
              <a:t>Net Income/loss</a:t>
            </a:r>
          </a:p>
          <a:p>
            <a:r>
              <a:rPr lang="en-US" dirty="0" smtClean="0"/>
              <a:t>Dividends paid</a:t>
            </a:r>
          </a:p>
          <a:p>
            <a:r>
              <a:rPr lang="en-US" dirty="0" smtClean="0"/>
              <a:t>Ending balance</a:t>
            </a:r>
          </a:p>
          <a:p>
            <a:r>
              <a:rPr lang="en-US" dirty="0" smtClean="0"/>
              <a:t>The resulting calculation is then applied to the owner’s equity under the capital heading on the balance sheet.</a:t>
            </a:r>
          </a:p>
          <a:p>
            <a:endParaRPr lang="en-US" dirty="0" smtClean="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9595C75-4CEF-409E-99E7-63CA48900D5D}" type="slidenum">
              <a:rPr lang="en-US" smtClean="0"/>
              <a:pPr eaLnBrk="1" hangingPunct="1"/>
              <a:t>23</a:t>
            </a:fld>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statement of cash flows helps to determine how cash flowed in and out of the company. This is considered a mandatory financial report. The statement of cash flows does not factor in cash flows from credit transactions or accounting maneuvers like depreciation expense. The statement of cash flows can be a complicated report to produce, but understanding it is not so difficult.</a:t>
            </a:r>
          </a:p>
          <a:p>
            <a:r>
              <a:rPr lang="en-US" dirty="0" smtClean="0"/>
              <a:t>There are three main components of the statement of cash flows. They are the following:</a:t>
            </a:r>
          </a:p>
          <a:p>
            <a:r>
              <a:rPr lang="en-US" dirty="0" smtClean="0"/>
              <a:t>Cash flow from operations</a:t>
            </a:r>
          </a:p>
          <a:p>
            <a:r>
              <a:rPr lang="en-US" dirty="0" smtClean="0"/>
              <a:t>Cash flow from investing</a:t>
            </a:r>
          </a:p>
          <a:p>
            <a:r>
              <a:rPr lang="en-US" dirty="0" smtClean="0"/>
              <a:t>Cash flow from financing</a:t>
            </a:r>
          </a:p>
          <a:p>
            <a:r>
              <a:rPr lang="en-US" dirty="0" smtClean="0"/>
              <a:t>When the cash flow reveals that the majority of the cash flowing in is from operations, this is a good sign for regulators, stockholders, and investors.  </a:t>
            </a:r>
          </a:p>
          <a:p>
            <a:r>
              <a:rPr lang="en-US" dirty="0" smtClean="0"/>
              <a:t>A negative cash flow does not necessarily mean the company is doing poorly. There could have been a large investment in equipment or inventory. Negative cash flow situations require more analyzing to determine why it is negative.  </a:t>
            </a:r>
          </a:p>
          <a:p>
            <a:r>
              <a:rPr lang="en-US" dirty="0" smtClean="0"/>
              <a:t>However, a negative cash flow resulting from poor operations could be a sign of a company going bankrupt. Understanding the cash flow will help you understand how the company is obtaining the cash and how they are using the cash.  </a:t>
            </a:r>
          </a:p>
          <a:p>
            <a:pPr eaLnBrk="1" hangingPunct="1">
              <a:spcBef>
                <a:spcPct val="0"/>
              </a:spcBef>
            </a:pPr>
            <a:endParaRPr lang="en-US" dirty="0" smtClean="0"/>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C0CC4B1-8591-454E-8B84-453C92E09371}" type="slidenum">
              <a:rPr lang="en-US" smtClean="0"/>
              <a:pPr eaLnBrk="1" hangingPunct="1"/>
              <a:t>24</a:t>
            </a:fld>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a:defRPr/>
            </a:pPr>
            <a:r>
              <a:rPr lang="en-US" dirty="0" smtClean="0"/>
              <a:t>The annual report is an annual document that provides a comprehensive report on the financial activities of the past year of an organization. Along with the financial reports are reports from key people in and out of the organization.</a:t>
            </a:r>
          </a:p>
          <a:p>
            <a:pPr>
              <a:defRPr/>
            </a:pPr>
            <a:r>
              <a:rPr lang="en-US" dirty="0" smtClean="0"/>
              <a:t>Here are the basic components of an annual report:</a:t>
            </a:r>
          </a:p>
          <a:p>
            <a:pPr>
              <a:defRPr/>
            </a:pPr>
            <a:r>
              <a:rPr lang="en-US" dirty="0" smtClean="0"/>
              <a:t>Chairman’s report</a:t>
            </a:r>
          </a:p>
          <a:p>
            <a:pPr>
              <a:defRPr/>
            </a:pPr>
            <a:r>
              <a:rPr lang="en-US" dirty="0" smtClean="0"/>
              <a:t>CEO’s report</a:t>
            </a:r>
          </a:p>
          <a:p>
            <a:pPr>
              <a:defRPr/>
            </a:pPr>
            <a:r>
              <a:rPr lang="en-US" dirty="0" smtClean="0"/>
              <a:t>Auditor’s report</a:t>
            </a:r>
          </a:p>
          <a:p>
            <a:pPr>
              <a:defRPr/>
            </a:pPr>
            <a:r>
              <a:rPr lang="en-US" dirty="0" smtClean="0"/>
              <a:t>Mission statement</a:t>
            </a:r>
          </a:p>
          <a:p>
            <a:pPr>
              <a:defRPr/>
            </a:pPr>
            <a:r>
              <a:rPr lang="en-US" dirty="0" smtClean="0"/>
              <a:t>Corporate governance statement</a:t>
            </a:r>
          </a:p>
          <a:p>
            <a:pPr>
              <a:defRPr/>
            </a:pPr>
            <a:r>
              <a:rPr lang="en-US" dirty="0" smtClean="0"/>
              <a:t>Statement of director’s responsibilities</a:t>
            </a:r>
          </a:p>
          <a:p>
            <a:pPr>
              <a:defRPr/>
            </a:pPr>
            <a:r>
              <a:rPr lang="en-US" dirty="0" smtClean="0"/>
              <a:t>Balance sheet</a:t>
            </a:r>
          </a:p>
          <a:p>
            <a:pPr>
              <a:defRPr/>
            </a:pPr>
            <a:r>
              <a:rPr lang="en-US" dirty="0" smtClean="0"/>
              <a:t>Statement of retained earnings</a:t>
            </a:r>
          </a:p>
          <a:p>
            <a:pPr>
              <a:defRPr/>
            </a:pPr>
            <a:r>
              <a:rPr lang="en-US" dirty="0" smtClean="0"/>
              <a:t>Income statement</a:t>
            </a:r>
          </a:p>
          <a:p>
            <a:pPr>
              <a:defRPr/>
            </a:pPr>
            <a:r>
              <a:rPr lang="en-US" dirty="0" smtClean="0"/>
              <a:t>Cash flow statement</a:t>
            </a:r>
          </a:p>
          <a:p>
            <a:pPr>
              <a:defRPr/>
            </a:pPr>
            <a:r>
              <a:rPr lang="en-US" dirty="0" smtClean="0"/>
              <a:t>Notes to the financial statements</a:t>
            </a:r>
          </a:p>
          <a:p>
            <a:pPr>
              <a:defRPr/>
            </a:pPr>
            <a:r>
              <a:rPr lang="en-US" dirty="0" smtClean="0"/>
              <a:t>Accounting policies</a:t>
            </a:r>
          </a:p>
          <a:p>
            <a:pPr>
              <a:defRPr/>
            </a:pPr>
            <a:r>
              <a:rPr lang="en-US" dirty="0" smtClean="0"/>
              <a:t>Investors and stockholders use the annual report and the government reviews these reports for compliance to regulations. Understanding that all company activities eventually is incorporated into the annual report. </a:t>
            </a:r>
          </a:p>
          <a:p>
            <a:pPr>
              <a:defRPr/>
            </a:pPr>
            <a:r>
              <a:rPr lang="en-US" dirty="0" smtClean="0"/>
              <a:t>As a manager, you may not see the relevance of the annual report for your daily job, but realizing how you run your department may reflect on this annual report makes it worthwhile to know what reports go into the annual report.</a:t>
            </a:r>
          </a:p>
          <a:p>
            <a:pPr>
              <a:defRPr/>
            </a:pPr>
            <a:endParaRPr lang="en-US" dirty="0" smtClean="0"/>
          </a:p>
          <a:p>
            <a:pPr>
              <a:defRPr/>
            </a:pPr>
            <a:endParaRPr lang="en-US" dirty="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9DCC7A3-3BEE-44BE-9E5C-2FD5823DA511}" type="slidenum">
              <a:rPr lang="en-US" smtClean="0"/>
              <a:pPr eaLnBrk="1" hangingPunct="1"/>
              <a:t>25</a:t>
            </a:fld>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While financial statements report the financial status of the business, it does not automatically give the condition or financial health of the business. Ratios are calculations that help to simplify the many numbers on the various financial statements into a number that is easier to understand. Understanding the various ratios that can be calculated will help you examine and analyze financial statements, giving a clear picture of the financial health of the business.</a:t>
            </a:r>
          </a:p>
          <a:p>
            <a:r>
              <a:rPr lang="en-US" dirty="0" smtClean="0"/>
              <a:t>This module discusses five basic ratios that will help you analyze the financial statements of your organization. The following are the topics discussed in this module:</a:t>
            </a:r>
          </a:p>
          <a:p>
            <a:r>
              <a:rPr lang="en-US" dirty="0" smtClean="0"/>
              <a:t>Income ratios</a:t>
            </a:r>
          </a:p>
          <a:p>
            <a:r>
              <a:rPr lang="en-US" dirty="0" smtClean="0"/>
              <a:t>Profitability ratios</a:t>
            </a:r>
          </a:p>
          <a:p>
            <a:r>
              <a:rPr lang="en-US" dirty="0" smtClean="0"/>
              <a:t>Liquidity ratios</a:t>
            </a:r>
          </a:p>
          <a:p>
            <a:r>
              <a:rPr lang="en-US" dirty="0" smtClean="0"/>
              <a:t>Working capital ratios</a:t>
            </a:r>
          </a:p>
          <a:p>
            <a:r>
              <a:rPr lang="en-US" dirty="0" smtClean="0"/>
              <a:t>Bankruptcy ratios</a:t>
            </a:r>
          </a:p>
          <a:p>
            <a:r>
              <a:rPr lang="en-US" dirty="0" smtClean="0"/>
              <a:t>Understanding the income ratio is our first topic of discussion. Let us learn how to calculate and interpret this ratio.  </a:t>
            </a:r>
          </a:p>
          <a:p>
            <a:endParaRPr lang="en-US" dirty="0" smtClean="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4361E57-1CFF-4F7A-B20B-DF6934D22D71}" type="slidenum">
              <a:rPr lang="en-US" smtClean="0"/>
              <a:pPr eaLnBrk="1" hangingPunct="1"/>
              <a:t>36</a:t>
            </a:fld>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smtClean="0"/>
              <a:t>Ratio Calculation</a:t>
            </a:r>
          </a:p>
          <a:p>
            <a:r>
              <a:rPr lang="en-US" dirty="0" smtClean="0"/>
              <a:t>Formula</a:t>
            </a:r>
          </a:p>
          <a:p>
            <a:r>
              <a:rPr lang="en-US" dirty="0" smtClean="0"/>
              <a:t>Result</a:t>
            </a:r>
          </a:p>
          <a:p>
            <a:r>
              <a:rPr lang="en-US" dirty="0" smtClean="0"/>
              <a:t>Cash Debt Coverage Ratio</a:t>
            </a:r>
          </a:p>
          <a:p>
            <a:r>
              <a:rPr lang="en-US" dirty="0" smtClean="0"/>
              <a:t>Cash Debt Coverage = (cash flow from operations - dividends) / total debt.</a:t>
            </a:r>
          </a:p>
          <a:p>
            <a:r>
              <a:rPr lang="en-US" dirty="0" smtClean="0"/>
              <a:t>This ratio shows the percent of debt that current cash flow can retire.</a:t>
            </a:r>
          </a:p>
          <a:p>
            <a:r>
              <a:rPr lang="en-US" dirty="0" smtClean="0"/>
              <a:t>Cash Return on Assets</a:t>
            </a:r>
          </a:p>
          <a:p>
            <a:r>
              <a:rPr lang="en-US" dirty="0" smtClean="0"/>
              <a:t>Cash Return on Assets (excluding interest) = (cash flows from operations before interest and taxes) / total assets.</a:t>
            </a:r>
          </a:p>
          <a:p>
            <a:r>
              <a:rPr lang="en-US" dirty="0" smtClean="0"/>
              <a:t>A higher cash return on assets ratio indicates a greater cash return.</a:t>
            </a:r>
          </a:p>
          <a:p>
            <a:r>
              <a:rPr lang="en-US" dirty="0" smtClean="0"/>
              <a:t>Cash Return to Shareholders</a:t>
            </a:r>
          </a:p>
          <a:p>
            <a:r>
              <a:rPr lang="en-US" dirty="0" smtClean="0"/>
              <a:t>Cash Return to Shareholders = cash flow from operations / shareholders equity</a:t>
            </a:r>
          </a:p>
          <a:p>
            <a:r>
              <a:rPr lang="en-US" dirty="0" smtClean="0"/>
              <a:t>The cash return to shareholders ratio indicates a return earned by shareholders.</a:t>
            </a:r>
          </a:p>
          <a:p>
            <a:r>
              <a:rPr lang="en-US" dirty="0" smtClean="0"/>
              <a:t>Contribution Margin Ratio</a:t>
            </a:r>
          </a:p>
          <a:p>
            <a:r>
              <a:rPr lang="en-US" dirty="0" smtClean="0"/>
              <a:t>Contribution Margin Ratio = (sales - variable costs)/sales</a:t>
            </a:r>
          </a:p>
          <a:p>
            <a:r>
              <a:rPr lang="en-US" dirty="0" smtClean="0"/>
              <a:t>The contribution margin ratio indicates the percent of sales available to cover fixed costs and profits.</a:t>
            </a:r>
          </a:p>
          <a:p>
            <a:r>
              <a:rPr lang="en-US" dirty="0" smtClean="0"/>
              <a:t>Gross Profit Margin</a:t>
            </a:r>
          </a:p>
          <a:p>
            <a:r>
              <a:rPr lang="en-US" dirty="0" smtClean="0"/>
              <a:t>Gross Profit Margin Ratio = gross profit / sales</a:t>
            </a:r>
          </a:p>
          <a:p>
            <a:r>
              <a:rPr lang="en-US" dirty="0" smtClean="0"/>
              <a:t>This ratio provides clues to company pricing, cost structure and production efficiency</a:t>
            </a:r>
          </a:p>
          <a:p>
            <a:r>
              <a:rPr lang="en-US" dirty="0" smtClean="0"/>
              <a:t>Operating Margin</a:t>
            </a:r>
          </a:p>
          <a:p>
            <a:r>
              <a:rPr lang="en-US" dirty="0" smtClean="0"/>
              <a:t>Operating Margin  = net profits from operations / sales</a:t>
            </a:r>
          </a:p>
          <a:p>
            <a:r>
              <a:rPr lang="en-US" dirty="0" smtClean="0"/>
              <a:t>This ratio determines whether the fixed costs are too high for the production volume.</a:t>
            </a:r>
          </a:p>
          <a:p>
            <a:r>
              <a:rPr lang="en-US" dirty="0" smtClean="0"/>
              <a:t>Profit Margin Ratio</a:t>
            </a:r>
          </a:p>
          <a:p>
            <a:r>
              <a:rPr lang="en-US" dirty="0" smtClean="0"/>
              <a:t>Pretax Margin Ratio = net profit before taxes / sales</a:t>
            </a:r>
          </a:p>
          <a:p>
            <a:r>
              <a:rPr lang="en-US" dirty="0" smtClean="0"/>
              <a:t>This ratio shows how much profit the company makes for every dollar of sales.</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38</a:t>
            </a:fld>
            <a:endParaRPr lang="en-US" dirty="0"/>
          </a:p>
        </p:txBody>
      </p:sp>
    </p:spTree>
    <p:extLst>
      <p:ext uri="{BB962C8B-B14F-4D97-AF65-F5344CB8AC3E}">
        <p14:creationId xmlns:p14="http://schemas.microsoft.com/office/powerpoint/2010/main" val="732399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Ratio Calculation</a:t>
            </a:r>
          </a:p>
          <a:p>
            <a:r>
              <a:rPr lang="en-US" dirty="0" smtClean="0"/>
              <a:t>Formula</a:t>
            </a:r>
          </a:p>
          <a:p>
            <a:r>
              <a:rPr lang="en-US" dirty="0" smtClean="0"/>
              <a:t>Result</a:t>
            </a:r>
          </a:p>
          <a:p>
            <a:r>
              <a:rPr lang="en-US" dirty="0" smtClean="0"/>
              <a:t>Acid Test Ratio  (Quick Ratio) </a:t>
            </a:r>
          </a:p>
          <a:p>
            <a:r>
              <a:rPr lang="en-US" dirty="0" smtClean="0"/>
              <a:t>Acid Test Ratio = (cash + marketable securities) / current liabilities</a:t>
            </a:r>
          </a:p>
          <a:p>
            <a:r>
              <a:rPr lang="en-US" dirty="0" smtClean="0"/>
              <a:t>The acid test ratio measures the immediate amount of cash immediately available to satisfy short term debt</a:t>
            </a:r>
          </a:p>
          <a:p>
            <a:r>
              <a:rPr lang="en-US" dirty="0" smtClean="0"/>
              <a:t>Accounts Payable Turnover Ratio</a:t>
            </a:r>
          </a:p>
          <a:p>
            <a:r>
              <a:rPr lang="en-US" dirty="0" smtClean="0"/>
              <a:t>Accounts Payable Turnover Ratio = total supplier purchases / average accounts payable</a:t>
            </a:r>
          </a:p>
          <a:p>
            <a:r>
              <a:rPr lang="en-US" dirty="0" smtClean="0"/>
              <a:t>The accounts payable turnover ratio shows the number of times that accounts payable are paid throughout the year.</a:t>
            </a:r>
          </a:p>
          <a:p>
            <a:r>
              <a:rPr lang="en-US" dirty="0" smtClean="0"/>
              <a:t>Cash Debt Coverage </a:t>
            </a:r>
          </a:p>
          <a:p>
            <a:r>
              <a:rPr lang="en-US" dirty="0" smtClean="0"/>
              <a:t>Cash Debt Coverage = (cash flow from operations - dividends) / total debt</a:t>
            </a:r>
          </a:p>
          <a:p>
            <a:r>
              <a:rPr lang="en-US" dirty="0" smtClean="0"/>
              <a:t>The cash debt coverage ratio shows the percent of debt that current cash flow can retire</a:t>
            </a:r>
          </a:p>
          <a:p>
            <a:r>
              <a:rPr lang="en-US" dirty="0" smtClean="0"/>
              <a:t>Debt Income Ratio</a:t>
            </a:r>
          </a:p>
          <a:p>
            <a:r>
              <a:rPr lang="en-US" dirty="0" smtClean="0"/>
              <a:t>Debt Income Ratio = total debt / net income</a:t>
            </a:r>
          </a:p>
          <a:p>
            <a:r>
              <a:rPr lang="en-US" dirty="0" smtClean="0"/>
              <a:t>The debt income  ratio shows the amount of total debt in proportion to net income</a:t>
            </a:r>
          </a:p>
          <a:p>
            <a:r>
              <a:rPr lang="en-US" dirty="0" smtClean="0"/>
              <a:t>Quick Assets</a:t>
            </a:r>
          </a:p>
          <a:p>
            <a:r>
              <a:rPr lang="en-US" dirty="0" smtClean="0"/>
              <a:t>Quick Assets = cash + marketable securities + accounts receivable</a:t>
            </a:r>
          </a:p>
          <a:p>
            <a:r>
              <a:rPr lang="en-US" dirty="0" smtClean="0"/>
              <a:t>Quick assets are the amount of assets that can be quickly converted to cash</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39</a:t>
            </a:fld>
            <a:endParaRPr lang="en-US" dirty="0"/>
          </a:p>
        </p:txBody>
      </p:sp>
    </p:spTree>
    <p:extLst>
      <p:ext uri="{BB962C8B-B14F-4D97-AF65-F5344CB8AC3E}">
        <p14:creationId xmlns:p14="http://schemas.microsoft.com/office/powerpoint/2010/main" val="3307242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Research has consistently demonstrated that when clear goals are associated with learning, it occurs more easily and rapidly. </a:t>
            </a:r>
          </a:p>
          <a:p>
            <a:r>
              <a:rPr lang="en-US" dirty="0" smtClean="0"/>
              <a:t>In this course, participants are going to achieve the following learning objectives:</a:t>
            </a:r>
          </a:p>
          <a:p>
            <a:r>
              <a:rPr lang="en-US" dirty="0" smtClean="0"/>
              <a:t>•	Identify financial terminology</a:t>
            </a:r>
          </a:p>
          <a:p>
            <a:r>
              <a:rPr lang="en-US" dirty="0" smtClean="0"/>
              <a:t>•	Understand financial statements</a:t>
            </a:r>
          </a:p>
          <a:p>
            <a:r>
              <a:rPr lang="en-US" dirty="0" smtClean="0"/>
              <a:t>•	Identify how to analyze financial statements</a:t>
            </a:r>
          </a:p>
          <a:p>
            <a:r>
              <a:rPr lang="en-US" dirty="0" smtClean="0"/>
              <a:t>•	Understand budgets</a:t>
            </a:r>
          </a:p>
          <a:p>
            <a:r>
              <a:rPr lang="en-US" dirty="0" smtClean="0"/>
              <a:t>•	How to make budgeting easy</a:t>
            </a:r>
          </a:p>
          <a:p>
            <a:r>
              <a:rPr lang="en-US" dirty="0" smtClean="0"/>
              <a:t>•	Understand advanced forecasting techniques</a:t>
            </a:r>
          </a:p>
          <a:p>
            <a:r>
              <a:rPr lang="en-US" dirty="0" smtClean="0"/>
              <a:t>•	Understand how to manage the budget</a:t>
            </a:r>
          </a:p>
          <a:p>
            <a:r>
              <a:rPr lang="en-US" dirty="0" smtClean="0"/>
              <a:t>•	Identify How to make smart purchasing decisions</a:t>
            </a:r>
          </a:p>
          <a:p>
            <a:r>
              <a:rPr lang="en-US" dirty="0" smtClean="0"/>
              <a:t>•	Identify the legal aspects of finances</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3</a:t>
            </a:fld>
            <a:endParaRPr lang="en-US" dirty="0"/>
          </a:p>
        </p:txBody>
      </p:sp>
    </p:spTree>
    <p:extLst>
      <p:ext uri="{BB962C8B-B14F-4D97-AF65-F5344CB8AC3E}">
        <p14:creationId xmlns:p14="http://schemas.microsoft.com/office/powerpoint/2010/main" val="17363146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Working capital is the organizations ability to use capital after their debt has been satisfied. Here are the formulas for calculating working capital.</a:t>
            </a:r>
          </a:p>
          <a:p>
            <a:endParaRPr lang="en-US" dirty="0" smtClean="0"/>
          </a:p>
          <a:p>
            <a:endParaRPr lang="en-US" dirty="0" smtClean="0"/>
          </a:p>
          <a:p>
            <a:r>
              <a:rPr lang="en-US" dirty="0" smtClean="0"/>
              <a:t>Ratio Calculation	Formula	Result</a:t>
            </a:r>
          </a:p>
          <a:p>
            <a:r>
              <a:rPr lang="en-US" dirty="0" smtClean="0"/>
              <a:t>Working Capital	Working Capital  = current assets - current liabilities	This calculation shows the liquid reserve available to satisfy contingencies and uncertainties</a:t>
            </a:r>
          </a:p>
          <a:p>
            <a:r>
              <a:rPr lang="en-US" dirty="0" smtClean="0"/>
              <a:t>Working Capital ratio	Working Capital Ratio = current assets / current liabilities	This ratio evaluates the liquidity, or ability to meet short term debts</a:t>
            </a:r>
          </a:p>
          <a:p>
            <a:r>
              <a:rPr lang="en-US" dirty="0" smtClean="0"/>
              <a:t>Working Capital Provided by Net Income	Working Capital from Operations to Total Liabilities = working capital provided from operations / current liabilities	This ratio measures the degree  internally generated working capital is available to satisfy obligations</a:t>
            </a:r>
          </a:p>
          <a:p>
            <a:r>
              <a:rPr lang="en-US" dirty="0" smtClean="0"/>
              <a:t>Working Capital From Operations to Total Liabilities	Working Capital Provided by Net Income = net income - depreciation	A high ratio indicates that a company's liquidity position is improved because net profits result in liquid funds</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40</a:t>
            </a:fld>
            <a:endParaRPr lang="en-US" dirty="0"/>
          </a:p>
        </p:txBody>
      </p:sp>
    </p:spTree>
    <p:extLst>
      <p:ext uri="{BB962C8B-B14F-4D97-AF65-F5344CB8AC3E}">
        <p14:creationId xmlns:p14="http://schemas.microsoft.com/office/powerpoint/2010/main" val="29227847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43</a:t>
            </a:fld>
            <a:endParaRPr lang="en-US" dirty="0"/>
          </a:p>
        </p:txBody>
      </p:sp>
    </p:spTree>
    <p:extLst>
      <p:ext uri="{BB962C8B-B14F-4D97-AF65-F5344CB8AC3E}">
        <p14:creationId xmlns:p14="http://schemas.microsoft.com/office/powerpoint/2010/main" val="26939162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48</a:t>
            </a:fld>
            <a:endParaRPr lang="en-US" dirty="0"/>
          </a:p>
        </p:txBody>
      </p:sp>
    </p:spTree>
    <p:extLst>
      <p:ext uri="{BB962C8B-B14F-4D97-AF65-F5344CB8AC3E}">
        <p14:creationId xmlns:p14="http://schemas.microsoft.com/office/powerpoint/2010/main" val="26939162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a:defRPr/>
            </a:pPr>
            <a:r>
              <a:rPr lang="en-US" dirty="0" smtClean="0"/>
              <a:t>Calculating the return on investment (ROI) is a very useful tool in determining if an investment is worth the effort. This calculation takes the project return the investment promises and subtracts the cost of the investment, leaving either a gain or a loss. That figure is then divided by the cost of the investment.</a:t>
            </a:r>
          </a:p>
          <a:p>
            <a:pPr>
              <a:defRPr/>
            </a:pPr>
            <a:r>
              <a:rPr lang="en-US" dirty="0" smtClean="0"/>
              <a:t>If the calculation produces a large percent or whole number then the investment would be a good one to make. Of course, this would have to be approved by an authorized agent within your company. If the calculation produces a small percentage then it would not be a good investment to make.  </a:t>
            </a:r>
          </a:p>
          <a:p>
            <a:pPr>
              <a:defRPr/>
            </a:pPr>
            <a:r>
              <a:rPr lang="en-US" dirty="0" smtClean="0"/>
              <a:t>A zero means the investment would break-even. Here is the formula:</a:t>
            </a:r>
          </a:p>
          <a:p>
            <a:pPr>
              <a:defRPr/>
            </a:pPr>
            <a:r>
              <a:rPr lang="en-US" dirty="0" smtClean="0"/>
              <a:t>ROI = (Gain from investment – cost of investment) / cost of investment</a:t>
            </a:r>
          </a:p>
          <a:p>
            <a:pPr>
              <a:defRPr/>
            </a:pPr>
            <a:r>
              <a:rPr lang="en-US" dirty="0" smtClean="0"/>
              <a:t>Whenever you need to make a purchasing decision, it is always a good practice to determine the return on investment. Presenting this ahead of the purchase to your manager and it would make you look very wise. In addition, taking the time to calculate the ROI demonstrates that you care about the organization.  </a:t>
            </a:r>
          </a:p>
          <a:p>
            <a:pPr>
              <a:defRPr/>
            </a:pPr>
            <a:r>
              <a:rPr lang="en-US" dirty="0" smtClean="0"/>
              <a:t>There are other return calculations you can use. Here are a few:</a:t>
            </a:r>
          </a:p>
          <a:p>
            <a:pPr>
              <a:defRPr/>
            </a:pPr>
            <a:r>
              <a:rPr lang="en-US" dirty="0" smtClean="0"/>
              <a:t>Return on assets (ROA)</a:t>
            </a:r>
          </a:p>
          <a:p>
            <a:pPr>
              <a:defRPr/>
            </a:pPr>
            <a:r>
              <a:rPr lang="en-US" dirty="0" smtClean="0"/>
              <a:t>Return on capital employed (ROCE)</a:t>
            </a:r>
          </a:p>
          <a:p>
            <a:pPr>
              <a:defRPr/>
            </a:pPr>
            <a:r>
              <a:rPr lang="en-US" dirty="0" smtClean="0"/>
              <a:t>Return on equity (ROE)</a:t>
            </a:r>
          </a:p>
          <a:p>
            <a:pPr>
              <a:defRPr/>
            </a:pPr>
            <a:r>
              <a:rPr lang="en-US" dirty="0" smtClean="0"/>
              <a:t>Return on gross invested capital (ROGIC)</a:t>
            </a:r>
          </a:p>
          <a:p>
            <a:pPr>
              <a:defRPr/>
            </a:pPr>
            <a:r>
              <a:rPr lang="en-US" dirty="0" smtClean="0"/>
              <a:t>Return on investment capital (ROIC)</a:t>
            </a:r>
          </a:p>
          <a:p>
            <a:pPr>
              <a:defRPr/>
            </a:pPr>
            <a:endParaRPr lang="en-US" dirty="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C55B4A9-8B75-4B4B-B35E-48FF62F57DE8}" type="slidenum">
              <a:rPr lang="en-US" smtClean="0"/>
              <a:pPr eaLnBrk="1" hangingPunct="1"/>
              <a:t>56</a:t>
            </a:fld>
            <a:endParaRPr 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Budgets are critical for businesses. Many stakeholders within the organization require that budgets be submitted for review every year. The budget sets spending limits and usually is broken down to the individual departments or business units. Typically, budget numbers are reviewed every month to determine how well the company is keeping within the budget.</a:t>
            </a:r>
          </a:p>
          <a:p>
            <a:r>
              <a:rPr lang="en-US" dirty="0" smtClean="0"/>
              <a:t>Understanding budgets will help you create and manage one for your areas or departments. Furthermore, knowing how a budget is formed will give you working knowledge that will increase your value to the organization.</a:t>
            </a:r>
          </a:p>
          <a:p>
            <a:r>
              <a:rPr lang="en-US" dirty="0" smtClean="0"/>
              <a:t>In this module, you will learn the following on budgets:</a:t>
            </a:r>
          </a:p>
          <a:p>
            <a:r>
              <a:rPr lang="en-US" dirty="0" smtClean="0"/>
              <a:t>Common types of budgets</a:t>
            </a:r>
          </a:p>
          <a:p>
            <a:r>
              <a:rPr lang="en-US" dirty="0" smtClean="0"/>
              <a:t>What information do I need?</a:t>
            </a:r>
          </a:p>
          <a:p>
            <a:r>
              <a:rPr lang="en-US" dirty="0" smtClean="0"/>
              <a:t>Who should be involved?</a:t>
            </a:r>
          </a:p>
          <a:p>
            <a:r>
              <a:rPr lang="en-US" dirty="0" smtClean="0"/>
              <a:t>What should a budget look like?</a:t>
            </a:r>
          </a:p>
          <a:p>
            <a:r>
              <a:rPr lang="en-US" dirty="0" smtClean="0"/>
              <a:t>Let us begin with the common types of budget</a:t>
            </a: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DE280F-60DF-44B3-A9DC-2F9D3EA2CE14}" type="slidenum">
              <a:rPr lang="en-US" smtClean="0"/>
              <a:pPr eaLnBrk="1" hangingPunct="1"/>
              <a:t>65</a:t>
            </a:fld>
            <a:endParaRPr 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There are six commonly used budget types for businesses. Here they are:</a:t>
            </a:r>
          </a:p>
          <a:p>
            <a:r>
              <a:rPr lang="en-US" b="1" dirty="0" smtClean="0"/>
              <a:t>Sales budget:</a:t>
            </a:r>
            <a:r>
              <a:rPr lang="en-US" dirty="0" smtClean="0"/>
              <a:t> This budget estimates future sales. This is usually broken down into units and dollars. This budget is used to create company sales goals.</a:t>
            </a:r>
          </a:p>
          <a:p>
            <a:r>
              <a:rPr lang="en-US" b="1" dirty="0" smtClean="0"/>
              <a:t>Production budget:</a:t>
            </a:r>
            <a:r>
              <a:rPr lang="en-US" dirty="0" smtClean="0"/>
              <a:t> This budget estimates the number of units that must be manufactured to meet sales goals. The production budget also estimates the various costs involved with manufacturing those units, which includes labor and materials.</a:t>
            </a:r>
          </a:p>
          <a:p>
            <a:r>
              <a:rPr lang="en-US" b="1" dirty="0" smtClean="0"/>
              <a:t>Cash Flow/Cash budget:</a:t>
            </a:r>
            <a:r>
              <a:rPr lang="en-US" dirty="0" smtClean="0"/>
              <a:t> This budget predicts future cash receipts and expenditures for a particular time. It is usually for the short-term future. The cash flow budget helps businesses determine when income will be sufficient to cover expenses and when the company will need to get a loan to cover expenses during this time.</a:t>
            </a:r>
          </a:p>
          <a:p>
            <a:r>
              <a:rPr lang="en-US" b="1" dirty="0" smtClean="0"/>
              <a:t>Marketing budget:</a:t>
            </a:r>
            <a:r>
              <a:rPr lang="en-US" dirty="0" smtClean="0"/>
              <a:t> This budget is an estimate of the funds needed for promotion, advertising, and public relations in order for the organization to market their product or service.</a:t>
            </a:r>
          </a:p>
          <a:p>
            <a:r>
              <a:rPr lang="en-US" b="1" dirty="0" smtClean="0"/>
              <a:t>Project budget:</a:t>
            </a:r>
            <a:r>
              <a:rPr lang="en-US" dirty="0" smtClean="0"/>
              <a:t> This budget is a prediction of the costs associated with a particular project. These costs include labor, materials, and other related expenses. The project budget is often broken down into specific tasks called activities, with budgets assigned to each.</a:t>
            </a:r>
          </a:p>
          <a:p>
            <a:r>
              <a:rPr lang="en-US" b="1" dirty="0" smtClean="0"/>
              <a:t>Expenditure budget:</a:t>
            </a:r>
            <a:r>
              <a:rPr lang="en-US" dirty="0" smtClean="0"/>
              <a:t> This budget estimates what expenses the organization will have for a time. This could include supplies for sale, office supplies, and bills.</a:t>
            </a:r>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5951068-FBDD-45BF-9522-5DBDE8DAB834}" type="slidenum">
              <a:rPr lang="en-US" smtClean="0"/>
              <a:pPr eaLnBrk="1" hangingPunct="1"/>
              <a:t>66</a:t>
            </a:fld>
            <a:endParaRPr lang="en-US"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85000" lnSpcReduction="10000"/>
          </a:bodyPr>
          <a:lstStyle/>
          <a:p>
            <a:pPr>
              <a:defRPr/>
            </a:pPr>
            <a:r>
              <a:rPr lang="en-US" dirty="0" smtClean="0"/>
              <a:t>Creating a budget is a challenging task especially when it is for the entire organization. The budget process will require input from many areas and departments. It will require strategic thinkers and people with the ability to determine what cost effective methods of doing things are.</a:t>
            </a:r>
          </a:p>
          <a:p>
            <a:pPr>
              <a:defRPr/>
            </a:pPr>
            <a:r>
              <a:rPr lang="en-US" dirty="0" smtClean="0"/>
              <a:t>In addition, people who know how to generate funds should be a part of the process. This will help to determine how much money the organization will need to make in order to meet budget goals.  </a:t>
            </a:r>
          </a:p>
          <a:p>
            <a:pPr>
              <a:defRPr/>
            </a:pPr>
            <a:r>
              <a:rPr lang="en-US" dirty="0" smtClean="0"/>
              <a:t>When creating a budget for the organization, a team of people from various areas should be assembled. The team should include following areas:</a:t>
            </a:r>
          </a:p>
          <a:p>
            <a:pPr>
              <a:defRPr/>
            </a:pPr>
            <a:r>
              <a:rPr lang="en-US" dirty="0" smtClean="0"/>
              <a:t>Accounting</a:t>
            </a:r>
          </a:p>
          <a:p>
            <a:pPr>
              <a:defRPr/>
            </a:pPr>
            <a:r>
              <a:rPr lang="en-US" dirty="0" smtClean="0"/>
              <a:t>Operations</a:t>
            </a:r>
          </a:p>
          <a:p>
            <a:pPr>
              <a:defRPr/>
            </a:pPr>
            <a:r>
              <a:rPr lang="en-US" dirty="0" smtClean="0"/>
              <a:t>Sales</a:t>
            </a:r>
          </a:p>
          <a:p>
            <a:pPr>
              <a:defRPr/>
            </a:pPr>
            <a:r>
              <a:rPr lang="en-US" dirty="0" smtClean="0"/>
              <a:t>Top administration officials</a:t>
            </a:r>
          </a:p>
          <a:p>
            <a:pPr>
              <a:defRPr/>
            </a:pPr>
            <a:r>
              <a:rPr lang="en-US" dirty="0" smtClean="0"/>
              <a:t>Furthermore, these specific people should attend from each area mentioned:</a:t>
            </a:r>
          </a:p>
          <a:p>
            <a:pPr>
              <a:defRPr/>
            </a:pPr>
            <a:r>
              <a:rPr lang="en-US" dirty="0" smtClean="0"/>
              <a:t>CEO</a:t>
            </a:r>
          </a:p>
          <a:p>
            <a:pPr>
              <a:defRPr/>
            </a:pPr>
            <a:r>
              <a:rPr lang="en-US" dirty="0" smtClean="0"/>
              <a:t>CFO</a:t>
            </a:r>
          </a:p>
          <a:p>
            <a:pPr>
              <a:defRPr/>
            </a:pPr>
            <a:r>
              <a:rPr lang="en-US" dirty="0" smtClean="0"/>
              <a:t>Finance manager</a:t>
            </a:r>
          </a:p>
          <a:p>
            <a:pPr>
              <a:defRPr/>
            </a:pPr>
            <a:r>
              <a:rPr lang="en-US" dirty="0" smtClean="0"/>
              <a:t>Department leaders or directors</a:t>
            </a:r>
          </a:p>
          <a:p>
            <a:pPr>
              <a:defRPr/>
            </a:pPr>
            <a:r>
              <a:rPr lang="en-US" dirty="0" smtClean="0"/>
              <a:t>Project managers</a:t>
            </a:r>
          </a:p>
          <a:p>
            <a:pPr>
              <a:defRPr/>
            </a:pPr>
            <a:r>
              <a:rPr lang="en-US" dirty="0" smtClean="0"/>
              <a:t>A member of the Board of Directors</a:t>
            </a:r>
          </a:p>
          <a:p>
            <a:pPr>
              <a:defRPr/>
            </a:pPr>
            <a:r>
              <a:rPr lang="en-US" dirty="0" smtClean="0"/>
              <a:t>Once the members of the team are established they each should submit budgets from the areas they manager and direct.  </a:t>
            </a:r>
          </a:p>
          <a:p>
            <a:pPr>
              <a:defRPr/>
            </a:pPr>
            <a:r>
              <a:rPr lang="en-US" dirty="0" smtClean="0"/>
              <a:t>The refining process usually involves the input from the CEO or CFO. Once the budget is set, the team can monitor the budget on a monthly basis to ensure each area is being held accountable to their budget for their area or department.  </a:t>
            </a:r>
          </a:p>
          <a:p>
            <a:pPr>
              <a:defRPr/>
            </a:pPr>
            <a:endParaRPr lang="en-US" dirty="0"/>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59DCCAB-F9DC-4C9A-BEBE-3DBB67582CA2}" type="slidenum">
              <a:rPr lang="en-US" smtClean="0"/>
              <a:pPr eaLnBrk="1" hangingPunct="1"/>
              <a:t>68</a:t>
            </a:fld>
            <a:endParaRPr lang="en-US"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 budget for an organization almost looks like an income statement, but with a few extra columns. A budget may be presented many ways. Some budgets present previous information from the past several years. Others only focus on the most current information.  </a:t>
            </a:r>
          </a:p>
          <a:p>
            <a:r>
              <a:rPr lang="en-US" dirty="0" smtClean="0"/>
              <a:t>Here is a basic outline of the categories of a budget:</a:t>
            </a:r>
          </a:p>
          <a:p>
            <a:r>
              <a:rPr lang="en-US" b="1" dirty="0" smtClean="0"/>
              <a:t>Categories: </a:t>
            </a:r>
            <a:r>
              <a:rPr lang="en-US" dirty="0" smtClean="0"/>
              <a:t>This column is on the left usually and it lists all the inflows, expenses, and net income categories. This can be general or very specific.</a:t>
            </a:r>
          </a:p>
          <a:p>
            <a:r>
              <a:rPr lang="en-US" b="1" dirty="0" smtClean="0"/>
              <a:t>Actual: </a:t>
            </a:r>
            <a:r>
              <a:rPr lang="en-US" dirty="0" smtClean="0"/>
              <a:t>This column is usually to the right of the categories column and contains the actual numbers that have been reported.</a:t>
            </a:r>
          </a:p>
          <a:p>
            <a:r>
              <a:rPr lang="en-US" b="1" dirty="0" smtClean="0"/>
              <a:t>Budget: </a:t>
            </a:r>
            <a:r>
              <a:rPr lang="en-US" dirty="0" smtClean="0"/>
              <a:t>This column is usually to the right of the Actual column. This column contains the budgeted numbers.</a:t>
            </a:r>
          </a:p>
          <a:p>
            <a:r>
              <a:rPr lang="en-US" b="1" dirty="0" smtClean="0"/>
              <a:t>Difference: </a:t>
            </a:r>
            <a:r>
              <a:rPr lang="en-US" dirty="0" smtClean="0"/>
              <a:t>This column is the last column on the right of the page. This column shows the difference from the budget.  </a:t>
            </a:r>
          </a:p>
          <a:p>
            <a:r>
              <a:rPr lang="en-US" dirty="0" smtClean="0"/>
              <a:t>This format can be expressed as a monthly report with year-to-date totals or it can be used as an end-of-year report. Other variations could be differences expressed in percentages.  </a:t>
            </a:r>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BD45F87-C49A-4F72-8A87-BDC6EEEBF168}" type="slidenum">
              <a:rPr lang="en-US" smtClean="0"/>
              <a:pPr eaLnBrk="1" hangingPunct="1"/>
              <a:t>69</a:t>
            </a:fld>
            <a:endParaRPr lang="en-US"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When budgeting, using historical data could make the process easier. Using previous financial information could reveal trends that could help you determine certain budget numbers. For example, if sales have steadily increased by 10% over the last three years, this can be used to assume that it will happen again.</a:t>
            </a:r>
          </a:p>
          <a:p>
            <a:r>
              <a:rPr lang="en-US" dirty="0" smtClean="0"/>
              <a:t>Historical data could come from other businesses. Reading up on journals and reviewing reports could help to give you more information on what could affect your budget numbers in the year to come.</a:t>
            </a:r>
          </a:p>
          <a:p>
            <a:r>
              <a:rPr lang="en-US" dirty="0" smtClean="0"/>
              <a:t>When using historical data, make sure it is reliable and from a good source. You would not want to base your budget on false information. The results could be disastrous.</a:t>
            </a:r>
          </a:p>
          <a:p>
            <a:r>
              <a:rPr lang="en-US" dirty="0" smtClean="0"/>
              <a:t>Finally, historical data could be incorporated right into your budget report. This is a good way to justify your budget. It also helps to keep that historical information handy when doing your monthly review to make sure you are trending in the right direction.</a:t>
            </a:r>
          </a:p>
          <a:p>
            <a:endParaRPr lang="en-US" dirty="0" smtClean="0"/>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1B73440-F613-4B04-9375-F20EB56446DD}" type="slidenum">
              <a:rPr lang="en-US" smtClean="0"/>
              <a:pPr eaLnBrk="1" hangingPunct="1"/>
              <a:t>79</a:t>
            </a:fld>
            <a:endParaRPr lang="en-US"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a:defRPr/>
            </a:pPr>
            <a:r>
              <a:rPr lang="en-US" dirty="0" smtClean="0"/>
              <a:t>Here are four areas that may be helpful for your budget.</a:t>
            </a:r>
          </a:p>
          <a:p>
            <a:pPr>
              <a:defRPr/>
            </a:pPr>
            <a:r>
              <a:rPr lang="en-US" dirty="0" smtClean="0"/>
              <a:t>Analyze the external environment</a:t>
            </a:r>
          </a:p>
          <a:p>
            <a:pPr lvl="1">
              <a:defRPr/>
            </a:pPr>
            <a:r>
              <a:rPr lang="en-US" dirty="0" smtClean="0"/>
              <a:t>Market trends</a:t>
            </a:r>
          </a:p>
          <a:p>
            <a:pPr lvl="1">
              <a:defRPr/>
            </a:pPr>
            <a:r>
              <a:rPr lang="en-US" dirty="0" smtClean="0"/>
              <a:t>Economic condition</a:t>
            </a:r>
          </a:p>
          <a:p>
            <a:pPr lvl="1">
              <a:defRPr/>
            </a:pPr>
            <a:r>
              <a:rPr lang="en-US" dirty="0" smtClean="0"/>
              <a:t>Regulatory issues</a:t>
            </a:r>
          </a:p>
          <a:p>
            <a:pPr lvl="1">
              <a:defRPr/>
            </a:pPr>
            <a:r>
              <a:rPr lang="en-US" dirty="0" smtClean="0"/>
              <a:t>Competition</a:t>
            </a:r>
          </a:p>
          <a:p>
            <a:pPr>
              <a:defRPr/>
            </a:pPr>
            <a:r>
              <a:rPr lang="en-US" dirty="0" smtClean="0"/>
              <a:t>Analyze the internal environment</a:t>
            </a:r>
          </a:p>
          <a:p>
            <a:pPr lvl="1">
              <a:defRPr/>
            </a:pPr>
            <a:r>
              <a:rPr lang="en-US" dirty="0" smtClean="0"/>
              <a:t>New product developments may increase expenses</a:t>
            </a:r>
          </a:p>
          <a:p>
            <a:pPr lvl="1">
              <a:defRPr/>
            </a:pPr>
            <a:r>
              <a:rPr lang="en-US" dirty="0" smtClean="0"/>
              <a:t>Strength  and weaknesses which is determined by review the financial statements of the organization </a:t>
            </a:r>
          </a:p>
          <a:p>
            <a:pPr>
              <a:defRPr/>
            </a:pPr>
            <a:r>
              <a:rPr lang="en-US" dirty="0" smtClean="0"/>
              <a:t>Analyze the staff requirements</a:t>
            </a:r>
          </a:p>
          <a:p>
            <a:pPr lvl="1">
              <a:defRPr/>
            </a:pPr>
            <a:r>
              <a:rPr lang="en-US" dirty="0" smtClean="0"/>
              <a:t>Can the staff handle the new strategic goals or do you need to hire more people</a:t>
            </a:r>
          </a:p>
          <a:p>
            <a:pPr>
              <a:defRPr/>
            </a:pPr>
            <a:r>
              <a:rPr lang="en-US" dirty="0" smtClean="0"/>
              <a:t>Review existing policies</a:t>
            </a:r>
          </a:p>
          <a:p>
            <a:pPr lvl="1">
              <a:defRPr/>
            </a:pPr>
            <a:r>
              <a:rPr lang="en-US" dirty="0" smtClean="0"/>
              <a:t>Compare the effects of existing policies on the budget. Could there be issues that could alter the budget later.</a:t>
            </a:r>
          </a:p>
          <a:p>
            <a:pPr>
              <a:defRPr/>
            </a:pPr>
            <a:r>
              <a:rPr lang="en-US" dirty="0" smtClean="0"/>
              <a:t>The more information you gather from other areas the easier you can determine your budgeting needs. Looking at these areas, you should realize that creating a budget involves time, but it does not have to be difficult.</a:t>
            </a:r>
          </a:p>
          <a:p>
            <a:pPr>
              <a:defRPr/>
            </a:pPr>
            <a:endParaRPr lang="en-US" dirty="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DB2A11E-1E70-48D3-965A-C9A7A704C037}" type="slidenum">
              <a:rPr lang="en-US" smtClean="0"/>
              <a:pPr eaLnBrk="1" hangingPunct="1"/>
              <a:t>80</a:t>
            </a:fld>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order to understand the concepts of budgets and financial reports, it is best to get to know essential terminology. Understanding basic financial terms and concepts will serve as the foundation for the rest of this course. In addition, having a foundation of financial terminology will help you understand discussions and other financial communication at both the individual and organizational level.</a:t>
            </a:r>
          </a:p>
          <a:p>
            <a:r>
              <a:rPr lang="en-US" dirty="0" smtClean="0"/>
              <a:t>In this module, you will learn key financial terminology and concepts that will help you build your financial vocabulary and knowledge. You will learn the following terms and concepts:</a:t>
            </a:r>
          </a:p>
          <a:p>
            <a:r>
              <a:rPr lang="en-US" dirty="0" smtClean="0"/>
              <a:t>What is finance</a:t>
            </a:r>
          </a:p>
          <a:p>
            <a:r>
              <a:rPr lang="en-US" dirty="0" smtClean="0"/>
              <a:t>Commonly used terms</a:t>
            </a:r>
          </a:p>
          <a:p>
            <a:r>
              <a:rPr lang="en-US" dirty="0" smtClean="0"/>
              <a:t>Key players</a:t>
            </a:r>
          </a:p>
          <a:p>
            <a:r>
              <a:rPr lang="en-US" dirty="0" smtClean="0"/>
              <a:t>Important finance organizations</a:t>
            </a:r>
          </a:p>
          <a:p>
            <a:r>
              <a:rPr lang="en-US" dirty="0" smtClean="0"/>
              <a:t>Generally Accepted Accounting Principles (GAAP)</a:t>
            </a:r>
          </a:p>
          <a:p>
            <a:r>
              <a:rPr lang="en-US" dirty="0" smtClean="0"/>
              <a:t>Let us begin by understanding what finance is.</a:t>
            </a:r>
          </a:p>
          <a:p>
            <a:endParaRPr lang="en-US" dirty="0"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BB14479-CCA4-4A8A-AE5C-BFEEEBEB933C}" type="slidenum">
              <a:rPr lang="en-US" smtClean="0"/>
              <a:pPr eaLnBrk="1" hangingPunct="1"/>
              <a:t>4</a:t>
            </a:fld>
            <a:endParaRPr lang="en-US"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Many times, a special circumstance may arise which may affect the budget. Budgets are meant to be guides and should be regarded as flexible. Of course, the budget should not be changed randomly or whenever something happens.  </a:t>
            </a:r>
          </a:p>
          <a:p>
            <a:r>
              <a:rPr lang="en-US" dirty="0" smtClean="0"/>
              <a:t>In order to address unforeseen circumstances, it is best to build in a cushion for risk. This technique is used commonly in project management budgeting. Project managers know that special circumstances or risks could happen any time.  </a:t>
            </a:r>
          </a:p>
          <a:p>
            <a:r>
              <a:rPr lang="en-US" dirty="0" smtClean="0"/>
              <a:t>Here are some steps you can take to determine if you need to budget for additional special circumstances:</a:t>
            </a:r>
          </a:p>
          <a:p>
            <a:r>
              <a:rPr lang="en-US" b="1" dirty="0" smtClean="0"/>
              <a:t>Lis</a:t>
            </a:r>
            <a:r>
              <a:rPr lang="en-US" dirty="0" smtClean="0"/>
              <a:t>t all potential issues that could affect the budget throughout the budget period.</a:t>
            </a:r>
          </a:p>
          <a:p>
            <a:r>
              <a:rPr lang="en-US" b="1" dirty="0" smtClean="0"/>
              <a:t>Orde</a:t>
            </a:r>
            <a:r>
              <a:rPr lang="en-US" dirty="0" smtClean="0"/>
              <a:t>r the issues from the least likely to occur to the most likely.</a:t>
            </a:r>
          </a:p>
          <a:p>
            <a:r>
              <a:rPr lang="en-US" b="1" dirty="0" smtClean="0"/>
              <a:t>Assess</a:t>
            </a:r>
            <a:r>
              <a:rPr lang="en-US" dirty="0" smtClean="0"/>
              <a:t> the cost of each issue if this circumstance were to manifest as reality.</a:t>
            </a:r>
          </a:p>
          <a:p>
            <a:r>
              <a:rPr lang="en-US" b="1" dirty="0" smtClean="0"/>
              <a:t>Determin</a:t>
            </a:r>
            <a:r>
              <a:rPr lang="en-US" dirty="0" smtClean="0"/>
              <a:t>e if this cost should be factored into a contingent reserve category on your budget.</a:t>
            </a:r>
          </a:p>
          <a:p>
            <a:r>
              <a:rPr lang="en-US" dirty="0" smtClean="0"/>
              <a:t>The</a:t>
            </a:r>
            <a:r>
              <a:rPr lang="en-US" b="1" dirty="0" smtClean="0"/>
              <a:t> LOAD</a:t>
            </a:r>
            <a:r>
              <a:rPr lang="en-US" dirty="0" smtClean="0"/>
              <a:t> techniques helps organize potential situations and categorize them so you can make the decision if these costs should be factored into a reserve category on your budget.</a:t>
            </a:r>
          </a:p>
          <a:p>
            <a:r>
              <a:rPr lang="en-US" dirty="0" smtClean="0"/>
              <a:t>You should always seek approval before using the contingent funds. Furthermore, if the contingent funds are not used by the end of the budget period, it should be returned to the organization.  </a:t>
            </a:r>
          </a:p>
          <a:p>
            <a:endParaRPr lang="en-US" dirty="0" smtClean="0"/>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7A79E5D-1C70-4257-A2C4-8ADB8F5F43AF}" type="slidenum">
              <a:rPr lang="en-US" smtClean="0"/>
              <a:pPr eaLnBrk="1" hangingPunct="1"/>
              <a:t>81</a:t>
            </a:fld>
            <a:endParaRPr lang="en-US"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a:defRPr/>
            </a:pPr>
            <a:r>
              <a:rPr lang="en-US" dirty="0" smtClean="0"/>
              <a:t>There are many approaches to putting a budget together. Here are five steps you can take to putting the budget together. We even gave it an acronym so you can remember it later. It is called RADAR.</a:t>
            </a:r>
          </a:p>
          <a:p>
            <a:pPr>
              <a:defRPr/>
            </a:pPr>
            <a:r>
              <a:rPr lang="en-US" b="1" dirty="0" smtClean="0"/>
              <a:t>Research</a:t>
            </a:r>
            <a:r>
              <a:rPr lang="en-US" dirty="0" smtClean="0"/>
              <a:t> both the internal and external environments to determine the factors that may affect your budget throughout the budget period. Adjust your numbers according to these factors.</a:t>
            </a:r>
          </a:p>
          <a:p>
            <a:pPr>
              <a:defRPr/>
            </a:pPr>
            <a:r>
              <a:rPr lang="en-US" b="1" dirty="0" smtClean="0"/>
              <a:t>Acquire </a:t>
            </a:r>
            <a:r>
              <a:rPr lang="en-US" dirty="0" smtClean="0"/>
              <a:t>the goals of the organization and every department, determine, and work with the leaders to determine what it will take financially to realize these goals. </a:t>
            </a:r>
          </a:p>
          <a:p>
            <a:pPr>
              <a:defRPr/>
            </a:pPr>
            <a:r>
              <a:rPr lang="en-US" b="1" dirty="0" smtClean="0"/>
              <a:t>Develop</a:t>
            </a:r>
            <a:r>
              <a:rPr lang="en-US" dirty="0" smtClean="0"/>
              <a:t> a working budget. This is used by the budget team and is used for the review process, making revisions as necessary. At minimum, the working budget should contain the following columns:</a:t>
            </a:r>
          </a:p>
          <a:p>
            <a:pPr lvl="1">
              <a:defRPr/>
            </a:pPr>
            <a:r>
              <a:rPr lang="en-US" dirty="0" smtClean="0"/>
              <a:t>Categories</a:t>
            </a:r>
          </a:p>
          <a:p>
            <a:pPr lvl="2">
              <a:defRPr/>
            </a:pPr>
            <a:r>
              <a:rPr lang="en-US" dirty="0" smtClean="0"/>
              <a:t>Assets, liabilities and capital (balance sheet budget)</a:t>
            </a:r>
          </a:p>
          <a:p>
            <a:pPr lvl="2">
              <a:defRPr/>
            </a:pPr>
            <a:r>
              <a:rPr lang="en-US" dirty="0" smtClean="0"/>
              <a:t>Income and expenses (income statement budget)</a:t>
            </a:r>
          </a:p>
          <a:p>
            <a:pPr lvl="1">
              <a:defRPr/>
            </a:pPr>
            <a:r>
              <a:rPr lang="en-US" dirty="0" smtClean="0"/>
              <a:t>Actual  (current or last year’s numbers)</a:t>
            </a:r>
          </a:p>
          <a:p>
            <a:pPr lvl="1">
              <a:defRPr/>
            </a:pPr>
            <a:r>
              <a:rPr lang="en-US" dirty="0" smtClean="0"/>
              <a:t>Projected (budgeted)</a:t>
            </a:r>
          </a:p>
          <a:p>
            <a:pPr>
              <a:defRPr/>
            </a:pPr>
            <a:r>
              <a:rPr lang="en-US" b="1" dirty="0" smtClean="0"/>
              <a:t>Adopt</a:t>
            </a:r>
            <a:r>
              <a:rPr lang="en-US" dirty="0" smtClean="0"/>
              <a:t> a final budget for final review, gain the approval by the Board of Directors, and implement. The final budget can look similar to the working budget but with an extra column for variances.</a:t>
            </a:r>
          </a:p>
          <a:p>
            <a:pPr>
              <a:defRPr/>
            </a:pPr>
            <a:r>
              <a:rPr lang="en-US" b="1" dirty="0" smtClean="0"/>
              <a:t>Report</a:t>
            </a:r>
            <a:r>
              <a:rPr lang="en-US" dirty="0" smtClean="0"/>
              <a:t> results and revise the budget as necessary, showing all variances in the appropriate column.</a:t>
            </a:r>
          </a:p>
          <a:p>
            <a:pPr>
              <a:defRPr/>
            </a:pPr>
            <a:endParaRPr lang="en-US" dirty="0"/>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9129412-F476-4C73-90EB-F9BA67603287}" type="slidenum">
              <a:rPr lang="en-US" smtClean="0"/>
              <a:pPr eaLnBrk="1" hangingPunct="1"/>
              <a:t>82</a:t>
            </a:fld>
            <a:endParaRPr lang="en-US"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It is no doubt that computers make things easier. When it comes to creating a budget, computer programs can make this an efficient process. Computer programs offer these benefits when creating a budget:</a:t>
            </a:r>
          </a:p>
          <a:p>
            <a:r>
              <a:rPr lang="en-US" dirty="0" smtClean="0"/>
              <a:t>Allow collaboration across the organization</a:t>
            </a:r>
          </a:p>
          <a:p>
            <a:r>
              <a:rPr lang="en-US" dirty="0" smtClean="0"/>
              <a:t>Centralize the budget document and avoid duplication</a:t>
            </a:r>
          </a:p>
          <a:p>
            <a:r>
              <a:rPr lang="en-US" dirty="0" smtClean="0"/>
              <a:t>Reduced calculation errors</a:t>
            </a:r>
          </a:p>
          <a:p>
            <a:r>
              <a:rPr lang="en-US" dirty="0" smtClean="0"/>
              <a:t>Quick analysis</a:t>
            </a:r>
          </a:p>
          <a:p>
            <a:r>
              <a:rPr lang="en-US" dirty="0" smtClean="0"/>
              <a:t>Reporting features</a:t>
            </a:r>
          </a:p>
          <a:p>
            <a:r>
              <a:rPr lang="en-US" dirty="0" smtClean="0"/>
              <a:t>Graphs and visuals</a:t>
            </a:r>
          </a:p>
          <a:p>
            <a:r>
              <a:rPr lang="en-US" dirty="0" smtClean="0"/>
              <a:t>Programs like Microsoft Excel and SharePoint make creating budgets more efficient and offer features that make sharing information easy.</a:t>
            </a:r>
          </a:p>
          <a:p>
            <a:endParaRPr lang="en-US" dirty="0" smtClean="0"/>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C5F3712-F9F6-4694-9BB4-AA1AFA33B58C}" type="slidenum">
              <a:rPr lang="en-US" smtClean="0"/>
              <a:pPr eaLnBrk="1" hangingPunct="1"/>
              <a:t>83</a:t>
            </a:fld>
            <a:endParaRPr lang="en-US"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Taking the average of actual yearly numbers can help to forecast what the next budget could be. Of course, you may need to factor in economical data like inflation or increases in taxes. Averaging the numbers is an easy process when using a spreadsheet program.</a:t>
            </a:r>
          </a:p>
          <a:p>
            <a:r>
              <a:rPr lang="en-US" dirty="0" smtClean="0"/>
              <a:t>You can use information from the past five years and average them. You can also average the percent change between the years to determine how much to increase the new budget for the new term.</a:t>
            </a:r>
          </a:p>
          <a:p>
            <a:endParaRPr lang="en-US" dirty="0" smtClean="0"/>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FA00CD5-8E2D-4082-AC4B-DDE445D0BAFC}" type="slidenum">
              <a:rPr lang="en-US" smtClean="0"/>
              <a:pPr eaLnBrk="1" hangingPunct="1"/>
              <a:t>95</a:t>
            </a:fld>
            <a:endParaRPr lang="en-US"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Regression analysis is a statistical tool used to find the relationships between variables. This tool is used to predict future values. Using this tool as a method of forecasting requires knowledge in statistics. You may not use this tool yourself, but understanding that this is a forecasting tool could help you find resources and experts when need to make forecasts.  </a:t>
            </a:r>
          </a:p>
          <a:p>
            <a:endParaRPr lang="en-US" dirty="0" smtClean="0"/>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E989C5B-8C26-465D-B95A-F46B0D97974A}" type="slidenum">
              <a:rPr lang="en-US" smtClean="0"/>
              <a:pPr eaLnBrk="1" hangingPunct="1"/>
              <a:t>96</a:t>
            </a:fld>
            <a:endParaRPr lang="en-US"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When determining capital budgets, there are formal financial models used by accounting to determine certain numbers. Having a basic understanding of what is calculated and how they are determined, will give you the ability to hold meaningful discussions with employees and managers that deal with this on a regular basis.</a:t>
            </a:r>
          </a:p>
          <a:p>
            <a:r>
              <a:rPr lang="en-US" dirty="0" smtClean="0"/>
              <a:t>The following are some formal models:</a:t>
            </a:r>
          </a:p>
          <a:p>
            <a:r>
              <a:rPr lang="en-US" dirty="0" smtClean="0"/>
              <a:t>Accounting rate of return</a:t>
            </a:r>
          </a:p>
          <a:p>
            <a:r>
              <a:rPr lang="en-US" dirty="0" smtClean="0"/>
              <a:t>Net present value</a:t>
            </a:r>
          </a:p>
          <a:p>
            <a:r>
              <a:rPr lang="en-US" dirty="0" smtClean="0"/>
              <a:t>Profitability index</a:t>
            </a:r>
          </a:p>
          <a:p>
            <a:r>
              <a:rPr lang="en-US" dirty="0" smtClean="0"/>
              <a:t>Internal rate of return</a:t>
            </a:r>
          </a:p>
          <a:p>
            <a:r>
              <a:rPr lang="en-US" dirty="0" smtClean="0"/>
              <a:t>Modified internal rate of return</a:t>
            </a:r>
          </a:p>
          <a:p>
            <a:r>
              <a:rPr lang="en-US" dirty="0" smtClean="0"/>
              <a:t>Equivalent annuity</a:t>
            </a:r>
          </a:p>
          <a:p>
            <a:endParaRPr lang="en-US" dirty="0" smtClean="0"/>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8E22A2C-5A4F-43F5-A90E-867D3251A510}" type="slidenum">
              <a:rPr lang="en-US" smtClean="0"/>
              <a:pPr eaLnBrk="1" hangingPunct="1"/>
              <a:t>97</a:t>
            </a:fld>
            <a:endParaRPr lang="en-US"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Once the budget is determined, it is essential to manage it to ensure that the organization or department is adhering to the allotted costs. Sometimes things may happen that could cause necessary changes to the budget. In any case, knowing how to monitor the budget and make approved changes is essential in managing the budget.</a:t>
            </a:r>
          </a:p>
          <a:p>
            <a:r>
              <a:rPr lang="en-US" dirty="0" smtClean="0"/>
              <a:t> </a:t>
            </a:r>
          </a:p>
          <a:p>
            <a:r>
              <a:rPr lang="en-US" dirty="0" smtClean="0"/>
              <a:t>This module will discuss the following:</a:t>
            </a:r>
          </a:p>
          <a:p>
            <a:r>
              <a:rPr lang="en-US" dirty="0" smtClean="0"/>
              <a:t>How to tell if you’re on track</a:t>
            </a:r>
          </a:p>
          <a:p>
            <a:r>
              <a:rPr lang="en-US" dirty="0" smtClean="0"/>
              <a:t>Should your budget be updated</a:t>
            </a:r>
          </a:p>
          <a:p>
            <a:r>
              <a:rPr lang="en-US" dirty="0" smtClean="0"/>
              <a:t>Keeping a diary of lessons learned</a:t>
            </a:r>
          </a:p>
          <a:p>
            <a:r>
              <a:rPr lang="en-US" dirty="0" smtClean="0"/>
              <a:t>When to panic</a:t>
            </a:r>
          </a:p>
          <a:p>
            <a:endParaRPr lang="en-US" dirty="0" smtClean="0"/>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4B8E0EB-65B5-40FD-88BE-D7C41574C677}" type="slidenum">
              <a:rPr lang="en-US" smtClean="0"/>
              <a:pPr eaLnBrk="1" hangingPunct="1"/>
              <a:t>106</a:t>
            </a:fld>
            <a:endParaRPr lang="en-US"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There are specific steps you should take to determine if your budget is on track. Here are a couple of tips to making sure your budget is set up for success:</a:t>
            </a:r>
          </a:p>
          <a:p>
            <a:r>
              <a:rPr lang="en-US" dirty="0" smtClean="0"/>
              <a:t>Give other individuals responsibility over certain areas of the budget (ex. By department, business unit, project, etc)</a:t>
            </a:r>
          </a:p>
          <a:p>
            <a:r>
              <a:rPr lang="en-US" dirty="0" smtClean="0"/>
              <a:t>Schedule regular budget review meetings</a:t>
            </a:r>
          </a:p>
          <a:p>
            <a:r>
              <a:rPr lang="en-US" dirty="0" smtClean="0"/>
              <a:t>Next, here are a few quick steps to help you tell if your budget is on track:</a:t>
            </a:r>
          </a:p>
          <a:p>
            <a:r>
              <a:rPr lang="en-US" dirty="0" smtClean="0"/>
              <a:t>Collect figures as they become available</a:t>
            </a:r>
          </a:p>
          <a:p>
            <a:r>
              <a:rPr lang="en-US" dirty="0" smtClean="0"/>
              <a:t>Compare actual number with budgeted amounts</a:t>
            </a:r>
          </a:p>
          <a:p>
            <a:r>
              <a:rPr lang="en-US" dirty="0" smtClean="0"/>
              <a:t>Cite reasons for positive or negative variances</a:t>
            </a:r>
          </a:p>
          <a:p>
            <a:r>
              <a:rPr lang="en-US" dirty="0" smtClean="0"/>
              <a:t>Classify reason as a trend or unique incident</a:t>
            </a:r>
          </a:p>
          <a:p>
            <a:r>
              <a:rPr lang="en-US" dirty="0" smtClean="0"/>
              <a:t>Here are some signs you are on track:</a:t>
            </a:r>
          </a:p>
          <a:p>
            <a:r>
              <a:rPr lang="en-US" dirty="0" smtClean="0"/>
              <a:t>Your variances are minor</a:t>
            </a:r>
          </a:p>
          <a:p>
            <a:r>
              <a:rPr lang="en-US" dirty="0" smtClean="0"/>
              <a:t>The reasons for any variances are already known and predicted</a:t>
            </a:r>
          </a:p>
          <a:p>
            <a:r>
              <a:rPr lang="en-US" dirty="0" smtClean="0"/>
              <a:t>Reason for a negative variance is due to a unique incident and not a trend.</a:t>
            </a:r>
          </a:p>
          <a:p>
            <a:endParaRPr lang="en-US" dirty="0" smtClean="0"/>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0B9E5BF-EE5C-423D-8E61-21891DFCF83B}" type="slidenum">
              <a:rPr lang="en-US" smtClean="0"/>
              <a:pPr eaLnBrk="1" hangingPunct="1"/>
              <a:t>107</a:t>
            </a:fld>
            <a:endParaRPr lang="en-US"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a:defRPr/>
            </a:pPr>
            <a:r>
              <a:rPr lang="en-US" dirty="0" smtClean="0"/>
              <a:t>Updating the budget requires a collaborative effort. You should seek the right people and discuss options and solutions if the budget is beginning to get off track. The TAKE process helps you approach changes to the budget systematically. Here are the steps for TAKE:</a:t>
            </a:r>
          </a:p>
          <a:p>
            <a:pPr>
              <a:defRPr/>
            </a:pPr>
            <a:r>
              <a:rPr lang="en-US" b="1" dirty="0" smtClean="0"/>
              <a:t>Tell </a:t>
            </a:r>
            <a:r>
              <a:rPr lang="en-US" dirty="0" smtClean="0"/>
              <a:t>the right people about the budget problems. Go to the right people for information on how to handle the situation. They may be able to give you some advice on how to handle the situation or provide a solution. Nonetheless, telling others about your budget problem will begin dialogue that will provide more opportunities for ideas that you can act on. Here are some people you can contact for help:</a:t>
            </a:r>
          </a:p>
          <a:p>
            <a:pPr lvl="1">
              <a:defRPr/>
            </a:pPr>
            <a:r>
              <a:rPr lang="en-US" dirty="0" smtClean="0"/>
              <a:t>Your direct supervisor or manager</a:t>
            </a:r>
          </a:p>
          <a:p>
            <a:pPr lvl="1">
              <a:defRPr/>
            </a:pPr>
            <a:r>
              <a:rPr lang="en-US" dirty="0" smtClean="0"/>
              <a:t>Your accounting department</a:t>
            </a:r>
          </a:p>
          <a:p>
            <a:pPr lvl="1">
              <a:defRPr/>
            </a:pPr>
            <a:r>
              <a:rPr lang="en-US" dirty="0" smtClean="0"/>
              <a:t>Your budgeting team</a:t>
            </a:r>
          </a:p>
          <a:p>
            <a:pPr>
              <a:defRPr/>
            </a:pPr>
            <a:r>
              <a:rPr lang="en-US" b="1" dirty="0" smtClean="0"/>
              <a:t>Act</a:t>
            </a:r>
            <a:r>
              <a:rPr lang="en-US" dirty="0" smtClean="0"/>
              <a:t> and make a decision. Depending on the circumstances, you can take the following actions:</a:t>
            </a:r>
          </a:p>
          <a:p>
            <a:pPr lvl="1">
              <a:defRPr/>
            </a:pPr>
            <a:r>
              <a:rPr lang="en-US" dirty="0" smtClean="0"/>
              <a:t>Do nothing when you determine that the variance will correct itself because there is not strong trend or persistent situation.</a:t>
            </a:r>
          </a:p>
          <a:p>
            <a:pPr lvl="1">
              <a:defRPr/>
            </a:pPr>
            <a:r>
              <a:rPr lang="en-US" dirty="0" smtClean="0"/>
              <a:t>Create a forecast or update your current one and analyze it against the budget.</a:t>
            </a:r>
          </a:p>
          <a:p>
            <a:pPr lvl="1">
              <a:defRPr/>
            </a:pPr>
            <a:r>
              <a:rPr lang="en-US" dirty="0" smtClean="0"/>
              <a:t>Create a proposal for a change in the budget</a:t>
            </a:r>
          </a:p>
          <a:p>
            <a:pPr>
              <a:defRPr/>
            </a:pPr>
            <a:r>
              <a:rPr lang="en-US" b="1" dirty="0" smtClean="0"/>
              <a:t>Keep</a:t>
            </a:r>
            <a:r>
              <a:rPr lang="en-US" dirty="0" smtClean="0"/>
              <a:t> monitoring the budget during this time of decision-making. An approval for a revised budget may take some time. Keep monitoring the budget. This way if any positive changes occur, you can hold off on any change request or corrective actions.</a:t>
            </a:r>
          </a:p>
          <a:p>
            <a:pPr>
              <a:defRPr/>
            </a:pPr>
            <a:r>
              <a:rPr lang="en-US" b="1" dirty="0" smtClean="0"/>
              <a:t>Exchange </a:t>
            </a:r>
            <a:r>
              <a:rPr lang="en-US" dirty="0" smtClean="0"/>
              <a:t>information with all budget stakeholders. This is very important if you are proposing a change or revision to the budget.  </a:t>
            </a:r>
          </a:p>
          <a:p>
            <a:pPr>
              <a:defRPr/>
            </a:pPr>
            <a:r>
              <a:rPr lang="en-US" dirty="0" smtClean="0"/>
              <a:t>When managing a budget, you will encounter issues and problems that may be useful for future budget planning. </a:t>
            </a:r>
          </a:p>
          <a:p>
            <a:pPr>
              <a:defRPr/>
            </a:pPr>
            <a:endParaRPr lang="en-US" dirty="0"/>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5EA4825-33D0-4A30-B626-7CCEFBF08B1B}" type="slidenum">
              <a:rPr lang="en-US" smtClean="0"/>
              <a:pPr eaLnBrk="1" hangingPunct="1"/>
              <a:t>108</a:t>
            </a:fld>
            <a:endParaRPr lang="en-US"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Lessons learned are situation that caused changes or challenges to your budget, forcing a change to take place. Keeping track of lessons you learned from your experiences provides a valuable resource when encountering a problem. A lessons learned diary or journal helps to keeping pertinent information for future use in an existing or new budget, avoiding repeat mistakes.  </a:t>
            </a:r>
          </a:p>
          <a:p>
            <a:r>
              <a:rPr lang="en-US" dirty="0" smtClean="0"/>
              <a:t>Here are four </a:t>
            </a:r>
            <a:r>
              <a:rPr lang="en-US" b="1" dirty="0" smtClean="0"/>
              <a:t>R</a:t>
            </a:r>
            <a:r>
              <a:rPr lang="en-US" dirty="0" smtClean="0"/>
              <a:t>s to taking steps when addressing an issue:</a:t>
            </a:r>
          </a:p>
          <a:p>
            <a:r>
              <a:rPr lang="en-US" b="1" dirty="0" smtClean="0"/>
              <a:t>Review </a:t>
            </a:r>
            <a:r>
              <a:rPr lang="en-US" dirty="0" smtClean="0"/>
              <a:t>your lessons learned diary or journal. Try to locate similar situations in the past to determine what was done to resolve the issue and the outcome from that solution.  </a:t>
            </a:r>
          </a:p>
          <a:p>
            <a:r>
              <a:rPr lang="en-US" b="1" dirty="0" smtClean="0"/>
              <a:t>React </a:t>
            </a:r>
            <a:r>
              <a:rPr lang="en-US" dirty="0" smtClean="0"/>
              <a:t>to the issue, using a past solution if the problem is similar to one in your lessons learned diary or journal.  </a:t>
            </a:r>
          </a:p>
          <a:p>
            <a:r>
              <a:rPr lang="en-US" b="1" dirty="0" smtClean="0"/>
              <a:t>Record</a:t>
            </a:r>
            <a:r>
              <a:rPr lang="en-US" dirty="0" smtClean="0"/>
              <a:t> problems you have never experienced before or are unique. Create a new entry into your diary or journal. Log the date the problem was realized. If the problem is unique, then seek out solutions by talking with your budget team, peer, manager, or expert on the subject if available. Once the problem is resolved, log the solutions used and the outcome along with the date it was implemented.  </a:t>
            </a:r>
          </a:p>
          <a:p>
            <a:r>
              <a:rPr lang="en-US" b="1" dirty="0" smtClean="0"/>
              <a:t>Repository</a:t>
            </a:r>
            <a:r>
              <a:rPr lang="en-US" dirty="0" smtClean="0"/>
              <a:t>: It is a good practice to store your lessons learned electronically in a documents repository. This way other managers can access them and use them when they encounter problems. This practice could save your organization money.  </a:t>
            </a:r>
          </a:p>
          <a:p>
            <a:endParaRPr lang="en-US" dirty="0" smtClean="0"/>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BFC6647-6803-418C-8EEA-EFBA675F13F1}" type="slidenum">
              <a:rPr lang="en-US" smtClean="0"/>
              <a:pPr eaLnBrk="1" hangingPunct="1"/>
              <a:t>109</a:t>
            </a:fld>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a:defRPr/>
            </a:pPr>
            <a:r>
              <a:rPr lang="en-US" dirty="0" smtClean="0"/>
              <a:t>The term finance has broad meaning. According to the online Encarta® World Dictionary, finance could mean the money required to do something, the money at the disposal of an organization, country, or person. Finally, another meaning for finance is the business or art of managing the monetary resources of an organization, country, or person.</a:t>
            </a:r>
          </a:p>
          <a:p>
            <a:pPr>
              <a:defRPr/>
            </a:pPr>
            <a:r>
              <a:rPr lang="en-US" dirty="0" smtClean="0"/>
              <a:t>Many of us are here to today to learn how to deal with the finances of their company or organization. This aspect of finance is the focus of this course.</a:t>
            </a:r>
          </a:p>
          <a:p>
            <a:pPr>
              <a:defRPr/>
            </a:pPr>
            <a:r>
              <a:rPr lang="en-US" dirty="0" smtClean="0"/>
              <a:t>Everyday companies capture financial data and store it for later use to compare values with predetermined budgets. In addition, organizations create monthly reports they must deliver to the board of directors and make public to both the shareholders and the government. </a:t>
            </a:r>
          </a:p>
          <a:p>
            <a:pPr>
              <a:defRPr/>
            </a:pPr>
            <a:r>
              <a:rPr lang="en-US" dirty="0" smtClean="0"/>
              <a:t>Your involvement in finances may be because you have been promoted to a position that requires you to create and manage a budget. You may also be required to create reports about the finances in your area. </a:t>
            </a:r>
          </a:p>
          <a:p>
            <a:pPr>
              <a:defRPr/>
            </a:pPr>
            <a:r>
              <a:rPr lang="en-US" dirty="0" smtClean="0"/>
              <a:t>Understanding budgets and financial reports are crucial skills in determining how well a company is doing. Many times, the raw financial data does not give enough information on how the financial position of the company is doing. </a:t>
            </a:r>
          </a:p>
          <a:p>
            <a:pPr>
              <a:defRPr/>
            </a:pPr>
            <a:r>
              <a:rPr lang="en-US" dirty="0" smtClean="0"/>
              <a:t>Analyzing budgets and financial reports help you take action to correct trends that are taking the company off course in terms of budget and financial performance.</a:t>
            </a:r>
          </a:p>
          <a:p>
            <a:pPr>
              <a:defRPr/>
            </a:pPr>
            <a:r>
              <a:rPr lang="en-US" dirty="0" smtClean="0"/>
              <a:t>As you learn about budgets and financial reports, you will begin seeing this data as a useful tool for managing the everyday business functions. Before we get deeper into the topic, let us get a basic understanding of common financial terminology. </a:t>
            </a:r>
          </a:p>
          <a:p>
            <a:pPr>
              <a:defRPr/>
            </a:pPr>
            <a:endParaRPr lang="en-US"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F8B41AE-7411-4A71-8738-E1D0613E67A7}" type="slidenum">
              <a:rPr lang="en-US" smtClean="0"/>
              <a:pPr eaLnBrk="1" hangingPunct="1"/>
              <a:t>5</a:t>
            </a:fld>
            <a:endParaRPr lang="en-US"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a:defRPr/>
            </a:pPr>
            <a:r>
              <a:rPr lang="en-US" dirty="0" smtClean="0"/>
              <a:t>You can avoid a panic situation by always keeping on top of your budget and communicating often with the budget stakeholders. However, situations can arise that can affect your budget drastically. These situations are cause for strong corrective action.</a:t>
            </a:r>
          </a:p>
          <a:p>
            <a:pPr>
              <a:defRPr/>
            </a:pPr>
            <a:r>
              <a:rPr lang="en-US" dirty="0" smtClean="0"/>
              <a:t>Knowing when to take strong corrective action is the trick. Here are some situations that should cause you to take strong corrective action immediately.  </a:t>
            </a:r>
          </a:p>
          <a:p>
            <a:pPr>
              <a:defRPr/>
            </a:pPr>
            <a:r>
              <a:rPr lang="en-US" b="1" dirty="0" smtClean="0"/>
              <a:t>S</a:t>
            </a:r>
            <a:r>
              <a:rPr lang="en-US" dirty="0" smtClean="0"/>
              <a:t>erious situation arises within the organization. Sometimes unforeseen situations could happen that can affect the company’s income or ability to operate. Here are some situations to monitor:</a:t>
            </a:r>
          </a:p>
          <a:p>
            <a:pPr lvl="1">
              <a:defRPr/>
            </a:pPr>
            <a:r>
              <a:rPr lang="en-US" dirty="0" smtClean="0"/>
              <a:t>Natural disaster</a:t>
            </a:r>
          </a:p>
          <a:p>
            <a:pPr lvl="1">
              <a:defRPr/>
            </a:pPr>
            <a:r>
              <a:rPr lang="en-US" dirty="0" smtClean="0"/>
              <a:t>Strike</a:t>
            </a:r>
          </a:p>
          <a:p>
            <a:pPr lvl="1">
              <a:defRPr/>
            </a:pPr>
            <a:r>
              <a:rPr lang="en-US" dirty="0" smtClean="0"/>
              <a:t>Property loss</a:t>
            </a:r>
          </a:p>
          <a:p>
            <a:pPr lvl="1">
              <a:defRPr/>
            </a:pPr>
            <a:r>
              <a:rPr lang="en-US" dirty="0" smtClean="0"/>
              <a:t>Inventory shrinkage</a:t>
            </a:r>
          </a:p>
          <a:p>
            <a:pPr>
              <a:defRPr/>
            </a:pPr>
            <a:r>
              <a:rPr lang="en-US" b="1" dirty="0" smtClean="0"/>
              <a:t>A</a:t>
            </a:r>
            <a:r>
              <a:rPr lang="en-US" dirty="0" smtClean="0"/>
              <a:t>ccounting error made. This could be a miscalculated forecast on revenue or cost of goods needed for sales.  </a:t>
            </a:r>
          </a:p>
          <a:p>
            <a:pPr>
              <a:defRPr/>
            </a:pPr>
            <a:r>
              <a:rPr lang="en-US" b="1" dirty="0" smtClean="0"/>
              <a:t>V</a:t>
            </a:r>
            <a:r>
              <a:rPr lang="en-US" dirty="0" smtClean="0"/>
              <a:t>ariance on the budget report shows a huge gap without any visible reasons. A timely investigation is necessary.  </a:t>
            </a:r>
          </a:p>
          <a:p>
            <a:pPr>
              <a:defRPr/>
            </a:pPr>
            <a:r>
              <a:rPr lang="en-US" b="1" dirty="0" smtClean="0"/>
              <a:t>E</a:t>
            </a:r>
            <a:r>
              <a:rPr lang="en-US" dirty="0" smtClean="0"/>
              <a:t>xternal economic or regulatory situation occurs</a:t>
            </a:r>
          </a:p>
          <a:p>
            <a:pPr lvl="1">
              <a:defRPr/>
            </a:pPr>
            <a:r>
              <a:rPr lang="en-US" dirty="0" smtClean="0"/>
              <a:t>Recession</a:t>
            </a:r>
          </a:p>
          <a:p>
            <a:pPr lvl="1">
              <a:defRPr/>
            </a:pPr>
            <a:r>
              <a:rPr lang="en-US" dirty="0" smtClean="0"/>
              <a:t>Changes in fuel prices</a:t>
            </a:r>
          </a:p>
          <a:p>
            <a:pPr lvl="1">
              <a:defRPr/>
            </a:pPr>
            <a:r>
              <a:rPr lang="en-US" dirty="0" smtClean="0"/>
              <a:t>New laws</a:t>
            </a:r>
          </a:p>
          <a:p>
            <a:pPr lvl="1">
              <a:defRPr/>
            </a:pPr>
            <a:r>
              <a:rPr lang="en-US" dirty="0" smtClean="0"/>
              <a:t>Shortages</a:t>
            </a:r>
          </a:p>
          <a:p>
            <a:pPr>
              <a:defRPr/>
            </a:pPr>
            <a:r>
              <a:rPr lang="en-US" dirty="0" smtClean="0"/>
              <a:t>You can use the acronym SAVE from these four general categories to help remind you when to panic.</a:t>
            </a:r>
          </a:p>
          <a:p>
            <a:pPr>
              <a:defRPr/>
            </a:pPr>
            <a:endParaRPr lang="en-US" dirty="0"/>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91E0281-88D0-49F9-8D0F-94D808D718C2}" type="slidenum">
              <a:rPr lang="en-US" smtClean="0"/>
              <a:pPr eaLnBrk="1" hangingPunct="1"/>
              <a:t>110</a:t>
            </a:fld>
            <a:endParaRPr lang="en-US" dirty="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Sometimes, you may be asked to purchase something on behalf of the organization. When purchasing, it is always a good practice to determine if the expense is worth the investment. There are factors that you should determine before making the purchasing decision. Being able to make purchasing proposals by showing the cost and benefit to the organization will help you save money for your company and make you more valuable to the management staff.</a:t>
            </a:r>
          </a:p>
          <a:p>
            <a:r>
              <a:rPr lang="en-US" dirty="0" smtClean="0"/>
              <a:t>This module will discuss four tools in making smart purchasing decisions. Here are the topics for discussion:</a:t>
            </a:r>
          </a:p>
          <a:p>
            <a:r>
              <a:rPr lang="en-US" dirty="0" smtClean="0"/>
              <a:t>10 questions you must ask</a:t>
            </a:r>
          </a:p>
          <a:p>
            <a:r>
              <a:rPr lang="en-US" dirty="0" smtClean="0"/>
              <a:t>Determining the payback period</a:t>
            </a:r>
          </a:p>
          <a:p>
            <a:r>
              <a:rPr lang="en-US" dirty="0" smtClean="0"/>
              <a:t>Deciding whether to lease or buy</a:t>
            </a:r>
          </a:p>
          <a:p>
            <a:r>
              <a:rPr lang="en-US" dirty="0" smtClean="0"/>
              <a:t>Thinking outside the box</a:t>
            </a:r>
          </a:p>
          <a:p>
            <a:r>
              <a:rPr lang="en-US" dirty="0" smtClean="0"/>
              <a:t>Let us review the 10 questions you must ask first.</a:t>
            </a:r>
          </a:p>
          <a:p>
            <a:endParaRPr lang="en-US" dirty="0" smtClean="0"/>
          </a:p>
        </p:txBody>
      </p:sp>
      <p:sp>
        <p:nvSpPr>
          <p:cNvPr id="983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85C3B7-6075-4304-BA6B-8EFCD518CC6F}" type="slidenum">
              <a:rPr lang="en-US" smtClean="0"/>
              <a:pPr eaLnBrk="1" hangingPunct="1"/>
              <a:t>119</a:t>
            </a:fld>
            <a:endParaRPr lang="en-US" dirty="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10 questions you should ask before you make a purchasing decision:</a:t>
            </a:r>
          </a:p>
          <a:p>
            <a:r>
              <a:rPr lang="en-US" dirty="0" smtClean="0"/>
              <a:t>•	Is this purchase budgeted?</a:t>
            </a:r>
          </a:p>
          <a:p>
            <a:r>
              <a:rPr lang="en-US" dirty="0" smtClean="0"/>
              <a:t>•	Lease or buy it?</a:t>
            </a:r>
          </a:p>
          <a:p>
            <a:r>
              <a:rPr lang="en-US" dirty="0" smtClean="0"/>
              <a:t>•	Make or buy it?</a:t>
            </a:r>
          </a:p>
          <a:p>
            <a:r>
              <a:rPr lang="en-US" dirty="0" smtClean="0"/>
              <a:t>•	What is the justification or business need for the purchase?</a:t>
            </a:r>
          </a:p>
          <a:p>
            <a:r>
              <a:rPr lang="en-US" dirty="0" smtClean="0"/>
              <a:t>•	Does this need to be approved by upper management?</a:t>
            </a:r>
          </a:p>
          <a:p>
            <a:r>
              <a:rPr lang="en-US" dirty="0" smtClean="0"/>
              <a:t>•	Can you do without the item?</a:t>
            </a:r>
          </a:p>
          <a:p>
            <a:r>
              <a:rPr lang="en-US" dirty="0" smtClean="0"/>
              <a:t>•	Can we restore the old item you are replacing?</a:t>
            </a:r>
          </a:p>
          <a:p>
            <a:r>
              <a:rPr lang="en-US" dirty="0" smtClean="0"/>
              <a:t>•	What is the return on the investment?</a:t>
            </a:r>
          </a:p>
          <a:p>
            <a:r>
              <a:rPr lang="en-US" dirty="0" smtClean="0"/>
              <a:t>•	What are additional costs related with the purchase?</a:t>
            </a:r>
          </a:p>
          <a:p>
            <a:r>
              <a:rPr lang="en-US" dirty="0" smtClean="0"/>
              <a:t>o	Peripheral equipment</a:t>
            </a:r>
          </a:p>
          <a:p>
            <a:r>
              <a:rPr lang="en-US" dirty="0" smtClean="0"/>
              <a:t>o	Labor</a:t>
            </a:r>
          </a:p>
          <a:p>
            <a:r>
              <a:rPr lang="en-US" dirty="0" smtClean="0"/>
              <a:t>o	Transportation</a:t>
            </a:r>
          </a:p>
          <a:p>
            <a:r>
              <a:rPr lang="en-US" dirty="0" smtClean="0"/>
              <a:t>•	What is the benefit to buying this item?</a:t>
            </a:r>
          </a:p>
          <a:p>
            <a:r>
              <a:rPr lang="en-US" dirty="0" smtClean="0"/>
              <a:t>These questions serve as a guide to making an informed decision. You should consult the budget team and subject matter experts to help you build a case for buying the proposed item.</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120</a:t>
            </a:fld>
            <a:endParaRPr lang="en-US" dirty="0"/>
          </a:p>
        </p:txBody>
      </p:sp>
    </p:spTree>
    <p:extLst>
      <p:ext uri="{BB962C8B-B14F-4D97-AF65-F5344CB8AC3E}">
        <p14:creationId xmlns:p14="http://schemas.microsoft.com/office/powerpoint/2010/main" val="11352760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time it takes to recover the cost of a purchase is called the Payback Period. The payback period is determined by dividing the cost of the purchase by the annual cash inflows the purchase is projected to return.</a:t>
            </a:r>
          </a:p>
          <a:p>
            <a:r>
              <a:rPr lang="en-US" dirty="0" smtClean="0"/>
              <a:t>Payback Period = Cost of Purchase/Annual Cash Inflows </a:t>
            </a:r>
          </a:p>
          <a:p>
            <a:r>
              <a:rPr lang="en-US" dirty="0" smtClean="0"/>
              <a:t>For example, if you bought a new production device worth $15,000 and the project annual cash inflows for this device is $5,000. The payback period would be three years.  </a:t>
            </a:r>
          </a:p>
          <a:p>
            <a:r>
              <a:rPr lang="en-US" dirty="0" smtClean="0"/>
              <a:t>The payback period is a simple calculation. It does not calculate profitability nor does it factor the time value of money. There are other calculations like net present value or internal rate of return that would calculate this for you.</a:t>
            </a:r>
          </a:p>
          <a:p>
            <a:r>
              <a:rPr lang="en-US" dirty="0" smtClean="0"/>
              <a:t>The payback period is meant to help you make a quick determination about the purchase you are considering.  </a:t>
            </a:r>
          </a:p>
          <a:p>
            <a:endParaRPr lang="en-US" dirty="0" smtClean="0"/>
          </a:p>
        </p:txBody>
      </p:sp>
      <p:sp>
        <p:nvSpPr>
          <p:cNvPr id="99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5A80230-1089-4290-AB4F-D6E5B17D2FB7}" type="slidenum">
              <a:rPr lang="en-US" smtClean="0"/>
              <a:pPr eaLnBrk="1" hangingPunct="1"/>
              <a:t>121</a:t>
            </a:fld>
            <a:endParaRPr lang="en-US" dirty="0"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a:bodyPr>
          <a:lstStyle/>
          <a:p>
            <a:pPr>
              <a:defRPr/>
            </a:pPr>
            <a:r>
              <a:rPr lang="en-US" dirty="0" smtClean="0"/>
              <a:t>Leasing equipment has several advantages. First, if owning the equipment is not an essential requirement, leasing allows you the ability to obtain the equipment with little money or no money invested in it.</a:t>
            </a:r>
          </a:p>
          <a:p>
            <a:pPr>
              <a:defRPr/>
            </a:pPr>
            <a:r>
              <a:rPr lang="en-US" dirty="0" smtClean="0"/>
              <a:t>Leasing is just as beneficial as buying. In some cases, it is better. For example, with leasing you do not have to expense depreciation. In fact, when the item breaks down or requires updating the leasing company typically takes care of the equipment or replaces it.</a:t>
            </a:r>
          </a:p>
          <a:p>
            <a:pPr>
              <a:defRPr/>
            </a:pPr>
            <a:r>
              <a:rPr lang="en-US" dirty="0" smtClean="0"/>
              <a:t>Another advantage to leasing is the conserving of cash. The organization can use the cash for other business activities. Furthermore, some types of leases can bring a tax advantage. Since the lease is not actually capital for a business, instead it is an expense, having the equipment leased may potentially reduce the tax burden on the business.</a:t>
            </a:r>
          </a:p>
          <a:p>
            <a:pPr>
              <a:defRPr/>
            </a:pPr>
            <a:r>
              <a:rPr lang="en-US" dirty="0" smtClean="0"/>
              <a:t>A drawback to leasing is the requirement of good credit. If a company if just starting, it may find it difficult to lease equipment because of the short credit history of the organization.</a:t>
            </a:r>
          </a:p>
          <a:p>
            <a:pPr>
              <a:defRPr/>
            </a:pPr>
            <a:r>
              <a:rPr lang="en-US" dirty="0" smtClean="0"/>
              <a:t>Leasing may be at a disadvantage when it comes to buildings and property. Since lease terms renew every so often, the cost may rise over time. In this case, buying the building or property will provide a more stable cost even if the purchase is accomplished through a loan.</a:t>
            </a:r>
          </a:p>
          <a:p>
            <a:pPr>
              <a:defRPr/>
            </a:pPr>
            <a:r>
              <a:rPr lang="en-US" dirty="0" smtClean="0"/>
              <a:t>Buying property also brings tax advantages. Leasing, on the other hand, does not. When determining whether to lease or buy, here are some things to consider:</a:t>
            </a:r>
          </a:p>
          <a:p>
            <a:pPr>
              <a:defRPr/>
            </a:pPr>
            <a:r>
              <a:rPr lang="en-US" dirty="0" smtClean="0"/>
              <a:t>Do you have the cash to buy the item? </a:t>
            </a:r>
          </a:p>
          <a:p>
            <a:pPr>
              <a:defRPr/>
            </a:pPr>
            <a:r>
              <a:rPr lang="en-US" dirty="0" smtClean="0"/>
              <a:t>What tax break would you get if you leased the item?</a:t>
            </a:r>
          </a:p>
          <a:p>
            <a:pPr>
              <a:defRPr/>
            </a:pPr>
            <a:r>
              <a:rPr lang="en-US" dirty="0" smtClean="0"/>
              <a:t>Is it necessary to own the item?</a:t>
            </a:r>
          </a:p>
          <a:p>
            <a:pPr>
              <a:defRPr/>
            </a:pPr>
            <a:r>
              <a:rPr lang="en-US" dirty="0" smtClean="0"/>
              <a:t>Is having a fixed cost essential? </a:t>
            </a:r>
          </a:p>
          <a:p>
            <a:pPr>
              <a:defRPr/>
            </a:pPr>
            <a:endParaRPr lang="en-US" dirty="0"/>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F71C51E-D124-42C4-A310-53CF52925404}" type="slidenum">
              <a:rPr lang="en-US" smtClean="0"/>
              <a:pPr eaLnBrk="1" hangingPunct="1"/>
              <a:t>122</a:t>
            </a:fld>
            <a:endParaRPr lang="en-US"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There are many ways to buy things if you think outside the box. Here are some unorthodox resources for buying items for your company.</a:t>
            </a:r>
          </a:p>
          <a:p>
            <a:r>
              <a:rPr lang="en-US" dirty="0" smtClean="0"/>
              <a:t>Internet markets (ex. Craig’s List or EBay)</a:t>
            </a:r>
          </a:p>
          <a:p>
            <a:r>
              <a:rPr lang="en-US" dirty="0" smtClean="0"/>
              <a:t>Auctions</a:t>
            </a:r>
          </a:p>
          <a:p>
            <a:r>
              <a:rPr lang="en-US" dirty="0" smtClean="0"/>
              <a:t>Company closures</a:t>
            </a:r>
          </a:p>
          <a:p>
            <a:r>
              <a:rPr lang="en-US" dirty="0" smtClean="0"/>
              <a:t>Thinking outside the box when making purchases may require some additional research time, the payoff may be worth it.  </a:t>
            </a:r>
          </a:p>
          <a:p>
            <a:endParaRPr lang="en-US" dirty="0" smtClean="0"/>
          </a:p>
        </p:txBody>
      </p:sp>
      <p:sp>
        <p:nvSpPr>
          <p:cNvPr id="101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1B712B-9E58-4FD1-BEE2-D8EBCF9B7143}" type="slidenum">
              <a:rPr lang="en-US" smtClean="0"/>
              <a:pPr eaLnBrk="1" hangingPunct="1"/>
              <a:t>123</a:t>
            </a:fld>
            <a:endParaRPr lang="en-US" dirty="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Abuses in the stock market in the 1900s forced the government to intervene and regulate how companies sold securities. The origins of financial regulations began back in 1933 with the enactment of the Securities Act of 1933. Here is as brief list of subsequent acts throughout history:</a:t>
            </a:r>
          </a:p>
          <a:p>
            <a:pPr lvl="0"/>
            <a:r>
              <a:rPr lang="en-US" sz="1200" b="1" kern="1200" dirty="0" smtClean="0">
                <a:solidFill>
                  <a:schemeClr val="tx1"/>
                </a:solidFill>
                <a:effectLst/>
                <a:latin typeface="+mn-lt"/>
                <a:ea typeface="+mn-ea"/>
                <a:cs typeface="+mn-cs"/>
              </a:rPr>
              <a:t>Securities Act of 1933</a:t>
            </a:r>
            <a:r>
              <a:rPr lang="en-US" sz="1200" kern="1200" dirty="0" smtClean="0">
                <a:solidFill>
                  <a:schemeClr val="tx1"/>
                </a:solidFill>
                <a:effectLst/>
                <a:latin typeface="+mn-lt"/>
                <a:ea typeface="+mn-ea"/>
                <a:cs typeface="+mn-cs"/>
              </a:rPr>
              <a:t> regulated the offer and sales of securities.</a:t>
            </a:r>
          </a:p>
          <a:p>
            <a:pPr lvl="0"/>
            <a:r>
              <a:rPr lang="en-US" sz="1200" b="1" kern="1200" dirty="0" smtClean="0">
                <a:solidFill>
                  <a:schemeClr val="tx1"/>
                </a:solidFill>
                <a:effectLst/>
                <a:latin typeface="+mn-lt"/>
                <a:ea typeface="+mn-ea"/>
                <a:cs typeface="+mn-cs"/>
              </a:rPr>
              <a:t>Securities Exchange Act of 1934</a:t>
            </a:r>
            <a:r>
              <a:rPr lang="en-US" sz="1200" kern="1200" dirty="0" smtClean="0">
                <a:solidFill>
                  <a:schemeClr val="tx1"/>
                </a:solidFill>
                <a:effectLst/>
                <a:latin typeface="+mn-lt"/>
                <a:ea typeface="+mn-ea"/>
                <a:cs typeface="+mn-cs"/>
              </a:rPr>
              <a:t> governed the secondary trading of securities like stocks, and bonds.</a:t>
            </a:r>
          </a:p>
          <a:p>
            <a:pPr lvl="0"/>
            <a:r>
              <a:rPr lang="en-US" sz="1200" b="1" kern="1200" dirty="0" smtClean="0">
                <a:solidFill>
                  <a:schemeClr val="tx1"/>
                </a:solidFill>
                <a:effectLst/>
                <a:latin typeface="+mn-lt"/>
                <a:ea typeface="+mn-ea"/>
                <a:cs typeface="+mn-cs"/>
              </a:rPr>
              <a:t>Trust Indentured Act of 1939</a:t>
            </a:r>
            <a:r>
              <a:rPr lang="en-US" sz="1200" kern="1200" dirty="0" smtClean="0">
                <a:solidFill>
                  <a:schemeClr val="tx1"/>
                </a:solidFill>
                <a:effectLst/>
                <a:latin typeface="+mn-lt"/>
                <a:ea typeface="+mn-ea"/>
                <a:cs typeface="+mn-cs"/>
              </a:rPr>
              <a:t> requires the appointment of an independent trustee to serve for the benefit of the holders of securities.</a:t>
            </a:r>
          </a:p>
          <a:p>
            <a:pPr lvl="0"/>
            <a:r>
              <a:rPr lang="en-US" sz="1200" b="1" kern="1200" dirty="0" smtClean="0">
                <a:solidFill>
                  <a:schemeClr val="tx1"/>
                </a:solidFill>
                <a:effectLst/>
                <a:latin typeface="+mn-lt"/>
                <a:ea typeface="+mn-ea"/>
                <a:cs typeface="+mn-cs"/>
              </a:rPr>
              <a:t>Investment Company Act of 1940</a:t>
            </a:r>
            <a:r>
              <a:rPr lang="en-US" sz="1200" kern="1200" dirty="0" smtClean="0">
                <a:solidFill>
                  <a:schemeClr val="tx1"/>
                </a:solidFill>
                <a:effectLst/>
                <a:latin typeface="+mn-lt"/>
                <a:ea typeface="+mn-ea"/>
                <a:cs typeface="+mn-cs"/>
              </a:rPr>
              <a:t> helped reduce or eliminate conditions, which affects the public interest and the interest of the investors.  </a:t>
            </a:r>
          </a:p>
          <a:p>
            <a:pPr lvl="0"/>
            <a:r>
              <a:rPr lang="en-US" sz="1200" b="1" kern="1200" dirty="0" smtClean="0">
                <a:solidFill>
                  <a:schemeClr val="tx1"/>
                </a:solidFill>
                <a:effectLst/>
                <a:latin typeface="+mn-lt"/>
                <a:ea typeface="+mn-ea"/>
                <a:cs typeface="+mn-cs"/>
              </a:rPr>
              <a:t>Investment Advisers Act of 1940</a:t>
            </a:r>
            <a:r>
              <a:rPr lang="en-US" sz="1200" kern="1200" dirty="0" smtClean="0">
                <a:solidFill>
                  <a:schemeClr val="tx1"/>
                </a:solidFill>
                <a:effectLst/>
                <a:latin typeface="+mn-lt"/>
                <a:ea typeface="+mn-ea"/>
                <a:cs typeface="+mn-cs"/>
              </a:rPr>
              <a:t> regulates the actions of the investment advisers.  </a:t>
            </a:r>
          </a:p>
          <a:p>
            <a:pPr lvl="0"/>
            <a:r>
              <a:rPr lang="en-US" sz="1200" b="1" kern="1200" dirty="0" smtClean="0">
                <a:solidFill>
                  <a:schemeClr val="tx1"/>
                </a:solidFill>
                <a:effectLst/>
                <a:latin typeface="+mn-lt"/>
                <a:ea typeface="+mn-ea"/>
                <a:cs typeface="+mn-cs"/>
              </a:rPr>
              <a:t>Sarbanes-Oxley Act of 2002</a:t>
            </a:r>
            <a:r>
              <a:rPr lang="en-US" sz="1200" kern="1200" dirty="0" smtClean="0">
                <a:solidFill>
                  <a:schemeClr val="tx1"/>
                </a:solidFill>
                <a:effectLst/>
                <a:latin typeface="+mn-lt"/>
                <a:ea typeface="+mn-ea"/>
                <a:cs typeface="+mn-cs"/>
              </a:rPr>
              <a:t> sets standards for all public company board, management and accounting firms in the United States.  </a:t>
            </a:r>
          </a:p>
          <a:p>
            <a:pPr lvl="0"/>
            <a:r>
              <a:rPr lang="en-US" sz="1200" b="1" kern="1200" dirty="0" smtClean="0">
                <a:solidFill>
                  <a:schemeClr val="tx1"/>
                </a:solidFill>
                <a:effectLst/>
                <a:latin typeface="+mn-lt"/>
                <a:ea typeface="+mn-ea"/>
                <a:cs typeface="+mn-cs"/>
              </a:rPr>
              <a:t>Credit Rating Agency Reform Act of 2006</a:t>
            </a:r>
            <a:r>
              <a:rPr lang="en-US" sz="1200" kern="1200" dirty="0" smtClean="0">
                <a:solidFill>
                  <a:schemeClr val="tx1"/>
                </a:solidFill>
                <a:effectLst/>
                <a:latin typeface="+mn-lt"/>
                <a:ea typeface="+mn-ea"/>
                <a:cs typeface="+mn-cs"/>
              </a:rPr>
              <a:t> improved ratings quality of companies, protecting investors.  </a:t>
            </a:r>
          </a:p>
          <a:p>
            <a:r>
              <a:rPr lang="en-US" sz="1200" kern="1200" dirty="0" smtClean="0">
                <a:solidFill>
                  <a:schemeClr val="tx1"/>
                </a:solidFill>
                <a:effectLst/>
                <a:latin typeface="+mn-lt"/>
                <a:ea typeface="+mn-ea"/>
                <a:cs typeface="+mn-cs"/>
              </a:rPr>
              <a:t>The U.S. Securities and Exchange Commission is the agency that enforces federal securities laws.</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133</a:t>
            </a:fld>
            <a:endParaRPr lang="en-US" dirty="0"/>
          </a:p>
        </p:txBody>
      </p:sp>
    </p:spTree>
    <p:extLst>
      <p:ext uri="{BB962C8B-B14F-4D97-AF65-F5344CB8AC3E}">
        <p14:creationId xmlns:p14="http://schemas.microsoft.com/office/powerpoint/2010/main" val="6356556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85000" lnSpcReduction="20000"/>
          </a:bodyPr>
          <a:lstStyle/>
          <a:p>
            <a:pPr>
              <a:defRPr/>
            </a:pPr>
            <a:r>
              <a:rPr lang="en-US" dirty="0" smtClean="0"/>
              <a:t>The Sarbanes-Oxley Act of 2002 became law on July 30, 2002. This law is also known as the following:</a:t>
            </a:r>
          </a:p>
          <a:p>
            <a:pPr>
              <a:defRPr/>
            </a:pPr>
            <a:r>
              <a:rPr lang="en-US" dirty="0" smtClean="0"/>
              <a:t>Public Company Accounting Reform And Investor Protection Act</a:t>
            </a:r>
          </a:p>
          <a:p>
            <a:pPr>
              <a:defRPr/>
            </a:pPr>
            <a:r>
              <a:rPr lang="en-US" dirty="0" smtClean="0"/>
              <a:t>Corporate And Auditing Accountability and Responsibility Act</a:t>
            </a:r>
          </a:p>
          <a:p>
            <a:pPr>
              <a:defRPr/>
            </a:pPr>
            <a:r>
              <a:rPr lang="en-US" dirty="0" smtClean="0"/>
              <a:t>Sarbanes-Oxley</a:t>
            </a:r>
          </a:p>
          <a:p>
            <a:pPr>
              <a:defRPr/>
            </a:pPr>
            <a:r>
              <a:rPr lang="en-US" dirty="0" smtClean="0"/>
              <a:t>Sarbox</a:t>
            </a:r>
          </a:p>
          <a:p>
            <a:pPr>
              <a:defRPr/>
            </a:pPr>
            <a:r>
              <a:rPr lang="en-US" dirty="0" smtClean="0"/>
              <a:t>SOX</a:t>
            </a:r>
          </a:p>
          <a:p>
            <a:pPr>
              <a:defRPr/>
            </a:pPr>
            <a:r>
              <a:rPr lang="en-US" dirty="0" smtClean="0"/>
              <a:t>The law was named after its sponsors U.S. Senator Paul Sarbanes and U.S. Representative Michael G. Oxley. The bill was created after companies like Enron, Tyco International, Adelphia, Peregrine Systems and WorldCom committed major financial scandals.</a:t>
            </a:r>
          </a:p>
          <a:p>
            <a:pPr>
              <a:defRPr/>
            </a:pPr>
            <a:r>
              <a:rPr lang="en-US" dirty="0" smtClean="0"/>
              <a:t>The law regulates the standards for all U.S. public company board of directors, management, and public accounting firms. The Securities and Exchange Commission (SEC) oversees the enforcement of this law.   </a:t>
            </a:r>
          </a:p>
          <a:p>
            <a:pPr>
              <a:defRPr/>
            </a:pPr>
            <a:r>
              <a:rPr lang="en-US" dirty="0" smtClean="0"/>
              <a:t>The law establishes the following:</a:t>
            </a:r>
          </a:p>
          <a:p>
            <a:pPr>
              <a:defRPr/>
            </a:pPr>
            <a:r>
              <a:rPr lang="en-US" dirty="0" smtClean="0"/>
              <a:t>Public Company Accounting Oversight Board, which performs the following</a:t>
            </a:r>
          </a:p>
          <a:p>
            <a:pPr lvl="1">
              <a:defRPr/>
            </a:pPr>
            <a:r>
              <a:rPr lang="en-US" dirty="0" smtClean="0"/>
              <a:t>Oversee audits of public companies</a:t>
            </a:r>
          </a:p>
          <a:p>
            <a:pPr lvl="1">
              <a:defRPr/>
            </a:pPr>
            <a:r>
              <a:rPr lang="en-US" dirty="0" smtClean="0"/>
              <a:t>Set audit reporting standards</a:t>
            </a:r>
          </a:p>
          <a:p>
            <a:pPr lvl="1">
              <a:defRPr/>
            </a:pPr>
            <a:r>
              <a:rPr lang="en-US" dirty="0" smtClean="0"/>
              <a:t>Ensures compliance of public accounting firms</a:t>
            </a:r>
          </a:p>
          <a:p>
            <a:pPr lvl="1">
              <a:defRPr/>
            </a:pPr>
            <a:r>
              <a:rPr lang="en-US" dirty="0" smtClean="0"/>
              <a:t>Requires accounting firms to register with them</a:t>
            </a:r>
          </a:p>
          <a:p>
            <a:pPr lvl="1">
              <a:defRPr/>
            </a:pPr>
            <a:r>
              <a:rPr lang="en-US" dirty="0" smtClean="0"/>
              <a:t>Instructs company board of directors to establish auditing, quality and ethic standards</a:t>
            </a:r>
          </a:p>
          <a:p>
            <a:pPr lvl="1">
              <a:defRPr/>
            </a:pPr>
            <a:r>
              <a:rPr lang="en-US" dirty="0" smtClean="0"/>
              <a:t>Provide rules for auditing standards</a:t>
            </a:r>
          </a:p>
          <a:p>
            <a:pPr>
              <a:defRPr/>
            </a:pPr>
            <a:r>
              <a:rPr lang="en-US" dirty="0" smtClean="0"/>
              <a:t>Auditor Independence</a:t>
            </a:r>
          </a:p>
          <a:p>
            <a:pPr>
              <a:defRPr/>
            </a:pPr>
            <a:r>
              <a:rPr lang="en-US" dirty="0" smtClean="0"/>
              <a:t>Corporate Responsibility</a:t>
            </a:r>
          </a:p>
          <a:p>
            <a:pPr>
              <a:defRPr/>
            </a:pPr>
            <a:r>
              <a:rPr lang="en-US" dirty="0" smtClean="0"/>
              <a:t>Enhanced Financial Disclosures</a:t>
            </a:r>
          </a:p>
          <a:p>
            <a:pPr>
              <a:defRPr/>
            </a:pPr>
            <a:r>
              <a:rPr lang="en-US" dirty="0" smtClean="0"/>
              <a:t>Analysis of Conflicts of interest</a:t>
            </a:r>
          </a:p>
          <a:p>
            <a:pPr>
              <a:defRPr/>
            </a:pPr>
            <a:r>
              <a:rPr lang="en-US" dirty="0" smtClean="0"/>
              <a:t>Security and Exchange authority</a:t>
            </a:r>
          </a:p>
          <a:p>
            <a:pPr>
              <a:defRPr/>
            </a:pPr>
            <a:endParaRPr lang="en-US" dirty="0"/>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7E086BA-6AF6-4735-8CBA-EBBD543BCB18}" type="slidenum">
              <a:rPr lang="en-US" smtClean="0"/>
              <a:pPr eaLnBrk="1" hangingPunct="1"/>
              <a:t>134</a:t>
            </a:fld>
            <a:endParaRPr lang="en-US"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Section 302 of the Sarbanes-Oxley Act of 2002 requires that the CEO and CFO certify the annual or quarterly report. The Corporate Responsibility for Financial Reports area of the law outlines the following requirements for the CEO and CFO:</a:t>
            </a:r>
          </a:p>
          <a:p>
            <a:r>
              <a:rPr lang="en-US" dirty="0" smtClean="0"/>
              <a:t>•	The signing officer has reviewed the report</a:t>
            </a:r>
          </a:p>
          <a:p>
            <a:r>
              <a:rPr lang="en-US" dirty="0" smtClean="0"/>
              <a:t>•	Based on the officer’s knowledge, the report does not contain any untrue statement </a:t>
            </a:r>
          </a:p>
          <a:p>
            <a:r>
              <a:rPr lang="en-US" dirty="0" smtClean="0"/>
              <a:t>•	Based on such officer’s knowledge the report fairly present in all material respects the financial condition</a:t>
            </a:r>
          </a:p>
          <a:p>
            <a:r>
              <a:rPr lang="en-US" dirty="0" smtClean="0"/>
              <a:t>•	The signing officers are responsible for establishing and maintaining internal controls</a:t>
            </a:r>
          </a:p>
          <a:p>
            <a:r>
              <a:rPr lang="en-US" dirty="0" smtClean="0"/>
              <a:t>•	The signing officers have disclosed to the issuer’s auditors and the audit committee of the board of directors all significant deficiencies in the design or operation of internal controls </a:t>
            </a:r>
          </a:p>
          <a:p>
            <a:r>
              <a:rPr lang="en-US" dirty="0" smtClean="0"/>
              <a:t>•	The signing officers have indicated in the report whether or not there were significant changes in internal controls</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135</a:t>
            </a:fld>
            <a:endParaRPr lang="en-US" dirty="0"/>
          </a:p>
        </p:txBody>
      </p:sp>
    </p:spTree>
    <p:extLst>
      <p:ext uri="{BB962C8B-B14F-4D97-AF65-F5344CB8AC3E}">
        <p14:creationId xmlns:p14="http://schemas.microsoft.com/office/powerpoint/2010/main" val="30272239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8th Company Law Directive is the European version of the Sarbanes-Oxley Act of 2002. This law was enacted in 2006. Most of you may not have to worry too much about this law unless your organization is based in Europe.</a:t>
            </a:r>
          </a:p>
          <a:p>
            <a:r>
              <a:rPr lang="en-US" dirty="0" smtClean="0"/>
              <a:t>Knowing about this law helps, will allow you to become more globally aware of how corporate finances are regulated.</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136</a:t>
            </a:fld>
            <a:endParaRPr lang="en-US" dirty="0"/>
          </a:p>
        </p:txBody>
      </p:sp>
    </p:spTree>
    <p:extLst>
      <p:ext uri="{BB962C8B-B14F-4D97-AF65-F5344CB8AC3E}">
        <p14:creationId xmlns:p14="http://schemas.microsoft.com/office/powerpoint/2010/main" val="4002913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a:defRPr/>
            </a:pPr>
            <a:r>
              <a:rPr lang="en-US" dirty="0" smtClean="0"/>
              <a:t>Finance has a vast vocabulary and we can spend the entire workshop just reviewing these terms. Having a grasp of all the terminology in not essential in order to have a working knowledge of finances at work. Here is a list of commonly used terms in finance that will help you begin your learning journey in this discipline:</a:t>
            </a:r>
          </a:p>
          <a:p>
            <a:pPr eaLnBrk="1" fontAlgn="t" hangingPunct="1">
              <a:defRPr/>
            </a:pPr>
            <a:r>
              <a:rPr lang="en-US" dirty="0" smtClean="0"/>
              <a:t>•	Accounting</a:t>
            </a:r>
          </a:p>
          <a:p>
            <a:pPr eaLnBrk="1" fontAlgn="t" hangingPunct="1">
              <a:defRPr/>
            </a:pPr>
            <a:r>
              <a:rPr lang="en-US" dirty="0" smtClean="0"/>
              <a:t>•	Assets</a:t>
            </a:r>
          </a:p>
          <a:p>
            <a:pPr eaLnBrk="1" fontAlgn="t" hangingPunct="1">
              <a:defRPr/>
            </a:pPr>
            <a:r>
              <a:rPr lang="en-US" dirty="0" smtClean="0"/>
              <a:t>•	Balance sheet</a:t>
            </a:r>
          </a:p>
          <a:p>
            <a:pPr eaLnBrk="1" fontAlgn="t" hangingPunct="1">
              <a:defRPr/>
            </a:pPr>
            <a:r>
              <a:rPr lang="en-US" dirty="0" smtClean="0"/>
              <a:t>•	Budget</a:t>
            </a:r>
          </a:p>
          <a:p>
            <a:pPr eaLnBrk="1" fontAlgn="t" hangingPunct="1">
              <a:defRPr/>
            </a:pPr>
            <a:r>
              <a:rPr lang="en-US" dirty="0" smtClean="0"/>
              <a:t>•	Capital</a:t>
            </a:r>
          </a:p>
          <a:p>
            <a:pPr eaLnBrk="1" fontAlgn="t" hangingPunct="1">
              <a:defRPr/>
            </a:pPr>
            <a:r>
              <a:rPr lang="en-US" dirty="0" smtClean="0"/>
              <a:t>•	Cash flow</a:t>
            </a:r>
          </a:p>
          <a:p>
            <a:pPr eaLnBrk="1" fontAlgn="t" hangingPunct="1">
              <a:defRPr/>
            </a:pPr>
            <a:r>
              <a:rPr lang="en-US" dirty="0" smtClean="0"/>
              <a:t>•	Credit</a:t>
            </a:r>
          </a:p>
          <a:p>
            <a:pPr eaLnBrk="1" fontAlgn="t" hangingPunct="1">
              <a:defRPr/>
            </a:pPr>
            <a:r>
              <a:rPr lang="en-US" dirty="0" smtClean="0"/>
              <a:t>•	Debit	</a:t>
            </a:r>
          </a:p>
          <a:p>
            <a:pPr eaLnBrk="1" fontAlgn="t" hangingPunct="1">
              <a:defRPr/>
            </a:pPr>
            <a:r>
              <a:rPr lang="en-US" dirty="0" smtClean="0"/>
              <a:t>•	Depreciation </a:t>
            </a:r>
          </a:p>
          <a:p>
            <a:pPr eaLnBrk="1" fontAlgn="t" hangingPunct="1">
              <a:defRPr/>
            </a:pPr>
            <a:r>
              <a:rPr lang="en-US" dirty="0" smtClean="0"/>
              <a:t>•	Equity</a:t>
            </a:r>
          </a:p>
          <a:p>
            <a:pPr eaLnBrk="1" fontAlgn="t" hangingPunct="1">
              <a:defRPr/>
            </a:pPr>
            <a:r>
              <a:rPr lang="en-US" dirty="0" smtClean="0"/>
              <a:t>•	Expenses</a:t>
            </a:r>
          </a:p>
          <a:p>
            <a:pPr eaLnBrk="1" fontAlgn="t" hangingPunct="1">
              <a:defRPr/>
            </a:pPr>
            <a:r>
              <a:rPr lang="en-US" dirty="0" smtClean="0"/>
              <a:t>•	Financial ratio</a:t>
            </a:r>
          </a:p>
          <a:p>
            <a:pPr eaLnBrk="1" fontAlgn="t" hangingPunct="1">
              <a:defRPr/>
            </a:pPr>
            <a:r>
              <a:rPr lang="en-US" dirty="0" smtClean="0"/>
              <a:t>•	Income</a:t>
            </a:r>
          </a:p>
          <a:p>
            <a:pPr eaLnBrk="1" fontAlgn="t" hangingPunct="1">
              <a:defRPr/>
            </a:pPr>
            <a:r>
              <a:rPr lang="en-US" dirty="0" smtClean="0"/>
              <a:t>•	Income statement</a:t>
            </a:r>
          </a:p>
          <a:p>
            <a:pPr eaLnBrk="1" fontAlgn="t" hangingPunct="1">
              <a:defRPr/>
            </a:pPr>
            <a:r>
              <a:rPr lang="en-US" dirty="0" smtClean="0"/>
              <a:t>•	Liability</a:t>
            </a:r>
          </a:p>
          <a:p>
            <a:pPr eaLnBrk="1" fontAlgn="t" hangingPunct="1">
              <a:defRPr/>
            </a:pPr>
            <a:r>
              <a:rPr lang="en-US" dirty="0" smtClean="0"/>
              <a:t>•	Net income</a:t>
            </a:r>
          </a:p>
          <a:p>
            <a:pPr>
              <a:defRPr/>
            </a:pPr>
            <a:endParaRPr lang="en-US" dirty="0" smtClean="0"/>
          </a:p>
          <a:p>
            <a:pPr>
              <a:defRPr/>
            </a:pPr>
            <a:endParaRPr 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00D6CD0-8F68-4517-9067-C5B2100C5809}" type="slidenum">
              <a:rPr lang="en-US" smtClean="0"/>
              <a:pPr eaLnBrk="1" hangingPunct="1"/>
              <a:t>6</a:t>
            </a:fld>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endParaRPr lang="en-US" dirty="0" smtClean="0"/>
          </a:p>
          <a:p>
            <a:r>
              <a:rPr lang="en-US" dirty="0" smtClean="0"/>
              <a:t>Many people utilize the financial data of an organization. The purpose will vary, but the fact remains that accurate budget and financial reports are necessary to meet each of those key player’s needs.  </a:t>
            </a:r>
          </a:p>
          <a:p>
            <a:r>
              <a:rPr lang="en-US" dirty="0" smtClean="0"/>
              <a:t>Here is a list of those key players and their role:</a:t>
            </a:r>
          </a:p>
          <a:p>
            <a:endParaRPr lang="en-US" dirty="0" smtClean="0"/>
          </a:p>
          <a:p>
            <a:r>
              <a:rPr lang="en-US" dirty="0" smtClean="0"/>
              <a:t>Player	Role</a:t>
            </a:r>
          </a:p>
          <a:p>
            <a:r>
              <a:rPr lang="en-US" dirty="0" smtClean="0"/>
              <a:t>CEO	They use financial data to steer the organization to the strategic vision, mission, and goals of the organization. </a:t>
            </a:r>
          </a:p>
          <a:p>
            <a:r>
              <a:rPr lang="en-US" dirty="0" smtClean="0"/>
              <a:t>CFO	They ensure that the financial data is accurate and create reports. In addition, they analyze the information and help the CEO make decisions.</a:t>
            </a:r>
          </a:p>
          <a:p>
            <a:r>
              <a:rPr lang="en-US" dirty="0" smtClean="0"/>
              <a:t>Senior Leadership	They use financial data to control budgets of several departments and business units.</a:t>
            </a:r>
          </a:p>
          <a:p>
            <a:r>
              <a:rPr lang="en-US" dirty="0" smtClean="0"/>
              <a:t>Accounting	They collect financial data and record them daily in computer systems for compiling at the end of the month. </a:t>
            </a:r>
          </a:p>
          <a:p>
            <a:r>
              <a:rPr lang="en-US" dirty="0" smtClean="0"/>
              <a:t>Department Managers	They use financial data to manage their areas or business units.</a:t>
            </a:r>
          </a:p>
          <a:p>
            <a:r>
              <a:rPr lang="en-US" dirty="0" smtClean="0"/>
              <a:t>Board of Directors	They use financial data to determine how well the organization is doing and hold leaders accountable for meeting budgets and other obligations.</a:t>
            </a:r>
          </a:p>
          <a:p>
            <a:r>
              <a:rPr lang="en-US" dirty="0" smtClean="0"/>
              <a:t>Government Regulators	They use financial data to determine if the company is being managed according to rules. </a:t>
            </a:r>
          </a:p>
          <a:p>
            <a:r>
              <a:rPr lang="en-US" dirty="0" smtClean="0"/>
              <a:t>Stockholders	They use financial data to determine if the company if profitable and being managed well.</a:t>
            </a:r>
          </a:p>
          <a:p>
            <a:r>
              <a:rPr lang="en-US" dirty="0" smtClean="0"/>
              <a:t>Investors	They use financial data to determine if they want to purchase stocks in hopes of a financial return.</a:t>
            </a:r>
          </a:p>
          <a:p>
            <a:r>
              <a:rPr lang="en-US" dirty="0" smtClean="0"/>
              <a:t>Creditors	They use financial data to determine if the company is capable of paying back a new or current loan. </a:t>
            </a:r>
          </a:p>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7</a:t>
            </a:fld>
            <a:endParaRPr lang="en-US" dirty="0"/>
          </a:p>
        </p:txBody>
      </p:sp>
    </p:spTree>
    <p:extLst>
      <p:ext uri="{BB962C8B-B14F-4D97-AF65-F5344CB8AC3E}">
        <p14:creationId xmlns:p14="http://schemas.microsoft.com/office/powerpoint/2010/main" val="2381669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Several financial organizations help shape the way financial data is structured and reported. Some organizations are private institutions and others are government run. Here is a list of the most important financial organizations.</a:t>
            </a:r>
          </a:p>
          <a:p>
            <a:r>
              <a:rPr lang="en-US" b="1" dirty="0" smtClean="0"/>
              <a:t>United States Securities and Exchange Commission (SEC):</a:t>
            </a:r>
            <a:r>
              <a:rPr lang="en-US" dirty="0" smtClean="0"/>
              <a:t> The SEC works with private organizations like the AICPA and FASB to help set standards for accounting principles.</a:t>
            </a:r>
          </a:p>
          <a:p>
            <a:r>
              <a:rPr lang="en-US" b="1" dirty="0" smtClean="0"/>
              <a:t>American Institute of Certified Public Accountants (AICPA): </a:t>
            </a:r>
            <a:r>
              <a:rPr lang="en-US" dirty="0" smtClean="0"/>
              <a:t>This organization publishes audit and accounting guidelines, provide guidance on financial reporting topics until standards are set by the FASB or GASB. Publish practice bulletins, which focus on reporting issues not handled by the FASB or GASB</a:t>
            </a:r>
          </a:p>
          <a:p>
            <a:r>
              <a:rPr lang="en-US" b="1" dirty="0" smtClean="0"/>
              <a:t>Financial Accounting Standards Board (FASB): </a:t>
            </a:r>
            <a:r>
              <a:rPr lang="en-US" dirty="0" smtClean="0"/>
              <a:t>This organization publishes the statements of financial accounting standards, statements of financial accounting concepts, interpretations, and technical bulletins related to accounting standards.</a:t>
            </a:r>
          </a:p>
          <a:p>
            <a:r>
              <a:rPr lang="en-US" dirty="0" smtClean="0"/>
              <a:t>This organization also has an Emerging Issues Task Force (EITF), which handles new and unusual financial issues that may have the potential to be a larger problem in the industry.</a:t>
            </a:r>
          </a:p>
          <a:p>
            <a:r>
              <a:rPr lang="en-US" b="1" dirty="0" smtClean="0"/>
              <a:t>Governmental Accounting Standards Board (GASB): </a:t>
            </a:r>
            <a:r>
              <a:rPr lang="en-US" dirty="0" smtClean="0"/>
              <a:t>This organization deals with government financial reporting issues. It resembles the FASB, but deals exclusively with government agencies.</a:t>
            </a:r>
          </a:p>
          <a:p>
            <a:endParaRPr lang="en-US" dirty="0"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AD72D5A-3817-4B9B-AC20-9CDDAE9A5EC1}" type="slidenum">
              <a:rPr lang="en-US" smtClean="0"/>
              <a:pPr eaLnBrk="1" hangingPunct="1"/>
              <a:t>8</a:t>
            </a:fld>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Generally Accepted Accounting Principles were developed to give a consistent framework for companies to use in structuring their financial statements. Organizations are required to follow GAAP standards and most accountants and auditors are familiar with this concept and use it every day.</a:t>
            </a:r>
          </a:p>
          <a:p>
            <a:r>
              <a:rPr lang="en-US" dirty="0" smtClean="0"/>
              <a:t>If you are not an accountant or auditor, that is okay. Understanding GAAP will help you realize the importance of keeping excellent records of your revenue and expenditures in your area.</a:t>
            </a:r>
          </a:p>
          <a:p>
            <a:r>
              <a:rPr lang="en-US" dirty="0" smtClean="0"/>
              <a:t>Furthermore, understanding GAAP will increase your financial vocabulary and knowledge of why financial reports must conform to a particular set of standards.</a:t>
            </a:r>
          </a:p>
          <a:p>
            <a:r>
              <a:rPr lang="en-US" dirty="0" smtClean="0"/>
              <a:t>In general, GAAP deals with the following reporting standards:</a:t>
            </a:r>
          </a:p>
          <a:p>
            <a:r>
              <a:rPr lang="en-US" dirty="0" smtClean="0"/>
              <a:t>When is revenue recognized as actual revenue that can be counted? This prevents overstatement of revenues by determining when revenue can be claimed or recognized.</a:t>
            </a:r>
          </a:p>
          <a:p>
            <a:r>
              <a:rPr lang="en-US" dirty="0" smtClean="0"/>
              <a:t>Balance sheet item classification standardizes the items found on the balance sheet to avoid confusion.  </a:t>
            </a:r>
          </a:p>
          <a:p>
            <a:r>
              <a:rPr lang="en-US" dirty="0" smtClean="0"/>
              <a:t>Outstanding share measurements</a:t>
            </a:r>
          </a:p>
          <a:p>
            <a:r>
              <a:rPr lang="en-US" dirty="0" smtClean="0"/>
              <a:t>You may not have to deal with these principles on a daily basis, but understanding their importance in the area of budgets and financial reports will help your credibility because this is a very common and basic concept in this area.</a:t>
            </a:r>
          </a:p>
          <a:p>
            <a:endParaRPr lang="en-US" dirty="0"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33BE60E-9E11-4B55-9337-8D45DC71D489}" type="slidenum">
              <a:rPr lang="en-US" smtClean="0"/>
              <a:pPr eaLnBrk="1" hangingPunct="1"/>
              <a:t>9</a:t>
            </a:fld>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3BCC9E8-3E28-4FCD-9C51-38AE954B7708}" type="slidenum">
              <a:rPr lang="en-US" smtClean="0"/>
              <a:pPr>
                <a:defRPr/>
              </a:pPr>
              <a:t>12</a:t>
            </a:fld>
            <a:endParaRPr lang="en-US" dirty="0"/>
          </a:p>
        </p:txBody>
      </p:sp>
    </p:spTree>
    <p:extLst>
      <p:ext uri="{BB962C8B-B14F-4D97-AF65-F5344CB8AC3E}">
        <p14:creationId xmlns:p14="http://schemas.microsoft.com/office/powerpoint/2010/main" val="28846639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flip="none" rotWithShape="1">
            <a:gsLst>
              <a:gs pos="33000">
                <a:schemeClr val="bg1"/>
              </a:gs>
              <a:gs pos="76000">
                <a:schemeClr val="bg1">
                  <a:lumMod val="50000"/>
                  <a:alpha val="9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13" name="Text Placeholder 12"/>
          <p:cNvSpPr>
            <a:spLocks noGrp="1"/>
          </p:cNvSpPr>
          <p:nvPr>
            <p:ph type="body" sz="quarter" idx="10"/>
          </p:nvPr>
        </p:nvSpPr>
        <p:spPr>
          <a:xfrm>
            <a:off x="7391400" y="381000"/>
            <a:ext cx="1752600" cy="2590800"/>
          </a:xfrm>
          <a:noFill/>
          <a:ln>
            <a:noFill/>
          </a:ln>
        </p:spPr>
        <p:txBody>
          <a:bodyPr/>
          <a:lstStyle>
            <a:lvl1pPr marL="0" indent="0">
              <a:buNone/>
              <a:defRPr lang="en-US" sz="1800" i="1" kern="1200" dirty="0" smtClean="0">
                <a:solidFill>
                  <a:schemeClr val="tx1"/>
                </a:solidFill>
                <a:effectLst/>
                <a:latin typeface="+mn-lt"/>
                <a:ea typeface="+mn-ea"/>
                <a:cs typeface="Times New Roman" pitchFamily="18" charset="0"/>
              </a:defRPr>
            </a:lvl1pPr>
          </a:lstStyle>
          <a:p>
            <a:pPr marL="0" lvl="0" indent="0" algn="l" rtl="0" eaLnBrk="1" fontAlgn="auto" hangingPunct="1">
              <a:lnSpc>
                <a:spcPct val="115000"/>
              </a:lnSpc>
              <a:spcBef>
                <a:spcPct val="0"/>
              </a:spcBef>
              <a:spcAft>
                <a:spcPts val="0"/>
              </a:spcAft>
              <a:buFont typeface="Arial" charset="0"/>
              <a:buNone/>
            </a:pPr>
            <a:r>
              <a:rPr lang="en-US" dirty="0" smtClean="0"/>
              <a:t>Click to edit Master text styles</a:t>
            </a:r>
          </a:p>
        </p:txBody>
      </p:sp>
      <p:pic>
        <p:nvPicPr>
          <p:cNvPr id="105474" name="Picture 2" descr="C:\Users\Darren\Desktop\New Photos\s00005.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0983" t="8459" r="21476" b="10873"/>
          <a:stretch/>
        </p:blipFill>
        <p:spPr bwMode="auto">
          <a:xfrm>
            <a:off x="6444208" y="4744534"/>
            <a:ext cx="2359396" cy="2113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931891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Tree>
    <p:extLst>
      <p:ext uri="{BB962C8B-B14F-4D97-AF65-F5344CB8AC3E}">
        <p14:creationId xmlns:p14="http://schemas.microsoft.com/office/powerpoint/2010/main" val="42534449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F6E551D-807B-4371-AE1F-12B5EADDA87D}" type="datetimeFigureOut">
              <a:rPr lang="en-US"/>
              <a:pPr>
                <a:defRPr/>
              </a:pPr>
              <a:t>8/14/2014</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B4C66C-B434-4F23-ACBC-5E878E1794EB}"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22.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36.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Darren\Desktop\New Photos\s00005.png"/>
          <p:cNvPicPr>
            <a:picLocks noChangeAspect="1" noChangeArrowheads="1"/>
          </p:cNvPicPr>
          <p:nvPr/>
        </p:nvPicPr>
        <p:blipFill rotWithShape="1">
          <a:blip r:embed="rId2">
            <a:extLst>
              <a:ext uri="{28A0092B-C50C-407E-A947-70E740481C1C}">
                <a14:useLocalDpi xmlns:a14="http://schemas.microsoft.com/office/drawing/2010/main" val="0"/>
              </a:ext>
            </a:extLst>
          </a:blip>
          <a:srcRect l="10983" t="8459" r="21476" b="10873"/>
          <a:stretch/>
        </p:blipFill>
        <p:spPr bwMode="auto">
          <a:xfrm>
            <a:off x="6444208" y="4744534"/>
            <a:ext cx="2359396" cy="2113466"/>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3"/>
          <p:cNvSpPr txBox="1">
            <a:spLocks noChangeArrowheads="1"/>
          </p:cNvSpPr>
          <p:nvPr/>
        </p:nvSpPr>
        <p:spPr bwMode="auto">
          <a:xfrm>
            <a:off x="914400" y="19812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Budgets And Financial </a:t>
            </a:r>
            <a:r>
              <a:rPr lang="en-US" sz="4800" b="1" dirty="0" smtClean="0"/>
              <a:t>Reports</a:t>
            </a:r>
            <a:r>
              <a:rPr lang="en-CA" sz="1100" b="1" dirty="0" smtClean="0">
                <a:solidFill>
                  <a:srgbClr val="17365D"/>
                </a:solidFill>
                <a:latin typeface="Calibri" pitchFamily="34" charset="0"/>
              </a:rPr>
              <a:t/>
            </a:r>
            <a:br>
              <a:rPr lang="en-CA" sz="1100" b="1" dirty="0" smtClean="0">
                <a:solidFill>
                  <a:srgbClr val="17365D"/>
                </a:solidFill>
                <a:latin typeface="Calibri" pitchFamily="34" charset="0"/>
              </a:rPr>
            </a:br>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spTree>
    <p:extLst>
      <p:ext uri="{BB962C8B-B14F-4D97-AF65-F5344CB8AC3E}">
        <p14:creationId xmlns:p14="http://schemas.microsoft.com/office/powerpoint/2010/main" val="9081691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not a part of the definition of finance according to Encarta® World Dictionary?</a:t>
            </a:r>
          </a:p>
          <a:p>
            <a:pPr lvl="1">
              <a:lnSpc>
                <a:spcPct val="115000"/>
              </a:lnSpc>
              <a:spcBef>
                <a:spcPts val="0"/>
              </a:spcBef>
              <a:spcAft>
                <a:spcPts val="0"/>
              </a:spcAft>
              <a:buFont typeface="+mj-lt"/>
              <a:buAutoNum type="alphaLcParenR"/>
            </a:pPr>
            <a:r>
              <a:rPr lang="en-US" dirty="0">
                <a:ea typeface="Times New Roman"/>
                <a:cs typeface="Times New Roman"/>
              </a:rPr>
              <a:t>The money required to do something</a:t>
            </a:r>
          </a:p>
          <a:p>
            <a:pPr lvl="1">
              <a:lnSpc>
                <a:spcPct val="115000"/>
              </a:lnSpc>
              <a:spcBef>
                <a:spcPts val="0"/>
              </a:spcBef>
              <a:spcAft>
                <a:spcPts val="0"/>
              </a:spcAft>
              <a:buFont typeface="+mj-lt"/>
              <a:buAutoNum type="alphaLcParenR"/>
            </a:pPr>
            <a:r>
              <a:rPr lang="en-US" dirty="0">
                <a:ea typeface="Times New Roman"/>
                <a:cs typeface="Times New Roman"/>
              </a:rPr>
              <a:t>The business or art of managing the monetary resources of an organization, country, or person</a:t>
            </a:r>
          </a:p>
          <a:p>
            <a:pPr lvl="1">
              <a:lnSpc>
                <a:spcPct val="115000"/>
              </a:lnSpc>
              <a:spcBef>
                <a:spcPts val="0"/>
              </a:spcBef>
              <a:spcAft>
                <a:spcPts val="0"/>
              </a:spcAft>
              <a:buFont typeface="+mj-lt"/>
              <a:buAutoNum type="alphaLcParenR"/>
            </a:pPr>
            <a:r>
              <a:rPr lang="en-US" dirty="0">
                <a:ea typeface="Times New Roman"/>
                <a:cs typeface="Times New Roman"/>
              </a:rPr>
              <a:t>The money at the disposal of an organization, country, or person</a:t>
            </a:r>
          </a:p>
          <a:p>
            <a:pPr lvl="1">
              <a:lnSpc>
                <a:spcPct val="115000"/>
              </a:lnSpc>
              <a:spcBef>
                <a:spcPts val="0"/>
              </a:spcBef>
              <a:spcAft>
                <a:spcPts val="1000"/>
              </a:spcAft>
              <a:buFont typeface="+mj-lt"/>
              <a:buAutoNum type="alphaLcParenR"/>
            </a:pPr>
            <a:r>
              <a:rPr lang="en-US" dirty="0">
                <a:ea typeface="Times New Roman"/>
                <a:cs typeface="Times New Roman"/>
              </a:rPr>
              <a:t>The totality of money earned and spent by an organization, country or person</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When the monthly financial reports are created by organizations, they are made public:</a:t>
            </a:r>
          </a:p>
          <a:p>
            <a:pPr lvl="1">
              <a:lnSpc>
                <a:spcPct val="115000"/>
              </a:lnSpc>
              <a:spcBef>
                <a:spcPts val="0"/>
              </a:spcBef>
              <a:spcAft>
                <a:spcPts val="0"/>
              </a:spcAft>
              <a:buFont typeface="+mj-lt"/>
              <a:buAutoNum type="alphaLcParenR"/>
            </a:pPr>
            <a:r>
              <a:rPr lang="en-US" dirty="0">
                <a:ea typeface="Times New Roman"/>
                <a:cs typeface="Times New Roman"/>
              </a:rPr>
              <a:t>To both the shareholders and the government</a:t>
            </a:r>
          </a:p>
          <a:p>
            <a:pPr lvl="1">
              <a:lnSpc>
                <a:spcPct val="115000"/>
              </a:lnSpc>
              <a:spcBef>
                <a:spcPts val="0"/>
              </a:spcBef>
              <a:spcAft>
                <a:spcPts val="0"/>
              </a:spcAft>
              <a:buFont typeface="+mj-lt"/>
              <a:buAutoNum type="alphaLcParenR"/>
            </a:pPr>
            <a:r>
              <a:rPr lang="en-US" dirty="0">
                <a:ea typeface="Times New Roman"/>
                <a:cs typeface="Times New Roman"/>
              </a:rPr>
              <a:t>Only to the board of directors</a:t>
            </a:r>
          </a:p>
          <a:p>
            <a:pPr lvl="1">
              <a:lnSpc>
                <a:spcPct val="115000"/>
              </a:lnSpc>
              <a:spcBef>
                <a:spcPts val="0"/>
              </a:spcBef>
              <a:spcAft>
                <a:spcPts val="0"/>
              </a:spcAft>
              <a:buFont typeface="+mj-lt"/>
              <a:buAutoNum type="alphaLcParenR"/>
            </a:pPr>
            <a:r>
              <a:rPr lang="en-US" dirty="0">
                <a:ea typeface="Times New Roman"/>
                <a:cs typeface="Times New Roman"/>
              </a:rPr>
              <a:t>Only to the shareholders</a:t>
            </a:r>
          </a:p>
          <a:p>
            <a:pPr lvl="1">
              <a:lnSpc>
                <a:spcPct val="115000"/>
              </a:lnSpc>
              <a:spcBef>
                <a:spcPts val="0"/>
              </a:spcBef>
              <a:spcAft>
                <a:spcPts val="1000"/>
              </a:spcAft>
              <a:buFont typeface="+mj-lt"/>
              <a:buAutoNum type="alphaLcParenR"/>
            </a:pPr>
            <a:r>
              <a:rPr lang="en-US" dirty="0">
                <a:ea typeface="Times New Roman"/>
                <a:cs typeface="Times New Roman"/>
              </a:rPr>
              <a:t>Only to the government</a:t>
            </a:r>
          </a:p>
          <a:p>
            <a:endParaRPr lang="en-US" dirty="0" smtClean="0"/>
          </a:p>
        </p:txBody>
      </p:sp>
    </p:spTree>
    <p:extLst>
      <p:ext uri="{BB962C8B-B14F-4D97-AF65-F5344CB8AC3E}">
        <p14:creationId xmlns:p14="http://schemas.microsoft.com/office/powerpoint/2010/main" val="2379820590"/>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What kind of tool is the extrapolation tool?</a:t>
            </a:r>
          </a:p>
          <a:p>
            <a:pPr lvl="1">
              <a:lnSpc>
                <a:spcPct val="115000"/>
              </a:lnSpc>
              <a:spcBef>
                <a:spcPts val="0"/>
              </a:spcBef>
              <a:spcAft>
                <a:spcPts val="0"/>
              </a:spcAft>
              <a:buFont typeface="+mj-lt"/>
              <a:buAutoNum type="alphaLcParenR"/>
            </a:pPr>
            <a:r>
              <a:rPr lang="en-US" dirty="0">
                <a:ea typeface="Times New Roman"/>
                <a:cs typeface="Times New Roman"/>
              </a:rPr>
              <a:t>Statistical</a:t>
            </a:r>
          </a:p>
          <a:p>
            <a:pPr lvl="1">
              <a:lnSpc>
                <a:spcPct val="115000"/>
              </a:lnSpc>
              <a:spcBef>
                <a:spcPts val="0"/>
              </a:spcBef>
              <a:spcAft>
                <a:spcPts val="0"/>
              </a:spcAft>
              <a:buFont typeface="+mj-lt"/>
              <a:buAutoNum type="alphaLcParenR"/>
            </a:pPr>
            <a:r>
              <a:rPr lang="en-US" dirty="0">
                <a:ea typeface="Times New Roman"/>
                <a:cs typeface="Times New Roman"/>
              </a:rPr>
              <a:t>Mathematical</a:t>
            </a:r>
          </a:p>
          <a:p>
            <a:pPr lvl="1">
              <a:lnSpc>
                <a:spcPct val="115000"/>
              </a:lnSpc>
              <a:spcBef>
                <a:spcPts val="0"/>
              </a:spcBef>
              <a:spcAft>
                <a:spcPts val="0"/>
              </a:spcAft>
              <a:buFont typeface="+mj-lt"/>
              <a:buAutoNum type="alphaLcParenR"/>
            </a:pPr>
            <a:r>
              <a:rPr lang="en-US" dirty="0">
                <a:ea typeface="Times New Roman"/>
                <a:cs typeface="Times New Roman"/>
              </a:rPr>
              <a:t>Logical</a:t>
            </a:r>
          </a:p>
          <a:p>
            <a:pPr lvl="1">
              <a:lnSpc>
                <a:spcPct val="115000"/>
              </a:lnSpc>
              <a:spcBef>
                <a:spcPts val="0"/>
              </a:spcBef>
              <a:spcAft>
                <a:spcPts val="1000"/>
              </a:spcAft>
              <a:buFont typeface="+mj-lt"/>
              <a:buAutoNum type="alphaLcParenR"/>
            </a:pPr>
            <a:r>
              <a:rPr lang="en-US" dirty="0">
                <a:ea typeface="Times New Roman"/>
                <a:cs typeface="Times New Roman"/>
              </a:rPr>
              <a:t>Theoretical</a:t>
            </a:r>
          </a:p>
          <a:p>
            <a:pPr lvl="0">
              <a:lnSpc>
                <a:spcPct val="115000"/>
              </a:lnSpc>
              <a:spcBef>
                <a:spcPts val="0"/>
              </a:spcBef>
              <a:spcAft>
                <a:spcPts val="1000"/>
              </a:spcAft>
              <a:buFont typeface="+mj-lt"/>
              <a:buAutoNum type="arabicParenR" startAt="5"/>
            </a:pPr>
            <a:r>
              <a:rPr lang="en-US" dirty="0">
                <a:ea typeface="Times New Roman"/>
                <a:cs typeface="Times New Roman"/>
              </a:rPr>
              <a:t>What kind of data does the extrapolation tool use?</a:t>
            </a:r>
          </a:p>
          <a:p>
            <a:pPr lvl="1">
              <a:lnSpc>
                <a:spcPct val="115000"/>
              </a:lnSpc>
              <a:spcBef>
                <a:spcPts val="0"/>
              </a:spcBef>
              <a:spcAft>
                <a:spcPts val="0"/>
              </a:spcAft>
              <a:buFont typeface="+mj-lt"/>
              <a:buAutoNum type="alphaLcParenR"/>
            </a:pPr>
            <a:r>
              <a:rPr lang="en-US" dirty="0">
                <a:ea typeface="Times New Roman"/>
                <a:cs typeface="Times New Roman"/>
              </a:rPr>
              <a:t>Historical data</a:t>
            </a:r>
          </a:p>
          <a:p>
            <a:pPr lvl="1">
              <a:lnSpc>
                <a:spcPct val="115000"/>
              </a:lnSpc>
              <a:spcBef>
                <a:spcPts val="0"/>
              </a:spcBef>
              <a:spcAft>
                <a:spcPts val="0"/>
              </a:spcAft>
              <a:buFont typeface="+mj-lt"/>
              <a:buAutoNum type="alphaLcParenR"/>
            </a:pPr>
            <a:r>
              <a:rPr lang="en-US" dirty="0">
                <a:ea typeface="Times New Roman"/>
                <a:cs typeface="Times New Roman"/>
              </a:rPr>
              <a:t>Current data</a:t>
            </a:r>
          </a:p>
          <a:p>
            <a:pPr lvl="1">
              <a:lnSpc>
                <a:spcPct val="115000"/>
              </a:lnSpc>
              <a:spcBef>
                <a:spcPts val="0"/>
              </a:spcBef>
              <a:spcAft>
                <a:spcPts val="0"/>
              </a:spcAft>
              <a:buFont typeface="+mj-lt"/>
              <a:buAutoNum type="alphaLcParenR"/>
            </a:pPr>
            <a:r>
              <a:rPr lang="en-US" dirty="0">
                <a:ea typeface="Times New Roman"/>
                <a:cs typeface="Times New Roman"/>
              </a:rPr>
              <a:t>Assumed future data</a:t>
            </a:r>
          </a:p>
          <a:p>
            <a:pPr lvl="1">
              <a:lnSpc>
                <a:spcPct val="115000"/>
              </a:lnSpc>
              <a:spcBef>
                <a:spcPts val="0"/>
              </a:spcBef>
              <a:spcAft>
                <a:spcPts val="1000"/>
              </a:spcAft>
              <a:buFont typeface="+mj-lt"/>
              <a:buAutoNum type="alphaLcParenR"/>
            </a:pPr>
            <a:r>
              <a:rPr lang="en-US" dirty="0">
                <a:ea typeface="Times New Roman"/>
                <a:cs typeface="Times New Roman"/>
              </a:rPr>
              <a:t>Combined data</a:t>
            </a:r>
          </a:p>
        </p:txBody>
      </p:sp>
    </p:spTree>
    <p:extLst>
      <p:ext uri="{BB962C8B-B14F-4D97-AF65-F5344CB8AC3E}">
        <p14:creationId xmlns:p14="http://schemas.microsoft.com/office/powerpoint/2010/main" val="226088916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Who uses the formal financial models?</a:t>
            </a:r>
          </a:p>
          <a:p>
            <a:pPr lvl="1">
              <a:lnSpc>
                <a:spcPct val="115000"/>
              </a:lnSpc>
              <a:spcBef>
                <a:spcPts val="0"/>
              </a:spcBef>
              <a:spcAft>
                <a:spcPts val="0"/>
              </a:spcAft>
              <a:buFont typeface="+mj-lt"/>
              <a:buAutoNum type="alphaLcParenR"/>
            </a:pPr>
            <a:r>
              <a:rPr lang="en-US" dirty="0">
                <a:ea typeface="Times New Roman"/>
                <a:cs typeface="Times New Roman"/>
              </a:rPr>
              <a:t>Anyone</a:t>
            </a:r>
          </a:p>
          <a:p>
            <a:pPr lvl="1">
              <a:lnSpc>
                <a:spcPct val="115000"/>
              </a:lnSpc>
              <a:spcBef>
                <a:spcPts val="0"/>
              </a:spcBef>
              <a:spcAft>
                <a:spcPts val="0"/>
              </a:spcAft>
              <a:buFont typeface="+mj-lt"/>
              <a:buAutoNum type="alphaLcParenR"/>
            </a:pPr>
            <a:r>
              <a:rPr lang="en-US" dirty="0">
                <a:ea typeface="Times New Roman"/>
                <a:cs typeface="Times New Roman"/>
              </a:rPr>
              <a:t>Investors</a:t>
            </a:r>
          </a:p>
          <a:p>
            <a:pPr lvl="1">
              <a:lnSpc>
                <a:spcPct val="115000"/>
              </a:lnSpc>
              <a:spcBef>
                <a:spcPts val="0"/>
              </a:spcBef>
              <a:spcAft>
                <a:spcPts val="0"/>
              </a:spcAft>
              <a:buFont typeface="+mj-lt"/>
              <a:buAutoNum type="alphaLcParenR"/>
            </a:pPr>
            <a:r>
              <a:rPr lang="en-US" dirty="0">
                <a:ea typeface="Times New Roman"/>
                <a:cs typeface="Times New Roman"/>
              </a:rPr>
              <a:t>Managers</a:t>
            </a:r>
          </a:p>
          <a:p>
            <a:pPr lvl="1">
              <a:lnSpc>
                <a:spcPct val="115000"/>
              </a:lnSpc>
              <a:spcBef>
                <a:spcPts val="0"/>
              </a:spcBef>
              <a:spcAft>
                <a:spcPts val="1000"/>
              </a:spcAft>
              <a:buFont typeface="+mj-lt"/>
              <a:buAutoNum type="alphaLcParenR"/>
            </a:pPr>
            <a:r>
              <a:rPr lang="en-US" dirty="0">
                <a:ea typeface="Times New Roman"/>
                <a:cs typeface="Times New Roman"/>
              </a:rPr>
              <a:t>The accounting</a:t>
            </a: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a formal financial model?</a:t>
            </a:r>
          </a:p>
          <a:p>
            <a:pPr lvl="1">
              <a:lnSpc>
                <a:spcPct val="115000"/>
              </a:lnSpc>
              <a:spcBef>
                <a:spcPts val="0"/>
              </a:spcBef>
              <a:spcAft>
                <a:spcPts val="0"/>
              </a:spcAft>
              <a:buFont typeface="+mj-lt"/>
              <a:buAutoNum type="alphaLcParenR"/>
            </a:pPr>
            <a:r>
              <a:rPr lang="en-US" dirty="0">
                <a:ea typeface="Times New Roman"/>
                <a:cs typeface="Times New Roman"/>
              </a:rPr>
              <a:t>Profitability index</a:t>
            </a:r>
          </a:p>
          <a:p>
            <a:pPr lvl="1">
              <a:lnSpc>
                <a:spcPct val="115000"/>
              </a:lnSpc>
              <a:spcBef>
                <a:spcPts val="0"/>
              </a:spcBef>
              <a:spcAft>
                <a:spcPts val="0"/>
              </a:spcAft>
              <a:buFont typeface="+mj-lt"/>
              <a:buAutoNum type="alphaLcParenR"/>
            </a:pPr>
            <a:r>
              <a:rPr lang="en-US" dirty="0">
                <a:ea typeface="Times New Roman"/>
                <a:cs typeface="Times New Roman"/>
              </a:rPr>
              <a:t>Equivalent annuity</a:t>
            </a:r>
          </a:p>
          <a:p>
            <a:pPr lvl="1">
              <a:lnSpc>
                <a:spcPct val="115000"/>
              </a:lnSpc>
              <a:spcBef>
                <a:spcPts val="0"/>
              </a:spcBef>
              <a:spcAft>
                <a:spcPts val="0"/>
              </a:spcAft>
              <a:buFont typeface="+mj-lt"/>
              <a:buAutoNum type="alphaLcParenR"/>
            </a:pPr>
            <a:r>
              <a:rPr lang="en-US" dirty="0">
                <a:ea typeface="Times New Roman"/>
                <a:cs typeface="Times New Roman"/>
              </a:rPr>
              <a:t>External rate of return</a:t>
            </a:r>
          </a:p>
          <a:p>
            <a:pPr lvl="1">
              <a:lnSpc>
                <a:spcPct val="115000"/>
              </a:lnSpc>
              <a:spcBef>
                <a:spcPts val="0"/>
              </a:spcBef>
              <a:spcAft>
                <a:spcPts val="1000"/>
              </a:spcAft>
              <a:buFont typeface="+mj-lt"/>
              <a:buAutoNum type="alphaLcParenR"/>
            </a:pPr>
            <a:r>
              <a:rPr lang="en-US" dirty="0">
                <a:ea typeface="Times New Roman"/>
                <a:cs typeface="Times New Roman"/>
              </a:rPr>
              <a:t>Internal rate of return</a:t>
            </a:r>
          </a:p>
          <a:p>
            <a:endParaRPr lang="en-US" dirty="0" smtClean="0"/>
          </a:p>
        </p:txBody>
      </p:sp>
    </p:spTree>
    <p:extLst>
      <p:ext uri="{BB962C8B-B14F-4D97-AF65-F5344CB8AC3E}">
        <p14:creationId xmlns:p14="http://schemas.microsoft.com/office/powerpoint/2010/main" val="350349002"/>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Any kind of forecasting technique is a guarantee for success</a:t>
            </a:r>
          </a:p>
          <a:p>
            <a:pPr lvl="1">
              <a:lnSpc>
                <a:spcPct val="115000"/>
              </a:lnSpc>
              <a:spcBef>
                <a:spcPts val="0"/>
              </a:spcBef>
              <a:spcAft>
                <a:spcPts val="0"/>
              </a:spcAft>
              <a:buFont typeface="+mj-lt"/>
              <a:buAutoNum type="alphaLcParenR"/>
            </a:pPr>
            <a:r>
              <a:rPr lang="en-US" dirty="0">
                <a:ea typeface="Times New Roman"/>
                <a:cs typeface="Times New Roman"/>
              </a:rPr>
              <a:t>Some of the forecasting techniques are a guarantee for success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No technique is a guarantee,  but using a standard tool is helpful</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arenR"/>
            </a:pPr>
            <a:r>
              <a:rPr lang="en-US" dirty="0">
                <a:ea typeface="Times New Roman"/>
                <a:cs typeface="Times New Roman"/>
              </a:rPr>
              <a:t>When you do the averaging of historical data, it is suggested to use the data from:</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Past five years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Past year</a:t>
            </a:r>
          </a:p>
          <a:p>
            <a:pPr lvl="1">
              <a:lnSpc>
                <a:spcPct val="115000"/>
              </a:lnSpc>
              <a:spcBef>
                <a:spcPts val="0"/>
              </a:spcBef>
              <a:spcAft>
                <a:spcPts val="0"/>
              </a:spcAft>
              <a:buFont typeface="+mj-lt"/>
              <a:buAutoNum type="alphaLcParenR"/>
            </a:pPr>
            <a:r>
              <a:rPr lang="en-US" dirty="0">
                <a:ea typeface="Times New Roman"/>
                <a:cs typeface="Times New Roman"/>
              </a:rPr>
              <a:t>Past ten years</a:t>
            </a:r>
          </a:p>
          <a:p>
            <a:pPr lvl="1">
              <a:lnSpc>
                <a:spcPct val="115000"/>
              </a:lnSpc>
              <a:spcBef>
                <a:spcPts val="0"/>
              </a:spcBef>
              <a:spcAft>
                <a:spcPts val="1000"/>
              </a:spcAft>
              <a:buFont typeface="+mj-lt"/>
              <a:buAutoNum type="alphaLcParenR"/>
            </a:pPr>
            <a:r>
              <a:rPr lang="en-US" dirty="0">
                <a:ea typeface="Times New Roman"/>
                <a:cs typeface="Times New Roman"/>
              </a:rPr>
              <a:t>Past seven years</a:t>
            </a:r>
          </a:p>
          <a:p>
            <a:endParaRPr lang="en-US" dirty="0" smtClean="0"/>
          </a:p>
        </p:txBody>
      </p:sp>
    </p:spTree>
    <p:extLst>
      <p:ext uri="{BB962C8B-B14F-4D97-AF65-F5344CB8AC3E}">
        <p14:creationId xmlns:p14="http://schemas.microsoft.com/office/powerpoint/2010/main" val="1464491246"/>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Why do we use the regression analysis tool?</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We use it for predicting the future values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We use it for sorting the past values</a:t>
            </a:r>
          </a:p>
          <a:p>
            <a:pPr lvl="1">
              <a:lnSpc>
                <a:spcPct val="115000"/>
              </a:lnSpc>
              <a:spcBef>
                <a:spcPts val="0"/>
              </a:spcBef>
              <a:spcAft>
                <a:spcPts val="0"/>
              </a:spcAft>
              <a:buFont typeface="+mj-lt"/>
              <a:buAutoNum type="alphaLcParenR"/>
            </a:pPr>
            <a:r>
              <a:rPr lang="en-US" dirty="0">
                <a:ea typeface="Times New Roman"/>
                <a:cs typeface="Times New Roman"/>
              </a:rPr>
              <a:t>For ascertainment of current values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arenR" startAt="3"/>
            </a:pPr>
            <a:r>
              <a:rPr lang="en-US" dirty="0">
                <a:ea typeface="Times New Roman"/>
                <a:cs typeface="Times New Roman"/>
              </a:rPr>
              <a:t>What kind of a tool is the regression analysis tool?</a:t>
            </a:r>
          </a:p>
          <a:p>
            <a:pPr lvl="1">
              <a:lnSpc>
                <a:spcPct val="115000"/>
              </a:lnSpc>
              <a:spcBef>
                <a:spcPts val="0"/>
              </a:spcBef>
              <a:spcAft>
                <a:spcPts val="0"/>
              </a:spcAft>
              <a:buFont typeface="+mj-lt"/>
              <a:buAutoNum type="alphaLcParenR"/>
            </a:pPr>
            <a:r>
              <a:rPr lang="en-US" dirty="0">
                <a:ea typeface="Times New Roman"/>
                <a:cs typeface="Times New Roman"/>
              </a:rPr>
              <a:t>Practical</a:t>
            </a:r>
          </a:p>
          <a:p>
            <a:pPr lvl="1">
              <a:lnSpc>
                <a:spcPct val="115000"/>
              </a:lnSpc>
              <a:spcBef>
                <a:spcPts val="0"/>
              </a:spcBef>
              <a:spcAft>
                <a:spcPts val="0"/>
              </a:spcAft>
              <a:buFont typeface="+mj-lt"/>
              <a:buAutoNum type="alphaLcParenR"/>
            </a:pPr>
            <a:r>
              <a:rPr lang="en-US" dirty="0">
                <a:ea typeface="Times New Roman"/>
                <a:cs typeface="Times New Roman"/>
              </a:rPr>
              <a:t>Theoretical</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Statistical</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Combined</a:t>
            </a:r>
          </a:p>
          <a:p>
            <a:endParaRPr lang="en-US" dirty="0" smtClean="0"/>
          </a:p>
        </p:txBody>
      </p:sp>
    </p:spTree>
    <p:extLst>
      <p:ext uri="{BB962C8B-B14F-4D97-AF65-F5344CB8AC3E}">
        <p14:creationId xmlns:p14="http://schemas.microsoft.com/office/powerpoint/2010/main" val="118007239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What kind of tool is the extrapolation tool?</a:t>
            </a:r>
          </a:p>
          <a:p>
            <a:pPr lvl="1">
              <a:lnSpc>
                <a:spcPct val="115000"/>
              </a:lnSpc>
              <a:spcBef>
                <a:spcPts val="0"/>
              </a:spcBef>
              <a:spcAft>
                <a:spcPts val="0"/>
              </a:spcAft>
              <a:buFont typeface="+mj-lt"/>
              <a:buAutoNum type="alphaLcParenR"/>
            </a:pPr>
            <a:r>
              <a:rPr lang="en-US" dirty="0">
                <a:ea typeface="Times New Roman"/>
                <a:cs typeface="Times New Roman"/>
              </a:rPr>
              <a:t>Statistical</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Mathematical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Logical</a:t>
            </a:r>
          </a:p>
          <a:p>
            <a:pPr lvl="1">
              <a:lnSpc>
                <a:spcPct val="115000"/>
              </a:lnSpc>
              <a:spcBef>
                <a:spcPts val="0"/>
              </a:spcBef>
              <a:spcAft>
                <a:spcPts val="1000"/>
              </a:spcAft>
              <a:buFont typeface="+mj-lt"/>
              <a:buAutoNum type="alphaLcParenR"/>
            </a:pPr>
            <a:r>
              <a:rPr lang="en-US" dirty="0">
                <a:ea typeface="Times New Roman"/>
                <a:cs typeface="Times New Roman"/>
              </a:rPr>
              <a:t>Theoretical</a:t>
            </a:r>
          </a:p>
          <a:p>
            <a:pPr lvl="0">
              <a:lnSpc>
                <a:spcPct val="115000"/>
              </a:lnSpc>
              <a:spcBef>
                <a:spcPts val="0"/>
              </a:spcBef>
              <a:spcAft>
                <a:spcPts val="1000"/>
              </a:spcAft>
              <a:buFont typeface="+mj-lt"/>
              <a:buAutoNum type="arabicParenR" startAt="5"/>
            </a:pPr>
            <a:r>
              <a:rPr lang="en-US" dirty="0">
                <a:ea typeface="Times New Roman"/>
                <a:cs typeface="Times New Roman"/>
              </a:rPr>
              <a:t>What kind of data does the extrapolation tool use?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Historical data</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Current data</a:t>
            </a:r>
          </a:p>
          <a:p>
            <a:pPr lvl="1">
              <a:lnSpc>
                <a:spcPct val="115000"/>
              </a:lnSpc>
              <a:spcBef>
                <a:spcPts val="0"/>
              </a:spcBef>
              <a:spcAft>
                <a:spcPts val="0"/>
              </a:spcAft>
              <a:buFont typeface="+mj-lt"/>
              <a:buAutoNum type="alphaLcParenR"/>
            </a:pPr>
            <a:r>
              <a:rPr lang="en-US" dirty="0">
                <a:ea typeface="Times New Roman"/>
                <a:cs typeface="Times New Roman"/>
              </a:rPr>
              <a:t>Assumed future data</a:t>
            </a:r>
          </a:p>
          <a:p>
            <a:pPr lvl="1">
              <a:lnSpc>
                <a:spcPct val="115000"/>
              </a:lnSpc>
              <a:spcBef>
                <a:spcPts val="0"/>
              </a:spcBef>
              <a:spcAft>
                <a:spcPts val="1000"/>
              </a:spcAft>
              <a:buFont typeface="+mj-lt"/>
              <a:buAutoNum type="alphaLcParenR"/>
            </a:pPr>
            <a:r>
              <a:rPr lang="en-US" dirty="0">
                <a:ea typeface="Times New Roman"/>
                <a:cs typeface="Times New Roman"/>
              </a:rPr>
              <a:t>Combined data</a:t>
            </a:r>
          </a:p>
        </p:txBody>
      </p:sp>
    </p:spTree>
    <p:extLst>
      <p:ext uri="{BB962C8B-B14F-4D97-AF65-F5344CB8AC3E}">
        <p14:creationId xmlns:p14="http://schemas.microsoft.com/office/powerpoint/2010/main" val="3153261741"/>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Who uses the formal financial models?</a:t>
            </a:r>
          </a:p>
          <a:p>
            <a:pPr lvl="1">
              <a:lnSpc>
                <a:spcPct val="115000"/>
              </a:lnSpc>
              <a:spcBef>
                <a:spcPts val="0"/>
              </a:spcBef>
              <a:spcAft>
                <a:spcPts val="0"/>
              </a:spcAft>
              <a:buFont typeface="+mj-lt"/>
              <a:buAutoNum type="alphaLcParenR"/>
            </a:pPr>
            <a:r>
              <a:rPr lang="en-US" dirty="0">
                <a:ea typeface="Times New Roman"/>
                <a:cs typeface="Times New Roman"/>
              </a:rPr>
              <a:t>Anyone</a:t>
            </a:r>
          </a:p>
          <a:p>
            <a:pPr lvl="1">
              <a:lnSpc>
                <a:spcPct val="115000"/>
              </a:lnSpc>
              <a:spcBef>
                <a:spcPts val="0"/>
              </a:spcBef>
              <a:spcAft>
                <a:spcPts val="0"/>
              </a:spcAft>
              <a:buFont typeface="+mj-lt"/>
              <a:buAutoNum type="alphaLcParenR"/>
            </a:pPr>
            <a:r>
              <a:rPr lang="en-US" dirty="0">
                <a:ea typeface="Times New Roman"/>
                <a:cs typeface="Times New Roman"/>
              </a:rPr>
              <a:t>Investors</a:t>
            </a:r>
          </a:p>
          <a:p>
            <a:pPr lvl="1">
              <a:lnSpc>
                <a:spcPct val="115000"/>
              </a:lnSpc>
              <a:spcBef>
                <a:spcPts val="0"/>
              </a:spcBef>
              <a:spcAft>
                <a:spcPts val="0"/>
              </a:spcAft>
              <a:buFont typeface="+mj-lt"/>
              <a:buAutoNum type="alphaLcParenR"/>
            </a:pPr>
            <a:r>
              <a:rPr lang="en-US" dirty="0">
                <a:ea typeface="Times New Roman"/>
                <a:cs typeface="Times New Roman"/>
              </a:rPr>
              <a:t>Managers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accounting</a:t>
            </a:r>
            <a:endParaRPr lang="en-US" dirty="0">
              <a:ea typeface="Times New Roman"/>
              <a:cs typeface="Times New Roman"/>
            </a:endParaRP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a formal financial model?</a:t>
            </a:r>
          </a:p>
          <a:p>
            <a:pPr lvl="1">
              <a:lnSpc>
                <a:spcPct val="115000"/>
              </a:lnSpc>
              <a:spcBef>
                <a:spcPts val="0"/>
              </a:spcBef>
              <a:spcAft>
                <a:spcPts val="0"/>
              </a:spcAft>
              <a:buFont typeface="+mj-lt"/>
              <a:buAutoNum type="alphaLcParenR"/>
            </a:pPr>
            <a:r>
              <a:rPr lang="en-US" dirty="0">
                <a:ea typeface="Times New Roman"/>
                <a:cs typeface="Times New Roman"/>
              </a:rPr>
              <a:t>Profitability index</a:t>
            </a:r>
          </a:p>
          <a:p>
            <a:pPr lvl="1">
              <a:lnSpc>
                <a:spcPct val="115000"/>
              </a:lnSpc>
              <a:spcBef>
                <a:spcPts val="0"/>
              </a:spcBef>
              <a:spcAft>
                <a:spcPts val="0"/>
              </a:spcAft>
              <a:buFont typeface="+mj-lt"/>
              <a:buAutoNum type="alphaLcParenR"/>
            </a:pPr>
            <a:r>
              <a:rPr lang="en-US" dirty="0">
                <a:ea typeface="Times New Roman"/>
                <a:cs typeface="Times New Roman"/>
              </a:rPr>
              <a:t>Equivalent annuity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External rate of return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Internal rate of return</a:t>
            </a:r>
          </a:p>
          <a:p>
            <a:endParaRPr lang="en-US" dirty="0" smtClean="0"/>
          </a:p>
        </p:txBody>
      </p:sp>
    </p:spTree>
    <p:extLst>
      <p:ext uri="{BB962C8B-B14F-4D97-AF65-F5344CB8AC3E}">
        <p14:creationId xmlns:p14="http://schemas.microsoft.com/office/powerpoint/2010/main" val="2002270192"/>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smtClean="0"/>
              <a:t>Module Nine: Managing the Budget</a:t>
            </a:r>
          </a:p>
        </p:txBody>
      </p:sp>
      <p:sp>
        <p:nvSpPr>
          <p:cNvPr id="47107" name="Content Placeholder 3"/>
          <p:cNvSpPr>
            <a:spLocks noGrp="1"/>
          </p:cNvSpPr>
          <p:nvPr>
            <p:ph idx="1"/>
          </p:nvPr>
        </p:nvSpPr>
        <p:spPr>
          <a:xfrm>
            <a:off x="428625" y="1831975"/>
            <a:ext cx="6572250" cy="4525963"/>
          </a:xfrm>
        </p:spPr>
        <p:txBody>
          <a:bodyPr>
            <a:normAutofit fontScale="92500" lnSpcReduction="20000"/>
          </a:bodyPr>
          <a:lstStyle/>
          <a:p>
            <a:pPr marL="0">
              <a:defRPr/>
            </a:pPr>
            <a:r>
              <a:rPr lang="en-US" dirty="0" smtClean="0"/>
              <a:t>Once the budget is determined, it is essential to manage it to ensure that the organization or department is adhering to the allotted costs. </a:t>
            </a:r>
          </a:p>
          <a:p>
            <a:pPr>
              <a:defRPr/>
            </a:pPr>
            <a:r>
              <a:rPr lang="en-US" dirty="0" smtClean="0"/>
              <a:t> </a:t>
            </a:r>
          </a:p>
          <a:p>
            <a:pPr>
              <a:defRPr/>
            </a:pPr>
            <a:r>
              <a:rPr lang="en-US" dirty="0" smtClean="0"/>
              <a:t>This module will discuss the following:</a:t>
            </a:r>
          </a:p>
          <a:p>
            <a:pPr>
              <a:buFont typeface="Arial" pitchFamily="34" charset="0"/>
              <a:buChar char="•"/>
              <a:defRPr/>
            </a:pPr>
            <a:r>
              <a:rPr lang="en-US" dirty="0" smtClean="0"/>
              <a:t>How to tell if you’re on track</a:t>
            </a:r>
          </a:p>
          <a:p>
            <a:pPr>
              <a:buFont typeface="Arial" pitchFamily="34" charset="0"/>
              <a:buChar char="•"/>
              <a:defRPr/>
            </a:pPr>
            <a:r>
              <a:rPr lang="en-US" dirty="0" smtClean="0"/>
              <a:t>Should your budget be updated</a:t>
            </a:r>
          </a:p>
          <a:p>
            <a:pPr>
              <a:buFont typeface="Arial" pitchFamily="34" charset="0"/>
              <a:buChar char="•"/>
              <a:defRPr/>
            </a:pPr>
            <a:r>
              <a:rPr lang="en-US" dirty="0" smtClean="0"/>
              <a:t>Keeping a diary of lessons learned</a:t>
            </a:r>
          </a:p>
          <a:p>
            <a:pPr>
              <a:buFont typeface="Arial" pitchFamily="34" charset="0"/>
              <a:buChar char="•"/>
              <a:defRPr/>
            </a:pPr>
            <a:r>
              <a:rPr lang="en-US" dirty="0" smtClean="0"/>
              <a:t>When to panic</a:t>
            </a:r>
          </a:p>
          <a:p>
            <a:pPr>
              <a:defRPr/>
            </a:pPr>
            <a:endParaRPr lang="en-US" dirty="0" smtClean="0"/>
          </a:p>
        </p:txBody>
      </p:sp>
      <p:sp>
        <p:nvSpPr>
          <p:cNvPr id="48132"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smtClean="0">
                <a:latin typeface="Cambria" pitchFamily="18" charset="0"/>
                <a:cs typeface="Times New Roman" pitchFamily="18" charset="0"/>
              </a:rPr>
              <a:t>Business, that’s easily defined—it’s other people’s money.</a:t>
            </a:r>
            <a:endParaRPr lang="en-US" sz="1400" dirty="0" smtClean="0">
              <a:cs typeface="Times New Roman" pitchFamily="18" charset="0"/>
            </a:endParaRPr>
          </a:p>
          <a:p>
            <a:pPr algn="ctr">
              <a:lnSpc>
                <a:spcPct val="115000"/>
              </a:lnSpc>
              <a:spcBef>
                <a:spcPct val="0"/>
              </a:spcBef>
              <a:spcAft>
                <a:spcPts val="1000"/>
              </a:spcAft>
            </a:pPr>
            <a:r>
              <a:rPr lang="en-US" sz="1800" b="1" dirty="0" smtClean="0">
                <a:latin typeface="Cambria" pitchFamily="18" charset="0"/>
                <a:cs typeface="Times New Roman" pitchFamily="18" charset="0"/>
              </a:rPr>
              <a:t>Peter Drucker</a:t>
            </a:r>
            <a:endParaRPr lang="en-US" sz="1400" b="1" dirty="0" smtClean="0">
              <a:cs typeface="Times New Roman" pitchFamily="18" charset="0"/>
            </a:endParaRPr>
          </a:p>
          <a:p>
            <a:endParaRPr lang="en-US" sz="1800" dirty="0" smtClean="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4"/>
          <p:cNvSpPr>
            <a:spLocks noGrp="1"/>
          </p:cNvSpPr>
          <p:nvPr>
            <p:ph type="title"/>
          </p:nvPr>
        </p:nvSpPr>
        <p:spPr/>
        <p:txBody>
          <a:bodyPr/>
          <a:lstStyle/>
          <a:p>
            <a:r>
              <a:rPr lang="en-US" dirty="0" smtClean="0"/>
              <a:t>How to Tell If You’re on Track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203434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dirty="0" smtClean="0"/>
              <a:t>Should Your Budget be Updated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426819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normAutofit fontScale="90000"/>
          </a:bodyPr>
          <a:lstStyle/>
          <a:p>
            <a:pPr>
              <a:defRPr/>
            </a:pPr>
            <a:r>
              <a:rPr lang="en-US" dirty="0" smtClean="0"/>
              <a:t>Keeping a Diary of </a:t>
            </a:r>
            <a:br>
              <a:rPr lang="en-US" dirty="0" smtClean="0"/>
            </a:br>
            <a:r>
              <a:rPr lang="en-US" dirty="0" smtClean="0"/>
              <a:t>Lessons Learned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105053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3"/>
              <a:tabLst>
                <a:tab pos="747713" algn="l"/>
              </a:tabLst>
            </a:pPr>
            <a:r>
              <a:rPr lang="en-US" dirty="0">
                <a:ea typeface="Times New Roman"/>
                <a:cs typeface="Times New Roman"/>
              </a:rPr>
              <a:t>Which of the following expression IS NOT on the list of commonly used financial terms?</a:t>
            </a:r>
          </a:p>
          <a:p>
            <a:pPr lvl="1">
              <a:lnSpc>
                <a:spcPct val="115000"/>
              </a:lnSpc>
              <a:spcBef>
                <a:spcPts val="0"/>
              </a:spcBef>
              <a:spcAft>
                <a:spcPts val="0"/>
              </a:spcAft>
              <a:buFont typeface="+mj-lt"/>
              <a:buAutoNum type="alphaLcParenR"/>
            </a:pPr>
            <a:r>
              <a:rPr lang="en-US" dirty="0">
                <a:ea typeface="Times New Roman"/>
                <a:cs typeface="Times New Roman"/>
              </a:rPr>
              <a:t>Equity</a:t>
            </a:r>
          </a:p>
          <a:p>
            <a:pPr lvl="1">
              <a:lnSpc>
                <a:spcPct val="115000"/>
              </a:lnSpc>
              <a:spcBef>
                <a:spcPts val="0"/>
              </a:spcBef>
              <a:spcAft>
                <a:spcPts val="0"/>
              </a:spcAft>
              <a:buFont typeface="+mj-lt"/>
              <a:buAutoNum type="alphaLcParenR"/>
            </a:pPr>
            <a:r>
              <a:rPr lang="en-US" dirty="0">
                <a:ea typeface="Times New Roman"/>
                <a:cs typeface="Times New Roman"/>
              </a:rPr>
              <a:t>Balance</a:t>
            </a:r>
          </a:p>
          <a:p>
            <a:pPr lvl="1">
              <a:lnSpc>
                <a:spcPct val="115000"/>
              </a:lnSpc>
              <a:spcBef>
                <a:spcPts val="0"/>
              </a:spcBef>
              <a:spcAft>
                <a:spcPts val="0"/>
              </a:spcAft>
              <a:buFont typeface="+mj-lt"/>
              <a:buAutoNum type="alphaLcParenR"/>
            </a:pPr>
            <a:r>
              <a:rPr lang="en-US" dirty="0">
                <a:ea typeface="Times New Roman"/>
                <a:cs typeface="Times New Roman"/>
              </a:rPr>
              <a:t>Net income</a:t>
            </a:r>
          </a:p>
          <a:p>
            <a:pPr lvl="1">
              <a:lnSpc>
                <a:spcPct val="115000"/>
              </a:lnSpc>
              <a:spcBef>
                <a:spcPts val="0"/>
              </a:spcBef>
              <a:spcAft>
                <a:spcPts val="1000"/>
              </a:spcAft>
              <a:buFont typeface="+mj-lt"/>
              <a:buAutoNum type="alphaLcParenR"/>
            </a:pPr>
            <a:r>
              <a:rPr lang="en-US" dirty="0">
                <a:ea typeface="Times New Roman"/>
                <a:cs typeface="Times New Roman"/>
              </a:rPr>
              <a:t>Liability</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expression IS NOT on the list of commonly used financial terms?</a:t>
            </a:r>
          </a:p>
          <a:p>
            <a:pPr lvl="1">
              <a:lnSpc>
                <a:spcPct val="115000"/>
              </a:lnSpc>
              <a:spcBef>
                <a:spcPts val="0"/>
              </a:spcBef>
              <a:spcAft>
                <a:spcPts val="0"/>
              </a:spcAft>
              <a:buFont typeface="+mj-lt"/>
              <a:buAutoNum type="alphaLcParenR"/>
            </a:pPr>
            <a:r>
              <a:rPr lang="en-US" dirty="0">
                <a:ea typeface="Times New Roman"/>
                <a:cs typeface="Times New Roman"/>
              </a:rPr>
              <a:t>Capital</a:t>
            </a:r>
          </a:p>
          <a:p>
            <a:pPr lvl="1">
              <a:lnSpc>
                <a:spcPct val="115000"/>
              </a:lnSpc>
              <a:spcBef>
                <a:spcPts val="0"/>
              </a:spcBef>
              <a:spcAft>
                <a:spcPts val="0"/>
              </a:spcAft>
              <a:buFont typeface="+mj-lt"/>
              <a:buAutoNum type="alphaLcParenR"/>
            </a:pPr>
            <a:r>
              <a:rPr lang="en-US" dirty="0">
                <a:ea typeface="Times New Roman"/>
                <a:cs typeface="Times New Roman"/>
              </a:rPr>
              <a:t>Income statement</a:t>
            </a:r>
          </a:p>
          <a:p>
            <a:pPr lvl="1">
              <a:lnSpc>
                <a:spcPct val="115000"/>
              </a:lnSpc>
              <a:spcBef>
                <a:spcPts val="0"/>
              </a:spcBef>
              <a:spcAft>
                <a:spcPts val="0"/>
              </a:spcAft>
              <a:buFont typeface="+mj-lt"/>
              <a:buAutoNum type="alphaLcParenR"/>
            </a:pPr>
            <a:r>
              <a:rPr lang="en-US" dirty="0">
                <a:ea typeface="Times New Roman"/>
                <a:cs typeface="Times New Roman"/>
              </a:rPr>
              <a:t>Gross</a:t>
            </a:r>
          </a:p>
          <a:p>
            <a:pPr lvl="1">
              <a:lnSpc>
                <a:spcPct val="115000"/>
              </a:lnSpc>
              <a:spcBef>
                <a:spcPts val="0"/>
              </a:spcBef>
              <a:spcAft>
                <a:spcPts val="1000"/>
              </a:spcAft>
              <a:buFont typeface="+mj-lt"/>
              <a:buAutoNum type="alphaLcParenR"/>
            </a:pPr>
            <a:r>
              <a:rPr lang="en-US" dirty="0">
                <a:ea typeface="Times New Roman"/>
                <a:cs typeface="Times New Roman"/>
              </a:rPr>
              <a:t>Credit</a:t>
            </a:r>
          </a:p>
        </p:txBody>
      </p:sp>
    </p:spTree>
    <p:extLst>
      <p:ext uri="{BB962C8B-B14F-4D97-AF65-F5344CB8AC3E}">
        <p14:creationId xmlns:p14="http://schemas.microsoft.com/office/powerpoint/2010/main" val="1054224667"/>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smtClean="0"/>
              <a:t>When to Panic</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599475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 helping step for checking if you are on the right track with your budget?</a:t>
            </a: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Citing  reasons for positive or negative variances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Classifying reason as a trend or unique incident</a:t>
            </a:r>
          </a:p>
          <a:p>
            <a:pPr lvl="1">
              <a:lnSpc>
                <a:spcPct val="115000"/>
              </a:lnSpc>
              <a:spcBef>
                <a:spcPts val="0"/>
              </a:spcBef>
              <a:spcAft>
                <a:spcPts val="0"/>
              </a:spcAft>
              <a:buFont typeface="+mj-lt"/>
              <a:buAutoNum type="alphaLcParenR"/>
            </a:pPr>
            <a:r>
              <a:rPr lang="en-US" dirty="0">
                <a:ea typeface="Times New Roman"/>
                <a:cs typeface="Times New Roman"/>
              </a:rPr>
              <a:t>Collecting figures as they become available</a:t>
            </a:r>
          </a:p>
          <a:p>
            <a:pPr lvl="1">
              <a:lnSpc>
                <a:spcPct val="115000"/>
              </a:lnSpc>
              <a:spcBef>
                <a:spcPts val="0"/>
              </a:spcBef>
              <a:spcAft>
                <a:spcPts val="1000"/>
              </a:spcAft>
              <a:buFont typeface="+mj-lt"/>
              <a:buAutoNum type="alphaLcParenR"/>
            </a:pPr>
            <a:r>
              <a:rPr lang="en-US" dirty="0">
                <a:ea typeface="Times New Roman"/>
                <a:cs typeface="Times New Roman"/>
              </a:rPr>
              <a:t>Comparing the expected numbers with budgeted</a:t>
            </a:r>
          </a:p>
          <a:p>
            <a:pPr lvl="0">
              <a:lnSpc>
                <a:spcPct val="115000"/>
              </a:lnSpc>
              <a:spcBef>
                <a:spcPts val="0"/>
              </a:spcBef>
              <a:spcAft>
                <a:spcPts val="1000"/>
              </a:spcAft>
              <a:buFont typeface="+mj-lt"/>
              <a:buAutoNum type="arabicParenR"/>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Giving other individuals responsibility over certain areas  of the budget is not reliable procedure</a:t>
            </a:r>
          </a:p>
          <a:p>
            <a:pPr lvl="1">
              <a:lnSpc>
                <a:spcPct val="115000"/>
              </a:lnSpc>
              <a:spcBef>
                <a:spcPts val="0"/>
              </a:spcBef>
              <a:spcAft>
                <a:spcPts val="0"/>
              </a:spcAft>
              <a:buFont typeface="+mj-lt"/>
              <a:buAutoNum type="alphaLcParenR"/>
            </a:pPr>
            <a:r>
              <a:rPr lang="en-US" dirty="0">
                <a:ea typeface="Times New Roman"/>
                <a:cs typeface="Times New Roman"/>
              </a:rPr>
              <a:t>Giving other individuals responsibility over certain areas of the budget is helpful</a:t>
            </a:r>
          </a:p>
          <a:p>
            <a:pPr lvl="1">
              <a:lnSpc>
                <a:spcPct val="115000"/>
              </a:lnSpc>
              <a:spcBef>
                <a:spcPts val="0"/>
              </a:spcBef>
              <a:spcAft>
                <a:spcPts val="0"/>
              </a:spcAft>
              <a:buFont typeface="+mj-lt"/>
              <a:buAutoNum type="alphaLcParenR"/>
            </a:pPr>
            <a:r>
              <a:rPr lang="en-US" dirty="0">
                <a:ea typeface="Times New Roman"/>
                <a:cs typeface="Times New Roman"/>
              </a:rPr>
              <a:t>Giving other individuals responsibility over certain areas of the budget relieves you from responsibilities</a:t>
            </a:r>
          </a:p>
          <a:p>
            <a:pPr lvl="1">
              <a:lnSpc>
                <a:spcPct val="115000"/>
              </a:lnSpc>
              <a:spcBef>
                <a:spcPts val="0"/>
              </a:spcBef>
              <a:spcAft>
                <a:spcPts val="1000"/>
              </a:spcAft>
              <a:buFont typeface="+mj-lt"/>
              <a:buAutoNum type="alphaLcParenR"/>
            </a:pPr>
            <a:r>
              <a:rPr lang="en-US" dirty="0">
                <a:ea typeface="Times New Roman"/>
                <a:cs typeface="Times New Roman"/>
              </a:rPr>
              <a:t>Giving other individuals responsibility over certain areas of the budget can make things complicated</a:t>
            </a:r>
          </a:p>
        </p:txBody>
      </p:sp>
    </p:spTree>
    <p:extLst>
      <p:ext uri="{BB962C8B-B14F-4D97-AF65-F5344CB8AC3E}">
        <p14:creationId xmlns:p14="http://schemas.microsoft.com/office/powerpoint/2010/main" val="255325704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1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Which steps does the TAKE process imply?</a:t>
            </a:r>
          </a:p>
          <a:p>
            <a:pPr lvl="1">
              <a:lnSpc>
                <a:spcPct val="115000"/>
              </a:lnSpc>
              <a:spcBef>
                <a:spcPts val="0"/>
              </a:spcBef>
              <a:spcAft>
                <a:spcPts val="0"/>
              </a:spcAft>
              <a:buFont typeface="+mj-lt"/>
              <a:buAutoNum type="alphaLcParenR"/>
            </a:pPr>
            <a:r>
              <a:rPr lang="en-US" dirty="0">
                <a:ea typeface="Times New Roman"/>
                <a:cs typeface="Times New Roman"/>
              </a:rPr>
              <a:t>Tell, Acquire, Keep, Evaluate</a:t>
            </a:r>
          </a:p>
          <a:p>
            <a:pPr lvl="1">
              <a:lnSpc>
                <a:spcPct val="115000"/>
              </a:lnSpc>
              <a:spcBef>
                <a:spcPts val="0"/>
              </a:spcBef>
              <a:spcAft>
                <a:spcPts val="0"/>
              </a:spcAft>
              <a:buFont typeface="+mj-lt"/>
              <a:buAutoNum type="alphaLcParenR"/>
            </a:pPr>
            <a:r>
              <a:rPr lang="en-US" dirty="0">
                <a:ea typeface="Times New Roman"/>
                <a:cs typeface="Times New Roman"/>
              </a:rPr>
              <a:t>Tell, Act, Keep, Exchange</a:t>
            </a:r>
          </a:p>
          <a:p>
            <a:pPr lvl="1">
              <a:lnSpc>
                <a:spcPct val="115000"/>
              </a:lnSpc>
              <a:spcBef>
                <a:spcPts val="0"/>
              </a:spcBef>
              <a:spcAft>
                <a:spcPts val="0"/>
              </a:spcAft>
              <a:buFont typeface="+mj-lt"/>
              <a:buAutoNum type="alphaLcParenR"/>
            </a:pPr>
            <a:r>
              <a:rPr lang="en-US" dirty="0">
                <a:ea typeface="Times New Roman"/>
                <a:cs typeface="Times New Roman"/>
              </a:rPr>
              <a:t>Think, Act, Keep, Evaluate </a:t>
            </a:r>
          </a:p>
          <a:p>
            <a:pPr lvl="1">
              <a:lnSpc>
                <a:spcPct val="115000"/>
              </a:lnSpc>
              <a:spcBef>
                <a:spcPts val="0"/>
              </a:spcBef>
              <a:spcAft>
                <a:spcPts val="1000"/>
              </a:spcAft>
              <a:buFont typeface="+mj-lt"/>
              <a:buAutoNum type="alphaLcParenR"/>
            </a:pPr>
            <a:r>
              <a:rPr lang="en-US" dirty="0">
                <a:ea typeface="Times New Roman"/>
                <a:cs typeface="Times New Roman"/>
              </a:rPr>
              <a:t>Think, Act, Keep, Exchange</a:t>
            </a:r>
          </a:p>
          <a:p>
            <a:pPr lvl="0">
              <a:lnSpc>
                <a:spcPct val="115000"/>
              </a:lnSpc>
              <a:spcBef>
                <a:spcPts val="0"/>
              </a:spcBef>
              <a:spcAft>
                <a:spcPts val="1000"/>
              </a:spcAft>
              <a:buFont typeface="+mj-lt"/>
              <a:buAutoNum type="arabicParenR" startAt="3"/>
            </a:pPr>
            <a:r>
              <a:rPr lang="en-US" dirty="0">
                <a:ea typeface="Times New Roman"/>
                <a:cs typeface="Times New Roman"/>
              </a:rPr>
              <a:t>Why do we use the TAKE process?</a:t>
            </a:r>
          </a:p>
          <a:p>
            <a:pPr lvl="1">
              <a:lnSpc>
                <a:spcPct val="115000"/>
              </a:lnSpc>
              <a:spcBef>
                <a:spcPts val="0"/>
              </a:spcBef>
              <a:spcAft>
                <a:spcPts val="0"/>
              </a:spcAft>
              <a:buFont typeface="+mj-lt"/>
              <a:buAutoNum type="alphaLcParenR"/>
            </a:pPr>
            <a:r>
              <a:rPr lang="en-US" dirty="0">
                <a:ea typeface="Times New Roman"/>
                <a:cs typeface="Times New Roman"/>
              </a:rPr>
              <a:t>For determining if the budget needs an update</a:t>
            </a:r>
          </a:p>
          <a:p>
            <a:pPr lvl="1">
              <a:lnSpc>
                <a:spcPct val="115000"/>
              </a:lnSpc>
              <a:spcBef>
                <a:spcPts val="0"/>
              </a:spcBef>
              <a:spcAft>
                <a:spcPts val="0"/>
              </a:spcAft>
              <a:buFont typeface="+mj-lt"/>
              <a:buAutoNum type="alphaLcParenR"/>
            </a:pPr>
            <a:r>
              <a:rPr lang="en-US" dirty="0">
                <a:ea typeface="Times New Roman"/>
                <a:cs typeface="Times New Roman"/>
              </a:rPr>
              <a:t>For conducting the budget update</a:t>
            </a:r>
          </a:p>
          <a:p>
            <a:pPr lvl="1">
              <a:lnSpc>
                <a:spcPct val="115000"/>
              </a:lnSpc>
              <a:spcBef>
                <a:spcPts val="0"/>
              </a:spcBef>
              <a:spcAft>
                <a:spcPts val="0"/>
              </a:spcAft>
              <a:buFont typeface="+mj-lt"/>
              <a:buAutoNum type="alphaLcParenR"/>
            </a:pPr>
            <a:r>
              <a:rPr lang="en-US" dirty="0">
                <a:ea typeface="Times New Roman"/>
                <a:cs typeface="Times New Roman"/>
              </a:rPr>
              <a:t>For preventing the need of budget update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3931995608"/>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What are the four R steps when addressing an issue?</a:t>
            </a:r>
          </a:p>
          <a:p>
            <a:pPr lvl="1">
              <a:lnSpc>
                <a:spcPct val="115000"/>
              </a:lnSpc>
              <a:spcBef>
                <a:spcPts val="0"/>
              </a:spcBef>
              <a:spcAft>
                <a:spcPts val="0"/>
              </a:spcAft>
              <a:buFont typeface="+mj-lt"/>
              <a:buAutoNum type="alphaLcParenR"/>
            </a:pPr>
            <a:r>
              <a:rPr lang="en-US" dirty="0">
                <a:ea typeface="Times New Roman"/>
                <a:cs typeface="Times New Roman"/>
              </a:rPr>
              <a:t>Review, Rationalize, Record, Repository</a:t>
            </a:r>
          </a:p>
          <a:p>
            <a:pPr lvl="1">
              <a:lnSpc>
                <a:spcPct val="115000"/>
              </a:lnSpc>
              <a:spcBef>
                <a:spcPts val="0"/>
              </a:spcBef>
              <a:spcAft>
                <a:spcPts val="0"/>
              </a:spcAft>
              <a:buFont typeface="+mj-lt"/>
              <a:buAutoNum type="alphaLcParenR"/>
            </a:pPr>
            <a:r>
              <a:rPr lang="en-US" dirty="0">
                <a:ea typeface="Times New Roman"/>
                <a:cs typeface="Times New Roman"/>
              </a:rPr>
              <a:t>Review, Reevaluate, Report, Repository</a:t>
            </a:r>
          </a:p>
          <a:p>
            <a:pPr lvl="1">
              <a:lnSpc>
                <a:spcPct val="115000"/>
              </a:lnSpc>
              <a:spcBef>
                <a:spcPts val="0"/>
              </a:spcBef>
              <a:spcAft>
                <a:spcPts val="0"/>
              </a:spcAft>
              <a:buFont typeface="+mj-lt"/>
              <a:buAutoNum type="alphaLcParenR"/>
            </a:pPr>
            <a:r>
              <a:rPr lang="en-US" dirty="0">
                <a:ea typeface="Times New Roman"/>
                <a:cs typeface="Times New Roman"/>
              </a:rPr>
              <a:t>Rearrange, React, Record, Repository</a:t>
            </a:r>
          </a:p>
          <a:p>
            <a:pPr lvl="1">
              <a:lnSpc>
                <a:spcPct val="115000"/>
              </a:lnSpc>
              <a:spcBef>
                <a:spcPts val="0"/>
              </a:spcBef>
              <a:spcAft>
                <a:spcPts val="1000"/>
              </a:spcAft>
              <a:buFont typeface="+mj-lt"/>
              <a:buAutoNum type="alphaLcParenR"/>
            </a:pPr>
            <a:r>
              <a:rPr lang="en-US" dirty="0">
                <a:ea typeface="Times New Roman"/>
                <a:cs typeface="Times New Roman"/>
              </a:rPr>
              <a:t>Review, React, Record, Repository</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Diary or journal helps you keep pertinent information for future</a:t>
            </a:r>
          </a:p>
          <a:p>
            <a:pPr lvl="1">
              <a:lnSpc>
                <a:spcPct val="115000"/>
              </a:lnSpc>
              <a:spcBef>
                <a:spcPts val="0"/>
              </a:spcBef>
              <a:spcAft>
                <a:spcPts val="0"/>
              </a:spcAft>
              <a:buFont typeface="+mj-lt"/>
              <a:buAutoNum type="alphaLcParenR"/>
            </a:pPr>
            <a:r>
              <a:rPr lang="en-US" dirty="0">
                <a:ea typeface="Times New Roman"/>
                <a:cs typeface="Times New Roman"/>
              </a:rPr>
              <a:t>Information from diary or journal can be used for existent and future budgets</a:t>
            </a:r>
          </a:p>
          <a:p>
            <a:pPr lvl="1">
              <a:lnSpc>
                <a:spcPct val="115000"/>
              </a:lnSpc>
              <a:spcBef>
                <a:spcPts val="0"/>
              </a:spcBef>
              <a:spcAft>
                <a:spcPts val="0"/>
              </a:spcAft>
              <a:buFont typeface="+mj-lt"/>
              <a:buAutoNum type="alphaLcParenR"/>
            </a:pPr>
            <a:r>
              <a:rPr lang="en-US" dirty="0">
                <a:ea typeface="Times New Roman"/>
                <a:cs typeface="Times New Roman"/>
              </a:rPr>
              <a:t>Diary or journal is helpful, but not practical, since it takes too much time</a:t>
            </a:r>
          </a:p>
          <a:p>
            <a:pPr lvl="1">
              <a:lnSpc>
                <a:spcPct val="115000"/>
              </a:lnSpc>
              <a:spcBef>
                <a:spcPts val="0"/>
              </a:spcBef>
              <a:spcAft>
                <a:spcPts val="1000"/>
              </a:spcAft>
              <a:buFont typeface="+mj-lt"/>
              <a:buAutoNum type="alphaLcParenR"/>
            </a:pPr>
            <a:r>
              <a:rPr lang="en-US" dirty="0">
                <a:ea typeface="Times New Roman"/>
                <a:cs typeface="Times New Roman"/>
              </a:rPr>
              <a:t>Diary or journal can help you avoid the previous mistakes</a:t>
            </a:r>
          </a:p>
          <a:p>
            <a:endParaRPr lang="en-US" dirty="0" smtClean="0"/>
          </a:p>
        </p:txBody>
      </p:sp>
    </p:spTree>
    <p:extLst>
      <p:ext uri="{BB962C8B-B14F-4D97-AF65-F5344CB8AC3E}">
        <p14:creationId xmlns:p14="http://schemas.microsoft.com/office/powerpoint/2010/main" val="465564772"/>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an external economic or regulatory situation?</a:t>
            </a:r>
          </a:p>
          <a:p>
            <a:pPr lvl="1">
              <a:lnSpc>
                <a:spcPct val="115000"/>
              </a:lnSpc>
              <a:spcBef>
                <a:spcPts val="0"/>
              </a:spcBef>
              <a:spcAft>
                <a:spcPts val="0"/>
              </a:spcAft>
              <a:buFont typeface="+mj-lt"/>
              <a:buAutoNum type="alphaLcParenR"/>
            </a:pPr>
            <a:r>
              <a:rPr lang="en-US" dirty="0">
                <a:ea typeface="Times New Roman"/>
                <a:cs typeface="Times New Roman"/>
              </a:rPr>
              <a:t>Strike</a:t>
            </a:r>
          </a:p>
          <a:p>
            <a:pPr lvl="1">
              <a:lnSpc>
                <a:spcPct val="115000"/>
              </a:lnSpc>
              <a:spcBef>
                <a:spcPts val="0"/>
              </a:spcBef>
              <a:spcAft>
                <a:spcPts val="0"/>
              </a:spcAft>
              <a:buFont typeface="+mj-lt"/>
              <a:buAutoNum type="alphaLcParenR"/>
            </a:pPr>
            <a:r>
              <a:rPr lang="en-US" dirty="0">
                <a:ea typeface="Times New Roman"/>
                <a:cs typeface="Times New Roman"/>
              </a:rPr>
              <a:t>New Laws</a:t>
            </a:r>
          </a:p>
          <a:p>
            <a:pPr lvl="1">
              <a:lnSpc>
                <a:spcPct val="115000"/>
              </a:lnSpc>
              <a:spcBef>
                <a:spcPts val="0"/>
              </a:spcBef>
              <a:spcAft>
                <a:spcPts val="0"/>
              </a:spcAft>
              <a:buFont typeface="+mj-lt"/>
              <a:buAutoNum type="alphaLcParenR"/>
            </a:pPr>
            <a:r>
              <a:rPr lang="en-US" dirty="0">
                <a:ea typeface="Times New Roman"/>
                <a:cs typeface="Times New Roman"/>
              </a:rPr>
              <a:t>Shortages</a:t>
            </a:r>
          </a:p>
          <a:p>
            <a:pPr lvl="1">
              <a:lnSpc>
                <a:spcPct val="115000"/>
              </a:lnSpc>
              <a:spcBef>
                <a:spcPts val="0"/>
              </a:spcBef>
              <a:spcAft>
                <a:spcPts val="1000"/>
              </a:spcAft>
              <a:buFont typeface="+mj-lt"/>
              <a:buAutoNum type="alphaLcParenR"/>
            </a:pPr>
            <a:r>
              <a:rPr lang="en-US" dirty="0">
                <a:ea typeface="Times New Roman"/>
                <a:cs typeface="Times New Roman"/>
              </a:rPr>
              <a:t>Recession</a:t>
            </a: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a reason for panic?</a:t>
            </a:r>
          </a:p>
          <a:p>
            <a:pPr lvl="1">
              <a:lnSpc>
                <a:spcPct val="115000"/>
              </a:lnSpc>
              <a:spcBef>
                <a:spcPts val="0"/>
              </a:spcBef>
              <a:spcAft>
                <a:spcPts val="0"/>
              </a:spcAft>
              <a:buFont typeface="+mj-lt"/>
              <a:buAutoNum type="alphaLcParenR"/>
            </a:pPr>
            <a:r>
              <a:rPr lang="en-US" dirty="0">
                <a:ea typeface="Times New Roman"/>
                <a:cs typeface="Times New Roman"/>
              </a:rPr>
              <a:t>Problems within an organization, such as property loss or inventory shrinkage</a:t>
            </a:r>
          </a:p>
          <a:p>
            <a:pPr lvl="1">
              <a:lnSpc>
                <a:spcPct val="115000"/>
              </a:lnSpc>
              <a:spcBef>
                <a:spcPts val="0"/>
              </a:spcBef>
              <a:spcAft>
                <a:spcPts val="0"/>
              </a:spcAft>
              <a:buFont typeface="+mj-lt"/>
              <a:buAutoNum type="alphaLcParenR"/>
            </a:pPr>
            <a:r>
              <a:rPr lang="en-US" dirty="0">
                <a:ea typeface="Times New Roman"/>
                <a:cs typeface="Times New Roman"/>
              </a:rPr>
              <a:t>Accounting errors</a:t>
            </a:r>
          </a:p>
          <a:p>
            <a:pPr lvl="1">
              <a:lnSpc>
                <a:spcPct val="115000"/>
              </a:lnSpc>
              <a:spcBef>
                <a:spcPts val="0"/>
              </a:spcBef>
              <a:spcAft>
                <a:spcPts val="0"/>
              </a:spcAft>
              <a:buFont typeface="+mj-lt"/>
              <a:buAutoNum type="alphaLcParenR"/>
            </a:pPr>
            <a:r>
              <a:rPr lang="en-US" dirty="0">
                <a:ea typeface="Times New Roman"/>
                <a:cs typeface="Times New Roman"/>
              </a:rPr>
              <a:t>Oncoming deadlines</a:t>
            </a:r>
          </a:p>
          <a:p>
            <a:pPr lvl="1">
              <a:lnSpc>
                <a:spcPct val="115000"/>
              </a:lnSpc>
              <a:spcBef>
                <a:spcPts val="0"/>
              </a:spcBef>
              <a:spcAft>
                <a:spcPts val="1000"/>
              </a:spcAft>
              <a:buFont typeface="+mj-lt"/>
              <a:buAutoNum type="alphaLcParenR"/>
            </a:pPr>
            <a:r>
              <a:rPr lang="en-US" dirty="0">
                <a:ea typeface="Times New Roman"/>
                <a:cs typeface="Times New Roman"/>
              </a:rPr>
              <a:t>A situation when variance on the budget report shows a huge gap without any visible reasons</a:t>
            </a:r>
          </a:p>
        </p:txBody>
      </p:sp>
    </p:spTree>
    <p:extLst>
      <p:ext uri="{BB962C8B-B14F-4D97-AF65-F5344CB8AC3E}">
        <p14:creationId xmlns:p14="http://schemas.microsoft.com/office/powerpoint/2010/main" val="3496195324"/>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 helping step for checking if you are on the right track with your budget?</a:t>
            </a: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Citing  reasons for positive or negative variances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Classifying reason as a trend or unique incident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Times New Roman"/>
              </a:rPr>
              <a:t>Collecting figures as they become available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Comparing the expected numbers with budgeted</a:t>
            </a:r>
            <a:endParaRPr lang="en-US" dirty="0">
              <a:ea typeface="Times New Roman"/>
              <a:cs typeface="Times New Roman"/>
            </a:endParaRPr>
          </a:p>
          <a:p>
            <a:pPr lvl="0">
              <a:lnSpc>
                <a:spcPct val="115000"/>
              </a:lnSpc>
              <a:spcBef>
                <a:spcPts val="0"/>
              </a:spcBef>
              <a:spcAft>
                <a:spcPts val="1000"/>
              </a:spcAft>
              <a:buFont typeface="+mj-lt"/>
              <a:buAutoNum type="arabicParenR"/>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Giving other individuals responsibility over certain areas  of the budget is not reliable procedure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Giving other individuals responsibility over certain areas of the budget is helpful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Giving other individuals responsibility over certain areas of the budget relieves you from responsibilities</a:t>
            </a:r>
          </a:p>
          <a:p>
            <a:pPr lvl="1">
              <a:lnSpc>
                <a:spcPct val="115000"/>
              </a:lnSpc>
              <a:spcBef>
                <a:spcPts val="0"/>
              </a:spcBef>
              <a:spcAft>
                <a:spcPts val="1000"/>
              </a:spcAft>
              <a:buFont typeface="+mj-lt"/>
              <a:buAutoNum type="alphaLcParenR"/>
            </a:pPr>
            <a:r>
              <a:rPr lang="en-US" dirty="0">
                <a:ea typeface="Times New Roman"/>
                <a:cs typeface="Times New Roman"/>
              </a:rPr>
              <a:t>Giving other individuals responsibility over certain areas of the budget can make things complicated</a:t>
            </a:r>
          </a:p>
        </p:txBody>
      </p:sp>
    </p:spTree>
    <p:extLst>
      <p:ext uri="{BB962C8B-B14F-4D97-AF65-F5344CB8AC3E}">
        <p14:creationId xmlns:p14="http://schemas.microsoft.com/office/powerpoint/2010/main" val="1513543697"/>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1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Which steps does the TAKE process imply?</a:t>
            </a:r>
          </a:p>
          <a:p>
            <a:pPr lvl="1">
              <a:lnSpc>
                <a:spcPct val="115000"/>
              </a:lnSpc>
              <a:spcBef>
                <a:spcPts val="0"/>
              </a:spcBef>
              <a:spcAft>
                <a:spcPts val="0"/>
              </a:spcAft>
              <a:buFont typeface="+mj-lt"/>
              <a:buAutoNum type="alphaLcParenR"/>
            </a:pPr>
            <a:r>
              <a:rPr lang="en-US" dirty="0">
                <a:ea typeface="Times New Roman"/>
                <a:cs typeface="Times New Roman"/>
              </a:rPr>
              <a:t>Tell, Acquire, Keep, Evaluate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Tell, Act, Keep, Exchange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Think, Act, Keep, Evaluate </a:t>
            </a:r>
          </a:p>
          <a:p>
            <a:pPr lvl="1">
              <a:lnSpc>
                <a:spcPct val="115000"/>
              </a:lnSpc>
              <a:spcBef>
                <a:spcPts val="0"/>
              </a:spcBef>
              <a:spcAft>
                <a:spcPts val="1000"/>
              </a:spcAft>
              <a:buFont typeface="+mj-lt"/>
              <a:buAutoNum type="alphaLcParenR"/>
            </a:pPr>
            <a:r>
              <a:rPr lang="en-US" dirty="0">
                <a:ea typeface="Times New Roman"/>
                <a:cs typeface="Times New Roman"/>
              </a:rPr>
              <a:t>Think, Act, Keep, Exchange</a:t>
            </a:r>
          </a:p>
          <a:p>
            <a:pPr lvl="0">
              <a:lnSpc>
                <a:spcPct val="115000"/>
              </a:lnSpc>
              <a:spcBef>
                <a:spcPts val="0"/>
              </a:spcBef>
              <a:spcAft>
                <a:spcPts val="1000"/>
              </a:spcAft>
              <a:buFont typeface="+mj-lt"/>
              <a:buAutoNum type="arabicParenR" startAt="3"/>
            </a:pPr>
            <a:r>
              <a:rPr lang="en-US" dirty="0">
                <a:ea typeface="Times New Roman"/>
                <a:cs typeface="Times New Roman"/>
              </a:rPr>
              <a:t>Why do we use the TAKE process?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For determining if the budget needs an update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For conducting the budget update</a:t>
            </a:r>
          </a:p>
          <a:p>
            <a:pPr lvl="1">
              <a:lnSpc>
                <a:spcPct val="115000"/>
              </a:lnSpc>
              <a:spcBef>
                <a:spcPts val="0"/>
              </a:spcBef>
              <a:spcAft>
                <a:spcPts val="0"/>
              </a:spcAft>
              <a:buFont typeface="+mj-lt"/>
              <a:buAutoNum type="alphaLcParenR"/>
            </a:pPr>
            <a:r>
              <a:rPr lang="en-US" dirty="0">
                <a:ea typeface="Times New Roman"/>
                <a:cs typeface="Times New Roman"/>
              </a:rPr>
              <a:t>For preventing the need of budget update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139713622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What are the four R steps when addressing an issue?</a:t>
            </a:r>
          </a:p>
          <a:p>
            <a:pPr lvl="1">
              <a:lnSpc>
                <a:spcPct val="115000"/>
              </a:lnSpc>
              <a:spcBef>
                <a:spcPts val="0"/>
              </a:spcBef>
              <a:spcAft>
                <a:spcPts val="0"/>
              </a:spcAft>
              <a:buFont typeface="+mj-lt"/>
              <a:buAutoNum type="alphaLcParenR"/>
            </a:pPr>
            <a:r>
              <a:rPr lang="en-US" dirty="0">
                <a:ea typeface="Times New Roman"/>
                <a:cs typeface="Times New Roman"/>
              </a:rPr>
              <a:t>Review, Rationalize, Record, Repository</a:t>
            </a:r>
          </a:p>
          <a:p>
            <a:pPr lvl="1">
              <a:lnSpc>
                <a:spcPct val="115000"/>
              </a:lnSpc>
              <a:spcBef>
                <a:spcPts val="0"/>
              </a:spcBef>
              <a:spcAft>
                <a:spcPts val="0"/>
              </a:spcAft>
              <a:buFont typeface="+mj-lt"/>
              <a:buAutoNum type="alphaLcParenR"/>
            </a:pPr>
            <a:r>
              <a:rPr lang="en-US" dirty="0">
                <a:ea typeface="Times New Roman"/>
                <a:cs typeface="Times New Roman"/>
              </a:rPr>
              <a:t>Review, Reevaluate, Report, Repository</a:t>
            </a:r>
          </a:p>
          <a:p>
            <a:pPr lvl="1">
              <a:lnSpc>
                <a:spcPct val="115000"/>
              </a:lnSpc>
              <a:spcBef>
                <a:spcPts val="0"/>
              </a:spcBef>
              <a:spcAft>
                <a:spcPts val="0"/>
              </a:spcAft>
              <a:buFont typeface="+mj-lt"/>
              <a:buAutoNum type="alphaLcParenR"/>
            </a:pPr>
            <a:r>
              <a:rPr lang="en-US" dirty="0">
                <a:ea typeface="Times New Roman"/>
                <a:cs typeface="Times New Roman"/>
              </a:rPr>
              <a:t>Rearrange, React, Record, Repository</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Review, React, Record, Repository</a:t>
            </a:r>
            <a:endParaRPr lang="en-US" dirty="0">
              <a:ea typeface="Times New Roman"/>
              <a:cs typeface="Times New Roman"/>
            </a:endParaRP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Diary or journal helps you keep pertinent information for future</a:t>
            </a:r>
          </a:p>
          <a:p>
            <a:pPr lvl="1">
              <a:lnSpc>
                <a:spcPct val="115000"/>
              </a:lnSpc>
              <a:spcBef>
                <a:spcPts val="0"/>
              </a:spcBef>
              <a:spcAft>
                <a:spcPts val="0"/>
              </a:spcAft>
              <a:buFont typeface="+mj-lt"/>
              <a:buAutoNum type="alphaLcParenR"/>
            </a:pPr>
            <a:r>
              <a:rPr lang="en-US" dirty="0">
                <a:ea typeface="Times New Roman"/>
                <a:cs typeface="Times New Roman"/>
              </a:rPr>
              <a:t>Information from diary or journal can be used for existent and future budgets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Diary or journal is helpful, but not practical, since it takes too much time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Diary or journal can help you avoid the previous mistakes</a:t>
            </a:r>
          </a:p>
          <a:p>
            <a:endParaRPr lang="en-US" dirty="0" smtClean="0"/>
          </a:p>
        </p:txBody>
      </p:sp>
    </p:spTree>
    <p:extLst>
      <p:ext uri="{BB962C8B-B14F-4D97-AF65-F5344CB8AC3E}">
        <p14:creationId xmlns:p14="http://schemas.microsoft.com/office/powerpoint/2010/main" val="2722427616"/>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an external economic or regulatory situation?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Strike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New Laws</a:t>
            </a:r>
          </a:p>
          <a:p>
            <a:pPr lvl="1">
              <a:lnSpc>
                <a:spcPct val="115000"/>
              </a:lnSpc>
              <a:spcBef>
                <a:spcPts val="0"/>
              </a:spcBef>
              <a:spcAft>
                <a:spcPts val="0"/>
              </a:spcAft>
              <a:buFont typeface="+mj-lt"/>
              <a:buAutoNum type="alphaLcParenR"/>
            </a:pPr>
            <a:r>
              <a:rPr lang="en-US" dirty="0">
                <a:ea typeface="Times New Roman"/>
                <a:cs typeface="Times New Roman"/>
              </a:rPr>
              <a:t>Shortages</a:t>
            </a:r>
          </a:p>
          <a:p>
            <a:pPr lvl="1">
              <a:lnSpc>
                <a:spcPct val="115000"/>
              </a:lnSpc>
              <a:spcBef>
                <a:spcPts val="0"/>
              </a:spcBef>
              <a:spcAft>
                <a:spcPts val="1000"/>
              </a:spcAft>
              <a:buFont typeface="+mj-lt"/>
              <a:buAutoNum type="alphaLcParenR"/>
            </a:pPr>
            <a:r>
              <a:rPr lang="en-US" dirty="0">
                <a:ea typeface="Times New Roman"/>
                <a:cs typeface="Times New Roman"/>
              </a:rPr>
              <a:t>Recession</a:t>
            </a: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a reason for panic?</a:t>
            </a:r>
          </a:p>
          <a:p>
            <a:pPr lvl="1">
              <a:lnSpc>
                <a:spcPct val="115000"/>
              </a:lnSpc>
              <a:spcBef>
                <a:spcPts val="0"/>
              </a:spcBef>
              <a:spcAft>
                <a:spcPts val="0"/>
              </a:spcAft>
              <a:buFont typeface="+mj-lt"/>
              <a:buAutoNum type="alphaLcParenR"/>
            </a:pPr>
            <a:r>
              <a:rPr lang="en-US" dirty="0">
                <a:ea typeface="Times New Roman"/>
                <a:cs typeface="Times New Roman"/>
              </a:rPr>
              <a:t>Problems within an organization, such as property loss or inventory shrinkage</a:t>
            </a:r>
          </a:p>
          <a:p>
            <a:pPr lvl="1">
              <a:lnSpc>
                <a:spcPct val="115000"/>
              </a:lnSpc>
              <a:spcBef>
                <a:spcPts val="0"/>
              </a:spcBef>
              <a:spcAft>
                <a:spcPts val="0"/>
              </a:spcAft>
              <a:buFont typeface="+mj-lt"/>
              <a:buAutoNum type="alphaLcParenR"/>
            </a:pPr>
            <a:r>
              <a:rPr lang="en-US" dirty="0">
                <a:ea typeface="Times New Roman"/>
                <a:cs typeface="Times New Roman"/>
              </a:rPr>
              <a:t>Accounting errors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Oncoming deadlines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A situation when variance on the budget report shows a huge gap without any visible reasons</a:t>
            </a:r>
          </a:p>
        </p:txBody>
      </p:sp>
    </p:spTree>
    <p:extLst>
      <p:ext uri="{BB962C8B-B14F-4D97-AF65-F5344CB8AC3E}">
        <p14:creationId xmlns:p14="http://schemas.microsoft.com/office/powerpoint/2010/main" val="2551865369"/>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sz="3600" dirty="0" smtClean="0"/>
              <a:t>Module Ten: Making Smart Purchasing Decisions</a:t>
            </a:r>
          </a:p>
        </p:txBody>
      </p:sp>
      <p:sp>
        <p:nvSpPr>
          <p:cNvPr id="54275" name="Content Placeholder 3"/>
          <p:cNvSpPr>
            <a:spLocks noGrp="1"/>
          </p:cNvSpPr>
          <p:nvPr>
            <p:ph idx="1"/>
          </p:nvPr>
        </p:nvSpPr>
        <p:spPr>
          <a:xfrm>
            <a:off x="457200" y="1831975"/>
            <a:ext cx="6400800" cy="4525963"/>
          </a:xfrm>
        </p:spPr>
        <p:txBody>
          <a:bodyPr>
            <a:normAutofit fontScale="92500" lnSpcReduction="10000"/>
          </a:bodyPr>
          <a:lstStyle/>
          <a:p>
            <a:pPr marL="0">
              <a:defRPr/>
            </a:pPr>
            <a:r>
              <a:rPr lang="en-US" dirty="0" smtClean="0"/>
              <a:t>Sometimes, you may be asked to purchase something on behalf of the organization. When purchasing, it is always a good practice to determine if the expense is worth the investment. </a:t>
            </a:r>
          </a:p>
          <a:p>
            <a:pPr>
              <a:buFont typeface="Arial" pitchFamily="34" charset="0"/>
              <a:buChar char="•"/>
              <a:defRPr/>
            </a:pPr>
            <a:r>
              <a:rPr lang="en-US" dirty="0" smtClean="0"/>
              <a:t>10 questions you must ask</a:t>
            </a:r>
          </a:p>
          <a:p>
            <a:pPr>
              <a:buFont typeface="Arial" pitchFamily="34" charset="0"/>
              <a:buChar char="•"/>
              <a:defRPr/>
            </a:pPr>
            <a:r>
              <a:rPr lang="en-US" dirty="0" smtClean="0"/>
              <a:t>Determining the payback period</a:t>
            </a:r>
          </a:p>
          <a:p>
            <a:pPr>
              <a:buFont typeface="Arial" pitchFamily="34" charset="0"/>
              <a:buChar char="•"/>
              <a:defRPr/>
            </a:pPr>
            <a:r>
              <a:rPr lang="en-US" dirty="0" smtClean="0"/>
              <a:t>Deciding whether to lease or buy</a:t>
            </a:r>
          </a:p>
          <a:p>
            <a:pPr>
              <a:buFont typeface="Arial" pitchFamily="34" charset="0"/>
              <a:buChar char="•"/>
              <a:defRPr/>
            </a:pPr>
            <a:r>
              <a:rPr lang="en-US" dirty="0" smtClean="0"/>
              <a:t>Thinking outside the box</a:t>
            </a:r>
          </a:p>
        </p:txBody>
      </p:sp>
      <p:sp>
        <p:nvSpPr>
          <p:cNvPr id="53252" name="Text Placeholder 4"/>
          <p:cNvSpPr>
            <a:spLocks noGrp="1"/>
          </p:cNvSpPr>
          <p:nvPr>
            <p:ph type="body" sz="quarter" idx="10"/>
          </p:nvPr>
        </p:nvSpPr>
        <p:spPr>
          <a:xfrm>
            <a:off x="7391400" y="381000"/>
            <a:ext cx="1752600" cy="3119438"/>
          </a:xfrm>
          <a:ln>
            <a:miter lim="800000"/>
            <a:headEnd/>
            <a:tailEnd/>
          </a:ln>
        </p:spPr>
        <p:txBody>
          <a:bodyPr/>
          <a:lstStyle/>
          <a:p>
            <a:pPr>
              <a:lnSpc>
                <a:spcPct val="115000"/>
              </a:lnSpc>
              <a:spcBef>
                <a:spcPct val="0"/>
              </a:spcBef>
              <a:spcAft>
                <a:spcPts val="1000"/>
              </a:spcAft>
            </a:pPr>
            <a:r>
              <a:rPr lang="en-US" sz="2000" dirty="0" smtClean="0">
                <a:latin typeface="Cambria" pitchFamily="18" charset="0"/>
                <a:cs typeface="Times New Roman" pitchFamily="18" charset="0"/>
              </a:rPr>
              <a:t>A budget tells us what we can’t afford, but it doesn’t keep us from buying it.</a:t>
            </a:r>
            <a:endParaRPr lang="en-US" sz="1600" dirty="0" smtClean="0">
              <a:cs typeface="Times New Roman" pitchFamily="18" charset="0"/>
            </a:endParaRPr>
          </a:p>
          <a:p>
            <a:pPr algn="ctr">
              <a:lnSpc>
                <a:spcPct val="115000"/>
              </a:lnSpc>
              <a:spcBef>
                <a:spcPct val="0"/>
              </a:spcBef>
              <a:spcAft>
                <a:spcPts val="1000"/>
              </a:spcAft>
            </a:pPr>
            <a:r>
              <a:rPr lang="en-US" sz="2000" b="1" dirty="0" smtClean="0">
                <a:latin typeface="Cambria" pitchFamily="18" charset="0"/>
                <a:cs typeface="Times New Roman" pitchFamily="18" charset="0"/>
              </a:rPr>
              <a:t>William Feather</a:t>
            </a:r>
            <a:endParaRPr lang="en-US" sz="1600" b="1" dirty="0" smtClean="0">
              <a:cs typeface="Times New Roman" pitchFamily="18" charset="0"/>
            </a:endParaRPr>
          </a:p>
          <a:p>
            <a:endParaRPr lang="en-US"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a:lnSpc>
                <a:spcPct val="115000"/>
              </a:lnSpc>
              <a:spcBef>
                <a:spcPts val="0"/>
              </a:spcBef>
              <a:spcAft>
                <a:spcPts val="1000"/>
              </a:spcAft>
              <a:buFont typeface="+mj-lt"/>
              <a:buAutoNum type="arabicParenR" startAt="5"/>
              <a:tabLst>
                <a:tab pos="571500" algn="l"/>
              </a:tabLst>
            </a:pPr>
            <a:r>
              <a:rPr lang="en-US" dirty="0">
                <a:ea typeface="Times New Roman"/>
                <a:cs typeface="Times New Roman"/>
              </a:rPr>
              <a:t>What is the role of CFO?</a:t>
            </a:r>
          </a:p>
          <a:p>
            <a:pPr lvl="1">
              <a:lnSpc>
                <a:spcPct val="115000"/>
              </a:lnSpc>
              <a:spcBef>
                <a:spcPts val="0"/>
              </a:spcBef>
              <a:spcAft>
                <a:spcPts val="0"/>
              </a:spcAft>
              <a:buFont typeface="+mj-lt"/>
              <a:buAutoNum type="alphaLcParenR"/>
            </a:pPr>
            <a:r>
              <a:rPr lang="en-US" dirty="0">
                <a:ea typeface="Times New Roman"/>
                <a:cs typeface="Times New Roman"/>
              </a:rPr>
              <a:t>They use financial data to steer the organization to the strategic vision, mission, and goals of the organization</a:t>
            </a:r>
          </a:p>
          <a:p>
            <a:pPr lvl="1">
              <a:lnSpc>
                <a:spcPct val="115000"/>
              </a:lnSpc>
              <a:spcBef>
                <a:spcPts val="0"/>
              </a:spcBef>
              <a:spcAft>
                <a:spcPts val="0"/>
              </a:spcAft>
              <a:buFont typeface="+mj-lt"/>
              <a:buAutoNum type="alphaLcParenR"/>
            </a:pPr>
            <a:r>
              <a:rPr lang="en-US" dirty="0">
                <a:ea typeface="Times New Roman"/>
                <a:cs typeface="Times New Roman"/>
              </a:rPr>
              <a:t>They ensure that the financial data is accurate and create reports. In addition, they analyze the information and help the CEO make decisions</a:t>
            </a:r>
          </a:p>
          <a:p>
            <a:pPr lvl="1">
              <a:lnSpc>
                <a:spcPct val="115000"/>
              </a:lnSpc>
              <a:spcBef>
                <a:spcPts val="0"/>
              </a:spcBef>
              <a:spcAft>
                <a:spcPts val="0"/>
              </a:spcAft>
              <a:buFont typeface="+mj-lt"/>
              <a:buAutoNum type="alphaLcParenR"/>
            </a:pPr>
            <a:r>
              <a:rPr lang="en-US" dirty="0">
                <a:ea typeface="Times New Roman"/>
                <a:cs typeface="Times New Roman"/>
              </a:rPr>
              <a:t>They use financial data to control budgets of several departments and business units</a:t>
            </a:r>
          </a:p>
          <a:p>
            <a:pPr lvl="1">
              <a:lnSpc>
                <a:spcPct val="115000"/>
              </a:lnSpc>
              <a:spcBef>
                <a:spcPts val="0"/>
              </a:spcBef>
              <a:spcAft>
                <a:spcPts val="1000"/>
              </a:spcAft>
              <a:buFont typeface="+mj-lt"/>
              <a:buAutoNum type="alphaLcParenR"/>
            </a:pPr>
            <a:r>
              <a:rPr lang="en-US" dirty="0">
                <a:ea typeface="Times New Roman"/>
                <a:cs typeface="Times New Roman"/>
              </a:rPr>
              <a:t>They use financial data to manage their areas or business units</a:t>
            </a:r>
          </a:p>
          <a:p>
            <a:pPr marL="0" marR="0">
              <a:lnSpc>
                <a:spcPct val="115000"/>
              </a:lnSpc>
              <a:spcBef>
                <a:spcPts val="0"/>
              </a:spcBef>
              <a:spcAft>
                <a:spcPts val="0"/>
              </a:spcAft>
            </a:pPr>
            <a:r>
              <a:rPr lang="en-US" dirty="0">
                <a:ea typeface="Times New Roman"/>
                <a:cs typeface="Times New Roman"/>
              </a:rPr>
              <a:t> </a:t>
            </a:r>
            <a:endParaRPr lang="en-US" dirty="0" smtClean="0">
              <a:ea typeface="Times New Roman"/>
              <a:cs typeface="Times New Roman"/>
            </a:endParaRPr>
          </a:p>
          <a:p>
            <a:pPr lvl="0">
              <a:lnSpc>
                <a:spcPct val="115000"/>
              </a:lnSpc>
              <a:spcBef>
                <a:spcPts val="0"/>
              </a:spcBef>
              <a:spcAft>
                <a:spcPts val="1000"/>
              </a:spcAft>
              <a:buFont typeface="+mj-lt"/>
              <a:buAutoNum type="arabicParenR" startAt="6"/>
              <a:tabLst>
                <a:tab pos="571500" algn="l"/>
              </a:tabLst>
            </a:pPr>
            <a:r>
              <a:rPr lang="en-US" dirty="0" smtClean="0">
                <a:ea typeface="Times New Roman"/>
                <a:cs typeface="Times New Roman"/>
              </a:rPr>
              <a:t>What is the role of board of directors?</a:t>
            </a:r>
          </a:p>
          <a:p>
            <a:pPr lvl="1">
              <a:lnSpc>
                <a:spcPct val="115000"/>
              </a:lnSpc>
              <a:spcBef>
                <a:spcPts val="0"/>
              </a:spcBef>
              <a:spcAft>
                <a:spcPts val="0"/>
              </a:spcAft>
              <a:buFont typeface="+mj-lt"/>
              <a:buAutoNum type="alphaLcParenR"/>
            </a:pPr>
            <a:r>
              <a:rPr lang="en-US" dirty="0" smtClean="0">
                <a:ea typeface="Times New Roman"/>
                <a:cs typeface="Times New Roman"/>
              </a:rPr>
              <a:t>They </a:t>
            </a:r>
            <a:r>
              <a:rPr lang="en-US" dirty="0">
                <a:ea typeface="Times New Roman"/>
                <a:cs typeface="Times New Roman"/>
              </a:rPr>
              <a:t>use financial data to determine how well the organization is doing and hold leaders accountable for meeting budgets and other obligations</a:t>
            </a:r>
          </a:p>
          <a:p>
            <a:pPr lvl="1">
              <a:lnSpc>
                <a:spcPct val="115000"/>
              </a:lnSpc>
              <a:spcBef>
                <a:spcPts val="0"/>
              </a:spcBef>
              <a:spcAft>
                <a:spcPts val="0"/>
              </a:spcAft>
              <a:buFont typeface="+mj-lt"/>
              <a:buAutoNum type="alphaLcParenR"/>
            </a:pPr>
            <a:r>
              <a:rPr lang="en-US" dirty="0">
                <a:ea typeface="Times New Roman"/>
                <a:cs typeface="Times New Roman"/>
              </a:rPr>
              <a:t>They use financial data to determine if they want to purchase stocks in hopes of a financial return</a:t>
            </a:r>
          </a:p>
          <a:p>
            <a:pPr lvl="1">
              <a:lnSpc>
                <a:spcPct val="115000"/>
              </a:lnSpc>
              <a:spcBef>
                <a:spcPts val="0"/>
              </a:spcBef>
              <a:spcAft>
                <a:spcPts val="0"/>
              </a:spcAft>
              <a:buFont typeface="+mj-lt"/>
              <a:buAutoNum type="alphaLcParenR"/>
            </a:pPr>
            <a:r>
              <a:rPr lang="en-US" dirty="0">
                <a:ea typeface="Times New Roman"/>
                <a:cs typeface="Times New Roman"/>
              </a:rPr>
              <a:t>They use financial data to determine if the company is capable of paying back a new or current loan</a:t>
            </a:r>
          </a:p>
          <a:p>
            <a:pPr lvl="1">
              <a:lnSpc>
                <a:spcPct val="115000"/>
              </a:lnSpc>
              <a:spcBef>
                <a:spcPts val="0"/>
              </a:spcBef>
              <a:spcAft>
                <a:spcPts val="1000"/>
              </a:spcAft>
              <a:buFont typeface="+mj-lt"/>
              <a:buAutoNum type="alphaLcParenR"/>
            </a:pPr>
            <a:r>
              <a:rPr lang="en-US" dirty="0">
                <a:ea typeface="Times New Roman"/>
                <a:cs typeface="Times New Roman"/>
              </a:rPr>
              <a:t>They collect financial data and record them daily in computer systems for compiling at the end of the month</a:t>
            </a:r>
          </a:p>
        </p:txBody>
      </p:sp>
    </p:spTree>
    <p:extLst>
      <p:ext uri="{BB962C8B-B14F-4D97-AF65-F5344CB8AC3E}">
        <p14:creationId xmlns:p14="http://schemas.microsoft.com/office/powerpoint/2010/main" val="224142921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4"/>
          <p:cNvSpPr>
            <a:spLocks noGrp="1"/>
          </p:cNvSpPr>
          <p:nvPr>
            <p:ph type="title"/>
          </p:nvPr>
        </p:nvSpPr>
        <p:spPr/>
        <p:txBody>
          <a:bodyPr/>
          <a:lstStyle/>
          <a:p>
            <a:r>
              <a:rPr lang="en-US" dirty="0" smtClean="0"/>
              <a:t>10 Questions You Must Ask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398933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normAutofit fontScale="90000"/>
          </a:bodyPr>
          <a:lstStyle/>
          <a:p>
            <a:pPr>
              <a:defRPr/>
            </a:pPr>
            <a:r>
              <a:rPr lang="en-US" dirty="0" smtClean="0"/>
              <a:t>Determining the </a:t>
            </a:r>
            <a:br>
              <a:rPr lang="en-US" dirty="0" smtClean="0"/>
            </a:br>
            <a:r>
              <a:rPr lang="en-US" dirty="0" smtClean="0"/>
              <a:t>Payback Period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155502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normAutofit fontScale="90000"/>
          </a:bodyPr>
          <a:lstStyle/>
          <a:p>
            <a:pPr>
              <a:defRPr/>
            </a:pPr>
            <a:r>
              <a:rPr lang="en-US" dirty="0" smtClean="0"/>
              <a:t>Deciding Whether to </a:t>
            </a:r>
            <a:br>
              <a:rPr lang="en-US" dirty="0" smtClean="0"/>
            </a:br>
            <a:r>
              <a:rPr lang="en-US" dirty="0" smtClean="0"/>
              <a:t>Lease or Buy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753121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smtClean="0"/>
              <a:t>Thinking outside the Box</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748415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among the 10 questions you have to ask yourself before purchasing a decision?</a:t>
            </a:r>
          </a:p>
          <a:p>
            <a:pPr lvl="1">
              <a:lnSpc>
                <a:spcPct val="115000"/>
              </a:lnSpc>
              <a:spcBef>
                <a:spcPts val="0"/>
              </a:spcBef>
              <a:spcAft>
                <a:spcPts val="0"/>
              </a:spcAft>
              <a:buFont typeface="+mj-lt"/>
              <a:buAutoNum type="alphaLcParenR"/>
            </a:pPr>
            <a:r>
              <a:rPr lang="en-US" dirty="0">
                <a:ea typeface="Times New Roman"/>
                <a:cs typeface="Times New Roman"/>
              </a:rPr>
              <a:t>Make or buy it?</a:t>
            </a:r>
          </a:p>
          <a:p>
            <a:pPr lvl="1">
              <a:lnSpc>
                <a:spcPct val="115000"/>
              </a:lnSpc>
              <a:spcBef>
                <a:spcPts val="0"/>
              </a:spcBef>
              <a:spcAft>
                <a:spcPts val="0"/>
              </a:spcAft>
              <a:buFont typeface="+mj-lt"/>
              <a:buAutoNum type="alphaLcParenR"/>
            </a:pPr>
            <a:r>
              <a:rPr lang="en-US" dirty="0">
                <a:ea typeface="Times New Roman"/>
                <a:cs typeface="Times New Roman"/>
              </a:rPr>
              <a:t>Lease or buy it?</a:t>
            </a:r>
          </a:p>
          <a:p>
            <a:pPr lvl="1">
              <a:lnSpc>
                <a:spcPct val="115000"/>
              </a:lnSpc>
              <a:spcBef>
                <a:spcPts val="0"/>
              </a:spcBef>
              <a:spcAft>
                <a:spcPts val="0"/>
              </a:spcAft>
              <a:buFont typeface="+mj-lt"/>
              <a:buAutoNum type="alphaLcParenR"/>
            </a:pPr>
            <a:r>
              <a:rPr lang="en-US" dirty="0">
                <a:ea typeface="Times New Roman"/>
                <a:cs typeface="Times New Roman"/>
              </a:rPr>
              <a:t>Is this item going to reduce my workload?</a:t>
            </a:r>
          </a:p>
          <a:p>
            <a:pPr lvl="1">
              <a:lnSpc>
                <a:spcPct val="115000"/>
              </a:lnSpc>
              <a:spcBef>
                <a:spcPts val="0"/>
              </a:spcBef>
              <a:spcAft>
                <a:spcPts val="1000"/>
              </a:spcAft>
              <a:buFont typeface="+mj-lt"/>
              <a:buAutoNum type="alphaLcParenR"/>
            </a:pPr>
            <a:r>
              <a:rPr lang="en-US" dirty="0">
                <a:ea typeface="Times New Roman"/>
                <a:cs typeface="Times New Roman"/>
              </a:rPr>
              <a:t>Can you do without the item?</a:t>
            </a:r>
          </a:p>
          <a:p>
            <a:pPr lvl="0">
              <a:lnSpc>
                <a:spcPct val="115000"/>
              </a:lnSpc>
              <a:spcBef>
                <a:spcPts val="0"/>
              </a:spcBef>
              <a:spcAft>
                <a:spcPts val="1000"/>
              </a:spcAft>
              <a:buFont typeface="+mj-lt"/>
              <a:buAutoNum type="arabicParenR"/>
            </a:pPr>
            <a:r>
              <a:rPr lang="en-US" dirty="0">
                <a:ea typeface="Times New Roman"/>
                <a:cs typeface="Times New Roman"/>
              </a:rPr>
              <a:t>Which of the following IS NOT an element of the question about the additional costs related to the purchase? </a:t>
            </a:r>
          </a:p>
          <a:p>
            <a:pPr lvl="1">
              <a:lnSpc>
                <a:spcPct val="115000"/>
              </a:lnSpc>
              <a:spcBef>
                <a:spcPts val="0"/>
              </a:spcBef>
              <a:spcAft>
                <a:spcPts val="0"/>
              </a:spcAft>
              <a:buFont typeface="+mj-lt"/>
              <a:buAutoNum type="alphaLcParenR"/>
            </a:pPr>
            <a:r>
              <a:rPr lang="en-US" dirty="0">
                <a:ea typeface="Times New Roman"/>
                <a:cs typeface="Times New Roman"/>
              </a:rPr>
              <a:t>Labor</a:t>
            </a:r>
          </a:p>
          <a:p>
            <a:pPr lvl="1">
              <a:lnSpc>
                <a:spcPct val="115000"/>
              </a:lnSpc>
              <a:spcBef>
                <a:spcPts val="0"/>
              </a:spcBef>
              <a:spcAft>
                <a:spcPts val="0"/>
              </a:spcAft>
              <a:buFont typeface="+mj-lt"/>
              <a:buAutoNum type="alphaLcParenR"/>
            </a:pPr>
            <a:r>
              <a:rPr lang="en-US" dirty="0">
                <a:ea typeface="Times New Roman"/>
                <a:cs typeface="Times New Roman"/>
              </a:rPr>
              <a:t>Catering</a:t>
            </a:r>
          </a:p>
          <a:p>
            <a:pPr lvl="1">
              <a:lnSpc>
                <a:spcPct val="115000"/>
              </a:lnSpc>
              <a:spcBef>
                <a:spcPts val="0"/>
              </a:spcBef>
              <a:spcAft>
                <a:spcPts val="0"/>
              </a:spcAft>
              <a:buFont typeface="+mj-lt"/>
              <a:buAutoNum type="alphaLcParenR"/>
            </a:pPr>
            <a:r>
              <a:rPr lang="en-US" dirty="0">
                <a:ea typeface="Times New Roman"/>
                <a:cs typeface="Times New Roman"/>
              </a:rPr>
              <a:t>Peripheral equipment</a:t>
            </a:r>
          </a:p>
          <a:p>
            <a:pPr lvl="1">
              <a:lnSpc>
                <a:spcPct val="115000"/>
              </a:lnSpc>
              <a:spcBef>
                <a:spcPts val="0"/>
              </a:spcBef>
              <a:spcAft>
                <a:spcPts val="1000"/>
              </a:spcAft>
              <a:buFont typeface="+mj-lt"/>
              <a:buAutoNum type="alphaLcParenR"/>
            </a:pPr>
            <a:r>
              <a:rPr lang="en-US" dirty="0">
                <a:ea typeface="Times New Roman"/>
                <a:cs typeface="Times New Roman"/>
              </a:rPr>
              <a:t>Transportation</a:t>
            </a:r>
          </a:p>
        </p:txBody>
      </p:sp>
    </p:spTree>
    <p:extLst>
      <p:ext uri="{BB962C8B-B14F-4D97-AF65-F5344CB8AC3E}">
        <p14:creationId xmlns:p14="http://schemas.microsoft.com/office/powerpoint/2010/main" val="1569165035"/>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When we divide the cost of purchase by the annual cash inflows the purchase is projected to return, the result is:</a:t>
            </a:r>
          </a:p>
          <a:p>
            <a:pPr lvl="1">
              <a:lnSpc>
                <a:spcPct val="115000"/>
              </a:lnSpc>
              <a:spcBef>
                <a:spcPts val="0"/>
              </a:spcBef>
              <a:spcAft>
                <a:spcPts val="0"/>
              </a:spcAft>
              <a:buFont typeface="+mj-lt"/>
              <a:buAutoNum type="alphaLcParenR"/>
            </a:pPr>
            <a:r>
              <a:rPr lang="en-US" dirty="0">
                <a:ea typeface="Times New Roman"/>
                <a:cs typeface="Times New Roman"/>
              </a:rPr>
              <a:t>Time value of money</a:t>
            </a:r>
          </a:p>
          <a:p>
            <a:pPr lvl="1">
              <a:lnSpc>
                <a:spcPct val="115000"/>
              </a:lnSpc>
              <a:spcBef>
                <a:spcPts val="0"/>
              </a:spcBef>
              <a:spcAft>
                <a:spcPts val="0"/>
              </a:spcAft>
              <a:buFont typeface="+mj-lt"/>
              <a:buAutoNum type="alphaLcParenR"/>
            </a:pPr>
            <a:r>
              <a:rPr lang="en-US" dirty="0">
                <a:ea typeface="Times New Roman"/>
                <a:cs typeface="Times New Roman"/>
              </a:rPr>
              <a:t>Profitability</a:t>
            </a:r>
          </a:p>
          <a:p>
            <a:pPr lvl="1">
              <a:lnSpc>
                <a:spcPct val="115000"/>
              </a:lnSpc>
              <a:spcBef>
                <a:spcPts val="0"/>
              </a:spcBef>
              <a:spcAft>
                <a:spcPts val="0"/>
              </a:spcAft>
              <a:buFont typeface="+mj-lt"/>
              <a:buAutoNum type="alphaLcParenR"/>
            </a:pPr>
            <a:r>
              <a:rPr lang="en-US" dirty="0">
                <a:ea typeface="Times New Roman"/>
                <a:cs typeface="Times New Roman"/>
              </a:rPr>
              <a:t>Internal rate of return</a:t>
            </a:r>
          </a:p>
          <a:p>
            <a:pPr lvl="1">
              <a:lnSpc>
                <a:spcPct val="115000"/>
              </a:lnSpc>
              <a:spcBef>
                <a:spcPts val="0"/>
              </a:spcBef>
              <a:spcAft>
                <a:spcPts val="1000"/>
              </a:spcAft>
              <a:buFont typeface="+mj-lt"/>
              <a:buAutoNum type="alphaLcParenR"/>
            </a:pPr>
            <a:r>
              <a:rPr lang="en-US" dirty="0">
                <a:ea typeface="Times New Roman"/>
                <a:cs typeface="Times New Roman"/>
              </a:rPr>
              <a:t>The payback period</a:t>
            </a: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The payback period is meant to help you make a quick determination about the purchase you are considering</a:t>
            </a:r>
          </a:p>
          <a:p>
            <a:pPr lvl="1">
              <a:lnSpc>
                <a:spcPct val="115000"/>
              </a:lnSpc>
              <a:spcBef>
                <a:spcPts val="0"/>
              </a:spcBef>
              <a:spcAft>
                <a:spcPts val="0"/>
              </a:spcAft>
              <a:buFont typeface="+mj-lt"/>
              <a:buAutoNum type="alphaLcParenR"/>
            </a:pPr>
            <a:r>
              <a:rPr lang="en-US" dirty="0">
                <a:ea typeface="Times New Roman"/>
                <a:cs typeface="Times New Roman"/>
              </a:rPr>
              <a:t>The payback period is meant to help you make a quick determination about anything</a:t>
            </a:r>
          </a:p>
          <a:p>
            <a:pPr lvl="1">
              <a:lnSpc>
                <a:spcPct val="115000"/>
              </a:lnSpc>
              <a:spcBef>
                <a:spcPts val="0"/>
              </a:spcBef>
              <a:spcAft>
                <a:spcPts val="0"/>
              </a:spcAft>
              <a:buFont typeface="+mj-lt"/>
              <a:buAutoNum type="alphaLcParenR"/>
            </a:pPr>
            <a:r>
              <a:rPr lang="en-US" dirty="0">
                <a:ea typeface="Times New Roman"/>
                <a:cs typeface="Times New Roman"/>
              </a:rPr>
              <a:t>The payback period is meant to help you analyze already conducted purchases</a:t>
            </a:r>
          </a:p>
          <a:p>
            <a:pPr lvl="1">
              <a:lnSpc>
                <a:spcPct val="115000"/>
              </a:lnSpc>
              <a:spcBef>
                <a:spcPts val="0"/>
              </a:spcBef>
              <a:spcAft>
                <a:spcPts val="1000"/>
              </a:spcAft>
              <a:buFont typeface="+mj-lt"/>
              <a:buAutoNum type="alphaLcParenR"/>
            </a:pPr>
            <a:r>
              <a:rPr lang="en-US" dirty="0">
                <a:ea typeface="Times New Roman"/>
                <a:cs typeface="Times New Roman"/>
              </a:rPr>
              <a:t>The payback period is meant to help you analyze any kind of already conducted financial action</a:t>
            </a:r>
          </a:p>
          <a:p>
            <a:endParaRPr lang="en-US" dirty="0" smtClean="0"/>
          </a:p>
        </p:txBody>
      </p:sp>
    </p:spTree>
    <p:extLst>
      <p:ext uri="{BB962C8B-B14F-4D97-AF65-F5344CB8AC3E}">
        <p14:creationId xmlns:p14="http://schemas.microsoft.com/office/powerpoint/2010/main" val="1791859716"/>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514350" lvl="0" indent="-514350">
              <a:lnSpc>
                <a:spcPct val="115000"/>
              </a:lnSpc>
              <a:spcBef>
                <a:spcPts val="0"/>
              </a:spcBef>
              <a:spcAft>
                <a:spcPts val="1000"/>
              </a:spcAft>
              <a:buFont typeface="+mj-lt"/>
              <a:buAutoNum type="arabicParenR" startAt="5"/>
            </a:pPr>
            <a:r>
              <a:rPr lang="en-US" dirty="0">
                <a:ea typeface="Times New Roman"/>
                <a:cs typeface="Times New Roman"/>
              </a:rPr>
              <a:t>Which of the following IS NOT an advantage of leasing?</a:t>
            </a:r>
          </a:p>
          <a:p>
            <a:pPr lvl="1">
              <a:lnSpc>
                <a:spcPct val="115000"/>
              </a:lnSpc>
              <a:spcBef>
                <a:spcPts val="0"/>
              </a:spcBef>
              <a:spcAft>
                <a:spcPts val="0"/>
              </a:spcAft>
              <a:buFont typeface="+mj-lt"/>
              <a:buAutoNum type="alphaLcParenR"/>
            </a:pPr>
            <a:r>
              <a:rPr lang="en-US" dirty="0">
                <a:ea typeface="Times New Roman"/>
                <a:cs typeface="Times New Roman"/>
              </a:rPr>
              <a:t>You do not have to expense the depreciation</a:t>
            </a:r>
          </a:p>
          <a:p>
            <a:pPr lvl="1">
              <a:lnSpc>
                <a:spcPct val="115000"/>
              </a:lnSpc>
              <a:spcBef>
                <a:spcPts val="0"/>
              </a:spcBef>
              <a:spcAft>
                <a:spcPts val="0"/>
              </a:spcAft>
              <a:buFont typeface="+mj-lt"/>
              <a:buAutoNum type="alphaLcParenR"/>
            </a:pPr>
            <a:r>
              <a:rPr lang="en-US" dirty="0">
                <a:ea typeface="Times New Roman"/>
                <a:cs typeface="Times New Roman"/>
              </a:rPr>
              <a:t>Some types of leases can bring a tax advantage</a:t>
            </a:r>
          </a:p>
          <a:p>
            <a:pPr lvl="1">
              <a:lnSpc>
                <a:spcPct val="115000"/>
              </a:lnSpc>
              <a:spcBef>
                <a:spcPts val="0"/>
              </a:spcBef>
              <a:spcAft>
                <a:spcPts val="0"/>
              </a:spcAft>
              <a:buFont typeface="+mj-lt"/>
              <a:buAutoNum type="alphaLcParenR"/>
            </a:pPr>
            <a:r>
              <a:rPr lang="en-US" dirty="0">
                <a:ea typeface="Times New Roman"/>
                <a:cs typeface="Times New Roman"/>
              </a:rPr>
              <a:t>The lease always relieves you from all the expenses</a:t>
            </a:r>
          </a:p>
          <a:p>
            <a:pPr lvl="1">
              <a:lnSpc>
                <a:spcPct val="115000"/>
              </a:lnSpc>
              <a:spcBef>
                <a:spcPts val="0"/>
              </a:spcBef>
              <a:spcAft>
                <a:spcPts val="1000"/>
              </a:spcAft>
              <a:buFont typeface="+mj-lt"/>
              <a:buAutoNum type="alphaLcParenR"/>
            </a:pPr>
            <a:r>
              <a:rPr lang="en-US" dirty="0">
                <a:ea typeface="Times New Roman"/>
                <a:cs typeface="Times New Roman"/>
              </a:rPr>
              <a:t>You can conserve the money and use it for other business activities</a:t>
            </a:r>
          </a:p>
          <a:p>
            <a:pPr marL="0" marR="0">
              <a:lnSpc>
                <a:spcPct val="115000"/>
              </a:lnSpc>
              <a:spcBef>
                <a:spcPts val="0"/>
              </a:spcBef>
              <a:spcAft>
                <a:spcPts val="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arenR" startAt="6"/>
            </a:pPr>
            <a:r>
              <a:rPr lang="en-US" dirty="0">
                <a:ea typeface="Times New Roman"/>
                <a:cs typeface="Times New Roman"/>
              </a:rPr>
              <a:t>Which of the following is not convenient for leasing?</a:t>
            </a:r>
          </a:p>
          <a:p>
            <a:pPr lvl="1">
              <a:lnSpc>
                <a:spcPct val="115000"/>
              </a:lnSpc>
              <a:spcBef>
                <a:spcPts val="0"/>
              </a:spcBef>
              <a:spcAft>
                <a:spcPts val="0"/>
              </a:spcAft>
              <a:buFont typeface="+mj-lt"/>
              <a:buAutoNum type="alphaLcParenR"/>
            </a:pPr>
            <a:r>
              <a:rPr lang="en-US" dirty="0">
                <a:ea typeface="Times New Roman"/>
                <a:cs typeface="Times New Roman"/>
              </a:rPr>
              <a:t>Buildings and property</a:t>
            </a:r>
          </a:p>
          <a:p>
            <a:pPr lvl="1">
              <a:lnSpc>
                <a:spcPct val="115000"/>
              </a:lnSpc>
              <a:spcBef>
                <a:spcPts val="0"/>
              </a:spcBef>
              <a:spcAft>
                <a:spcPts val="0"/>
              </a:spcAft>
              <a:buFont typeface="+mj-lt"/>
              <a:buAutoNum type="alphaLcParenR"/>
            </a:pPr>
            <a:r>
              <a:rPr lang="en-US" dirty="0">
                <a:ea typeface="Times New Roman"/>
                <a:cs typeface="Times New Roman"/>
              </a:rPr>
              <a:t>Cars</a:t>
            </a:r>
          </a:p>
          <a:p>
            <a:pPr lvl="1">
              <a:lnSpc>
                <a:spcPct val="115000"/>
              </a:lnSpc>
              <a:spcBef>
                <a:spcPts val="0"/>
              </a:spcBef>
              <a:spcAft>
                <a:spcPts val="0"/>
              </a:spcAft>
              <a:buFont typeface="+mj-lt"/>
              <a:buAutoNum type="alphaLcParenR"/>
            </a:pPr>
            <a:r>
              <a:rPr lang="en-US" dirty="0">
                <a:ea typeface="Times New Roman"/>
                <a:cs typeface="Times New Roman"/>
              </a:rPr>
              <a:t>Tools</a:t>
            </a:r>
          </a:p>
          <a:p>
            <a:pPr lvl="1">
              <a:lnSpc>
                <a:spcPct val="115000"/>
              </a:lnSpc>
              <a:spcBef>
                <a:spcPts val="0"/>
              </a:spcBef>
              <a:spcAft>
                <a:spcPts val="1000"/>
              </a:spcAft>
              <a:buFont typeface="+mj-lt"/>
              <a:buAutoNum type="alphaLcParenR"/>
            </a:pPr>
            <a:r>
              <a:rPr lang="en-US" dirty="0">
                <a:ea typeface="Times New Roman"/>
                <a:cs typeface="Times New Roman"/>
              </a:rPr>
              <a:t>Equipment</a:t>
            </a:r>
          </a:p>
          <a:p>
            <a:endParaRPr lang="en-US" dirty="0" smtClean="0"/>
          </a:p>
        </p:txBody>
      </p:sp>
    </p:spTree>
    <p:extLst>
      <p:ext uri="{BB962C8B-B14F-4D97-AF65-F5344CB8AC3E}">
        <p14:creationId xmlns:p14="http://schemas.microsoft.com/office/powerpoint/2010/main" val="225005255"/>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1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What is Craig’s List?</a:t>
            </a:r>
          </a:p>
          <a:p>
            <a:pPr lvl="1">
              <a:lnSpc>
                <a:spcPct val="115000"/>
              </a:lnSpc>
              <a:spcBef>
                <a:spcPts val="0"/>
              </a:spcBef>
              <a:spcAft>
                <a:spcPts val="0"/>
              </a:spcAft>
              <a:buFont typeface="+mj-lt"/>
              <a:buAutoNum type="alphaLcParenR"/>
            </a:pPr>
            <a:r>
              <a:rPr lang="en-US" dirty="0">
                <a:ea typeface="Times New Roman"/>
                <a:cs typeface="Times New Roman"/>
              </a:rPr>
              <a:t>Auction House</a:t>
            </a:r>
          </a:p>
          <a:p>
            <a:pPr lvl="1">
              <a:lnSpc>
                <a:spcPct val="115000"/>
              </a:lnSpc>
              <a:spcBef>
                <a:spcPts val="0"/>
              </a:spcBef>
              <a:spcAft>
                <a:spcPts val="0"/>
              </a:spcAft>
              <a:buFont typeface="+mj-lt"/>
              <a:buAutoNum type="alphaLcParenR"/>
            </a:pPr>
            <a:r>
              <a:rPr lang="en-US" dirty="0">
                <a:ea typeface="Times New Roman"/>
                <a:cs typeface="Times New Roman"/>
              </a:rPr>
              <a:t>Internet market</a:t>
            </a:r>
          </a:p>
          <a:p>
            <a:pPr lvl="1">
              <a:lnSpc>
                <a:spcPct val="115000"/>
              </a:lnSpc>
              <a:spcBef>
                <a:spcPts val="0"/>
              </a:spcBef>
              <a:spcAft>
                <a:spcPts val="0"/>
              </a:spcAft>
              <a:buFont typeface="+mj-lt"/>
              <a:buAutoNum type="alphaLcParenR"/>
            </a:pPr>
            <a:r>
              <a:rPr lang="en-US" dirty="0">
                <a:ea typeface="Times New Roman"/>
                <a:cs typeface="Times New Roman"/>
              </a:rPr>
              <a:t>Agency for selling the property of closing companies</a:t>
            </a:r>
          </a:p>
          <a:p>
            <a:pPr lvl="1">
              <a:lnSpc>
                <a:spcPct val="115000"/>
              </a:lnSpc>
              <a:spcBef>
                <a:spcPts val="0"/>
              </a:spcBef>
              <a:spcAft>
                <a:spcPts val="1000"/>
              </a:spcAft>
              <a:buFont typeface="+mj-lt"/>
              <a:buAutoNum type="alphaLcParenR"/>
            </a:pPr>
            <a:r>
              <a:rPr lang="en-US" dirty="0">
                <a:ea typeface="Times New Roman"/>
                <a:cs typeface="Times New Roman"/>
              </a:rPr>
              <a:t>A list of alternative purchase sources</a:t>
            </a: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an Internet market?</a:t>
            </a:r>
          </a:p>
          <a:p>
            <a:pPr lvl="1">
              <a:lnSpc>
                <a:spcPct val="115000"/>
              </a:lnSpc>
              <a:spcBef>
                <a:spcPts val="0"/>
              </a:spcBef>
              <a:spcAft>
                <a:spcPts val="0"/>
              </a:spcAft>
              <a:buFont typeface="+mj-lt"/>
              <a:buAutoNum type="alphaLcParenR"/>
            </a:pPr>
            <a:r>
              <a:rPr lang="en-US" dirty="0">
                <a:ea typeface="Times New Roman"/>
                <a:cs typeface="Times New Roman"/>
              </a:rPr>
              <a:t>EBay</a:t>
            </a:r>
          </a:p>
          <a:p>
            <a:pPr lvl="1">
              <a:lnSpc>
                <a:spcPct val="115000"/>
              </a:lnSpc>
              <a:spcBef>
                <a:spcPts val="0"/>
              </a:spcBef>
              <a:spcAft>
                <a:spcPts val="0"/>
              </a:spcAft>
              <a:buFont typeface="+mj-lt"/>
              <a:buAutoNum type="alphaLcParenR"/>
            </a:pPr>
            <a:r>
              <a:rPr lang="en-US" dirty="0">
                <a:ea typeface="Times New Roman"/>
                <a:cs typeface="Times New Roman"/>
              </a:rPr>
              <a:t>EBoy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EBuy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Ebey</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469846924"/>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among the 10 questions you have to ask yourself before purchasing a decision?</a:t>
            </a:r>
          </a:p>
          <a:p>
            <a:pPr lvl="1">
              <a:lnSpc>
                <a:spcPct val="115000"/>
              </a:lnSpc>
              <a:spcBef>
                <a:spcPts val="0"/>
              </a:spcBef>
              <a:spcAft>
                <a:spcPts val="0"/>
              </a:spcAft>
              <a:buFont typeface="+mj-lt"/>
              <a:buAutoNum type="alphaLcParenR"/>
            </a:pPr>
            <a:r>
              <a:rPr lang="en-US" dirty="0">
                <a:ea typeface="Times New Roman"/>
                <a:cs typeface="Times New Roman"/>
              </a:rPr>
              <a:t>Make or buy it?</a:t>
            </a:r>
          </a:p>
          <a:p>
            <a:pPr lvl="1">
              <a:lnSpc>
                <a:spcPct val="115000"/>
              </a:lnSpc>
              <a:spcBef>
                <a:spcPts val="0"/>
              </a:spcBef>
              <a:spcAft>
                <a:spcPts val="0"/>
              </a:spcAft>
              <a:buFont typeface="+mj-lt"/>
              <a:buAutoNum type="alphaLcParenR"/>
            </a:pPr>
            <a:r>
              <a:rPr lang="en-US" dirty="0">
                <a:ea typeface="Times New Roman"/>
                <a:cs typeface="Times New Roman"/>
              </a:rPr>
              <a:t>Lease or buy it?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Is this item going to reduce my workload?</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Can you do without the item?</a:t>
            </a:r>
          </a:p>
          <a:p>
            <a:pPr lvl="0">
              <a:lnSpc>
                <a:spcPct val="115000"/>
              </a:lnSpc>
              <a:spcBef>
                <a:spcPts val="0"/>
              </a:spcBef>
              <a:spcAft>
                <a:spcPts val="1000"/>
              </a:spcAft>
              <a:buFont typeface="+mj-lt"/>
              <a:buAutoNum type="arabicParenR"/>
            </a:pPr>
            <a:r>
              <a:rPr lang="en-US" dirty="0">
                <a:ea typeface="Times New Roman"/>
                <a:cs typeface="Times New Roman"/>
              </a:rPr>
              <a:t>Which of the following IS NOT an element of the question about the additional costs related to the purchase? </a:t>
            </a:r>
          </a:p>
          <a:p>
            <a:pPr lvl="1">
              <a:lnSpc>
                <a:spcPct val="115000"/>
              </a:lnSpc>
              <a:spcBef>
                <a:spcPts val="0"/>
              </a:spcBef>
              <a:spcAft>
                <a:spcPts val="0"/>
              </a:spcAft>
              <a:buFont typeface="+mj-lt"/>
              <a:buAutoNum type="alphaLcParenR"/>
            </a:pPr>
            <a:r>
              <a:rPr lang="en-US" dirty="0">
                <a:ea typeface="Times New Roman"/>
                <a:cs typeface="Times New Roman"/>
              </a:rPr>
              <a:t>Labor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Catering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Peripheral equipment</a:t>
            </a:r>
          </a:p>
          <a:p>
            <a:pPr lvl="1">
              <a:lnSpc>
                <a:spcPct val="115000"/>
              </a:lnSpc>
              <a:spcBef>
                <a:spcPts val="0"/>
              </a:spcBef>
              <a:spcAft>
                <a:spcPts val="1000"/>
              </a:spcAft>
              <a:buFont typeface="+mj-lt"/>
              <a:buAutoNum type="alphaLcParenR"/>
            </a:pPr>
            <a:r>
              <a:rPr lang="en-US" dirty="0">
                <a:ea typeface="Times New Roman"/>
                <a:cs typeface="Times New Roman"/>
              </a:rPr>
              <a:t>Transportation</a:t>
            </a:r>
          </a:p>
        </p:txBody>
      </p:sp>
    </p:spTree>
    <p:extLst>
      <p:ext uri="{BB962C8B-B14F-4D97-AF65-F5344CB8AC3E}">
        <p14:creationId xmlns:p14="http://schemas.microsoft.com/office/powerpoint/2010/main" val="2579940413"/>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When we divide the cost of purchase by the annual cash inflows the purchase is projected to return, the result is:</a:t>
            </a:r>
          </a:p>
          <a:p>
            <a:pPr lvl="1">
              <a:lnSpc>
                <a:spcPct val="115000"/>
              </a:lnSpc>
              <a:spcBef>
                <a:spcPts val="0"/>
              </a:spcBef>
              <a:spcAft>
                <a:spcPts val="0"/>
              </a:spcAft>
              <a:buFont typeface="+mj-lt"/>
              <a:buAutoNum type="alphaLcParenR"/>
            </a:pPr>
            <a:r>
              <a:rPr lang="en-US" dirty="0">
                <a:ea typeface="Times New Roman"/>
                <a:cs typeface="Times New Roman"/>
              </a:rPr>
              <a:t>Time value of money</a:t>
            </a:r>
          </a:p>
          <a:p>
            <a:pPr lvl="1">
              <a:lnSpc>
                <a:spcPct val="115000"/>
              </a:lnSpc>
              <a:spcBef>
                <a:spcPts val="0"/>
              </a:spcBef>
              <a:spcAft>
                <a:spcPts val="0"/>
              </a:spcAft>
              <a:buFont typeface="+mj-lt"/>
              <a:buAutoNum type="alphaLcParenR"/>
            </a:pPr>
            <a:r>
              <a:rPr lang="en-US" dirty="0">
                <a:ea typeface="Times New Roman"/>
                <a:cs typeface="Times New Roman"/>
              </a:rPr>
              <a:t>Profitability</a:t>
            </a:r>
          </a:p>
          <a:p>
            <a:pPr lvl="1">
              <a:lnSpc>
                <a:spcPct val="115000"/>
              </a:lnSpc>
              <a:spcBef>
                <a:spcPts val="0"/>
              </a:spcBef>
              <a:spcAft>
                <a:spcPts val="0"/>
              </a:spcAft>
              <a:buFont typeface="+mj-lt"/>
              <a:buAutoNum type="alphaLcParenR"/>
            </a:pPr>
            <a:r>
              <a:rPr lang="en-US" dirty="0">
                <a:ea typeface="Times New Roman"/>
                <a:cs typeface="Times New Roman"/>
              </a:rPr>
              <a:t>Internal rate of return</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payback period</a:t>
            </a:r>
            <a:endParaRPr lang="en-US" dirty="0">
              <a:ea typeface="Times New Roman"/>
              <a:cs typeface="Times New Roman"/>
            </a:endParaRP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payback period is meant to help you make a quick determination about the purchase you are considering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payback period is meant to help you make a quick determination about anything</a:t>
            </a:r>
          </a:p>
          <a:p>
            <a:pPr lvl="1">
              <a:lnSpc>
                <a:spcPct val="115000"/>
              </a:lnSpc>
              <a:spcBef>
                <a:spcPts val="0"/>
              </a:spcBef>
              <a:spcAft>
                <a:spcPts val="0"/>
              </a:spcAft>
              <a:buFont typeface="+mj-lt"/>
              <a:buAutoNum type="alphaLcParenR"/>
            </a:pPr>
            <a:r>
              <a:rPr lang="en-US" dirty="0">
                <a:ea typeface="Times New Roman"/>
                <a:cs typeface="Times New Roman"/>
              </a:rPr>
              <a:t>The payback period is meant to help you analyze already conducted purchases</a:t>
            </a:r>
          </a:p>
          <a:p>
            <a:pPr lvl="1">
              <a:lnSpc>
                <a:spcPct val="115000"/>
              </a:lnSpc>
              <a:spcBef>
                <a:spcPts val="0"/>
              </a:spcBef>
              <a:spcAft>
                <a:spcPts val="1000"/>
              </a:spcAft>
              <a:buFont typeface="+mj-lt"/>
              <a:buAutoNum type="alphaLcParenR"/>
            </a:pPr>
            <a:r>
              <a:rPr lang="en-US" dirty="0">
                <a:ea typeface="Times New Roman"/>
                <a:cs typeface="Times New Roman"/>
              </a:rPr>
              <a:t>The payback period is meant to help you analyze any kind of already conducted financial action</a:t>
            </a:r>
          </a:p>
          <a:p>
            <a:endParaRPr lang="en-US" dirty="0" smtClean="0"/>
          </a:p>
        </p:txBody>
      </p:sp>
    </p:spTree>
    <p:extLst>
      <p:ext uri="{BB962C8B-B14F-4D97-AF65-F5344CB8AC3E}">
        <p14:creationId xmlns:p14="http://schemas.microsoft.com/office/powerpoint/2010/main" val="23308607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What is the role of American Institute of Certified Public Accountants (AICPA)?</a:t>
            </a:r>
          </a:p>
          <a:p>
            <a:pPr lvl="1">
              <a:lnSpc>
                <a:spcPct val="115000"/>
              </a:lnSpc>
              <a:spcBef>
                <a:spcPts val="0"/>
              </a:spcBef>
              <a:spcAft>
                <a:spcPts val="0"/>
              </a:spcAft>
              <a:buFont typeface="+mj-lt"/>
              <a:buAutoNum type="alphaLcParenR"/>
            </a:pPr>
            <a:r>
              <a:rPr lang="en-US" dirty="0">
                <a:ea typeface="Times New Roman"/>
                <a:cs typeface="Times New Roman"/>
              </a:rPr>
              <a:t>This organization publishes the statements of financial accounting standards </a:t>
            </a:r>
          </a:p>
          <a:p>
            <a:pPr lvl="1">
              <a:lnSpc>
                <a:spcPct val="115000"/>
              </a:lnSpc>
              <a:spcBef>
                <a:spcPts val="0"/>
              </a:spcBef>
              <a:spcAft>
                <a:spcPts val="0"/>
              </a:spcAft>
              <a:buFont typeface="+mj-lt"/>
              <a:buAutoNum type="alphaLcParenR"/>
            </a:pPr>
            <a:r>
              <a:rPr lang="en-US" dirty="0">
                <a:ea typeface="Times New Roman"/>
                <a:cs typeface="Times New Roman"/>
              </a:rPr>
              <a:t>This organization works with private organizations to help set standards for accounting principles</a:t>
            </a:r>
          </a:p>
          <a:p>
            <a:pPr lvl="1">
              <a:lnSpc>
                <a:spcPct val="115000"/>
              </a:lnSpc>
              <a:spcBef>
                <a:spcPts val="0"/>
              </a:spcBef>
              <a:spcAft>
                <a:spcPts val="0"/>
              </a:spcAft>
              <a:buFont typeface="+mj-lt"/>
              <a:buAutoNum type="alphaLcParenR"/>
            </a:pPr>
            <a:r>
              <a:rPr lang="en-US" dirty="0">
                <a:ea typeface="Times New Roman"/>
                <a:cs typeface="Times New Roman"/>
              </a:rPr>
              <a:t>This organization publishes audit and accounting guidelines</a:t>
            </a:r>
          </a:p>
          <a:p>
            <a:pPr lvl="1">
              <a:lnSpc>
                <a:spcPct val="115000"/>
              </a:lnSpc>
              <a:spcBef>
                <a:spcPts val="0"/>
              </a:spcBef>
              <a:spcAft>
                <a:spcPts val="1000"/>
              </a:spcAft>
              <a:buFont typeface="+mj-lt"/>
              <a:buAutoNum type="alphaLcParenR"/>
            </a:pPr>
            <a:r>
              <a:rPr lang="en-US" dirty="0">
                <a:ea typeface="Times New Roman"/>
                <a:cs typeface="Times New Roman"/>
              </a:rPr>
              <a:t>This organization deals with government financial reporting issues</a:t>
            </a:r>
          </a:p>
          <a:p>
            <a:pPr lvl="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organizations also handles new and unusual financial issues that may have the potential to be a larger problem in the industry?</a:t>
            </a:r>
          </a:p>
          <a:p>
            <a:pPr lvl="1">
              <a:lnSpc>
                <a:spcPct val="115000"/>
              </a:lnSpc>
              <a:spcBef>
                <a:spcPts val="0"/>
              </a:spcBef>
              <a:spcAft>
                <a:spcPts val="0"/>
              </a:spcAft>
              <a:buFont typeface="+mj-lt"/>
              <a:buAutoNum type="alphaLcParenR"/>
            </a:pPr>
            <a:r>
              <a:rPr lang="en-US" dirty="0">
                <a:ea typeface="Times New Roman"/>
                <a:cs typeface="Times New Roman"/>
              </a:rPr>
              <a:t>United States Securities and Exchange Commission (SEC)</a:t>
            </a:r>
          </a:p>
          <a:p>
            <a:pPr lvl="1">
              <a:lnSpc>
                <a:spcPct val="115000"/>
              </a:lnSpc>
              <a:spcBef>
                <a:spcPts val="0"/>
              </a:spcBef>
              <a:spcAft>
                <a:spcPts val="0"/>
              </a:spcAft>
              <a:buFont typeface="+mj-lt"/>
              <a:buAutoNum type="alphaLcParenR"/>
            </a:pPr>
            <a:r>
              <a:rPr lang="en-US" dirty="0">
                <a:ea typeface="Times New Roman"/>
                <a:cs typeface="Times New Roman"/>
              </a:rPr>
              <a:t>Governmental Accounting Standards Board (GASB)</a:t>
            </a:r>
          </a:p>
          <a:p>
            <a:pPr lvl="1">
              <a:lnSpc>
                <a:spcPct val="115000"/>
              </a:lnSpc>
              <a:spcBef>
                <a:spcPts val="0"/>
              </a:spcBef>
              <a:spcAft>
                <a:spcPts val="0"/>
              </a:spcAft>
              <a:buFont typeface="+mj-lt"/>
              <a:buAutoNum type="alphaLcParenR"/>
            </a:pPr>
            <a:r>
              <a:rPr lang="en-US" dirty="0">
                <a:ea typeface="Times New Roman"/>
                <a:cs typeface="Times New Roman"/>
              </a:rPr>
              <a:t>American Institute of Certified Public Accountants (AICPA)</a:t>
            </a:r>
          </a:p>
          <a:p>
            <a:pPr lvl="1">
              <a:lnSpc>
                <a:spcPct val="115000"/>
              </a:lnSpc>
              <a:spcBef>
                <a:spcPts val="0"/>
              </a:spcBef>
              <a:spcAft>
                <a:spcPts val="1000"/>
              </a:spcAft>
              <a:buFont typeface="+mj-lt"/>
              <a:buAutoNum type="alphaLcParenR"/>
            </a:pPr>
            <a:r>
              <a:rPr lang="en-US" dirty="0">
                <a:ea typeface="Times New Roman"/>
                <a:cs typeface="Times New Roman"/>
              </a:rPr>
              <a:t>Financial Accounting Standards Board (FASB)</a:t>
            </a:r>
          </a:p>
        </p:txBody>
      </p:sp>
    </p:spTree>
    <p:extLst>
      <p:ext uri="{BB962C8B-B14F-4D97-AF65-F5344CB8AC3E}">
        <p14:creationId xmlns:p14="http://schemas.microsoft.com/office/powerpoint/2010/main" val="3783058969"/>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514350" lvl="0" indent="-514350">
              <a:lnSpc>
                <a:spcPct val="115000"/>
              </a:lnSpc>
              <a:spcBef>
                <a:spcPts val="0"/>
              </a:spcBef>
              <a:spcAft>
                <a:spcPts val="1000"/>
              </a:spcAft>
              <a:buFont typeface="+mj-lt"/>
              <a:buAutoNum type="arabicParenR" startAt="5"/>
            </a:pPr>
            <a:r>
              <a:rPr lang="en-US" dirty="0">
                <a:ea typeface="Times New Roman"/>
                <a:cs typeface="Times New Roman"/>
              </a:rPr>
              <a:t>Which of the following IS NOT an advantage of leasing?</a:t>
            </a:r>
          </a:p>
          <a:p>
            <a:pPr lvl="1">
              <a:lnSpc>
                <a:spcPct val="115000"/>
              </a:lnSpc>
              <a:spcBef>
                <a:spcPts val="0"/>
              </a:spcBef>
              <a:spcAft>
                <a:spcPts val="0"/>
              </a:spcAft>
              <a:buFont typeface="+mj-lt"/>
              <a:buAutoNum type="alphaLcParenR"/>
            </a:pPr>
            <a:r>
              <a:rPr lang="en-US" dirty="0">
                <a:ea typeface="Times New Roman"/>
                <a:cs typeface="Times New Roman"/>
              </a:rPr>
              <a:t>You do not have to expense the depreciation</a:t>
            </a:r>
          </a:p>
          <a:p>
            <a:pPr lvl="1">
              <a:lnSpc>
                <a:spcPct val="115000"/>
              </a:lnSpc>
              <a:spcBef>
                <a:spcPts val="0"/>
              </a:spcBef>
              <a:spcAft>
                <a:spcPts val="0"/>
              </a:spcAft>
              <a:buFont typeface="+mj-lt"/>
              <a:buAutoNum type="alphaLcParenR"/>
            </a:pPr>
            <a:r>
              <a:rPr lang="en-US" dirty="0">
                <a:ea typeface="Times New Roman"/>
                <a:cs typeface="Times New Roman"/>
              </a:rPr>
              <a:t>Some types of leases can bring a tax advantage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lease always relieves you from all the expenses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You can conserve the money and use it for other business activities</a:t>
            </a:r>
          </a:p>
          <a:p>
            <a:pPr marL="0" marR="0">
              <a:lnSpc>
                <a:spcPct val="115000"/>
              </a:lnSpc>
              <a:spcBef>
                <a:spcPts val="0"/>
              </a:spcBef>
              <a:spcAft>
                <a:spcPts val="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arenR" startAt="6"/>
            </a:pPr>
            <a:r>
              <a:rPr lang="en-US" dirty="0">
                <a:ea typeface="Times New Roman"/>
                <a:cs typeface="Times New Roman"/>
              </a:rPr>
              <a:t>Which of the following is not convenient for leasing?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Buildings and property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Cars</a:t>
            </a:r>
          </a:p>
          <a:p>
            <a:pPr lvl="1">
              <a:lnSpc>
                <a:spcPct val="115000"/>
              </a:lnSpc>
              <a:spcBef>
                <a:spcPts val="0"/>
              </a:spcBef>
              <a:spcAft>
                <a:spcPts val="0"/>
              </a:spcAft>
              <a:buFont typeface="+mj-lt"/>
              <a:buAutoNum type="alphaLcParenR"/>
            </a:pPr>
            <a:r>
              <a:rPr lang="en-US" dirty="0">
                <a:ea typeface="Times New Roman"/>
                <a:cs typeface="Times New Roman"/>
              </a:rPr>
              <a:t>Tools</a:t>
            </a:r>
          </a:p>
          <a:p>
            <a:pPr lvl="1">
              <a:lnSpc>
                <a:spcPct val="115000"/>
              </a:lnSpc>
              <a:spcBef>
                <a:spcPts val="0"/>
              </a:spcBef>
              <a:spcAft>
                <a:spcPts val="1000"/>
              </a:spcAft>
              <a:buFont typeface="+mj-lt"/>
              <a:buAutoNum type="alphaLcParenR"/>
            </a:pPr>
            <a:r>
              <a:rPr lang="en-US" dirty="0">
                <a:ea typeface="Times New Roman"/>
                <a:cs typeface="Times New Roman"/>
              </a:rPr>
              <a:t>Equipment</a:t>
            </a:r>
          </a:p>
          <a:p>
            <a:endParaRPr lang="en-US" dirty="0" smtClean="0"/>
          </a:p>
        </p:txBody>
      </p:sp>
    </p:spTree>
    <p:extLst>
      <p:ext uri="{BB962C8B-B14F-4D97-AF65-F5344CB8AC3E}">
        <p14:creationId xmlns:p14="http://schemas.microsoft.com/office/powerpoint/2010/main" val="2092432700"/>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1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What is Craig’s List?</a:t>
            </a:r>
          </a:p>
          <a:p>
            <a:pPr lvl="1">
              <a:lnSpc>
                <a:spcPct val="115000"/>
              </a:lnSpc>
              <a:spcBef>
                <a:spcPts val="0"/>
              </a:spcBef>
              <a:spcAft>
                <a:spcPts val="0"/>
              </a:spcAft>
              <a:buFont typeface="+mj-lt"/>
              <a:buAutoNum type="alphaLcParenR"/>
            </a:pPr>
            <a:r>
              <a:rPr lang="en-US" dirty="0">
                <a:ea typeface="Times New Roman"/>
                <a:cs typeface="Times New Roman"/>
              </a:rPr>
              <a:t>Auction House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Internet market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Agency for selling the property of closing companies</a:t>
            </a:r>
          </a:p>
          <a:p>
            <a:pPr lvl="1">
              <a:lnSpc>
                <a:spcPct val="115000"/>
              </a:lnSpc>
              <a:spcBef>
                <a:spcPts val="0"/>
              </a:spcBef>
              <a:spcAft>
                <a:spcPts val="1000"/>
              </a:spcAft>
              <a:buFont typeface="+mj-lt"/>
              <a:buAutoNum type="alphaLcParenR"/>
            </a:pPr>
            <a:r>
              <a:rPr lang="en-US" dirty="0">
                <a:ea typeface="Times New Roman"/>
                <a:cs typeface="Times New Roman"/>
              </a:rPr>
              <a:t>A list of alternative purchase sources</a:t>
            </a: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an Internet market?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EBay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EBoy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EBuy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Ebey</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47425058"/>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sz="4000" dirty="0" smtClean="0"/>
              <a:t>Module Eleven: A Glimpse into the Legal World</a:t>
            </a:r>
          </a:p>
        </p:txBody>
      </p:sp>
      <p:sp>
        <p:nvSpPr>
          <p:cNvPr id="59395" name="Content Placeholder 3"/>
          <p:cNvSpPr>
            <a:spLocks noGrp="1"/>
          </p:cNvSpPr>
          <p:nvPr>
            <p:ph idx="1"/>
          </p:nvPr>
        </p:nvSpPr>
        <p:spPr>
          <a:xfrm>
            <a:off x="457200" y="1760538"/>
            <a:ext cx="6400800" cy="4525962"/>
          </a:xfrm>
        </p:spPr>
        <p:txBody>
          <a:bodyPr>
            <a:normAutofit fontScale="92500" lnSpcReduction="20000"/>
          </a:bodyPr>
          <a:lstStyle/>
          <a:p>
            <a:pPr marL="0">
              <a:defRPr/>
            </a:pPr>
            <a:r>
              <a:rPr lang="en-US" dirty="0" smtClean="0"/>
              <a:t>As a manager, you must understand why the laws exist, what they require, and how you factor into the situation. There are severe consequences when these laws are not followed. </a:t>
            </a:r>
          </a:p>
          <a:p>
            <a:pPr marL="0">
              <a:defRPr/>
            </a:pPr>
            <a:endParaRPr lang="en-US" dirty="0" smtClean="0"/>
          </a:p>
          <a:p>
            <a:pPr>
              <a:buFont typeface="Arial" pitchFamily="34" charset="0"/>
              <a:buChar char="•"/>
              <a:defRPr/>
            </a:pPr>
            <a:r>
              <a:rPr lang="en-US" dirty="0" smtClean="0"/>
              <a:t>A brief history</a:t>
            </a:r>
          </a:p>
          <a:p>
            <a:pPr>
              <a:buFont typeface="Arial" pitchFamily="34" charset="0"/>
              <a:buChar char="•"/>
              <a:defRPr/>
            </a:pPr>
            <a:r>
              <a:rPr lang="en-US" dirty="0" smtClean="0"/>
              <a:t>The Sarbanes-Oxley Act</a:t>
            </a:r>
          </a:p>
          <a:p>
            <a:pPr>
              <a:buFont typeface="Arial" pitchFamily="34" charset="0"/>
              <a:buChar char="•"/>
              <a:defRPr/>
            </a:pPr>
            <a:r>
              <a:rPr lang="en-US" dirty="0" smtClean="0"/>
              <a:t>CEO/CFO certification</a:t>
            </a:r>
          </a:p>
          <a:p>
            <a:pPr>
              <a:buFont typeface="Arial" pitchFamily="34" charset="0"/>
              <a:buChar char="•"/>
              <a:defRPr/>
            </a:pPr>
            <a:r>
              <a:rPr lang="en-US" dirty="0" smtClean="0"/>
              <a:t>8</a:t>
            </a:r>
            <a:r>
              <a:rPr lang="en-US" baseline="30000" dirty="0" smtClean="0"/>
              <a:t>th</a:t>
            </a:r>
            <a:r>
              <a:rPr lang="en-US" dirty="0" smtClean="0"/>
              <a:t> Company Law Directive</a:t>
            </a:r>
          </a:p>
          <a:p>
            <a:pPr>
              <a:defRPr/>
            </a:pPr>
            <a:endParaRPr lang="en-US" dirty="0" smtClean="0"/>
          </a:p>
        </p:txBody>
      </p:sp>
      <p:sp>
        <p:nvSpPr>
          <p:cNvPr id="58372" name="Text Placeholder 4"/>
          <p:cNvSpPr>
            <a:spLocks noGrp="1"/>
          </p:cNvSpPr>
          <p:nvPr>
            <p:ph type="body" sz="quarter" idx="10"/>
          </p:nvPr>
        </p:nvSpPr>
        <p:spPr>
          <a:xfrm>
            <a:off x="7391400" y="381000"/>
            <a:ext cx="1752600" cy="3119438"/>
          </a:xfrm>
          <a:ln>
            <a:miter lim="800000"/>
            <a:headEnd/>
            <a:tailEnd/>
          </a:ln>
        </p:spPr>
        <p:txBody>
          <a:bodyPr/>
          <a:lstStyle/>
          <a:p>
            <a:pPr>
              <a:lnSpc>
                <a:spcPct val="115000"/>
              </a:lnSpc>
              <a:spcBef>
                <a:spcPct val="0"/>
              </a:spcBef>
              <a:spcAft>
                <a:spcPts val="1000"/>
              </a:spcAft>
            </a:pPr>
            <a:r>
              <a:rPr lang="en-US" sz="2000" dirty="0" smtClean="0">
                <a:latin typeface="Cambria" pitchFamily="18" charset="0"/>
                <a:cs typeface="Times New Roman" pitchFamily="18" charset="0"/>
              </a:rPr>
              <a:t>Government in the U.S. today is a senior partner in every business in the country.</a:t>
            </a:r>
            <a:endParaRPr lang="en-US" sz="1600" dirty="0" smtClean="0">
              <a:cs typeface="Times New Roman" pitchFamily="18" charset="0"/>
            </a:endParaRPr>
          </a:p>
          <a:p>
            <a:pPr algn="ctr">
              <a:lnSpc>
                <a:spcPct val="115000"/>
              </a:lnSpc>
              <a:spcBef>
                <a:spcPct val="0"/>
              </a:spcBef>
              <a:spcAft>
                <a:spcPts val="1000"/>
              </a:spcAft>
            </a:pPr>
            <a:r>
              <a:rPr lang="en-US" sz="2000" b="1" dirty="0" smtClean="0">
                <a:latin typeface="Cambria" pitchFamily="18" charset="0"/>
                <a:cs typeface="Times New Roman" pitchFamily="18" charset="0"/>
              </a:rPr>
              <a:t>Norman Cousins</a:t>
            </a:r>
            <a:endParaRPr lang="en-US" sz="1600" b="1" dirty="0" smtClean="0">
              <a:cs typeface="Times New Roman" pitchFamily="18" charset="0"/>
            </a:endParaRPr>
          </a:p>
          <a:p>
            <a:endParaRPr lang="en-US" dirty="0" smtClean="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4"/>
          <p:cNvSpPr>
            <a:spLocks noGrp="1"/>
          </p:cNvSpPr>
          <p:nvPr>
            <p:ph type="title"/>
          </p:nvPr>
        </p:nvSpPr>
        <p:spPr/>
        <p:txBody>
          <a:bodyPr/>
          <a:lstStyle/>
          <a:p>
            <a:r>
              <a:rPr lang="en-US" dirty="0" smtClean="0"/>
              <a:t>A Brief History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642871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smtClean="0"/>
              <a:t>The Sarbanes-Oxley Act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744999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US" dirty="0" smtClean="0"/>
              <a:t>CEO/CFO Certification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870894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dirty="0" smtClean="0"/>
              <a:t>8</a:t>
            </a:r>
            <a:r>
              <a:rPr lang="en-US" baseline="30000" dirty="0" smtClean="0"/>
              <a:t>th</a:t>
            </a:r>
            <a:r>
              <a:rPr lang="en-US" dirty="0" smtClean="0"/>
              <a:t> Company Law Directive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231299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acts helped reduce or eliminate conditions, which affects the public interest and the interest of the investors?</a:t>
            </a:r>
          </a:p>
          <a:p>
            <a:pPr lvl="1">
              <a:lnSpc>
                <a:spcPct val="115000"/>
              </a:lnSpc>
              <a:spcBef>
                <a:spcPts val="0"/>
              </a:spcBef>
              <a:spcAft>
                <a:spcPts val="0"/>
              </a:spcAft>
              <a:buFont typeface="+mj-lt"/>
              <a:buAutoNum type="alphaLcParenR"/>
            </a:pPr>
            <a:r>
              <a:rPr lang="en-US" dirty="0">
                <a:ea typeface="Times New Roman"/>
                <a:cs typeface="Times New Roman"/>
              </a:rPr>
              <a:t>Investment Advisers Act of 1940</a:t>
            </a:r>
          </a:p>
          <a:p>
            <a:pPr lvl="1">
              <a:lnSpc>
                <a:spcPct val="115000"/>
              </a:lnSpc>
              <a:spcBef>
                <a:spcPts val="0"/>
              </a:spcBef>
              <a:spcAft>
                <a:spcPts val="0"/>
              </a:spcAft>
              <a:buFont typeface="+mj-lt"/>
              <a:buAutoNum type="alphaLcParenR"/>
            </a:pPr>
            <a:r>
              <a:rPr lang="en-US" dirty="0">
                <a:ea typeface="Times New Roman"/>
                <a:cs typeface="Times New Roman"/>
              </a:rPr>
              <a:t>Securities Act of 1933</a:t>
            </a:r>
          </a:p>
          <a:p>
            <a:pPr lvl="1">
              <a:lnSpc>
                <a:spcPct val="115000"/>
              </a:lnSpc>
              <a:spcBef>
                <a:spcPts val="0"/>
              </a:spcBef>
              <a:spcAft>
                <a:spcPts val="0"/>
              </a:spcAft>
              <a:buFont typeface="+mj-lt"/>
              <a:buAutoNum type="alphaLcParenR"/>
            </a:pPr>
            <a:r>
              <a:rPr lang="en-US" dirty="0">
                <a:ea typeface="Times New Roman"/>
                <a:cs typeface="Times New Roman"/>
              </a:rPr>
              <a:t>Investment Company Act of 1940</a:t>
            </a:r>
          </a:p>
          <a:p>
            <a:pPr lvl="1">
              <a:lnSpc>
                <a:spcPct val="115000"/>
              </a:lnSpc>
              <a:spcBef>
                <a:spcPts val="0"/>
              </a:spcBef>
              <a:spcAft>
                <a:spcPts val="1000"/>
              </a:spcAft>
              <a:buFont typeface="+mj-lt"/>
              <a:buAutoNum type="alphaLcParenR"/>
            </a:pPr>
            <a:r>
              <a:rPr lang="en-US" dirty="0">
                <a:ea typeface="Times New Roman"/>
                <a:cs typeface="Times New Roman"/>
              </a:rPr>
              <a:t>Trust Indentured Act of 1939</a:t>
            </a:r>
          </a:p>
          <a:p>
            <a:pPr lvl="0">
              <a:lnSpc>
                <a:spcPct val="115000"/>
              </a:lnSpc>
              <a:spcBef>
                <a:spcPts val="0"/>
              </a:spcBef>
              <a:spcAft>
                <a:spcPts val="1000"/>
              </a:spcAft>
              <a:buFont typeface="+mj-lt"/>
              <a:buAutoNum type="arabicParenR"/>
            </a:pPr>
            <a:r>
              <a:rPr lang="en-US" dirty="0">
                <a:ea typeface="Times New Roman"/>
                <a:cs typeface="Times New Roman"/>
              </a:rPr>
              <a:t>What did Securities Exchange Act of 1934 do?</a:t>
            </a:r>
          </a:p>
          <a:p>
            <a:pPr lvl="1">
              <a:lnSpc>
                <a:spcPct val="115000"/>
              </a:lnSpc>
              <a:spcBef>
                <a:spcPts val="0"/>
              </a:spcBef>
              <a:spcAft>
                <a:spcPts val="0"/>
              </a:spcAft>
              <a:buFont typeface="+mj-lt"/>
              <a:buAutoNum type="alphaLcParenR"/>
            </a:pPr>
            <a:r>
              <a:rPr lang="en-US" dirty="0">
                <a:ea typeface="Times New Roman"/>
                <a:cs typeface="Times New Roman"/>
              </a:rPr>
              <a:t>It regulated the offer and sales of securities</a:t>
            </a:r>
          </a:p>
          <a:p>
            <a:pPr lvl="1">
              <a:lnSpc>
                <a:spcPct val="115000"/>
              </a:lnSpc>
              <a:spcBef>
                <a:spcPts val="0"/>
              </a:spcBef>
              <a:spcAft>
                <a:spcPts val="0"/>
              </a:spcAft>
              <a:buFont typeface="+mj-lt"/>
              <a:buAutoNum type="alphaLcParenR"/>
            </a:pPr>
            <a:r>
              <a:rPr lang="en-US" dirty="0">
                <a:ea typeface="Times New Roman"/>
                <a:cs typeface="Times New Roman"/>
              </a:rPr>
              <a:t>It set standards for all public company board, management and accounting firms in the United States</a:t>
            </a:r>
          </a:p>
          <a:p>
            <a:pPr lvl="1">
              <a:lnSpc>
                <a:spcPct val="115000"/>
              </a:lnSpc>
              <a:spcBef>
                <a:spcPts val="0"/>
              </a:spcBef>
              <a:spcAft>
                <a:spcPts val="0"/>
              </a:spcAft>
              <a:buFont typeface="+mj-lt"/>
              <a:buAutoNum type="alphaLcParenR"/>
            </a:pPr>
            <a:r>
              <a:rPr lang="en-US" dirty="0">
                <a:ea typeface="Times New Roman"/>
                <a:cs typeface="Times New Roman"/>
              </a:rPr>
              <a:t>It improved ratings quality of companies, protecting investors.</a:t>
            </a:r>
          </a:p>
          <a:p>
            <a:pPr lvl="1">
              <a:lnSpc>
                <a:spcPct val="115000"/>
              </a:lnSpc>
              <a:spcBef>
                <a:spcPts val="0"/>
              </a:spcBef>
              <a:spcAft>
                <a:spcPts val="1000"/>
              </a:spcAft>
              <a:buFont typeface="+mj-lt"/>
              <a:buAutoNum type="alphaLcParenR"/>
            </a:pPr>
            <a:r>
              <a:rPr lang="en-US" dirty="0">
                <a:ea typeface="Times New Roman"/>
                <a:cs typeface="Times New Roman"/>
              </a:rPr>
              <a:t>It governed the secondary trading of securities like stocks, and bonds</a:t>
            </a:r>
          </a:p>
        </p:txBody>
      </p:sp>
    </p:spTree>
    <p:extLst>
      <p:ext uri="{BB962C8B-B14F-4D97-AF65-F5344CB8AC3E}">
        <p14:creationId xmlns:p14="http://schemas.microsoft.com/office/powerpoint/2010/main" val="1981761657"/>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IS NOT alternative name of the Sarbanes-Oxley Act?</a:t>
            </a:r>
          </a:p>
          <a:p>
            <a:pPr lvl="1">
              <a:lnSpc>
                <a:spcPct val="115000"/>
              </a:lnSpc>
              <a:spcBef>
                <a:spcPts val="0"/>
              </a:spcBef>
              <a:spcAft>
                <a:spcPts val="0"/>
              </a:spcAft>
              <a:buFont typeface="+mj-lt"/>
              <a:buAutoNum type="alphaLcParenR"/>
            </a:pPr>
            <a:r>
              <a:rPr lang="en-US" dirty="0">
                <a:ea typeface="Times New Roman"/>
                <a:cs typeface="Times New Roman"/>
              </a:rPr>
              <a:t>SOX</a:t>
            </a:r>
          </a:p>
          <a:p>
            <a:pPr lvl="1">
              <a:lnSpc>
                <a:spcPct val="115000"/>
              </a:lnSpc>
              <a:spcBef>
                <a:spcPts val="0"/>
              </a:spcBef>
              <a:spcAft>
                <a:spcPts val="0"/>
              </a:spcAft>
              <a:buFont typeface="+mj-lt"/>
              <a:buAutoNum type="alphaLcParenR"/>
            </a:pPr>
            <a:r>
              <a:rPr lang="en-US" dirty="0">
                <a:ea typeface="Times New Roman"/>
                <a:cs typeface="Times New Roman"/>
              </a:rPr>
              <a:t>Corporate And Auditing Accountability and Responsibility and Protection Act</a:t>
            </a:r>
          </a:p>
          <a:p>
            <a:pPr lvl="1">
              <a:lnSpc>
                <a:spcPct val="115000"/>
              </a:lnSpc>
              <a:spcBef>
                <a:spcPts val="0"/>
              </a:spcBef>
              <a:spcAft>
                <a:spcPts val="0"/>
              </a:spcAft>
              <a:buFont typeface="+mj-lt"/>
              <a:buAutoNum type="alphaLcParenR"/>
            </a:pPr>
            <a:r>
              <a:rPr lang="en-US" dirty="0">
                <a:ea typeface="Times New Roman"/>
                <a:cs typeface="Times New Roman"/>
              </a:rPr>
              <a:t>Sarbox</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Public Company Accounting Reform And Investor Protection Act</a:t>
            </a: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does Sarbanes-Oxley Act not regulate?</a:t>
            </a:r>
          </a:p>
          <a:p>
            <a:pPr lvl="1">
              <a:lnSpc>
                <a:spcPct val="115000"/>
              </a:lnSpc>
              <a:spcBef>
                <a:spcPts val="0"/>
              </a:spcBef>
              <a:spcAft>
                <a:spcPts val="0"/>
              </a:spcAft>
              <a:buFont typeface="+mj-lt"/>
              <a:buAutoNum type="alphaLcParenR"/>
            </a:pPr>
            <a:r>
              <a:rPr lang="en-US" dirty="0">
                <a:ea typeface="Times New Roman"/>
                <a:cs typeface="Times New Roman"/>
              </a:rPr>
              <a:t>Board of directors</a:t>
            </a:r>
          </a:p>
          <a:p>
            <a:pPr lvl="1">
              <a:lnSpc>
                <a:spcPct val="115000"/>
              </a:lnSpc>
              <a:spcBef>
                <a:spcPts val="0"/>
              </a:spcBef>
              <a:spcAft>
                <a:spcPts val="0"/>
              </a:spcAft>
              <a:buFont typeface="+mj-lt"/>
              <a:buAutoNum type="alphaLcParenR"/>
            </a:pPr>
            <a:r>
              <a:rPr lang="en-US" dirty="0">
                <a:ea typeface="Times New Roman"/>
                <a:cs typeface="Times New Roman"/>
              </a:rPr>
              <a:t>Public accounting firms</a:t>
            </a:r>
          </a:p>
          <a:p>
            <a:pPr lvl="1">
              <a:lnSpc>
                <a:spcPct val="115000"/>
              </a:lnSpc>
              <a:spcBef>
                <a:spcPts val="0"/>
              </a:spcBef>
              <a:spcAft>
                <a:spcPts val="0"/>
              </a:spcAft>
              <a:buFont typeface="+mj-lt"/>
              <a:buAutoNum type="alphaLcParenR"/>
            </a:pPr>
            <a:r>
              <a:rPr lang="en-US" dirty="0">
                <a:ea typeface="Times New Roman"/>
                <a:cs typeface="Times New Roman"/>
              </a:rPr>
              <a:t>Management</a:t>
            </a:r>
          </a:p>
          <a:p>
            <a:pPr lvl="1">
              <a:lnSpc>
                <a:spcPct val="115000"/>
              </a:lnSpc>
              <a:spcBef>
                <a:spcPts val="0"/>
              </a:spcBef>
              <a:spcAft>
                <a:spcPts val="1000"/>
              </a:spcAft>
              <a:buFont typeface="+mj-lt"/>
              <a:buAutoNum type="alphaLcParenR"/>
            </a:pPr>
            <a:r>
              <a:rPr lang="en-US" dirty="0">
                <a:ea typeface="Times New Roman"/>
                <a:cs typeface="Times New Roman"/>
              </a:rPr>
              <a:t>Investors</a:t>
            </a:r>
          </a:p>
        </p:txBody>
      </p:sp>
    </p:spTree>
    <p:extLst>
      <p:ext uri="{BB962C8B-B14F-4D97-AF65-F5344CB8AC3E}">
        <p14:creationId xmlns:p14="http://schemas.microsoft.com/office/powerpoint/2010/main" val="3790388025"/>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Which section of Sarbanes-Oxley Act of 2002 requires that CEO and CFO certify the annual or quarterly report?</a:t>
            </a:r>
          </a:p>
          <a:p>
            <a:pPr lvl="1">
              <a:lnSpc>
                <a:spcPct val="115000"/>
              </a:lnSpc>
              <a:spcBef>
                <a:spcPts val="0"/>
              </a:spcBef>
              <a:spcAft>
                <a:spcPts val="0"/>
              </a:spcAft>
              <a:buFont typeface="+mj-lt"/>
              <a:buAutoNum type="alphaLcParenR"/>
            </a:pPr>
            <a:r>
              <a:rPr lang="en-US" dirty="0">
                <a:ea typeface="Times New Roman"/>
                <a:cs typeface="Times New Roman"/>
              </a:rPr>
              <a:t>Section 205</a:t>
            </a:r>
          </a:p>
          <a:p>
            <a:pPr lvl="1">
              <a:lnSpc>
                <a:spcPct val="115000"/>
              </a:lnSpc>
              <a:spcBef>
                <a:spcPts val="0"/>
              </a:spcBef>
              <a:spcAft>
                <a:spcPts val="0"/>
              </a:spcAft>
              <a:buFont typeface="+mj-lt"/>
              <a:buAutoNum type="alphaLcParenR"/>
            </a:pPr>
            <a:r>
              <a:rPr lang="en-US" dirty="0">
                <a:ea typeface="Times New Roman"/>
                <a:cs typeface="Times New Roman"/>
              </a:rPr>
              <a:t>Section 302</a:t>
            </a:r>
          </a:p>
          <a:p>
            <a:pPr lvl="1">
              <a:lnSpc>
                <a:spcPct val="115000"/>
              </a:lnSpc>
              <a:spcBef>
                <a:spcPts val="0"/>
              </a:spcBef>
              <a:spcAft>
                <a:spcPts val="0"/>
              </a:spcAft>
              <a:buFont typeface="+mj-lt"/>
              <a:buAutoNum type="alphaLcParenR"/>
            </a:pPr>
            <a:r>
              <a:rPr lang="en-US" dirty="0">
                <a:ea typeface="Times New Roman"/>
                <a:cs typeface="Times New Roman"/>
              </a:rPr>
              <a:t>Section 502</a:t>
            </a:r>
          </a:p>
          <a:p>
            <a:pPr lvl="1">
              <a:lnSpc>
                <a:spcPct val="115000"/>
              </a:lnSpc>
              <a:spcBef>
                <a:spcPts val="0"/>
              </a:spcBef>
              <a:spcAft>
                <a:spcPts val="1000"/>
              </a:spcAft>
              <a:buFont typeface="+mj-lt"/>
              <a:buAutoNum type="alphaLcParenR"/>
            </a:pPr>
            <a:r>
              <a:rPr lang="en-US" dirty="0">
                <a:ea typeface="Times New Roman"/>
                <a:cs typeface="Times New Roman"/>
              </a:rPr>
              <a:t>Section 203</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Which of the following IS NOT a requirement of CEO’s and CFO’s reports?</a:t>
            </a:r>
          </a:p>
          <a:p>
            <a:pPr lvl="1">
              <a:lnSpc>
                <a:spcPct val="115000"/>
              </a:lnSpc>
              <a:spcBef>
                <a:spcPts val="0"/>
              </a:spcBef>
              <a:spcAft>
                <a:spcPts val="0"/>
              </a:spcAft>
              <a:buFont typeface="+mj-lt"/>
              <a:buAutoNum type="alphaLcParenR"/>
            </a:pPr>
            <a:r>
              <a:rPr lang="en-US" dirty="0">
                <a:ea typeface="Times New Roman"/>
                <a:cs typeface="NewCenturySchlbk-Roman"/>
              </a:rPr>
              <a:t>The signing officers are responsible for establishing and maintaining internal controls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NewCenturySchlbk-Roman"/>
              </a:rPr>
              <a:t>The signing officers have indicated in the report whether or not there were significant changes in internal controls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NewCenturySchlbk-Roman"/>
              </a:rPr>
              <a:t>Based on the officer’s knowledge, the report does not contain any untrue statement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NewCenturySchlbk-Roman"/>
              </a:rPr>
              <a:t>The signing officers are obligated to draw an outline of the organization’s future plans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2516496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9"/>
              <a:tabLst>
                <a:tab pos="685800" algn="l"/>
              </a:tabLst>
            </a:pPr>
            <a:r>
              <a:rPr lang="en-US" dirty="0">
                <a:ea typeface="Times New Roman"/>
                <a:cs typeface="Times New Roman"/>
              </a:rPr>
              <a:t>GAAP is abbreviation for:</a:t>
            </a:r>
          </a:p>
          <a:p>
            <a:pPr lvl="1">
              <a:lnSpc>
                <a:spcPct val="115000"/>
              </a:lnSpc>
              <a:spcBef>
                <a:spcPts val="0"/>
              </a:spcBef>
              <a:spcAft>
                <a:spcPts val="0"/>
              </a:spcAft>
              <a:buFont typeface="+mj-lt"/>
              <a:buAutoNum type="alphaLcParenR"/>
            </a:pPr>
            <a:r>
              <a:rPr lang="en-US" dirty="0">
                <a:ea typeface="Times New Roman"/>
                <a:cs typeface="Times New Roman"/>
              </a:rPr>
              <a:t>The Generally Accepted Accounting Principles</a:t>
            </a:r>
          </a:p>
          <a:p>
            <a:pPr lvl="1">
              <a:lnSpc>
                <a:spcPct val="115000"/>
              </a:lnSpc>
              <a:spcBef>
                <a:spcPts val="0"/>
              </a:spcBef>
              <a:spcAft>
                <a:spcPts val="0"/>
              </a:spcAft>
              <a:buFont typeface="+mj-lt"/>
              <a:buAutoNum type="alphaLcParenR"/>
            </a:pPr>
            <a:r>
              <a:rPr lang="en-US" dirty="0">
                <a:ea typeface="Times New Roman"/>
                <a:cs typeface="Times New Roman"/>
              </a:rPr>
              <a:t>The Generally Acquired Accounting Principles</a:t>
            </a:r>
          </a:p>
          <a:p>
            <a:pPr lvl="1">
              <a:lnSpc>
                <a:spcPct val="115000"/>
              </a:lnSpc>
              <a:spcBef>
                <a:spcPts val="0"/>
              </a:spcBef>
              <a:spcAft>
                <a:spcPts val="0"/>
              </a:spcAft>
              <a:buFont typeface="+mj-lt"/>
              <a:buAutoNum type="alphaLcParenR"/>
            </a:pPr>
            <a:r>
              <a:rPr lang="en-US" dirty="0">
                <a:ea typeface="Times New Roman"/>
                <a:cs typeface="Times New Roman"/>
              </a:rPr>
              <a:t>General Adapted Accounting Principles</a:t>
            </a:r>
          </a:p>
          <a:p>
            <a:pPr lvl="1">
              <a:lnSpc>
                <a:spcPct val="115000"/>
              </a:lnSpc>
              <a:spcBef>
                <a:spcPts val="0"/>
              </a:spcBef>
              <a:spcAft>
                <a:spcPts val="1000"/>
              </a:spcAft>
              <a:buFont typeface="+mj-lt"/>
              <a:buAutoNum type="alphaLcParenR"/>
            </a:pPr>
            <a:r>
              <a:rPr lang="en-US" dirty="0">
                <a:ea typeface="Times New Roman"/>
                <a:cs typeface="Times New Roman"/>
              </a:rPr>
              <a:t>The General Acknowledged Accounting Principles</a:t>
            </a:r>
          </a:p>
          <a:p>
            <a:pPr lvl="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Which of the following IS NOT included in GAAP rules?</a:t>
            </a:r>
          </a:p>
          <a:p>
            <a:pPr lvl="1">
              <a:lnSpc>
                <a:spcPct val="115000"/>
              </a:lnSpc>
              <a:spcBef>
                <a:spcPts val="0"/>
              </a:spcBef>
              <a:spcAft>
                <a:spcPts val="0"/>
              </a:spcAft>
              <a:buFont typeface="+mj-lt"/>
              <a:buAutoNum type="alphaLcParenR"/>
            </a:pPr>
            <a:r>
              <a:rPr lang="en-US" dirty="0">
                <a:ea typeface="Times New Roman"/>
                <a:cs typeface="Times New Roman"/>
              </a:rPr>
              <a:t>Revenue recognition</a:t>
            </a:r>
          </a:p>
          <a:p>
            <a:pPr lvl="1">
              <a:lnSpc>
                <a:spcPct val="115000"/>
              </a:lnSpc>
              <a:spcBef>
                <a:spcPts val="0"/>
              </a:spcBef>
              <a:spcAft>
                <a:spcPts val="0"/>
              </a:spcAft>
              <a:buFont typeface="+mj-lt"/>
              <a:buAutoNum type="alphaLcParenR"/>
            </a:pPr>
            <a:r>
              <a:rPr lang="en-US" dirty="0">
                <a:ea typeface="Times New Roman"/>
                <a:cs typeface="Times New Roman"/>
              </a:rPr>
              <a:t>Balance sheet item classification</a:t>
            </a:r>
          </a:p>
          <a:p>
            <a:pPr lvl="1">
              <a:lnSpc>
                <a:spcPct val="115000"/>
              </a:lnSpc>
              <a:spcBef>
                <a:spcPts val="0"/>
              </a:spcBef>
              <a:spcAft>
                <a:spcPts val="0"/>
              </a:spcAft>
              <a:buFont typeface="+mj-lt"/>
              <a:buAutoNum type="alphaLcParenR"/>
            </a:pPr>
            <a:r>
              <a:rPr lang="en-US" dirty="0">
                <a:ea typeface="Times New Roman"/>
                <a:cs typeface="Times New Roman"/>
              </a:rPr>
              <a:t>New accounting tendencies consideration</a:t>
            </a:r>
          </a:p>
          <a:p>
            <a:pPr lvl="1">
              <a:lnSpc>
                <a:spcPct val="115000"/>
              </a:lnSpc>
              <a:spcBef>
                <a:spcPts val="0"/>
              </a:spcBef>
              <a:spcAft>
                <a:spcPts val="1000"/>
              </a:spcAft>
              <a:buFont typeface="+mj-lt"/>
              <a:buAutoNum type="alphaLcParenR"/>
            </a:pPr>
            <a:r>
              <a:rPr lang="en-US" dirty="0">
                <a:ea typeface="Times New Roman"/>
                <a:cs typeface="Times New Roman"/>
              </a:rPr>
              <a:t>Outstanding share measurement</a:t>
            </a:r>
          </a:p>
          <a:p>
            <a:endParaRPr lang="en-US" dirty="0" smtClean="0"/>
          </a:p>
        </p:txBody>
      </p:sp>
    </p:spTree>
    <p:extLst>
      <p:ext uri="{BB962C8B-B14F-4D97-AF65-F5344CB8AC3E}">
        <p14:creationId xmlns:p14="http://schemas.microsoft.com/office/powerpoint/2010/main" val="4029911707"/>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arenR" startAt="7"/>
            </a:pPr>
            <a:r>
              <a:rPr lang="en-US" dirty="0">
                <a:ea typeface="Times New Roman"/>
                <a:cs typeface="Times New Roman"/>
              </a:rPr>
              <a:t>The 8</a:t>
            </a:r>
            <a:r>
              <a:rPr lang="en-US" baseline="30000" dirty="0">
                <a:ea typeface="Times New Roman"/>
                <a:cs typeface="Times New Roman"/>
              </a:rPr>
              <a:t>th</a:t>
            </a:r>
            <a:r>
              <a:rPr lang="en-US" dirty="0">
                <a:ea typeface="Times New Roman"/>
                <a:cs typeface="Times New Roman"/>
              </a:rPr>
              <a:t> Company Law Directive is:</a:t>
            </a:r>
          </a:p>
          <a:p>
            <a:pPr lvl="1">
              <a:lnSpc>
                <a:spcPct val="115000"/>
              </a:lnSpc>
              <a:spcBef>
                <a:spcPts val="0"/>
              </a:spcBef>
              <a:spcAft>
                <a:spcPts val="0"/>
              </a:spcAft>
              <a:buFont typeface="+mj-lt"/>
              <a:buAutoNum type="alphaLcParenR"/>
            </a:pPr>
            <a:r>
              <a:rPr lang="en-US" dirty="0">
                <a:ea typeface="Times New Roman"/>
                <a:cs typeface="Times New Roman"/>
              </a:rPr>
              <a:t>An extension of the Sarbanes-Oxley Act of 2002</a:t>
            </a:r>
          </a:p>
          <a:p>
            <a:pPr lvl="1">
              <a:lnSpc>
                <a:spcPct val="115000"/>
              </a:lnSpc>
              <a:spcBef>
                <a:spcPts val="0"/>
              </a:spcBef>
              <a:spcAft>
                <a:spcPts val="0"/>
              </a:spcAft>
              <a:buFont typeface="+mj-lt"/>
              <a:buAutoNum type="alphaLcParenR"/>
            </a:pPr>
            <a:r>
              <a:rPr lang="en-US" dirty="0">
                <a:ea typeface="Times New Roman"/>
                <a:cs typeface="Times New Roman"/>
              </a:rPr>
              <a:t>The European version of the Sarbanes-Oxley Act of 2002</a:t>
            </a:r>
          </a:p>
          <a:p>
            <a:pPr lvl="1">
              <a:lnSpc>
                <a:spcPct val="115000"/>
              </a:lnSpc>
              <a:spcBef>
                <a:spcPts val="0"/>
              </a:spcBef>
              <a:spcAft>
                <a:spcPts val="0"/>
              </a:spcAft>
              <a:buFont typeface="+mj-lt"/>
              <a:buAutoNum type="alphaLcParenR"/>
            </a:pPr>
            <a:r>
              <a:rPr lang="en-US" dirty="0">
                <a:ea typeface="Times New Roman"/>
                <a:cs typeface="Times New Roman"/>
              </a:rPr>
              <a:t>Asian version of the Sarbanes-Oxley Act of 2002</a:t>
            </a:r>
          </a:p>
          <a:p>
            <a:pPr lvl="1">
              <a:lnSpc>
                <a:spcPct val="115000"/>
              </a:lnSpc>
              <a:spcBef>
                <a:spcPts val="0"/>
              </a:spcBef>
              <a:spcAft>
                <a:spcPts val="1000"/>
              </a:spcAft>
              <a:buFont typeface="+mj-lt"/>
              <a:buAutoNum type="alphaLcParenR"/>
            </a:pPr>
            <a:r>
              <a:rPr lang="en-US" dirty="0">
                <a:ea typeface="Times New Roman"/>
                <a:cs typeface="Times New Roman"/>
              </a:rPr>
              <a:t>An universal Act similar to the Sarbanes-Oxley Act of 2002</a:t>
            </a:r>
          </a:p>
          <a:p>
            <a:pPr lvl="0">
              <a:lnSpc>
                <a:spcPct val="115000"/>
              </a:lnSpc>
              <a:spcBef>
                <a:spcPts val="0"/>
              </a:spcBef>
              <a:spcAft>
                <a:spcPts val="1000"/>
              </a:spcAft>
              <a:buFont typeface="+mj-lt"/>
              <a:buAutoNum type="arabicParenR" startAt="7"/>
            </a:pPr>
            <a:r>
              <a:rPr lang="en-US" dirty="0">
                <a:ea typeface="Times New Roman"/>
                <a:cs typeface="Times New Roman"/>
              </a:rPr>
              <a:t>When is The 8</a:t>
            </a:r>
            <a:r>
              <a:rPr lang="en-US" baseline="30000" dirty="0">
                <a:ea typeface="Times New Roman"/>
                <a:cs typeface="Times New Roman"/>
              </a:rPr>
              <a:t>th</a:t>
            </a:r>
            <a:r>
              <a:rPr lang="en-US" dirty="0">
                <a:ea typeface="Times New Roman"/>
                <a:cs typeface="Times New Roman"/>
              </a:rPr>
              <a:t> Company Law Directive enacted?</a:t>
            </a:r>
          </a:p>
          <a:p>
            <a:pPr lvl="1">
              <a:lnSpc>
                <a:spcPct val="115000"/>
              </a:lnSpc>
              <a:spcBef>
                <a:spcPts val="0"/>
              </a:spcBef>
              <a:spcAft>
                <a:spcPts val="0"/>
              </a:spcAft>
              <a:buFont typeface="+mj-lt"/>
              <a:buAutoNum type="alphaLcParenR"/>
            </a:pPr>
            <a:r>
              <a:rPr lang="en-US" dirty="0">
                <a:ea typeface="Times New Roman"/>
                <a:cs typeface="Times New Roman"/>
              </a:rPr>
              <a:t>In 2002</a:t>
            </a:r>
          </a:p>
          <a:p>
            <a:pPr lvl="1">
              <a:lnSpc>
                <a:spcPct val="115000"/>
              </a:lnSpc>
              <a:spcBef>
                <a:spcPts val="0"/>
              </a:spcBef>
              <a:spcAft>
                <a:spcPts val="0"/>
              </a:spcAft>
              <a:buFont typeface="+mj-lt"/>
              <a:buAutoNum type="alphaLcParenR"/>
            </a:pPr>
            <a:r>
              <a:rPr lang="en-US" dirty="0">
                <a:ea typeface="Times New Roman"/>
                <a:cs typeface="Times New Roman"/>
              </a:rPr>
              <a:t>In 2006</a:t>
            </a:r>
          </a:p>
          <a:p>
            <a:pPr lvl="1">
              <a:lnSpc>
                <a:spcPct val="115000"/>
              </a:lnSpc>
              <a:spcBef>
                <a:spcPts val="0"/>
              </a:spcBef>
              <a:spcAft>
                <a:spcPts val="0"/>
              </a:spcAft>
              <a:buFont typeface="+mj-lt"/>
              <a:buAutoNum type="alphaLcParenR"/>
            </a:pPr>
            <a:r>
              <a:rPr lang="en-US" dirty="0">
                <a:ea typeface="Times New Roman"/>
                <a:cs typeface="Times New Roman"/>
              </a:rPr>
              <a:t>In 2013</a:t>
            </a:r>
          </a:p>
          <a:p>
            <a:pPr lvl="1">
              <a:lnSpc>
                <a:spcPct val="115000"/>
              </a:lnSpc>
              <a:spcBef>
                <a:spcPts val="0"/>
              </a:spcBef>
              <a:spcAft>
                <a:spcPts val="1000"/>
              </a:spcAft>
              <a:buFont typeface="+mj-lt"/>
              <a:buAutoNum type="alphaLcParenR"/>
            </a:pPr>
            <a:r>
              <a:rPr lang="en-US" dirty="0">
                <a:ea typeface="Times New Roman"/>
                <a:cs typeface="Times New Roman"/>
              </a:rPr>
              <a:t>In 2000</a:t>
            </a:r>
          </a:p>
          <a:p>
            <a:endParaRPr lang="en-US" dirty="0" smtClean="0"/>
          </a:p>
        </p:txBody>
      </p:sp>
    </p:spTree>
    <p:extLst>
      <p:ext uri="{BB962C8B-B14F-4D97-AF65-F5344CB8AC3E}">
        <p14:creationId xmlns:p14="http://schemas.microsoft.com/office/powerpoint/2010/main" val="1474792962"/>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arenR" startAt="9"/>
            </a:pPr>
            <a:r>
              <a:rPr lang="en-US" dirty="0">
                <a:ea typeface="Times New Roman"/>
                <a:cs typeface="Times New Roman"/>
              </a:rPr>
              <a:t>Which of the following IS NOT something you need to know as a manager?</a:t>
            </a:r>
          </a:p>
          <a:p>
            <a:pPr lvl="1">
              <a:lnSpc>
                <a:spcPct val="115000"/>
              </a:lnSpc>
              <a:spcBef>
                <a:spcPts val="0"/>
              </a:spcBef>
              <a:spcAft>
                <a:spcPts val="0"/>
              </a:spcAft>
              <a:buFont typeface="+mj-lt"/>
              <a:buAutoNum type="alphaLcParenR"/>
            </a:pPr>
            <a:r>
              <a:rPr lang="en-US" dirty="0">
                <a:ea typeface="Times New Roman"/>
                <a:cs typeface="Times New Roman"/>
              </a:rPr>
              <a:t>What does a certain law require</a:t>
            </a:r>
          </a:p>
          <a:p>
            <a:pPr lvl="1">
              <a:lnSpc>
                <a:spcPct val="115000"/>
              </a:lnSpc>
              <a:spcBef>
                <a:spcPts val="0"/>
              </a:spcBef>
              <a:spcAft>
                <a:spcPts val="0"/>
              </a:spcAft>
              <a:buFont typeface="+mj-lt"/>
              <a:buAutoNum type="alphaLcParenR"/>
            </a:pPr>
            <a:r>
              <a:rPr lang="en-US" dirty="0">
                <a:ea typeface="Times New Roman"/>
                <a:cs typeface="Times New Roman"/>
              </a:rPr>
              <a:t>Why a certain law exists</a:t>
            </a:r>
          </a:p>
          <a:p>
            <a:pPr lvl="1">
              <a:lnSpc>
                <a:spcPct val="115000"/>
              </a:lnSpc>
              <a:spcBef>
                <a:spcPts val="0"/>
              </a:spcBef>
              <a:spcAft>
                <a:spcPts val="0"/>
              </a:spcAft>
              <a:buFont typeface="+mj-lt"/>
              <a:buAutoNum type="alphaLcParenR"/>
            </a:pPr>
            <a:r>
              <a:rPr lang="en-US" dirty="0">
                <a:ea typeface="Times New Roman"/>
                <a:cs typeface="Times New Roman"/>
              </a:rPr>
              <a:t>How you factor into the situation</a:t>
            </a:r>
          </a:p>
          <a:p>
            <a:pPr lvl="1">
              <a:lnSpc>
                <a:spcPct val="115000"/>
              </a:lnSpc>
              <a:spcBef>
                <a:spcPts val="0"/>
              </a:spcBef>
              <a:spcAft>
                <a:spcPts val="1000"/>
              </a:spcAft>
              <a:buFont typeface="+mj-lt"/>
              <a:buAutoNum type="alphaLcParenR"/>
            </a:pPr>
            <a:r>
              <a:rPr lang="en-US" dirty="0">
                <a:ea typeface="Times New Roman"/>
                <a:cs typeface="Times New Roman"/>
              </a:rPr>
              <a:t>How to use legal remedies</a:t>
            </a:r>
          </a:p>
          <a:p>
            <a:pPr lvl="0">
              <a:lnSpc>
                <a:spcPct val="115000"/>
              </a:lnSpc>
              <a:spcBef>
                <a:spcPts val="0"/>
              </a:spcBef>
              <a:spcAft>
                <a:spcPts val="1000"/>
              </a:spcAft>
              <a:buFont typeface="+mj-lt"/>
              <a:buAutoNum type="arabicParenR" startAt="9"/>
            </a:pPr>
            <a:r>
              <a:rPr lang="en-US" dirty="0">
                <a:ea typeface="Times New Roman"/>
                <a:cs typeface="Times New Roman"/>
              </a:rPr>
              <a:t>When the laws aren’t followed, the company usually:</a:t>
            </a:r>
          </a:p>
          <a:p>
            <a:pPr lvl="1">
              <a:lnSpc>
                <a:spcPct val="115000"/>
              </a:lnSpc>
              <a:spcBef>
                <a:spcPts val="0"/>
              </a:spcBef>
              <a:spcAft>
                <a:spcPts val="0"/>
              </a:spcAft>
              <a:buFont typeface="+mj-lt"/>
              <a:buAutoNum type="alphaLcParenR"/>
            </a:pPr>
            <a:r>
              <a:rPr lang="en-US" dirty="0">
                <a:ea typeface="Times New Roman"/>
                <a:cs typeface="Times New Roman"/>
              </a:rPr>
              <a:t>Tries to cover it up and fix the situation as soon as possible</a:t>
            </a:r>
          </a:p>
          <a:p>
            <a:pPr lvl="1">
              <a:lnSpc>
                <a:spcPct val="115000"/>
              </a:lnSpc>
              <a:spcBef>
                <a:spcPts val="0"/>
              </a:spcBef>
              <a:spcAft>
                <a:spcPts val="0"/>
              </a:spcAft>
              <a:buFont typeface="+mj-lt"/>
              <a:buAutoNum type="alphaLcParenR"/>
            </a:pPr>
            <a:r>
              <a:rPr lang="en-US" dirty="0">
                <a:ea typeface="Times New Roman"/>
                <a:cs typeface="Times New Roman"/>
              </a:rPr>
              <a:t>Suffers severe consequences</a:t>
            </a:r>
          </a:p>
          <a:p>
            <a:pPr lvl="1">
              <a:lnSpc>
                <a:spcPct val="115000"/>
              </a:lnSpc>
              <a:spcBef>
                <a:spcPts val="0"/>
              </a:spcBef>
              <a:spcAft>
                <a:spcPts val="0"/>
              </a:spcAft>
              <a:buFont typeface="+mj-lt"/>
              <a:buAutoNum type="alphaLcParenR"/>
            </a:pPr>
            <a:r>
              <a:rPr lang="en-US" dirty="0">
                <a:ea typeface="Times New Roman"/>
                <a:cs typeface="Times New Roman"/>
              </a:rPr>
              <a:t>Waits for extreme consequences and then reacts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2473079107"/>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acts helped reduce or eliminate conditions, which affects the public interest and the interest of the investors?</a:t>
            </a:r>
          </a:p>
          <a:p>
            <a:pPr lvl="1">
              <a:lnSpc>
                <a:spcPct val="115000"/>
              </a:lnSpc>
              <a:spcBef>
                <a:spcPts val="0"/>
              </a:spcBef>
              <a:spcAft>
                <a:spcPts val="0"/>
              </a:spcAft>
              <a:buFont typeface="+mj-lt"/>
              <a:buAutoNum type="alphaLcParenR"/>
            </a:pPr>
            <a:r>
              <a:rPr lang="en-US" dirty="0">
                <a:ea typeface="Times New Roman"/>
                <a:cs typeface="Times New Roman"/>
              </a:rPr>
              <a:t>Investment Advisers Act of 1940</a:t>
            </a:r>
          </a:p>
          <a:p>
            <a:pPr lvl="1">
              <a:lnSpc>
                <a:spcPct val="115000"/>
              </a:lnSpc>
              <a:spcBef>
                <a:spcPts val="0"/>
              </a:spcBef>
              <a:spcAft>
                <a:spcPts val="0"/>
              </a:spcAft>
              <a:buFont typeface="+mj-lt"/>
              <a:buAutoNum type="alphaLcParenR"/>
            </a:pPr>
            <a:r>
              <a:rPr lang="en-US" dirty="0">
                <a:ea typeface="Times New Roman"/>
                <a:cs typeface="Times New Roman"/>
              </a:rPr>
              <a:t>Securities Act of 1933</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Investment Company Act of 1940</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Trust Indentured Act of 1939</a:t>
            </a:r>
          </a:p>
          <a:p>
            <a:pPr lvl="0">
              <a:lnSpc>
                <a:spcPct val="115000"/>
              </a:lnSpc>
              <a:spcBef>
                <a:spcPts val="0"/>
              </a:spcBef>
              <a:spcAft>
                <a:spcPts val="1000"/>
              </a:spcAft>
              <a:buFont typeface="+mj-lt"/>
              <a:buAutoNum type="arabicParenR"/>
            </a:pPr>
            <a:r>
              <a:rPr lang="en-US" dirty="0">
                <a:ea typeface="Times New Roman"/>
                <a:cs typeface="Times New Roman"/>
              </a:rPr>
              <a:t>What did Securities Exchange Act of 1934 do?</a:t>
            </a:r>
          </a:p>
          <a:p>
            <a:pPr lvl="1">
              <a:lnSpc>
                <a:spcPct val="115000"/>
              </a:lnSpc>
              <a:spcBef>
                <a:spcPts val="0"/>
              </a:spcBef>
              <a:spcAft>
                <a:spcPts val="0"/>
              </a:spcAft>
              <a:buFont typeface="+mj-lt"/>
              <a:buAutoNum type="alphaLcParenR"/>
            </a:pPr>
            <a:r>
              <a:rPr lang="en-US" dirty="0">
                <a:ea typeface="Times New Roman"/>
                <a:cs typeface="Times New Roman"/>
              </a:rPr>
              <a:t>It regulated the offer and sales of securities</a:t>
            </a:r>
          </a:p>
          <a:p>
            <a:pPr lvl="1">
              <a:lnSpc>
                <a:spcPct val="115000"/>
              </a:lnSpc>
              <a:spcBef>
                <a:spcPts val="0"/>
              </a:spcBef>
              <a:spcAft>
                <a:spcPts val="0"/>
              </a:spcAft>
              <a:buFont typeface="+mj-lt"/>
              <a:buAutoNum type="alphaLcParenR"/>
            </a:pPr>
            <a:r>
              <a:rPr lang="en-US" dirty="0">
                <a:ea typeface="Times New Roman"/>
                <a:cs typeface="Times New Roman"/>
              </a:rPr>
              <a:t>It set standards for all public company board, management and accounting firms in the United States</a:t>
            </a:r>
          </a:p>
          <a:p>
            <a:pPr lvl="1">
              <a:lnSpc>
                <a:spcPct val="115000"/>
              </a:lnSpc>
              <a:spcBef>
                <a:spcPts val="0"/>
              </a:spcBef>
              <a:spcAft>
                <a:spcPts val="0"/>
              </a:spcAft>
              <a:buFont typeface="+mj-lt"/>
              <a:buAutoNum type="alphaLcParenR"/>
            </a:pPr>
            <a:r>
              <a:rPr lang="en-US" dirty="0">
                <a:ea typeface="Times New Roman"/>
                <a:cs typeface="Times New Roman"/>
              </a:rPr>
              <a:t>It improved ratings quality of companies, protecting investors.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governed the secondary trading of securities like stocks, and bonds</a:t>
            </a:r>
            <a:endParaRPr lang="en-US" dirty="0">
              <a:ea typeface="Times New Roman"/>
              <a:cs typeface="Times New Roman"/>
            </a:endParaRPr>
          </a:p>
        </p:txBody>
      </p:sp>
    </p:spTree>
    <p:extLst>
      <p:ext uri="{BB962C8B-B14F-4D97-AF65-F5344CB8AC3E}">
        <p14:creationId xmlns:p14="http://schemas.microsoft.com/office/powerpoint/2010/main" val="116622422"/>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IS NOT alternative name of the Sarbanes-Oxley Act?</a:t>
            </a:r>
          </a:p>
          <a:p>
            <a:pPr lvl="1">
              <a:lnSpc>
                <a:spcPct val="115000"/>
              </a:lnSpc>
              <a:spcBef>
                <a:spcPts val="0"/>
              </a:spcBef>
              <a:spcAft>
                <a:spcPts val="0"/>
              </a:spcAft>
              <a:buFont typeface="+mj-lt"/>
              <a:buAutoNum type="alphaLcParenR"/>
            </a:pPr>
            <a:r>
              <a:rPr lang="en-US" dirty="0">
                <a:ea typeface="Times New Roman"/>
                <a:cs typeface="Times New Roman"/>
              </a:rPr>
              <a:t>SOX</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Corporate And Auditing Accountability and Responsibility and Protection Act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Sarbox</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Public Company Accounting Reform And Investor Protection Act</a:t>
            </a: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does Sarbanes-Oxley Act not regulate?</a:t>
            </a:r>
          </a:p>
          <a:p>
            <a:pPr lvl="1">
              <a:lnSpc>
                <a:spcPct val="115000"/>
              </a:lnSpc>
              <a:spcBef>
                <a:spcPts val="0"/>
              </a:spcBef>
              <a:spcAft>
                <a:spcPts val="0"/>
              </a:spcAft>
              <a:buFont typeface="+mj-lt"/>
              <a:buAutoNum type="alphaLcParenR"/>
            </a:pPr>
            <a:r>
              <a:rPr lang="en-US" dirty="0">
                <a:ea typeface="Times New Roman"/>
                <a:cs typeface="Times New Roman"/>
              </a:rPr>
              <a:t>Board of directors</a:t>
            </a:r>
          </a:p>
          <a:p>
            <a:pPr lvl="1">
              <a:lnSpc>
                <a:spcPct val="115000"/>
              </a:lnSpc>
              <a:spcBef>
                <a:spcPts val="0"/>
              </a:spcBef>
              <a:spcAft>
                <a:spcPts val="0"/>
              </a:spcAft>
              <a:buFont typeface="+mj-lt"/>
              <a:buAutoNum type="alphaLcParenR"/>
            </a:pPr>
            <a:r>
              <a:rPr lang="en-US" dirty="0">
                <a:ea typeface="Times New Roman"/>
                <a:cs typeface="Times New Roman"/>
              </a:rPr>
              <a:t>Public accounting firms</a:t>
            </a:r>
          </a:p>
          <a:p>
            <a:pPr lvl="1">
              <a:lnSpc>
                <a:spcPct val="115000"/>
              </a:lnSpc>
              <a:spcBef>
                <a:spcPts val="0"/>
              </a:spcBef>
              <a:spcAft>
                <a:spcPts val="0"/>
              </a:spcAft>
              <a:buFont typeface="+mj-lt"/>
              <a:buAutoNum type="alphaLcParenR"/>
            </a:pPr>
            <a:r>
              <a:rPr lang="en-US" dirty="0">
                <a:ea typeface="Times New Roman"/>
                <a:cs typeface="Times New Roman"/>
              </a:rPr>
              <a:t>Management</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Investors</a:t>
            </a:r>
            <a:endParaRPr lang="en-US" dirty="0">
              <a:ea typeface="Times New Roman"/>
              <a:cs typeface="Times New Roman"/>
            </a:endParaRPr>
          </a:p>
        </p:txBody>
      </p:sp>
    </p:spTree>
    <p:extLst>
      <p:ext uri="{BB962C8B-B14F-4D97-AF65-F5344CB8AC3E}">
        <p14:creationId xmlns:p14="http://schemas.microsoft.com/office/powerpoint/2010/main" val="247451889"/>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Which section of Sarbanes-Oxley Act of 2002 requires that CEO and CFO certify the annual or quarterly report?</a:t>
            </a:r>
          </a:p>
          <a:p>
            <a:pPr lvl="1">
              <a:lnSpc>
                <a:spcPct val="115000"/>
              </a:lnSpc>
              <a:spcBef>
                <a:spcPts val="0"/>
              </a:spcBef>
              <a:spcAft>
                <a:spcPts val="0"/>
              </a:spcAft>
              <a:buFont typeface="+mj-lt"/>
              <a:buAutoNum type="alphaLcParenR"/>
            </a:pPr>
            <a:r>
              <a:rPr lang="en-US" dirty="0">
                <a:ea typeface="Times New Roman"/>
                <a:cs typeface="Times New Roman"/>
              </a:rPr>
              <a:t>Section 205</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Section 302</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Section 502</a:t>
            </a:r>
          </a:p>
          <a:p>
            <a:pPr lvl="1">
              <a:lnSpc>
                <a:spcPct val="115000"/>
              </a:lnSpc>
              <a:spcBef>
                <a:spcPts val="0"/>
              </a:spcBef>
              <a:spcAft>
                <a:spcPts val="1000"/>
              </a:spcAft>
              <a:buFont typeface="+mj-lt"/>
              <a:buAutoNum type="alphaLcParenR"/>
            </a:pPr>
            <a:r>
              <a:rPr lang="en-US" dirty="0">
                <a:ea typeface="Times New Roman"/>
                <a:cs typeface="Times New Roman"/>
              </a:rPr>
              <a:t>Section 203</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Which of the following IS NOT a requirement of CEO’s and CFO’s reports?</a:t>
            </a:r>
          </a:p>
          <a:p>
            <a:pPr lvl="1">
              <a:lnSpc>
                <a:spcPct val="115000"/>
              </a:lnSpc>
              <a:spcBef>
                <a:spcPts val="0"/>
              </a:spcBef>
              <a:spcAft>
                <a:spcPts val="0"/>
              </a:spcAft>
              <a:buFont typeface="+mj-lt"/>
              <a:buAutoNum type="alphaLcParenR"/>
            </a:pPr>
            <a:r>
              <a:rPr lang="en-US" dirty="0">
                <a:solidFill>
                  <a:srgbClr val="000000"/>
                </a:solidFill>
                <a:ea typeface="Times New Roman"/>
                <a:cs typeface="NewCenturySchlbk-Roman"/>
              </a:rPr>
              <a:t>The signing officers are responsible for establishing and maintaining internal controls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NewCenturySchlbk-Roman"/>
              </a:rPr>
              <a:t>The signing officers have indicated in the report whether or not there were significant changes in internal controls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000000"/>
                </a:solidFill>
                <a:ea typeface="Times New Roman"/>
                <a:cs typeface="NewCenturySchlbk-Roman"/>
              </a:rPr>
              <a:t>Based on the officer’s knowledge, the report does not contain any untrue statement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solidFill>
                  <a:srgbClr val="FF0000"/>
                </a:solidFill>
                <a:ea typeface="Times New Roman"/>
                <a:cs typeface="NewCenturySchlbk-Roman"/>
              </a:rPr>
              <a:t>The signing officers are obligated to draw an outline of the organization’s future plans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030804465"/>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arenR" startAt="7"/>
            </a:pPr>
            <a:r>
              <a:rPr lang="en-US" dirty="0">
                <a:ea typeface="Times New Roman"/>
                <a:cs typeface="Times New Roman"/>
              </a:rPr>
              <a:t>The 8</a:t>
            </a:r>
            <a:r>
              <a:rPr lang="en-US" baseline="30000" dirty="0">
                <a:ea typeface="Times New Roman"/>
                <a:cs typeface="Times New Roman"/>
              </a:rPr>
              <a:t>th</a:t>
            </a:r>
            <a:r>
              <a:rPr lang="en-US" dirty="0">
                <a:ea typeface="Times New Roman"/>
                <a:cs typeface="Times New Roman"/>
              </a:rPr>
              <a:t> Company Law Directive is:</a:t>
            </a:r>
          </a:p>
          <a:p>
            <a:pPr lvl="1">
              <a:lnSpc>
                <a:spcPct val="115000"/>
              </a:lnSpc>
              <a:spcBef>
                <a:spcPts val="0"/>
              </a:spcBef>
              <a:spcAft>
                <a:spcPts val="0"/>
              </a:spcAft>
              <a:buFont typeface="+mj-lt"/>
              <a:buAutoNum type="alphaLcParenR"/>
            </a:pPr>
            <a:r>
              <a:rPr lang="en-US" dirty="0">
                <a:ea typeface="Times New Roman"/>
                <a:cs typeface="Times New Roman"/>
              </a:rPr>
              <a:t>An extension of the Sarbanes-Oxley Act of 2002</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European version of the Sarbanes-Oxley Act of 2002</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Asian version of the Sarbanes-Oxley Act of 2002</a:t>
            </a:r>
          </a:p>
          <a:p>
            <a:pPr lvl="1">
              <a:lnSpc>
                <a:spcPct val="115000"/>
              </a:lnSpc>
              <a:spcBef>
                <a:spcPts val="0"/>
              </a:spcBef>
              <a:spcAft>
                <a:spcPts val="1000"/>
              </a:spcAft>
              <a:buFont typeface="+mj-lt"/>
              <a:buAutoNum type="alphaLcParenR"/>
            </a:pPr>
            <a:r>
              <a:rPr lang="en-US" dirty="0">
                <a:ea typeface="Times New Roman"/>
                <a:cs typeface="Times New Roman"/>
              </a:rPr>
              <a:t>An universal Act similar to the Sarbanes-Oxley Act of 2002</a:t>
            </a:r>
          </a:p>
          <a:p>
            <a:pPr lvl="0">
              <a:lnSpc>
                <a:spcPct val="115000"/>
              </a:lnSpc>
              <a:spcBef>
                <a:spcPts val="0"/>
              </a:spcBef>
              <a:spcAft>
                <a:spcPts val="1000"/>
              </a:spcAft>
              <a:buFont typeface="+mj-lt"/>
              <a:buAutoNum type="arabicParenR" startAt="7"/>
            </a:pPr>
            <a:r>
              <a:rPr lang="en-US" dirty="0">
                <a:ea typeface="Times New Roman"/>
                <a:cs typeface="Times New Roman"/>
              </a:rPr>
              <a:t>When is The 8</a:t>
            </a:r>
            <a:r>
              <a:rPr lang="en-US" baseline="30000" dirty="0">
                <a:ea typeface="Times New Roman"/>
                <a:cs typeface="Times New Roman"/>
              </a:rPr>
              <a:t>th</a:t>
            </a:r>
            <a:r>
              <a:rPr lang="en-US" dirty="0">
                <a:ea typeface="Times New Roman"/>
                <a:cs typeface="Times New Roman"/>
              </a:rPr>
              <a:t> Company Law Directive enacted?</a:t>
            </a:r>
          </a:p>
          <a:p>
            <a:pPr lvl="1">
              <a:lnSpc>
                <a:spcPct val="115000"/>
              </a:lnSpc>
              <a:spcBef>
                <a:spcPts val="0"/>
              </a:spcBef>
              <a:spcAft>
                <a:spcPts val="0"/>
              </a:spcAft>
              <a:buFont typeface="+mj-lt"/>
              <a:buAutoNum type="alphaLcParenR"/>
            </a:pPr>
            <a:r>
              <a:rPr lang="en-US" dirty="0">
                <a:ea typeface="Times New Roman"/>
                <a:cs typeface="Times New Roman"/>
              </a:rPr>
              <a:t>In 2002</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 2006</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In 2013</a:t>
            </a:r>
          </a:p>
          <a:p>
            <a:pPr lvl="1">
              <a:lnSpc>
                <a:spcPct val="115000"/>
              </a:lnSpc>
              <a:spcBef>
                <a:spcPts val="0"/>
              </a:spcBef>
              <a:spcAft>
                <a:spcPts val="1000"/>
              </a:spcAft>
              <a:buFont typeface="+mj-lt"/>
              <a:buAutoNum type="alphaLcParenR"/>
            </a:pPr>
            <a:r>
              <a:rPr lang="en-US" dirty="0">
                <a:ea typeface="Times New Roman"/>
                <a:cs typeface="Times New Roman"/>
              </a:rPr>
              <a:t>In 2000</a:t>
            </a:r>
          </a:p>
          <a:p>
            <a:endParaRPr lang="en-US" dirty="0" smtClean="0"/>
          </a:p>
        </p:txBody>
      </p:sp>
    </p:spTree>
    <p:extLst>
      <p:ext uri="{BB962C8B-B14F-4D97-AF65-F5344CB8AC3E}">
        <p14:creationId xmlns:p14="http://schemas.microsoft.com/office/powerpoint/2010/main" val="2699649531"/>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arenR" startAt="9"/>
            </a:pPr>
            <a:r>
              <a:rPr lang="en-US" dirty="0">
                <a:ea typeface="Times New Roman"/>
                <a:cs typeface="Times New Roman"/>
              </a:rPr>
              <a:t>Which of the following IS NOT something you need to know as a manager?</a:t>
            </a:r>
          </a:p>
          <a:p>
            <a:pPr lvl="1">
              <a:lnSpc>
                <a:spcPct val="115000"/>
              </a:lnSpc>
              <a:spcBef>
                <a:spcPts val="0"/>
              </a:spcBef>
              <a:spcAft>
                <a:spcPts val="0"/>
              </a:spcAft>
              <a:buFont typeface="+mj-lt"/>
              <a:buAutoNum type="alphaLcParenR"/>
            </a:pPr>
            <a:r>
              <a:rPr lang="en-US" dirty="0">
                <a:ea typeface="Times New Roman"/>
                <a:cs typeface="Times New Roman"/>
              </a:rPr>
              <a:t>What does a certain law require</a:t>
            </a:r>
          </a:p>
          <a:p>
            <a:pPr lvl="1">
              <a:lnSpc>
                <a:spcPct val="115000"/>
              </a:lnSpc>
              <a:spcBef>
                <a:spcPts val="0"/>
              </a:spcBef>
              <a:spcAft>
                <a:spcPts val="0"/>
              </a:spcAft>
              <a:buFont typeface="+mj-lt"/>
              <a:buAutoNum type="alphaLcParenR"/>
            </a:pPr>
            <a:r>
              <a:rPr lang="en-US" dirty="0">
                <a:ea typeface="Times New Roman"/>
                <a:cs typeface="Times New Roman"/>
              </a:rPr>
              <a:t>Why a certain law exists</a:t>
            </a:r>
          </a:p>
          <a:p>
            <a:pPr lvl="1">
              <a:lnSpc>
                <a:spcPct val="115000"/>
              </a:lnSpc>
              <a:spcBef>
                <a:spcPts val="0"/>
              </a:spcBef>
              <a:spcAft>
                <a:spcPts val="0"/>
              </a:spcAft>
              <a:buFont typeface="+mj-lt"/>
              <a:buAutoNum type="alphaLcParenR"/>
            </a:pPr>
            <a:r>
              <a:rPr lang="en-US" dirty="0">
                <a:ea typeface="Times New Roman"/>
                <a:cs typeface="Times New Roman"/>
              </a:rPr>
              <a:t>How you factor into the situation</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How to use legal remedies</a:t>
            </a:r>
            <a:endParaRPr lang="en-US" dirty="0">
              <a:ea typeface="Times New Roman"/>
              <a:cs typeface="Times New Roman"/>
            </a:endParaRPr>
          </a:p>
          <a:p>
            <a:pPr lvl="0">
              <a:lnSpc>
                <a:spcPct val="115000"/>
              </a:lnSpc>
              <a:spcBef>
                <a:spcPts val="0"/>
              </a:spcBef>
              <a:spcAft>
                <a:spcPts val="1000"/>
              </a:spcAft>
              <a:buFont typeface="+mj-lt"/>
              <a:buAutoNum type="arabicParenR" startAt="9"/>
            </a:pPr>
            <a:r>
              <a:rPr lang="en-US" dirty="0">
                <a:ea typeface="Times New Roman"/>
                <a:cs typeface="Times New Roman"/>
              </a:rPr>
              <a:t>When the laws aren’t followed, the company usually:</a:t>
            </a:r>
          </a:p>
          <a:p>
            <a:pPr lvl="1">
              <a:lnSpc>
                <a:spcPct val="115000"/>
              </a:lnSpc>
              <a:spcBef>
                <a:spcPts val="0"/>
              </a:spcBef>
              <a:spcAft>
                <a:spcPts val="0"/>
              </a:spcAft>
              <a:buFont typeface="+mj-lt"/>
              <a:buAutoNum type="alphaLcParenR"/>
            </a:pPr>
            <a:r>
              <a:rPr lang="en-US" dirty="0">
                <a:ea typeface="Times New Roman"/>
                <a:cs typeface="Times New Roman"/>
              </a:rPr>
              <a:t>Tries to cover it up and fix the situation as soon as possible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Suffers severe consequences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Waits for extreme consequences and then reacts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1986599725"/>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r>
              <a:rPr lang="en-US" dirty="0" smtClean="0"/>
              <a:t>Module Twelve: Wrapping Up</a:t>
            </a:r>
          </a:p>
        </p:txBody>
      </p:sp>
      <p:sp>
        <p:nvSpPr>
          <p:cNvPr id="64515" name="Content Placeholder 3"/>
          <p:cNvSpPr>
            <a:spLocks noGrp="1"/>
          </p:cNvSpPr>
          <p:nvPr>
            <p:ph idx="1"/>
          </p:nvPr>
        </p:nvSpPr>
        <p:spPr>
          <a:xfrm>
            <a:off x="457200" y="1760538"/>
            <a:ext cx="6400800" cy="4525962"/>
          </a:xfrm>
        </p:spPr>
        <p:txBody>
          <a:bodyPr/>
          <a:lstStyle/>
          <a:p>
            <a:pPr marL="0">
              <a:defRPr/>
            </a:pPr>
            <a:r>
              <a:rPr lang="en-US" sz="2800" dirty="0" smtClean="0"/>
              <a:t>Although this workshop is ending, we hope that your journey to improve your understanding of budgets and financial reports is just beginning. Please take a moment to review and update your action plan. This will be a key tool to guide your progress in the days, weeks, months, and years to come. We wish you the best of luck on the rest of your travels! </a:t>
            </a:r>
          </a:p>
          <a:p>
            <a:pPr>
              <a:defRPr/>
            </a:pPr>
            <a:endParaRPr lang="en-US" dirty="0" smtClean="0"/>
          </a:p>
        </p:txBody>
      </p:sp>
      <p:sp>
        <p:nvSpPr>
          <p:cNvPr id="63492" name="Text Placeholder 4"/>
          <p:cNvSpPr>
            <a:spLocks noGrp="1"/>
          </p:cNvSpPr>
          <p:nvPr>
            <p:ph type="body" sz="quarter" idx="10"/>
          </p:nvPr>
        </p:nvSpPr>
        <p:spPr>
          <a:xfrm>
            <a:off x="7391400" y="381000"/>
            <a:ext cx="1752600" cy="3840163"/>
          </a:xfrm>
          <a:ln>
            <a:miter lim="800000"/>
            <a:headEnd/>
            <a:tailEnd/>
          </a:ln>
        </p:spPr>
        <p:txBody>
          <a:bodyPr/>
          <a:lstStyle/>
          <a:p>
            <a:pPr>
              <a:lnSpc>
                <a:spcPct val="115000"/>
              </a:lnSpc>
              <a:spcBef>
                <a:spcPct val="0"/>
              </a:spcBef>
              <a:spcAft>
                <a:spcPts val="1000"/>
              </a:spcAft>
            </a:pPr>
            <a:r>
              <a:rPr lang="en-US" sz="2000" dirty="0" smtClean="0">
                <a:latin typeface="Cambria" pitchFamily="18" charset="0"/>
                <a:cs typeface="Times New Roman" pitchFamily="18" charset="0"/>
              </a:rPr>
              <a:t>The highest use of capital is not to make more money, but to make money do more for the betterment of life.</a:t>
            </a:r>
          </a:p>
          <a:p>
            <a:pPr algn="ctr">
              <a:lnSpc>
                <a:spcPct val="115000"/>
              </a:lnSpc>
              <a:spcBef>
                <a:spcPct val="0"/>
              </a:spcBef>
              <a:spcAft>
                <a:spcPts val="1000"/>
              </a:spcAft>
            </a:pPr>
            <a:r>
              <a:rPr lang="en-US" sz="2000" b="1" dirty="0" smtClean="0">
                <a:latin typeface="Cambria" pitchFamily="18" charset="0"/>
                <a:cs typeface="Times New Roman" pitchFamily="18" charset="0"/>
              </a:rPr>
              <a:t>Henry Ford</a:t>
            </a:r>
          </a:p>
          <a:p>
            <a:endParaRPr lang="en-US" sz="1800" dirty="0" smtClean="0"/>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r>
              <a:rPr lang="en-US" dirty="0" smtClean="0"/>
              <a:t>Words from the Wise</a:t>
            </a:r>
          </a:p>
        </p:txBody>
      </p:sp>
      <p:sp>
        <p:nvSpPr>
          <p:cNvPr id="64515" name="Content Placeholder 2"/>
          <p:cNvSpPr>
            <a:spLocks noGrp="1"/>
          </p:cNvSpPr>
          <p:nvPr>
            <p:ph idx="1"/>
          </p:nvPr>
        </p:nvSpPr>
        <p:spPr/>
        <p:txBody>
          <a:bodyPr/>
          <a:lstStyle/>
          <a:p>
            <a:pPr>
              <a:buFont typeface="Arial" charset="0"/>
              <a:buChar char="•"/>
            </a:pPr>
            <a:r>
              <a:rPr lang="en-US" b="1" dirty="0" smtClean="0"/>
              <a:t>William Arthur Ward</a:t>
            </a:r>
            <a:r>
              <a:rPr lang="en-US" dirty="0" smtClean="0"/>
              <a:t>: Wise are those who learn that the bottom line doesn’t always have to be their top priority. </a:t>
            </a:r>
          </a:p>
          <a:p>
            <a:pPr>
              <a:buFont typeface="Arial" charset="0"/>
              <a:buChar char="•"/>
            </a:pPr>
            <a:r>
              <a:rPr lang="en-US" b="1" dirty="0" smtClean="0"/>
              <a:t>W. Clement Stone</a:t>
            </a:r>
            <a:r>
              <a:rPr lang="en-US" dirty="0" smtClean="0"/>
              <a:t>: Try, try, try, and keep on trying is the rule that must be followed to become an expert in anything.</a:t>
            </a:r>
          </a:p>
          <a:p>
            <a:pPr>
              <a:buFont typeface="Arial" charset="0"/>
              <a:buChar char="•"/>
            </a:pPr>
            <a:r>
              <a:rPr lang="en-US" b="1" dirty="0" smtClean="0"/>
              <a:t>Colin Powell</a:t>
            </a:r>
            <a:r>
              <a:rPr lang="en-US" dirty="0" smtClean="0"/>
              <a:t>: There are no secrets to success. It is the result of preparation, hard work, and learning from failure.</a:t>
            </a:r>
          </a:p>
          <a:p>
            <a:endParaRPr lang="en-US"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not a part of the definition of finance according to Encarta® World Dictionary?</a:t>
            </a:r>
          </a:p>
          <a:p>
            <a:pPr lvl="1">
              <a:lnSpc>
                <a:spcPct val="115000"/>
              </a:lnSpc>
              <a:spcBef>
                <a:spcPts val="0"/>
              </a:spcBef>
              <a:spcAft>
                <a:spcPts val="0"/>
              </a:spcAft>
              <a:buFont typeface="+mj-lt"/>
              <a:buAutoNum type="alphaLcParenR"/>
            </a:pPr>
            <a:r>
              <a:rPr lang="en-US" dirty="0">
                <a:ea typeface="Times New Roman"/>
                <a:cs typeface="Times New Roman"/>
              </a:rPr>
              <a:t>The money required to do something</a:t>
            </a:r>
          </a:p>
          <a:p>
            <a:pPr lvl="1">
              <a:lnSpc>
                <a:spcPct val="115000"/>
              </a:lnSpc>
              <a:spcBef>
                <a:spcPts val="0"/>
              </a:spcBef>
              <a:spcAft>
                <a:spcPts val="0"/>
              </a:spcAft>
              <a:buFont typeface="+mj-lt"/>
              <a:buAutoNum type="alphaLcParenR"/>
            </a:pPr>
            <a:r>
              <a:rPr lang="en-US" dirty="0">
                <a:ea typeface="Times New Roman"/>
                <a:cs typeface="Times New Roman"/>
              </a:rPr>
              <a:t>The business or art of managing the monetary resources of an organization, country, or person</a:t>
            </a:r>
          </a:p>
          <a:p>
            <a:pPr lvl="1">
              <a:lnSpc>
                <a:spcPct val="115000"/>
              </a:lnSpc>
              <a:spcBef>
                <a:spcPts val="0"/>
              </a:spcBef>
              <a:spcAft>
                <a:spcPts val="0"/>
              </a:spcAft>
              <a:buFont typeface="+mj-lt"/>
              <a:buAutoNum type="alphaLcParenR"/>
            </a:pPr>
            <a:r>
              <a:rPr lang="en-US" dirty="0">
                <a:ea typeface="Times New Roman"/>
                <a:cs typeface="Times New Roman"/>
              </a:rPr>
              <a:t>The money at the disposal of an organization, country, or person</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totality of money earned and spent by an organization, country or person</a:t>
            </a:r>
            <a:endParaRPr lang="en-US" dirty="0">
              <a:ea typeface="Times New Roman"/>
              <a:cs typeface="Times New Roman"/>
            </a:endParaRP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When the monthly financial reports are created by organizations, they are made public:</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To both the shareholders and the government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Only to the board of directors</a:t>
            </a:r>
          </a:p>
          <a:p>
            <a:pPr lvl="1">
              <a:lnSpc>
                <a:spcPct val="115000"/>
              </a:lnSpc>
              <a:spcBef>
                <a:spcPts val="0"/>
              </a:spcBef>
              <a:spcAft>
                <a:spcPts val="0"/>
              </a:spcAft>
              <a:buFont typeface="+mj-lt"/>
              <a:buAutoNum type="alphaLcParenR"/>
            </a:pPr>
            <a:r>
              <a:rPr lang="en-US" dirty="0">
                <a:ea typeface="Times New Roman"/>
                <a:cs typeface="Times New Roman"/>
              </a:rPr>
              <a:t>Only to the shareholders</a:t>
            </a:r>
          </a:p>
          <a:p>
            <a:pPr lvl="1">
              <a:lnSpc>
                <a:spcPct val="115000"/>
              </a:lnSpc>
              <a:spcBef>
                <a:spcPts val="0"/>
              </a:spcBef>
              <a:spcAft>
                <a:spcPts val="1000"/>
              </a:spcAft>
              <a:buFont typeface="+mj-lt"/>
              <a:buAutoNum type="alphaLcParenR"/>
            </a:pPr>
            <a:r>
              <a:rPr lang="en-US" dirty="0">
                <a:ea typeface="Times New Roman"/>
                <a:cs typeface="Times New Roman"/>
              </a:rPr>
              <a:t>Only to the government</a:t>
            </a:r>
          </a:p>
          <a:p>
            <a:endParaRPr lang="en-US" dirty="0" smtClean="0"/>
          </a:p>
        </p:txBody>
      </p:sp>
    </p:spTree>
    <p:extLst>
      <p:ext uri="{BB962C8B-B14F-4D97-AF65-F5344CB8AC3E}">
        <p14:creationId xmlns:p14="http://schemas.microsoft.com/office/powerpoint/2010/main" val="18909085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3"/>
              <a:tabLst>
                <a:tab pos="747713" algn="l"/>
              </a:tabLst>
            </a:pPr>
            <a:r>
              <a:rPr lang="en-US" dirty="0">
                <a:ea typeface="Times New Roman"/>
                <a:cs typeface="Times New Roman"/>
              </a:rPr>
              <a:t>Which of the following expression IS NOT on the list of commonly used financial terms?</a:t>
            </a:r>
          </a:p>
          <a:p>
            <a:pPr lvl="1">
              <a:lnSpc>
                <a:spcPct val="115000"/>
              </a:lnSpc>
              <a:spcBef>
                <a:spcPts val="0"/>
              </a:spcBef>
              <a:spcAft>
                <a:spcPts val="0"/>
              </a:spcAft>
              <a:buFont typeface="+mj-lt"/>
              <a:buAutoNum type="alphaLcParenR"/>
            </a:pPr>
            <a:r>
              <a:rPr lang="en-US" dirty="0">
                <a:ea typeface="Times New Roman"/>
                <a:cs typeface="Times New Roman"/>
              </a:rPr>
              <a:t>Equity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Balance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Net income</a:t>
            </a:r>
          </a:p>
          <a:p>
            <a:pPr lvl="1">
              <a:lnSpc>
                <a:spcPct val="115000"/>
              </a:lnSpc>
              <a:spcBef>
                <a:spcPts val="0"/>
              </a:spcBef>
              <a:spcAft>
                <a:spcPts val="1000"/>
              </a:spcAft>
              <a:buFont typeface="+mj-lt"/>
              <a:buAutoNum type="alphaLcParenR"/>
            </a:pPr>
            <a:r>
              <a:rPr lang="en-US" dirty="0">
                <a:ea typeface="Times New Roman"/>
                <a:cs typeface="Times New Roman"/>
              </a:rPr>
              <a:t>Liability</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expression IS NOT on the list of commonly used financial terms?</a:t>
            </a:r>
          </a:p>
          <a:p>
            <a:pPr lvl="1">
              <a:lnSpc>
                <a:spcPct val="115000"/>
              </a:lnSpc>
              <a:spcBef>
                <a:spcPts val="0"/>
              </a:spcBef>
              <a:spcAft>
                <a:spcPts val="0"/>
              </a:spcAft>
              <a:buFont typeface="+mj-lt"/>
              <a:buAutoNum type="alphaLcParenR"/>
            </a:pPr>
            <a:r>
              <a:rPr lang="en-US" dirty="0">
                <a:ea typeface="Times New Roman"/>
                <a:cs typeface="Times New Roman"/>
              </a:rPr>
              <a:t>Capital</a:t>
            </a:r>
          </a:p>
          <a:p>
            <a:pPr lvl="1">
              <a:lnSpc>
                <a:spcPct val="115000"/>
              </a:lnSpc>
              <a:spcBef>
                <a:spcPts val="0"/>
              </a:spcBef>
              <a:spcAft>
                <a:spcPts val="0"/>
              </a:spcAft>
              <a:buFont typeface="+mj-lt"/>
              <a:buAutoNum type="alphaLcParenR"/>
            </a:pPr>
            <a:r>
              <a:rPr lang="en-US" dirty="0">
                <a:ea typeface="Times New Roman"/>
                <a:cs typeface="Times New Roman"/>
              </a:rPr>
              <a:t>Income statement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Gross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Credit</a:t>
            </a:r>
          </a:p>
        </p:txBody>
      </p:sp>
    </p:spTree>
    <p:extLst>
      <p:ext uri="{BB962C8B-B14F-4D97-AF65-F5344CB8AC3E}">
        <p14:creationId xmlns:p14="http://schemas.microsoft.com/office/powerpoint/2010/main" val="26363395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a:lnSpc>
                <a:spcPct val="115000"/>
              </a:lnSpc>
              <a:spcBef>
                <a:spcPts val="0"/>
              </a:spcBef>
              <a:spcAft>
                <a:spcPts val="1000"/>
              </a:spcAft>
              <a:buFont typeface="+mj-lt"/>
              <a:buAutoNum type="arabicParenR" startAt="5"/>
              <a:tabLst>
                <a:tab pos="571500" algn="l"/>
              </a:tabLst>
            </a:pPr>
            <a:r>
              <a:rPr lang="en-US" dirty="0">
                <a:ea typeface="Times New Roman"/>
                <a:cs typeface="Times New Roman"/>
              </a:rPr>
              <a:t>What is the role of CFO?</a:t>
            </a:r>
          </a:p>
          <a:p>
            <a:pPr lvl="1">
              <a:lnSpc>
                <a:spcPct val="115000"/>
              </a:lnSpc>
              <a:spcBef>
                <a:spcPts val="0"/>
              </a:spcBef>
              <a:spcAft>
                <a:spcPts val="0"/>
              </a:spcAft>
              <a:buFont typeface="+mj-lt"/>
              <a:buAutoNum type="alphaLcParenR"/>
            </a:pPr>
            <a:r>
              <a:rPr lang="en-US" dirty="0">
                <a:ea typeface="Times New Roman"/>
                <a:cs typeface="Times New Roman"/>
              </a:rPr>
              <a:t>They use financial data to steer the organization to the strategic vision, mission, and goals of the organization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ensure that the financial data is accurate and create reports. In addition, they analyze the information and help the CEO make decisions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They use financial data to control budgets of several departments and business units</a:t>
            </a:r>
          </a:p>
          <a:p>
            <a:pPr lvl="1">
              <a:lnSpc>
                <a:spcPct val="115000"/>
              </a:lnSpc>
              <a:spcBef>
                <a:spcPts val="0"/>
              </a:spcBef>
              <a:spcAft>
                <a:spcPts val="1000"/>
              </a:spcAft>
              <a:buFont typeface="+mj-lt"/>
              <a:buAutoNum type="alphaLcParenR"/>
            </a:pPr>
            <a:r>
              <a:rPr lang="en-US" dirty="0">
                <a:ea typeface="Times New Roman"/>
                <a:cs typeface="Times New Roman"/>
              </a:rPr>
              <a:t>They use financial data to manage their areas or business units</a:t>
            </a:r>
          </a:p>
          <a:p>
            <a:pPr marL="0" marR="0">
              <a:lnSpc>
                <a:spcPct val="115000"/>
              </a:lnSpc>
              <a:spcBef>
                <a:spcPts val="0"/>
              </a:spcBef>
              <a:spcAft>
                <a:spcPts val="0"/>
              </a:spcAft>
            </a:pPr>
            <a:r>
              <a:rPr lang="en-US" dirty="0">
                <a:ea typeface="Times New Roman"/>
                <a:cs typeface="Times New Roman"/>
              </a:rPr>
              <a:t> </a:t>
            </a:r>
            <a:endParaRPr lang="en-US" dirty="0" smtClean="0">
              <a:ea typeface="Times New Roman"/>
              <a:cs typeface="Times New Roman"/>
            </a:endParaRPr>
          </a:p>
          <a:p>
            <a:pPr lvl="0">
              <a:lnSpc>
                <a:spcPct val="115000"/>
              </a:lnSpc>
              <a:spcBef>
                <a:spcPts val="0"/>
              </a:spcBef>
              <a:spcAft>
                <a:spcPts val="1000"/>
              </a:spcAft>
              <a:buFont typeface="+mj-lt"/>
              <a:buAutoNum type="arabicParenR" startAt="6"/>
              <a:tabLst>
                <a:tab pos="571500" algn="l"/>
              </a:tabLst>
            </a:pPr>
            <a:r>
              <a:rPr lang="en-US" dirty="0" smtClean="0">
                <a:ea typeface="Times New Roman"/>
                <a:cs typeface="Times New Roman"/>
              </a:rPr>
              <a:t>What is the role of board of directors?</a:t>
            </a:r>
          </a:p>
          <a:p>
            <a:pPr lvl="1">
              <a:lnSpc>
                <a:spcPct val="115000"/>
              </a:lnSpc>
              <a:spcBef>
                <a:spcPts val="0"/>
              </a:spcBef>
              <a:spcAft>
                <a:spcPts val="0"/>
              </a:spcAft>
              <a:buFont typeface="+mj-lt"/>
              <a:buAutoNum type="alphaLcParenR"/>
            </a:pPr>
            <a:r>
              <a:rPr lang="en-US" dirty="0" smtClean="0">
                <a:solidFill>
                  <a:srgbClr val="FF0000"/>
                </a:solidFill>
                <a:ea typeface="Times New Roman"/>
                <a:cs typeface="Times New Roman"/>
              </a:rPr>
              <a:t>They </a:t>
            </a:r>
            <a:r>
              <a:rPr lang="en-US" dirty="0">
                <a:solidFill>
                  <a:srgbClr val="FF0000"/>
                </a:solidFill>
                <a:ea typeface="Times New Roman"/>
                <a:cs typeface="Times New Roman"/>
              </a:rPr>
              <a:t>use financial data to determine how well the organization is doing and hold leaders accountable for meeting budgets and other obligations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They use financial data to determine if they want to purchase stocks in hopes of a financial return</a:t>
            </a:r>
          </a:p>
          <a:p>
            <a:pPr lvl="1">
              <a:lnSpc>
                <a:spcPct val="115000"/>
              </a:lnSpc>
              <a:spcBef>
                <a:spcPts val="0"/>
              </a:spcBef>
              <a:spcAft>
                <a:spcPts val="0"/>
              </a:spcAft>
              <a:buFont typeface="+mj-lt"/>
              <a:buAutoNum type="alphaLcParenR"/>
            </a:pPr>
            <a:r>
              <a:rPr lang="en-US" dirty="0">
                <a:ea typeface="Times New Roman"/>
                <a:cs typeface="Times New Roman"/>
              </a:rPr>
              <a:t>They use financial data to determine if the company is capable of paying back a new or current loan</a:t>
            </a:r>
          </a:p>
          <a:p>
            <a:pPr lvl="1">
              <a:lnSpc>
                <a:spcPct val="115000"/>
              </a:lnSpc>
              <a:spcBef>
                <a:spcPts val="0"/>
              </a:spcBef>
              <a:spcAft>
                <a:spcPts val="1000"/>
              </a:spcAft>
              <a:buFont typeface="+mj-lt"/>
              <a:buAutoNum type="alphaLcParenR"/>
            </a:pPr>
            <a:r>
              <a:rPr lang="en-US" dirty="0">
                <a:ea typeface="Times New Roman"/>
                <a:cs typeface="Times New Roman"/>
              </a:rPr>
              <a:t>They collect financial data and record them daily in computer systems for compiling at the end of the month</a:t>
            </a:r>
          </a:p>
        </p:txBody>
      </p:sp>
    </p:spTree>
    <p:extLst>
      <p:ext uri="{BB962C8B-B14F-4D97-AF65-F5344CB8AC3E}">
        <p14:creationId xmlns:p14="http://schemas.microsoft.com/office/powerpoint/2010/main" val="34783343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What is the role of American Institute of Certified Public Accountants (AICPA)?</a:t>
            </a:r>
          </a:p>
          <a:p>
            <a:pPr lvl="1">
              <a:lnSpc>
                <a:spcPct val="115000"/>
              </a:lnSpc>
              <a:spcBef>
                <a:spcPts val="0"/>
              </a:spcBef>
              <a:spcAft>
                <a:spcPts val="0"/>
              </a:spcAft>
              <a:buFont typeface="+mj-lt"/>
              <a:buAutoNum type="alphaLcParenR"/>
            </a:pPr>
            <a:r>
              <a:rPr lang="en-US" dirty="0">
                <a:ea typeface="Times New Roman"/>
                <a:cs typeface="Times New Roman"/>
              </a:rPr>
              <a:t>This organization publishes the statements of financial accounting standards </a:t>
            </a:r>
          </a:p>
          <a:p>
            <a:pPr lvl="1">
              <a:lnSpc>
                <a:spcPct val="115000"/>
              </a:lnSpc>
              <a:spcBef>
                <a:spcPts val="0"/>
              </a:spcBef>
              <a:spcAft>
                <a:spcPts val="0"/>
              </a:spcAft>
              <a:buFont typeface="+mj-lt"/>
              <a:buAutoNum type="alphaLcParenR"/>
            </a:pPr>
            <a:r>
              <a:rPr lang="en-US" dirty="0">
                <a:ea typeface="Times New Roman"/>
                <a:cs typeface="Times New Roman"/>
              </a:rPr>
              <a:t>This organization works with private organizations to help set standards for accounting principles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This organization publishes audit and accounting guidelines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This organization deals with government financial reporting issues</a:t>
            </a:r>
          </a:p>
          <a:p>
            <a:pPr lvl="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organizations also handles new and unusual financial issues that may have the potential to be a larger problem in the industry?</a:t>
            </a:r>
          </a:p>
          <a:p>
            <a:pPr lvl="1">
              <a:lnSpc>
                <a:spcPct val="115000"/>
              </a:lnSpc>
              <a:spcBef>
                <a:spcPts val="0"/>
              </a:spcBef>
              <a:spcAft>
                <a:spcPts val="0"/>
              </a:spcAft>
              <a:buFont typeface="+mj-lt"/>
              <a:buAutoNum type="alphaLcParenR"/>
            </a:pPr>
            <a:r>
              <a:rPr lang="en-US" dirty="0">
                <a:ea typeface="Times New Roman"/>
                <a:cs typeface="Times New Roman"/>
              </a:rPr>
              <a:t>United States Securities and Exchange Commission (SEC)</a:t>
            </a:r>
          </a:p>
          <a:p>
            <a:pPr lvl="1">
              <a:lnSpc>
                <a:spcPct val="115000"/>
              </a:lnSpc>
              <a:spcBef>
                <a:spcPts val="0"/>
              </a:spcBef>
              <a:spcAft>
                <a:spcPts val="0"/>
              </a:spcAft>
              <a:buFont typeface="+mj-lt"/>
              <a:buAutoNum type="alphaLcParenR"/>
            </a:pPr>
            <a:r>
              <a:rPr lang="en-US" dirty="0">
                <a:ea typeface="Times New Roman"/>
                <a:cs typeface="Times New Roman"/>
              </a:rPr>
              <a:t>Governmental Accounting Standards Board (GASB)</a:t>
            </a:r>
          </a:p>
          <a:p>
            <a:pPr lvl="1">
              <a:lnSpc>
                <a:spcPct val="115000"/>
              </a:lnSpc>
              <a:spcBef>
                <a:spcPts val="0"/>
              </a:spcBef>
              <a:spcAft>
                <a:spcPts val="0"/>
              </a:spcAft>
              <a:buFont typeface="+mj-lt"/>
              <a:buAutoNum type="alphaLcParenR"/>
            </a:pPr>
            <a:r>
              <a:rPr lang="en-US" dirty="0">
                <a:ea typeface="Times New Roman"/>
                <a:cs typeface="Times New Roman"/>
              </a:rPr>
              <a:t>American Institute of Certified Public Accountants (AICPA)</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Financial Accounting Standards Board (FASB)</a:t>
            </a:r>
            <a:endParaRPr lang="en-US" dirty="0">
              <a:ea typeface="Times New Roman"/>
              <a:cs typeface="Times New Roman"/>
            </a:endParaRPr>
          </a:p>
        </p:txBody>
      </p:sp>
    </p:spTree>
    <p:extLst>
      <p:ext uri="{BB962C8B-B14F-4D97-AF65-F5344CB8AC3E}">
        <p14:creationId xmlns:p14="http://schemas.microsoft.com/office/powerpoint/2010/main" val="6331436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9"/>
              <a:tabLst>
                <a:tab pos="685800" algn="l"/>
              </a:tabLst>
            </a:pPr>
            <a:r>
              <a:rPr lang="en-US" dirty="0">
                <a:ea typeface="Times New Roman"/>
                <a:cs typeface="Times New Roman"/>
              </a:rPr>
              <a:t>GAAP is abbreviation for: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Generally Accepted Accounting Principles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Generally Acquired Accounting Principles</a:t>
            </a:r>
          </a:p>
          <a:p>
            <a:pPr lvl="1">
              <a:lnSpc>
                <a:spcPct val="115000"/>
              </a:lnSpc>
              <a:spcBef>
                <a:spcPts val="0"/>
              </a:spcBef>
              <a:spcAft>
                <a:spcPts val="0"/>
              </a:spcAft>
              <a:buFont typeface="+mj-lt"/>
              <a:buAutoNum type="alphaLcParenR"/>
            </a:pPr>
            <a:r>
              <a:rPr lang="en-US" dirty="0">
                <a:ea typeface="Times New Roman"/>
                <a:cs typeface="Times New Roman"/>
              </a:rPr>
              <a:t>General Adapted Accounting Principles</a:t>
            </a:r>
          </a:p>
          <a:p>
            <a:pPr lvl="1">
              <a:lnSpc>
                <a:spcPct val="115000"/>
              </a:lnSpc>
              <a:spcBef>
                <a:spcPts val="0"/>
              </a:spcBef>
              <a:spcAft>
                <a:spcPts val="1000"/>
              </a:spcAft>
              <a:buFont typeface="+mj-lt"/>
              <a:buAutoNum type="alphaLcParenR"/>
            </a:pPr>
            <a:r>
              <a:rPr lang="en-US" dirty="0">
                <a:ea typeface="Times New Roman"/>
                <a:cs typeface="Times New Roman"/>
              </a:rPr>
              <a:t>The General Acknowledged Accounting Principles</a:t>
            </a:r>
          </a:p>
          <a:p>
            <a:pPr lvl="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Which of the following IS NOT included in GAAP rules?</a:t>
            </a:r>
          </a:p>
          <a:p>
            <a:pPr lvl="1">
              <a:lnSpc>
                <a:spcPct val="115000"/>
              </a:lnSpc>
              <a:spcBef>
                <a:spcPts val="0"/>
              </a:spcBef>
              <a:spcAft>
                <a:spcPts val="0"/>
              </a:spcAft>
              <a:buFont typeface="+mj-lt"/>
              <a:buAutoNum type="alphaLcParenR"/>
            </a:pPr>
            <a:r>
              <a:rPr lang="en-US" dirty="0">
                <a:ea typeface="Times New Roman"/>
                <a:cs typeface="Times New Roman"/>
              </a:rPr>
              <a:t>Revenue recognition</a:t>
            </a:r>
          </a:p>
          <a:p>
            <a:pPr lvl="1">
              <a:lnSpc>
                <a:spcPct val="115000"/>
              </a:lnSpc>
              <a:spcBef>
                <a:spcPts val="0"/>
              </a:spcBef>
              <a:spcAft>
                <a:spcPts val="0"/>
              </a:spcAft>
              <a:buFont typeface="+mj-lt"/>
              <a:buAutoNum type="alphaLcParenR"/>
            </a:pPr>
            <a:r>
              <a:rPr lang="en-US" dirty="0">
                <a:ea typeface="Times New Roman"/>
                <a:cs typeface="Times New Roman"/>
              </a:rPr>
              <a:t>Balance sheet item classification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New accounting tendencies consideration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Outstanding share measurement</a:t>
            </a:r>
          </a:p>
          <a:p>
            <a:endParaRPr lang="en-US" dirty="0" smtClean="0"/>
          </a:p>
        </p:txBody>
      </p:sp>
    </p:spTree>
    <p:extLst>
      <p:ext uri="{BB962C8B-B14F-4D97-AF65-F5344CB8AC3E}">
        <p14:creationId xmlns:p14="http://schemas.microsoft.com/office/powerpoint/2010/main" val="8042431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dirty="0" smtClean="0"/>
              <a:t>Module </a:t>
            </a:r>
            <a:r>
              <a:rPr lang="en-US" dirty="0" smtClean="0"/>
              <a:t>One: </a:t>
            </a:r>
            <a:br>
              <a:rPr lang="en-US" dirty="0" smtClean="0"/>
            </a:br>
            <a:r>
              <a:rPr lang="en-US" dirty="0" smtClean="0"/>
              <a:t>Getting Started</a:t>
            </a:r>
            <a:endParaRPr lang="en-CA" dirty="0" smtClean="0"/>
          </a:p>
        </p:txBody>
      </p:sp>
      <p:sp>
        <p:nvSpPr>
          <p:cNvPr id="6147" name="Content Placeholder 2"/>
          <p:cNvSpPr>
            <a:spLocks noGrp="1"/>
          </p:cNvSpPr>
          <p:nvPr>
            <p:ph idx="1"/>
          </p:nvPr>
        </p:nvSpPr>
        <p:spPr/>
        <p:txBody>
          <a:bodyPr/>
          <a:lstStyle/>
          <a:p>
            <a:pPr marL="0" eaLnBrk="1" hangingPunct="1"/>
            <a:r>
              <a:rPr lang="en-US" dirty="0" smtClean="0"/>
              <a:t>The goal of this workshop is to give the participant a basic understanding of budgets and financial reports so they can hold relevant discussions and render decisions based on financial data.  This course will define key terms like ROI, EBIT, GAAP, and extrapolation.  </a:t>
            </a:r>
            <a:endParaRPr lang="en-US" sz="4400" dirty="0" smtClean="0"/>
          </a:p>
        </p:txBody>
      </p:sp>
      <p:sp>
        <p:nvSpPr>
          <p:cNvPr id="6148" name="Text Placeholder 3"/>
          <p:cNvSpPr>
            <a:spLocks noGrp="1"/>
          </p:cNvSpPr>
          <p:nvPr>
            <p:ph type="body" sz="quarter" idx="10"/>
          </p:nvPr>
        </p:nvSpPr>
        <p:spPr>
          <a:xfrm>
            <a:off x="7391400" y="381000"/>
            <a:ext cx="1752600" cy="3911600"/>
          </a:xfrm>
          <a:ln>
            <a:miter lim="800000"/>
            <a:headEnd/>
            <a:tailEnd/>
          </a:ln>
        </p:spPr>
        <p:txBody>
          <a:bodyPr/>
          <a:lstStyle/>
          <a:p>
            <a:pPr>
              <a:lnSpc>
                <a:spcPct val="115000"/>
              </a:lnSpc>
              <a:spcBef>
                <a:spcPct val="0"/>
              </a:spcBef>
              <a:spcAft>
                <a:spcPts val="1000"/>
              </a:spcAft>
            </a:pPr>
            <a:r>
              <a:rPr lang="en-US" sz="1600" dirty="0" smtClean="0">
                <a:latin typeface="Cambria" pitchFamily="18" charset="0"/>
                <a:cs typeface="Times New Roman" pitchFamily="18" charset="0"/>
              </a:rPr>
              <a:t>To succeed, you will soon learn, as I did, the importance of a solid foundation in the basics of education—literacy, both verbal and numerical, and communication skills.</a:t>
            </a:r>
            <a:endParaRPr lang="en-US" sz="1200" dirty="0" smtClean="0">
              <a:cs typeface="Times New Roman" pitchFamily="18" charset="0"/>
            </a:endParaRPr>
          </a:p>
          <a:p>
            <a:pPr algn="ctr">
              <a:lnSpc>
                <a:spcPct val="115000"/>
              </a:lnSpc>
              <a:spcBef>
                <a:spcPct val="0"/>
              </a:spcBef>
              <a:spcAft>
                <a:spcPts val="1000"/>
              </a:spcAft>
            </a:pPr>
            <a:r>
              <a:rPr lang="en-US" sz="1600" b="1" dirty="0" smtClean="0">
                <a:latin typeface="Cambria" pitchFamily="18" charset="0"/>
                <a:cs typeface="Times New Roman" pitchFamily="18" charset="0"/>
              </a:rPr>
              <a:t>Alan Greenspan</a:t>
            </a:r>
            <a:endParaRPr lang="en-US" sz="1200" b="1" dirty="0" smtClean="0">
              <a:cs typeface="Times New Roman" pitchFamily="18" charset="0"/>
            </a:endParaRPr>
          </a:p>
          <a:p>
            <a:pPr eaLnBrk="1" hangingPunct="1"/>
            <a:endParaRPr lang="en-CA" sz="16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z="3200" dirty="0" smtClean="0"/>
              <a:t>Module Three: Understanding Financial Statements</a:t>
            </a:r>
          </a:p>
        </p:txBody>
      </p:sp>
      <p:sp>
        <p:nvSpPr>
          <p:cNvPr id="14339" name="Content Placeholder 3"/>
          <p:cNvSpPr>
            <a:spLocks noGrp="1"/>
          </p:cNvSpPr>
          <p:nvPr>
            <p:ph idx="1"/>
          </p:nvPr>
        </p:nvSpPr>
        <p:spPr/>
        <p:txBody>
          <a:bodyPr>
            <a:normAutofit/>
          </a:bodyPr>
          <a:lstStyle/>
          <a:p>
            <a:pPr>
              <a:defRPr/>
            </a:pPr>
            <a:r>
              <a:rPr lang="en-US" dirty="0" smtClean="0"/>
              <a:t>This module will discuss the following topics:</a:t>
            </a:r>
          </a:p>
          <a:p>
            <a:pPr>
              <a:buFont typeface="Arial" pitchFamily="34" charset="0"/>
              <a:buChar char="•"/>
              <a:defRPr/>
            </a:pPr>
            <a:r>
              <a:rPr lang="en-US" dirty="0" smtClean="0"/>
              <a:t>Balance sheets</a:t>
            </a:r>
          </a:p>
          <a:p>
            <a:pPr>
              <a:buFont typeface="Arial" pitchFamily="34" charset="0"/>
              <a:buChar char="•"/>
              <a:defRPr/>
            </a:pPr>
            <a:r>
              <a:rPr lang="en-US" dirty="0" smtClean="0"/>
              <a:t>Income statements</a:t>
            </a:r>
          </a:p>
          <a:p>
            <a:pPr>
              <a:buFont typeface="Arial" pitchFamily="34" charset="0"/>
              <a:buChar char="•"/>
              <a:defRPr/>
            </a:pPr>
            <a:r>
              <a:rPr lang="en-US" dirty="0" smtClean="0"/>
              <a:t>Statement of retained earnings</a:t>
            </a:r>
          </a:p>
          <a:p>
            <a:pPr>
              <a:buFont typeface="Arial" pitchFamily="34" charset="0"/>
              <a:buChar char="•"/>
              <a:defRPr/>
            </a:pPr>
            <a:r>
              <a:rPr lang="en-US" dirty="0" smtClean="0"/>
              <a:t>Statement of cash flows</a:t>
            </a:r>
          </a:p>
          <a:p>
            <a:pPr>
              <a:buFont typeface="Arial" pitchFamily="34" charset="0"/>
              <a:buChar char="•"/>
              <a:defRPr/>
            </a:pPr>
            <a:r>
              <a:rPr lang="en-US" dirty="0" smtClean="0"/>
              <a:t>Annual reports</a:t>
            </a:r>
          </a:p>
          <a:p>
            <a:pPr>
              <a:defRPr/>
            </a:pPr>
            <a:endParaRPr lang="en-US" dirty="0" smtClean="0"/>
          </a:p>
        </p:txBody>
      </p:sp>
      <p:sp>
        <p:nvSpPr>
          <p:cNvPr id="14340"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smtClean="0">
                <a:latin typeface="Cambria" pitchFamily="18" charset="0"/>
                <a:cs typeface="Times New Roman" pitchFamily="18" charset="0"/>
              </a:rPr>
              <a:t>Never spend your money before you have earned it.</a:t>
            </a:r>
            <a:endParaRPr lang="en-US" sz="1400" dirty="0" smtClean="0">
              <a:cs typeface="Times New Roman" pitchFamily="18" charset="0"/>
            </a:endParaRPr>
          </a:p>
          <a:p>
            <a:pPr algn="ctr">
              <a:lnSpc>
                <a:spcPct val="115000"/>
              </a:lnSpc>
              <a:spcBef>
                <a:spcPct val="0"/>
              </a:spcBef>
              <a:spcAft>
                <a:spcPts val="1000"/>
              </a:spcAft>
            </a:pPr>
            <a:r>
              <a:rPr lang="en-US" sz="1800" b="1" dirty="0" smtClean="0">
                <a:latin typeface="Cambria" pitchFamily="18" charset="0"/>
                <a:cs typeface="Times New Roman" pitchFamily="18" charset="0"/>
              </a:rPr>
              <a:t>Thomas Jefferson</a:t>
            </a:r>
            <a:endParaRPr lang="en-US" sz="1400" b="1" dirty="0" smtClean="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p:nvPr>
        </p:nvSpPr>
        <p:spPr/>
        <p:txBody>
          <a:bodyPr/>
          <a:lstStyle/>
          <a:p>
            <a:r>
              <a:rPr lang="en-US" dirty="0" smtClean="0"/>
              <a:t>Balance Sheets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012595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fontScale="90000"/>
          </a:bodyPr>
          <a:lstStyle/>
          <a:p>
            <a:pPr>
              <a:defRPr/>
            </a:pPr>
            <a:r>
              <a:rPr lang="en-US" dirty="0" smtClean="0"/>
              <a:t>Income Statements </a:t>
            </a:r>
            <a:br>
              <a:rPr lang="en-US" dirty="0" smtClean="0"/>
            </a:br>
            <a:r>
              <a:rPr lang="en-US" dirty="0" smtClean="0"/>
              <a:t>(AKA Profit &amp; Loss Statements)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502344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pPr>
              <a:defRPr/>
            </a:pPr>
            <a:r>
              <a:rPr lang="en-US" dirty="0" smtClean="0"/>
              <a:t>Statement of </a:t>
            </a:r>
            <a:br>
              <a:rPr lang="en-US" dirty="0" smtClean="0"/>
            </a:br>
            <a:r>
              <a:rPr lang="en-US" dirty="0" smtClean="0"/>
              <a:t>Retained Earnings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275108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smtClean="0"/>
              <a:t>Statement of Cash Flows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6996913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smtClean="0"/>
              <a:t>Annual Reports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643599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Balance sheet reports:</a:t>
            </a:r>
          </a:p>
          <a:p>
            <a:pPr lvl="1">
              <a:lnSpc>
                <a:spcPct val="115000"/>
              </a:lnSpc>
              <a:spcBef>
                <a:spcPts val="0"/>
              </a:spcBef>
              <a:spcAft>
                <a:spcPts val="0"/>
              </a:spcAft>
              <a:buFont typeface="+mj-lt"/>
              <a:buAutoNum type="alphaLcParenR"/>
            </a:pPr>
            <a:r>
              <a:rPr lang="en-US" dirty="0">
                <a:ea typeface="Times New Roman"/>
                <a:cs typeface="Times New Roman"/>
              </a:rPr>
              <a:t>The summary of the financial discussion from meetings</a:t>
            </a:r>
          </a:p>
          <a:p>
            <a:pPr lvl="1">
              <a:lnSpc>
                <a:spcPct val="115000"/>
              </a:lnSpc>
              <a:spcBef>
                <a:spcPts val="0"/>
              </a:spcBef>
              <a:spcAft>
                <a:spcPts val="0"/>
              </a:spcAft>
              <a:buFont typeface="+mj-lt"/>
              <a:buAutoNum type="alphaLcParenR"/>
            </a:pPr>
            <a:r>
              <a:rPr lang="en-US" dirty="0">
                <a:ea typeface="Times New Roman"/>
                <a:cs typeface="Arial"/>
              </a:rPr>
              <a:t>The financial state of an organization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plans for further financial actions</a:t>
            </a:r>
          </a:p>
          <a:p>
            <a:pPr lvl="1">
              <a:lnSpc>
                <a:spcPct val="115000"/>
              </a:lnSpc>
              <a:spcBef>
                <a:spcPts val="0"/>
              </a:spcBef>
              <a:spcAft>
                <a:spcPts val="1000"/>
              </a:spcAft>
              <a:buFont typeface="+mj-lt"/>
              <a:buAutoNum type="alphaLcParenR"/>
            </a:pPr>
            <a:r>
              <a:rPr lang="en-US" dirty="0">
                <a:ea typeface="Times New Roman"/>
                <a:cs typeface="Times New Roman"/>
              </a:rPr>
              <a:t>The costs and what is the money spent on</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 part of a balance sheet?</a:t>
            </a:r>
          </a:p>
          <a:p>
            <a:pPr lvl="1">
              <a:lnSpc>
                <a:spcPct val="115000"/>
              </a:lnSpc>
              <a:spcBef>
                <a:spcPts val="0"/>
              </a:spcBef>
              <a:spcAft>
                <a:spcPts val="0"/>
              </a:spcAft>
              <a:buFont typeface="+mj-lt"/>
              <a:buAutoNum type="alphaLcParenR"/>
            </a:pPr>
            <a:r>
              <a:rPr lang="en-US" dirty="0">
                <a:ea typeface="Times New Roman"/>
                <a:cs typeface="Times New Roman"/>
              </a:rPr>
              <a:t>Assets</a:t>
            </a:r>
          </a:p>
          <a:p>
            <a:pPr lvl="1">
              <a:lnSpc>
                <a:spcPct val="115000"/>
              </a:lnSpc>
              <a:spcBef>
                <a:spcPts val="0"/>
              </a:spcBef>
              <a:spcAft>
                <a:spcPts val="0"/>
              </a:spcAft>
              <a:buFont typeface="+mj-lt"/>
              <a:buAutoNum type="alphaLcParenR"/>
            </a:pPr>
            <a:r>
              <a:rPr lang="en-US" dirty="0">
                <a:ea typeface="Times New Roman"/>
                <a:cs typeface="Arial"/>
              </a:rPr>
              <a:t>Taxes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Liabilities</a:t>
            </a:r>
          </a:p>
          <a:p>
            <a:pPr lvl="1">
              <a:lnSpc>
                <a:spcPct val="115000"/>
              </a:lnSpc>
              <a:spcBef>
                <a:spcPts val="0"/>
              </a:spcBef>
              <a:spcAft>
                <a:spcPts val="1000"/>
              </a:spcAft>
              <a:buFont typeface="+mj-lt"/>
              <a:buAutoNum type="alphaLcParenR"/>
            </a:pPr>
            <a:r>
              <a:rPr lang="en-US" dirty="0">
                <a:ea typeface="Times New Roman"/>
                <a:cs typeface="Times New Roman"/>
              </a:rPr>
              <a:t>Capital</a:t>
            </a:r>
          </a:p>
          <a:p>
            <a:endParaRPr lang="en-US" dirty="0" smtClean="0"/>
          </a:p>
        </p:txBody>
      </p:sp>
    </p:spTree>
    <p:extLst>
      <p:ext uri="{BB962C8B-B14F-4D97-AF65-F5344CB8AC3E}">
        <p14:creationId xmlns:p14="http://schemas.microsoft.com/office/powerpoint/2010/main" val="22080444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3"/>
              <a:tabLst>
                <a:tab pos="633413" algn="l"/>
                <a:tab pos="800100" algn="l"/>
              </a:tabLst>
            </a:pPr>
            <a:r>
              <a:rPr lang="en-US" dirty="0">
                <a:ea typeface="Times New Roman"/>
                <a:cs typeface="Times New Roman"/>
              </a:rPr>
              <a:t>The companies usually create income statements:</a:t>
            </a:r>
          </a:p>
          <a:p>
            <a:pPr lvl="1">
              <a:lnSpc>
                <a:spcPct val="115000"/>
              </a:lnSpc>
              <a:spcBef>
                <a:spcPts val="0"/>
              </a:spcBef>
              <a:spcAft>
                <a:spcPts val="0"/>
              </a:spcAft>
              <a:buFont typeface="+mj-lt"/>
              <a:buAutoNum type="alphaLcParenR"/>
            </a:pPr>
            <a:r>
              <a:rPr lang="en-US" dirty="0">
                <a:ea typeface="Times New Roman"/>
                <a:cs typeface="Arial"/>
              </a:rPr>
              <a:t>Monthly and yearly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Every day</a:t>
            </a:r>
          </a:p>
          <a:p>
            <a:pPr lvl="1">
              <a:lnSpc>
                <a:spcPct val="115000"/>
              </a:lnSpc>
              <a:spcBef>
                <a:spcPts val="0"/>
              </a:spcBef>
              <a:spcAft>
                <a:spcPts val="0"/>
              </a:spcAft>
              <a:buFont typeface="+mj-lt"/>
              <a:buAutoNum type="alphaLcParenR"/>
            </a:pPr>
            <a:r>
              <a:rPr lang="en-US" dirty="0">
                <a:ea typeface="Times New Roman"/>
                <a:cs typeface="Times New Roman"/>
              </a:rPr>
              <a:t>Daily and weekly</a:t>
            </a:r>
          </a:p>
          <a:p>
            <a:pPr lvl="1">
              <a:lnSpc>
                <a:spcPct val="115000"/>
              </a:lnSpc>
              <a:spcBef>
                <a:spcPts val="0"/>
              </a:spcBef>
              <a:spcAft>
                <a:spcPts val="1000"/>
              </a:spcAft>
              <a:buFont typeface="+mj-lt"/>
              <a:buAutoNum type="alphaLcParenR"/>
            </a:pPr>
            <a:r>
              <a:rPr lang="en-US" dirty="0">
                <a:ea typeface="Times New Roman"/>
                <a:cs typeface="Times New Roman"/>
              </a:rPr>
              <a:t>Every six months</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an expense category presented in income statements? </a:t>
            </a:r>
          </a:p>
          <a:p>
            <a:pPr lvl="1">
              <a:lnSpc>
                <a:spcPct val="115000"/>
              </a:lnSpc>
              <a:spcBef>
                <a:spcPts val="0"/>
              </a:spcBef>
              <a:spcAft>
                <a:spcPts val="0"/>
              </a:spcAft>
              <a:buFont typeface="+mj-lt"/>
              <a:buAutoNum type="alphaLcParenR"/>
            </a:pPr>
            <a:r>
              <a:rPr lang="en-US" dirty="0">
                <a:ea typeface="Times New Roman"/>
                <a:cs typeface="Times New Roman"/>
              </a:rPr>
              <a:t>Taxes</a:t>
            </a:r>
          </a:p>
          <a:p>
            <a:pPr lvl="1">
              <a:lnSpc>
                <a:spcPct val="115000"/>
              </a:lnSpc>
              <a:spcBef>
                <a:spcPts val="0"/>
              </a:spcBef>
              <a:spcAft>
                <a:spcPts val="0"/>
              </a:spcAft>
              <a:buFont typeface="+mj-lt"/>
              <a:buAutoNum type="alphaLcParenR"/>
            </a:pPr>
            <a:r>
              <a:rPr lang="en-US" dirty="0">
                <a:ea typeface="Times New Roman"/>
                <a:cs typeface="Times New Roman"/>
              </a:rPr>
              <a:t>Costs of goods sold</a:t>
            </a:r>
          </a:p>
          <a:p>
            <a:pPr lvl="1">
              <a:lnSpc>
                <a:spcPct val="115000"/>
              </a:lnSpc>
              <a:spcBef>
                <a:spcPts val="0"/>
              </a:spcBef>
              <a:spcAft>
                <a:spcPts val="0"/>
              </a:spcAft>
              <a:buFont typeface="+mj-lt"/>
              <a:buAutoNum type="alphaLcParenR"/>
            </a:pPr>
            <a:r>
              <a:rPr lang="en-US" dirty="0">
                <a:ea typeface="Times New Roman"/>
                <a:cs typeface="Times New Roman"/>
              </a:rPr>
              <a:t>Operating expense</a:t>
            </a:r>
          </a:p>
          <a:p>
            <a:pPr lvl="1">
              <a:lnSpc>
                <a:spcPct val="115000"/>
              </a:lnSpc>
              <a:spcBef>
                <a:spcPts val="0"/>
              </a:spcBef>
              <a:spcAft>
                <a:spcPts val="1000"/>
              </a:spcAft>
              <a:buFont typeface="+mj-lt"/>
              <a:buAutoNum type="alphaLcParenR"/>
            </a:pPr>
            <a:r>
              <a:rPr lang="en-US" dirty="0">
                <a:ea typeface="Times New Roman"/>
                <a:cs typeface="Arial"/>
              </a:rPr>
              <a:t>Expenses expected in close future</a:t>
            </a:r>
            <a:endParaRPr lang="en-US" dirty="0">
              <a:ea typeface="Times New Roman"/>
              <a:cs typeface="Times New Roman"/>
            </a:endParaRPr>
          </a:p>
        </p:txBody>
      </p:sp>
    </p:spTree>
    <p:extLst>
      <p:ext uri="{BB962C8B-B14F-4D97-AF65-F5344CB8AC3E}">
        <p14:creationId xmlns:p14="http://schemas.microsoft.com/office/powerpoint/2010/main" val="29373632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5"/>
              <a:tabLst>
                <a:tab pos="1371600" algn="l"/>
              </a:tabLst>
            </a:pPr>
            <a:r>
              <a:rPr lang="en-US" dirty="0">
                <a:ea typeface="Times New Roman"/>
                <a:cs typeface="Times New Roman"/>
              </a:rPr>
              <a:t>Which of the following DOES the statement of retained earnings NOT include?</a:t>
            </a:r>
          </a:p>
          <a:p>
            <a:pPr lvl="1">
              <a:lnSpc>
                <a:spcPct val="115000"/>
              </a:lnSpc>
              <a:spcBef>
                <a:spcPts val="0"/>
              </a:spcBef>
              <a:spcAft>
                <a:spcPts val="0"/>
              </a:spcAft>
              <a:buFont typeface="+mj-lt"/>
              <a:buAutoNum type="alphaLcParenR"/>
            </a:pPr>
            <a:r>
              <a:rPr lang="en-US" dirty="0">
                <a:ea typeface="Times New Roman"/>
                <a:cs typeface="Times New Roman"/>
              </a:rPr>
              <a:t>Beginning balance</a:t>
            </a:r>
          </a:p>
          <a:p>
            <a:pPr lvl="1">
              <a:lnSpc>
                <a:spcPct val="115000"/>
              </a:lnSpc>
              <a:spcBef>
                <a:spcPts val="0"/>
              </a:spcBef>
              <a:spcAft>
                <a:spcPts val="0"/>
              </a:spcAft>
              <a:buFont typeface="+mj-lt"/>
              <a:buAutoNum type="alphaLcParenR"/>
            </a:pPr>
            <a:r>
              <a:rPr lang="en-US" dirty="0">
                <a:ea typeface="Times New Roman"/>
                <a:cs typeface="Times New Roman"/>
              </a:rPr>
              <a:t>Ending balance</a:t>
            </a:r>
          </a:p>
          <a:p>
            <a:pPr lvl="1">
              <a:lnSpc>
                <a:spcPct val="115000"/>
              </a:lnSpc>
              <a:spcBef>
                <a:spcPts val="0"/>
              </a:spcBef>
              <a:spcAft>
                <a:spcPts val="0"/>
              </a:spcAft>
              <a:buFont typeface="+mj-lt"/>
              <a:buAutoNum type="alphaLcParenR"/>
            </a:pPr>
            <a:r>
              <a:rPr lang="en-US" dirty="0">
                <a:ea typeface="Times New Roman"/>
                <a:cs typeface="Arial"/>
              </a:rPr>
              <a:t>Capital</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Dividends paid</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Where the statements of retained earnings DO NOT appear?</a:t>
            </a:r>
          </a:p>
          <a:p>
            <a:pPr lvl="1">
              <a:lnSpc>
                <a:spcPct val="115000"/>
              </a:lnSpc>
              <a:spcBef>
                <a:spcPts val="0"/>
              </a:spcBef>
              <a:spcAft>
                <a:spcPts val="0"/>
              </a:spcAft>
              <a:buFont typeface="+mj-lt"/>
              <a:buAutoNum type="alphaLcParenR"/>
            </a:pPr>
            <a:r>
              <a:rPr lang="en-US" dirty="0">
                <a:ea typeface="Times New Roman"/>
                <a:cs typeface="Times New Roman"/>
              </a:rPr>
              <a:t>On a balance sheet</a:t>
            </a:r>
          </a:p>
          <a:p>
            <a:pPr lvl="1">
              <a:lnSpc>
                <a:spcPct val="115000"/>
              </a:lnSpc>
              <a:spcBef>
                <a:spcPts val="0"/>
              </a:spcBef>
              <a:spcAft>
                <a:spcPts val="0"/>
              </a:spcAft>
              <a:buFont typeface="+mj-lt"/>
              <a:buAutoNum type="alphaLcParenR"/>
            </a:pPr>
            <a:r>
              <a:rPr lang="en-US" dirty="0">
                <a:ea typeface="Times New Roman"/>
                <a:cs typeface="Arial"/>
              </a:rPr>
              <a:t>On informal documents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On an income statement</a:t>
            </a:r>
          </a:p>
          <a:p>
            <a:pPr lvl="1">
              <a:lnSpc>
                <a:spcPct val="115000"/>
              </a:lnSpc>
              <a:spcBef>
                <a:spcPts val="0"/>
              </a:spcBef>
              <a:spcAft>
                <a:spcPts val="1000"/>
              </a:spcAft>
              <a:buFont typeface="+mj-lt"/>
              <a:buAutoNum type="alphaLcParenR"/>
            </a:pPr>
            <a:r>
              <a:rPr lang="en-US" dirty="0">
                <a:ea typeface="Times New Roman"/>
                <a:cs typeface="Times New Roman"/>
              </a:rPr>
              <a:t>On a separate financial report</a:t>
            </a:r>
          </a:p>
        </p:txBody>
      </p:sp>
    </p:spTree>
    <p:extLst>
      <p:ext uri="{BB962C8B-B14F-4D97-AF65-F5344CB8AC3E}">
        <p14:creationId xmlns:p14="http://schemas.microsoft.com/office/powerpoint/2010/main" val="25992416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Which of the following is not a component of the statement of cash flows?</a:t>
            </a:r>
          </a:p>
          <a:p>
            <a:pPr lvl="1">
              <a:lnSpc>
                <a:spcPct val="115000"/>
              </a:lnSpc>
              <a:spcBef>
                <a:spcPts val="0"/>
              </a:spcBef>
              <a:spcAft>
                <a:spcPts val="0"/>
              </a:spcAft>
              <a:buFont typeface="+mj-lt"/>
              <a:buAutoNum type="alphaLcParenR"/>
            </a:pPr>
            <a:r>
              <a:rPr lang="en-US" dirty="0">
                <a:ea typeface="Times New Roman"/>
                <a:cs typeface="Times New Roman"/>
              </a:rPr>
              <a:t>Cash flow from investing</a:t>
            </a:r>
          </a:p>
          <a:p>
            <a:pPr lvl="1">
              <a:lnSpc>
                <a:spcPct val="115000"/>
              </a:lnSpc>
              <a:spcBef>
                <a:spcPts val="0"/>
              </a:spcBef>
              <a:spcAft>
                <a:spcPts val="0"/>
              </a:spcAft>
              <a:buFont typeface="+mj-lt"/>
              <a:buAutoNum type="alphaLcParenR"/>
            </a:pPr>
            <a:r>
              <a:rPr lang="en-US" dirty="0">
                <a:ea typeface="Times New Roman"/>
                <a:cs typeface="Times New Roman"/>
              </a:rPr>
              <a:t>Cash flow from financing</a:t>
            </a:r>
          </a:p>
          <a:p>
            <a:pPr lvl="1">
              <a:lnSpc>
                <a:spcPct val="115000"/>
              </a:lnSpc>
              <a:spcBef>
                <a:spcPts val="0"/>
              </a:spcBef>
              <a:spcAft>
                <a:spcPts val="0"/>
              </a:spcAft>
              <a:buFont typeface="+mj-lt"/>
              <a:buAutoNum type="alphaLcParenR"/>
            </a:pPr>
            <a:r>
              <a:rPr lang="en-US" dirty="0">
                <a:ea typeface="Times New Roman"/>
                <a:cs typeface="Times New Roman"/>
              </a:rPr>
              <a:t>Cash flow from operations</a:t>
            </a:r>
          </a:p>
          <a:p>
            <a:pPr lvl="1">
              <a:lnSpc>
                <a:spcPct val="115000"/>
              </a:lnSpc>
              <a:spcBef>
                <a:spcPts val="0"/>
              </a:spcBef>
              <a:spcAft>
                <a:spcPts val="1000"/>
              </a:spcAft>
              <a:buFont typeface="+mj-lt"/>
              <a:buAutoNum type="alphaLcParenR"/>
            </a:pPr>
            <a:r>
              <a:rPr lang="en-US" dirty="0">
                <a:ea typeface="Times New Roman"/>
                <a:cs typeface="Arial"/>
              </a:rPr>
              <a:t>The future expected cash flows</a:t>
            </a:r>
            <a:endParaRPr lang="en-US" dirty="0">
              <a:ea typeface="Times New Roman"/>
              <a:cs typeface="Times New Roman"/>
            </a:endParaRPr>
          </a:p>
          <a:p>
            <a:pPr lvl="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A negative cash flow is definite sign that the company is near of bankruptcy</a:t>
            </a:r>
          </a:p>
          <a:p>
            <a:pPr lvl="1">
              <a:lnSpc>
                <a:spcPct val="115000"/>
              </a:lnSpc>
              <a:spcBef>
                <a:spcPts val="0"/>
              </a:spcBef>
              <a:spcAft>
                <a:spcPts val="0"/>
              </a:spcAft>
              <a:buFont typeface="+mj-lt"/>
              <a:buAutoNum type="alphaLcParenR"/>
            </a:pPr>
            <a:r>
              <a:rPr lang="en-US" dirty="0">
                <a:ea typeface="Times New Roman"/>
                <a:cs typeface="Arial"/>
              </a:rPr>
              <a:t>A negative cash flow means that there could have been a large investment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 negative cash flow means that the company is doing poorly</a:t>
            </a:r>
          </a:p>
          <a:p>
            <a:pPr lvl="1">
              <a:lnSpc>
                <a:spcPct val="115000"/>
              </a:lnSpc>
              <a:spcBef>
                <a:spcPts val="0"/>
              </a:spcBef>
              <a:spcAft>
                <a:spcPts val="1000"/>
              </a:spcAft>
              <a:buFont typeface="+mj-lt"/>
              <a:buAutoNum type="alphaLcParenR"/>
            </a:pPr>
            <a:r>
              <a:rPr lang="en-US" dirty="0">
                <a:ea typeface="Times New Roman"/>
                <a:cs typeface="Times New Roman"/>
              </a:rPr>
              <a:t>A negative cash flow is  not a reliable indicator of anything</a:t>
            </a:r>
          </a:p>
        </p:txBody>
      </p:sp>
    </p:spTree>
    <p:extLst>
      <p:ext uri="{BB962C8B-B14F-4D97-AF65-F5344CB8AC3E}">
        <p14:creationId xmlns:p14="http://schemas.microsoft.com/office/powerpoint/2010/main" val="6844066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smtClean="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6724508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9"/>
              <a:tabLst>
                <a:tab pos="685800" algn="l"/>
              </a:tabLst>
            </a:pPr>
            <a:r>
              <a:rPr lang="en-US" dirty="0">
                <a:ea typeface="Times New Roman"/>
                <a:cs typeface="Times New Roman"/>
              </a:rPr>
              <a:t>Which of the following IS NOT a component of the annual report?</a:t>
            </a:r>
          </a:p>
          <a:p>
            <a:pPr lvl="1">
              <a:lnSpc>
                <a:spcPct val="115000"/>
              </a:lnSpc>
              <a:spcBef>
                <a:spcPts val="0"/>
              </a:spcBef>
              <a:spcAft>
                <a:spcPts val="0"/>
              </a:spcAft>
              <a:buFont typeface="+mj-lt"/>
              <a:buAutoNum type="alphaLcParenR"/>
            </a:pPr>
            <a:r>
              <a:rPr lang="en-US" dirty="0">
                <a:ea typeface="Times New Roman"/>
                <a:cs typeface="Times New Roman"/>
              </a:rPr>
              <a:t>Auditor’s report</a:t>
            </a:r>
          </a:p>
          <a:p>
            <a:pPr lvl="1">
              <a:lnSpc>
                <a:spcPct val="115000"/>
              </a:lnSpc>
              <a:spcBef>
                <a:spcPts val="0"/>
              </a:spcBef>
              <a:spcAft>
                <a:spcPts val="0"/>
              </a:spcAft>
              <a:buFont typeface="+mj-lt"/>
              <a:buAutoNum type="alphaLcParenR"/>
            </a:pPr>
            <a:r>
              <a:rPr lang="en-US" dirty="0">
                <a:ea typeface="Times New Roman"/>
                <a:cs typeface="Times New Roman"/>
              </a:rPr>
              <a:t>Income statement</a:t>
            </a:r>
          </a:p>
          <a:p>
            <a:pPr lvl="1">
              <a:lnSpc>
                <a:spcPct val="115000"/>
              </a:lnSpc>
              <a:spcBef>
                <a:spcPts val="0"/>
              </a:spcBef>
              <a:spcAft>
                <a:spcPts val="0"/>
              </a:spcAft>
              <a:buFont typeface="+mj-lt"/>
              <a:buAutoNum type="alphaLcParenR"/>
            </a:pPr>
            <a:r>
              <a:rPr lang="en-US" dirty="0">
                <a:ea typeface="Times New Roman"/>
                <a:cs typeface="Times New Roman"/>
              </a:rPr>
              <a:t>Accounting policies</a:t>
            </a:r>
          </a:p>
          <a:p>
            <a:pPr lvl="1">
              <a:lnSpc>
                <a:spcPct val="115000"/>
              </a:lnSpc>
              <a:spcBef>
                <a:spcPts val="0"/>
              </a:spcBef>
              <a:spcAft>
                <a:spcPts val="1000"/>
              </a:spcAft>
              <a:buFont typeface="+mj-lt"/>
              <a:buAutoNum type="alphaLcParenR"/>
            </a:pPr>
            <a:r>
              <a:rPr lang="en-US" dirty="0">
                <a:ea typeface="Times New Roman"/>
                <a:cs typeface="Arial"/>
              </a:rPr>
              <a:t>CFO’s report</a:t>
            </a:r>
            <a:endParaRPr lang="en-US" dirty="0">
              <a:ea typeface="Times New Roman"/>
              <a:cs typeface="Times New Roman"/>
            </a:endParaRPr>
          </a:p>
          <a:p>
            <a:pPr lvl="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What does the annual report provide?</a:t>
            </a:r>
          </a:p>
          <a:p>
            <a:pPr lvl="1">
              <a:lnSpc>
                <a:spcPct val="115000"/>
              </a:lnSpc>
              <a:spcBef>
                <a:spcPts val="0"/>
              </a:spcBef>
              <a:spcAft>
                <a:spcPts val="0"/>
              </a:spcAft>
              <a:buFont typeface="+mj-lt"/>
              <a:buAutoNum type="alphaLcParenR"/>
            </a:pPr>
            <a:r>
              <a:rPr lang="en-US" dirty="0">
                <a:ea typeface="Times New Roman"/>
                <a:cs typeface="Arial"/>
              </a:rPr>
              <a:t>A comprehensive report on the financial activities of the past year of an organization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 comprehensive report on an organization’s annual financial profit</a:t>
            </a:r>
          </a:p>
          <a:p>
            <a:pPr lvl="1">
              <a:lnSpc>
                <a:spcPct val="115000"/>
              </a:lnSpc>
              <a:spcBef>
                <a:spcPts val="0"/>
              </a:spcBef>
              <a:spcAft>
                <a:spcPts val="0"/>
              </a:spcAft>
              <a:buFont typeface="+mj-lt"/>
              <a:buAutoNum type="alphaLcParenR"/>
            </a:pPr>
            <a:r>
              <a:rPr lang="en-US" dirty="0">
                <a:ea typeface="Times New Roman"/>
                <a:cs typeface="Times New Roman"/>
              </a:rPr>
              <a:t>A comprehensive report on an organization’s annual financial outcome</a:t>
            </a:r>
          </a:p>
          <a:p>
            <a:pPr lvl="1">
              <a:lnSpc>
                <a:spcPct val="115000"/>
              </a:lnSpc>
              <a:spcBef>
                <a:spcPts val="0"/>
              </a:spcBef>
              <a:spcAft>
                <a:spcPts val="1000"/>
              </a:spcAft>
              <a:buFont typeface="+mj-lt"/>
              <a:buAutoNum type="alphaLcParenR"/>
            </a:pPr>
            <a:r>
              <a:rPr lang="en-US" dirty="0">
                <a:ea typeface="Times New Roman"/>
                <a:cs typeface="Times New Roman"/>
              </a:rPr>
              <a:t>A comprehensive report on an organization’s overall actions</a:t>
            </a:r>
          </a:p>
          <a:p>
            <a:endParaRPr lang="en-US" dirty="0" smtClean="0"/>
          </a:p>
        </p:txBody>
      </p:sp>
    </p:spTree>
    <p:extLst>
      <p:ext uri="{BB962C8B-B14F-4D97-AF65-F5344CB8AC3E}">
        <p14:creationId xmlns:p14="http://schemas.microsoft.com/office/powerpoint/2010/main" val="17315005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Balance sheet reports:</a:t>
            </a:r>
          </a:p>
          <a:p>
            <a:pPr lvl="1">
              <a:lnSpc>
                <a:spcPct val="115000"/>
              </a:lnSpc>
              <a:spcBef>
                <a:spcPts val="0"/>
              </a:spcBef>
              <a:spcAft>
                <a:spcPts val="0"/>
              </a:spcAft>
              <a:buFont typeface="+mj-lt"/>
              <a:buAutoNum type="alphaLcParenR"/>
            </a:pPr>
            <a:r>
              <a:rPr lang="en-US" dirty="0">
                <a:ea typeface="Times New Roman"/>
                <a:cs typeface="Times New Roman"/>
              </a:rPr>
              <a:t>The summary of the financial discussion from meetings</a:t>
            </a: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The financial state of an organization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plans for further financial actions</a:t>
            </a:r>
          </a:p>
          <a:p>
            <a:pPr lvl="1">
              <a:lnSpc>
                <a:spcPct val="115000"/>
              </a:lnSpc>
              <a:spcBef>
                <a:spcPts val="0"/>
              </a:spcBef>
              <a:spcAft>
                <a:spcPts val="1000"/>
              </a:spcAft>
              <a:buFont typeface="+mj-lt"/>
              <a:buAutoNum type="alphaLcParenR"/>
            </a:pPr>
            <a:r>
              <a:rPr lang="en-US" dirty="0">
                <a:ea typeface="Times New Roman"/>
                <a:cs typeface="Times New Roman"/>
              </a:rPr>
              <a:t>The costs and what is the money spent on</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 part of a balance sheet?</a:t>
            </a:r>
          </a:p>
          <a:p>
            <a:pPr lvl="1">
              <a:lnSpc>
                <a:spcPct val="115000"/>
              </a:lnSpc>
              <a:spcBef>
                <a:spcPts val="0"/>
              </a:spcBef>
              <a:spcAft>
                <a:spcPts val="0"/>
              </a:spcAft>
              <a:buFont typeface="+mj-lt"/>
              <a:buAutoNum type="alphaLcParenR"/>
            </a:pPr>
            <a:r>
              <a:rPr lang="en-US" dirty="0">
                <a:ea typeface="Times New Roman"/>
                <a:cs typeface="Times New Roman"/>
              </a:rPr>
              <a:t>Assets</a:t>
            </a: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Taxes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Liabilities</a:t>
            </a:r>
          </a:p>
          <a:p>
            <a:pPr lvl="1">
              <a:lnSpc>
                <a:spcPct val="115000"/>
              </a:lnSpc>
              <a:spcBef>
                <a:spcPts val="0"/>
              </a:spcBef>
              <a:spcAft>
                <a:spcPts val="1000"/>
              </a:spcAft>
              <a:buFont typeface="+mj-lt"/>
              <a:buAutoNum type="alphaLcParenR"/>
            </a:pPr>
            <a:r>
              <a:rPr lang="en-US" dirty="0">
                <a:ea typeface="Times New Roman"/>
                <a:cs typeface="Times New Roman"/>
              </a:rPr>
              <a:t>Capital</a:t>
            </a:r>
          </a:p>
          <a:p>
            <a:endParaRPr lang="en-US" dirty="0" smtClean="0"/>
          </a:p>
        </p:txBody>
      </p:sp>
    </p:spTree>
    <p:extLst>
      <p:ext uri="{BB962C8B-B14F-4D97-AF65-F5344CB8AC3E}">
        <p14:creationId xmlns:p14="http://schemas.microsoft.com/office/powerpoint/2010/main" val="32415151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3"/>
              <a:tabLst>
                <a:tab pos="633413" algn="l"/>
                <a:tab pos="800100" algn="l"/>
              </a:tabLst>
            </a:pPr>
            <a:r>
              <a:rPr lang="en-US" dirty="0">
                <a:ea typeface="Times New Roman"/>
                <a:cs typeface="Times New Roman"/>
              </a:rPr>
              <a:t>The companies usually create income statements:</a:t>
            </a: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Monthly and yearly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Every day</a:t>
            </a:r>
          </a:p>
          <a:p>
            <a:pPr lvl="1">
              <a:lnSpc>
                <a:spcPct val="115000"/>
              </a:lnSpc>
              <a:spcBef>
                <a:spcPts val="0"/>
              </a:spcBef>
              <a:spcAft>
                <a:spcPts val="0"/>
              </a:spcAft>
              <a:buFont typeface="+mj-lt"/>
              <a:buAutoNum type="alphaLcParenR"/>
            </a:pPr>
            <a:r>
              <a:rPr lang="en-US" dirty="0">
                <a:ea typeface="Times New Roman"/>
                <a:cs typeface="Times New Roman"/>
              </a:rPr>
              <a:t>Daily and weekly</a:t>
            </a:r>
          </a:p>
          <a:p>
            <a:pPr lvl="1">
              <a:lnSpc>
                <a:spcPct val="115000"/>
              </a:lnSpc>
              <a:spcBef>
                <a:spcPts val="0"/>
              </a:spcBef>
              <a:spcAft>
                <a:spcPts val="1000"/>
              </a:spcAft>
              <a:buFont typeface="+mj-lt"/>
              <a:buAutoNum type="alphaLcParenR"/>
            </a:pPr>
            <a:r>
              <a:rPr lang="en-US" dirty="0">
                <a:ea typeface="Times New Roman"/>
                <a:cs typeface="Times New Roman"/>
              </a:rPr>
              <a:t>Every six months</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an expense category presented in income statements? </a:t>
            </a:r>
          </a:p>
          <a:p>
            <a:pPr lvl="1">
              <a:lnSpc>
                <a:spcPct val="115000"/>
              </a:lnSpc>
              <a:spcBef>
                <a:spcPts val="0"/>
              </a:spcBef>
              <a:spcAft>
                <a:spcPts val="0"/>
              </a:spcAft>
              <a:buFont typeface="+mj-lt"/>
              <a:buAutoNum type="alphaLcParenR"/>
            </a:pPr>
            <a:r>
              <a:rPr lang="en-US" dirty="0">
                <a:ea typeface="Times New Roman"/>
                <a:cs typeface="Times New Roman"/>
              </a:rPr>
              <a:t>Taxes</a:t>
            </a:r>
          </a:p>
          <a:p>
            <a:pPr lvl="1">
              <a:lnSpc>
                <a:spcPct val="115000"/>
              </a:lnSpc>
              <a:spcBef>
                <a:spcPts val="0"/>
              </a:spcBef>
              <a:spcAft>
                <a:spcPts val="0"/>
              </a:spcAft>
              <a:buFont typeface="+mj-lt"/>
              <a:buAutoNum type="alphaLcParenR"/>
            </a:pPr>
            <a:r>
              <a:rPr lang="en-US" dirty="0">
                <a:ea typeface="Times New Roman"/>
                <a:cs typeface="Times New Roman"/>
              </a:rPr>
              <a:t>Costs of goods sold</a:t>
            </a:r>
          </a:p>
          <a:p>
            <a:pPr lvl="1">
              <a:lnSpc>
                <a:spcPct val="115000"/>
              </a:lnSpc>
              <a:spcBef>
                <a:spcPts val="0"/>
              </a:spcBef>
              <a:spcAft>
                <a:spcPts val="0"/>
              </a:spcAft>
              <a:buFont typeface="+mj-lt"/>
              <a:buAutoNum type="alphaLcParenR"/>
            </a:pPr>
            <a:r>
              <a:rPr lang="en-US" dirty="0">
                <a:ea typeface="Times New Roman"/>
                <a:cs typeface="Times New Roman"/>
              </a:rPr>
              <a:t>Operating expense</a:t>
            </a:r>
          </a:p>
          <a:p>
            <a:pPr lvl="1">
              <a:lnSpc>
                <a:spcPct val="115000"/>
              </a:lnSpc>
              <a:spcBef>
                <a:spcPts val="0"/>
              </a:spcBef>
              <a:spcAft>
                <a:spcPts val="1000"/>
              </a:spcAft>
              <a:buFont typeface="+mj-lt"/>
              <a:buAutoNum type="alphaLcParenR"/>
            </a:pPr>
            <a:r>
              <a:rPr lang="en-US" dirty="0">
                <a:solidFill>
                  <a:srgbClr val="FF0000"/>
                </a:solidFill>
                <a:ea typeface="Times New Roman"/>
                <a:cs typeface="Arial"/>
              </a:rPr>
              <a:t>Expenses expected in close future</a:t>
            </a:r>
            <a:endParaRPr lang="en-US" dirty="0">
              <a:ea typeface="Times New Roman"/>
              <a:cs typeface="Times New Roman"/>
            </a:endParaRPr>
          </a:p>
        </p:txBody>
      </p:sp>
    </p:spTree>
    <p:extLst>
      <p:ext uri="{BB962C8B-B14F-4D97-AF65-F5344CB8AC3E}">
        <p14:creationId xmlns:p14="http://schemas.microsoft.com/office/powerpoint/2010/main" val="162318955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5"/>
              <a:tabLst>
                <a:tab pos="1371600" algn="l"/>
              </a:tabLst>
            </a:pPr>
            <a:r>
              <a:rPr lang="en-US" dirty="0">
                <a:ea typeface="Times New Roman"/>
                <a:cs typeface="Times New Roman"/>
              </a:rPr>
              <a:t>Which of the following DOES the statement of retained earnings NOT include?</a:t>
            </a:r>
          </a:p>
          <a:p>
            <a:pPr lvl="1">
              <a:lnSpc>
                <a:spcPct val="115000"/>
              </a:lnSpc>
              <a:spcBef>
                <a:spcPts val="0"/>
              </a:spcBef>
              <a:spcAft>
                <a:spcPts val="0"/>
              </a:spcAft>
              <a:buFont typeface="+mj-lt"/>
              <a:buAutoNum type="alphaLcParenR"/>
            </a:pPr>
            <a:r>
              <a:rPr lang="en-US" dirty="0">
                <a:ea typeface="Times New Roman"/>
                <a:cs typeface="Times New Roman"/>
              </a:rPr>
              <a:t>Beginning balance</a:t>
            </a:r>
          </a:p>
          <a:p>
            <a:pPr lvl="1">
              <a:lnSpc>
                <a:spcPct val="115000"/>
              </a:lnSpc>
              <a:spcBef>
                <a:spcPts val="0"/>
              </a:spcBef>
              <a:spcAft>
                <a:spcPts val="0"/>
              </a:spcAft>
              <a:buFont typeface="+mj-lt"/>
              <a:buAutoNum type="alphaLcParenR"/>
            </a:pPr>
            <a:r>
              <a:rPr lang="en-US" dirty="0">
                <a:ea typeface="Times New Roman"/>
                <a:cs typeface="Times New Roman"/>
              </a:rPr>
              <a:t>Ending balance</a:t>
            </a: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Capital</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Dividends paid</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Where the statements of retained earnings DO NOT appear?</a:t>
            </a:r>
          </a:p>
          <a:p>
            <a:pPr lvl="1">
              <a:lnSpc>
                <a:spcPct val="115000"/>
              </a:lnSpc>
              <a:spcBef>
                <a:spcPts val="0"/>
              </a:spcBef>
              <a:spcAft>
                <a:spcPts val="0"/>
              </a:spcAft>
              <a:buFont typeface="+mj-lt"/>
              <a:buAutoNum type="alphaLcParenR"/>
            </a:pPr>
            <a:r>
              <a:rPr lang="en-US" dirty="0">
                <a:ea typeface="Times New Roman"/>
                <a:cs typeface="Times New Roman"/>
              </a:rPr>
              <a:t>On a balance sheet</a:t>
            </a: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On informal documents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On an income statement</a:t>
            </a:r>
          </a:p>
          <a:p>
            <a:pPr lvl="1">
              <a:lnSpc>
                <a:spcPct val="115000"/>
              </a:lnSpc>
              <a:spcBef>
                <a:spcPts val="0"/>
              </a:spcBef>
              <a:spcAft>
                <a:spcPts val="1000"/>
              </a:spcAft>
              <a:buFont typeface="+mj-lt"/>
              <a:buAutoNum type="alphaLcParenR"/>
            </a:pPr>
            <a:r>
              <a:rPr lang="en-US" dirty="0">
                <a:ea typeface="Times New Roman"/>
                <a:cs typeface="Times New Roman"/>
              </a:rPr>
              <a:t>On a separate financial report</a:t>
            </a:r>
          </a:p>
        </p:txBody>
      </p:sp>
    </p:spTree>
    <p:extLst>
      <p:ext uri="{BB962C8B-B14F-4D97-AF65-F5344CB8AC3E}">
        <p14:creationId xmlns:p14="http://schemas.microsoft.com/office/powerpoint/2010/main" val="8129919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Which of the following is not a component of the statement of cash flows?</a:t>
            </a:r>
          </a:p>
          <a:p>
            <a:pPr lvl="1">
              <a:lnSpc>
                <a:spcPct val="115000"/>
              </a:lnSpc>
              <a:spcBef>
                <a:spcPts val="0"/>
              </a:spcBef>
              <a:spcAft>
                <a:spcPts val="0"/>
              </a:spcAft>
              <a:buFont typeface="+mj-lt"/>
              <a:buAutoNum type="alphaLcParenR"/>
            </a:pPr>
            <a:r>
              <a:rPr lang="en-US" dirty="0">
                <a:ea typeface="Times New Roman"/>
                <a:cs typeface="Times New Roman"/>
              </a:rPr>
              <a:t>Cash flow from investing</a:t>
            </a:r>
          </a:p>
          <a:p>
            <a:pPr lvl="1">
              <a:lnSpc>
                <a:spcPct val="115000"/>
              </a:lnSpc>
              <a:spcBef>
                <a:spcPts val="0"/>
              </a:spcBef>
              <a:spcAft>
                <a:spcPts val="0"/>
              </a:spcAft>
              <a:buFont typeface="+mj-lt"/>
              <a:buAutoNum type="alphaLcParenR"/>
            </a:pPr>
            <a:r>
              <a:rPr lang="en-US" dirty="0">
                <a:ea typeface="Times New Roman"/>
                <a:cs typeface="Times New Roman"/>
              </a:rPr>
              <a:t>Cash flow from financing</a:t>
            </a:r>
          </a:p>
          <a:p>
            <a:pPr lvl="1">
              <a:lnSpc>
                <a:spcPct val="115000"/>
              </a:lnSpc>
              <a:spcBef>
                <a:spcPts val="0"/>
              </a:spcBef>
              <a:spcAft>
                <a:spcPts val="0"/>
              </a:spcAft>
              <a:buFont typeface="+mj-lt"/>
              <a:buAutoNum type="alphaLcParenR"/>
            </a:pPr>
            <a:r>
              <a:rPr lang="en-US" dirty="0">
                <a:ea typeface="Times New Roman"/>
                <a:cs typeface="Times New Roman"/>
              </a:rPr>
              <a:t>Cash flow from operations</a:t>
            </a:r>
          </a:p>
          <a:p>
            <a:pPr lvl="1">
              <a:lnSpc>
                <a:spcPct val="115000"/>
              </a:lnSpc>
              <a:spcBef>
                <a:spcPts val="0"/>
              </a:spcBef>
              <a:spcAft>
                <a:spcPts val="1000"/>
              </a:spcAft>
              <a:buFont typeface="+mj-lt"/>
              <a:buAutoNum type="alphaLcParenR"/>
            </a:pPr>
            <a:r>
              <a:rPr lang="en-US" dirty="0">
                <a:solidFill>
                  <a:srgbClr val="FF0000"/>
                </a:solidFill>
                <a:ea typeface="Times New Roman"/>
                <a:cs typeface="Arial"/>
              </a:rPr>
              <a:t>The future expected cash flows</a:t>
            </a:r>
            <a:endParaRPr lang="en-US" dirty="0">
              <a:ea typeface="Times New Roman"/>
              <a:cs typeface="Times New Roman"/>
            </a:endParaRPr>
          </a:p>
          <a:p>
            <a:pPr lvl="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A negative cash flow is definite sign that the company is near of bankruptcy</a:t>
            </a: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A negative cash flow means that there could have been a large investment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 negative cash flow means that the company is doing poorly</a:t>
            </a:r>
          </a:p>
          <a:p>
            <a:pPr lvl="1">
              <a:lnSpc>
                <a:spcPct val="115000"/>
              </a:lnSpc>
              <a:spcBef>
                <a:spcPts val="0"/>
              </a:spcBef>
              <a:spcAft>
                <a:spcPts val="1000"/>
              </a:spcAft>
              <a:buFont typeface="+mj-lt"/>
              <a:buAutoNum type="alphaLcParenR"/>
            </a:pPr>
            <a:r>
              <a:rPr lang="en-US" dirty="0">
                <a:ea typeface="Times New Roman"/>
                <a:cs typeface="Times New Roman"/>
              </a:rPr>
              <a:t>A negative cash flow is  not a reliable indicator of anything</a:t>
            </a:r>
          </a:p>
        </p:txBody>
      </p:sp>
    </p:spTree>
    <p:extLst>
      <p:ext uri="{BB962C8B-B14F-4D97-AF65-F5344CB8AC3E}">
        <p14:creationId xmlns:p14="http://schemas.microsoft.com/office/powerpoint/2010/main" val="8357133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9"/>
              <a:tabLst>
                <a:tab pos="685800" algn="l"/>
              </a:tabLst>
            </a:pPr>
            <a:r>
              <a:rPr lang="en-US" dirty="0">
                <a:ea typeface="Times New Roman"/>
                <a:cs typeface="Times New Roman"/>
              </a:rPr>
              <a:t>Which of the following IS NOT a component of the annual report?</a:t>
            </a:r>
          </a:p>
          <a:p>
            <a:pPr lvl="1">
              <a:lnSpc>
                <a:spcPct val="115000"/>
              </a:lnSpc>
              <a:spcBef>
                <a:spcPts val="0"/>
              </a:spcBef>
              <a:spcAft>
                <a:spcPts val="0"/>
              </a:spcAft>
              <a:buFont typeface="+mj-lt"/>
              <a:buAutoNum type="alphaLcParenR"/>
            </a:pPr>
            <a:r>
              <a:rPr lang="en-US" dirty="0">
                <a:ea typeface="Times New Roman"/>
                <a:cs typeface="Times New Roman"/>
              </a:rPr>
              <a:t>Auditor’s report</a:t>
            </a:r>
          </a:p>
          <a:p>
            <a:pPr lvl="1">
              <a:lnSpc>
                <a:spcPct val="115000"/>
              </a:lnSpc>
              <a:spcBef>
                <a:spcPts val="0"/>
              </a:spcBef>
              <a:spcAft>
                <a:spcPts val="0"/>
              </a:spcAft>
              <a:buFont typeface="+mj-lt"/>
              <a:buAutoNum type="alphaLcParenR"/>
            </a:pPr>
            <a:r>
              <a:rPr lang="en-US" dirty="0">
                <a:ea typeface="Times New Roman"/>
                <a:cs typeface="Times New Roman"/>
              </a:rPr>
              <a:t>Income statement</a:t>
            </a:r>
          </a:p>
          <a:p>
            <a:pPr lvl="1">
              <a:lnSpc>
                <a:spcPct val="115000"/>
              </a:lnSpc>
              <a:spcBef>
                <a:spcPts val="0"/>
              </a:spcBef>
              <a:spcAft>
                <a:spcPts val="0"/>
              </a:spcAft>
              <a:buFont typeface="+mj-lt"/>
              <a:buAutoNum type="alphaLcParenR"/>
            </a:pPr>
            <a:r>
              <a:rPr lang="en-US" dirty="0">
                <a:ea typeface="Times New Roman"/>
                <a:cs typeface="Times New Roman"/>
              </a:rPr>
              <a:t>Accounting policies</a:t>
            </a:r>
          </a:p>
          <a:p>
            <a:pPr lvl="1">
              <a:lnSpc>
                <a:spcPct val="115000"/>
              </a:lnSpc>
              <a:spcBef>
                <a:spcPts val="0"/>
              </a:spcBef>
              <a:spcAft>
                <a:spcPts val="1000"/>
              </a:spcAft>
              <a:buFont typeface="+mj-lt"/>
              <a:buAutoNum type="alphaLcParenR"/>
            </a:pPr>
            <a:r>
              <a:rPr lang="en-US" dirty="0">
                <a:solidFill>
                  <a:srgbClr val="FF0000"/>
                </a:solidFill>
                <a:ea typeface="Times New Roman"/>
                <a:cs typeface="Arial"/>
              </a:rPr>
              <a:t>CFO’s report</a:t>
            </a:r>
            <a:endParaRPr lang="en-US" dirty="0">
              <a:ea typeface="Times New Roman"/>
              <a:cs typeface="Times New Roman"/>
            </a:endParaRPr>
          </a:p>
          <a:p>
            <a:pPr lvl="0">
              <a:lnSpc>
                <a:spcPct val="115000"/>
              </a:lnSpc>
              <a:spcBef>
                <a:spcPts val="0"/>
              </a:spcBef>
              <a:spcAft>
                <a:spcPts val="1000"/>
              </a:spcAft>
              <a:buFont typeface="+mj-lt"/>
              <a:buAutoNum type="arabicParenR" startAt="9"/>
              <a:tabLst>
                <a:tab pos="457200" algn="l"/>
              </a:tabLst>
            </a:pPr>
            <a:r>
              <a:rPr lang="en-US" dirty="0">
                <a:ea typeface="Times New Roman"/>
                <a:cs typeface="Times New Roman"/>
              </a:rPr>
              <a:t>What does the annual report provide?</a:t>
            </a: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A comprehensive report on the financial activities of the past year of an organization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 comprehensive report on an organization’s annual financial profit</a:t>
            </a:r>
          </a:p>
          <a:p>
            <a:pPr lvl="1">
              <a:lnSpc>
                <a:spcPct val="115000"/>
              </a:lnSpc>
              <a:spcBef>
                <a:spcPts val="0"/>
              </a:spcBef>
              <a:spcAft>
                <a:spcPts val="0"/>
              </a:spcAft>
              <a:buFont typeface="+mj-lt"/>
              <a:buAutoNum type="alphaLcParenR"/>
            </a:pPr>
            <a:r>
              <a:rPr lang="en-US" dirty="0">
                <a:ea typeface="Times New Roman"/>
                <a:cs typeface="Times New Roman"/>
              </a:rPr>
              <a:t>A comprehensive report on an organization’s annual financial outcome</a:t>
            </a:r>
          </a:p>
          <a:p>
            <a:pPr lvl="1">
              <a:lnSpc>
                <a:spcPct val="115000"/>
              </a:lnSpc>
              <a:spcBef>
                <a:spcPts val="0"/>
              </a:spcBef>
              <a:spcAft>
                <a:spcPts val="1000"/>
              </a:spcAft>
              <a:buFont typeface="+mj-lt"/>
              <a:buAutoNum type="alphaLcParenR"/>
            </a:pPr>
            <a:r>
              <a:rPr lang="en-US" dirty="0">
                <a:ea typeface="Times New Roman"/>
                <a:cs typeface="Times New Roman"/>
              </a:rPr>
              <a:t>A comprehensive report on an organization’s overall actions</a:t>
            </a:r>
          </a:p>
          <a:p>
            <a:endParaRPr lang="en-US" dirty="0" smtClean="0"/>
          </a:p>
        </p:txBody>
      </p:sp>
    </p:spTree>
    <p:extLst>
      <p:ext uri="{BB962C8B-B14F-4D97-AF65-F5344CB8AC3E}">
        <p14:creationId xmlns:p14="http://schemas.microsoft.com/office/powerpoint/2010/main" val="9699306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z="3600" dirty="0" smtClean="0"/>
              <a:t>Module Four: Analyzing Financial Statements (I)</a:t>
            </a:r>
          </a:p>
        </p:txBody>
      </p:sp>
      <p:sp>
        <p:nvSpPr>
          <p:cNvPr id="20483" name="Content Placeholder 3"/>
          <p:cNvSpPr>
            <a:spLocks noGrp="1"/>
          </p:cNvSpPr>
          <p:nvPr>
            <p:ph idx="1"/>
          </p:nvPr>
        </p:nvSpPr>
        <p:spPr/>
        <p:txBody>
          <a:bodyPr>
            <a:normAutofit fontScale="92500"/>
          </a:bodyPr>
          <a:lstStyle/>
          <a:p>
            <a:pPr marL="0">
              <a:defRPr/>
            </a:pPr>
            <a:r>
              <a:rPr lang="en-US" dirty="0" smtClean="0"/>
              <a:t>This module discusses five basic ratios that will help you analyze the financial statements of your organization. </a:t>
            </a:r>
          </a:p>
          <a:p>
            <a:pPr>
              <a:buFont typeface="Arial" pitchFamily="34" charset="0"/>
              <a:buChar char="•"/>
              <a:defRPr/>
            </a:pPr>
            <a:r>
              <a:rPr lang="en-US" dirty="0" smtClean="0"/>
              <a:t>Income ratios</a:t>
            </a:r>
          </a:p>
          <a:p>
            <a:pPr>
              <a:buFont typeface="Arial" pitchFamily="34" charset="0"/>
              <a:buChar char="•"/>
              <a:defRPr/>
            </a:pPr>
            <a:r>
              <a:rPr lang="en-US" dirty="0" smtClean="0"/>
              <a:t>Profitability ratios</a:t>
            </a:r>
          </a:p>
          <a:p>
            <a:pPr>
              <a:buFont typeface="Arial" pitchFamily="34" charset="0"/>
              <a:buChar char="•"/>
              <a:defRPr/>
            </a:pPr>
            <a:r>
              <a:rPr lang="en-US" dirty="0" smtClean="0"/>
              <a:t>Liquidity ratios</a:t>
            </a:r>
          </a:p>
          <a:p>
            <a:pPr>
              <a:buFont typeface="Arial" pitchFamily="34" charset="0"/>
              <a:buChar char="•"/>
              <a:defRPr/>
            </a:pPr>
            <a:r>
              <a:rPr lang="en-US" dirty="0" smtClean="0"/>
              <a:t>Working capital ratios</a:t>
            </a:r>
          </a:p>
          <a:p>
            <a:pPr>
              <a:buFont typeface="Arial" pitchFamily="34" charset="0"/>
              <a:buChar char="•"/>
              <a:defRPr/>
            </a:pPr>
            <a:r>
              <a:rPr lang="en-US" dirty="0" smtClean="0"/>
              <a:t>Bankruptcy ratios</a:t>
            </a:r>
          </a:p>
          <a:p>
            <a:pPr>
              <a:defRPr/>
            </a:pPr>
            <a:endParaRPr lang="en-US" dirty="0" smtClean="0"/>
          </a:p>
        </p:txBody>
      </p:sp>
      <p:sp>
        <p:nvSpPr>
          <p:cNvPr id="20484" name="Text Placeholder 4"/>
          <p:cNvSpPr>
            <a:spLocks noGrp="1"/>
          </p:cNvSpPr>
          <p:nvPr>
            <p:ph type="body" sz="quarter" idx="10"/>
          </p:nvPr>
        </p:nvSpPr>
        <p:spPr>
          <a:xfrm>
            <a:off x="7391400" y="381000"/>
            <a:ext cx="1752600" cy="3624263"/>
          </a:xfrm>
          <a:ln>
            <a:miter lim="800000"/>
            <a:headEnd/>
            <a:tailEnd/>
          </a:ln>
        </p:spPr>
        <p:txBody>
          <a:bodyPr/>
          <a:lstStyle/>
          <a:p>
            <a:pPr>
              <a:lnSpc>
                <a:spcPct val="115000"/>
              </a:lnSpc>
              <a:spcBef>
                <a:spcPct val="0"/>
              </a:spcBef>
              <a:spcAft>
                <a:spcPts val="1000"/>
              </a:spcAft>
            </a:pPr>
            <a:r>
              <a:rPr lang="en-US" sz="2400" dirty="0" smtClean="0">
                <a:latin typeface="Cambria" pitchFamily="18" charset="0"/>
                <a:cs typeface="Times New Roman" pitchFamily="18" charset="0"/>
              </a:rPr>
              <a:t>Rule No. 1: Never lose money. Rule No. 2: Never forget rule No. 1.</a:t>
            </a:r>
            <a:endParaRPr lang="en-US" sz="1800" dirty="0" smtClean="0">
              <a:cs typeface="Times New Roman" pitchFamily="18" charset="0"/>
            </a:endParaRPr>
          </a:p>
          <a:p>
            <a:pPr algn="ctr">
              <a:lnSpc>
                <a:spcPct val="115000"/>
              </a:lnSpc>
              <a:spcBef>
                <a:spcPct val="0"/>
              </a:spcBef>
              <a:spcAft>
                <a:spcPts val="1000"/>
              </a:spcAft>
            </a:pPr>
            <a:r>
              <a:rPr lang="en-US" sz="2400" b="1" dirty="0" smtClean="0">
                <a:latin typeface="Cambria" pitchFamily="18" charset="0"/>
                <a:cs typeface="Times New Roman" pitchFamily="18" charset="0"/>
              </a:rPr>
              <a:t>Warren Buffett</a:t>
            </a:r>
            <a:endParaRPr lang="en-US" sz="1800" b="1" dirty="0" smtClean="0">
              <a:cs typeface="Times New Roman" pitchFamily="18" charset="0"/>
            </a:endParaRPr>
          </a:p>
          <a:p>
            <a:endParaRPr lang="en-US"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smtClean="0"/>
              <a:t>Income Ratios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803880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smtClean="0"/>
              <a:t>Profitability Ratios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6004991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dirty="0" smtClean="0"/>
              <a:t>Liquidity Ratios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209419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smtClean="0"/>
              <a:t>Module Two: Glossary</a:t>
            </a:r>
          </a:p>
        </p:txBody>
      </p:sp>
      <p:sp>
        <p:nvSpPr>
          <p:cNvPr id="8195" name="Content Placeholder 3"/>
          <p:cNvSpPr>
            <a:spLocks noGrp="1"/>
          </p:cNvSpPr>
          <p:nvPr>
            <p:ph idx="1"/>
          </p:nvPr>
        </p:nvSpPr>
        <p:spPr/>
        <p:txBody>
          <a:bodyPr>
            <a:noAutofit/>
          </a:bodyPr>
          <a:lstStyle/>
          <a:p>
            <a:r>
              <a:rPr lang="en-US" dirty="0"/>
              <a:t>In order to understand the concepts of budgets and financial reports, it is best to get to know essential terminology</a:t>
            </a:r>
            <a:r>
              <a:rPr lang="en-US" dirty="0" smtClean="0"/>
              <a:t>. In this module, you will learn key financial terminology and concepts that will help you build your financial vocabulary and knowledge.  </a:t>
            </a:r>
            <a:endParaRPr lang="en-US" sz="3600" dirty="0" smtClean="0"/>
          </a:p>
        </p:txBody>
      </p:sp>
      <p:sp>
        <p:nvSpPr>
          <p:cNvPr id="8196"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600" dirty="0" smtClean="0">
                <a:latin typeface="Cambria" pitchFamily="18" charset="0"/>
                <a:cs typeface="Times New Roman" pitchFamily="18" charset="0"/>
              </a:rPr>
              <a:t>There’s no business like show business, but there are several businesses like accounting.</a:t>
            </a:r>
            <a:endParaRPr lang="en-US" sz="1200" dirty="0" smtClean="0">
              <a:cs typeface="Times New Roman" pitchFamily="18" charset="0"/>
            </a:endParaRPr>
          </a:p>
          <a:p>
            <a:pPr algn="ctr">
              <a:lnSpc>
                <a:spcPct val="115000"/>
              </a:lnSpc>
              <a:spcBef>
                <a:spcPct val="0"/>
              </a:spcBef>
              <a:spcAft>
                <a:spcPts val="1000"/>
              </a:spcAft>
            </a:pPr>
            <a:r>
              <a:rPr lang="en-US" sz="1600" b="1" dirty="0" smtClean="0">
                <a:latin typeface="Cambria" pitchFamily="18" charset="0"/>
                <a:cs typeface="Times New Roman" pitchFamily="18" charset="0"/>
              </a:rPr>
              <a:t>David Letterman</a:t>
            </a:r>
            <a:endParaRPr lang="en-US" sz="1200" b="1" dirty="0" smtClean="0">
              <a:cs typeface="Times New Roman" pitchFamily="18" charset="0"/>
            </a:endParaRPr>
          </a:p>
          <a:p>
            <a:endParaRPr lang="en-US" sz="1600"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smtClean="0"/>
              <a:t>Working Capital Ratios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828826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Bankruptcy Ratios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0075038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8" name="Straight Connector 7"/>
          <p:cNvCxnSpPr/>
          <p:nvPr/>
        </p:nvCxnSpPr>
        <p:spPr>
          <a:xfrm>
            <a:off x="1547664" y="2780928"/>
            <a:ext cx="2304256"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a:off x="5364088" y="5085184"/>
            <a:ext cx="2304256"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cxnSp>
        <p:nvCxnSpPr>
          <p:cNvPr id="10" name="Straight Connector 9"/>
          <p:cNvCxnSpPr/>
          <p:nvPr/>
        </p:nvCxnSpPr>
        <p:spPr>
          <a:xfrm>
            <a:off x="1547664" y="5085184"/>
            <a:ext cx="2304256"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cxnSp>
        <p:nvCxnSpPr>
          <p:cNvPr id="11" name="Straight Connector 10"/>
          <p:cNvCxnSpPr/>
          <p:nvPr/>
        </p:nvCxnSpPr>
        <p:spPr>
          <a:xfrm>
            <a:off x="5364088" y="2780928"/>
            <a:ext cx="2304256"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2221811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5141168"/>
          </a:xfrm>
        </p:spPr>
        <p:txBody>
          <a:bodyPr>
            <a:normAutofit fontScale="55000" lnSpcReduction="20000"/>
          </a:bodyPr>
          <a:lstStyle/>
          <a:p>
            <a:pPr lvl="0">
              <a:lnSpc>
                <a:spcPct val="115000"/>
              </a:lnSpc>
              <a:spcBef>
                <a:spcPts val="0"/>
              </a:spcBef>
              <a:spcAft>
                <a:spcPts val="1000"/>
              </a:spcAft>
              <a:buFont typeface="+mj-lt"/>
              <a:buAutoNum type="arabicParenR"/>
            </a:pPr>
            <a:r>
              <a:rPr lang="en-US" sz="2900" dirty="0">
                <a:ea typeface="Times New Roman"/>
                <a:cs typeface="Times New Roman"/>
              </a:rPr>
              <a:t>Recognize the result of the following formula:  </a:t>
            </a:r>
            <a:r>
              <a:rPr lang="en-US" sz="2900" dirty="0">
                <a:ea typeface="Times New Roman"/>
                <a:cs typeface="Arial"/>
              </a:rPr>
              <a:t>Non-operating Income to Net Income = non-operating income / net income.</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Shows the average profit generated per person employed in the company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shows the relationship between operating income and amount of wages and salaries paid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Increasing ratios may mean that the business is moving away from its core business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Shows when net income is increasing faster than wages (in dollar terms)</a:t>
            </a:r>
            <a:endParaRPr lang="en-US" dirty="0">
              <a:ea typeface="Times New Roman"/>
              <a:cs typeface="Times New Roman"/>
            </a:endParaRPr>
          </a:p>
          <a:p>
            <a:pPr lvl="0">
              <a:lnSpc>
                <a:spcPct val="115000"/>
              </a:lnSpc>
              <a:spcBef>
                <a:spcPts val="0"/>
              </a:spcBef>
              <a:spcAft>
                <a:spcPts val="1000"/>
              </a:spcAft>
              <a:buFont typeface="+mj-lt"/>
              <a:buAutoNum type="arabicParenR"/>
            </a:pPr>
            <a:r>
              <a:rPr lang="en-US" sz="2900" dirty="0">
                <a:ea typeface="Times New Roman"/>
                <a:cs typeface="Times New Roman"/>
              </a:rPr>
              <a:t>Recognize the formula for the following result:  </a:t>
            </a:r>
            <a:r>
              <a:rPr lang="en-US" sz="2900" dirty="0">
                <a:ea typeface="Times New Roman"/>
                <a:cs typeface="Arial"/>
              </a:rPr>
              <a:t>This ratio provides a way for evaluating the efficiently of financial management of the average dollar invested in the firm's assets, and determines if the dollar came from investors or creditors.</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Net Income to Assets = net profit before taxes / total assets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Operating Income to Wages and Salaries = operating income / (salaries + wages + benefits)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Net Income Increases to Pay Increases  = change in net income / change in salaries, wages and benefits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Profits per Employee (Net Income per Employee) = net income / number of employees</a:t>
            </a:r>
            <a:endParaRPr lang="en-US" dirty="0">
              <a:ea typeface="Times New Roman"/>
              <a:cs typeface="Times New Roman"/>
            </a:endParaRPr>
          </a:p>
        </p:txBody>
      </p:sp>
    </p:spTree>
    <p:extLst>
      <p:ext uri="{BB962C8B-B14F-4D97-AF65-F5344CB8AC3E}">
        <p14:creationId xmlns:p14="http://schemas.microsoft.com/office/powerpoint/2010/main" val="146479586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Recognize the result of the following formula: </a:t>
            </a:r>
            <a:r>
              <a:rPr lang="en-US" dirty="0">
                <a:ea typeface="Times New Roman"/>
                <a:cs typeface="Arial"/>
              </a:rPr>
              <a:t>Cash Return to Shareholders = cash flow from operations / shareholders equity.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A higher cash return on assets ratio indicates a greater cash return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The cash return to shareholders ratio indicates a return earned by shareholders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determines whether the fixed costs are too high for the production volume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This ratio shows how much profit the company makes for every dollar of sales</a:t>
            </a:r>
            <a:endParaRPr lang="en-US" dirty="0">
              <a:ea typeface="Times New Roman"/>
              <a:cs typeface="Times New Roman"/>
            </a:endParaRPr>
          </a:p>
          <a:p>
            <a:pPr lvl="0">
              <a:lnSpc>
                <a:spcPct val="115000"/>
              </a:lnSpc>
              <a:spcBef>
                <a:spcPts val="0"/>
              </a:spcBef>
              <a:spcAft>
                <a:spcPts val="1000"/>
              </a:spcAft>
              <a:buFont typeface="+mj-lt"/>
              <a:buAutoNum type="arabicParenR" startAt="3"/>
            </a:pPr>
            <a:r>
              <a:rPr lang="en-US" dirty="0">
                <a:ea typeface="Times New Roman"/>
                <a:cs typeface="Times New Roman"/>
              </a:rPr>
              <a:t>Recognize the formula for the following result:  </a:t>
            </a:r>
            <a:r>
              <a:rPr lang="en-US" dirty="0">
                <a:ea typeface="Times New Roman"/>
                <a:cs typeface="Arial"/>
              </a:rPr>
              <a:t>This ratio provides clues to company pricing, cost structure and production efficiency.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Pretax Margin Ratio = net profit before taxes / sales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Cash Debt Coverage = (cash flow from operations - dividends) / total debt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Contribution Margin Ratio = (sales - variable costs)/sales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Gross Profit Margin Ratio = gross profit / sales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08881861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Recognize the result of the following formula: </a:t>
            </a:r>
            <a:r>
              <a:rPr lang="en-US" dirty="0">
                <a:ea typeface="Times New Roman"/>
                <a:cs typeface="Arial"/>
              </a:rPr>
              <a:t>Cash Debt Coverage = (cash flow from operations - dividends) / total debt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shows the amount of total debt in proportion to net income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shows the percent of debt that current cash flow can retire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measures the  amount of cash immediately available to satisfy short term debt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is the amount of assets that can be quickly converted to cash</a:t>
            </a:r>
            <a:br>
              <a:rPr lang="en-US" dirty="0">
                <a:ea typeface="Times New Roman"/>
                <a:cs typeface="Arial"/>
              </a:rPr>
            </a:br>
            <a:endParaRPr lang="en-US" dirty="0">
              <a:ea typeface="Times New Roman"/>
              <a:cs typeface="Times New Roman"/>
            </a:endParaRPr>
          </a:p>
          <a:p>
            <a:pPr lvl="0">
              <a:lnSpc>
                <a:spcPct val="115000"/>
              </a:lnSpc>
              <a:spcBef>
                <a:spcPts val="0"/>
              </a:spcBef>
              <a:spcAft>
                <a:spcPts val="1000"/>
              </a:spcAft>
              <a:buFont typeface="+mj-lt"/>
              <a:buAutoNum type="arabicParenR" startAt="5"/>
            </a:pPr>
            <a:r>
              <a:rPr lang="en-US" dirty="0">
                <a:ea typeface="Times New Roman"/>
                <a:cs typeface="Times New Roman"/>
              </a:rPr>
              <a:t>Recognize the formula for the following result:  </a:t>
            </a:r>
            <a:r>
              <a:rPr lang="en-US" dirty="0">
                <a:ea typeface="Times New Roman"/>
                <a:cs typeface="Arial"/>
              </a:rPr>
              <a:t>This ratio shows the number of times that accounts payable are paid throughout the year.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Debt Income Ratio = total debt / net income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Quick Assets = cash + marketable securities + accounts receivable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Acid Test Ratio = (cash + marketable securities) / current liabilities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Accounts Payable Turnover Ratio = total supplier purchases / average accounts payable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58426037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Recognize the formula for the following result: </a:t>
            </a:r>
            <a:r>
              <a:rPr lang="en-US" dirty="0">
                <a:ea typeface="Times New Roman"/>
                <a:cs typeface="Arial"/>
              </a:rPr>
              <a:t>This ratio measures the degree internally generated working capital is available to satisfy obligations.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 current assets - current liabilities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Provided by Net Income = net income - depreciation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from Operations to Total Liabilities = working capital provided from operations / current liabilities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Working Capital Ratio = current assets / current liabilities</a:t>
            </a:r>
            <a:endParaRPr lang="en-US" dirty="0">
              <a:ea typeface="Times New Roman"/>
              <a:cs typeface="Times New Roman"/>
            </a:endParaRPr>
          </a:p>
          <a:p>
            <a:pPr lvl="0">
              <a:lnSpc>
                <a:spcPct val="115000"/>
              </a:lnSpc>
              <a:spcBef>
                <a:spcPts val="0"/>
              </a:spcBef>
              <a:spcAft>
                <a:spcPts val="1000"/>
              </a:spcAft>
              <a:buFont typeface="+mj-lt"/>
              <a:buAutoNum type="arabicParenR" startAt="7"/>
            </a:pPr>
            <a:r>
              <a:rPr lang="en-US" dirty="0">
                <a:ea typeface="Times New Roman"/>
                <a:cs typeface="Times New Roman"/>
              </a:rPr>
              <a:t>Recognize the formula for the following result: </a:t>
            </a:r>
            <a:r>
              <a:rPr lang="en-US" dirty="0">
                <a:ea typeface="Times New Roman"/>
                <a:cs typeface="Arial"/>
              </a:rPr>
              <a:t>This ratio evaluates the liquidity, or ability to meet short-term debts.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Ratio = current assets / current liabilities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from Operations to Total Liabilities = working capital provided from operations / current liabilities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Provided by Net Income = net income - depreciation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Working Capital  = current assets - current liabilities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95206479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9"/>
            </a:pPr>
            <a:r>
              <a:rPr lang="en-US" dirty="0">
                <a:ea typeface="Times New Roman"/>
                <a:cs typeface="Times New Roman"/>
              </a:rPr>
              <a:t>Which ratio calculation do we use to get the following result: </a:t>
            </a:r>
            <a:r>
              <a:rPr lang="en-US" dirty="0">
                <a:ea typeface="Times New Roman"/>
                <a:cs typeface="Arial"/>
              </a:rPr>
              <a:t>This ratio shows the productivity of the assets?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Working Capital to Total Assets</a:t>
            </a:r>
          </a:p>
          <a:p>
            <a:pPr lvl="1">
              <a:lnSpc>
                <a:spcPct val="115000"/>
              </a:lnSpc>
              <a:spcBef>
                <a:spcPts val="0"/>
              </a:spcBef>
              <a:spcAft>
                <a:spcPts val="0"/>
              </a:spcAft>
              <a:buFont typeface="+mj-lt"/>
              <a:buAutoNum type="alphaLcParenR"/>
            </a:pPr>
            <a:r>
              <a:rPr lang="en-US" dirty="0">
                <a:ea typeface="Times New Roman"/>
                <a:cs typeface="Times New Roman"/>
              </a:rPr>
              <a:t>Equity to Debt</a:t>
            </a:r>
          </a:p>
          <a:p>
            <a:pPr lvl="1">
              <a:lnSpc>
                <a:spcPct val="115000"/>
              </a:lnSpc>
              <a:spcBef>
                <a:spcPts val="0"/>
              </a:spcBef>
              <a:spcAft>
                <a:spcPts val="0"/>
              </a:spcAft>
              <a:buFont typeface="+mj-lt"/>
              <a:buAutoNum type="alphaLcParenR"/>
            </a:pPr>
            <a:r>
              <a:rPr lang="en-US" dirty="0">
                <a:ea typeface="Times New Roman"/>
                <a:cs typeface="Times New Roman"/>
              </a:rPr>
              <a:t>EBIT to Total Assets</a:t>
            </a:r>
          </a:p>
          <a:p>
            <a:pPr lvl="1">
              <a:lnSpc>
                <a:spcPct val="115000"/>
              </a:lnSpc>
              <a:spcBef>
                <a:spcPts val="0"/>
              </a:spcBef>
              <a:spcAft>
                <a:spcPts val="1000"/>
              </a:spcAft>
              <a:buFont typeface="+mj-lt"/>
              <a:buAutoNum type="alphaLcParenR"/>
            </a:pPr>
            <a:r>
              <a:rPr lang="en-US" dirty="0">
                <a:ea typeface="Times New Roman"/>
                <a:cs typeface="Times New Roman"/>
              </a:rPr>
              <a:t>Retained Earnings to Total Assets</a:t>
            </a:r>
          </a:p>
          <a:p>
            <a:pPr lvl="0">
              <a:lnSpc>
                <a:spcPct val="115000"/>
              </a:lnSpc>
              <a:spcBef>
                <a:spcPts val="0"/>
              </a:spcBef>
              <a:spcAft>
                <a:spcPts val="1000"/>
              </a:spcAft>
              <a:buFont typeface="+mj-lt"/>
              <a:buAutoNum type="arabicParenR" startAt="9"/>
            </a:pPr>
            <a:r>
              <a:rPr lang="en-US" dirty="0">
                <a:ea typeface="Times New Roman"/>
                <a:cs typeface="Times New Roman"/>
              </a:rPr>
              <a:t>What is the result of using the Cash Flow to Debt ratio calculation?</a:t>
            </a:r>
          </a:p>
          <a:p>
            <a:pPr lvl="1">
              <a:lnSpc>
                <a:spcPct val="115000"/>
              </a:lnSpc>
              <a:spcBef>
                <a:spcPts val="0"/>
              </a:spcBef>
              <a:spcAft>
                <a:spcPts val="0"/>
              </a:spcAft>
              <a:buFont typeface="+mj-lt"/>
              <a:buAutoNum type="alphaLcParenR"/>
            </a:pPr>
            <a:r>
              <a:rPr lang="en-US" dirty="0">
                <a:ea typeface="Times New Roman"/>
                <a:cs typeface="Arial"/>
              </a:rPr>
              <a:t>This ratio shows you by how much assets can decline in value before it becomes insolvent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A negative ratio indicates potential financial problems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records net liquid assets relative to total capitalization. This is the most valuable indicator of a bankruptcy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This ratio shows potential insolvency issues</a:t>
            </a:r>
          </a:p>
          <a:p>
            <a:endParaRPr lang="en-US" dirty="0" smtClean="0"/>
          </a:p>
        </p:txBody>
      </p:sp>
    </p:spTree>
    <p:extLst>
      <p:ext uri="{BB962C8B-B14F-4D97-AF65-F5344CB8AC3E}">
        <p14:creationId xmlns:p14="http://schemas.microsoft.com/office/powerpoint/2010/main" val="303690401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5141168"/>
          </a:xfrm>
        </p:spPr>
        <p:txBody>
          <a:bodyPr>
            <a:normAutofit fontScale="55000" lnSpcReduction="20000"/>
          </a:bodyPr>
          <a:lstStyle/>
          <a:p>
            <a:pPr lvl="0">
              <a:lnSpc>
                <a:spcPct val="115000"/>
              </a:lnSpc>
              <a:spcBef>
                <a:spcPts val="0"/>
              </a:spcBef>
              <a:spcAft>
                <a:spcPts val="1000"/>
              </a:spcAft>
              <a:buFont typeface="+mj-lt"/>
              <a:buAutoNum type="arabicParenR"/>
            </a:pPr>
            <a:r>
              <a:rPr lang="en-US" sz="2900" dirty="0">
                <a:ea typeface="Times New Roman"/>
                <a:cs typeface="Times New Roman"/>
              </a:rPr>
              <a:t>Recognize the result of the following formula:  </a:t>
            </a:r>
            <a:r>
              <a:rPr lang="en-US" sz="2900" dirty="0">
                <a:ea typeface="Times New Roman"/>
                <a:cs typeface="Arial"/>
              </a:rPr>
              <a:t>Non-operating Income to Net Income = non-operating income / net income.</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Shows the average profit generated per person employed in the company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shows the relationship between operating income and amount of wages and salaries paid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Increasing ratios may mean that the business is moving away from its core business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Shows when net income is increasing faster than wages (in dollar terms)</a:t>
            </a:r>
            <a:endParaRPr lang="en-US" dirty="0">
              <a:ea typeface="Times New Roman"/>
              <a:cs typeface="Times New Roman"/>
            </a:endParaRPr>
          </a:p>
          <a:p>
            <a:pPr lvl="0">
              <a:lnSpc>
                <a:spcPct val="115000"/>
              </a:lnSpc>
              <a:spcBef>
                <a:spcPts val="0"/>
              </a:spcBef>
              <a:spcAft>
                <a:spcPts val="1000"/>
              </a:spcAft>
              <a:buFont typeface="+mj-lt"/>
              <a:buAutoNum type="arabicParenR"/>
            </a:pPr>
            <a:r>
              <a:rPr lang="en-US" sz="2900" dirty="0">
                <a:ea typeface="Times New Roman"/>
                <a:cs typeface="Times New Roman"/>
              </a:rPr>
              <a:t>Recognize the formula for the following result:  </a:t>
            </a:r>
            <a:r>
              <a:rPr lang="en-US" sz="2900" dirty="0">
                <a:ea typeface="Times New Roman"/>
                <a:cs typeface="Arial"/>
              </a:rPr>
              <a:t>This ratio provides a way for evaluating the efficiently of financial management of the average dollar invested in the firm's assets, and determines if the dollar came from investors or creditors.</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Net Income to Assets = net profit before taxes / total assets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Operating Income to Wages and Salaries = operating income / (salaries + wages + benefits)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Net Income Increases to Pay Increases  = change in net income / change in salaries, wages and benefits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Profits per Employee (Net Income per Employee) = net income / number of employees</a:t>
            </a:r>
            <a:endParaRPr lang="en-US" dirty="0">
              <a:ea typeface="Times New Roman"/>
              <a:cs typeface="Times New Roman"/>
            </a:endParaRPr>
          </a:p>
        </p:txBody>
      </p:sp>
    </p:spTree>
    <p:extLst>
      <p:ext uri="{BB962C8B-B14F-4D97-AF65-F5344CB8AC3E}">
        <p14:creationId xmlns:p14="http://schemas.microsoft.com/office/powerpoint/2010/main" val="63718449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Recognize the result of the following formula: </a:t>
            </a:r>
            <a:r>
              <a:rPr lang="en-US" dirty="0">
                <a:ea typeface="Times New Roman"/>
                <a:cs typeface="Arial"/>
              </a:rPr>
              <a:t>Cash Return to Shareholders = cash flow from operations / shareholders equity.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A higher cash return on assets ratio indicates a greater cash return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The cash return to shareholders ratio indicates a return earned by shareholders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determines whether the fixed costs are too high for the production volume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This ratio shows how much profit the company makes for every dollar of sales</a:t>
            </a:r>
            <a:endParaRPr lang="en-US" dirty="0">
              <a:ea typeface="Times New Roman"/>
              <a:cs typeface="Times New Roman"/>
            </a:endParaRPr>
          </a:p>
          <a:p>
            <a:pPr lvl="0">
              <a:lnSpc>
                <a:spcPct val="115000"/>
              </a:lnSpc>
              <a:spcBef>
                <a:spcPts val="0"/>
              </a:spcBef>
              <a:spcAft>
                <a:spcPts val="1000"/>
              </a:spcAft>
              <a:buFont typeface="+mj-lt"/>
              <a:buAutoNum type="arabicParenR" startAt="3"/>
            </a:pPr>
            <a:r>
              <a:rPr lang="en-US" dirty="0">
                <a:ea typeface="Times New Roman"/>
                <a:cs typeface="Times New Roman"/>
              </a:rPr>
              <a:t>Recognize the formula for the following result:  </a:t>
            </a:r>
            <a:r>
              <a:rPr lang="en-US" dirty="0">
                <a:ea typeface="Times New Roman"/>
                <a:cs typeface="Arial"/>
              </a:rPr>
              <a:t>This ratio provides clues to company pricing, cost structure and production efficiency.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Pretax Margin Ratio = net profit before taxes / sales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Cash Debt Coverage = (cash flow from operations - dividends) / total debt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Contribution Margin Ratio = (sales - variable costs)/sales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solidFill>
                  <a:srgbClr val="FF0000"/>
                </a:solidFill>
                <a:ea typeface="Times New Roman"/>
                <a:cs typeface="Arial"/>
              </a:rPr>
              <a:t>Gross Profit Margin Ratio = gross profit / sales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23068042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Recognize the result of the following formula: </a:t>
            </a:r>
            <a:r>
              <a:rPr lang="en-US" dirty="0">
                <a:ea typeface="Times New Roman"/>
                <a:cs typeface="Arial"/>
              </a:rPr>
              <a:t>Cash Debt Coverage = (cash flow from operations - dividends) / total debt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shows the amount of total debt in proportion to net income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This ratio shows the percent of debt that current cash flow can retire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measures the  amount of cash immediately available to satisfy short term debt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is the amount of assets that can be quickly converted to cash</a:t>
            </a:r>
            <a:br>
              <a:rPr lang="en-US" dirty="0">
                <a:ea typeface="Times New Roman"/>
                <a:cs typeface="Arial"/>
              </a:rPr>
            </a:br>
            <a:endParaRPr lang="en-US" dirty="0">
              <a:ea typeface="Times New Roman"/>
              <a:cs typeface="Times New Roman"/>
            </a:endParaRPr>
          </a:p>
          <a:p>
            <a:pPr lvl="0">
              <a:lnSpc>
                <a:spcPct val="115000"/>
              </a:lnSpc>
              <a:spcBef>
                <a:spcPts val="0"/>
              </a:spcBef>
              <a:spcAft>
                <a:spcPts val="1000"/>
              </a:spcAft>
              <a:buFont typeface="+mj-lt"/>
              <a:buAutoNum type="arabicParenR" startAt="5"/>
            </a:pPr>
            <a:r>
              <a:rPr lang="en-US" dirty="0">
                <a:ea typeface="Times New Roman"/>
                <a:cs typeface="Times New Roman"/>
              </a:rPr>
              <a:t>Recognize the formula for the following result:  </a:t>
            </a:r>
            <a:r>
              <a:rPr lang="en-US" dirty="0">
                <a:ea typeface="Times New Roman"/>
                <a:cs typeface="Arial"/>
              </a:rPr>
              <a:t>This ratio shows the number of times that accounts payable are paid throughout the year.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Debt Income Ratio = total debt / net income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Quick Assets = cash + marketable securities + accounts receivable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Acid Test Ratio = (cash + marketable securities) / current liabilities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solidFill>
                  <a:srgbClr val="FF0000"/>
                </a:solidFill>
                <a:ea typeface="Times New Roman"/>
                <a:cs typeface="Arial"/>
              </a:rPr>
              <a:t>Accounts Payable Turnover Ratio = total supplier purchases / average accounts payable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0360694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r>
              <a:rPr lang="en-US" dirty="0" smtClean="0"/>
              <a:t>What is Finance?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281122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Recognize the formula for the following result: </a:t>
            </a:r>
            <a:r>
              <a:rPr lang="en-US" dirty="0">
                <a:ea typeface="Times New Roman"/>
                <a:cs typeface="Arial"/>
              </a:rPr>
              <a:t>This ratio measures the degree internally generated working capital is available to satisfy obligations.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 current assets - current liabilities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Provided by Net Income = net income - depreciation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Working Capital from Operations to Total Liabilities = working capital provided from operations / current liabilities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Working Capital Ratio = current assets / current liabilities</a:t>
            </a:r>
            <a:endParaRPr lang="en-US" dirty="0">
              <a:ea typeface="Times New Roman"/>
              <a:cs typeface="Times New Roman"/>
            </a:endParaRPr>
          </a:p>
          <a:p>
            <a:pPr lvl="0">
              <a:lnSpc>
                <a:spcPct val="115000"/>
              </a:lnSpc>
              <a:spcBef>
                <a:spcPts val="0"/>
              </a:spcBef>
              <a:spcAft>
                <a:spcPts val="1000"/>
              </a:spcAft>
              <a:buFont typeface="+mj-lt"/>
              <a:buAutoNum type="arabicParenR" startAt="7"/>
            </a:pPr>
            <a:r>
              <a:rPr lang="en-US" dirty="0">
                <a:ea typeface="Times New Roman"/>
                <a:cs typeface="Times New Roman"/>
              </a:rPr>
              <a:t>Recognize the formula for the following result: </a:t>
            </a:r>
            <a:r>
              <a:rPr lang="en-US" dirty="0">
                <a:ea typeface="Times New Roman"/>
                <a:cs typeface="Arial"/>
              </a:rPr>
              <a:t>This ratio evaluates the liquidity, or ability to meet short-term debts.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Arial"/>
              </a:rPr>
              <a:t>Working Capital Ratio = current assets / current liabilities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from Operations to Total Liabilities = working capital provided from operations / current liabilities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Working Capital Provided by Net Income = net income - depreciation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Arial"/>
              </a:rPr>
              <a:t>Working Capital  = current assets - current liabilities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64520121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9"/>
            </a:pPr>
            <a:r>
              <a:rPr lang="en-US" dirty="0">
                <a:ea typeface="Times New Roman"/>
                <a:cs typeface="Times New Roman"/>
              </a:rPr>
              <a:t>Which ratio calculation do we use to get the following result: </a:t>
            </a:r>
            <a:r>
              <a:rPr lang="en-US" dirty="0">
                <a:ea typeface="Times New Roman"/>
                <a:cs typeface="Arial"/>
              </a:rPr>
              <a:t>This ratio shows the productivity of the assets?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Working Capital to Total Assets</a:t>
            </a:r>
          </a:p>
          <a:p>
            <a:pPr lvl="1">
              <a:lnSpc>
                <a:spcPct val="115000"/>
              </a:lnSpc>
              <a:spcBef>
                <a:spcPts val="0"/>
              </a:spcBef>
              <a:spcAft>
                <a:spcPts val="0"/>
              </a:spcAft>
              <a:buFont typeface="+mj-lt"/>
              <a:buAutoNum type="alphaLcParenR"/>
            </a:pPr>
            <a:r>
              <a:rPr lang="en-US" dirty="0">
                <a:ea typeface="Times New Roman"/>
                <a:cs typeface="Times New Roman"/>
              </a:rPr>
              <a:t>Equity to Debt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EBIT to Total Assets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Retained Earnings to Total Assets</a:t>
            </a:r>
          </a:p>
          <a:p>
            <a:pPr lvl="0">
              <a:lnSpc>
                <a:spcPct val="115000"/>
              </a:lnSpc>
              <a:spcBef>
                <a:spcPts val="0"/>
              </a:spcBef>
              <a:spcAft>
                <a:spcPts val="1000"/>
              </a:spcAft>
              <a:buFont typeface="+mj-lt"/>
              <a:buAutoNum type="arabicParenR" startAt="9"/>
            </a:pPr>
            <a:r>
              <a:rPr lang="en-US" dirty="0">
                <a:ea typeface="Times New Roman"/>
                <a:cs typeface="Times New Roman"/>
              </a:rPr>
              <a:t>What is the result of using the Cash Flow to Debt ratio calculation?</a:t>
            </a:r>
          </a:p>
          <a:p>
            <a:pPr lvl="1">
              <a:lnSpc>
                <a:spcPct val="115000"/>
              </a:lnSpc>
              <a:spcBef>
                <a:spcPts val="0"/>
              </a:spcBef>
              <a:spcAft>
                <a:spcPts val="0"/>
              </a:spcAft>
              <a:buFont typeface="+mj-lt"/>
              <a:buAutoNum type="alphaLcParenR"/>
            </a:pPr>
            <a:r>
              <a:rPr lang="en-US" dirty="0">
                <a:ea typeface="Times New Roman"/>
                <a:cs typeface="Arial"/>
              </a:rPr>
              <a:t>This ratio shows you by how much assets can decline in value before it becomes insolvent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A negative ratio indicates potential financial problems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Arial"/>
              </a:rPr>
              <a:t>This ratio records net liquid assets relative to total capitalization. This is the most valuable indicator of a bankruptcy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This ratio shows potential insolvency issues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98626280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sz="3600" dirty="0" smtClean="0"/>
              <a:t>Module Five: Analyzing Financial Statements (II)</a:t>
            </a:r>
          </a:p>
        </p:txBody>
      </p:sp>
      <p:sp>
        <p:nvSpPr>
          <p:cNvPr id="26627" name="Content Placeholder 3"/>
          <p:cNvSpPr>
            <a:spLocks noGrp="1"/>
          </p:cNvSpPr>
          <p:nvPr>
            <p:ph idx="1"/>
          </p:nvPr>
        </p:nvSpPr>
        <p:spPr/>
        <p:txBody>
          <a:bodyPr/>
          <a:lstStyle/>
          <a:p>
            <a:r>
              <a:rPr lang="en-US" sz="2800" dirty="0" smtClean="0"/>
              <a:t>In this module, we are going to learn more </a:t>
            </a:r>
          </a:p>
          <a:p>
            <a:r>
              <a:rPr lang="en-US" sz="2800" dirty="0" smtClean="0"/>
              <a:t>ratios and calculations for analyzing </a:t>
            </a:r>
          </a:p>
          <a:p>
            <a:r>
              <a:rPr lang="en-US" sz="2800" dirty="0" smtClean="0"/>
              <a:t>financial statements.  Here are the topics </a:t>
            </a:r>
          </a:p>
          <a:p>
            <a:r>
              <a:rPr lang="en-US" sz="2800" dirty="0" smtClean="0"/>
              <a:t>for this module:</a:t>
            </a:r>
          </a:p>
          <a:p>
            <a:pPr>
              <a:buFont typeface="Arial" charset="0"/>
              <a:buChar char="•"/>
            </a:pPr>
            <a:r>
              <a:rPr lang="en-US" sz="2800" dirty="0" smtClean="0"/>
              <a:t>Long-term analysis ratios</a:t>
            </a:r>
          </a:p>
          <a:p>
            <a:pPr>
              <a:buFont typeface="Arial" charset="0"/>
              <a:buChar char="•"/>
            </a:pPr>
            <a:r>
              <a:rPr lang="en-US" sz="2800" dirty="0" smtClean="0"/>
              <a:t>Coverage ratios</a:t>
            </a:r>
          </a:p>
          <a:p>
            <a:pPr>
              <a:buFont typeface="Arial" charset="0"/>
              <a:buChar char="•"/>
            </a:pPr>
            <a:r>
              <a:rPr lang="en-US" sz="2800" dirty="0" smtClean="0"/>
              <a:t>Leverage ratios</a:t>
            </a:r>
          </a:p>
          <a:p>
            <a:pPr>
              <a:buFont typeface="Arial" charset="0"/>
              <a:buChar char="•"/>
            </a:pPr>
            <a:r>
              <a:rPr lang="en-US" sz="2800" dirty="0" smtClean="0"/>
              <a:t>Calculating return on investment (ROI)</a:t>
            </a:r>
            <a:endParaRPr lang="en-US" dirty="0" smtClean="0"/>
          </a:p>
          <a:p>
            <a:endParaRPr lang="en-US" dirty="0" smtClean="0"/>
          </a:p>
        </p:txBody>
      </p:sp>
      <p:sp>
        <p:nvSpPr>
          <p:cNvPr id="26628"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2000" dirty="0" smtClean="0">
                <a:latin typeface="Cambria" pitchFamily="18" charset="0"/>
                <a:cs typeface="Times New Roman" pitchFamily="18" charset="0"/>
              </a:rPr>
              <a:t>Life is a game. Money is how we keep score.</a:t>
            </a:r>
            <a:endParaRPr lang="en-US" sz="1600" dirty="0" smtClean="0">
              <a:cs typeface="Times New Roman" pitchFamily="18" charset="0"/>
            </a:endParaRPr>
          </a:p>
          <a:p>
            <a:pPr algn="ctr">
              <a:lnSpc>
                <a:spcPct val="115000"/>
              </a:lnSpc>
              <a:spcBef>
                <a:spcPct val="0"/>
              </a:spcBef>
              <a:spcAft>
                <a:spcPts val="1000"/>
              </a:spcAft>
            </a:pPr>
            <a:r>
              <a:rPr lang="en-US" sz="2000" b="1" dirty="0" smtClean="0">
                <a:latin typeface="Cambria" pitchFamily="18" charset="0"/>
                <a:cs typeface="Times New Roman" pitchFamily="18" charset="0"/>
              </a:rPr>
              <a:t>Ted Turner</a:t>
            </a:r>
            <a:endParaRPr lang="en-US" sz="1600" b="1" dirty="0" smtClean="0">
              <a:cs typeface="Times New Roman" pitchFamily="18" charset="0"/>
            </a:endParaRPr>
          </a:p>
          <a:p>
            <a:endParaRPr lang="en-US" dirty="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Long-Term Analysis Ratios</a:t>
            </a: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1080898959"/>
              </p:ext>
            </p:extLst>
          </p:nvPr>
        </p:nvGraphicFramePr>
        <p:xfrm>
          <a:off x="468313" y="1700213"/>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0" name="Straight Connector 9"/>
          <p:cNvCxnSpPr/>
          <p:nvPr/>
        </p:nvCxnSpPr>
        <p:spPr>
          <a:xfrm>
            <a:off x="683568" y="3933056"/>
            <a:ext cx="2304256"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cxnSp>
        <p:nvCxnSpPr>
          <p:cNvPr id="11" name="Straight Connector 10"/>
          <p:cNvCxnSpPr/>
          <p:nvPr/>
        </p:nvCxnSpPr>
        <p:spPr>
          <a:xfrm>
            <a:off x="6228184" y="3933056"/>
            <a:ext cx="2304256"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cxnSp>
        <p:nvCxnSpPr>
          <p:cNvPr id="12" name="Straight Connector 11"/>
          <p:cNvCxnSpPr/>
          <p:nvPr/>
        </p:nvCxnSpPr>
        <p:spPr>
          <a:xfrm>
            <a:off x="3419872" y="3933056"/>
            <a:ext cx="2304256"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60165394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dirty="0" smtClean="0"/>
              <a:t>Coverage Ratios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884495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7" name="Straight Connector 6"/>
          <p:cNvCxnSpPr/>
          <p:nvPr/>
        </p:nvCxnSpPr>
        <p:spPr>
          <a:xfrm>
            <a:off x="1019593" y="2348880"/>
            <a:ext cx="1152128"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sp>
        <p:nvSpPr>
          <p:cNvPr id="6" name="TextBox 5"/>
          <p:cNvSpPr txBox="1"/>
          <p:nvPr/>
        </p:nvSpPr>
        <p:spPr>
          <a:xfrm>
            <a:off x="2339752" y="2118047"/>
            <a:ext cx="4185569" cy="461665"/>
          </a:xfrm>
          <a:prstGeom prst="rect">
            <a:avLst/>
          </a:prstGeom>
          <a:noFill/>
        </p:spPr>
        <p:txBody>
          <a:bodyPr wrap="none" rtlCol="0">
            <a:spAutoFit/>
          </a:bodyPr>
          <a:lstStyle/>
          <a:p>
            <a:r>
              <a:rPr lang="en-US" sz="2400" dirty="0" smtClean="0">
                <a:solidFill>
                  <a:schemeClr val="bg1"/>
                </a:solidFill>
              </a:rPr>
              <a:t>=Times Interest Earned Ratio</a:t>
            </a:r>
            <a:endParaRPr lang="en-US" sz="2400" dirty="0">
              <a:solidFill>
                <a:schemeClr val="bg1"/>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Leverage Ratios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012229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5" name="Straight Connector 4"/>
          <p:cNvCxnSpPr/>
          <p:nvPr/>
        </p:nvCxnSpPr>
        <p:spPr>
          <a:xfrm>
            <a:off x="4274065" y="2420888"/>
            <a:ext cx="2041065"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cxnSp>
        <p:nvCxnSpPr>
          <p:cNvPr id="6" name="Straight Connector 5"/>
          <p:cNvCxnSpPr/>
          <p:nvPr/>
        </p:nvCxnSpPr>
        <p:spPr>
          <a:xfrm>
            <a:off x="4181307" y="5589240"/>
            <a:ext cx="2245172"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cxnSp>
        <p:nvCxnSpPr>
          <p:cNvPr id="7" name="Straight Connector 6"/>
          <p:cNvCxnSpPr/>
          <p:nvPr/>
        </p:nvCxnSpPr>
        <p:spPr>
          <a:xfrm>
            <a:off x="4172011" y="3882712"/>
            <a:ext cx="2245172" cy="0"/>
          </a:xfrm>
          <a:prstGeom prst="line">
            <a:avLst/>
          </a:prstGeom>
          <a:ln w="76200">
            <a:solidFill>
              <a:schemeClr val="bg1"/>
            </a:solidFill>
          </a:ln>
        </p:spPr>
        <p:style>
          <a:lnRef idx="3">
            <a:schemeClr val="dk1"/>
          </a:lnRef>
          <a:fillRef idx="0">
            <a:schemeClr val="dk1"/>
          </a:fillRef>
          <a:effectRef idx="2">
            <a:schemeClr val="dk1"/>
          </a:effectRef>
          <a:fontRef idx="minor">
            <a:schemeClr val="tx1"/>
          </a:fontRef>
        </p:style>
      </p:cxnSp>
      <p:sp>
        <p:nvSpPr>
          <p:cNvPr id="8" name="TextBox 7"/>
          <p:cNvSpPr txBox="1"/>
          <p:nvPr/>
        </p:nvSpPr>
        <p:spPr>
          <a:xfrm>
            <a:off x="2267744" y="1632894"/>
            <a:ext cx="1512168" cy="954107"/>
          </a:xfrm>
          <a:prstGeom prst="rect">
            <a:avLst/>
          </a:prstGeom>
          <a:noFill/>
        </p:spPr>
        <p:txBody>
          <a:bodyPr wrap="square" rtlCol="0">
            <a:spAutoFit/>
          </a:bodyPr>
          <a:lstStyle/>
          <a:p>
            <a:r>
              <a:rPr lang="en-US" sz="2800" dirty="0">
                <a:solidFill>
                  <a:schemeClr val="bg1"/>
                </a:solidFill>
              </a:rPr>
              <a:t>Equity </a:t>
            </a:r>
            <a:r>
              <a:rPr lang="en-US" sz="2800" dirty="0" smtClean="0">
                <a:solidFill>
                  <a:schemeClr val="bg1"/>
                </a:solidFill>
              </a:rPr>
              <a:t>Ratio =</a:t>
            </a:r>
            <a:endParaRPr lang="en-US" sz="2800" dirty="0">
              <a:solidFill>
                <a:schemeClr val="bg1"/>
              </a:solidFill>
            </a:endParaRPr>
          </a:p>
        </p:txBody>
      </p:sp>
      <p:sp>
        <p:nvSpPr>
          <p:cNvPr id="9" name="TextBox 8"/>
          <p:cNvSpPr txBox="1"/>
          <p:nvPr/>
        </p:nvSpPr>
        <p:spPr>
          <a:xfrm>
            <a:off x="2256314" y="3212976"/>
            <a:ext cx="1512168" cy="1384995"/>
          </a:xfrm>
          <a:prstGeom prst="rect">
            <a:avLst/>
          </a:prstGeom>
          <a:noFill/>
        </p:spPr>
        <p:txBody>
          <a:bodyPr wrap="square" rtlCol="0">
            <a:spAutoFit/>
          </a:bodyPr>
          <a:lstStyle/>
          <a:p>
            <a:r>
              <a:rPr lang="en-US" sz="2800" dirty="0" smtClean="0">
                <a:solidFill>
                  <a:schemeClr val="bg1"/>
                </a:solidFill>
              </a:rPr>
              <a:t>Debt to Equity Ratio =</a:t>
            </a:r>
            <a:endParaRPr lang="en-US" sz="2800" dirty="0">
              <a:solidFill>
                <a:schemeClr val="bg1"/>
              </a:solidFill>
            </a:endParaRPr>
          </a:p>
        </p:txBody>
      </p:sp>
      <p:sp>
        <p:nvSpPr>
          <p:cNvPr id="10" name="TextBox 9"/>
          <p:cNvSpPr txBox="1"/>
          <p:nvPr/>
        </p:nvSpPr>
        <p:spPr>
          <a:xfrm>
            <a:off x="2256314" y="4797152"/>
            <a:ext cx="1512168" cy="954107"/>
          </a:xfrm>
          <a:prstGeom prst="rect">
            <a:avLst/>
          </a:prstGeom>
          <a:noFill/>
        </p:spPr>
        <p:txBody>
          <a:bodyPr wrap="square" rtlCol="0">
            <a:spAutoFit/>
          </a:bodyPr>
          <a:lstStyle/>
          <a:p>
            <a:r>
              <a:rPr lang="en-US" sz="2800" dirty="0" smtClean="0">
                <a:solidFill>
                  <a:schemeClr val="bg1"/>
                </a:solidFill>
              </a:rPr>
              <a:t>Debt Ratio =</a:t>
            </a:r>
            <a:endParaRPr lang="en-US" sz="2800" dirty="0">
              <a:solidFill>
                <a:schemeClr val="bg1"/>
              </a:solidFill>
            </a:endParaRPr>
          </a:p>
        </p:txBody>
      </p:sp>
    </p:spTree>
    <p:extLst>
      <p:ext uri="{BB962C8B-B14F-4D97-AF65-F5344CB8AC3E}">
        <p14:creationId xmlns:p14="http://schemas.microsoft.com/office/powerpoint/2010/main" val="428549382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smtClean="0"/>
              <a:t>Calculating Return on Investment (ROI)</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569948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ratio calculation do we use to get the following result:  </a:t>
            </a:r>
            <a:r>
              <a:rPr lang="en-US" dirty="0">
                <a:ea typeface="Times New Roman"/>
                <a:cs typeface="Arial"/>
              </a:rPr>
              <a:t>This ratio determines the relative financial strength and long-run liquidity?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Stockholders’ Equity Ratio</a:t>
            </a:r>
          </a:p>
          <a:p>
            <a:pPr lvl="1">
              <a:lnSpc>
                <a:spcPct val="115000"/>
              </a:lnSpc>
              <a:spcBef>
                <a:spcPts val="0"/>
              </a:spcBef>
              <a:spcAft>
                <a:spcPts val="0"/>
              </a:spcAft>
              <a:buFont typeface="+mj-lt"/>
              <a:buAutoNum type="alphaLcParenR"/>
            </a:pPr>
            <a:r>
              <a:rPr lang="en-US" dirty="0">
                <a:ea typeface="Times New Roman"/>
                <a:cs typeface="Times New Roman"/>
              </a:rPr>
              <a:t>Total Debt to Net Worth</a:t>
            </a:r>
          </a:p>
          <a:p>
            <a:pPr lvl="1">
              <a:lnSpc>
                <a:spcPct val="115000"/>
              </a:lnSpc>
              <a:spcBef>
                <a:spcPts val="0"/>
              </a:spcBef>
              <a:spcAft>
                <a:spcPts val="0"/>
              </a:spcAft>
              <a:buFont typeface="+mj-lt"/>
              <a:buAutoNum type="alphaLcParenR"/>
            </a:pPr>
            <a:r>
              <a:rPr lang="en-US" dirty="0">
                <a:ea typeface="Times New Roman"/>
                <a:cs typeface="Times New Roman"/>
              </a:rPr>
              <a:t>Current Assets to Total Debt</a:t>
            </a:r>
          </a:p>
          <a:p>
            <a:pPr lvl="1">
              <a:lnSpc>
                <a:spcPct val="115000"/>
              </a:lnSpc>
              <a:spcBef>
                <a:spcPts val="0"/>
              </a:spcBef>
              <a:spcAft>
                <a:spcPts val="1000"/>
              </a:spcAft>
              <a:buFont typeface="+mj-lt"/>
              <a:buAutoNum type="alphaLcParenR"/>
            </a:pPr>
            <a:r>
              <a:rPr lang="en-US" dirty="0">
                <a:ea typeface="Times New Roman"/>
                <a:cs typeface="Times New Roman"/>
              </a:rPr>
              <a:t>Stockholder’s Net Worth</a:t>
            </a:r>
          </a:p>
          <a:p>
            <a:pPr lvl="0">
              <a:lnSpc>
                <a:spcPct val="115000"/>
              </a:lnSpc>
              <a:spcBef>
                <a:spcPts val="0"/>
              </a:spcBef>
              <a:spcAft>
                <a:spcPts val="1000"/>
              </a:spcAft>
              <a:buFont typeface="+mj-lt"/>
              <a:buAutoNum type="arabicParenR"/>
            </a:pPr>
            <a:r>
              <a:rPr lang="en-US" dirty="0">
                <a:ea typeface="Times New Roman"/>
                <a:cs typeface="Times New Roman"/>
              </a:rPr>
              <a:t>Why is using the long-term analysis helpful?</a:t>
            </a:r>
          </a:p>
          <a:p>
            <a:pPr lvl="1">
              <a:lnSpc>
                <a:spcPct val="115000"/>
              </a:lnSpc>
              <a:spcBef>
                <a:spcPts val="0"/>
              </a:spcBef>
              <a:spcAft>
                <a:spcPts val="0"/>
              </a:spcAft>
              <a:buFont typeface="+mj-lt"/>
              <a:buAutoNum type="alphaLcParenR"/>
            </a:pPr>
            <a:r>
              <a:rPr lang="en-US" dirty="0">
                <a:ea typeface="Times New Roman"/>
                <a:cs typeface="Times New Roman"/>
              </a:rPr>
              <a:t>Because it shows the real current financial situation </a:t>
            </a:r>
          </a:p>
          <a:p>
            <a:pPr lvl="1">
              <a:lnSpc>
                <a:spcPct val="115000"/>
              </a:lnSpc>
              <a:spcBef>
                <a:spcPts val="0"/>
              </a:spcBef>
              <a:spcAft>
                <a:spcPts val="0"/>
              </a:spcAft>
              <a:buFont typeface="+mj-lt"/>
              <a:buAutoNum type="alphaLcParenR"/>
            </a:pPr>
            <a:r>
              <a:rPr lang="en-US" dirty="0">
                <a:ea typeface="Times New Roman"/>
                <a:cs typeface="Times New Roman"/>
              </a:rPr>
              <a:t>Because it can determine an organization’s future financial performance</a:t>
            </a:r>
          </a:p>
          <a:p>
            <a:pPr lvl="1">
              <a:lnSpc>
                <a:spcPct val="115000"/>
              </a:lnSpc>
              <a:spcBef>
                <a:spcPts val="0"/>
              </a:spcBef>
              <a:spcAft>
                <a:spcPts val="0"/>
              </a:spcAft>
              <a:buFont typeface="+mj-lt"/>
              <a:buAutoNum type="alphaLcParenR"/>
            </a:pPr>
            <a:r>
              <a:rPr lang="en-US" dirty="0">
                <a:ea typeface="Times New Roman"/>
                <a:cs typeface="Times New Roman"/>
              </a:rPr>
              <a:t>Because it can solve an organization’s financial problems</a:t>
            </a:r>
          </a:p>
          <a:p>
            <a:pPr lvl="1">
              <a:lnSpc>
                <a:spcPct val="115000"/>
              </a:lnSpc>
              <a:spcBef>
                <a:spcPts val="0"/>
              </a:spcBef>
              <a:spcAft>
                <a:spcPts val="1000"/>
              </a:spcAft>
              <a:buFont typeface="+mj-lt"/>
              <a:buAutoNum type="alphaLcParenR"/>
            </a:pPr>
            <a:r>
              <a:rPr lang="en-US" dirty="0">
                <a:ea typeface="Times New Roman"/>
                <a:cs typeface="Times New Roman"/>
              </a:rPr>
              <a:t>Because it can definitely prevent financial damages</a:t>
            </a:r>
          </a:p>
        </p:txBody>
      </p:sp>
    </p:spTree>
    <p:extLst>
      <p:ext uri="{BB962C8B-B14F-4D97-AF65-F5344CB8AC3E}">
        <p14:creationId xmlns:p14="http://schemas.microsoft.com/office/powerpoint/2010/main" val="57547748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What is the name of the ratio calculation that we use for calculating the coverage ratios?</a:t>
            </a:r>
          </a:p>
          <a:p>
            <a:pPr lvl="1">
              <a:lnSpc>
                <a:spcPct val="115000"/>
              </a:lnSpc>
              <a:spcBef>
                <a:spcPts val="0"/>
              </a:spcBef>
              <a:spcAft>
                <a:spcPts val="0"/>
              </a:spcAft>
              <a:buFont typeface="+mj-lt"/>
              <a:buAutoNum type="alphaLcParenR"/>
            </a:pPr>
            <a:r>
              <a:rPr lang="en-US" dirty="0">
                <a:ea typeface="Times New Roman"/>
                <a:cs typeface="Times New Roman"/>
              </a:rPr>
              <a:t>Times Interest Ratio</a:t>
            </a:r>
          </a:p>
          <a:p>
            <a:pPr lvl="1">
              <a:lnSpc>
                <a:spcPct val="115000"/>
              </a:lnSpc>
              <a:spcBef>
                <a:spcPts val="0"/>
              </a:spcBef>
              <a:spcAft>
                <a:spcPts val="0"/>
              </a:spcAft>
              <a:buFont typeface="+mj-lt"/>
              <a:buAutoNum type="alphaLcParenR"/>
            </a:pPr>
            <a:r>
              <a:rPr lang="en-US" dirty="0">
                <a:ea typeface="Times New Roman"/>
                <a:cs typeface="Times New Roman"/>
              </a:rPr>
              <a:t>Times Earned Ratio</a:t>
            </a:r>
          </a:p>
          <a:p>
            <a:pPr lvl="1">
              <a:lnSpc>
                <a:spcPct val="115000"/>
              </a:lnSpc>
              <a:spcBef>
                <a:spcPts val="0"/>
              </a:spcBef>
              <a:spcAft>
                <a:spcPts val="0"/>
              </a:spcAft>
              <a:buFont typeface="+mj-lt"/>
              <a:buAutoNum type="alphaLcParenR"/>
            </a:pPr>
            <a:r>
              <a:rPr lang="en-US" dirty="0">
                <a:ea typeface="Times New Roman"/>
                <a:cs typeface="Times New Roman"/>
              </a:rPr>
              <a:t>Times Ratio</a:t>
            </a:r>
          </a:p>
          <a:p>
            <a:pPr lvl="1">
              <a:lnSpc>
                <a:spcPct val="115000"/>
              </a:lnSpc>
              <a:spcBef>
                <a:spcPts val="0"/>
              </a:spcBef>
              <a:spcAft>
                <a:spcPts val="1000"/>
              </a:spcAft>
              <a:buFont typeface="+mj-lt"/>
              <a:buAutoNum type="alphaLcParenR"/>
            </a:pPr>
            <a:r>
              <a:rPr lang="en-US" dirty="0">
                <a:ea typeface="Times New Roman"/>
                <a:cs typeface="Times New Roman"/>
              </a:rPr>
              <a:t>Times Interest Earned Ratio</a:t>
            </a:r>
          </a:p>
          <a:p>
            <a:pPr lvl="0">
              <a:lnSpc>
                <a:spcPct val="115000"/>
              </a:lnSpc>
              <a:spcBef>
                <a:spcPts val="0"/>
              </a:spcBef>
              <a:spcAft>
                <a:spcPts val="1000"/>
              </a:spcAft>
              <a:buFont typeface="+mj-lt"/>
              <a:buAutoNum type="arabicParenR" startAt="3"/>
            </a:pPr>
            <a:r>
              <a:rPr lang="en-US" dirty="0">
                <a:ea typeface="Times New Roman"/>
                <a:cs typeface="Times New Roman"/>
              </a:rPr>
              <a:t>What does the coverage ratio show?</a:t>
            </a:r>
          </a:p>
          <a:p>
            <a:pPr lvl="1">
              <a:lnSpc>
                <a:spcPct val="115000"/>
              </a:lnSpc>
              <a:spcBef>
                <a:spcPts val="0"/>
              </a:spcBef>
              <a:spcAft>
                <a:spcPts val="0"/>
              </a:spcAft>
              <a:buFont typeface="+mj-lt"/>
              <a:buAutoNum type="alphaLcParenR"/>
            </a:pPr>
            <a:r>
              <a:rPr lang="en-US" dirty="0">
                <a:ea typeface="Times New Roman"/>
                <a:cs typeface="Times New Roman"/>
              </a:rPr>
              <a:t>It shows how many times a company’s earnings can cover the fixed-interest payments on its short-term debt</a:t>
            </a:r>
          </a:p>
          <a:p>
            <a:pPr lvl="1">
              <a:lnSpc>
                <a:spcPct val="115000"/>
              </a:lnSpc>
              <a:spcBef>
                <a:spcPts val="0"/>
              </a:spcBef>
              <a:spcAft>
                <a:spcPts val="0"/>
              </a:spcAft>
              <a:buFont typeface="+mj-lt"/>
              <a:buAutoNum type="alphaLcParenR"/>
            </a:pPr>
            <a:r>
              <a:rPr lang="en-US" dirty="0">
                <a:ea typeface="Times New Roman"/>
                <a:cs typeface="Times New Roman"/>
              </a:rPr>
              <a:t>It shows how many times a company’s earnings can cover the fixed-interest payments on its long-term debt</a:t>
            </a:r>
          </a:p>
          <a:p>
            <a:pPr lvl="1">
              <a:lnSpc>
                <a:spcPct val="115000"/>
              </a:lnSpc>
              <a:spcBef>
                <a:spcPts val="0"/>
              </a:spcBef>
              <a:spcAft>
                <a:spcPts val="0"/>
              </a:spcAft>
              <a:buFont typeface="+mj-lt"/>
              <a:buAutoNum type="alphaLcParenR"/>
            </a:pPr>
            <a:r>
              <a:rPr lang="en-US" dirty="0">
                <a:ea typeface="Times New Roman"/>
                <a:cs typeface="Times New Roman"/>
              </a:rPr>
              <a:t>It shows  the earnings before interest and taxes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103936559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Which ratio calculation do we use to get the following result: </a:t>
            </a:r>
            <a:r>
              <a:rPr lang="en-US" dirty="0">
                <a:ea typeface="Times New Roman"/>
                <a:cs typeface="Arial"/>
              </a:rPr>
              <a:t>This ratio determines how much of the assets are financed?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Debt to Equity Ratio</a:t>
            </a:r>
          </a:p>
          <a:p>
            <a:pPr lvl="1">
              <a:lnSpc>
                <a:spcPct val="115000"/>
              </a:lnSpc>
              <a:spcBef>
                <a:spcPts val="0"/>
              </a:spcBef>
              <a:spcAft>
                <a:spcPts val="0"/>
              </a:spcAft>
              <a:buFont typeface="+mj-lt"/>
              <a:buAutoNum type="alphaLcParenR"/>
            </a:pPr>
            <a:r>
              <a:rPr lang="en-US" dirty="0">
                <a:ea typeface="Times New Roman"/>
                <a:cs typeface="Times New Roman"/>
              </a:rPr>
              <a:t>Debt Ratio</a:t>
            </a:r>
          </a:p>
          <a:p>
            <a:pPr lvl="1">
              <a:lnSpc>
                <a:spcPct val="115000"/>
              </a:lnSpc>
              <a:spcBef>
                <a:spcPts val="0"/>
              </a:spcBef>
              <a:spcAft>
                <a:spcPts val="0"/>
              </a:spcAft>
              <a:buFont typeface="+mj-lt"/>
              <a:buAutoNum type="alphaLcParenR"/>
            </a:pPr>
            <a:r>
              <a:rPr lang="en-US" dirty="0">
                <a:ea typeface="Times New Roman"/>
                <a:cs typeface="Times New Roman"/>
              </a:rPr>
              <a:t>Equity ratio</a:t>
            </a:r>
          </a:p>
          <a:p>
            <a:pPr lvl="1">
              <a:lnSpc>
                <a:spcPct val="115000"/>
              </a:lnSpc>
              <a:spcBef>
                <a:spcPts val="0"/>
              </a:spcBef>
              <a:spcAft>
                <a:spcPts val="1000"/>
              </a:spcAft>
              <a:buFont typeface="+mj-lt"/>
              <a:buAutoNum type="alphaLcParenR"/>
            </a:pPr>
            <a:r>
              <a:rPr lang="en-US" dirty="0">
                <a:ea typeface="Times New Roman"/>
                <a:cs typeface="Times New Roman"/>
              </a:rPr>
              <a:t>Assets ratio</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What do the leverage ratios calculate?</a:t>
            </a:r>
          </a:p>
          <a:p>
            <a:pPr lvl="1">
              <a:lnSpc>
                <a:spcPct val="115000"/>
              </a:lnSpc>
              <a:spcBef>
                <a:spcPts val="0"/>
              </a:spcBef>
              <a:spcAft>
                <a:spcPts val="0"/>
              </a:spcAft>
              <a:buFont typeface="+mj-lt"/>
              <a:buAutoNum type="alphaLcParenR"/>
            </a:pPr>
            <a:r>
              <a:rPr lang="en-US" dirty="0">
                <a:ea typeface="Times New Roman"/>
                <a:cs typeface="Times New Roman"/>
              </a:rPr>
              <a:t>The proportion of the owner’s contribution and the contribution from creditors</a:t>
            </a:r>
          </a:p>
          <a:p>
            <a:pPr lvl="1">
              <a:lnSpc>
                <a:spcPct val="115000"/>
              </a:lnSpc>
              <a:spcBef>
                <a:spcPts val="0"/>
              </a:spcBef>
              <a:spcAft>
                <a:spcPts val="0"/>
              </a:spcAft>
              <a:buFont typeface="+mj-lt"/>
              <a:buAutoNum type="alphaLcParenR"/>
            </a:pPr>
            <a:r>
              <a:rPr lang="en-US" dirty="0">
                <a:ea typeface="Times New Roman"/>
                <a:cs typeface="Times New Roman"/>
              </a:rPr>
              <a:t>The owner’s contribution to the finance of an organization </a:t>
            </a:r>
          </a:p>
          <a:p>
            <a:pPr lvl="1">
              <a:lnSpc>
                <a:spcPct val="115000"/>
              </a:lnSpc>
              <a:spcBef>
                <a:spcPts val="0"/>
              </a:spcBef>
              <a:spcAft>
                <a:spcPts val="0"/>
              </a:spcAft>
              <a:buFont typeface="+mj-lt"/>
              <a:buAutoNum type="alphaLcParenR"/>
            </a:pPr>
            <a:r>
              <a:rPr lang="en-US" dirty="0">
                <a:ea typeface="Times New Roman"/>
                <a:cs typeface="Times New Roman"/>
              </a:rPr>
              <a:t>The creditors’ contribution to the finance of an organization </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2001468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dirty="0" smtClean="0"/>
              <a:t>Commonly Used Terms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089509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Why is calculating the Return on Investment helpful for the job?</a:t>
            </a:r>
          </a:p>
          <a:p>
            <a:pPr lvl="1">
              <a:lnSpc>
                <a:spcPct val="115000"/>
              </a:lnSpc>
              <a:spcBef>
                <a:spcPts val="0"/>
              </a:spcBef>
              <a:spcAft>
                <a:spcPts val="0"/>
              </a:spcAft>
              <a:buFont typeface="+mj-lt"/>
              <a:buAutoNum type="alphaLcParenR"/>
            </a:pPr>
            <a:r>
              <a:rPr lang="en-US" dirty="0">
                <a:ea typeface="Times New Roman"/>
                <a:cs typeface="Times New Roman"/>
              </a:rPr>
              <a:t>Because it can practically make a financial decision instead of you</a:t>
            </a:r>
          </a:p>
          <a:p>
            <a:pPr lvl="1">
              <a:lnSpc>
                <a:spcPct val="115000"/>
              </a:lnSpc>
              <a:spcBef>
                <a:spcPts val="0"/>
              </a:spcBef>
              <a:spcAft>
                <a:spcPts val="0"/>
              </a:spcAft>
              <a:buFont typeface="+mj-lt"/>
              <a:buAutoNum type="alphaLcParenR"/>
            </a:pPr>
            <a:r>
              <a:rPr lang="en-US" dirty="0">
                <a:ea typeface="Times New Roman"/>
                <a:cs typeface="Times New Roman"/>
              </a:rPr>
              <a:t>Because it can show the efficiency of an investment</a:t>
            </a:r>
          </a:p>
          <a:p>
            <a:pPr lvl="1">
              <a:lnSpc>
                <a:spcPct val="115000"/>
              </a:lnSpc>
              <a:spcBef>
                <a:spcPts val="0"/>
              </a:spcBef>
              <a:spcAft>
                <a:spcPts val="0"/>
              </a:spcAft>
              <a:buFont typeface="+mj-lt"/>
              <a:buAutoNum type="alphaLcParenR"/>
            </a:pPr>
            <a:r>
              <a:rPr lang="en-US" dirty="0">
                <a:ea typeface="Times New Roman"/>
                <a:cs typeface="Times New Roman"/>
              </a:rPr>
              <a:t>Because it is absolutely reliable way for preventing the investment to fail</a:t>
            </a:r>
          </a:p>
          <a:p>
            <a:pPr lvl="1">
              <a:lnSpc>
                <a:spcPct val="115000"/>
              </a:lnSpc>
              <a:spcBef>
                <a:spcPts val="0"/>
              </a:spcBef>
              <a:spcAft>
                <a:spcPts val="1000"/>
              </a:spcAft>
              <a:buFont typeface="+mj-lt"/>
              <a:buAutoNum type="alphaLcParenR"/>
            </a:pPr>
            <a:r>
              <a:rPr lang="en-US" dirty="0">
                <a:ea typeface="Times New Roman"/>
                <a:cs typeface="Times New Roman"/>
              </a:rPr>
              <a:t>Because it will make you look wiser and more dedicated</a:t>
            </a: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on the list of possible calculations?</a:t>
            </a:r>
          </a:p>
          <a:p>
            <a:pPr lvl="1">
              <a:lnSpc>
                <a:spcPct val="115000"/>
              </a:lnSpc>
              <a:spcBef>
                <a:spcPts val="0"/>
              </a:spcBef>
              <a:spcAft>
                <a:spcPts val="0"/>
              </a:spcAft>
              <a:buFont typeface="+mj-lt"/>
              <a:buAutoNum type="alphaLcParenR"/>
            </a:pPr>
            <a:r>
              <a:rPr lang="en-US" dirty="0">
                <a:ea typeface="Times New Roman"/>
                <a:cs typeface="Times New Roman"/>
              </a:rPr>
              <a:t>Return on gross invested capital (ROGIC)</a:t>
            </a:r>
          </a:p>
          <a:p>
            <a:pPr lvl="1">
              <a:lnSpc>
                <a:spcPct val="115000"/>
              </a:lnSpc>
              <a:spcBef>
                <a:spcPts val="0"/>
              </a:spcBef>
              <a:spcAft>
                <a:spcPts val="0"/>
              </a:spcAft>
              <a:buFont typeface="+mj-lt"/>
              <a:buAutoNum type="alphaLcParenR"/>
            </a:pPr>
            <a:r>
              <a:rPr lang="en-US" dirty="0">
                <a:ea typeface="Times New Roman"/>
                <a:cs typeface="Times New Roman"/>
              </a:rPr>
              <a:t>Return on capital employed (ROCE)</a:t>
            </a:r>
          </a:p>
          <a:p>
            <a:pPr lvl="1">
              <a:lnSpc>
                <a:spcPct val="115000"/>
              </a:lnSpc>
              <a:spcBef>
                <a:spcPts val="0"/>
              </a:spcBef>
              <a:spcAft>
                <a:spcPts val="0"/>
              </a:spcAft>
              <a:buFont typeface="+mj-lt"/>
              <a:buAutoNum type="alphaLcParenR"/>
            </a:pPr>
            <a:r>
              <a:rPr lang="en-US" dirty="0">
                <a:ea typeface="Times New Roman"/>
                <a:cs typeface="Times New Roman"/>
              </a:rPr>
              <a:t>Return of Loss (ROL)</a:t>
            </a:r>
          </a:p>
          <a:p>
            <a:pPr lvl="1">
              <a:lnSpc>
                <a:spcPct val="115000"/>
              </a:lnSpc>
              <a:spcBef>
                <a:spcPts val="0"/>
              </a:spcBef>
              <a:spcAft>
                <a:spcPts val="1000"/>
              </a:spcAft>
              <a:buFont typeface="+mj-lt"/>
              <a:buAutoNum type="alphaLcParenR"/>
            </a:pPr>
            <a:r>
              <a:rPr lang="en-US" dirty="0">
                <a:ea typeface="Times New Roman"/>
                <a:cs typeface="Times New Roman"/>
              </a:rPr>
              <a:t>Return on equity (ROE)</a:t>
            </a:r>
          </a:p>
          <a:p>
            <a:endParaRPr lang="en-US" dirty="0" smtClean="0"/>
          </a:p>
        </p:txBody>
      </p:sp>
    </p:spTree>
    <p:extLst>
      <p:ext uri="{BB962C8B-B14F-4D97-AF65-F5344CB8AC3E}">
        <p14:creationId xmlns:p14="http://schemas.microsoft.com/office/powerpoint/2010/main" val="87571338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ratio calculation do we use to get the following result:  </a:t>
            </a:r>
            <a:r>
              <a:rPr lang="en-US" dirty="0">
                <a:ea typeface="Times New Roman"/>
                <a:cs typeface="Arial"/>
              </a:rPr>
              <a:t>This ratio determines the relative financial strength and long-run liquidity?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Stockholders’ Equity Ratio</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Total Debt to Net Worth</a:t>
            </a:r>
          </a:p>
          <a:p>
            <a:pPr lvl="1">
              <a:lnSpc>
                <a:spcPct val="115000"/>
              </a:lnSpc>
              <a:spcBef>
                <a:spcPts val="0"/>
              </a:spcBef>
              <a:spcAft>
                <a:spcPts val="0"/>
              </a:spcAft>
              <a:buFont typeface="+mj-lt"/>
              <a:buAutoNum type="alphaLcParenR"/>
            </a:pPr>
            <a:r>
              <a:rPr lang="en-US" dirty="0">
                <a:ea typeface="Times New Roman"/>
                <a:cs typeface="Times New Roman"/>
              </a:rPr>
              <a:t>Current Assets to Total Debt</a:t>
            </a:r>
          </a:p>
          <a:p>
            <a:pPr lvl="1">
              <a:lnSpc>
                <a:spcPct val="115000"/>
              </a:lnSpc>
              <a:spcBef>
                <a:spcPts val="0"/>
              </a:spcBef>
              <a:spcAft>
                <a:spcPts val="1000"/>
              </a:spcAft>
              <a:buFont typeface="+mj-lt"/>
              <a:buAutoNum type="alphaLcParenR"/>
            </a:pPr>
            <a:r>
              <a:rPr lang="en-US" dirty="0">
                <a:ea typeface="Times New Roman"/>
                <a:cs typeface="Times New Roman"/>
              </a:rPr>
              <a:t>Stockholder’s Net Worth</a:t>
            </a:r>
          </a:p>
          <a:p>
            <a:pPr lvl="0">
              <a:lnSpc>
                <a:spcPct val="115000"/>
              </a:lnSpc>
              <a:spcBef>
                <a:spcPts val="0"/>
              </a:spcBef>
              <a:spcAft>
                <a:spcPts val="1000"/>
              </a:spcAft>
              <a:buFont typeface="+mj-lt"/>
              <a:buAutoNum type="arabicParenR"/>
            </a:pPr>
            <a:r>
              <a:rPr lang="en-US" dirty="0">
                <a:ea typeface="Times New Roman"/>
                <a:cs typeface="Times New Roman"/>
              </a:rPr>
              <a:t>Why is using the long-term analysis helpful?</a:t>
            </a:r>
          </a:p>
          <a:p>
            <a:pPr lvl="1">
              <a:lnSpc>
                <a:spcPct val="115000"/>
              </a:lnSpc>
              <a:spcBef>
                <a:spcPts val="0"/>
              </a:spcBef>
              <a:spcAft>
                <a:spcPts val="0"/>
              </a:spcAft>
              <a:buFont typeface="+mj-lt"/>
              <a:buAutoNum type="alphaLcParenR"/>
            </a:pPr>
            <a:r>
              <a:rPr lang="en-US" dirty="0">
                <a:ea typeface="Times New Roman"/>
                <a:cs typeface="Times New Roman"/>
              </a:rPr>
              <a:t>Because it shows the real current financial situation </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Because it can determine an organization’s future financial performance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Because it can solve an organization’s financial problems</a:t>
            </a:r>
          </a:p>
          <a:p>
            <a:pPr lvl="1">
              <a:lnSpc>
                <a:spcPct val="115000"/>
              </a:lnSpc>
              <a:spcBef>
                <a:spcPts val="0"/>
              </a:spcBef>
              <a:spcAft>
                <a:spcPts val="1000"/>
              </a:spcAft>
              <a:buFont typeface="+mj-lt"/>
              <a:buAutoNum type="alphaLcParenR"/>
            </a:pPr>
            <a:r>
              <a:rPr lang="en-US" dirty="0">
                <a:ea typeface="Times New Roman"/>
                <a:cs typeface="Times New Roman"/>
              </a:rPr>
              <a:t>Because it can definitely prevent financial damages</a:t>
            </a:r>
          </a:p>
        </p:txBody>
      </p:sp>
    </p:spTree>
    <p:extLst>
      <p:ext uri="{BB962C8B-B14F-4D97-AF65-F5344CB8AC3E}">
        <p14:creationId xmlns:p14="http://schemas.microsoft.com/office/powerpoint/2010/main" val="256040344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What is the name of the ratio calculation that we use for calculating the coverage ratios?</a:t>
            </a:r>
          </a:p>
          <a:p>
            <a:pPr lvl="1">
              <a:lnSpc>
                <a:spcPct val="115000"/>
              </a:lnSpc>
              <a:spcBef>
                <a:spcPts val="0"/>
              </a:spcBef>
              <a:spcAft>
                <a:spcPts val="0"/>
              </a:spcAft>
              <a:buFont typeface="+mj-lt"/>
              <a:buAutoNum type="alphaLcParenR"/>
            </a:pPr>
            <a:r>
              <a:rPr lang="en-US" dirty="0">
                <a:ea typeface="Times New Roman"/>
                <a:cs typeface="Times New Roman"/>
              </a:rPr>
              <a:t>Times Interest Ratio</a:t>
            </a:r>
          </a:p>
          <a:p>
            <a:pPr lvl="1">
              <a:lnSpc>
                <a:spcPct val="115000"/>
              </a:lnSpc>
              <a:spcBef>
                <a:spcPts val="0"/>
              </a:spcBef>
              <a:spcAft>
                <a:spcPts val="0"/>
              </a:spcAft>
              <a:buFont typeface="+mj-lt"/>
              <a:buAutoNum type="alphaLcParenR"/>
            </a:pPr>
            <a:r>
              <a:rPr lang="en-US" dirty="0">
                <a:ea typeface="Times New Roman"/>
                <a:cs typeface="Times New Roman"/>
              </a:rPr>
              <a:t>Times Earned Ratio</a:t>
            </a:r>
          </a:p>
          <a:p>
            <a:pPr lvl="1">
              <a:lnSpc>
                <a:spcPct val="115000"/>
              </a:lnSpc>
              <a:spcBef>
                <a:spcPts val="0"/>
              </a:spcBef>
              <a:spcAft>
                <a:spcPts val="0"/>
              </a:spcAft>
              <a:buFont typeface="+mj-lt"/>
              <a:buAutoNum type="alphaLcParenR"/>
            </a:pPr>
            <a:r>
              <a:rPr lang="en-US" dirty="0">
                <a:ea typeface="Times New Roman"/>
                <a:cs typeface="Times New Roman"/>
              </a:rPr>
              <a:t>Times Ratio</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Times Interest Earned Ratio</a:t>
            </a:r>
            <a:endParaRPr lang="en-US" dirty="0">
              <a:ea typeface="Times New Roman"/>
              <a:cs typeface="Times New Roman"/>
            </a:endParaRPr>
          </a:p>
          <a:p>
            <a:pPr lvl="0">
              <a:lnSpc>
                <a:spcPct val="115000"/>
              </a:lnSpc>
              <a:spcBef>
                <a:spcPts val="0"/>
              </a:spcBef>
              <a:spcAft>
                <a:spcPts val="1000"/>
              </a:spcAft>
              <a:buFont typeface="+mj-lt"/>
              <a:buAutoNum type="arabicParenR" startAt="3"/>
            </a:pPr>
            <a:r>
              <a:rPr lang="en-US" dirty="0">
                <a:ea typeface="Times New Roman"/>
                <a:cs typeface="Times New Roman"/>
              </a:rPr>
              <a:t>What does the coverage ratio show?</a:t>
            </a:r>
          </a:p>
          <a:p>
            <a:pPr lvl="1">
              <a:lnSpc>
                <a:spcPct val="115000"/>
              </a:lnSpc>
              <a:spcBef>
                <a:spcPts val="0"/>
              </a:spcBef>
              <a:spcAft>
                <a:spcPts val="0"/>
              </a:spcAft>
              <a:buFont typeface="+mj-lt"/>
              <a:buAutoNum type="alphaLcParenR"/>
            </a:pPr>
            <a:r>
              <a:rPr lang="en-US" dirty="0">
                <a:ea typeface="Times New Roman"/>
                <a:cs typeface="Times New Roman"/>
              </a:rPr>
              <a:t>It shows how many times a company’s earnings can cover the fixed-interest payments on its short-term debt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shows how many times a company’s earnings can cover the fixed-interest payments on its long-term debt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shows  the earnings before interest and taxes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156176351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Which ratio calculation do we use to get the following result: </a:t>
            </a:r>
            <a:r>
              <a:rPr lang="en-US" dirty="0">
                <a:ea typeface="Times New Roman"/>
                <a:cs typeface="Arial"/>
              </a:rPr>
              <a:t>This ratio determines how much of the assets are financed?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Debt to Equity Ratio</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Debt Ratio</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Equity ratio</a:t>
            </a:r>
          </a:p>
          <a:p>
            <a:pPr lvl="1">
              <a:lnSpc>
                <a:spcPct val="115000"/>
              </a:lnSpc>
              <a:spcBef>
                <a:spcPts val="0"/>
              </a:spcBef>
              <a:spcAft>
                <a:spcPts val="1000"/>
              </a:spcAft>
              <a:buFont typeface="+mj-lt"/>
              <a:buAutoNum type="alphaLcParenR"/>
            </a:pPr>
            <a:r>
              <a:rPr lang="en-US" dirty="0">
                <a:ea typeface="Times New Roman"/>
                <a:cs typeface="Times New Roman"/>
              </a:rPr>
              <a:t>Assets ratio</a:t>
            </a:r>
          </a:p>
          <a:p>
            <a:pPr marL="0" marR="0">
              <a:lnSpc>
                <a:spcPct val="115000"/>
              </a:lnSpc>
              <a:spcBef>
                <a:spcPts val="0"/>
              </a:spcBef>
              <a:spcAft>
                <a:spcPts val="0"/>
              </a:spcAft>
            </a:pPr>
            <a:r>
              <a:rPr lang="en-US" dirty="0">
                <a:ea typeface="Times New Roman"/>
                <a:cs typeface="Times New Roman"/>
              </a:rPr>
              <a:t> </a:t>
            </a:r>
          </a:p>
          <a:p>
            <a:pPr lvl="0">
              <a:lnSpc>
                <a:spcPct val="115000"/>
              </a:lnSpc>
              <a:spcBef>
                <a:spcPts val="0"/>
              </a:spcBef>
              <a:spcAft>
                <a:spcPts val="1000"/>
              </a:spcAft>
              <a:buFont typeface="+mj-lt"/>
              <a:buAutoNum type="arabicParenR" startAt="6"/>
            </a:pPr>
            <a:r>
              <a:rPr lang="en-US" dirty="0">
                <a:ea typeface="Times New Roman"/>
                <a:cs typeface="Times New Roman"/>
              </a:rPr>
              <a:t>What do the leverage ratios calculate?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proportion of the owner’s contribution and the contribution from creditors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owner’s contribution to the finance of an organization </a:t>
            </a:r>
          </a:p>
          <a:p>
            <a:pPr lvl="1">
              <a:lnSpc>
                <a:spcPct val="115000"/>
              </a:lnSpc>
              <a:spcBef>
                <a:spcPts val="0"/>
              </a:spcBef>
              <a:spcAft>
                <a:spcPts val="0"/>
              </a:spcAft>
              <a:buFont typeface="+mj-lt"/>
              <a:buAutoNum type="alphaLcParenR"/>
            </a:pPr>
            <a:r>
              <a:rPr lang="en-US" dirty="0">
                <a:ea typeface="Times New Roman"/>
                <a:cs typeface="Times New Roman"/>
              </a:rPr>
              <a:t>The creditors’ contribution to the finance of an organization </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243481486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Why is calculating the Return on Investment helpful for the job?</a:t>
            </a:r>
          </a:p>
          <a:p>
            <a:pPr lvl="1">
              <a:lnSpc>
                <a:spcPct val="115000"/>
              </a:lnSpc>
              <a:spcBef>
                <a:spcPts val="0"/>
              </a:spcBef>
              <a:spcAft>
                <a:spcPts val="0"/>
              </a:spcAft>
              <a:buFont typeface="+mj-lt"/>
              <a:buAutoNum type="alphaLcParenR"/>
            </a:pPr>
            <a:r>
              <a:rPr lang="en-US" dirty="0">
                <a:ea typeface="Times New Roman"/>
                <a:cs typeface="Times New Roman"/>
              </a:rPr>
              <a:t>Because it can practically make a financial decision instead of you</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Because it can show the efficiency of an investment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Because it is absolutely reliable way for preventing the investment to fail</a:t>
            </a:r>
          </a:p>
          <a:p>
            <a:pPr lvl="1">
              <a:lnSpc>
                <a:spcPct val="115000"/>
              </a:lnSpc>
              <a:spcBef>
                <a:spcPts val="0"/>
              </a:spcBef>
              <a:spcAft>
                <a:spcPts val="1000"/>
              </a:spcAft>
              <a:buFont typeface="+mj-lt"/>
              <a:buAutoNum type="alphaLcParenR"/>
            </a:pPr>
            <a:r>
              <a:rPr lang="en-US" dirty="0">
                <a:ea typeface="Times New Roman"/>
                <a:cs typeface="Times New Roman"/>
              </a:rPr>
              <a:t>Because it will make you look wiser and more dedicated</a:t>
            </a:r>
          </a:p>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is not on the list of possible calculations?</a:t>
            </a:r>
          </a:p>
          <a:p>
            <a:pPr lvl="1">
              <a:lnSpc>
                <a:spcPct val="115000"/>
              </a:lnSpc>
              <a:spcBef>
                <a:spcPts val="0"/>
              </a:spcBef>
              <a:spcAft>
                <a:spcPts val="0"/>
              </a:spcAft>
              <a:buFont typeface="+mj-lt"/>
              <a:buAutoNum type="alphaLcParenR"/>
            </a:pPr>
            <a:r>
              <a:rPr lang="en-US" dirty="0">
                <a:ea typeface="Times New Roman"/>
                <a:cs typeface="Times New Roman"/>
              </a:rPr>
              <a:t>Return on gross invested capital (ROGIC)</a:t>
            </a:r>
          </a:p>
          <a:p>
            <a:pPr lvl="1">
              <a:lnSpc>
                <a:spcPct val="115000"/>
              </a:lnSpc>
              <a:spcBef>
                <a:spcPts val="0"/>
              </a:spcBef>
              <a:spcAft>
                <a:spcPts val="0"/>
              </a:spcAft>
              <a:buFont typeface="+mj-lt"/>
              <a:buAutoNum type="alphaLcParenR"/>
            </a:pPr>
            <a:r>
              <a:rPr lang="en-US" dirty="0">
                <a:ea typeface="Times New Roman"/>
                <a:cs typeface="Times New Roman"/>
              </a:rPr>
              <a:t>Return on capital employed (ROCE)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Return of Loss (ROL)</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Return on equity (ROE)</a:t>
            </a:r>
          </a:p>
          <a:p>
            <a:endParaRPr lang="en-US" dirty="0" smtClean="0"/>
          </a:p>
        </p:txBody>
      </p:sp>
    </p:spTree>
    <p:extLst>
      <p:ext uri="{BB962C8B-B14F-4D97-AF65-F5344CB8AC3E}">
        <p14:creationId xmlns:p14="http://schemas.microsoft.com/office/powerpoint/2010/main" val="398480481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smtClean="0"/>
              <a:t>Module Six: </a:t>
            </a:r>
            <a:br>
              <a:rPr lang="en-US" dirty="0" smtClean="0"/>
            </a:br>
            <a:r>
              <a:rPr lang="en-US" dirty="0" smtClean="0"/>
              <a:t>Understanding Budgets</a:t>
            </a:r>
          </a:p>
        </p:txBody>
      </p:sp>
      <p:sp>
        <p:nvSpPr>
          <p:cNvPr id="30723" name="Content Placeholder 3"/>
          <p:cNvSpPr>
            <a:spLocks noGrp="1"/>
          </p:cNvSpPr>
          <p:nvPr>
            <p:ph idx="1"/>
          </p:nvPr>
        </p:nvSpPr>
        <p:spPr>
          <a:xfrm>
            <a:off x="457200" y="1831975"/>
            <a:ext cx="6400800" cy="4525963"/>
          </a:xfrm>
        </p:spPr>
        <p:txBody>
          <a:bodyPr>
            <a:normAutofit/>
          </a:bodyPr>
          <a:lstStyle/>
          <a:p>
            <a:pPr>
              <a:defRPr/>
            </a:pPr>
            <a:r>
              <a:rPr lang="en-US" dirty="0" smtClean="0"/>
              <a:t>In this module, you will learn the following on budgets:</a:t>
            </a:r>
          </a:p>
          <a:p>
            <a:pPr>
              <a:buFont typeface="Arial" pitchFamily="34" charset="0"/>
              <a:buChar char="•"/>
              <a:defRPr/>
            </a:pPr>
            <a:r>
              <a:rPr lang="en-US" dirty="0" smtClean="0"/>
              <a:t>Common types of budgets</a:t>
            </a:r>
          </a:p>
          <a:p>
            <a:pPr>
              <a:buFont typeface="Arial" pitchFamily="34" charset="0"/>
              <a:buChar char="•"/>
              <a:defRPr/>
            </a:pPr>
            <a:r>
              <a:rPr lang="en-US" dirty="0" smtClean="0"/>
              <a:t>What information do I need?</a:t>
            </a:r>
          </a:p>
          <a:p>
            <a:pPr>
              <a:buFont typeface="Arial" pitchFamily="34" charset="0"/>
              <a:buChar char="•"/>
              <a:defRPr/>
            </a:pPr>
            <a:r>
              <a:rPr lang="en-US" dirty="0" smtClean="0"/>
              <a:t>Who should be involved?</a:t>
            </a:r>
          </a:p>
          <a:p>
            <a:pPr>
              <a:buFont typeface="Arial" pitchFamily="34" charset="0"/>
              <a:buChar char="•"/>
              <a:defRPr/>
            </a:pPr>
            <a:r>
              <a:rPr lang="en-US" dirty="0" smtClean="0"/>
              <a:t>What should a budget look like?</a:t>
            </a:r>
          </a:p>
        </p:txBody>
      </p:sp>
      <p:sp>
        <p:nvSpPr>
          <p:cNvPr id="31748" name="Text Placeholder 4"/>
          <p:cNvSpPr>
            <a:spLocks noGrp="1"/>
          </p:cNvSpPr>
          <p:nvPr>
            <p:ph type="body" sz="quarter" idx="10"/>
          </p:nvPr>
        </p:nvSpPr>
        <p:spPr>
          <a:xfrm>
            <a:off x="7391400" y="381000"/>
            <a:ext cx="1752600" cy="3048000"/>
          </a:xfrm>
          <a:ln>
            <a:miter lim="800000"/>
            <a:headEnd/>
            <a:tailEnd/>
          </a:ln>
        </p:spPr>
        <p:txBody>
          <a:bodyPr/>
          <a:lstStyle/>
          <a:p>
            <a:pPr>
              <a:lnSpc>
                <a:spcPct val="115000"/>
              </a:lnSpc>
              <a:spcBef>
                <a:spcPct val="0"/>
              </a:spcBef>
              <a:spcAft>
                <a:spcPts val="1000"/>
              </a:spcAft>
            </a:pPr>
            <a:r>
              <a:rPr lang="en-US" sz="2000" dirty="0" smtClean="0">
                <a:latin typeface="Cambria" pitchFamily="18" charset="0"/>
                <a:cs typeface="Times New Roman" pitchFamily="18" charset="0"/>
              </a:rPr>
              <a:t>A budget is just a method of worrying before you spend money, as well as afterward.</a:t>
            </a:r>
            <a:endParaRPr lang="en-US" sz="1600" dirty="0" smtClean="0">
              <a:cs typeface="Times New Roman" pitchFamily="18" charset="0"/>
            </a:endParaRPr>
          </a:p>
          <a:p>
            <a:pPr algn="ctr">
              <a:lnSpc>
                <a:spcPct val="115000"/>
              </a:lnSpc>
              <a:spcBef>
                <a:spcPct val="0"/>
              </a:spcBef>
              <a:spcAft>
                <a:spcPts val="1000"/>
              </a:spcAft>
            </a:pPr>
            <a:r>
              <a:rPr lang="en-US" sz="2000" b="1" dirty="0" smtClean="0">
                <a:latin typeface="Cambria" pitchFamily="18" charset="0"/>
                <a:cs typeface="Times New Roman" pitchFamily="18" charset="0"/>
              </a:rPr>
              <a:t>Anonymous</a:t>
            </a:r>
            <a:endParaRPr lang="en-US" sz="1600" b="1" dirty="0" smtClean="0">
              <a:cs typeface="Times New Roman" pitchFamily="18" charset="0"/>
            </a:endParaRPr>
          </a:p>
          <a:p>
            <a:endParaRPr lang="en-US" dirty="0" smtClean="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4"/>
          <p:cNvSpPr>
            <a:spLocks noGrp="1"/>
          </p:cNvSpPr>
          <p:nvPr>
            <p:ph type="title"/>
          </p:nvPr>
        </p:nvSpPr>
        <p:spPr/>
        <p:txBody>
          <a:bodyPr/>
          <a:lstStyle/>
          <a:p>
            <a:r>
              <a:rPr lang="en-US" dirty="0" smtClean="0"/>
              <a:t>Common Types of Budgets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287987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smtClean="0"/>
              <a:t>What Information do I Need?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187229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smtClean="0"/>
              <a:t>Who Should Be Involved?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492848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pPr>
              <a:defRPr/>
            </a:pPr>
            <a:r>
              <a:rPr lang="en-US" dirty="0" smtClean="0"/>
              <a:t>What Should a </a:t>
            </a:r>
            <a:br>
              <a:rPr lang="en-US" dirty="0" smtClean="0"/>
            </a:br>
            <a:r>
              <a:rPr lang="en-US" dirty="0" smtClean="0"/>
              <a:t>Budget Look Like?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590027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smtClean="0"/>
              <a:t>Key Players</a:t>
            </a:r>
          </a:p>
        </p:txBody>
      </p:sp>
      <p:graphicFrame>
        <p:nvGraphicFramePr>
          <p:cNvPr id="5" name="Diagram 4"/>
          <p:cNvGraphicFramePr/>
          <p:nvPr>
            <p:extLst>
              <p:ext uri="{D42A27DB-BD31-4B8C-83A1-F6EECF244321}">
                <p14:modId xmlns:p14="http://schemas.microsoft.com/office/powerpoint/2010/main" val="1063116375"/>
              </p:ext>
            </p:extLst>
          </p:nvPr>
        </p:nvGraphicFramePr>
        <p:xfrm>
          <a:off x="611560" y="1340768"/>
          <a:ext cx="8064896"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 common type of budget?</a:t>
            </a:r>
          </a:p>
          <a:p>
            <a:pPr lvl="1">
              <a:lnSpc>
                <a:spcPct val="115000"/>
              </a:lnSpc>
              <a:spcBef>
                <a:spcPts val="0"/>
              </a:spcBef>
              <a:spcAft>
                <a:spcPts val="0"/>
              </a:spcAft>
              <a:buFont typeface="+mj-lt"/>
              <a:buAutoNum type="alphaLcParenR"/>
            </a:pPr>
            <a:r>
              <a:rPr lang="en-US" dirty="0">
                <a:ea typeface="Times New Roman"/>
                <a:cs typeface="Times New Roman"/>
              </a:rPr>
              <a:t>Project budget</a:t>
            </a:r>
          </a:p>
          <a:p>
            <a:pPr lvl="1">
              <a:lnSpc>
                <a:spcPct val="115000"/>
              </a:lnSpc>
              <a:spcBef>
                <a:spcPts val="0"/>
              </a:spcBef>
              <a:spcAft>
                <a:spcPts val="0"/>
              </a:spcAft>
              <a:buFont typeface="+mj-lt"/>
              <a:buAutoNum type="alphaLcParenR"/>
            </a:pPr>
            <a:r>
              <a:rPr lang="en-US" dirty="0">
                <a:ea typeface="Times New Roman"/>
                <a:cs typeface="Times New Roman"/>
              </a:rPr>
              <a:t>Cash flow/Cash budget</a:t>
            </a:r>
          </a:p>
          <a:p>
            <a:pPr lvl="1">
              <a:lnSpc>
                <a:spcPct val="115000"/>
              </a:lnSpc>
              <a:spcBef>
                <a:spcPts val="0"/>
              </a:spcBef>
              <a:spcAft>
                <a:spcPts val="0"/>
              </a:spcAft>
              <a:buFont typeface="+mj-lt"/>
              <a:buAutoNum type="alphaLcParenR"/>
            </a:pPr>
            <a:r>
              <a:rPr lang="en-US" dirty="0">
                <a:ea typeface="Times New Roman"/>
                <a:cs typeface="Times New Roman"/>
              </a:rPr>
              <a:t>Private budget</a:t>
            </a:r>
          </a:p>
          <a:p>
            <a:pPr lvl="1">
              <a:lnSpc>
                <a:spcPct val="115000"/>
              </a:lnSpc>
              <a:spcBef>
                <a:spcPts val="0"/>
              </a:spcBef>
              <a:spcAft>
                <a:spcPts val="1000"/>
              </a:spcAft>
              <a:buFont typeface="+mj-lt"/>
              <a:buAutoNum type="alphaLcParenR"/>
            </a:pPr>
            <a:r>
              <a:rPr lang="en-US" dirty="0">
                <a:ea typeface="Times New Roman"/>
                <a:cs typeface="Times New Roman"/>
              </a:rPr>
              <a:t>Marketing budget</a:t>
            </a:r>
          </a:p>
          <a:p>
            <a:pPr lvl="0">
              <a:lnSpc>
                <a:spcPct val="115000"/>
              </a:lnSpc>
              <a:spcBef>
                <a:spcPts val="0"/>
              </a:spcBef>
              <a:spcAft>
                <a:spcPts val="1000"/>
              </a:spcAft>
              <a:buFont typeface="+mj-lt"/>
              <a:buAutoNum type="arabicParenR"/>
            </a:pPr>
            <a:r>
              <a:rPr lang="en-US" dirty="0">
                <a:ea typeface="Times New Roman"/>
                <a:cs typeface="Times New Roman"/>
              </a:rPr>
              <a:t>Which type of budget estimates what expenses the organization will have for a time?</a:t>
            </a:r>
          </a:p>
          <a:p>
            <a:pPr lvl="1">
              <a:lnSpc>
                <a:spcPct val="115000"/>
              </a:lnSpc>
              <a:spcBef>
                <a:spcPts val="0"/>
              </a:spcBef>
              <a:spcAft>
                <a:spcPts val="0"/>
              </a:spcAft>
              <a:buFont typeface="+mj-lt"/>
              <a:buAutoNum type="alphaLcParenR"/>
            </a:pPr>
            <a:r>
              <a:rPr lang="en-US" dirty="0">
                <a:ea typeface="Times New Roman"/>
                <a:cs typeface="Times New Roman"/>
              </a:rPr>
              <a:t>Production Budget</a:t>
            </a:r>
          </a:p>
          <a:p>
            <a:pPr lvl="1">
              <a:lnSpc>
                <a:spcPct val="115000"/>
              </a:lnSpc>
              <a:spcBef>
                <a:spcPts val="0"/>
              </a:spcBef>
              <a:spcAft>
                <a:spcPts val="0"/>
              </a:spcAft>
              <a:buFont typeface="+mj-lt"/>
              <a:buAutoNum type="alphaLcParenR"/>
            </a:pPr>
            <a:r>
              <a:rPr lang="en-US" dirty="0">
                <a:ea typeface="Times New Roman"/>
                <a:cs typeface="Times New Roman"/>
              </a:rPr>
              <a:t>Sales budget</a:t>
            </a:r>
          </a:p>
          <a:p>
            <a:pPr lvl="1">
              <a:lnSpc>
                <a:spcPct val="115000"/>
              </a:lnSpc>
              <a:spcBef>
                <a:spcPts val="0"/>
              </a:spcBef>
              <a:spcAft>
                <a:spcPts val="0"/>
              </a:spcAft>
              <a:buFont typeface="+mj-lt"/>
              <a:buAutoNum type="alphaLcParenR"/>
            </a:pPr>
            <a:r>
              <a:rPr lang="en-US" dirty="0">
                <a:ea typeface="Times New Roman"/>
                <a:cs typeface="Times New Roman"/>
              </a:rPr>
              <a:t>Expenditure budget</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275606872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The SMART technique for setting goals implies that the goal should be:</a:t>
            </a:r>
          </a:p>
          <a:p>
            <a:pPr lvl="1">
              <a:lnSpc>
                <a:spcPct val="115000"/>
              </a:lnSpc>
              <a:spcBef>
                <a:spcPts val="0"/>
              </a:spcBef>
              <a:spcAft>
                <a:spcPts val="0"/>
              </a:spcAft>
              <a:buFont typeface="+mj-lt"/>
              <a:buAutoNum type="alphaLcParenR"/>
            </a:pPr>
            <a:r>
              <a:rPr lang="en-US" dirty="0">
                <a:ea typeface="Times New Roman"/>
                <a:cs typeface="Times New Roman"/>
              </a:rPr>
              <a:t>Specific, Measurable, Attainable, Realistic, Time driven</a:t>
            </a:r>
          </a:p>
          <a:p>
            <a:pPr lvl="1">
              <a:lnSpc>
                <a:spcPct val="115000"/>
              </a:lnSpc>
              <a:spcBef>
                <a:spcPts val="0"/>
              </a:spcBef>
              <a:spcAft>
                <a:spcPts val="0"/>
              </a:spcAft>
              <a:buFont typeface="+mj-lt"/>
              <a:buAutoNum type="alphaLcParenR"/>
            </a:pPr>
            <a:r>
              <a:rPr lang="en-US" dirty="0">
                <a:ea typeface="Times New Roman"/>
                <a:cs typeface="Times New Roman"/>
              </a:rPr>
              <a:t>Special, Measurable, Appealing, Realistic, Time driven</a:t>
            </a:r>
          </a:p>
          <a:p>
            <a:pPr lvl="1">
              <a:lnSpc>
                <a:spcPct val="115000"/>
              </a:lnSpc>
              <a:spcBef>
                <a:spcPts val="0"/>
              </a:spcBef>
              <a:spcAft>
                <a:spcPts val="0"/>
              </a:spcAft>
              <a:buFont typeface="+mj-lt"/>
              <a:buAutoNum type="alphaLcParenR"/>
            </a:pPr>
            <a:r>
              <a:rPr lang="en-US" dirty="0">
                <a:ea typeface="Times New Roman"/>
                <a:cs typeface="Times New Roman"/>
              </a:rPr>
              <a:t>Specific, Magnetic, Attainable, Realistic, Tactical</a:t>
            </a:r>
          </a:p>
          <a:p>
            <a:pPr lvl="1">
              <a:lnSpc>
                <a:spcPct val="115000"/>
              </a:lnSpc>
              <a:spcBef>
                <a:spcPts val="0"/>
              </a:spcBef>
              <a:spcAft>
                <a:spcPts val="1000"/>
              </a:spcAft>
              <a:buFont typeface="+mj-lt"/>
              <a:buAutoNum type="alphaLcParenR"/>
            </a:pPr>
            <a:r>
              <a:rPr lang="en-US" dirty="0">
                <a:ea typeface="Times New Roman"/>
                <a:cs typeface="Times New Roman"/>
              </a:rPr>
              <a:t>Smart, Measurable, Appealing, Representative, Tactical</a:t>
            </a: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is not necessary information for starting a budget?</a:t>
            </a:r>
          </a:p>
          <a:p>
            <a:pPr lvl="1">
              <a:lnSpc>
                <a:spcPct val="115000"/>
              </a:lnSpc>
              <a:spcBef>
                <a:spcPts val="0"/>
              </a:spcBef>
              <a:spcAft>
                <a:spcPts val="0"/>
              </a:spcAft>
              <a:buFont typeface="+mj-lt"/>
              <a:buAutoNum type="alphaLcParenR"/>
            </a:pPr>
            <a:r>
              <a:rPr lang="en-US" dirty="0">
                <a:ea typeface="Times New Roman"/>
                <a:cs typeface="Times New Roman"/>
              </a:rPr>
              <a:t>Money</a:t>
            </a:r>
          </a:p>
          <a:p>
            <a:pPr lvl="1">
              <a:lnSpc>
                <a:spcPct val="115000"/>
              </a:lnSpc>
              <a:spcBef>
                <a:spcPts val="0"/>
              </a:spcBef>
              <a:spcAft>
                <a:spcPts val="0"/>
              </a:spcAft>
              <a:buFont typeface="+mj-lt"/>
              <a:buAutoNum type="alphaLcParenR"/>
            </a:pPr>
            <a:r>
              <a:rPr lang="en-US" dirty="0">
                <a:ea typeface="Times New Roman"/>
                <a:cs typeface="Times New Roman"/>
              </a:rPr>
              <a:t>Goal</a:t>
            </a:r>
          </a:p>
          <a:p>
            <a:pPr lvl="1">
              <a:lnSpc>
                <a:spcPct val="115000"/>
              </a:lnSpc>
              <a:spcBef>
                <a:spcPts val="0"/>
              </a:spcBef>
              <a:spcAft>
                <a:spcPts val="0"/>
              </a:spcAft>
              <a:buFont typeface="+mj-lt"/>
              <a:buAutoNum type="alphaLcParenR"/>
            </a:pPr>
            <a:r>
              <a:rPr lang="en-US" dirty="0">
                <a:ea typeface="Times New Roman"/>
                <a:cs typeface="Times New Roman"/>
              </a:rPr>
              <a:t>Cost</a:t>
            </a:r>
          </a:p>
          <a:p>
            <a:pPr lvl="1">
              <a:lnSpc>
                <a:spcPct val="115000"/>
              </a:lnSpc>
              <a:spcBef>
                <a:spcPts val="0"/>
              </a:spcBef>
              <a:spcAft>
                <a:spcPts val="1000"/>
              </a:spcAft>
              <a:buFont typeface="+mj-lt"/>
              <a:buAutoNum type="alphaLcParenR"/>
            </a:pPr>
            <a:r>
              <a:rPr lang="en-US" dirty="0">
                <a:ea typeface="Times New Roman"/>
                <a:cs typeface="Times New Roman"/>
              </a:rPr>
              <a:t>Means</a:t>
            </a:r>
          </a:p>
        </p:txBody>
      </p:sp>
    </p:spTree>
    <p:extLst>
      <p:ext uri="{BB962C8B-B14F-4D97-AF65-F5344CB8AC3E}">
        <p14:creationId xmlns:p14="http://schemas.microsoft.com/office/powerpoint/2010/main" val="296937789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Which of the following IS NOT an area that a budget team should necessarily include?</a:t>
            </a:r>
          </a:p>
          <a:p>
            <a:pPr lvl="1">
              <a:lnSpc>
                <a:spcPct val="115000"/>
              </a:lnSpc>
              <a:spcBef>
                <a:spcPts val="0"/>
              </a:spcBef>
              <a:spcAft>
                <a:spcPts val="0"/>
              </a:spcAft>
              <a:buFont typeface="+mj-lt"/>
              <a:buAutoNum type="alphaLcParenR"/>
            </a:pPr>
            <a:r>
              <a:rPr lang="en-US" dirty="0">
                <a:ea typeface="Times New Roman"/>
                <a:cs typeface="Times New Roman"/>
              </a:rPr>
              <a:t>Sales</a:t>
            </a:r>
          </a:p>
          <a:p>
            <a:pPr lvl="1">
              <a:lnSpc>
                <a:spcPct val="115000"/>
              </a:lnSpc>
              <a:spcBef>
                <a:spcPts val="0"/>
              </a:spcBef>
              <a:spcAft>
                <a:spcPts val="0"/>
              </a:spcAft>
              <a:buFont typeface="+mj-lt"/>
              <a:buAutoNum type="alphaLcParenR"/>
            </a:pPr>
            <a:r>
              <a:rPr lang="en-US" dirty="0">
                <a:ea typeface="Times New Roman"/>
                <a:cs typeface="Times New Roman"/>
              </a:rPr>
              <a:t>Accounting</a:t>
            </a:r>
          </a:p>
          <a:p>
            <a:pPr lvl="1">
              <a:lnSpc>
                <a:spcPct val="115000"/>
              </a:lnSpc>
              <a:spcBef>
                <a:spcPts val="0"/>
              </a:spcBef>
              <a:spcAft>
                <a:spcPts val="0"/>
              </a:spcAft>
              <a:buFont typeface="+mj-lt"/>
              <a:buAutoNum type="alphaLcParenR"/>
            </a:pPr>
            <a:r>
              <a:rPr lang="en-US" dirty="0">
                <a:ea typeface="Times New Roman"/>
                <a:cs typeface="Times New Roman"/>
              </a:rPr>
              <a:t>Human resources</a:t>
            </a:r>
          </a:p>
          <a:p>
            <a:pPr lvl="1">
              <a:lnSpc>
                <a:spcPct val="115000"/>
              </a:lnSpc>
              <a:spcBef>
                <a:spcPts val="0"/>
              </a:spcBef>
              <a:spcAft>
                <a:spcPts val="1000"/>
              </a:spcAft>
              <a:buFont typeface="+mj-lt"/>
              <a:buAutoNum type="alphaLcParenR"/>
            </a:pPr>
            <a:r>
              <a:rPr lang="en-US" dirty="0">
                <a:ea typeface="Times New Roman"/>
                <a:cs typeface="Times New Roman"/>
              </a:rPr>
              <a:t>Top administration officials</a:t>
            </a:r>
          </a:p>
          <a:p>
            <a:pPr lvl="0">
              <a:lnSpc>
                <a:spcPct val="115000"/>
              </a:lnSpc>
              <a:spcBef>
                <a:spcPts val="0"/>
              </a:spcBef>
              <a:spcAft>
                <a:spcPts val="1000"/>
              </a:spcAft>
              <a:buFont typeface="+mj-lt"/>
              <a:buAutoNum type="arabicParenR" startAt="5"/>
            </a:pPr>
            <a:r>
              <a:rPr lang="en-US" dirty="0">
                <a:ea typeface="Times New Roman"/>
                <a:cs typeface="Times New Roman"/>
              </a:rPr>
              <a:t>What should the team members do once they are established?</a:t>
            </a:r>
          </a:p>
          <a:p>
            <a:pPr lvl="1">
              <a:lnSpc>
                <a:spcPct val="115000"/>
              </a:lnSpc>
              <a:spcBef>
                <a:spcPts val="0"/>
              </a:spcBef>
              <a:spcAft>
                <a:spcPts val="0"/>
              </a:spcAft>
              <a:buFont typeface="+mj-lt"/>
              <a:buAutoNum type="alphaLcParenR"/>
            </a:pPr>
            <a:r>
              <a:rPr lang="en-US" dirty="0">
                <a:ea typeface="Times New Roman"/>
                <a:cs typeface="Times New Roman"/>
              </a:rPr>
              <a:t>They should each submit budgets from their areas</a:t>
            </a:r>
          </a:p>
          <a:p>
            <a:pPr lvl="1">
              <a:lnSpc>
                <a:spcPct val="115000"/>
              </a:lnSpc>
              <a:spcBef>
                <a:spcPts val="0"/>
              </a:spcBef>
              <a:spcAft>
                <a:spcPts val="0"/>
              </a:spcAft>
              <a:buFont typeface="+mj-lt"/>
              <a:buAutoNum type="alphaLcParenR"/>
            </a:pPr>
            <a:r>
              <a:rPr lang="en-US" dirty="0">
                <a:ea typeface="Times New Roman"/>
                <a:cs typeface="Times New Roman"/>
              </a:rPr>
              <a:t>They should all be able to do equal assignments</a:t>
            </a:r>
          </a:p>
          <a:p>
            <a:pPr lvl="1">
              <a:lnSpc>
                <a:spcPct val="115000"/>
              </a:lnSpc>
              <a:spcBef>
                <a:spcPts val="0"/>
              </a:spcBef>
              <a:spcAft>
                <a:spcPts val="0"/>
              </a:spcAft>
              <a:buFont typeface="+mj-lt"/>
              <a:buAutoNum type="alphaLcParenR"/>
            </a:pPr>
            <a:r>
              <a:rPr lang="en-US" dirty="0">
                <a:ea typeface="Times New Roman"/>
                <a:cs typeface="Times New Roman"/>
              </a:rPr>
              <a:t>They should do anything that attracts them</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126477238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elements is not a part of the most common form of a budget outline?</a:t>
            </a:r>
          </a:p>
          <a:p>
            <a:pPr lvl="1">
              <a:lnSpc>
                <a:spcPct val="115000"/>
              </a:lnSpc>
              <a:spcBef>
                <a:spcPts val="0"/>
              </a:spcBef>
              <a:spcAft>
                <a:spcPts val="0"/>
              </a:spcAft>
              <a:buFont typeface="+mj-lt"/>
              <a:buAutoNum type="alphaLcParenR"/>
            </a:pPr>
            <a:r>
              <a:rPr lang="en-US" dirty="0">
                <a:ea typeface="Times New Roman"/>
                <a:cs typeface="Times New Roman"/>
              </a:rPr>
              <a:t>Categories</a:t>
            </a:r>
          </a:p>
          <a:p>
            <a:pPr lvl="1">
              <a:lnSpc>
                <a:spcPct val="115000"/>
              </a:lnSpc>
              <a:spcBef>
                <a:spcPts val="0"/>
              </a:spcBef>
              <a:spcAft>
                <a:spcPts val="0"/>
              </a:spcAft>
              <a:buFont typeface="+mj-lt"/>
              <a:buAutoNum type="alphaLcParenR"/>
            </a:pPr>
            <a:r>
              <a:rPr lang="en-US" dirty="0">
                <a:ea typeface="Times New Roman"/>
                <a:cs typeface="Times New Roman"/>
              </a:rPr>
              <a:t>Difference</a:t>
            </a:r>
          </a:p>
          <a:p>
            <a:pPr lvl="1">
              <a:lnSpc>
                <a:spcPct val="115000"/>
              </a:lnSpc>
              <a:spcBef>
                <a:spcPts val="0"/>
              </a:spcBef>
              <a:spcAft>
                <a:spcPts val="0"/>
              </a:spcAft>
              <a:buFont typeface="+mj-lt"/>
              <a:buAutoNum type="alphaLcParenR"/>
            </a:pPr>
            <a:r>
              <a:rPr lang="en-US" dirty="0">
                <a:ea typeface="Times New Roman"/>
                <a:cs typeface="Times New Roman"/>
              </a:rPr>
              <a:t>Actual</a:t>
            </a:r>
          </a:p>
          <a:p>
            <a:pPr lvl="1">
              <a:lnSpc>
                <a:spcPct val="115000"/>
              </a:lnSpc>
              <a:spcBef>
                <a:spcPts val="0"/>
              </a:spcBef>
              <a:spcAft>
                <a:spcPts val="1000"/>
              </a:spcAft>
              <a:buFont typeface="+mj-lt"/>
              <a:buAutoNum type="alphaLcParenR"/>
            </a:pPr>
            <a:r>
              <a:rPr lang="en-US" dirty="0">
                <a:ea typeface="Times New Roman"/>
                <a:cs typeface="Times New Roman"/>
              </a:rPr>
              <a:t>Similarities</a:t>
            </a:r>
          </a:p>
          <a:p>
            <a:pPr lvl="0">
              <a:lnSpc>
                <a:spcPct val="115000"/>
              </a:lnSpc>
              <a:spcBef>
                <a:spcPts val="0"/>
              </a:spcBef>
              <a:spcAft>
                <a:spcPts val="1000"/>
              </a:spcAft>
              <a:buFont typeface="+mj-lt"/>
              <a:buAutoNum type="arabicParenR" startAt="7"/>
            </a:pPr>
            <a:r>
              <a:rPr lang="en-US" dirty="0">
                <a:ea typeface="Times New Roman"/>
                <a:cs typeface="Times New Roman"/>
              </a:rPr>
              <a:t>What format is the common budget outline similar with?</a:t>
            </a:r>
          </a:p>
          <a:p>
            <a:pPr lvl="1">
              <a:lnSpc>
                <a:spcPct val="115000"/>
              </a:lnSpc>
              <a:spcBef>
                <a:spcPts val="0"/>
              </a:spcBef>
              <a:spcAft>
                <a:spcPts val="0"/>
              </a:spcAft>
              <a:buFont typeface="+mj-lt"/>
              <a:buAutoNum type="alphaLcParenR"/>
            </a:pPr>
            <a:r>
              <a:rPr lang="en-US" dirty="0">
                <a:ea typeface="Times New Roman"/>
                <a:cs typeface="Times New Roman"/>
              </a:rPr>
              <a:t>The income statement</a:t>
            </a:r>
          </a:p>
          <a:p>
            <a:pPr lvl="1">
              <a:lnSpc>
                <a:spcPct val="115000"/>
              </a:lnSpc>
              <a:spcBef>
                <a:spcPts val="0"/>
              </a:spcBef>
              <a:spcAft>
                <a:spcPts val="0"/>
              </a:spcAft>
              <a:buFont typeface="+mj-lt"/>
              <a:buAutoNum type="alphaLcParenR"/>
            </a:pPr>
            <a:r>
              <a:rPr lang="en-US" dirty="0">
                <a:ea typeface="Times New Roman"/>
                <a:cs typeface="Times New Roman"/>
              </a:rPr>
              <a:t>The annual report</a:t>
            </a:r>
          </a:p>
          <a:p>
            <a:pPr lvl="1">
              <a:lnSpc>
                <a:spcPct val="115000"/>
              </a:lnSpc>
              <a:spcBef>
                <a:spcPts val="0"/>
              </a:spcBef>
              <a:spcAft>
                <a:spcPts val="0"/>
              </a:spcAft>
              <a:buFont typeface="+mj-lt"/>
              <a:buAutoNum type="alphaLcParenR"/>
            </a:pPr>
            <a:r>
              <a:rPr lang="en-US" dirty="0">
                <a:ea typeface="Times New Roman"/>
                <a:cs typeface="Times New Roman"/>
              </a:rPr>
              <a:t>Balance sheet</a:t>
            </a:r>
          </a:p>
          <a:p>
            <a:pPr lvl="1">
              <a:lnSpc>
                <a:spcPct val="115000"/>
              </a:lnSpc>
              <a:spcBef>
                <a:spcPts val="0"/>
              </a:spcBef>
              <a:spcAft>
                <a:spcPts val="1000"/>
              </a:spcAft>
              <a:buFont typeface="+mj-lt"/>
              <a:buAutoNum type="alphaLcParenR"/>
            </a:pPr>
            <a:r>
              <a:rPr lang="en-US" dirty="0">
                <a:ea typeface="Times New Roman"/>
                <a:cs typeface="Times New Roman"/>
              </a:rPr>
              <a:t>Cash flow statement</a:t>
            </a:r>
          </a:p>
          <a:p>
            <a:endParaRPr lang="en-US" dirty="0" smtClean="0"/>
          </a:p>
        </p:txBody>
      </p:sp>
    </p:spTree>
    <p:extLst>
      <p:ext uri="{BB962C8B-B14F-4D97-AF65-F5344CB8AC3E}">
        <p14:creationId xmlns:p14="http://schemas.microsoft.com/office/powerpoint/2010/main" val="90123534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 common type of budget?</a:t>
            </a:r>
          </a:p>
          <a:p>
            <a:pPr lvl="1">
              <a:lnSpc>
                <a:spcPct val="115000"/>
              </a:lnSpc>
              <a:spcBef>
                <a:spcPts val="0"/>
              </a:spcBef>
              <a:spcAft>
                <a:spcPts val="0"/>
              </a:spcAft>
              <a:buFont typeface="+mj-lt"/>
              <a:buAutoNum type="alphaLcParenR"/>
            </a:pPr>
            <a:r>
              <a:rPr lang="en-US" dirty="0">
                <a:ea typeface="Times New Roman"/>
                <a:cs typeface="Times New Roman"/>
              </a:rPr>
              <a:t>Project budget</a:t>
            </a:r>
          </a:p>
          <a:p>
            <a:pPr lvl="1">
              <a:lnSpc>
                <a:spcPct val="115000"/>
              </a:lnSpc>
              <a:spcBef>
                <a:spcPts val="0"/>
              </a:spcBef>
              <a:spcAft>
                <a:spcPts val="0"/>
              </a:spcAft>
              <a:buFont typeface="+mj-lt"/>
              <a:buAutoNum type="alphaLcParenR"/>
            </a:pPr>
            <a:r>
              <a:rPr lang="en-US" dirty="0">
                <a:ea typeface="Times New Roman"/>
                <a:cs typeface="Times New Roman"/>
              </a:rPr>
              <a:t>Cash flow/Cash budget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Private budget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Marketing budget</a:t>
            </a:r>
          </a:p>
          <a:p>
            <a:pPr lvl="0">
              <a:lnSpc>
                <a:spcPct val="115000"/>
              </a:lnSpc>
              <a:spcBef>
                <a:spcPts val="0"/>
              </a:spcBef>
              <a:spcAft>
                <a:spcPts val="1000"/>
              </a:spcAft>
              <a:buFont typeface="+mj-lt"/>
              <a:buAutoNum type="arabicParenR"/>
            </a:pPr>
            <a:r>
              <a:rPr lang="en-US" dirty="0">
                <a:ea typeface="Times New Roman"/>
                <a:cs typeface="Times New Roman"/>
              </a:rPr>
              <a:t>Which type of budget estimates what expenses the organization will have for a time?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Production Budget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Sales budget</a:t>
            </a:r>
          </a:p>
          <a:p>
            <a:pPr lvl="1">
              <a:lnSpc>
                <a:spcPct val="115000"/>
              </a:lnSpc>
              <a:spcBef>
                <a:spcPts val="0"/>
              </a:spcBef>
              <a:spcAft>
                <a:spcPts val="0"/>
              </a:spcAft>
              <a:buFont typeface="+mj-lt"/>
              <a:buAutoNum type="alphaLcParenR"/>
            </a:pPr>
            <a:r>
              <a:rPr lang="en-US" dirty="0">
                <a:ea typeface="Times New Roman"/>
                <a:cs typeface="Times New Roman"/>
              </a:rPr>
              <a:t>Expenditure budget</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49775587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The SMART technique for setting goals implies that the goal should be: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Specific, Measurable, Attainable, Realistic, Time driven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Special, Measurable, Appealing, Realistic, Time driven</a:t>
            </a:r>
          </a:p>
          <a:p>
            <a:pPr lvl="1">
              <a:lnSpc>
                <a:spcPct val="115000"/>
              </a:lnSpc>
              <a:spcBef>
                <a:spcPts val="0"/>
              </a:spcBef>
              <a:spcAft>
                <a:spcPts val="0"/>
              </a:spcAft>
              <a:buFont typeface="+mj-lt"/>
              <a:buAutoNum type="alphaLcParenR"/>
            </a:pPr>
            <a:r>
              <a:rPr lang="en-US" dirty="0">
                <a:ea typeface="Times New Roman"/>
                <a:cs typeface="Times New Roman"/>
              </a:rPr>
              <a:t>Specific, Magnetic, Attainable, Realistic, Tactical</a:t>
            </a:r>
          </a:p>
          <a:p>
            <a:pPr lvl="1">
              <a:lnSpc>
                <a:spcPct val="115000"/>
              </a:lnSpc>
              <a:spcBef>
                <a:spcPts val="0"/>
              </a:spcBef>
              <a:spcAft>
                <a:spcPts val="1000"/>
              </a:spcAft>
              <a:buFont typeface="+mj-lt"/>
              <a:buAutoNum type="alphaLcParenR"/>
            </a:pPr>
            <a:r>
              <a:rPr lang="en-US" dirty="0">
                <a:ea typeface="Times New Roman"/>
                <a:cs typeface="Times New Roman"/>
              </a:rPr>
              <a:t>Smart, Measurable, Appealing, Representative, Tactical</a:t>
            </a: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is not necessary information for starting a budget?</a:t>
            </a:r>
          </a:p>
          <a:p>
            <a:pPr lvl="1">
              <a:lnSpc>
                <a:spcPct val="115000"/>
              </a:lnSpc>
              <a:spcBef>
                <a:spcPts val="0"/>
              </a:spcBef>
              <a:spcAft>
                <a:spcPts val="0"/>
              </a:spcAft>
              <a:buFont typeface="+mj-lt"/>
              <a:buAutoNum type="alphaLcParenR"/>
            </a:pPr>
            <a:r>
              <a:rPr lang="en-US" dirty="0">
                <a:ea typeface="Times New Roman"/>
                <a:cs typeface="Times New Roman"/>
              </a:rPr>
              <a:t>Money</a:t>
            </a:r>
          </a:p>
          <a:p>
            <a:pPr lvl="1">
              <a:lnSpc>
                <a:spcPct val="115000"/>
              </a:lnSpc>
              <a:spcBef>
                <a:spcPts val="0"/>
              </a:spcBef>
              <a:spcAft>
                <a:spcPts val="0"/>
              </a:spcAft>
              <a:buFont typeface="+mj-lt"/>
              <a:buAutoNum type="alphaLcParenR"/>
            </a:pPr>
            <a:r>
              <a:rPr lang="en-US" dirty="0">
                <a:ea typeface="Times New Roman"/>
                <a:cs typeface="Times New Roman"/>
              </a:rPr>
              <a:t>Goal</a:t>
            </a:r>
          </a:p>
          <a:p>
            <a:pPr lvl="1">
              <a:lnSpc>
                <a:spcPct val="115000"/>
              </a:lnSpc>
              <a:spcBef>
                <a:spcPts val="0"/>
              </a:spcBef>
              <a:spcAft>
                <a:spcPts val="0"/>
              </a:spcAft>
              <a:buFont typeface="+mj-lt"/>
              <a:buAutoNum type="alphaLcParenR"/>
            </a:pPr>
            <a:r>
              <a:rPr lang="en-US" dirty="0">
                <a:ea typeface="Times New Roman"/>
                <a:cs typeface="Times New Roman"/>
              </a:rPr>
              <a:t>Cost</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Means</a:t>
            </a:r>
            <a:endParaRPr lang="en-US" dirty="0">
              <a:ea typeface="Times New Roman"/>
              <a:cs typeface="Times New Roman"/>
            </a:endParaRPr>
          </a:p>
        </p:txBody>
      </p:sp>
    </p:spTree>
    <p:extLst>
      <p:ext uri="{BB962C8B-B14F-4D97-AF65-F5344CB8AC3E}">
        <p14:creationId xmlns:p14="http://schemas.microsoft.com/office/powerpoint/2010/main" val="364941996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Which of the following IS NOT an area that a budget team should necessarily include?</a:t>
            </a:r>
          </a:p>
          <a:p>
            <a:pPr lvl="1">
              <a:lnSpc>
                <a:spcPct val="115000"/>
              </a:lnSpc>
              <a:spcBef>
                <a:spcPts val="0"/>
              </a:spcBef>
              <a:spcAft>
                <a:spcPts val="0"/>
              </a:spcAft>
              <a:buFont typeface="+mj-lt"/>
              <a:buAutoNum type="alphaLcParenR"/>
            </a:pPr>
            <a:r>
              <a:rPr lang="en-US" dirty="0">
                <a:ea typeface="Times New Roman"/>
                <a:cs typeface="Times New Roman"/>
              </a:rPr>
              <a:t>Sales</a:t>
            </a:r>
          </a:p>
          <a:p>
            <a:pPr lvl="1">
              <a:lnSpc>
                <a:spcPct val="115000"/>
              </a:lnSpc>
              <a:spcBef>
                <a:spcPts val="0"/>
              </a:spcBef>
              <a:spcAft>
                <a:spcPts val="0"/>
              </a:spcAft>
              <a:buFont typeface="+mj-lt"/>
              <a:buAutoNum type="alphaLcParenR"/>
            </a:pPr>
            <a:r>
              <a:rPr lang="en-US" dirty="0">
                <a:ea typeface="Times New Roman"/>
                <a:cs typeface="Times New Roman"/>
              </a:rPr>
              <a:t>Accounting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Human resources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Top administration officials</a:t>
            </a:r>
          </a:p>
          <a:p>
            <a:pPr lvl="0">
              <a:lnSpc>
                <a:spcPct val="115000"/>
              </a:lnSpc>
              <a:spcBef>
                <a:spcPts val="0"/>
              </a:spcBef>
              <a:spcAft>
                <a:spcPts val="1000"/>
              </a:spcAft>
              <a:buFont typeface="+mj-lt"/>
              <a:buAutoNum type="arabicParenR" startAt="5"/>
            </a:pPr>
            <a:r>
              <a:rPr lang="en-US" dirty="0">
                <a:ea typeface="Times New Roman"/>
                <a:cs typeface="Times New Roman"/>
              </a:rPr>
              <a:t>What should the team members do once they are established?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should each submit budgets from their areas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They should all be able to do equal assignments</a:t>
            </a:r>
          </a:p>
          <a:p>
            <a:pPr lvl="1">
              <a:lnSpc>
                <a:spcPct val="115000"/>
              </a:lnSpc>
              <a:spcBef>
                <a:spcPts val="0"/>
              </a:spcBef>
              <a:spcAft>
                <a:spcPts val="0"/>
              </a:spcAft>
              <a:buFont typeface="+mj-lt"/>
              <a:buAutoNum type="alphaLcParenR"/>
            </a:pPr>
            <a:r>
              <a:rPr lang="en-US" dirty="0">
                <a:ea typeface="Times New Roman"/>
                <a:cs typeface="Times New Roman"/>
              </a:rPr>
              <a:t>They should do anything that attracts them</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211653543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7"/>
            </a:pPr>
            <a:r>
              <a:rPr lang="en-US" dirty="0">
                <a:ea typeface="Times New Roman"/>
                <a:cs typeface="Times New Roman"/>
              </a:rPr>
              <a:t>Which of the following elements is not a part of the most common form of a budget outline?</a:t>
            </a:r>
          </a:p>
          <a:p>
            <a:pPr lvl="1">
              <a:lnSpc>
                <a:spcPct val="115000"/>
              </a:lnSpc>
              <a:spcBef>
                <a:spcPts val="0"/>
              </a:spcBef>
              <a:spcAft>
                <a:spcPts val="0"/>
              </a:spcAft>
              <a:buFont typeface="+mj-lt"/>
              <a:buAutoNum type="alphaLcParenR"/>
            </a:pPr>
            <a:r>
              <a:rPr lang="en-US" dirty="0">
                <a:ea typeface="Times New Roman"/>
                <a:cs typeface="Times New Roman"/>
              </a:rPr>
              <a:t>Categories</a:t>
            </a:r>
          </a:p>
          <a:p>
            <a:pPr lvl="1">
              <a:lnSpc>
                <a:spcPct val="115000"/>
              </a:lnSpc>
              <a:spcBef>
                <a:spcPts val="0"/>
              </a:spcBef>
              <a:spcAft>
                <a:spcPts val="0"/>
              </a:spcAft>
              <a:buFont typeface="+mj-lt"/>
              <a:buAutoNum type="alphaLcParenR"/>
            </a:pPr>
            <a:r>
              <a:rPr lang="en-US" dirty="0">
                <a:ea typeface="Times New Roman"/>
                <a:cs typeface="Times New Roman"/>
              </a:rPr>
              <a:t>Difference</a:t>
            </a:r>
          </a:p>
          <a:p>
            <a:pPr lvl="1">
              <a:lnSpc>
                <a:spcPct val="115000"/>
              </a:lnSpc>
              <a:spcBef>
                <a:spcPts val="0"/>
              </a:spcBef>
              <a:spcAft>
                <a:spcPts val="0"/>
              </a:spcAft>
              <a:buFont typeface="+mj-lt"/>
              <a:buAutoNum type="alphaLcParenR"/>
            </a:pPr>
            <a:r>
              <a:rPr lang="en-US" dirty="0">
                <a:ea typeface="Times New Roman"/>
                <a:cs typeface="Times New Roman"/>
              </a:rPr>
              <a:t>Actual</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Similarities</a:t>
            </a:r>
            <a:endParaRPr lang="en-US" dirty="0">
              <a:ea typeface="Times New Roman"/>
              <a:cs typeface="Times New Roman"/>
            </a:endParaRPr>
          </a:p>
          <a:p>
            <a:pPr lvl="0">
              <a:lnSpc>
                <a:spcPct val="115000"/>
              </a:lnSpc>
              <a:spcBef>
                <a:spcPts val="0"/>
              </a:spcBef>
              <a:spcAft>
                <a:spcPts val="1000"/>
              </a:spcAft>
              <a:buFont typeface="+mj-lt"/>
              <a:buAutoNum type="arabicParenR" startAt="7"/>
            </a:pPr>
            <a:r>
              <a:rPr lang="en-US" dirty="0">
                <a:ea typeface="Times New Roman"/>
                <a:cs typeface="Times New Roman"/>
              </a:rPr>
              <a:t>What format is the common budget outline similar with?</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income statement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annual report</a:t>
            </a:r>
          </a:p>
          <a:p>
            <a:pPr lvl="1">
              <a:lnSpc>
                <a:spcPct val="115000"/>
              </a:lnSpc>
              <a:spcBef>
                <a:spcPts val="0"/>
              </a:spcBef>
              <a:spcAft>
                <a:spcPts val="0"/>
              </a:spcAft>
              <a:buFont typeface="+mj-lt"/>
              <a:buAutoNum type="alphaLcParenR"/>
            </a:pPr>
            <a:r>
              <a:rPr lang="en-US" dirty="0">
                <a:ea typeface="Times New Roman"/>
                <a:cs typeface="Times New Roman"/>
              </a:rPr>
              <a:t>Balance sheet</a:t>
            </a:r>
          </a:p>
          <a:p>
            <a:pPr lvl="1">
              <a:lnSpc>
                <a:spcPct val="115000"/>
              </a:lnSpc>
              <a:spcBef>
                <a:spcPts val="0"/>
              </a:spcBef>
              <a:spcAft>
                <a:spcPts val="1000"/>
              </a:spcAft>
              <a:buFont typeface="+mj-lt"/>
              <a:buAutoNum type="alphaLcParenR"/>
            </a:pPr>
            <a:r>
              <a:rPr lang="en-US" dirty="0">
                <a:ea typeface="Times New Roman"/>
                <a:cs typeface="Times New Roman"/>
              </a:rPr>
              <a:t>Cash flow statement</a:t>
            </a:r>
          </a:p>
          <a:p>
            <a:endParaRPr lang="en-US" dirty="0" smtClean="0"/>
          </a:p>
        </p:txBody>
      </p:sp>
    </p:spTree>
    <p:extLst>
      <p:ext uri="{BB962C8B-B14F-4D97-AF65-F5344CB8AC3E}">
        <p14:creationId xmlns:p14="http://schemas.microsoft.com/office/powerpoint/2010/main" val="385646626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title"/>
          </p:nvPr>
        </p:nvSpPr>
        <p:spPr/>
        <p:txBody>
          <a:bodyPr/>
          <a:lstStyle/>
          <a:p>
            <a:r>
              <a:rPr lang="en-US" dirty="0" smtClean="0"/>
              <a:t>Module Seven: Budgeting Made Easy</a:t>
            </a:r>
          </a:p>
        </p:txBody>
      </p:sp>
      <p:sp>
        <p:nvSpPr>
          <p:cNvPr id="36867" name="Content Placeholder 4"/>
          <p:cNvSpPr>
            <a:spLocks noGrp="1"/>
          </p:cNvSpPr>
          <p:nvPr>
            <p:ph idx="1"/>
          </p:nvPr>
        </p:nvSpPr>
        <p:spPr/>
        <p:txBody>
          <a:bodyPr/>
          <a:lstStyle/>
          <a:p>
            <a:r>
              <a:rPr lang="en-US" dirty="0" smtClean="0"/>
              <a:t>In this module, you will learn the</a:t>
            </a:r>
          </a:p>
          <a:p>
            <a:r>
              <a:rPr lang="en-US" dirty="0" smtClean="0"/>
              <a:t>following techniques that will make </a:t>
            </a:r>
          </a:p>
          <a:p>
            <a:r>
              <a:rPr lang="en-US" dirty="0" smtClean="0"/>
              <a:t>budgeting easier:</a:t>
            </a:r>
          </a:p>
          <a:p>
            <a:pPr lvl="1">
              <a:buFont typeface="Arial" charset="0"/>
              <a:buChar char="•"/>
            </a:pPr>
            <a:r>
              <a:rPr lang="en-US" dirty="0" smtClean="0"/>
              <a:t>Factoring in historical data</a:t>
            </a:r>
          </a:p>
          <a:p>
            <a:pPr lvl="1">
              <a:buFont typeface="Arial" charset="0"/>
              <a:buChar char="•"/>
            </a:pPr>
            <a:r>
              <a:rPr lang="en-US" dirty="0" smtClean="0"/>
              <a:t>Gathering related information</a:t>
            </a:r>
          </a:p>
          <a:p>
            <a:pPr lvl="1">
              <a:buFont typeface="Arial" charset="0"/>
              <a:buChar char="•"/>
            </a:pPr>
            <a:r>
              <a:rPr lang="en-US" dirty="0" smtClean="0"/>
              <a:t>Adjusting for special circumstances</a:t>
            </a:r>
          </a:p>
          <a:p>
            <a:pPr lvl="1">
              <a:buFont typeface="Arial" charset="0"/>
              <a:buChar char="•"/>
            </a:pPr>
            <a:r>
              <a:rPr lang="en-US" dirty="0" smtClean="0"/>
              <a:t>Putting it all together</a:t>
            </a:r>
          </a:p>
          <a:p>
            <a:pPr lvl="1">
              <a:buFont typeface="Arial" charset="0"/>
              <a:buChar char="•"/>
            </a:pPr>
            <a:r>
              <a:rPr lang="en-US" dirty="0" smtClean="0"/>
              <a:t>Computer based methods</a:t>
            </a:r>
          </a:p>
          <a:p>
            <a:endParaRPr lang="en-US" dirty="0" smtClean="0"/>
          </a:p>
        </p:txBody>
      </p:sp>
      <p:sp>
        <p:nvSpPr>
          <p:cNvPr id="36868" name="Text Placeholder 5"/>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smtClean="0">
                <a:latin typeface="Cambria" pitchFamily="18" charset="0"/>
                <a:cs typeface="Times New Roman" pitchFamily="18" charset="0"/>
              </a:rPr>
              <a:t>About the time we can make ends meet, somebody moves the ends.</a:t>
            </a:r>
            <a:endParaRPr lang="en-US" sz="1400" dirty="0" smtClean="0">
              <a:cs typeface="Times New Roman" pitchFamily="18" charset="0"/>
            </a:endParaRPr>
          </a:p>
          <a:p>
            <a:pPr algn="ctr">
              <a:lnSpc>
                <a:spcPct val="115000"/>
              </a:lnSpc>
              <a:spcBef>
                <a:spcPct val="0"/>
              </a:spcBef>
              <a:spcAft>
                <a:spcPts val="1000"/>
              </a:spcAft>
            </a:pPr>
            <a:r>
              <a:rPr lang="en-US" sz="1800" b="1" dirty="0" smtClean="0">
                <a:latin typeface="Cambria" pitchFamily="18" charset="0"/>
                <a:cs typeface="Times New Roman" pitchFamily="18" charset="0"/>
              </a:rPr>
              <a:t>Herbert Hoover</a:t>
            </a:r>
            <a:endParaRPr lang="en-US" sz="1400" b="1" dirty="0" smtClean="0">
              <a:cs typeface="Times New Roman" pitchFamily="18" charset="0"/>
            </a:endParaRPr>
          </a:p>
          <a:p>
            <a:endParaRPr lang="en-US" dirty="0" smtClean="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4"/>
          <p:cNvSpPr>
            <a:spLocks noGrp="1"/>
          </p:cNvSpPr>
          <p:nvPr>
            <p:ph type="title"/>
          </p:nvPr>
        </p:nvSpPr>
        <p:spPr/>
        <p:txBody>
          <a:bodyPr/>
          <a:lstStyle/>
          <a:p>
            <a:r>
              <a:rPr lang="en-US" dirty="0" smtClean="0"/>
              <a:t>Factoring in Historical Data</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106959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Important Financial Organizations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472966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smtClean="0"/>
              <a:t>Gathering Related Information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687058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pPr>
              <a:defRPr/>
            </a:pPr>
            <a:r>
              <a:rPr lang="en-US" dirty="0" smtClean="0"/>
              <a:t>Adjusting for Special Circumstances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911521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smtClean="0"/>
              <a:t>Putting It All Together</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319651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smtClean="0"/>
              <a:t>Computer Based Methods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533484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reasons IS NOT a factor that makes using historical data so helpful?</a:t>
            </a:r>
          </a:p>
          <a:p>
            <a:pPr lvl="1">
              <a:lnSpc>
                <a:spcPct val="115000"/>
              </a:lnSpc>
              <a:spcBef>
                <a:spcPts val="0"/>
              </a:spcBef>
              <a:spcAft>
                <a:spcPts val="0"/>
              </a:spcAft>
              <a:buFont typeface="+mj-lt"/>
              <a:buAutoNum type="alphaLcParenR"/>
            </a:pPr>
            <a:r>
              <a:rPr lang="en-US" dirty="0">
                <a:ea typeface="Times New Roman"/>
                <a:cs typeface="Times New Roman"/>
              </a:rPr>
              <a:t>The historical data show the past trends</a:t>
            </a:r>
          </a:p>
          <a:p>
            <a:pPr lvl="1">
              <a:lnSpc>
                <a:spcPct val="115000"/>
              </a:lnSpc>
              <a:spcBef>
                <a:spcPts val="0"/>
              </a:spcBef>
              <a:spcAft>
                <a:spcPts val="0"/>
              </a:spcAft>
              <a:buFont typeface="+mj-lt"/>
              <a:buAutoNum type="alphaLcParenR"/>
            </a:pPr>
            <a:r>
              <a:rPr lang="en-US" dirty="0">
                <a:ea typeface="Times New Roman"/>
                <a:cs typeface="Times New Roman"/>
              </a:rPr>
              <a:t>Using historical data can halve the work and efforts</a:t>
            </a:r>
          </a:p>
          <a:p>
            <a:pPr lvl="1">
              <a:lnSpc>
                <a:spcPct val="115000"/>
              </a:lnSpc>
              <a:spcBef>
                <a:spcPts val="0"/>
              </a:spcBef>
              <a:spcAft>
                <a:spcPts val="0"/>
              </a:spcAft>
              <a:buFont typeface="+mj-lt"/>
              <a:buAutoNum type="alphaLcParenR"/>
            </a:pPr>
            <a:r>
              <a:rPr lang="en-US" dirty="0">
                <a:ea typeface="Times New Roman"/>
                <a:cs typeface="Times New Roman"/>
              </a:rPr>
              <a:t>Historical data can be incorporated in budget report and justify the budget</a:t>
            </a:r>
          </a:p>
          <a:p>
            <a:pPr lvl="1">
              <a:lnSpc>
                <a:spcPct val="115000"/>
              </a:lnSpc>
              <a:spcBef>
                <a:spcPts val="0"/>
              </a:spcBef>
              <a:spcAft>
                <a:spcPts val="1000"/>
              </a:spcAft>
              <a:buFont typeface="+mj-lt"/>
              <a:buAutoNum type="alphaLcParenR"/>
            </a:pPr>
            <a:r>
              <a:rPr lang="en-US" dirty="0">
                <a:ea typeface="Times New Roman"/>
                <a:cs typeface="Times New Roman"/>
              </a:rPr>
              <a:t>Historical data can help you determine certain budget numbers</a:t>
            </a:r>
          </a:p>
          <a:p>
            <a:pPr lvl="0">
              <a:lnSpc>
                <a:spcPct val="115000"/>
              </a:lnSpc>
              <a:spcBef>
                <a:spcPts val="0"/>
              </a:spcBef>
              <a:spcAft>
                <a:spcPts val="1000"/>
              </a:spcAft>
              <a:buFont typeface="+mj-lt"/>
              <a:buAutoNum type="arabicParenR"/>
            </a:pPr>
            <a:r>
              <a:rPr lang="en-US" dirty="0">
                <a:ea typeface="Times New Roman"/>
                <a:cs typeface="Times New Roman"/>
              </a:rPr>
              <a:t>What is the common consequence of using the historical data from unreliable sources?</a:t>
            </a:r>
          </a:p>
          <a:p>
            <a:pPr lvl="1">
              <a:lnSpc>
                <a:spcPct val="115000"/>
              </a:lnSpc>
              <a:spcBef>
                <a:spcPts val="0"/>
              </a:spcBef>
              <a:spcAft>
                <a:spcPts val="0"/>
              </a:spcAft>
              <a:buFont typeface="+mj-lt"/>
              <a:buAutoNum type="alphaLcParenR"/>
            </a:pPr>
            <a:r>
              <a:rPr lang="en-US" dirty="0">
                <a:ea typeface="Times New Roman"/>
                <a:cs typeface="Times New Roman"/>
              </a:rPr>
              <a:t>Bad and even disastrous results</a:t>
            </a:r>
          </a:p>
          <a:p>
            <a:pPr lvl="1">
              <a:lnSpc>
                <a:spcPct val="115000"/>
              </a:lnSpc>
              <a:spcBef>
                <a:spcPts val="0"/>
              </a:spcBef>
              <a:spcAft>
                <a:spcPts val="0"/>
              </a:spcAft>
              <a:buFont typeface="+mj-lt"/>
              <a:buAutoNum type="alphaLcParenR"/>
            </a:pPr>
            <a:r>
              <a:rPr lang="en-US" dirty="0">
                <a:ea typeface="Times New Roman"/>
                <a:cs typeface="Times New Roman"/>
              </a:rPr>
              <a:t>It can cause some minor problems</a:t>
            </a:r>
          </a:p>
          <a:p>
            <a:pPr lvl="1">
              <a:lnSpc>
                <a:spcPct val="115000"/>
              </a:lnSpc>
              <a:spcBef>
                <a:spcPts val="0"/>
              </a:spcBef>
              <a:spcAft>
                <a:spcPts val="0"/>
              </a:spcAft>
              <a:buFont typeface="+mj-lt"/>
              <a:buAutoNum type="alphaLcParenR"/>
            </a:pPr>
            <a:r>
              <a:rPr lang="en-US" dirty="0">
                <a:ea typeface="Times New Roman"/>
                <a:cs typeface="Times New Roman"/>
              </a:rPr>
              <a:t>There are no consequences, since the historical data do not have significant influence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154746119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IS NOT a subject of analyzing the external environment?</a:t>
            </a:r>
          </a:p>
          <a:p>
            <a:pPr lvl="1">
              <a:lnSpc>
                <a:spcPct val="115000"/>
              </a:lnSpc>
              <a:spcBef>
                <a:spcPts val="0"/>
              </a:spcBef>
              <a:spcAft>
                <a:spcPts val="0"/>
              </a:spcAft>
              <a:buFont typeface="+mj-lt"/>
              <a:buAutoNum type="alphaLcParenR"/>
            </a:pPr>
            <a:r>
              <a:rPr lang="en-US" dirty="0">
                <a:ea typeface="Times New Roman"/>
                <a:cs typeface="Times New Roman"/>
              </a:rPr>
              <a:t>Market trends</a:t>
            </a:r>
          </a:p>
          <a:p>
            <a:pPr lvl="1">
              <a:lnSpc>
                <a:spcPct val="115000"/>
              </a:lnSpc>
              <a:spcBef>
                <a:spcPts val="0"/>
              </a:spcBef>
              <a:spcAft>
                <a:spcPts val="0"/>
              </a:spcAft>
              <a:buFont typeface="+mj-lt"/>
              <a:buAutoNum type="alphaLcParenR"/>
            </a:pPr>
            <a:r>
              <a:rPr lang="en-US" dirty="0">
                <a:ea typeface="Times New Roman"/>
                <a:cs typeface="Times New Roman"/>
              </a:rPr>
              <a:t>Competition</a:t>
            </a:r>
          </a:p>
          <a:p>
            <a:pPr lvl="1">
              <a:lnSpc>
                <a:spcPct val="115000"/>
              </a:lnSpc>
              <a:spcBef>
                <a:spcPts val="0"/>
              </a:spcBef>
              <a:spcAft>
                <a:spcPts val="0"/>
              </a:spcAft>
              <a:buFont typeface="+mj-lt"/>
              <a:buAutoNum type="alphaLcParenR"/>
            </a:pPr>
            <a:r>
              <a:rPr lang="en-US" dirty="0">
                <a:ea typeface="Times New Roman"/>
                <a:cs typeface="Times New Roman"/>
              </a:rPr>
              <a:t>Regulatory issues</a:t>
            </a:r>
          </a:p>
          <a:p>
            <a:pPr lvl="1">
              <a:lnSpc>
                <a:spcPct val="115000"/>
              </a:lnSpc>
              <a:spcBef>
                <a:spcPts val="0"/>
              </a:spcBef>
              <a:spcAft>
                <a:spcPts val="1000"/>
              </a:spcAft>
              <a:buFont typeface="+mj-lt"/>
              <a:buAutoNum type="alphaLcParenR"/>
            </a:pPr>
            <a:r>
              <a:rPr lang="en-US" dirty="0">
                <a:ea typeface="Times New Roman"/>
                <a:cs typeface="Times New Roman"/>
              </a:rPr>
              <a:t>Strength  and weaknesses which is determined by review the financial statements of the organization</a:t>
            </a: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areas IS NOT related to the gathering of budget information?</a:t>
            </a:r>
          </a:p>
          <a:p>
            <a:pPr lvl="1">
              <a:lnSpc>
                <a:spcPct val="115000"/>
              </a:lnSpc>
              <a:spcBef>
                <a:spcPts val="0"/>
              </a:spcBef>
              <a:spcAft>
                <a:spcPts val="0"/>
              </a:spcAft>
              <a:buFont typeface="+mj-lt"/>
              <a:buAutoNum type="alphaLcParenR"/>
            </a:pPr>
            <a:r>
              <a:rPr lang="en-US" dirty="0">
                <a:ea typeface="Times New Roman"/>
                <a:cs typeface="Times New Roman"/>
              </a:rPr>
              <a:t>Internal environment</a:t>
            </a:r>
          </a:p>
          <a:p>
            <a:pPr lvl="1">
              <a:lnSpc>
                <a:spcPct val="115000"/>
              </a:lnSpc>
              <a:spcBef>
                <a:spcPts val="0"/>
              </a:spcBef>
              <a:spcAft>
                <a:spcPts val="0"/>
              </a:spcAft>
              <a:buFont typeface="+mj-lt"/>
              <a:buAutoNum type="alphaLcParenR"/>
            </a:pPr>
            <a:r>
              <a:rPr lang="en-US" dirty="0">
                <a:ea typeface="Times New Roman"/>
                <a:cs typeface="Times New Roman"/>
              </a:rPr>
              <a:t>Existing policies</a:t>
            </a:r>
          </a:p>
          <a:p>
            <a:pPr lvl="1">
              <a:lnSpc>
                <a:spcPct val="115000"/>
              </a:lnSpc>
              <a:spcBef>
                <a:spcPts val="0"/>
              </a:spcBef>
              <a:spcAft>
                <a:spcPts val="0"/>
              </a:spcAft>
              <a:buFont typeface="+mj-lt"/>
              <a:buAutoNum type="alphaLcParenR"/>
            </a:pPr>
            <a:r>
              <a:rPr lang="en-US" dirty="0">
                <a:ea typeface="Times New Roman"/>
                <a:cs typeface="Times New Roman"/>
              </a:rPr>
              <a:t>Accounting</a:t>
            </a:r>
          </a:p>
          <a:p>
            <a:pPr lvl="1">
              <a:lnSpc>
                <a:spcPct val="115000"/>
              </a:lnSpc>
              <a:spcBef>
                <a:spcPts val="0"/>
              </a:spcBef>
              <a:spcAft>
                <a:spcPts val="1000"/>
              </a:spcAft>
              <a:buFont typeface="+mj-lt"/>
              <a:buAutoNum type="alphaLcParenR"/>
            </a:pPr>
            <a:r>
              <a:rPr lang="en-US" dirty="0">
                <a:ea typeface="Times New Roman"/>
                <a:cs typeface="Times New Roman"/>
              </a:rPr>
              <a:t>Staff requirements</a:t>
            </a:r>
          </a:p>
        </p:txBody>
      </p:sp>
    </p:spTree>
    <p:extLst>
      <p:ext uri="{BB962C8B-B14F-4D97-AF65-F5344CB8AC3E}">
        <p14:creationId xmlns:p14="http://schemas.microsoft.com/office/powerpoint/2010/main" val="22089104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What steps does the LOAD technique for determining the budget for special circumstances imply?</a:t>
            </a:r>
          </a:p>
          <a:p>
            <a:pPr lvl="1">
              <a:lnSpc>
                <a:spcPct val="115000"/>
              </a:lnSpc>
              <a:spcBef>
                <a:spcPts val="0"/>
              </a:spcBef>
              <a:spcAft>
                <a:spcPts val="0"/>
              </a:spcAft>
              <a:buFont typeface="+mj-lt"/>
              <a:buAutoNum type="alphaLcParenR"/>
            </a:pPr>
            <a:r>
              <a:rPr lang="en-US" dirty="0">
                <a:ea typeface="Times New Roman"/>
                <a:cs typeface="Times New Roman"/>
              </a:rPr>
              <a:t>List, Order, Assess, Determine</a:t>
            </a:r>
          </a:p>
          <a:p>
            <a:pPr lvl="1">
              <a:lnSpc>
                <a:spcPct val="115000"/>
              </a:lnSpc>
              <a:spcBef>
                <a:spcPts val="0"/>
              </a:spcBef>
              <a:spcAft>
                <a:spcPts val="0"/>
              </a:spcAft>
              <a:buFont typeface="+mj-lt"/>
              <a:buAutoNum type="alphaLcParenR"/>
            </a:pPr>
            <a:r>
              <a:rPr lang="en-US" dirty="0">
                <a:ea typeface="Times New Roman"/>
                <a:cs typeface="Times New Roman"/>
              </a:rPr>
              <a:t>List, Obtain, Address, Determine</a:t>
            </a:r>
          </a:p>
          <a:p>
            <a:pPr lvl="1">
              <a:lnSpc>
                <a:spcPct val="115000"/>
              </a:lnSpc>
              <a:spcBef>
                <a:spcPts val="0"/>
              </a:spcBef>
              <a:spcAft>
                <a:spcPts val="0"/>
              </a:spcAft>
              <a:buFont typeface="+mj-lt"/>
              <a:buAutoNum type="alphaLcParenR"/>
            </a:pPr>
            <a:r>
              <a:rPr lang="en-US" dirty="0">
                <a:ea typeface="Times New Roman"/>
                <a:cs typeface="Times New Roman"/>
              </a:rPr>
              <a:t>Label, Order, Assess, Determine</a:t>
            </a:r>
          </a:p>
          <a:p>
            <a:pPr lvl="1">
              <a:lnSpc>
                <a:spcPct val="115000"/>
              </a:lnSpc>
              <a:spcBef>
                <a:spcPts val="0"/>
              </a:spcBef>
              <a:spcAft>
                <a:spcPts val="1000"/>
              </a:spcAft>
              <a:buFont typeface="+mj-lt"/>
              <a:buAutoNum type="alphaLcParenR"/>
            </a:pPr>
            <a:r>
              <a:rPr lang="en-US" dirty="0">
                <a:ea typeface="Times New Roman"/>
                <a:cs typeface="Times New Roman"/>
              </a:rPr>
              <a:t>Label, Obtain, Address, Determine</a:t>
            </a:r>
          </a:p>
          <a:p>
            <a:pPr marL="0" marR="0">
              <a:lnSpc>
                <a:spcPct val="115000"/>
              </a:lnSpc>
              <a:spcBef>
                <a:spcPts val="0"/>
              </a:spcBef>
              <a:spcAft>
                <a:spcPts val="0"/>
              </a:spcAft>
            </a:pPr>
            <a:r>
              <a:rPr lang="en-US" dirty="0">
                <a:ea typeface="Times New Roman"/>
                <a:cs typeface="Times New Roman"/>
              </a:rPr>
              <a:t> </a:t>
            </a:r>
            <a:endParaRPr lang="en-US" dirty="0" smtClean="0">
              <a:ea typeface="Times New Roman"/>
              <a:cs typeface="Times New Roman"/>
            </a:endParaRPr>
          </a:p>
          <a:p>
            <a:pPr lvl="0">
              <a:lnSpc>
                <a:spcPct val="115000"/>
              </a:lnSpc>
              <a:spcBef>
                <a:spcPts val="0"/>
              </a:spcBef>
              <a:spcAft>
                <a:spcPts val="1000"/>
              </a:spcAft>
              <a:buFont typeface="+mj-lt"/>
              <a:buAutoNum type="arabicParenR" startAt="6"/>
            </a:pPr>
            <a:r>
              <a:rPr lang="en-US" dirty="0" smtClean="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smtClean="0">
                <a:ea typeface="Times New Roman"/>
                <a:cs typeface="Times New Roman"/>
              </a:rPr>
              <a:t>The </a:t>
            </a:r>
            <a:r>
              <a:rPr lang="en-US" dirty="0">
                <a:ea typeface="Times New Roman"/>
                <a:cs typeface="Times New Roman"/>
              </a:rPr>
              <a:t>budget is a guide and should be regarded as flexible</a:t>
            </a:r>
          </a:p>
          <a:p>
            <a:pPr lvl="1">
              <a:lnSpc>
                <a:spcPct val="115000"/>
              </a:lnSpc>
              <a:spcBef>
                <a:spcPts val="0"/>
              </a:spcBef>
              <a:spcAft>
                <a:spcPts val="0"/>
              </a:spcAft>
              <a:buFont typeface="+mj-lt"/>
              <a:buAutoNum type="alphaLcParenR"/>
            </a:pPr>
            <a:r>
              <a:rPr lang="en-US" dirty="0">
                <a:ea typeface="Times New Roman"/>
                <a:cs typeface="Times New Roman"/>
              </a:rPr>
              <a:t>The budgets are unstable and some special circumstances always occur</a:t>
            </a:r>
          </a:p>
          <a:p>
            <a:pPr lvl="1">
              <a:lnSpc>
                <a:spcPct val="115000"/>
              </a:lnSpc>
              <a:spcBef>
                <a:spcPts val="0"/>
              </a:spcBef>
              <a:spcAft>
                <a:spcPts val="0"/>
              </a:spcAft>
              <a:buFont typeface="+mj-lt"/>
              <a:buAutoNum type="alphaLcParenR"/>
            </a:pPr>
            <a:r>
              <a:rPr lang="en-US" dirty="0">
                <a:ea typeface="Times New Roman"/>
                <a:cs typeface="Times New Roman"/>
              </a:rPr>
              <a:t>The budget should not be changed randomly or whenever something happens</a:t>
            </a:r>
          </a:p>
          <a:p>
            <a:pPr lvl="1">
              <a:lnSpc>
                <a:spcPct val="115000"/>
              </a:lnSpc>
              <a:spcBef>
                <a:spcPts val="0"/>
              </a:spcBef>
              <a:spcAft>
                <a:spcPts val="1000"/>
              </a:spcAft>
              <a:buFont typeface="+mj-lt"/>
              <a:buAutoNum type="alphaLcParenR"/>
            </a:pPr>
            <a:r>
              <a:rPr lang="en-US" dirty="0">
                <a:ea typeface="Times New Roman"/>
                <a:cs typeface="Times New Roman"/>
              </a:rPr>
              <a:t>If the contingent funds are not used by the end of the budget period, it should be returned to the organization</a:t>
            </a:r>
          </a:p>
        </p:txBody>
      </p:sp>
    </p:spTree>
    <p:extLst>
      <p:ext uri="{BB962C8B-B14F-4D97-AF65-F5344CB8AC3E}">
        <p14:creationId xmlns:p14="http://schemas.microsoft.com/office/powerpoint/2010/main" val="77160702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290513" lvl="0" indent="-290513">
              <a:lnSpc>
                <a:spcPct val="115000"/>
              </a:lnSpc>
              <a:spcBef>
                <a:spcPts val="0"/>
              </a:spcBef>
              <a:spcAft>
                <a:spcPts val="1000"/>
              </a:spcAft>
              <a:buFont typeface="+mj-lt"/>
              <a:buAutoNum type="arabicParenR" startAt="7"/>
            </a:pPr>
            <a:r>
              <a:rPr lang="en-US" dirty="0">
                <a:ea typeface="Times New Roman"/>
                <a:cs typeface="Times New Roman"/>
              </a:rPr>
              <a:t>What steps does the RADAR technique for putting the budget together imply?</a:t>
            </a:r>
          </a:p>
          <a:p>
            <a:pPr lvl="1">
              <a:lnSpc>
                <a:spcPct val="115000"/>
              </a:lnSpc>
              <a:spcBef>
                <a:spcPts val="0"/>
              </a:spcBef>
              <a:spcAft>
                <a:spcPts val="0"/>
              </a:spcAft>
              <a:buFont typeface="+mj-lt"/>
              <a:buAutoNum type="alphaLcParenR"/>
            </a:pPr>
            <a:r>
              <a:rPr lang="en-US" dirty="0">
                <a:ea typeface="Times New Roman"/>
                <a:cs typeface="Times New Roman"/>
              </a:rPr>
              <a:t>Rationalize, Acquire, Develop, Assess, Report</a:t>
            </a:r>
          </a:p>
          <a:p>
            <a:pPr lvl="1">
              <a:lnSpc>
                <a:spcPct val="115000"/>
              </a:lnSpc>
              <a:spcBef>
                <a:spcPts val="0"/>
              </a:spcBef>
              <a:spcAft>
                <a:spcPts val="0"/>
              </a:spcAft>
              <a:buFont typeface="+mj-lt"/>
              <a:buAutoNum type="alphaLcParenR"/>
            </a:pPr>
            <a:r>
              <a:rPr lang="en-US" dirty="0">
                <a:ea typeface="Times New Roman"/>
                <a:cs typeface="Times New Roman"/>
              </a:rPr>
              <a:t>Research, Assess, Debate, Acquire, Report</a:t>
            </a:r>
          </a:p>
          <a:p>
            <a:pPr lvl="1">
              <a:lnSpc>
                <a:spcPct val="115000"/>
              </a:lnSpc>
              <a:spcBef>
                <a:spcPts val="0"/>
              </a:spcBef>
              <a:spcAft>
                <a:spcPts val="0"/>
              </a:spcAft>
              <a:buFont typeface="+mj-lt"/>
              <a:buAutoNum type="alphaLcParenR"/>
            </a:pPr>
            <a:r>
              <a:rPr lang="en-US" dirty="0">
                <a:ea typeface="Times New Roman"/>
                <a:cs typeface="Times New Roman"/>
              </a:rPr>
              <a:t>Reach, Affirm, Develop, Adopt, Reaffirm</a:t>
            </a:r>
          </a:p>
          <a:p>
            <a:pPr lvl="1">
              <a:lnSpc>
                <a:spcPct val="115000"/>
              </a:lnSpc>
              <a:spcBef>
                <a:spcPts val="0"/>
              </a:spcBef>
              <a:spcAft>
                <a:spcPts val="1000"/>
              </a:spcAft>
              <a:buFont typeface="+mj-lt"/>
              <a:buAutoNum type="alphaLcParenR"/>
            </a:pPr>
            <a:r>
              <a:rPr lang="en-US" dirty="0">
                <a:ea typeface="Times New Roman"/>
                <a:cs typeface="Times New Roman"/>
              </a:rPr>
              <a:t>Research, Acquire, Develop, Adopt, Report</a:t>
            </a:r>
          </a:p>
          <a:p>
            <a:pPr lvl="0">
              <a:lnSpc>
                <a:spcPct val="115000"/>
              </a:lnSpc>
              <a:spcBef>
                <a:spcPts val="0"/>
              </a:spcBef>
              <a:spcAft>
                <a:spcPts val="1000"/>
              </a:spcAft>
              <a:buFont typeface="+mj-lt"/>
              <a:buAutoNum type="arabicParenR" startAt="7"/>
            </a:pPr>
            <a:r>
              <a:rPr lang="en-US" dirty="0">
                <a:ea typeface="Times New Roman"/>
                <a:cs typeface="Times New Roman"/>
              </a:rPr>
              <a:t>Who gives the approval of the final budget?</a:t>
            </a:r>
          </a:p>
          <a:p>
            <a:pPr lvl="1">
              <a:lnSpc>
                <a:spcPct val="115000"/>
              </a:lnSpc>
              <a:spcBef>
                <a:spcPts val="0"/>
              </a:spcBef>
              <a:spcAft>
                <a:spcPts val="0"/>
              </a:spcAft>
              <a:buFont typeface="+mj-lt"/>
              <a:buAutoNum type="alphaLcParenR"/>
            </a:pPr>
            <a:r>
              <a:rPr lang="en-US" dirty="0">
                <a:ea typeface="Times New Roman"/>
                <a:cs typeface="Times New Roman"/>
              </a:rPr>
              <a:t>CEO</a:t>
            </a:r>
          </a:p>
          <a:p>
            <a:pPr lvl="1">
              <a:lnSpc>
                <a:spcPct val="115000"/>
              </a:lnSpc>
              <a:spcBef>
                <a:spcPts val="0"/>
              </a:spcBef>
              <a:spcAft>
                <a:spcPts val="0"/>
              </a:spcAft>
              <a:buFont typeface="+mj-lt"/>
              <a:buAutoNum type="alphaLcParenR"/>
            </a:pPr>
            <a:r>
              <a:rPr lang="en-US" dirty="0">
                <a:ea typeface="Times New Roman"/>
                <a:cs typeface="Times New Roman"/>
              </a:rPr>
              <a:t>Board of Directors</a:t>
            </a:r>
          </a:p>
          <a:p>
            <a:pPr lvl="1">
              <a:lnSpc>
                <a:spcPct val="115000"/>
              </a:lnSpc>
              <a:spcBef>
                <a:spcPts val="0"/>
              </a:spcBef>
              <a:spcAft>
                <a:spcPts val="0"/>
              </a:spcAft>
              <a:buFont typeface="+mj-lt"/>
              <a:buAutoNum type="alphaLcParenR"/>
            </a:pPr>
            <a:r>
              <a:rPr lang="en-US" dirty="0">
                <a:ea typeface="Times New Roman"/>
                <a:cs typeface="Times New Roman"/>
              </a:rPr>
              <a:t>CFO</a:t>
            </a:r>
          </a:p>
          <a:p>
            <a:pPr lvl="1">
              <a:lnSpc>
                <a:spcPct val="115000"/>
              </a:lnSpc>
              <a:spcBef>
                <a:spcPts val="0"/>
              </a:spcBef>
              <a:spcAft>
                <a:spcPts val="1000"/>
              </a:spcAft>
              <a:buFont typeface="+mj-lt"/>
              <a:buAutoNum type="alphaLcParenR"/>
            </a:pPr>
            <a:r>
              <a:rPr lang="en-US" dirty="0">
                <a:ea typeface="Times New Roman"/>
                <a:cs typeface="Times New Roman"/>
              </a:rPr>
              <a:t>The manager</a:t>
            </a:r>
          </a:p>
          <a:p>
            <a:endParaRPr lang="en-US" dirty="0" smtClean="0"/>
          </a:p>
        </p:txBody>
      </p:sp>
    </p:spTree>
    <p:extLst>
      <p:ext uri="{BB962C8B-B14F-4D97-AF65-F5344CB8AC3E}">
        <p14:creationId xmlns:p14="http://schemas.microsoft.com/office/powerpoint/2010/main" val="240626441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9"/>
            </a:pPr>
            <a:r>
              <a:rPr lang="en-US" dirty="0">
                <a:ea typeface="Times New Roman"/>
                <a:cs typeface="Times New Roman"/>
              </a:rPr>
              <a:t>When it comes to computer programs, they usually: </a:t>
            </a:r>
          </a:p>
          <a:p>
            <a:pPr lvl="1">
              <a:lnSpc>
                <a:spcPct val="115000"/>
              </a:lnSpc>
              <a:spcBef>
                <a:spcPts val="0"/>
              </a:spcBef>
              <a:spcAft>
                <a:spcPts val="0"/>
              </a:spcAft>
              <a:buFont typeface="+mj-lt"/>
              <a:buAutoNum type="alphaLcParenR"/>
            </a:pPr>
            <a:r>
              <a:rPr lang="en-US" dirty="0">
                <a:ea typeface="Times New Roman"/>
                <a:cs typeface="Times New Roman"/>
              </a:rPr>
              <a:t>Make things more complicated</a:t>
            </a:r>
          </a:p>
          <a:p>
            <a:pPr lvl="1">
              <a:lnSpc>
                <a:spcPct val="115000"/>
              </a:lnSpc>
              <a:spcBef>
                <a:spcPts val="0"/>
              </a:spcBef>
              <a:spcAft>
                <a:spcPts val="0"/>
              </a:spcAft>
              <a:buFont typeface="+mj-lt"/>
              <a:buAutoNum type="alphaLcParenR"/>
            </a:pPr>
            <a:r>
              <a:rPr lang="en-US" dirty="0">
                <a:ea typeface="Times New Roman"/>
                <a:cs typeface="Times New Roman"/>
              </a:rPr>
              <a:t>Mix up the data</a:t>
            </a:r>
          </a:p>
          <a:p>
            <a:pPr lvl="1">
              <a:lnSpc>
                <a:spcPct val="115000"/>
              </a:lnSpc>
              <a:spcBef>
                <a:spcPts val="0"/>
              </a:spcBef>
              <a:spcAft>
                <a:spcPts val="0"/>
              </a:spcAft>
              <a:buFont typeface="+mj-lt"/>
              <a:buAutoNum type="alphaLcParenR"/>
            </a:pPr>
            <a:r>
              <a:rPr lang="en-US" dirty="0">
                <a:ea typeface="Times New Roman"/>
                <a:cs typeface="Times New Roman"/>
              </a:rPr>
              <a:t>Make things easier and more efficient</a:t>
            </a:r>
          </a:p>
          <a:p>
            <a:pPr lvl="1">
              <a:lnSpc>
                <a:spcPct val="115000"/>
              </a:lnSpc>
              <a:spcBef>
                <a:spcPts val="0"/>
              </a:spcBef>
              <a:spcAft>
                <a:spcPts val="1000"/>
              </a:spcAft>
              <a:buFont typeface="+mj-lt"/>
              <a:buAutoNum type="alphaLcParenR"/>
            </a:pPr>
            <a:r>
              <a:rPr lang="en-US" dirty="0">
                <a:ea typeface="Times New Roman"/>
                <a:cs typeface="Times New Roman"/>
              </a:rPr>
              <a:t>Do the half of the work automatically</a:t>
            </a:r>
          </a:p>
          <a:p>
            <a:pPr lvl="0">
              <a:lnSpc>
                <a:spcPct val="115000"/>
              </a:lnSpc>
              <a:spcBef>
                <a:spcPts val="0"/>
              </a:spcBef>
              <a:spcAft>
                <a:spcPts val="1000"/>
              </a:spcAft>
              <a:buFont typeface="+mj-lt"/>
              <a:buAutoNum type="arabicParenR" startAt="9"/>
            </a:pPr>
            <a:r>
              <a:rPr lang="en-US" dirty="0">
                <a:ea typeface="Times New Roman"/>
                <a:cs typeface="Times New Roman"/>
              </a:rPr>
              <a:t>Which of the following is not listed as a benefit of computer programs?</a:t>
            </a:r>
          </a:p>
          <a:p>
            <a:pPr lvl="1">
              <a:lnSpc>
                <a:spcPct val="115000"/>
              </a:lnSpc>
              <a:spcBef>
                <a:spcPts val="0"/>
              </a:spcBef>
              <a:spcAft>
                <a:spcPts val="0"/>
              </a:spcAft>
              <a:buFont typeface="+mj-lt"/>
              <a:buAutoNum type="alphaLcParenR"/>
            </a:pPr>
            <a:r>
              <a:rPr lang="en-US" dirty="0">
                <a:ea typeface="Times New Roman"/>
                <a:cs typeface="Times New Roman"/>
              </a:rPr>
              <a:t>Reduced calculation errors</a:t>
            </a:r>
          </a:p>
          <a:p>
            <a:pPr lvl="1">
              <a:lnSpc>
                <a:spcPct val="115000"/>
              </a:lnSpc>
              <a:spcBef>
                <a:spcPts val="0"/>
              </a:spcBef>
              <a:spcAft>
                <a:spcPts val="0"/>
              </a:spcAft>
              <a:buFont typeface="+mj-lt"/>
              <a:buAutoNum type="alphaLcParenR"/>
            </a:pPr>
            <a:r>
              <a:rPr lang="en-US" dirty="0">
                <a:ea typeface="Times New Roman"/>
                <a:cs typeface="Times New Roman"/>
              </a:rPr>
              <a:t>Graphs and visuals</a:t>
            </a:r>
          </a:p>
          <a:p>
            <a:pPr lvl="1">
              <a:lnSpc>
                <a:spcPct val="115000"/>
              </a:lnSpc>
              <a:spcBef>
                <a:spcPts val="0"/>
              </a:spcBef>
              <a:spcAft>
                <a:spcPts val="0"/>
              </a:spcAft>
              <a:buFont typeface="+mj-lt"/>
              <a:buAutoNum type="alphaLcParenR"/>
            </a:pPr>
            <a:r>
              <a:rPr lang="en-US" dirty="0">
                <a:ea typeface="Times New Roman"/>
                <a:cs typeface="Times New Roman"/>
              </a:rPr>
              <a:t>Automatic creating of budget</a:t>
            </a:r>
          </a:p>
          <a:p>
            <a:pPr lvl="1">
              <a:lnSpc>
                <a:spcPct val="115000"/>
              </a:lnSpc>
              <a:spcBef>
                <a:spcPts val="0"/>
              </a:spcBef>
              <a:spcAft>
                <a:spcPts val="1000"/>
              </a:spcAft>
              <a:buFont typeface="+mj-lt"/>
              <a:buAutoNum type="alphaLcParenR"/>
            </a:pPr>
            <a:r>
              <a:rPr lang="en-US" dirty="0">
                <a:ea typeface="Times New Roman"/>
                <a:cs typeface="Times New Roman"/>
              </a:rPr>
              <a:t>Reporting features</a:t>
            </a:r>
          </a:p>
          <a:p>
            <a:endParaRPr lang="en-US" dirty="0" smtClean="0"/>
          </a:p>
        </p:txBody>
      </p:sp>
    </p:spTree>
    <p:extLst>
      <p:ext uri="{BB962C8B-B14F-4D97-AF65-F5344CB8AC3E}">
        <p14:creationId xmlns:p14="http://schemas.microsoft.com/office/powerpoint/2010/main" val="84389279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reasons IS NOT a factor that makes using historical data so helpful?</a:t>
            </a:r>
          </a:p>
          <a:p>
            <a:pPr lvl="1">
              <a:lnSpc>
                <a:spcPct val="115000"/>
              </a:lnSpc>
              <a:spcBef>
                <a:spcPts val="0"/>
              </a:spcBef>
              <a:spcAft>
                <a:spcPts val="0"/>
              </a:spcAft>
              <a:buFont typeface="+mj-lt"/>
              <a:buAutoNum type="alphaLcParenR"/>
            </a:pPr>
            <a:r>
              <a:rPr lang="en-US" dirty="0">
                <a:ea typeface="Times New Roman"/>
                <a:cs typeface="Times New Roman"/>
              </a:rPr>
              <a:t>The historical data show the past trends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Using historical data can halve the work and efforts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Historical data can be incorporated in budget report and justify the budget</a:t>
            </a:r>
          </a:p>
          <a:p>
            <a:pPr lvl="1">
              <a:lnSpc>
                <a:spcPct val="115000"/>
              </a:lnSpc>
              <a:spcBef>
                <a:spcPts val="0"/>
              </a:spcBef>
              <a:spcAft>
                <a:spcPts val="1000"/>
              </a:spcAft>
              <a:buFont typeface="+mj-lt"/>
              <a:buAutoNum type="alphaLcParenR"/>
            </a:pPr>
            <a:r>
              <a:rPr lang="en-US" dirty="0">
                <a:ea typeface="Times New Roman"/>
                <a:cs typeface="Times New Roman"/>
              </a:rPr>
              <a:t>Historical data can help you determine certain budget numbers</a:t>
            </a:r>
          </a:p>
          <a:p>
            <a:pPr lvl="0">
              <a:lnSpc>
                <a:spcPct val="115000"/>
              </a:lnSpc>
              <a:spcBef>
                <a:spcPts val="0"/>
              </a:spcBef>
              <a:spcAft>
                <a:spcPts val="1000"/>
              </a:spcAft>
              <a:buFont typeface="+mj-lt"/>
              <a:buAutoNum type="arabicParenR"/>
            </a:pPr>
            <a:r>
              <a:rPr lang="en-US" dirty="0">
                <a:ea typeface="Times New Roman"/>
                <a:cs typeface="Times New Roman"/>
              </a:rPr>
              <a:t>What is the common consequence of using the historical data from unreliable sources?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Bad and even disastrous results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can cause some minor problems</a:t>
            </a:r>
          </a:p>
          <a:p>
            <a:pPr lvl="1">
              <a:lnSpc>
                <a:spcPct val="115000"/>
              </a:lnSpc>
              <a:spcBef>
                <a:spcPts val="0"/>
              </a:spcBef>
              <a:spcAft>
                <a:spcPts val="0"/>
              </a:spcAft>
              <a:buFont typeface="+mj-lt"/>
              <a:buAutoNum type="alphaLcParenR"/>
            </a:pPr>
            <a:r>
              <a:rPr lang="en-US" dirty="0">
                <a:ea typeface="Times New Roman"/>
                <a:cs typeface="Times New Roman"/>
              </a:rPr>
              <a:t>There are no consequences, since the historical data do not have significant influence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smtClean="0"/>
          </a:p>
        </p:txBody>
      </p:sp>
    </p:spTree>
    <p:extLst>
      <p:ext uri="{BB962C8B-B14F-4D97-AF65-F5344CB8AC3E}">
        <p14:creationId xmlns:p14="http://schemas.microsoft.com/office/powerpoint/2010/main" val="12209820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smtClean="0"/>
              <a:t>Understanding GAAP</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883570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IS NOT a subject of analyzing the external environment?</a:t>
            </a:r>
          </a:p>
          <a:p>
            <a:pPr lvl="1">
              <a:lnSpc>
                <a:spcPct val="115000"/>
              </a:lnSpc>
              <a:spcBef>
                <a:spcPts val="0"/>
              </a:spcBef>
              <a:spcAft>
                <a:spcPts val="0"/>
              </a:spcAft>
              <a:buFont typeface="+mj-lt"/>
              <a:buAutoNum type="alphaLcParenR"/>
            </a:pPr>
            <a:r>
              <a:rPr lang="en-US" dirty="0">
                <a:ea typeface="Times New Roman"/>
                <a:cs typeface="Times New Roman"/>
              </a:rPr>
              <a:t>Market trends</a:t>
            </a:r>
          </a:p>
          <a:p>
            <a:pPr lvl="1">
              <a:lnSpc>
                <a:spcPct val="115000"/>
              </a:lnSpc>
              <a:spcBef>
                <a:spcPts val="0"/>
              </a:spcBef>
              <a:spcAft>
                <a:spcPts val="0"/>
              </a:spcAft>
              <a:buFont typeface="+mj-lt"/>
              <a:buAutoNum type="alphaLcParenR"/>
            </a:pPr>
            <a:r>
              <a:rPr lang="en-US" dirty="0">
                <a:ea typeface="Times New Roman"/>
                <a:cs typeface="Times New Roman"/>
              </a:rPr>
              <a:t>Competition</a:t>
            </a:r>
          </a:p>
          <a:p>
            <a:pPr lvl="1">
              <a:lnSpc>
                <a:spcPct val="115000"/>
              </a:lnSpc>
              <a:spcBef>
                <a:spcPts val="0"/>
              </a:spcBef>
              <a:spcAft>
                <a:spcPts val="0"/>
              </a:spcAft>
              <a:buFont typeface="+mj-lt"/>
              <a:buAutoNum type="alphaLcParenR"/>
            </a:pPr>
            <a:r>
              <a:rPr lang="en-US" dirty="0">
                <a:ea typeface="Times New Roman"/>
                <a:cs typeface="Times New Roman"/>
              </a:rPr>
              <a:t>Regulatory issues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Strength  and weaknesses which is determined by review the financial statements of the organization</a:t>
            </a:r>
            <a:endParaRPr lang="en-US" dirty="0">
              <a:ea typeface="Times New Roman"/>
              <a:cs typeface="Times New Roman"/>
            </a:endParaRPr>
          </a:p>
          <a:p>
            <a:pPr lvl="0">
              <a:lnSpc>
                <a:spcPct val="115000"/>
              </a:lnSpc>
              <a:spcBef>
                <a:spcPts val="0"/>
              </a:spcBef>
              <a:spcAft>
                <a:spcPts val="1000"/>
              </a:spcAft>
              <a:buFont typeface="+mj-lt"/>
              <a:buAutoNum type="arabicParenR" startAt="3"/>
            </a:pPr>
            <a:r>
              <a:rPr lang="en-US" dirty="0">
                <a:ea typeface="Times New Roman"/>
                <a:cs typeface="Times New Roman"/>
              </a:rPr>
              <a:t>Which of the following areas IS NOT related to the gathering of budget information?</a:t>
            </a:r>
          </a:p>
          <a:p>
            <a:pPr lvl="1">
              <a:lnSpc>
                <a:spcPct val="115000"/>
              </a:lnSpc>
              <a:spcBef>
                <a:spcPts val="0"/>
              </a:spcBef>
              <a:spcAft>
                <a:spcPts val="0"/>
              </a:spcAft>
              <a:buFont typeface="+mj-lt"/>
              <a:buAutoNum type="alphaLcParenR"/>
            </a:pPr>
            <a:r>
              <a:rPr lang="en-US" dirty="0">
                <a:ea typeface="Times New Roman"/>
                <a:cs typeface="Times New Roman"/>
              </a:rPr>
              <a:t>Internal environment</a:t>
            </a:r>
          </a:p>
          <a:p>
            <a:pPr lvl="1">
              <a:lnSpc>
                <a:spcPct val="115000"/>
              </a:lnSpc>
              <a:spcBef>
                <a:spcPts val="0"/>
              </a:spcBef>
              <a:spcAft>
                <a:spcPts val="0"/>
              </a:spcAft>
              <a:buFont typeface="+mj-lt"/>
              <a:buAutoNum type="alphaLcParenR"/>
            </a:pPr>
            <a:r>
              <a:rPr lang="en-US" dirty="0">
                <a:ea typeface="Times New Roman"/>
                <a:cs typeface="Times New Roman"/>
              </a:rPr>
              <a:t>Existing policies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Accounting</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Staff requirements</a:t>
            </a:r>
          </a:p>
        </p:txBody>
      </p:sp>
    </p:spTree>
    <p:extLst>
      <p:ext uri="{BB962C8B-B14F-4D97-AF65-F5344CB8AC3E}">
        <p14:creationId xmlns:p14="http://schemas.microsoft.com/office/powerpoint/2010/main" val="36167901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startAt="5"/>
            </a:pPr>
            <a:r>
              <a:rPr lang="en-US" dirty="0">
                <a:ea typeface="Times New Roman"/>
                <a:cs typeface="Times New Roman"/>
              </a:rPr>
              <a:t>What steps does the LOAD technique for determining the budget for special circumstances imply?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List, Order, Assess, Determine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List, Obtain, Address, Determine</a:t>
            </a:r>
          </a:p>
          <a:p>
            <a:pPr lvl="1">
              <a:lnSpc>
                <a:spcPct val="115000"/>
              </a:lnSpc>
              <a:spcBef>
                <a:spcPts val="0"/>
              </a:spcBef>
              <a:spcAft>
                <a:spcPts val="0"/>
              </a:spcAft>
              <a:buFont typeface="+mj-lt"/>
              <a:buAutoNum type="alphaLcParenR"/>
            </a:pPr>
            <a:r>
              <a:rPr lang="en-US" dirty="0">
                <a:ea typeface="Times New Roman"/>
                <a:cs typeface="Times New Roman"/>
              </a:rPr>
              <a:t>Label, Order, Assess, Determine</a:t>
            </a:r>
          </a:p>
          <a:p>
            <a:pPr lvl="1">
              <a:lnSpc>
                <a:spcPct val="115000"/>
              </a:lnSpc>
              <a:spcBef>
                <a:spcPts val="0"/>
              </a:spcBef>
              <a:spcAft>
                <a:spcPts val="1000"/>
              </a:spcAft>
              <a:buFont typeface="+mj-lt"/>
              <a:buAutoNum type="alphaLcParenR"/>
            </a:pPr>
            <a:r>
              <a:rPr lang="en-US" dirty="0">
                <a:ea typeface="Times New Roman"/>
                <a:cs typeface="Times New Roman"/>
              </a:rPr>
              <a:t>Label, Obtain, Address, Determine</a:t>
            </a:r>
          </a:p>
          <a:p>
            <a:pPr marL="0" marR="0">
              <a:lnSpc>
                <a:spcPct val="115000"/>
              </a:lnSpc>
              <a:spcBef>
                <a:spcPts val="0"/>
              </a:spcBef>
              <a:spcAft>
                <a:spcPts val="0"/>
              </a:spcAft>
            </a:pPr>
            <a:r>
              <a:rPr lang="en-US" dirty="0">
                <a:ea typeface="Times New Roman"/>
                <a:cs typeface="Times New Roman"/>
              </a:rPr>
              <a:t> </a:t>
            </a:r>
            <a:endParaRPr lang="en-US" dirty="0" smtClean="0">
              <a:ea typeface="Times New Roman"/>
              <a:cs typeface="Times New Roman"/>
            </a:endParaRPr>
          </a:p>
          <a:p>
            <a:pPr lvl="0">
              <a:lnSpc>
                <a:spcPct val="115000"/>
              </a:lnSpc>
              <a:spcBef>
                <a:spcPts val="0"/>
              </a:spcBef>
              <a:spcAft>
                <a:spcPts val="1000"/>
              </a:spcAft>
              <a:buFont typeface="+mj-lt"/>
              <a:buAutoNum type="arabicParenR" startAt="6"/>
            </a:pPr>
            <a:r>
              <a:rPr lang="en-US" dirty="0" smtClean="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smtClean="0">
                <a:ea typeface="Times New Roman"/>
                <a:cs typeface="Times New Roman"/>
              </a:rPr>
              <a:t>The </a:t>
            </a:r>
            <a:r>
              <a:rPr lang="en-US" dirty="0">
                <a:ea typeface="Times New Roman"/>
                <a:cs typeface="Times New Roman"/>
              </a:rPr>
              <a:t>budget is a guide and should be regarded as flexible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budgets are unstable and some special circumstances always occur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budget should not be changed randomly or whenever something happens</a:t>
            </a:r>
          </a:p>
          <a:p>
            <a:pPr lvl="1">
              <a:lnSpc>
                <a:spcPct val="115000"/>
              </a:lnSpc>
              <a:spcBef>
                <a:spcPts val="0"/>
              </a:spcBef>
              <a:spcAft>
                <a:spcPts val="1000"/>
              </a:spcAft>
              <a:buFont typeface="+mj-lt"/>
              <a:buAutoNum type="alphaLcParenR"/>
            </a:pPr>
            <a:r>
              <a:rPr lang="en-US" dirty="0">
                <a:ea typeface="Times New Roman"/>
                <a:cs typeface="Times New Roman"/>
              </a:rPr>
              <a:t>If the contingent funds are not used by the end of the budget period, it should be returned to the organization</a:t>
            </a:r>
          </a:p>
        </p:txBody>
      </p:sp>
    </p:spTree>
    <p:extLst>
      <p:ext uri="{BB962C8B-B14F-4D97-AF65-F5344CB8AC3E}">
        <p14:creationId xmlns:p14="http://schemas.microsoft.com/office/powerpoint/2010/main" val="116030935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290513" lvl="0" indent="-290513">
              <a:lnSpc>
                <a:spcPct val="115000"/>
              </a:lnSpc>
              <a:spcBef>
                <a:spcPts val="0"/>
              </a:spcBef>
              <a:spcAft>
                <a:spcPts val="1000"/>
              </a:spcAft>
              <a:buFont typeface="+mj-lt"/>
              <a:buAutoNum type="arabicParenR" startAt="7"/>
            </a:pPr>
            <a:r>
              <a:rPr lang="en-US" dirty="0">
                <a:ea typeface="Times New Roman"/>
                <a:cs typeface="Times New Roman"/>
              </a:rPr>
              <a:t>What steps does the RADAR technique for putting the budget together imply?</a:t>
            </a:r>
          </a:p>
          <a:p>
            <a:pPr lvl="1">
              <a:lnSpc>
                <a:spcPct val="115000"/>
              </a:lnSpc>
              <a:spcBef>
                <a:spcPts val="0"/>
              </a:spcBef>
              <a:spcAft>
                <a:spcPts val="0"/>
              </a:spcAft>
              <a:buFont typeface="+mj-lt"/>
              <a:buAutoNum type="alphaLcParenR"/>
            </a:pPr>
            <a:r>
              <a:rPr lang="en-US" dirty="0">
                <a:ea typeface="Times New Roman"/>
                <a:cs typeface="Times New Roman"/>
              </a:rPr>
              <a:t>Rationalize, Acquire, Develop, Assess, Report</a:t>
            </a:r>
          </a:p>
          <a:p>
            <a:pPr lvl="1">
              <a:lnSpc>
                <a:spcPct val="115000"/>
              </a:lnSpc>
              <a:spcBef>
                <a:spcPts val="0"/>
              </a:spcBef>
              <a:spcAft>
                <a:spcPts val="0"/>
              </a:spcAft>
              <a:buFont typeface="+mj-lt"/>
              <a:buAutoNum type="alphaLcParenR"/>
            </a:pPr>
            <a:r>
              <a:rPr lang="en-US" dirty="0">
                <a:ea typeface="Times New Roman"/>
                <a:cs typeface="Times New Roman"/>
              </a:rPr>
              <a:t>Research, Assess, Debate, Acquire, Report</a:t>
            </a:r>
          </a:p>
          <a:p>
            <a:pPr lvl="1">
              <a:lnSpc>
                <a:spcPct val="115000"/>
              </a:lnSpc>
              <a:spcBef>
                <a:spcPts val="0"/>
              </a:spcBef>
              <a:spcAft>
                <a:spcPts val="0"/>
              </a:spcAft>
              <a:buFont typeface="+mj-lt"/>
              <a:buAutoNum type="alphaLcParenR"/>
            </a:pPr>
            <a:r>
              <a:rPr lang="en-US" dirty="0">
                <a:ea typeface="Times New Roman"/>
                <a:cs typeface="Times New Roman"/>
              </a:rPr>
              <a:t>Reach, Affirm, Develop, Adopt, Reaffirm</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Research, Acquire, Develop, Adopt, Report</a:t>
            </a:r>
            <a:endParaRPr lang="en-US" dirty="0">
              <a:ea typeface="Times New Roman"/>
              <a:cs typeface="Times New Roman"/>
            </a:endParaRPr>
          </a:p>
          <a:p>
            <a:pPr lvl="0">
              <a:lnSpc>
                <a:spcPct val="115000"/>
              </a:lnSpc>
              <a:spcBef>
                <a:spcPts val="0"/>
              </a:spcBef>
              <a:spcAft>
                <a:spcPts val="1000"/>
              </a:spcAft>
              <a:buFont typeface="+mj-lt"/>
              <a:buAutoNum type="arabicParenR" startAt="7"/>
            </a:pPr>
            <a:r>
              <a:rPr lang="en-US" dirty="0">
                <a:ea typeface="Times New Roman"/>
                <a:cs typeface="Times New Roman"/>
              </a:rPr>
              <a:t>Who gives the approval of the final budget?</a:t>
            </a:r>
          </a:p>
          <a:p>
            <a:pPr lvl="1">
              <a:lnSpc>
                <a:spcPct val="115000"/>
              </a:lnSpc>
              <a:spcBef>
                <a:spcPts val="0"/>
              </a:spcBef>
              <a:spcAft>
                <a:spcPts val="0"/>
              </a:spcAft>
              <a:buFont typeface="+mj-lt"/>
              <a:buAutoNum type="alphaLcParenR"/>
            </a:pPr>
            <a:r>
              <a:rPr lang="en-US" dirty="0">
                <a:ea typeface="Times New Roman"/>
                <a:cs typeface="Times New Roman"/>
              </a:rPr>
              <a:t>CEO</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Board of Directors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CFO</a:t>
            </a:r>
          </a:p>
          <a:p>
            <a:pPr lvl="1">
              <a:lnSpc>
                <a:spcPct val="115000"/>
              </a:lnSpc>
              <a:spcBef>
                <a:spcPts val="0"/>
              </a:spcBef>
              <a:spcAft>
                <a:spcPts val="1000"/>
              </a:spcAft>
              <a:buFont typeface="+mj-lt"/>
              <a:buAutoNum type="alphaLcParenR"/>
            </a:pPr>
            <a:r>
              <a:rPr lang="en-US" dirty="0">
                <a:ea typeface="Times New Roman"/>
                <a:cs typeface="Times New Roman"/>
              </a:rPr>
              <a:t>The manager</a:t>
            </a:r>
          </a:p>
          <a:p>
            <a:endParaRPr lang="en-US" dirty="0" smtClean="0"/>
          </a:p>
        </p:txBody>
      </p:sp>
    </p:spTree>
    <p:extLst>
      <p:ext uri="{BB962C8B-B14F-4D97-AF65-F5344CB8AC3E}">
        <p14:creationId xmlns:p14="http://schemas.microsoft.com/office/powerpoint/2010/main" val="352237893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startAt="9"/>
            </a:pPr>
            <a:r>
              <a:rPr lang="en-US" dirty="0">
                <a:ea typeface="Times New Roman"/>
                <a:cs typeface="Times New Roman"/>
              </a:rPr>
              <a:t>When it comes to computer programs, they usually: </a:t>
            </a:r>
          </a:p>
          <a:p>
            <a:pPr lvl="1">
              <a:lnSpc>
                <a:spcPct val="115000"/>
              </a:lnSpc>
              <a:spcBef>
                <a:spcPts val="0"/>
              </a:spcBef>
              <a:spcAft>
                <a:spcPts val="0"/>
              </a:spcAft>
              <a:buFont typeface="+mj-lt"/>
              <a:buAutoNum type="alphaLcParenR"/>
            </a:pPr>
            <a:r>
              <a:rPr lang="en-US" dirty="0">
                <a:ea typeface="Times New Roman"/>
                <a:cs typeface="Times New Roman"/>
              </a:rPr>
              <a:t>Make things more complicated</a:t>
            </a:r>
          </a:p>
          <a:p>
            <a:pPr lvl="1">
              <a:lnSpc>
                <a:spcPct val="115000"/>
              </a:lnSpc>
              <a:spcBef>
                <a:spcPts val="0"/>
              </a:spcBef>
              <a:spcAft>
                <a:spcPts val="0"/>
              </a:spcAft>
              <a:buFont typeface="+mj-lt"/>
              <a:buAutoNum type="alphaLcParenR"/>
            </a:pPr>
            <a:r>
              <a:rPr lang="en-US" dirty="0">
                <a:ea typeface="Times New Roman"/>
                <a:cs typeface="Times New Roman"/>
              </a:rPr>
              <a:t>Mix up the data</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Make things easier and more efficient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Do the half of the work automatically</a:t>
            </a:r>
          </a:p>
          <a:p>
            <a:pPr lvl="0">
              <a:lnSpc>
                <a:spcPct val="115000"/>
              </a:lnSpc>
              <a:spcBef>
                <a:spcPts val="0"/>
              </a:spcBef>
              <a:spcAft>
                <a:spcPts val="1000"/>
              </a:spcAft>
              <a:buFont typeface="+mj-lt"/>
              <a:buAutoNum type="arabicParenR" startAt="9"/>
            </a:pPr>
            <a:r>
              <a:rPr lang="en-US" dirty="0">
                <a:ea typeface="Times New Roman"/>
                <a:cs typeface="Times New Roman"/>
              </a:rPr>
              <a:t>Which of the following is not listed as a benefit of computer programs?</a:t>
            </a:r>
          </a:p>
          <a:p>
            <a:pPr lvl="1">
              <a:lnSpc>
                <a:spcPct val="115000"/>
              </a:lnSpc>
              <a:spcBef>
                <a:spcPts val="0"/>
              </a:spcBef>
              <a:spcAft>
                <a:spcPts val="0"/>
              </a:spcAft>
              <a:buFont typeface="+mj-lt"/>
              <a:buAutoNum type="alphaLcParenR"/>
            </a:pPr>
            <a:r>
              <a:rPr lang="en-US" dirty="0">
                <a:ea typeface="Times New Roman"/>
                <a:cs typeface="Times New Roman"/>
              </a:rPr>
              <a:t>Reduced calculation errors</a:t>
            </a:r>
          </a:p>
          <a:p>
            <a:pPr lvl="1">
              <a:lnSpc>
                <a:spcPct val="115000"/>
              </a:lnSpc>
              <a:spcBef>
                <a:spcPts val="0"/>
              </a:spcBef>
              <a:spcAft>
                <a:spcPts val="0"/>
              </a:spcAft>
              <a:buFont typeface="+mj-lt"/>
              <a:buAutoNum type="alphaLcParenR"/>
            </a:pPr>
            <a:r>
              <a:rPr lang="en-US" dirty="0">
                <a:ea typeface="Times New Roman"/>
                <a:cs typeface="Times New Roman"/>
              </a:rPr>
              <a:t>Graphs and visuals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Automatic creating of budget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Reporting features</a:t>
            </a:r>
          </a:p>
          <a:p>
            <a:endParaRPr lang="en-US" dirty="0" smtClean="0"/>
          </a:p>
        </p:txBody>
      </p:sp>
    </p:spTree>
    <p:extLst>
      <p:ext uri="{BB962C8B-B14F-4D97-AF65-F5344CB8AC3E}">
        <p14:creationId xmlns:p14="http://schemas.microsoft.com/office/powerpoint/2010/main" val="2067342989"/>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smtClean="0"/>
              <a:t>Module Eight: Advanced Forecasting Techniques</a:t>
            </a:r>
          </a:p>
        </p:txBody>
      </p:sp>
      <p:sp>
        <p:nvSpPr>
          <p:cNvPr id="41987" name="Content Placeholder 3"/>
          <p:cNvSpPr>
            <a:spLocks noGrp="1"/>
          </p:cNvSpPr>
          <p:nvPr>
            <p:ph idx="1"/>
          </p:nvPr>
        </p:nvSpPr>
        <p:spPr>
          <a:xfrm>
            <a:off x="457200" y="1903413"/>
            <a:ext cx="6400800" cy="4525962"/>
          </a:xfrm>
        </p:spPr>
        <p:txBody>
          <a:bodyPr>
            <a:normAutofit/>
          </a:bodyPr>
          <a:lstStyle/>
          <a:p>
            <a:pPr marL="0">
              <a:defRPr/>
            </a:pPr>
            <a:r>
              <a:rPr lang="en-US" dirty="0" smtClean="0"/>
              <a:t>In this module, the following forecasting techniques will be discussed:</a:t>
            </a:r>
          </a:p>
          <a:p>
            <a:pPr>
              <a:buFont typeface="Arial" pitchFamily="34" charset="0"/>
              <a:buChar char="•"/>
              <a:defRPr/>
            </a:pPr>
            <a:r>
              <a:rPr lang="en-US" dirty="0" smtClean="0"/>
              <a:t>Using the average</a:t>
            </a:r>
          </a:p>
          <a:p>
            <a:pPr>
              <a:buFont typeface="Arial" pitchFamily="34" charset="0"/>
              <a:buChar char="•"/>
              <a:defRPr/>
            </a:pPr>
            <a:r>
              <a:rPr lang="en-US" dirty="0" smtClean="0"/>
              <a:t>Regression analysis</a:t>
            </a:r>
          </a:p>
          <a:p>
            <a:pPr>
              <a:buFont typeface="Arial" pitchFamily="34" charset="0"/>
              <a:buChar char="•"/>
              <a:defRPr/>
            </a:pPr>
            <a:r>
              <a:rPr lang="en-US" dirty="0" smtClean="0"/>
              <a:t>Extrapolation</a:t>
            </a:r>
          </a:p>
          <a:p>
            <a:pPr>
              <a:buFont typeface="Arial" pitchFamily="34" charset="0"/>
              <a:buChar char="•"/>
              <a:defRPr/>
            </a:pPr>
            <a:r>
              <a:rPr lang="en-US" dirty="0" smtClean="0"/>
              <a:t>Forma financial models</a:t>
            </a:r>
          </a:p>
          <a:p>
            <a:pPr>
              <a:defRPr/>
            </a:pPr>
            <a:endParaRPr lang="en-US" dirty="0" smtClean="0"/>
          </a:p>
        </p:txBody>
      </p:sp>
      <p:sp>
        <p:nvSpPr>
          <p:cNvPr id="43012" name="Text Placeholder 4"/>
          <p:cNvSpPr>
            <a:spLocks noGrp="1"/>
          </p:cNvSpPr>
          <p:nvPr>
            <p:ph type="body" sz="quarter" idx="10"/>
          </p:nvPr>
        </p:nvSpPr>
        <p:spPr>
          <a:xfrm>
            <a:off x="7391400" y="381000"/>
            <a:ext cx="1752600" cy="2400300"/>
          </a:xfrm>
          <a:ln>
            <a:miter lim="800000"/>
            <a:headEnd/>
            <a:tailEnd/>
          </a:ln>
        </p:spPr>
        <p:txBody>
          <a:bodyPr/>
          <a:lstStyle/>
          <a:p>
            <a:pPr>
              <a:lnSpc>
                <a:spcPct val="115000"/>
              </a:lnSpc>
              <a:spcBef>
                <a:spcPct val="0"/>
              </a:spcBef>
              <a:spcAft>
                <a:spcPts val="1000"/>
              </a:spcAft>
            </a:pPr>
            <a:r>
              <a:rPr lang="en-US" sz="2000" dirty="0" smtClean="0">
                <a:latin typeface="Cambria" pitchFamily="18" charset="0"/>
                <a:cs typeface="Times New Roman" pitchFamily="18" charset="0"/>
              </a:rPr>
              <a:t>If you have to forecast, forecast often.</a:t>
            </a:r>
            <a:endParaRPr lang="en-US" sz="1600" dirty="0" smtClean="0">
              <a:cs typeface="Times New Roman" pitchFamily="18" charset="0"/>
            </a:endParaRPr>
          </a:p>
          <a:p>
            <a:pPr algn="ctr">
              <a:lnSpc>
                <a:spcPct val="115000"/>
              </a:lnSpc>
              <a:spcBef>
                <a:spcPct val="0"/>
              </a:spcBef>
              <a:spcAft>
                <a:spcPts val="1000"/>
              </a:spcAft>
            </a:pPr>
            <a:r>
              <a:rPr lang="en-US" sz="2000" b="1" dirty="0" smtClean="0">
                <a:latin typeface="Cambria" pitchFamily="18" charset="0"/>
                <a:cs typeface="Times New Roman" pitchFamily="18" charset="0"/>
              </a:rPr>
              <a:t>Edgar R. Fiedler</a:t>
            </a:r>
            <a:endParaRPr lang="en-US" sz="1600" b="1" dirty="0" smtClean="0">
              <a:cs typeface="Times New Roman" pitchFamily="18" charset="0"/>
            </a:endParaRPr>
          </a:p>
          <a:p>
            <a:endParaRPr lang="en-US" sz="1800" dirty="0" smtClean="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4"/>
          <p:cNvSpPr>
            <a:spLocks noGrp="1"/>
          </p:cNvSpPr>
          <p:nvPr>
            <p:ph type="title"/>
          </p:nvPr>
        </p:nvSpPr>
        <p:spPr/>
        <p:txBody>
          <a:bodyPr/>
          <a:lstStyle/>
          <a:p>
            <a:r>
              <a:rPr lang="en-US" dirty="0" smtClean="0"/>
              <a:t>Using the Average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496567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smtClean="0"/>
              <a:t>Regression Analysis and </a:t>
            </a:r>
            <a:r>
              <a:rPr lang="en-US" dirty="0"/>
              <a:t>Extrapolation</a:t>
            </a:r>
            <a:endParaRPr lang="en-US"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986640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smtClean="0"/>
              <a:t>Formal Financial Models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970215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Any kind of forecasting technique is a guarantee for success</a:t>
            </a:r>
          </a:p>
          <a:p>
            <a:pPr lvl="1">
              <a:lnSpc>
                <a:spcPct val="115000"/>
              </a:lnSpc>
              <a:spcBef>
                <a:spcPts val="0"/>
              </a:spcBef>
              <a:spcAft>
                <a:spcPts val="0"/>
              </a:spcAft>
              <a:buFont typeface="+mj-lt"/>
              <a:buAutoNum type="alphaLcParenR"/>
            </a:pPr>
            <a:r>
              <a:rPr lang="en-US" dirty="0">
                <a:ea typeface="Times New Roman"/>
                <a:cs typeface="Times New Roman"/>
              </a:rPr>
              <a:t>Some of the forecasting techniques are a guarantee for success</a:t>
            </a:r>
          </a:p>
          <a:p>
            <a:pPr lvl="1">
              <a:lnSpc>
                <a:spcPct val="115000"/>
              </a:lnSpc>
              <a:spcBef>
                <a:spcPts val="0"/>
              </a:spcBef>
              <a:spcAft>
                <a:spcPts val="0"/>
              </a:spcAft>
              <a:buFont typeface="+mj-lt"/>
              <a:buAutoNum type="alphaLcParenR"/>
            </a:pPr>
            <a:r>
              <a:rPr lang="en-US" dirty="0">
                <a:ea typeface="Times New Roman"/>
                <a:cs typeface="Times New Roman"/>
              </a:rPr>
              <a:t>No technique is a guarantee,  but using a standard tool is helpful</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arenR"/>
            </a:pPr>
            <a:r>
              <a:rPr lang="en-US" dirty="0">
                <a:ea typeface="Times New Roman"/>
                <a:cs typeface="Times New Roman"/>
              </a:rPr>
              <a:t>When you do the averaging of historical data, it is suggested to use the data from:</a:t>
            </a:r>
          </a:p>
          <a:p>
            <a:pPr lvl="1">
              <a:lnSpc>
                <a:spcPct val="115000"/>
              </a:lnSpc>
              <a:spcBef>
                <a:spcPts val="0"/>
              </a:spcBef>
              <a:spcAft>
                <a:spcPts val="0"/>
              </a:spcAft>
              <a:buFont typeface="+mj-lt"/>
              <a:buAutoNum type="alphaLcParenR"/>
            </a:pPr>
            <a:r>
              <a:rPr lang="en-US" dirty="0">
                <a:ea typeface="Times New Roman"/>
                <a:cs typeface="Times New Roman"/>
              </a:rPr>
              <a:t>Past five years</a:t>
            </a:r>
          </a:p>
          <a:p>
            <a:pPr lvl="1">
              <a:lnSpc>
                <a:spcPct val="115000"/>
              </a:lnSpc>
              <a:spcBef>
                <a:spcPts val="0"/>
              </a:spcBef>
              <a:spcAft>
                <a:spcPts val="0"/>
              </a:spcAft>
              <a:buFont typeface="+mj-lt"/>
              <a:buAutoNum type="alphaLcParenR"/>
            </a:pPr>
            <a:r>
              <a:rPr lang="en-US" dirty="0">
                <a:ea typeface="Times New Roman"/>
                <a:cs typeface="Times New Roman"/>
              </a:rPr>
              <a:t>Past year</a:t>
            </a:r>
          </a:p>
          <a:p>
            <a:pPr lvl="1">
              <a:lnSpc>
                <a:spcPct val="115000"/>
              </a:lnSpc>
              <a:spcBef>
                <a:spcPts val="0"/>
              </a:spcBef>
              <a:spcAft>
                <a:spcPts val="0"/>
              </a:spcAft>
              <a:buFont typeface="+mj-lt"/>
              <a:buAutoNum type="alphaLcParenR"/>
            </a:pPr>
            <a:r>
              <a:rPr lang="en-US" dirty="0">
                <a:ea typeface="Times New Roman"/>
                <a:cs typeface="Times New Roman"/>
              </a:rPr>
              <a:t>Past ten years</a:t>
            </a:r>
          </a:p>
          <a:p>
            <a:pPr lvl="1">
              <a:lnSpc>
                <a:spcPct val="115000"/>
              </a:lnSpc>
              <a:spcBef>
                <a:spcPts val="0"/>
              </a:spcBef>
              <a:spcAft>
                <a:spcPts val="1000"/>
              </a:spcAft>
              <a:buFont typeface="+mj-lt"/>
              <a:buAutoNum type="alphaLcParenR"/>
            </a:pPr>
            <a:r>
              <a:rPr lang="en-US" dirty="0">
                <a:ea typeface="Times New Roman"/>
                <a:cs typeface="Times New Roman"/>
              </a:rPr>
              <a:t>Past seven years</a:t>
            </a:r>
          </a:p>
          <a:p>
            <a:endParaRPr lang="en-US" dirty="0" smtClean="0"/>
          </a:p>
        </p:txBody>
      </p:sp>
    </p:spTree>
    <p:extLst>
      <p:ext uri="{BB962C8B-B14F-4D97-AF65-F5344CB8AC3E}">
        <p14:creationId xmlns:p14="http://schemas.microsoft.com/office/powerpoint/2010/main" val="254847763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startAt="3"/>
            </a:pPr>
            <a:r>
              <a:rPr lang="en-US" dirty="0">
                <a:ea typeface="Times New Roman"/>
                <a:cs typeface="Times New Roman"/>
              </a:rPr>
              <a:t>Why do we use the regression analysis tool?</a:t>
            </a:r>
          </a:p>
          <a:p>
            <a:pPr lvl="1">
              <a:lnSpc>
                <a:spcPct val="115000"/>
              </a:lnSpc>
              <a:spcBef>
                <a:spcPts val="0"/>
              </a:spcBef>
              <a:spcAft>
                <a:spcPts val="0"/>
              </a:spcAft>
              <a:buFont typeface="+mj-lt"/>
              <a:buAutoNum type="alphaLcParenR"/>
            </a:pPr>
            <a:r>
              <a:rPr lang="en-US" dirty="0">
                <a:ea typeface="Times New Roman"/>
                <a:cs typeface="Times New Roman"/>
              </a:rPr>
              <a:t>We use it for predicting the future values</a:t>
            </a:r>
          </a:p>
          <a:p>
            <a:pPr lvl="1">
              <a:lnSpc>
                <a:spcPct val="115000"/>
              </a:lnSpc>
              <a:spcBef>
                <a:spcPts val="0"/>
              </a:spcBef>
              <a:spcAft>
                <a:spcPts val="0"/>
              </a:spcAft>
              <a:buFont typeface="+mj-lt"/>
              <a:buAutoNum type="alphaLcParenR"/>
            </a:pPr>
            <a:r>
              <a:rPr lang="en-US" dirty="0">
                <a:ea typeface="Times New Roman"/>
                <a:cs typeface="Times New Roman"/>
              </a:rPr>
              <a:t>We use it for sorting the past values</a:t>
            </a:r>
          </a:p>
          <a:p>
            <a:pPr lvl="1">
              <a:lnSpc>
                <a:spcPct val="115000"/>
              </a:lnSpc>
              <a:spcBef>
                <a:spcPts val="0"/>
              </a:spcBef>
              <a:spcAft>
                <a:spcPts val="0"/>
              </a:spcAft>
              <a:buFont typeface="+mj-lt"/>
              <a:buAutoNum type="alphaLcParenR"/>
            </a:pPr>
            <a:r>
              <a:rPr lang="en-US" dirty="0">
                <a:ea typeface="Times New Roman"/>
                <a:cs typeface="Times New Roman"/>
              </a:rPr>
              <a:t>For ascertainment of current values</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arenR" startAt="3"/>
            </a:pPr>
            <a:r>
              <a:rPr lang="en-US" dirty="0">
                <a:ea typeface="Times New Roman"/>
                <a:cs typeface="Times New Roman"/>
              </a:rPr>
              <a:t>What kind of a tool is the regression analysis tool?</a:t>
            </a:r>
          </a:p>
          <a:p>
            <a:pPr lvl="1">
              <a:lnSpc>
                <a:spcPct val="115000"/>
              </a:lnSpc>
              <a:spcBef>
                <a:spcPts val="0"/>
              </a:spcBef>
              <a:spcAft>
                <a:spcPts val="0"/>
              </a:spcAft>
              <a:buFont typeface="+mj-lt"/>
              <a:buAutoNum type="alphaLcParenR"/>
            </a:pPr>
            <a:r>
              <a:rPr lang="en-US" dirty="0">
                <a:ea typeface="Times New Roman"/>
                <a:cs typeface="Times New Roman"/>
              </a:rPr>
              <a:t>Practical</a:t>
            </a:r>
          </a:p>
          <a:p>
            <a:pPr lvl="1">
              <a:lnSpc>
                <a:spcPct val="115000"/>
              </a:lnSpc>
              <a:spcBef>
                <a:spcPts val="0"/>
              </a:spcBef>
              <a:spcAft>
                <a:spcPts val="0"/>
              </a:spcAft>
              <a:buFont typeface="+mj-lt"/>
              <a:buAutoNum type="alphaLcParenR"/>
            </a:pPr>
            <a:r>
              <a:rPr lang="en-US" dirty="0">
                <a:ea typeface="Times New Roman"/>
                <a:cs typeface="Times New Roman"/>
              </a:rPr>
              <a:t>Theoretical</a:t>
            </a:r>
          </a:p>
          <a:p>
            <a:pPr lvl="1">
              <a:lnSpc>
                <a:spcPct val="115000"/>
              </a:lnSpc>
              <a:spcBef>
                <a:spcPts val="0"/>
              </a:spcBef>
              <a:spcAft>
                <a:spcPts val="0"/>
              </a:spcAft>
              <a:buFont typeface="+mj-lt"/>
              <a:buAutoNum type="alphaLcParenR"/>
            </a:pPr>
            <a:r>
              <a:rPr lang="en-US" dirty="0">
                <a:ea typeface="Times New Roman"/>
                <a:cs typeface="Times New Roman"/>
              </a:rPr>
              <a:t>Statistical</a:t>
            </a:r>
          </a:p>
          <a:p>
            <a:pPr lvl="1">
              <a:lnSpc>
                <a:spcPct val="115000"/>
              </a:lnSpc>
              <a:spcBef>
                <a:spcPts val="0"/>
              </a:spcBef>
              <a:spcAft>
                <a:spcPts val="1000"/>
              </a:spcAft>
              <a:buFont typeface="+mj-lt"/>
              <a:buAutoNum type="alphaLcParenR"/>
            </a:pPr>
            <a:r>
              <a:rPr lang="en-US" dirty="0">
                <a:ea typeface="Times New Roman"/>
                <a:cs typeface="Times New Roman"/>
              </a:rPr>
              <a:t>Combined</a:t>
            </a:r>
          </a:p>
          <a:p>
            <a:endParaRPr lang="en-US" dirty="0" smtClean="0"/>
          </a:p>
        </p:txBody>
      </p:sp>
    </p:spTree>
    <p:extLst>
      <p:ext uri="{BB962C8B-B14F-4D97-AF65-F5344CB8AC3E}">
        <p14:creationId xmlns:p14="http://schemas.microsoft.com/office/powerpoint/2010/main" val="4238528531"/>
      </p:ext>
    </p:extLst>
  </p:cSld>
  <p:clrMapOvr>
    <a:masterClrMapping/>
  </p:clrMapOvr>
  <p:timing>
    <p:tnLst>
      <p:par>
        <p:cTn id="1" dur="indefinite" restart="never" nodeType="tmRoot"/>
      </p:par>
    </p:tnLst>
  </p:timing>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14709</Words>
  <Application>Microsoft Office PowerPoint</Application>
  <PresentationFormat>On-screen Show (4:3)</PresentationFormat>
  <Paragraphs>1835</Paragraphs>
  <Slides>148</Slides>
  <Notes>49</Notes>
  <HiddenSlides>0</HiddenSlides>
  <MMClips>0</MMClips>
  <ScaleCrop>false</ScaleCrop>
  <HeadingPairs>
    <vt:vector size="4" baseType="variant">
      <vt:variant>
        <vt:lpstr>Theme</vt:lpstr>
      </vt:variant>
      <vt:variant>
        <vt:i4>1</vt:i4>
      </vt:variant>
      <vt:variant>
        <vt:lpstr>Slide Titles</vt:lpstr>
      </vt:variant>
      <vt:variant>
        <vt:i4>148</vt:i4>
      </vt:variant>
    </vt:vector>
  </HeadingPairs>
  <TitlesOfParts>
    <vt:vector size="149" baseType="lpstr">
      <vt:lpstr>Classroom PowerPoint Slides</vt:lpstr>
      <vt:lpstr>PowerPoint Presentation</vt:lpstr>
      <vt:lpstr>Module One:  Getting Started</vt:lpstr>
      <vt:lpstr>Workshop Objectives</vt:lpstr>
      <vt:lpstr>Module Two: Glossary</vt:lpstr>
      <vt:lpstr>What is Finance?</vt:lpstr>
      <vt:lpstr>Commonly Used Terms</vt:lpstr>
      <vt:lpstr>Key Players</vt:lpstr>
      <vt:lpstr>Important Financial Organizations</vt:lpstr>
      <vt:lpstr>Understanding GAAP</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Understanding Financial Statements</vt:lpstr>
      <vt:lpstr>Balance Sheets</vt:lpstr>
      <vt:lpstr>Income Statements  (AKA Profit &amp; Loss Statements)</vt:lpstr>
      <vt:lpstr>Statement of  Retained Earnings</vt:lpstr>
      <vt:lpstr>Statement of Cash Flows</vt:lpstr>
      <vt:lpstr>Annual Reports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Analyzing Financial Statements (I)</vt:lpstr>
      <vt:lpstr>Income Ratios</vt:lpstr>
      <vt:lpstr>Profitability Ratios</vt:lpstr>
      <vt:lpstr>Liquidity Ratios</vt:lpstr>
      <vt:lpstr>Working Capital Ratios</vt:lpstr>
      <vt:lpstr>Bankruptcy Ratios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Analyzing Financial Statements (II)</vt:lpstr>
      <vt:lpstr>Long-Term Analysis Ratios</vt:lpstr>
      <vt:lpstr>Coverage Ratios</vt:lpstr>
      <vt:lpstr>Leverage Ratios</vt:lpstr>
      <vt:lpstr>Calculating Return on Investment (ROI)</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Understanding Budgets</vt:lpstr>
      <vt:lpstr>Common Types of Budgets</vt:lpstr>
      <vt:lpstr>What Information do I Need?</vt:lpstr>
      <vt:lpstr>Who Should Be Involved?</vt:lpstr>
      <vt:lpstr>What Should a  Budget Look Like?</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Budgeting Made Easy</vt:lpstr>
      <vt:lpstr>Factoring in Historical Data</vt:lpstr>
      <vt:lpstr>Gathering Related Information</vt:lpstr>
      <vt:lpstr>Adjusting for Special Circumstances</vt:lpstr>
      <vt:lpstr>Putting It All Together</vt:lpstr>
      <vt:lpstr>Computer Based Methods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Advanced Forecasting Techniques</vt:lpstr>
      <vt:lpstr>Using the Average</vt:lpstr>
      <vt:lpstr>Regression Analysis and Extrapolation</vt:lpstr>
      <vt:lpstr>Formal Financial Models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Managing the Budget</vt:lpstr>
      <vt:lpstr>How to Tell If You’re on Track</vt:lpstr>
      <vt:lpstr>Should Your Budget be Updated</vt:lpstr>
      <vt:lpstr>Keeping a Diary of  Lessons Learned</vt:lpstr>
      <vt:lpstr>When to Panic</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Making Smart Purchasing Decisions</vt:lpstr>
      <vt:lpstr>10 Questions You Must Ask</vt:lpstr>
      <vt:lpstr>Determining the  Payback Period</vt:lpstr>
      <vt:lpstr>Deciding Whether to  Lease or Buy</vt:lpstr>
      <vt:lpstr>Thinking outside the Box</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A Glimpse into the Legal World</vt:lpstr>
      <vt:lpstr>A Brief History</vt:lpstr>
      <vt:lpstr>The Sarbanes-Oxley Act</vt:lpstr>
      <vt:lpstr>CEO/CFO Certification</vt:lpstr>
      <vt:lpstr>8th Company Law Directive</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2012-11-27T15:43:45Z</dcterms:created>
  <dcterms:modified xsi:type="dcterms:W3CDTF">2014-08-14T18:57:33Z</dcterms:modified>
</cp:coreProperties>
</file>