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7"/>
  </p:notesMasterIdLst>
  <p:sldIdLst>
    <p:sldId id="424" r:id="rId2"/>
    <p:sldId id="425" r:id="rId3"/>
    <p:sldId id="426" r:id="rId4"/>
    <p:sldId id="427" r:id="rId5"/>
    <p:sldId id="428" r:id="rId6"/>
    <p:sldId id="429" r:id="rId7"/>
    <p:sldId id="433" r:id="rId8"/>
    <p:sldId id="434" r:id="rId9"/>
    <p:sldId id="435" r:id="rId10"/>
    <p:sldId id="436" r:id="rId11"/>
    <p:sldId id="437" r:id="rId12"/>
    <p:sldId id="443" r:id="rId13"/>
    <p:sldId id="257" r:id="rId14"/>
    <p:sldId id="258" r:id="rId15"/>
    <p:sldId id="261" r:id="rId16"/>
    <p:sldId id="262" r:id="rId17"/>
    <p:sldId id="263" r:id="rId18"/>
    <p:sldId id="317" r:id="rId19"/>
    <p:sldId id="318" r:id="rId20"/>
    <p:sldId id="266" r:id="rId21"/>
    <p:sldId id="329" r:id="rId22"/>
    <p:sldId id="330" r:id="rId23"/>
    <p:sldId id="331" r:id="rId24"/>
    <p:sldId id="332" r:id="rId25"/>
    <p:sldId id="333" r:id="rId26"/>
    <p:sldId id="379" r:id="rId27"/>
    <p:sldId id="380" r:id="rId28"/>
    <p:sldId id="381" r:id="rId29"/>
    <p:sldId id="382" r:id="rId30"/>
    <p:sldId id="383" r:id="rId31"/>
    <p:sldId id="267" r:id="rId32"/>
    <p:sldId id="268" r:id="rId33"/>
    <p:sldId id="269" r:id="rId34"/>
    <p:sldId id="270" r:id="rId35"/>
    <p:sldId id="271" r:id="rId36"/>
    <p:sldId id="272" r:id="rId37"/>
    <p:sldId id="334" r:id="rId38"/>
    <p:sldId id="335" r:id="rId39"/>
    <p:sldId id="336" r:id="rId40"/>
    <p:sldId id="337" r:id="rId41"/>
    <p:sldId id="338" r:id="rId42"/>
    <p:sldId id="384" r:id="rId43"/>
    <p:sldId id="385" r:id="rId44"/>
    <p:sldId id="386" r:id="rId45"/>
    <p:sldId id="387" r:id="rId46"/>
    <p:sldId id="388" r:id="rId47"/>
    <p:sldId id="273" r:id="rId48"/>
    <p:sldId id="319" r:id="rId49"/>
    <p:sldId id="322" r:id="rId50"/>
    <p:sldId id="321" r:id="rId51"/>
    <p:sldId id="320" r:id="rId52"/>
    <p:sldId id="326" r:id="rId53"/>
    <p:sldId id="339" r:id="rId54"/>
    <p:sldId id="340" r:id="rId55"/>
    <p:sldId id="341" r:id="rId56"/>
    <p:sldId id="342" r:id="rId57"/>
    <p:sldId id="343" r:id="rId58"/>
    <p:sldId id="389" r:id="rId59"/>
    <p:sldId id="390" r:id="rId60"/>
    <p:sldId id="391" r:id="rId61"/>
    <p:sldId id="392" r:id="rId62"/>
    <p:sldId id="393" r:id="rId63"/>
    <p:sldId id="278" r:id="rId64"/>
    <p:sldId id="327" r:id="rId65"/>
    <p:sldId id="280" r:id="rId66"/>
    <p:sldId id="328" r:id="rId67"/>
    <p:sldId id="282" r:id="rId68"/>
    <p:sldId id="344" r:id="rId69"/>
    <p:sldId id="345" r:id="rId70"/>
    <p:sldId id="346" r:id="rId71"/>
    <p:sldId id="347" r:id="rId72"/>
    <p:sldId id="394" r:id="rId73"/>
    <p:sldId id="395" r:id="rId74"/>
    <p:sldId id="396" r:id="rId75"/>
    <p:sldId id="397" r:id="rId76"/>
    <p:sldId id="283" r:id="rId77"/>
    <p:sldId id="284" r:id="rId78"/>
    <p:sldId id="285" r:id="rId79"/>
    <p:sldId id="286" r:id="rId80"/>
    <p:sldId id="287" r:id="rId81"/>
    <p:sldId id="349" r:id="rId82"/>
    <p:sldId id="350" r:id="rId83"/>
    <p:sldId id="351" r:id="rId84"/>
    <p:sldId id="352" r:id="rId85"/>
    <p:sldId id="398" r:id="rId86"/>
    <p:sldId id="399" r:id="rId87"/>
    <p:sldId id="400" r:id="rId88"/>
    <p:sldId id="401" r:id="rId89"/>
    <p:sldId id="288" r:id="rId90"/>
    <p:sldId id="289" r:id="rId91"/>
    <p:sldId id="290" r:id="rId92"/>
    <p:sldId id="291" r:id="rId93"/>
    <p:sldId id="292" r:id="rId94"/>
    <p:sldId id="293" r:id="rId95"/>
    <p:sldId id="354" r:id="rId96"/>
    <p:sldId id="355" r:id="rId97"/>
    <p:sldId id="356" r:id="rId98"/>
    <p:sldId id="357" r:id="rId99"/>
    <p:sldId id="358" r:id="rId100"/>
    <p:sldId id="402" r:id="rId101"/>
    <p:sldId id="403" r:id="rId102"/>
    <p:sldId id="404" r:id="rId103"/>
    <p:sldId id="405" r:id="rId104"/>
    <p:sldId id="406" r:id="rId105"/>
    <p:sldId id="294" r:id="rId106"/>
    <p:sldId id="295" r:id="rId107"/>
    <p:sldId id="296" r:id="rId108"/>
    <p:sldId id="298" r:id="rId109"/>
    <p:sldId id="359" r:id="rId110"/>
    <p:sldId id="360" r:id="rId111"/>
    <p:sldId id="361" r:id="rId112"/>
    <p:sldId id="362" r:id="rId113"/>
    <p:sldId id="407" r:id="rId114"/>
    <p:sldId id="408" r:id="rId115"/>
    <p:sldId id="409" r:id="rId116"/>
    <p:sldId id="410" r:id="rId117"/>
    <p:sldId id="299" r:id="rId118"/>
    <p:sldId id="300" r:id="rId119"/>
    <p:sldId id="303" r:id="rId120"/>
    <p:sldId id="304" r:id="rId121"/>
    <p:sldId id="305" r:id="rId122"/>
    <p:sldId id="364" r:id="rId123"/>
    <p:sldId id="365" r:id="rId124"/>
    <p:sldId id="366" r:id="rId125"/>
    <p:sldId id="367" r:id="rId126"/>
    <p:sldId id="411" r:id="rId127"/>
    <p:sldId id="412" r:id="rId128"/>
    <p:sldId id="413" r:id="rId129"/>
    <p:sldId id="414" r:id="rId130"/>
    <p:sldId id="306" r:id="rId131"/>
    <p:sldId id="307" r:id="rId132"/>
    <p:sldId id="308" r:id="rId133"/>
    <p:sldId id="309" r:id="rId134"/>
    <p:sldId id="310" r:id="rId135"/>
    <p:sldId id="369" r:id="rId136"/>
    <p:sldId id="370" r:id="rId137"/>
    <p:sldId id="371" r:id="rId138"/>
    <p:sldId id="372" r:id="rId139"/>
    <p:sldId id="415" r:id="rId140"/>
    <p:sldId id="416" r:id="rId141"/>
    <p:sldId id="417" r:id="rId142"/>
    <p:sldId id="418" r:id="rId143"/>
    <p:sldId id="311" r:id="rId144"/>
    <p:sldId id="312" r:id="rId145"/>
    <p:sldId id="313" r:id="rId146"/>
    <p:sldId id="314" r:id="rId147"/>
    <p:sldId id="315" r:id="rId148"/>
    <p:sldId id="374" r:id="rId149"/>
    <p:sldId id="375" r:id="rId150"/>
    <p:sldId id="376" r:id="rId151"/>
    <p:sldId id="377" r:id="rId152"/>
    <p:sldId id="378" r:id="rId153"/>
    <p:sldId id="419" r:id="rId154"/>
    <p:sldId id="420" r:id="rId155"/>
    <p:sldId id="421" r:id="rId156"/>
    <p:sldId id="422" r:id="rId157"/>
    <p:sldId id="423" r:id="rId158"/>
    <p:sldId id="316" r:id="rId159"/>
    <p:sldId id="324" r:id="rId160"/>
    <p:sldId id="438" r:id="rId161"/>
    <p:sldId id="439" r:id="rId162"/>
    <p:sldId id="440" r:id="rId163"/>
    <p:sldId id="430" r:id="rId164"/>
    <p:sldId id="431" r:id="rId165"/>
    <p:sldId id="432"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64A2"/>
    <a:srgbClr val="608CAB"/>
    <a:srgbClr val="5CB37C"/>
    <a:srgbClr val="9BBB59"/>
    <a:srgbClr val="C0504D"/>
    <a:srgbClr val="BDB255"/>
    <a:srgbClr val="BE8351"/>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47" autoAdjust="0"/>
    <p:restoredTop sz="36050" autoAdjust="0"/>
  </p:normalViewPr>
  <p:slideViewPr>
    <p:cSldViewPr>
      <p:cViewPr varScale="1">
        <p:scale>
          <a:sx n="54" d="100"/>
          <a:sy n="54" d="100"/>
        </p:scale>
        <p:origin x="279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82070C8-D55E-4B35-87C8-C254AC851479}" type="datetimeFigureOut">
              <a:rPr lang="en-US"/>
              <a:pPr>
                <a:defRPr/>
              </a:pPr>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3BCC9E8-3E28-4FCD-9C51-38AE954B7708}" type="slidenum">
              <a:rPr lang="en-US"/>
              <a:pPr>
                <a:defRPr/>
              </a:pPr>
              <a:t>‹#›</a:t>
            </a:fld>
            <a:endParaRPr lang="en-US" dirty="0"/>
          </a:p>
        </p:txBody>
      </p:sp>
    </p:spTree>
    <p:extLst>
      <p:ext uri="{BB962C8B-B14F-4D97-AF65-F5344CB8AC3E}">
        <p14:creationId xmlns:p14="http://schemas.microsoft.com/office/powerpoint/2010/main" val="9446594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4039428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3913792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Understanding Budgets and Financial Reports workshop. Everyday businesses deal with budgets and financial reports in some form or fashion. At minimum, business managers review budget numbers and run financial reports for decision-making and reporting to shareholders and Federal regulators once a month. Many companies devote the last few months of the calendar year to creating budgets for the next calendar year. In addition, organizations create and disseminate year-end financial reports to investors.</a:t>
            </a:r>
          </a:p>
          <a:p>
            <a:r>
              <a:rPr lang="en-US" dirty="0"/>
              <a:t>The goal of this workshop is to give the participant a basic understanding of budgets and financial reports so they can hold relevant discussions and render decisions based on financial data. This course will define key terms like ROI, EBIT, GAAP, and extrapolation. Furthermore, this one-day course will discuss commonly used financial terms, financial statements, budgets, forecasting, purchasing decisions, and laws that regulate the handling of financial information. Before we begin, let us get to know more about each other. </a:t>
            </a:r>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13</a:t>
            </a:fld>
            <a:endParaRPr lang="en-US" dirty="0"/>
          </a:p>
        </p:txBody>
      </p:sp>
    </p:spTree>
    <p:extLst>
      <p:ext uri="{BB962C8B-B14F-4D97-AF65-F5344CB8AC3E}">
        <p14:creationId xmlns:p14="http://schemas.microsoft.com/office/powerpoint/2010/main" val="3785363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consistently demonstrated that when clear goals are associated with learning, it occurs more easily and rapidly. </a:t>
            </a:r>
          </a:p>
          <a:p>
            <a:r>
              <a:rPr lang="en-US" dirty="0"/>
              <a:t>In this course, participants are going to achieve the following learning objectives:</a:t>
            </a:r>
          </a:p>
          <a:p>
            <a:r>
              <a:rPr lang="en-US" dirty="0"/>
              <a:t>•	Identify financial terminology</a:t>
            </a:r>
          </a:p>
          <a:p>
            <a:r>
              <a:rPr lang="en-US" dirty="0"/>
              <a:t>•	Understand financial statements</a:t>
            </a:r>
          </a:p>
          <a:p>
            <a:r>
              <a:rPr lang="en-US" dirty="0"/>
              <a:t>•	Identify how to analyze financial statements</a:t>
            </a:r>
          </a:p>
          <a:p>
            <a:r>
              <a:rPr lang="en-US" dirty="0"/>
              <a:t>•	Understand budgets</a:t>
            </a:r>
          </a:p>
          <a:p>
            <a:r>
              <a:rPr lang="en-US" dirty="0"/>
              <a:t>•	How to make budgeting easy</a:t>
            </a:r>
          </a:p>
          <a:p>
            <a:r>
              <a:rPr lang="en-US" dirty="0"/>
              <a:t>•	Understand advanced forecasting techniques</a:t>
            </a:r>
          </a:p>
          <a:p>
            <a:r>
              <a:rPr lang="en-US" dirty="0"/>
              <a:t>•	Understand how to manage the budget</a:t>
            </a:r>
          </a:p>
          <a:p>
            <a:r>
              <a:rPr lang="en-US" dirty="0"/>
              <a:t>•	Identify How to make smart purchasing decisions</a:t>
            </a:r>
          </a:p>
          <a:p>
            <a:r>
              <a:rPr lang="en-US" dirty="0"/>
              <a:t>•	Identify the legal aspects of finances</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14</a:t>
            </a:fld>
            <a:endParaRPr lang="en-US" dirty="0"/>
          </a:p>
        </p:txBody>
      </p:sp>
    </p:spTree>
    <p:extLst>
      <p:ext uri="{BB962C8B-B14F-4D97-AF65-F5344CB8AC3E}">
        <p14:creationId xmlns:p14="http://schemas.microsoft.com/office/powerpoint/2010/main" val="1736314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In order to understand the concepts of budgets and financial reports, it is best to get to know essential terminology. Understanding basic financial terms and concepts will serve as the foundation for the rest of this course. In addition, having a foundation of financial terminology will help you understand discussions and other financial communication at both the individual and organizational level.</a:t>
            </a:r>
          </a:p>
          <a:p>
            <a:r>
              <a:rPr lang="en-US" dirty="0"/>
              <a:t>In this module, you will learn key financial terminology and concepts that will help you build your financial vocabulary and knowledge. You will learn the following terms and concepts:</a:t>
            </a:r>
          </a:p>
          <a:p>
            <a:r>
              <a:rPr lang="en-US" dirty="0"/>
              <a:t>What is finance</a:t>
            </a:r>
          </a:p>
          <a:p>
            <a:r>
              <a:rPr lang="en-US" dirty="0"/>
              <a:t>Commonly used terms</a:t>
            </a:r>
          </a:p>
          <a:p>
            <a:r>
              <a:rPr lang="en-US" dirty="0"/>
              <a:t>Key players</a:t>
            </a:r>
          </a:p>
          <a:p>
            <a:r>
              <a:rPr lang="en-US" dirty="0"/>
              <a:t>Important finance organizations</a:t>
            </a:r>
          </a:p>
          <a:p>
            <a:r>
              <a:rPr lang="en-US" dirty="0"/>
              <a:t>Generally Accepted Accounting Principles (GAAP)</a:t>
            </a:r>
          </a:p>
          <a:p>
            <a:r>
              <a:rPr lang="en-US" dirty="0"/>
              <a:t>Let us begin by understanding what finance is.</a:t>
            </a:r>
          </a:p>
          <a:p>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BB14479-CCA4-4A8A-AE5C-BFEEEBEB933C}" type="slidenum">
              <a:rPr lang="en-US" smtClean="0"/>
              <a:pPr eaLnBrk="1" hangingPunct="1"/>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The term finance has broad meaning. According to the online Encarta® World Dictionary, finance could mean the money required to do something, the money at the disposal of an organization, country, or person. Finally, another meaning for finance is the business or art of managing the monetary resources of an organization, country, or person.</a:t>
            </a:r>
          </a:p>
          <a:p>
            <a:pPr>
              <a:defRPr/>
            </a:pPr>
            <a:r>
              <a:rPr lang="en-US" dirty="0"/>
              <a:t>Many of us are here to today to learn how to deal with the finances of their company or organization. This aspect of finance is the focus of this course.</a:t>
            </a:r>
          </a:p>
          <a:p>
            <a:pPr>
              <a:defRPr/>
            </a:pPr>
            <a:r>
              <a:rPr lang="en-US" dirty="0"/>
              <a:t>Everyday companies capture financial data and store it for later use to compare values with predetermined budgets. In addition, organizations create monthly reports they must deliver to the board of directors and make public to both the shareholders and the government. </a:t>
            </a:r>
          </a:p>
          <a:p>
            <a:pPr>
              <a:defRPr/>
            </a:pPr>
            <a:r>
              <a:rPr lang="en-US" dirty="0"/>
              <a:t>Your involvement in finances may be because you have been promoted to a position that requires you to create and manage a budget. You may also be required to create reports about the finances in your area. </a:t>
            </a:r>
          </a:p>
          <a:p>
            <a:pPr>
              <a:defRPr/>
            </a:pPr>
            <a:r>
              <a:rPr lang="en-US" dirty="0"/>
              <a:t>Understanding budgets and financial reports are crucial skills in determining how well a company is doing. Many times, the raw financial data does not give enough information on how the financial position of the company is doing. </a:t>
            </a:r>
          </a:p>
          <a:p>
            <a:pPr>
              <a:defRPr/>
            </a:pPr>
            <a:r>
              <a:rPr lang="en-US" dirty="0"/>
              <a:t>Analyzing budgets and financial reports help you take action to correct trends that are taking the company off course in terms of budget and financial performance.</a:t>
            </a:r>
          </a:p>
          <a:p>
            <a:pPr>
              <a:defRPr/>
            </a:pPr>
            <a:r>
              <a:rPr lang="en-US" dirty="0"/>
              <a:t>As you learn about budgets and financial reports, you will begin seeing this data as a useful tool for managing the everyday business functions. Before we get deeper into the topic, let us get a basic understanding of common financial terminology.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meaning of finance in the corporate setting.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Finance is the controlling of money for an organization, country, or person.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charts, markers and tape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enough flip charts and makers near each table in the classroom.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Tell participants that they are going to write down as many meanings of the work finance</a:t>
            </a:r>
          </a:p>
          <a:p>
            <a:pPr marL="228600" lvl="0" indent="-228600">
              <a:buFont typeface="+mj-lt"/>
              <a:buAutoNum type="arabicPeriod"/>
            </a:pPr>
            <a:r>
              <a:rPr lang="en-US" sz="1200" kern="1200" dirty="0">
                <a:solidFill>
                  <a:schemeClr val="tx1"/>
                </a:solidFill>
                <a:effectLst/>
                <a:latin typeface="+mn-lt"/>
                <a:ea typeface="+mn-ea"/>
                <a:cs typeface="+mn-cs"/>
              </a:rPr>
              <a:t>Have teams pick a scriber</a:t>
            </a:r>
          </a:p>
          <a:p>
            <a:pPr marL="228600" lvl="0" indent="-228600">
              <a:buFont typeface="+mj-lt"/>
              <a:buAutoNum type="arabicPeriod"/>
            </a:pPr>
            <a:r>
              <a:rPr lang="en-US" sz="1200" kern="1200" dirty="0">
                <a:solidFill>
                  <a:schemeClr val="tx1"/>
                </a:solidFill>
                <a:effectLst/>
                <a:latin typeface="+mn-lt"/>
                <a:ea typeface="+mn-ea"/>
                <a:cs typeface="+mn-cs"/>
              </a:rPr>
              <a:t>Tell the teams that you are going to go around the room and have them share their thoughts</a:t>
            </a:r>
          </a:p>
          <a:p>
            <a:pPr marL="228600" lvl="0" indent="-228600">
              <a:buFont typeface="+mj-lt"/>
              <a:buAutoNum type="arabicPeriod"/>
            </a:pPr>
            <a:r>
              <a:rPr lang="en-US" sz="1200" kern="1200" dirty="0">
                <a:solidFill>
                  <a:schemeClr val="tx1"/>
                </a:solidFill>
                <a:effectLst/>
                <a:latin typeface="+mn-lt"/>
                <a:ea typeface="+mn-ea"/>
                <a:cs typeface="+mn-cs"/>
              </a:rPr>
              <a:t>Give them 2 minutes to brainstorm meanings</a:t>
            </a:r>
          </a:p>
          <a:p>
            <a:pPr marL="228600" lvl="0" indent="-228600">
              <a:buFont typeface="+mj-lt"/>
              <a:buAutoNum type="arabicPeriod"/>
            </a:pPr>
            <a:r>
              <a:rPr lang="en-US" sz="1200" kern="1200" dirty="0">
                <a:solidFill>
                  <a:schemeClr val="tx1"/>
                </a:solidFill>
                <a:effectLst/>
                <a:latin typeface="+mn-lt"/>
                <a:ea typeface="+mn-ea"/>
                <a:cs typeface="+mn-cs"/>
              </a:rPr>
              <a:t>Debrief by giving each table a turn to share one meaning they have written</a:t>
            </a:r>
          </a:p>
          <a:p>
            <a:pPr marL="228600" lvl="0" indent="-228600">
              <a:buFont typeface="+mj-lt"/>
              <a:buAutoNum type="arabicPeriod"/>
            </a:pPr>
            <a:r>
              <a:rPr lang="en-US" sz="1200" kern="1200" dirty="0">
                <a:solidFill>
                  <a:schemeClr val="tx1"/>
                </a:solidFill>
                <a:effectLst/>
                <a:latin typeface="+mn-lt"/>
                <a:ea typeface="+mn-ea"/>
                <a:cs typeface="+mn-cs"/>
              </a:rPr>
              <a:t>Take each team’s paper on to the wall</a:t>
            </a:r>
          </a:p>
          <a:p>
            <a:pPr marL="228600" lvl="0" indent="-228600">
              <a:buFont typeface="+mj-lt"/>
              <a:buAutoNum type="arabicPeriod"/>
            </a:pPr>
            <a:r>
              <a:rPr lang="en-US" sz="1200" kern="1200" dirty="0">
                <a:solidFill>
                  <a:schemeClr val="tx1"/>
                </a:solidFill>
                <a:effectLst/>
                <a:latin typeface="+mn-lt"/>
                <a:ea typeface="+mn-ea"/>
                <a:cs typeface="+mn-cs"/>
              </a:rPr>
              <a:t>Debrief by going over the discussion points below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to have one team share one answer then go to the next team. This will avoid a team to not able to share because one or two teams gave all the answers.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finance in an organization?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Control monetary resources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 how well a company is performing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budgets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reports for shareholders and government</a:t>
            </a:r>
          </a:p>
          <a:p>
            <a:pPr>
              <a:defRPr/>
            </a:pPr>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F8B41AE-7411-4A71-8738-E1D0613E67A7}" type="slidenum">
              <a:rPr lang="en-US" smtClean="0"/>
              <a:pPr eaLnBrk="1" hangingPunct="1"/>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Finance has a vast vocabulary and we can spend the entire workshop just reviewing these terms. Having a grasp of all the terminology in not essential in order to have a working knowledge of finances at work. Here is a list of commonly used terms in finance that will help you begin your learning journey in this discipline:</a:t>
            </a:r>
          </a:p>
          <a:p>
            <a:pPr eaLnBrk="1" fontAlgn="t" hangingPunct="1">
              <a:defRPr/>
            </a:pPr>
            <a:r>
              <a:rPr lang="en-US" dirty="0"/>
              <a:t>•	Accounting</a:t>
            </a:r>
          </a:p>
          <a:p>
            <a:pPr eaLnBrk="1" fontAlgn="t" hangingPunct="1">
              <a:defRPr/>
            </a:pPr>
            <a:r>
              <a:rPr lang="en-US" dirty="0"/>
              <a:t>•	Assets</a:t>
            </a:r>
          </a:p>
          <a:p>
            <a:pPr eaLnBrk="1" fontAlgn="t" hangingPunct="1">
              <a:defRPr/>
            </a:pPr>
            <a:r>
              <a:rPr lang="en-US" dirty="0"/>
              <a:t>•	Balance sheet</a:t>
            </a:r>
          </a:p>
          <a:p>
            <a:pPr eaLnBrk="1" fontAlgn="t" hangingPunct="1">
              <a:defRPr/>
            </a:pPr>
            <a:r>
              <a:rPr lang="en-US" dirty="0"/>
              <a:t>•	Budget</a:t>
            </a:r>
          </a:p>
          <a:p>
            <a:pPr eaLnBrk="1" fontAlgn="t" hangingPunct="1">
              <a:defRPr/>
            </a:pPr>
            <a:r>
              <a:rPr lang="en-US" dirty="0"/>
              <a:t>•	Capital</a:t>
            </a:r>
          </a:p>
          <a:p>
            <a:pPr eaLnBrk="1" fontAlgn="t" hangingPunct="1">
              <a:defRPr/>
            </a:pPr>
            <a:r>
              <a:rPr lang="en-US" dirty="0"/>
              <a:t>•	Cash flow</a:t>
            </a:r>
          </a:p>
          <a:p>
            <a:pPr eaLnBrk="1" fontAlgn="t" hangingPunct="1">
              <a:defRPr/>
            </a:pPr>
            <a:r>
              <a:rPr lang="en-US" dirty="0"/>
              <a:t>•	Credit</a:t>
            </a:r>
          </a:p>
          <a:p>
            <a:pPr eaLnBrk="1" fontAlgn="t" hangingPunct="1">
              <a:defRPr/>
            </a:pPr>
            <a:r>
              <a:rPr lang="en-US" dirty="0"/>
              <a:t>•	Debit	</a:t>
            </a:r>
          </a:p>
          <a:p>
            <a:pPr eaLnBrk="1" fontAlgn="t" hangingPunct="1">
              <a:defRPr/>
            </a:pPr>
            <a:r>
              <a:rPr lang="en-US" dirty="0"/>
              <a:t>•	Depreciation </a:t>
            </a:r>
          </a:p>
          <a:p>
            <a:pPr eaLnBrk="1" fontAlgn="t" hangingPunct="1">
              <a:defRPr/>
            </a:pPr>
            <a:r>
              <a:rPr lang="en-US" dirty="0"/>
              <a:t>•	Equity</a:t>
            </a:r>
          </a:p>
          <a:p>
            <a:pPr eaLnBrk="1" fontAlgn="t" hangingPunct="1">
              <a:defRPr/>
            </a:pPr>
            <a:r>
              <a:rPr lang="en-US" dirty="0"/>
              <a:t>•	Expenses</a:t>
            </a:r>
          </a:p>
          <a:p>
            <a:pPr eaLnBrk="1" fontAlgn="t" hangingPunct="1">
              <a:defRPr/>
            </a:pPr>
            <a:r>
              <a:rPr lang="en-US" dirty="0"/>
              <a:t>•	Financial ratio</a:t>
            </a:r>
          </a:p>
          <a:p>
            <a:pPr eaLnBrk="1" fontAlgn="t" hangingPunct="1">
              <a:defRPr/>
            </a:pPr>
            <a:r>
              <a:rPr lang="en-US" dirty="0"/>
              <a:t>•	Income</a:t>
            </a:r>
          </a:p>
          <a:p>
            <a:pPr eaLnBrk="1" fontAlgn="t" hangingPunct="1">
              <a:defRPr/>
            </a:pPr>
            <a:r>
              <a:rPr lang="en-US" dirty="0"/>
              <a:t>•	Income statement</a:t>
            </a:r>
          </a:p>
          <a:p>
            <a:pPr eaLnBrk="1" fontAlgn="t" hangingPunct="1">
              <a:defRPr/>
            </a:pPr>
            <a:r>
              <a:rPr lang="en-US" dirty="0"/>
              <a:t>•	Liability</a:t>
            </a:r>
          </a:p>
          <a:p>
            <a:pPr eaLnBrk="1" fontAlgn="t" hangingPunct="1">
              <a:defRPr/>
            </a:pPr>
            <a:r>
              <a:rPr lang="en-US" dirty="0"/>
              <a:t>•	Net income</a:t>
            </a:r>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key financial terms.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Finance has a vast vocabulary, but becoming familiar with several commonly used terms will help build a good foundation for learning.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Finance Glossary Handout, sticky notes,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sticky notes and pens/pencils at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terms on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Have tables choose a scribe</a:t>
            </a:r>
          </a:p>
          <a:p>
            <a:pPr marL="228600" lvl="0" indent="-228600">
              <a:buFont typeface="+mj-lt"/>
              <a:buAutoNum type="arabicPeriod"/>
            </a:pPr>
            <a:r>
              <a:rPr lang="en-US" sz="1200" kern="1200" dirty="0">
                <a:solidFill>
                  <a:schemeClr val="tx1"/>
                </a:solidFill>
                <a:effectLst/>
                <a:latin typeface="+mn-lt"/>
                <a:ea typeface="+mn-ea"/>
                <a:cs typeface="+mn-cs"/>
              </a:rPr>
              <a:t>Instruct participants to write as many financial terms as a team</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Have scribe write team’s list on sticky note</a:t>
            </a:r>
          </a:p>
          <a:p>
            <a:pPr marL="228600" lvl="0" indent="-228600">
              <a:buFont typeface="+mj-lt"/>
              <a:buAutoNum type="arabicPeriod"/>
            </a:pPr>
            <a:r>
              <a:rPr lang="en-US" sz="1200" kern="1200" dirty="0">
                <a:solidFill>
                  <a:schemeClr val="tx1"/>
                </a:solidFill>
                <a:effectLst/>
                <a:latin typeface="+mn-lt"/>
                <a:ea typeface="+mn-ea"/>
                <a:cs typeface="+mn-cs"/>
              </a:rPr>
              <a:t>Collect them</a:t>
            </a:r>
          </a:p>
          <a:p>
            <a:pPr marL="228600" lvl="0" indent="-228600">
              <a:buFont typeface="+mj-lt"/>
              <a:buAutoNum type="arabicPeriod"/>
            </a:pPr>
            <a:r>
              <a:rPr lang="en-US" sz="1200" kern="1200" dirty="0">
                <a:solidFill>
                  <a:schemeClr val="tx1"/>
                </a:solidFill>
                <a:effectLst/>
                <a:latin typeface="+mn-lt"/>
                <a:ea typeface="+mn-ea"/>
                <a:cs typeface="+mn-cs"/>
              </a:rPr>
              <a:t>Share definitions with the class</a:t>
            </a: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Go over discussion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terms you do you often hear or discussed at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00D6CD0-8F68-4517-9067-C5B2100C5809}" type="slidenum">
              <a:rPr lang="en-US" smtClean="0"/>
              <a:pPr eaLnBrk="1" hangingPunct="1"/>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endParaRPr lang="en-US" dirty="0"/>
          </a:p>
          <a:p>
            <a:r>
              <a:rPr lang="en-US" dirty="0"/>
              <a:t>Many people utilize the financial data of an organization. The purpose will vary, but the fact remains that accurate budget and financial reports are necessary to meet each of those key player’s needs.  </a:t>
            </a:r>
          </a:p>
          <a:p>
            <a:r>
              <a:rPr lang="en-US" dirty="0"/>
              <a:t>Here is a list of those key players and their role:</a:t>
            </a:r>
          </a:p>
          <a:p>
            <a:endParaRPr lang="en-US" dirty="0"/>
          </a:p>
          <a:p>
            <a:r>
              <a:rPr lang="en-US" dirty="0"/>
              <a:t>Player	Role</a:t>
            </a:r>
          </a:p>
          <a:p>
            <a:r>
              <a:rPr lang="en-US" dirty="0"/>
              <a:t>CEO	They use financial data to steer the organization to the strategic vision, mission, and goals of the organization. </a:t>
            </a:r>
          </a:p>
          <a:p>
            <a:r>
              <a:rPr lang="en-US" dirty="0"/>
              <a:t>CFO	They ensure that the financial data is accurate and create reports. In addition, they analyze the information and help the CEO make decisions.</a:t>
            </a:r>
          </a:p>
          <a:p>
            <a:r>
              <a:rPr lang="en-US" dirty="0"/>
              <a:t>Senior Leadership	They use financial data to control budgets of several departments and business units.</a:t>
            </a:r>
          </a:p>
          <a:p>
            <a:r>
              <a:rPr lang="en-US" dirty="0"/>
              <a:t>Accounting	They collect financial data and record them daily in computer systems for compiling at the end of the month. </a:t>
            </a:r>
          </a:p>
          <a:p>
            <a:r>
              <a:rPr lang="en-US" dirty="0"/>
              <a:t>Department Managers	They use financial data to manage their areas or business units.</a:t>
            </a:r>
          </a:p>
          <a:p>
            <a:r>
              <a:rPr lang="en-US" dirty="0"/>
              <a:t>Board of Directors	They use financial data to determine how well the organization is doing and hold leaders accountable for meeting budgets and other obligations.</a:t>
            </a:r>
          </a:p>
          <a:p>
            <a:r>
              <a:rPr lang="en-US" dirty="0"/>
              <a:t>Government Regulators	They use financial data to determine if the company is being managed according to rules. </a:t>
            </a:r>
          </a:p>
          <a:p>
            <a:r>
              <a:rPr lang="en-US" dirty="0"/>
              <a:t>Stockholders	They use financial data to determine if the company if profitable and being managed well.</a:t>
            </a:r>
          </a:p>
          <a:p>
            <a:r>
              <a:rPr lang="en-US" dirty="0"/>
              <a:t>Investors	They use financial data to determine if they want to purchase stocks in hopes of a financial return.</a:t>
            </a:r>
          </a:p>
          <a:p>
            <a:r>
              <a:rPr lang="en-US" dirty="0"/>
              <a:t>Creditors	They use financial data to determine if the company is capable of paying back a new or current loan.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specific people and jobs involved in finances.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key people and jobs that deal with finances are both internal and external. Here is a list of key players: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CEO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CFO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Senior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Board of Directors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Accounting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Department managers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Stockholders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Investors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Government regulators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Key Players handout, flip chart,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key players on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Go over discussion points below</a:t>
            </a:r>
          </a:p>
          <a:p>
            <a:pPr marL="228600" lvl="0" indent="-228600">
              <a:buFont typeface="+mj-lt"/>
              <a:buAutoNum type="arabicPeriod"/>
            </a:pPr>
            <a:r>
              <a:rPr lang="en-US" sz="1200" kern="1200" dirty="0">
                <a:solidFill>
                  <a:schemeClr val="tx1"/>
                </a:solidFill>
                <a:effectLst/>
                <a:latin typeface="+mn-lt"/>
                <a:ea typeface="+mn-ea"/>
                <a:cs typeface="+mn-cs"/>
              </a:rPr>
              <a:t>Have participants match person or job with role as you speak</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role do you play in terms of finances within your organization?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18</a:t>
            </a:fld>
            <a:endParaRPr lang="en-US" dirty="0"/>
          </a:p>
        </p:txBody>
      </p:sp>
    </p:spTree>
    <p:extLst>
      <p:ext uri="{BB962C8B-B14F-4D97-AF65-F5344CB8AC3E}">
        <p14:creationId xmlns:p14="http://schemas.microsoft.com/office/powerpoint/2010/main" val="2381669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Several financial organizations help shape the way financial data is structured and reported. Some organizations are private institutions and others are government run. Here is a list of the most important financial organizations.</a:t>
            </a:r>
          </a:p>
          <a:p>
            <a:r>
              <a:rPr lang="en-US" b="1" dirty="0"/>
              <a:t>United States Securities and Exchange Commission (SEC):</a:t>
            </a:r>
            <a:r>
              <a:rPr lang="en-US" dirty="0"/>
              <a:t> The SEC works with private organizations like the AICPA and FASB to help set standards for accounting principles.</a:t>
            </a:r>
          </a:p>
          <a:p>
            <a:r>
              <a:rPr lang="en-US" b="1" dirty="0"/>
              <a:t>American Institute of Certified Public Accountants (AICPA): </a:t>
            </a:r>
            <a:r>
              <a:rPr lang="en-US" dirty="0"/>
              <a:t>This organization publishes audit and accounting guidelines, provide guidance on financial reporting topics until standards are set by the FASB or GASB. Publish practice bulletins, which focus on reporting issues not handled by the FASB or GASB</a:t>
            </a:r>
          </a:p>
          <a:p>
            <a:r>
              <a:rPr lang="en-US" b="1" dirty="0"/>
              <a:t>Financial Accounting Standards Board (FASB): </a:t>
            </a:r>
            <a:r>
              <a:rPr lang="en-US" dirty="0"/>
              <a:t>This organization publishes the statements of financial accounting standards, statements of financial accounting concepts, interpretations, and technical bulletins related to accounting standards.</a:t>
            </a:r>
          </a:p>
          <a:p>
            <a:r>
              <a:rPr lang="en-US" dirty="0"/>
              <a:t>This organization also has an Emerging Issues Task Force (EITF), which handles new and unusual financial issues that may have the potential to be a larger problem in the industry.</a:t>
            </a:r>
          </a:p>
          <a:p>
            <a:r>
              <a:rPr lang="en-US" b="1" dirty="0"/>
              <a:t>Governmental Accounting Standards Board (GASB): </a:t>
            </a:r>
            <a:r>
              <a:rPr lang="en-US" dirty="0"/>
              <a:t>This organization deals with government financial reporting issues. It resembles the FASB, but deals exclusively with government agencies.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important organizations involved in finances.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following are financial organization that influence how finances are handled in corporations in the United States: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United States Securities and Exchange Commission (SEC)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American Institute of Certified Public Accountants (AICPA)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Financial Accounting Standards Board (FASB)</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Governmental Accounting Standards Board (GASB)</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Important Financial Organizations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information on the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Go over discussion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organization is the most widely known in the news?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SEC</a:t>
            </a:r>
          </a:p>
          <a:p>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AD72D5A-3817-4B9B-AC20-9CDDAE9A5EC1}" type="slidenum">
              <a:rPr lang="en-US" smtClean="0"/>
              <a:pPr eaLnBrk="1" hangingPunct="1"/>
              <a:t>19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The Generally Accepted Accounting Principles were developed to give a consistent framework for companies to use in structuring their financial statements. Organizations are required to follow GAAP standards and most accountants and auditors are familiar with this concept and use it every day.</a:t>
            </a:r>
          </a:p>
          <a:p>
            <a:r>
              <a:rPr lang="en-US" dirty="0"/>
              <a:t>If you are not an accountant or auditor, that is okay. Understanding GAAP will help you realize the importance of keeping excellent records of your revenue and expenditures in your area.</a:t>
            </a:r>
          </a:p>
          <a:p>
            <a:r>
              <a:rPr lang="en-US" dirty="0"/>
              <a:t>Furthermore, understanding GAAP will increase your financial vocabulary and knowledge of why financial reports must conform to a particular set of standards.</a:t>
            </a:r>
          </a:p>
          <a:p>
            <a:r>
              <a:rPr lang="en-US" dirty="0"/>
              <a:t>In general, GAAP deals with the following reporting standards:</a:t>
            </a:r>
          </a:p>
          <a:p>
            <a:r>
              <a:rPr lang="en-US" dirty="0"/>
              <a:t>When is revenue recognized as actual revenue that can be counted? This prevents overstatement of revenues by determining when revenue can be claimed or recognized.</a:t>
            </a:r>
          </a:p>
          <a:p>
            <a:r>
              <a:rPr lang="en-US" dirty="0"/>
              <a:t>Balance sheet item classification standardizes the items found on the balance sheet to avoid confusion.  </a:t>
            </a:r>
          </a:p>
          <a:p>
            <a:r>
              <a:rPr lang="en-US" dirty="0"/>
              <a:t>Outstanding share measurements</a:t>
            </a:r>
          </a:p>
          <a:p>
            <a:r>
              <a:rPr lang="en-US" dirty="0"/>
              <a:t>You may not have to deal with these principles on a daily basis, but understanding their importance in the area of budgets and financial reports will help your credibility because this is a very common and basic concept in this area.</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purpose of GAAP in corporate finances.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GAAP stands for Generally Accepted Accounting Principles and provide rules on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Revenue recognition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Balance sheet item classification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Outstanding share measurement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talking points below</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Go over discussion points below</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meaning of the acronym of GAAP on a flipchart or board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benefits do you get by knowing what GAAP is and does?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3BE60E-9E11-4B55-9337-8D45DC71D489}" type="slidenum">
              <a:rPr lang="en-US" smtClean="0"/>
              <a:pPr eaLnBrk="1" hangingPunct="1"/>
              <a:t>20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23</a:t>
            </a:fld>
            <a:endParaRPr lang="en-US" dirty="0"/>
          </a:p>
        </p:txBody>
      </p:sp>
    </p:spTree>
    <p:extLst>
      <p:ext uri="{BB962C8B-B14F-4D97-AF65-F5344CB8AC3E}">
        <p14:creationId xmlns:p14="http://schemas.microsoft.com/office/powerpoint/2010/main" val="2884663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040018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28</a:t>
            </a:fld>
            <a:endParaRPr lang="en-US" dirty="0"/>
          </a:p>
        </p:txBody>
      </p:sp>
    </p:spTree>
    <p:extLst>
      <p:ext uri="{BB962C8B-B14F-4D97-AF65-F5344CB8AC3E}">
        <p14:creationId xmlns:p14="http://schemas.microsoft.com/office/powerpoint/2010/main" val="2884663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Financial statements are the communication tools for the organization. There are many aspects of a business’s financial dealings reported in financial statements. Revenues coming in and expenses going out are key data that require reporting. Tangible items like equipment, property, and cash reserves are also reported in financial statements. Understanding these financial statements opens the door to analyzing finance data for budgeting, controlling, and making decisions.</a:t>
            </a:r>
          </a:p>
          <a:p>
            <a:r>
              <a:rPr lang="en-US" dirty="0"/>
              <a:t> </a:t>
            </a:r>
          </a:p>
          <a:p>
            <a:r>
              <a:rPr lang="en-US" dirty="0"/>
              <a:t>This module will discuss the following topics:</a:t>
            </a:r>
          </a:p>
          <a:p>
            <a:r>
              <a:rPr lang="en-US" dirty="0"/>
              <a:t>Balance sheets</a:t>
            </a:r>
          </a:p>
          <a:p>
            <a:r>
              <a:rPr lang="en-US" dirty="0"/>
              <a:t>Income statements</a:t>
            </a:r>
          </a:p>
          <a:p>
            <a:r>
              <a:rPr lang="en-US" dirty="0"/>
              <a:t>Statement of retained earnings</a:t>
            </a:r>
          </a:p>
          <a:p>
            <a:r>
              <a:rPr lang="en-US" dirty="0"/>
              <a:t>Statement of cash flows</a:t>
            </a:r>
          </a:p>
          <a:p>
            <a:r>
              <a:rPr lang="en-US" dirty="0"/>
              <a:t>Annual reports</a:t>
            </a:r>
          </a:p>
          <a:p>
            <a:r>
              <a:rPr lang="en-US" dirty="0"/>
              <a:t>The two most widely known statements are the balance sheet and income statement.</a:t>
            </a:r>
          </a:p>
          <a:p>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E80E52-8989-45C7-B84C-3DA28A601BD7}" type="slidenum">
              <a:rPr lang="en-US" smtClean="0"/>
              <a:pPr eaLnBrk="1" hangingPunct="1"/>
              <a:t>31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The balance sheet is a report on the financial condition of an organization and is required by GAAP. In the balance sheet, assets are expressed in terms of liabilities and capital, which must equal each other.  </a:t>
            </a:r>
          </a:p>
          <a:p>
            <a:r>
              <a:rPr lang="en-US" dirty="0"/>
              <a:t>Assets are the cash on hand, properties owned, and monies owed to the organization and can be liquidated and pay the organization’s debt.  </a:t>
            </a:r>
          </a:p>
          <a:p>
            <a:r>
              <a:rPr lang="en-US" dirty="0"/>
              <a:t>Liabilities are the debts the organization owes to their creditors and this goes against assets. In addition, the organization’s assets belong to the owners, this is called capital, and this goes against the assets.</a:t>
            </a:r>
          </a:p>
          <a:p>
            <a:r>
              <a:rPr lang="en-US" dirty="0"/>
              <a:t>The balance sheet can reveal a lot about a company. The level of debt the companies owes against what it owns in cash and properties could reveal a liquidity problem.</a:t>
            </a:r>
          </a:p>
          <a:p>
            <a:r>
              <a:rPr lang="en-US" dirty="0"/>
              <a:t>Furthermore, if a company has no debts and huge level of assets, this may be a sign that the company is not running efficiently and is allowing the assets to remain idle instead of using it for a return.</a:t>
            </a:r>
          </a:p>
          <a:p>
            <a:r>
              <a:rPr lang="en-US" dirty="0"/>
              <a:t>Balance sheets are usually set up as columns always comparing the assets versus the liabilities and capital. Many times balance sheets will show the previous month or year’s data for comparison. </a:t>
            </a:r>
          </a:p>
          <a:p>
            <a:r>
              <a:rPr lang="en-US" dirty="0"/>
              <a:t>Later in this course, you will get a chance to use the figures from the balance sheet to determine specific financial ratios that will help you understand the organization’s financial condition.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components and use of the balance sheet.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balance sheet reports the financial condition of an organization and contains the following components: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Assets, Liabilities, and Capital</a:t>
            </a:r>
          </a:p>
          <a:p>
            <a:r>
              <a:rPr lang="en-US" sz="1200" kern="1200" dirty="0">
                <a:solidFill>
                  <a:schemeClr val="tx1"/>
                </a:solidFill>
                <a:effectLst/>
                <a:latin typeface="+mn-lt"/>
                <a:ea typeface="+mn-ea"/>
                <a:cs typeface="+mn-cs"/>
              </a:rPr>
              <a:t>Total assets should always equal liabilities and capital in order to be considered balanced.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Balance Sheet sample and Balance Sheet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a balance sheet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Review Balance Sheet Sample</a:t>
            </a:r>
          </a:p>
          <a:p>
            <a:pPr marL="228600" lvl="0" indent="-228600">
              <a:buFont typeface="+mj-lt"/>
              <a:buAutoNum type="arabicPeriod"/>
            </a:pPr>
            <a:r>
              <a:rPr lang="en-US" sz="1200" kern="1200" dirty="0">
                <a:solidFill>
                  <a:schemeClr val="tx1"/>
                </a:solidFill>
                <a:effectLst/>
                <a:latin typeface="+mn-lt"/>
                <a:ea typeface="+mn-ea"/>
                <a:cs typeface="+mn-cs"/>
              </a:rPr>
              <a:t>Have participants complete worksheet</a:t>
            </a:r>
          </a:p>
          <a:p>
            <a:pPr marL="228600" lvl="0" indent="-228600">
              <a:buFont typeface="+mj-lt"/>
              <a:buAutoNum type="arabicPeriod"/>
            </a:pPr>
            <a:r>
              <a:rPr lang="en-US" sz="1200" kern="1200" dirty="0">
                <a:solidFill>
                  <a:schemeClr val="tx1"/>
                </a:solidFill>
                <a:effectLst/>
                <a:latin typeface="+mn-lt"/>
                <a:ea typeface="+mn-ea"/>
                <a:cs typeface="+mn-cs"/>
              </a:rPr>
              <a:t>Allow 3-4 minutes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balance sheet equation on a flip chart of board.</a:t>
            </a:r>
          </a:p>
          <a:p>
            <a:r>
              <a:rPr lang="en-US" sz="1200" kern="1200" dirty="0">
                <a:solidFill>
                  <a:schemeClr val="tx1"/>
                </a:solidFill>
                <a:effectLst/>
                <a:latin typeface="+mn-lt"/>
                <a:ea typeface="+mn-ea"/>
                <a:cs typeface="+mn-cs"/>
              </a:rPr>
              <a:t>Assets = Liabilities + Capital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the balance sheet report?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financial condition of the organization</a:t>
            </a:r>
          </a:p>
          <a:p>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2151C3E-1BEC-4925-99F3-E1D632EEAFC9}" type="slidenum">
              <a:rPr lang="en-US" smtClean="0"/>
              <a:pPr eaLnBrk="1" hangingPunct="1"/>
              <a:t>32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The income statement is a summary of the income and expenses of an organization in a given period and is required by GAAP. Usually companies create monthly and yearly income statements.</a:t>
            </a:r>
          </a:p>
          <a:p>
            <a:pPr>
              <a:defRPr/>
            </a:pPr>
            <a:r>
              <a:rPr lang="en-US" dirty="0"/>
              <a:t>Income statements list all the areas where income is generated. Sometimes, the income is categorized certain categories:</a:t>
            </a:r>
          </a:p>
          <a:p>
            <a:pPr>
              <a:defRPr/>
            </a:pPr>
            <a:r>
              <a:rPr lang="en-US" dirty="0"/>
              <a:t>Income from sales</a:t>
            </a:r>
          </a:p>
          <a:p>
            <a:pPr>
              <a:defRPr/>
            </a:pPr>
            <a:r>
              <a:rPr lang="en-US" dirty="0"/>
              <a:t>Income from interest</a:t>
            </a:r>
          </a:p>
          <a:p>
            <a:pPr>
              <a:defRPr/>
            </a:pPr>
            <a:r>
              <a:rPr lang="en-US" dirty="0"/>
              <a:t>Income from investments</a:t>
            </a:r>
          </a:p>
          <a:p>
            <a:pPr>
              <a:defRPr/>
            </a:pPr>
            <a:r>
              <a:rPr lang="en-US" dirty="0"/>
              <a:t>The income statement also contains the expenses and this can be categorized too:</a:t>
            </a:r>
          </a:p>
          <a:p>
            <a:pPr>
              <a:defRPr/>
            </a:pPr>
            <a:r>
              <a:rPr lang="en-US" dirty="0"/>
              <a:t>Dividend expense</a:t>
            </a:r>
          </a:p>
          <a:p>
            <a:pPr>
              <a:defRPr/>
            </a:pPr>
            <a:r>
              <a:rPr lang="en-US" dirty="0"/>
              <a:t>Operating expense</a:t>
            </a:r>
          </a:p>
          <a:p>
            <a:pPr>
              <a:defRPr/>
            </a:pPr>
            <a:r>
              <a:rPr lang="en-US" dirty="0"/>
              <a:t>Cost of goods sold</a:t>
            </a:r>
          </a:p>
          <a:p>
            <a:pPr>
              <a:defRPr/>
            </a:pPr>
            <a:r>
              <a:rPr lang="en-US" dirty="0"/>
              <a:t>Taxes</a:t>
            </a:r>
          </a:p>
          <a:p>
            <a:pPr>
              <a:defRPr/>
            </a:pPr>
            <a:r>
              <a:rPr lang="en-US" dirty="0"/>
              <a:t>The net income or loss is calculated by subtracting the expenses from the income. This number represents the income or loss after all expenses are applied. This number is usually incorporated into the statement of retained earnings discussed later in this module.  </a:t>
            </a:r>
          </a:p>
          <a:p>
            <a:pPr>
              <a:defRPr/>
            </a:pPr>
            <a:r>
              <a:rPr lang="en-US" dirty="0"/>
              <a:t>The income statement gives you the ability to determine how well the company is bringing in income. If the expenses are greater than the income then the net income will become the net loss, which subtracts from the owner’s equity in the statement of retain earnings.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components and use of the income statement.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income statement provides a summary of the income and expenses of the organization usually on a monthly or annual basis. The main components of the income statement are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Income, expenses,  and net income or loss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Income Statement sample and Income Statement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an income statement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Review Income Statement Components for a 1-2 minutes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Review Income Statement Sample</a:t>
            </a:r>
          </a:p>
          <a:p>
            <a:pPr marL="228600" lvl="0" indent="-228600">
              <a:buFont typeface="+mj-lt"/>
              <a:buAutoNum type="arabicPeriod"/>
            </a:pPr>
            <a:r>
              <a:rPr lang="en-US" sz="1200" kern="1200" dirty="0">
                <a:solidFill>
                  <a:schemeClr val="tx1"/>
                </a:solidFill>
                <a:effectLst/>
                <a:latin typeface="+mn-lt"/>
                <a:ea typeface="+mn-ea"/>
                <a:cs typeface="+mn-cs"/>
              </a:rPr>
              <a:t>Have participants complete worksheet</a:t>
            </a:r>
          </a:p>
          <a:p>
            <a:pPr marL="228600" lvl="0" indent="-228600">
              <a:buFont typeface="+mj-lt"/>
              <a:buAutoNum type="arabicPeriod"/>
            </a:pPr>
            <a:r>
              <a:rPr lang="en-US" sz="1200" kern="1200" dirty="0">
                <a:solidFill>
                  <a:schemeClr val="tx1"/>
                </a:solidFill>
                <a:effectLst/>
                <a:latin typeface="+mn-lt"/>
                <a:ea typeface="+mn-ea"/>
                <a:cs typeface="+mn-cs"/>
              </a:rPr>
              <a:t>Allow 3-4 minutes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income statement equation on a flip chart of board.</a:t>
            </a:r>
          </a:p>
          <a:p>
            <a:r>
              <a:rPr lang="en-US" sz="1200" kern="1200" dirty="0">
                <a:solidFill>
                  <a:schemeClr val="tx1"/>
                </a:solidFill>
                <a:effectLst/>
                <a:latin typeface="+mn-lt"/>
                <a:ea typeface="+mn-ea"/>
                <a:cs typeface="+mn-cs"/>
              </a:rPr>
              <a:t>Income – Expense = Net Income/loss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an income statement report?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Summary of the income and expenses of the organization</a:t>
            </a:r>
          </a:p>
          <a:p>
            <a:pPr>
              <a:defRPr/>
            </a:pPr>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F6B5E9-C6DF-419A-939A-2480C3A6163A}" type="slidenum">
              <a:rPr lang="en-US" smtClean="0"/>
              <a:pPr eaLnBrk="1" hangingPunct="1"/>
              <a:t>33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 statement of retained earnings can appear on a balance sheet, income statement or a separate financial report. This report is required by GAAP and it reports the change in owner’s equity from one period to another.</a:t>
            </a:r>
          </a:p>
          <a:p>
            <a:r>
              <a:rPr lang="en-US" dirty="0"/>
              <a:t>The basic components of the statement of retained earnings include the following:</a:t>
            </a:r>
          </a:p>
          <a:p>
            <a:r>
              <a:rPr lang="en-US" dirty="0"/>
              <a:t>Beginning balance</a:t>
            </a:r>
          </a:p>
          <a:p>
            <a:r>
              <a:rPr lang="en-US" dirty="0"/>
              <a:t>Net Income/loss</a:t>
            </a:r>
          </a:p>
          <a:p>
            <a:r>
              <a:rPr lang="en-US" dirty="0"/>
              <a:t>Dividends paid</a:t>
            </a:r>
          </a:p>
          <a:p>
            <a:r>
              <a:rPr lang="en-US" dirty="0"/>
              <a:t>Ending balance</a:t>
            </a:r>
          </a:p>
          <a:p>
            <a:r>
              <a:rPr lang="en-US" dirty="0"/>
              <a:t>The resulting calculation is then applied to the owner’s equity under the capital heading on the balance sheet.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purpose of the statement of retained earnings.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statement of retained earnings shows the change in retained earnings from one period to another. The components consist of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Beginning balance, net income or loss, dividends paid, ending balance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Statement of Retained Earnings sample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the statement of retained earnings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Review Statement of Retained Earnings</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this basic calculation on the flipchart or board.</a:t>
            </a:r>
          </a:p>
          <a:p>
            <a:r>
              <a:rPr lang="en-US" sz="1200" kern="1200" dirty="0">
                <a:solidFill>
                  <a:schemeClr val="tx1"/>
                </a:solidFill>
                <a:effectLst/>
                <a:latin typeface="+mn-lt"/>
                <a:ea typeface="+mn-ea"/>
                <a:cs typeface="+mn-cs"/>
              </a:rPr>
              <a:t>Beginning balance + net income/loss – Dividends paid = Ending Balance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do the retained earnings go once it is calculated?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either added or subtracted from the owner’s equity</a:t>
            </a:r>
          </a:p>
          <a:p>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595C75-4CEF-409E-99E7-63CA48900D5D}" type="slidenum">
              <a:rPr lang="en-US" smtClean="0"/>
              <a:pPr eaLnBrk="1" hangingPunct="1"/>
              <a:t>34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The statement of cash flows helps to determine how cash flowed in and out of the company. This is considered a mandatory financial report. The statement of cash flows does not factor in cash flows from credit transactions or accounting maneuvers like depreciation expense. The statement of cash flows can be a complicated report to produce, but understanding it is not so difficult.</a:t>
            </a:r>
          </a:p>
          <a:p>
            <a:r>
              <a:rPr lang="en-US" dirty="0"/>
              <a:t>There are three main components of the statement of cash flows. They are the following:</a:t>
            </a:r>
          </a:p>
          <a:p>
            <a:r>
              <a:rPr lang="en-US" dirty="0"/>
              <a:t>Cash flow from operations</a:t>
            </a:r>
          </a:p>
          <a:p>
            <a:r>
              <a:rPr lang="en-US" dirty="0"/>
              <a:t>Cash flow from investing</a:t>
            </a:r>
          </a:p>
          <a:p>
            <a:r>
              <a:rPr lang="en-US" dirty="0"/>
              <a:t>Cash flow from financing</a:t>
            </a:r>
          </a:p>
          <a:p>
            <a:r>
              <a:rPr lang="en-US" dirty="0"/>
              <a:t>When the cash flow reveals that the majority of the cash flowing in is from operations, this is a good sign for regulators, stockholders, and investors.  </a:t>
            </a:r>
          </a:p>
          <a:p>
            <a:r>
              <a:rPr lang="en-US" dirty="0"/>
              <a:t>A negative cash flow does not necessarily mean the company is doing poorly. There could have been a large investment in equipment or inventory. Negative cash flow situations require more analyzing to determine why it is negative.  </a:t>
            </a:r>
          </a:p>
          <a:p>
            <a:r>
              <a:rPr lang="en-US" dirty="0"/>
              <a:t>However, a negative cash flow resulting from poor operations could be a sign of a company going bankrupt. Understanding the cash flow will help you understand how the company is obtaining the cash and how they are using the cash.  </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purpose of the statement of cash flows.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statement of cash flows tells what cash flowed in and out of the company. It removes cash that flowed in and out of the company that are based on credit. The basic components of the statement of cash flows are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flows from operating activities, cash flows from investing activities, and cash flows from financing activities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Statement of Cash Flows sample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the statement of cash flows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Review Statement of cash flows</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statement of cash flows help predict future cash coming to the organization, what activity can this help you accomplish?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Creating a budget</a:t>
            </a:r>
          </a:p>
          <a:p>
            <a:pPr eaLnBrk="1" hangingPunct="1">
              <a:spcBef>
                <a:spcPct val="0"/>
              </a:spcBef>
            </a:pPr>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C0CC4B1-8591-454E-8B84-453C92E09371}" type="slidenum">
              <a:rPr lang="en-US" smtClean="0"/>
              <a:pPr eaLnBrk="1" hangingPunct="1"/>
              <a:t>35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The annual report is an annual document that provides a comprehensive report on the financial activities of the past year of an organization. Along with the financial reports are reports from key people in and out of the organization.</a:t>
            </a:r>
          </a:p>
          <a:p>
            <a:pPr>
              <a:defRPr/>
            </a:pPr>
            <a:r>
              <a:rPr lang="en-US" dirty="0"/>
              <a:t>Here are the basic components of an annual report:</a:t>
            </a:r>
          </a:p>
          <a:p>
            <a:pPr>
              <a:defRPr/>
            </a:pPr>
            <a:r>
              <a:rPr lang="en-US" dirty="0"/>
              <a:t>Chairman’s report</a:t>
            </a:r>
          </a:p>
          <a:p>
            <a:pPr>
              <a:defRPr/>
            </a:pPr>
            <a:r>
              <a:rPr lang="en-US" dirty="0"/>
              <a:t>CEO’s report</a:t>
            </a:r>
          </a:p>
          <a:p>
            <a:pPr>
              <a:defRPr/>
            </a:pPr>
            <a:r>
              <a:rPr lang="en-US" dirty="0"/>
              <a:t>Auditor’s report</a:t>
            </a:r>
          </a:p>
          <a:p>
            <a:pPr>
              <a:defRPr/>
            </a:pPr>
            <a:r>
              <a:rPr lang="en-US" dirty="0"/>
              <a:t>Mission statement</a:t>
            </a:r>
          </a:p>
          <a:p>
            <a:pPr>
              <a:defRPr/>
            </a:pPr>
            <a:r>
              <a:rPr lang="en-US" dirty="0"/>
              <a:t>Corporate governance statement</a:t>
            </a:r>
          </a:p>
          <a:p>
            <a:pPr>
              <a:defRPr/>
            </a:pPr>
            <a:r>
              <a:rPr lang="en-US" dirty="0"/>
              <a:t>Statement of director’s responsibilities</a:t>
            </a:r>
          </a:p>
          <a:p>
            <a:pPr>
              <a:defRPr/>
            </a:pPr>
            <a:r>
              <a:rPr lang="en-US" dirty="0"/>
              <a:t>Balance sheet</a:t>
            </a:r>
          </a:p>
          <a:p>
            <a:pPr>
              <a:defRPr/>
            </a:pPr>
            <a:r>
              <a:rPr lang="en-US" dirty="0"/>
              <a:t>Statement of retained earnings</a:t>
            </a:r>
          </a:p>
          <a:p>
            <a:pPr>
              <a:defRPr/>
            </a:pPr>
            <a:r>
              <a:rPr lang="en-US" dirty="0"/>
              <a:t>Income statement</a:t>
            </a:r>
          </a:p>
          <a:p>
            <a:pPr>
              <a:defRPr/>
            </a:pPr>
            <a:r>
              <a:rPr lang="en-US" dirty="0"/>
              <a:t>Cash flow statement</a:t>
            </a:r>
          </a:p>
          <a:p>
            <a:pPr>
              <a:defRPr/>
            </a:pPr>
            <a:r>
              <a:rPr lang="en-US" dirty="0"/>
              <a:t>Notes to the financial statements</a:t>
            </a:r>
          </a:p>
          <a:p>
            <a:pPr>
              <a:defRPr/>
            </a:pPr>
            <a:r>
              <a:rPr lang="en-US" dirty="0"/>
              <a:t>Accounting policies</a:t>
            </a:r>
          </a:p>
          <a:p>
            <a:pPr>
              <a:defRPr/>
            </a:pPr>
            <a:r>
              <a:rPr lang="en-US" dirty="0"/>
              <a:t>Investors and stockholders use the annual report and the government reviews these reports for compliance to regulations. Understanding that all company activities eventually is incorporated into the annual report. </a:t>
            </a:r>
          </a:p>
          <a:p>
            <a:pPr>
              <a:defRPr/>
            </a:pPr>
            <a:r>
              <a:rPr lang="en-US" dirty="0"/>
              <a:t>As a manager, you may not see the relevance of the annual report for your daily job, but realizing how you run your department may reflect on this annual report makes it worthwhile to know what reports go into the annual report.</a:t>
            </a:r>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components and use of the annual reports.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annual report is a report comprised of many reports and is published and made public annually. The basic components of the annual report includes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Chairman’s report, CEO’s report, Auditor’s report, Mission statement, corporate governance, balance sheet, statement of retained earnings, income statement, cash flow statement and more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Annual Report Components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and samples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components of the annual report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Review annual report components</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Debrief by going over talking points and review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possible, obtain a couple sample copies of annual reports to pass around the classroom.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things you would do with the information found on an annual report?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9DCC7A3-3BEE-44BE-9E5C-2FD5823DA511}" type="slidenum">
              <a:rPr lang="en-US" smtClean="0"/>
              <a:pPr eaLnBrk="1" hangingPunct="1"/>
              <a:t>36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While financial statements report the financial status of the business, it does not automatically give the condition or financial health of the business. Ratios are calculations that help to simplify the many numbers on the various financial statements into a number that is easier to understand. Understanding the various ratios that can be calculated will help you examine and analyze financial statements, giving a clear picture of the financial health of the business.</a:t>
            </a:r>
          </a:p>
          <a:p>
            <a:r>
              <a:rPr lang="en-US" dirty="0"/>
              <a:t>This module discusses five basic ratios that will help you analyze the financial statements of your organization. The following are the topics discussed in this module:</a:t>
            </a:r>
          </a:p>
          <a:p>
            <a:r>
              <a:rPr lang="en-US" dirty="0"/>
              <a:t>Income ratios</a:t>
            </a:r>
          </a:p>
          <a:p>
            <a:r>
              <a:rPr lang="en-US" dirty="0"/>
              <a:t>Profitability ratios</a:t>
            </a:r>
          </a:p>
          <a:p>
            <a:r>
              <a:rPr lang="en-US" dirty="0"/>
              <a:t>Liquidity ratios</a:t>
            </a:r>
          </a:p>
          <a:p>
            <a:r>
              <a:rPr lang="en-US" dirty="0"/>
              <a:t>Working capital ratios</a:t>
            </a:r>
          </a:p>
          <a:p>
            <a:r>
              <a:rPr lang="en-US" dirty="0"/>
              <a:t>Bankruptcy ratios</a:t>
            </a:r>
          </a:p>
          <a:p>
            <a:r>
              <a:rPr lang="en-US" dirty="0"/>
              <a:t>Understanding the income ratio is our first topic of discussion. Let us learn how to calculate and interpret this ratio.  </a:t>
            </a:r>
          </a:p>
          <a:p>
            <a:endParaRPr 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4361E57-1CFF-4F7A-B20B-DF6934D22D71}" type="slidenum">
              <a:rPr lang="en-US" smtClean="0"/>
              <a:pPr eaLnBrk="1" hangingPunct="1"/>
              <a:t>47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Income ratios help to determine the level of income to various factors like wages, assets, etc. </a:t>
            </a:r>
          </a:p>
          <a:p>
            <a:r>
              <a:rPr lang="en-US" sz="1200" kern="1200" dirty="0">
                <a:solidFill>
                  <a:schemeClr val="tx1"/>
                </a:solidFill>
                <a:effectLst/>
                <a:latin typeface="+mn-lt"/>
                <a:ea typeface="+mn-ea"/>
                <a:cs typeface="+mn-cs"/>
              </a:rPr>
              <a:t>Here are some income ratio calculations and their uses:</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Ratio Calculation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Formula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Result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Net Income Increases to Pay Increases</a:t>
            </a:r>
          </a:p>
          <a:p>
            <a:r>
              <a:rPr lang="en-US" sz="1200" kern="1200" dirty="0">
                <a:solidFill>
                  <a:schemeClr val="tx1"/>
                </a:solidFill>
                <a:effectLst/>
                <a:latin typeface="+mn-lt"/>
                <a:ea typeface="+mn-ea"/>
                <a:cs typeface="+mn-cs"/>
              </a:rPr>
              <a:t>Net Income Increases to Pay Increases  = change in net income / change in salaries, wages and benefits</a:t>
            </a:r>
          </a:p>
          <a:p>
            <a:r>
              <a:rPr lang="en-US" sz="1200" kern="1200" dirty="0">
                <a:solidFill>
                  <a:schemeClr val="tx1"/>
                </a:solidFill>
                <a:effectLst/>
                <a:latin typeface="+mn-lt"/>
                <a:ea typeface="+mn-ea"/>
                <a:cs typeface="+mn-cs"/>
              </a:rPr>
              <a:t>Shows when net income is increasing faster than wages (in dollar terms).</a:t>
            </a:r>
          </a:p>
          <a:p>
            <a:r>
              <a:rPr lang="en-US" sz="1200" kern="1200" dirty="0">
                <a:solidFill>
                  <a:schemeClr val="tx1"/>
                </a:solidFill>
                <a:effectLst/>
                <a:latin typeface="+mn-lt"/>
                <a:ea typeface="+mn-ea"/>
                <a:cs typeface="+mn-cs"/>
              </a:rPr>
              <a:t>Net Income per Employee</a:t>
            </a:r>
          </a:p>
          <a:p>
            <a:r>
              <a:rPr lang="en-US" sz="1200" kern="1200" dirty="0">
                <a:solidFill>
                  <a:schemeClr val="tx1"/>
                </a:solidFill>
                <a:effectLst/>
                <a:latin typeface="+mn-lt"/>
                <a:ea typeface="+mn-ea"/>
                <a:cs typeface="+mn-cs"/>
              </a:rPr>
              <a:t>Profits per Employee (Net Income per Employee) = net income / number of employees</a:t>
            </a:r>
          </a:p>
          <a:p>
            <a:r>
              <a:rPr lang="en-US" sz="1200" kern="1200" dirty="0">
                <a:solidFill>
                  <a:schemeClr val="tx1"/>
                </a:solidFill>
                <a:effectLst/>
                <a:latin typeface="+mn-lt"/>
                <a:ea typeface="+mn-ea"/>
                <a:cs typeface="+mn-cs"/>
              </a:rPr>
              <a:t>Shows the average profit generated per person employed in the company.</a:t>
            </a:r>
          </a:p>
          <a:p>
            <a:r>
              <a:rPr lang="en-US" sz="1200" kern="1200" dirty="0">
                <a:solidFill>
                  <a:schemeClr val="tx1"/>
                </a:solidFill>
                <a:effectLst/>
                <a:latin typeface="+mn-lt"/>
                <a:ea typeface="+mn-ea"/>
                <a:cs typeface="+mn-cs"/>
              </a:rPr>
              <a:t>Net Income to Assets</a:t>
            </a:r>
          </a:p>
          <a:p>
            <a:r>
              <a:rPr lang="en-US" sz="1200" kern="1200" dirty="0">
                <a:solidFill>
                  <a:schemeClr val="tx1"/>
                </a:solidFill>
                <a:effectLst/>
                <a:latin typeface="+mn-lt"/>
                <a:ea typeface="+mn-ea"/>
                <a:cs typeface="+mn-cs"/>
              </a:rPr>
              <a:t>Net Income to Assets = net profit before taxes / total assets.</a:t>
            </a:r>
          </a:p>
          <a:p>
            <a:r>
              <a:rPr lang="en-US" sz="1200" kern="1200" dirty="0">
                <a:solidFill>
                  <a:schemeClr val="tx1"/>
                </a:solidFill>
                <a:effectLst/>
                <a:latin typeface="+mn-lt"/>
                <a:ea typeface="+mn-ea"/>
                <a:cs typeface="+mn-cs"/>
              </a:rPr>
              <a:t>This ratio provides a way for evaluating the efficiently of financial management of the average dollar invested in the firm's assets, and determines if the dollar came from investors or creditors.</a:t>
            </a:r>
          </a:p>
          <a:p>
            <a:r>
              <a:rPr lang="en-US" sz="1200" kern="1200" dirty="0">
                <a:solidFill>
                  <a:schemeClr val="tx1"/>
                </a:solidFill>
                <a:effectLst/>
                <a:latin typeface="+mn-lt"/>
                <a:ea typeface="+mn-ea"/>
                <a:cs typeface="+mn-cs"/>
              </a:rPr>
              <a:t>Non-Operating Income to Net Income</a:t>
            </a:r>
          </a:p>
          <a:p>
            <a:r>
              <a:rPr lang="en-US" sz="1200" kern="1200" dirty="0">
                <a:solidFill>
                  <a:schemeClr val="tx1"/>
                </a:solidFill>
                <a:effectLst/>
                <a:latin typeface="+mn-lt"/>
                <a:ea typeface="+mn-ea"/>
                <a:cs typeface="+mn-cs"/>
              </a:rPr>
              <a:t>Non-operating Income to Net Income = non-operating income / net income</a:t>
            </a:r>
          </a:p>
          <a:p>
            <a:r>
              <a:rPr lang="en-US" sz="1200" kern="1200" dirty="0">
                <a:solidFill>
                  <a:schemeClr val="tx1"/>
                </a:solidFill>
                <a:effectLst/>
                <a:latin typeface="+mn-lt"/>
                <a:ea typeface="+mn-ea"/>
                <a:cs typeface="+mn-cs"/>
              </a:rPr>
              <a:t>Increasing ratios may mean that the business is moving away from its core business.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Operating Income to Wages and Salaries</a:t>
            </a:r>
          </a:p>
          <a:p>
            <a:r>
              <a:rPr lang="en-US" sz="1200" kern="1200" dirty="0">
                <a:solidFill>
                  <a:schemeClr val="tx1"/>
                </a:solidFill>
                <a:effectLst/>
                <a:latin typeface="+mn-lt"/>
                <a:ea typeface="+mn-ea"/>
                <a:cs typeface="+mn-cs"/>
              </a:rPr>
              <a:t>Operating Income to Wages and Salaries = operating income / (salaries + wages + benefits)</a:t>
            </a:r>
          </a:p>
          <a:p>
            <a:r>
              <a:rPr lang="en-US" sz="1200" kern="1200" dirty="0">
                <a:solidFill>
                  <a:schemeClr val="tx1"/>
                </a:solidFill>
                <a:effectLst/>
                <a:latin typeface="+mn-lt"/>
                <a:ea typeface="+mn-ea"/>
                <a:cs typeface="+mn-cs"/>
              </a:rPr>
              <a:t>This ratio shows the relationship between operating income and amount of wages and salaries paid.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income ratio calculations.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manager can use several income ratios. Here are a few calculations: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Net Income Increases to Pay Increases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Net Income per Employee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Net Income to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Non-Operating Income to Net Income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Operating Income to Wages and Salaries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Income Ratio Formula handout, Income Statement sample (previous activity), balance sheet (previous activity) and Income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ratio do you prefer or would you use the most?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48</a:t>
            </a:fld>
            <a:endParaRPr lang="en-US" dirty="0"/>
          </a:p>
        </p:txBody>
      </p:sp>
    </p:spTree>
    <p:extLst>
      <p:ext uri="{BB962C8B-B14F-4D97-AF65-F5344CB8AC3E}">
        <p14:creationId xmlns:p14="http://schemas.microsoft.com/office/powerpoint/2010/main" val="27299449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Ratio Calculation</a:t>
            </a:r>
          </a:p>
          <a:p>
            <a:r>
              <a:rPr lang="en-US" dirty="0"/>
              <a:t>Formula</a:t>
            </a:r>
          </a:p>
          <a:p>
            <a:r>
              <a:rPr lang="en-US" dirty="0"/>
              <a:t>Result</a:t>
            </a:r>
          </a:p>
          <a:p>
            <a:r>
              <a:rPr lang="en-US" dirty="0"/>
              <a:t>Cash Debt Coverage Ratio</a:t>
            </a:r>
          </a:p>
          <a:p>
            <a:r>
              <a:rPr lang="en-US" dirty="0"/>
              <a:t>Cash Debt Coverage = (cash flow from operations - dividends) / total debt.</a:t>
            </a:r>
          </a:p>
          <a:p>
            <a:r>
              <a:rPr lang="en-US" dirty="0"/>
              <a:t>This ratio shows the percent of debt that current cash flow can retire.</a:t>
            </a:r>
          </a:p>
          <a:p>
            <a:r>
              <a:rPr lang="en-US" dirty="0"/>
              <a:t>Cash Return on Assets</a:t>
            </a:r>
          </a:p>
          <a:p>
            <a:r>
              <a:rPr lang="en-US" dirty="0"/>
              <a:t>Cash Return on Assets (excluding interest) = (cash flows from operations before interest and taxes) / total assets.</a:t>
            </a:r>
          </a:p>
          <a:p>
            <a:r>
              <a:rPr lang="en-US" dirty="0"/>
              <a:t>A higher cash return on assets ratio indicates a greater cash return.</a:t>
            </a:r>
          </a:p>
          <a:p>
            <a:r>
              <a:rPr lang="en-US" dirty="0"/>
              <a:t>Cash Return to Shareholders</a:t>
            </a:r>
          </a:p>
          <a:p>
            <a:r>
              <a:rPr lang="en-US" dirty="0"/>
              <a:t>Cash Return to Shareholders = cash flow from operations / shareholders equity</a:t>
            </a:r>
          </a:p>
          <a:p>
            <a:r>
              <a:rPr lang="en-US" dirty="0"/>
              <a:t>The cash return to shareholders ratio indicates a return earned by shareholders.</a:t>
            </a:r>
          </a:p>
          <a:p>
            <a:r>
              <a:rPr lang="en-US" dirty="0"/>
              <a:t>Contribution Margin Ratio</a:t>
            </a:r>
          </a:p>
          <a:p>
            <a:r>
              <a:rPr lang="en-US" dirty="0"/>
              <a:t>Contribution Margin Ratio = (sales - variable costs)/sales</a:t>
            </a:r>
          </a:p>
          <a:p>
            <a:r>
              <a:rPr lang="en-US" dirty="0"/>
              <a:t>The contribution margin ratio indicates the percent of sales available to cover fixed costs and profits.</a:t>
            </a:r>
          </a:p>
          <a:p>
            <a:r>
              <a:rPr lang="en-US" dirty="0"/>
              <a:t>Gross Profit Margin</a:t>
            </a:r>
          </a:p>
          <a:p>
            <a:r>
              <a:rPr lang="en-US" dirty="0"/>
              <a:t>Gross Profit Margin Ratio = gross profit / sales</a:t>
            </a:r>
          </a:p>
          <a:p>
            <a:r>
              <a:rPr lang="en-US" dirty="0"/>
              <a:t>This ratio provides clues to company pricing, cost structure and production efficiency</a:t>
            </a:r>
          </a:p>
          <a:p>
            <a:r>
              <a:rPr lang="en-US" dirty="0"/>
              <a:t>Operating Margin</a:t>
            </a:r>
          </a:p>
          <a:p>
            <a:r>
              <a:rPr lang="en-US" dirty="0"/>
              <a:t>Operating Margin  = net profits from operations / sales</a:t>
            </a:r>
          </a:p>
          <a:p>
            <a:r>
              <a:rPr lang="en-US" dirty="0"/>
              <a:t>This ratio determines whether the fixed costs are too high for the production volume.</a:t>
            </a:r>
          </a:p>
          <a:p>
            <a:r>
              <a:rPr lang="en-US" dirty="0"/>
              <a:t>Profit Margin Ratio</a:t>
            </a:r>
          </a:p>
          <a:p>
            <a:r>
              <a:rPr lang="en-US" dirty="0"/>
              <a:t>Pretax Margin Ratio = net profit before taxes / sales</a:t>
            </a:r>
          </a:p>
          <a:p>
            <a:r>
              <a:rPr lang="en-US" dirty="0"/>
              <a:t>This ratio shows how much profit the company makes for every dollar of sales.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profitability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manager can use several profitability ratios. Here are a few calculations: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Debt Coverage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Return on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Return to Shareholders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Contribution Margin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Gross Profit Margin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Operating Margin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Profit Margin Ratio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Profitability Ratio Formula handout, Income Statement sample (previous activity), balance sheet (previous activity) and Profitability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would be helpful to you for you every day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49</a:t>
            </a:fld>
            <a:endParaRPr lang="en-US" dirty="0"/>
          </a:p>
        </p:txBody>
      </p:sp>
    </p:spTree>
    <p:extLst>
      <p:ext uri="{BB962C8B-B14F-4D97-AF65-F5344CB8AC3E}">
        <p14:creationId xmlns:p14="http://schemas.microsoft.com/office/powerpoint/2010/main" val="73239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1181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Ratio Calculation</a:t>
            </a:r>
          </a:p>
          <a:p>
            <a:r>
              <a:rPr lang="en-US" dirty="0"/>
              <a:t>Formula</a:t>
            </a:r>
          </a:p>
          <a:p>
            <a:r>
              <a:rPr lang="en-US" dirty="0"/>
              <a:t>Result</a:t>
            </a:r>
          </a:p>
          <a:p>
            <a:r>
              <a:rPr lang="en-US" dirty="0"/>
              <a:t>Acid Test Ratio  (Quick Ratio) </a:t>
            </a:r>
          </a:p>
          <a:p>
            <a:r>
              <a:rPr lang="en-US" dirty="0"/>
              <a:t>Acid Test Ratio = (cash + marketable securities) / current liabilities</a:t>
            </a:r>
          </a:p>
          <a:p>
            <a:r>
              <a:rPr lang="en-US" dirty="0"/>
              <a:t>The acid test ratio measures the immediate amount of cash immediately available to satisfy short term debt</a:t>
            </a:r>
          </a:p>
          <a:p>
            <a:r>
              <a:rPr lang="en-US" dirty="0"/>
              <a:t>Accounts Payable Turnover Ratio</a:t>
            </a:r>
          </a:p>
          <a:p>
            <a:r>
              <a:rPr lang="en-US" dirty="0"/>
              <a:t>Accounts Payable Turnover Ratio = total supplier purchases / average accounts payable</a:t>
            </a:r>
          </a:p>
          <a:p>
            <a:r>
              <a:rPr lang="en-US" dirty="0"/>
              <a:t>The accounts payable turnover ratio shows the number of times that accounts payable are paid throughout the year.</a:t>
            </a:r>
          </a:p>
          <a:p>
            <a:r>
              <a:rPr lang="en-US" dirty="0"/>
              <a:t>Cash Debt Coverage </a:t>
            </a:r>
          </a:p>
          <a:p>
            <a:r>
              <a:rPr lang="en-US" dirty="0"/>
              <a:t>Cash Debt Coverage = (cash flow from operations - dividends) / total debt</a:t>
            </a:r>
          </a:p>
          <a:p>
            <a:r>
              <a:rPr lang="en-US" dirty="0"/>
              <a:t>The cash debt coverage ratio shows the percent of debt that current cash flow can retire</a:t>
            </a:r>
          </a:p>
          <a:p>
            <a:r>
              <a:rPr lang="en-US" dirty="0"/>
              <a:t>Debt Income Ratio</a:t>
            </a:r>
          </a:p>
          <a:p>
            <a:r>
              <a:rPr lang="en-US" dirty="0"/>
              <a:t>Debt Income Ratio = total debt / net income</a:t>
            </a:r>
          </a:p>
          <a:p>
            <a:r>
              <a:rPr lang="en-US" dirty="0"/>
              <a:t>The debt income  ratio shows the amount of total debt in proportion to net income</a:t>
            </a:r>
          </a:p>
          <a:p>
            <a:r>
              <a:rPr lang="en-US" dirty="0"/>
              <a:t>Quick Assets</a:t>
            </a:r>
          </a:p>
          <a:p>
            <a:r>
              <a:rPr lang="en-US" dirty="0"/>
              <a:t>Quick Assets = cash + marketable securities + accounts receivable</a:t>
            </a:r>
          </a:p>
          <a:p>
            <a:r>
              <a:rPr lang="en-US" dirty="0"/>
              <a:t>Quick assets are the amount of assets that can be quickly converted to cash</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liquidity ratios.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manager can use several liquidity ratios. Here are a few calculations: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Acid Test Ratio  (a.k.a. Quick Ratio)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Accounts Payable Turnover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Debt Coverage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Debt Income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Quick Assets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Liquidity Ratio Formula handout, Income Statement sample (previous activity), balance sheet (previous activity) and Liquidity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of these ratios do you think is most beneficial to you?</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50</a:t>
            </a:fld>
            <a:endParaRPr lang="en-US" dirty="0"/>
          </a:p>
        </p:txBody>
      </p:sp>
    </p:spTree>
    <p:extLst>
      <p:ext uri="{BB962C8B-B14F-4D97-AF65-F5344CB8AC3E}">
        <p14:creationId xmlns:p14="http://schemas.microsoft.com/office/powerpoint/2010/main" val="33072429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Working capital is the organizations ability to use capital after their debt has been satisfied. Here are the formulas for calculating working capital.</a:t>
            </a:r>
          </a:p>
          <a:p>
            <a:endParaRPr lang="en-US" dirty="0"/>
          </a:p>
          <a:p>
            <a:endParaRPr lang="en-US" dirty="0"/>
          </a:p>
          <a:p>
            <a:r>
              <a:rPr lang="en-US" dirty="0"/>
              <a:t>Ratio Calculation	Formula	Result</a:t>
            </a:r>
          </a:p>
          <a:p>
            <a:r>
              <a:rPr lang="en-US" dirty="0"/>
              <a:t>Working Capital	Working Capital  = current assets - current liabilities	This calculation shows the liquid reserve available to satisfy contingencies and uncertainties</a:t>
            </a:r>
          </a:p>
          <a:p>
            <a:r>
              <a:rPr lang="en-US" dirty="0"/>
              <a:t>Working Capital ratio	Working Capital Ratio = current assets / current liabilities	This ratio evaluates the liquidity, or ability to meet short term debts</a:t>
            </a:r>
          </a:p>
          <a:p>
            <a:r>
              <a:rPr lang="en-US" dirty="0"/>
              <a:t>Working Capital Provided by Net Income	Working Capital from Operations to Total Liabilities = working capital provided from operations / current liabilities	This ratio measures the degree  internally generated working capital is available to satisfy obligations</a:t>
            </a:r>
          </a:p>
          <a:p>
            <a:r>
              <a:rPr lang="en-US" dirty="0"/>
              <a:t>Working Capital From Operations to Total Liabilities	Working Capital Provided by Net Income = net income - depreciation	A high ratio indicates that a company's liquidity position is improved because net profits result in liquid funds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working capital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manager can use several working capital ratios. Here are a few calculations: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 From Operations to Total Liabilities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 Provided by Net Income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Working Capital Ratio Formula handout, Income Statement sample (previous activity), balance sheet (previous activity) and Working Capital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 about working capital ratios?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51</a:t>
            </a:fld>
            <a:endParaRPr lang="en-US" dirty="0"/>
          </a:p>
        </p:txBody>
      </p:sp>
    </p:spTree>
    <p:extLst>
      <p:ext uri="{BB962C8B-B14F-4D97-AF65-F5344CB8AC3E}">
        <p14:creationId xmlns:p14="http://schemas.microsoft.com/office/powerpoint/2010/main" val="2922784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Bankruptcy ratios help to determine if the company is not generating enough income to cover its debts. These calculations could help to determine a course of action to avoid bankruptcy or to seek bankruptcy protection if the situation warrants it. Here are some calculations that help to determine if a company is heading toward bankruptcy.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Ratio Calculation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Formula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Result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Working Capital to Total Assets</a:t>
            </a:r>
          </a:p>
          <a:p>
            <a:r>
              <a:rPr lang="en-US" sz="1200" kern="1200" dirty="0">
                <a:solidFill>
                  <a:schemeClr val="tx1"/>
                </a:solidFill>
                <a:effectLst/>
                <a:latin typeface="+mn-lt"/>
                <a:ea typeface="+mn-ea"/>
                <a:cs typeface="+mn-cs"/>
              </a:rPr>
              <a:t>Net Working Capital</a:t>
            </a:r>
          </a:p>
          <a:p>
            <a:r>
              <a:rPr lang="en-US" sz="1200" kern="1200" dirty="0">
                <a:solidFill>
                  <a:schemeClr val="tx1"/>
                </a:solidFill>
                <a:effectLst/>
                <a:latin typeface="+mn-lt"/>
                <a:ea typeface="+mn-ea"/>
                <a:cs typeface="+mn-cs"/>
              </a:rPr>
              <a:t>= Working Capital to Total Assets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This ratio records net liquid assets relative to total capitalization. This is the most valuable indicator of a bankruptcy.</a:t>
            </a:r>
          </a:p>
          <a:p>
            <a:r>
              <a:rPr lang="en-US" sz="1200" kern="1200" dirty="0">
                <a:solidFill>
                  <a:schemeClr val="tx1"/>
                </a:solidFill>
                <a:effectLst/>
                <a:latin typeface="+mn-lt"/>
                <a:ea typeface="+mn-ea"/>
                <a:cs typeface="+mn-cs"/>
              </a:rPr>
              <a:t>Retained Earnings to Total Assets</a:t>
            </a:r>
          </a:p>
          <a:p>
            <a:r>
              <a:rPr lang="en-US" sz="1200" kern="1200" dirty="0">
                <a:solidFill>
                  <a:schemeClr val="tx1"/>
                </a:solidFill>
                <a:effectLst/>
                <a:latin typeface="+mn-lt"/>
                <a:ea typeface="+mn-ea"/>
                <a:cs typeface="+mn-cs"/>
              </a:rPr>
              <a:t>Retained Earnings</a:t>
            </a:r>
          </a:p>
          <a:p>
            <a:r>
              <a:rPr lang="en-US" sz="1200" kern="1200" dirty="0">
                <a:solidFill>
                  <a:schemeClr val="tx1"/>
                </a:solidFill>
                <a:effectLst/>
                <a:latin typeface="+mn-lt"/>
                <a:ea typeface="+mn-ea"/>
                <a:cs typeface="+mn-cs"/>
              </a:rPr>
              <a:t>= Retained Earnings to Total Assets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A negative ratio indicates potential financial problems.</a:t>
            </a:r>
          </a:p>
          <a:p>
            <a:r>
              <a:rPr lang="en-US" sz="1200" kern="1200" dirty="0">
                <a:solidFill>
                  <a:schemeClr val="tx1"/>
                </a:solidFill>
                <a:effectLst/>
                <a:latin typeface="+mn-lt"/>
                <a:ea typeface="+mn-ea"/>
                <a:cs typeface="+mn-cs"/>
              </a:rPr>
              <a:t>EBIT to Total Assets</a:t>
            </a:r>
          </a:p>
          <a:p>
            <a:r>
              <a:rPr lang="en-US" sz="1200" kern="1200" dirty="0">
                <a:solidFill>
                  <a:schemeClr val="tx1"/>
                </a:solidFill>
                <a:effectLst/>
                <a:latin typeface="+mn-lt"/>
                <a:ea typeface="+mn-ea"/>
                <a:cs typeface="+mn-cs"/>
              </a:rPr>
              <a:t>EBIT</a:t>
            </a:r>
          </a:p>
          <a:p>
            <a:r>
              <a:rPr lang="en-US" sz="1200" kern="1200" dirty="0">
                <a:solidFill>
                  <a:schemeClr val="tx1"/>
                </a:solidFill>
                <a:effectLst/>
                <a:latin typeface="+mn-lt"/>
                <a:ea typeface="+mn-ea"/>
                <a:cs typeface="+mn-cs"/>
              </a:rPr>
              <a:t>= EBIT to Total Assets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This ratio shows the productivity of the assets.</a:t>
            </a:r>
          </a:p>
          <a:p>
            <a:r>
              <a:rPr lang="en-US" sz="1200" kern="1200" dirty="0">
                <a:solidFill>
                  <a:schemeClr val="tx1"/>
                </a:solidFill>
                <a:effectLst/>
                <a:latin typeface="+mn-lt"/>
                <a:ea typeface="+mn-ea"/>
                <a:cs typeface="+mn-cs"/>
              </a:rPr>
              <a:t>Equity to Debt</a:t>
            </a:r>
          </a:p>
          <a:p>
            <a:r>
              <a:rPr lang="en-US" sz="1200" kern="1200" dirty="0">
                <a:solidFill>
                  <a:schemeClr val="tx1"/>
                </a:solidFill>
                <a:effectLst/>
                <a:latin typeface="+mn-lt"/>
                <a:ea typeface="+mn-ea"/>
                <a:cs typeface="+mn-cs"/>
              </a:rPr>
              <a:t>Market Value of Common + Preferred Stock</a:t>
            </a:r>
          </a:p>
          <a:p>
            <a:r>
              <a:rPr lang="en-US" sz="1200" kern="1200" dirty="0">
                <a:solidFill>
                  <a:schemeClr val="tx1"/>
                </a:solidFill>
                <a:effectLst/>
                <a:latin typeface="+mn-lt"/>
                <a:ea typeface="+mn-ea"/>
                <a:cs typeface="+mn-cs"/>
              </a:rPr>
              <a:t>= Equity to Debt Ratio</a:t>
            </a:r>
          </a:p>
          <a:p>
            <a:r>
              <a:rPr lang="en-US" sz="1200" kern="1200" dirty="0">
                <a:solidFill>
                  <a:schemeClr val="tx1"/>
                </a:solidFill>
                <a:effectLst/>
                <a:latin typeface="+mn-lt"/>
                <a:ea typeface="+mn-ea"/>
                <a:cs typeface="+mn-cs"/>
              </a:rPr>
              <a:t>Total Current + Long-Term Debt</a:t>
            </a:r>
          </a:p>
          <a:p>
            <a:r>
              <a:rPr lang="en-US" sz="1200" kern="1200" dirty="0">
                <a:solidFill>
                  <a:schemeClr val="tx1"/>
                </a:solidFill>
                <a:effectLst/>
                <a:latin typeface="+mn-lt"/>
                <a:ea typeface="+mn-ea"/>
                <a:cs typeface="+mn-cs"/>
              </a:rPr>
              <a:t>This ratio shows you by how much assets can decline in value before it becomes insolvent.</a:t>
            </a:r>
          </a:p>
          <a:p>
            <a:r>
              <a:rPr lang="en-US" sz="1200" kern="1200" dirty="0">
                <a:solidFill>
                  <a:schemeClr val="tx1"/>
                </a:solidFill>
                <a:effectLst/>
                <a:latin typeface="+mn-lt"/>
                <a:ea typeface="+mn-ea"/>
                <a:cs typeface="+mn-cs"/>
              </a:rPr>
              <a:t>Cash Flow to Debt</a:t>
            </a:r>
          </a:p>
          <a:p>
            <a:r>
              <a:rPr lang="en-US" sz="1200" kern="1200" dirty="0">
                <a:solidFill>
                  <a:schemeClr val="tx1"/>
                </a:solidFill>
                <a:effectLst/>
                <a:latin typeface="+mn-lt"/>
                <a:ea typeface="+mn-ea"/>
                <a:cs typeface="+mn-cs"/>
              </a:rPr>
              <a:t>Cash Flow</a:t>
            </a:r>
          </a:p>
          <a:p>
            <a:r>
              <a:rPr lang="en-US" sz="1200" kern="1200" dirty="0">
                <a:solidFill>
                  <a:schemeClr val="tx1"/>
                </a:solidFill>
                <a:effectLst/>
                <a:latin typeface="+mn-lt"/>
                <a:ea typeface="+mn-ea"/>
                <a:cs typeface="+mn-cs"/>
              </a:rPr>
              <a:t>= Cash Flow to Debt Ratio</a:t>
            </a:r>
          </a:p>
          <a:p>
            <a:r>
              <a:rPr lang="en-US" sz="1200" kern="1200" dirty="0">
                <a:solidFill>
                  <a:schemeClr val="tx1"/>
                </a:solidFill>
                <a:effectLst/>
                <a:latin typeface="+mn-lt"/>
                <a:ea typeface="+mn-ea"/>
                <a:cs typeface="+mn-cs"/>
              </a:rPr>
              <a:t>Total Debt</a:t>
            </a:r>
          </a:p>
          <a:p>
            <a:r>
              <a:rPr lang="en-US" sz="1200" kern="1200" dirty="0">
                <a:solidFill>
                  <a:schemeClr val="tx1"/>
                </a:solidFill>
                <a:effectLst/>
                <a:latin typeface="+mn-lt"/>
                <a:ea typeface="+mn-ea"/>
                <a:cs typeface="+mn-cs"/>
              </a:rPr>
              <a:t>This ratio shows potential insolvency issues.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bankruptcy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several ratios to determine if an organization is in trouble of becoming bankrupt. Here are a few: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Capital to Total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Retained Earnings to Total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EBIT to Total Assets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Equity to Debt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Flow to Debt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Bankruptcy Ratio Formula handout, Income Statement sample (previous activity), balance sheet (previous activity) and Bankruptcy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52</a:t>
            </a:fld>
            <a:endParaRPr lang="en-US" dirty="0"/>
          </a:p>
        </p:txBody>
      </p:sp>
    </p:spTree>
    <p:extLst>
      <p:ext uri="{BB962C8B-B14F-4D97-AF65-F5344CB8AC3E}">
        <p14:creationId xmlns:p14="http://schemas.microsoft.com/office/powerpoint/2010/main" val="15335152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54</a:t>
            </a:fld>
            <a:endParaRPr lang="en-US" dirty="0"/>
          </a:p>
        </p:txBody>
      </p:sp>
    </p:spTree>
    <p:extLst>
      <p:ext uri="{BB962C8B-B14F-4D97-AF65-F5344CB8AC3E}">
        <p14:creationId xmlns:p14="http://schemas.microsoft.com/office/powerpoint/2010/main" val="2693916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59</a:t>
            </a:fld>
            <a:endParaRPr lang="en-US" dirty="0"/>
          </a:p>
        </p:txBody>
      </p:sp>
    </p:spTree>
    <p:extLst>
      <p:ext uri="{BB962C8B-B14F-4D97-AF65-F5344CB8AC3E}">
        <p14:creationId xmlns:p14="http://schemas.microsoft.com/office/powerpoint/2010/main" val="26939162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Long-term analysis is helpful in determining how well the company is going to perform over time as it relates to the organization’s financial obligations. These are the formulas in calculating long-term performance.</a:t>
            </a:r>
          </a:p>
          <a:p>
            <a:r>
              <a:rPr lang="en-US" sz="1200" kern="1200" dirty="0">
                <a:solidFill>
                  <a:schemeClr val="tx1"/>
                </a:solidFill>
                <a:effectLst/>
                <a:latin typeface="+mn-lt"/>
                <a:ea typeface="+mn-ea"/>
                <a:cs typeface="+mn-cs"/>
              </a:rPr>
              <a:t> </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Ratio Calculation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Formula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Result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Current Assets to Total Debt</a:t>
            </a:r>
          </a:p>
          <a:p>
            <a:r>
              <a:rPr lang="en-US" sz="1200" kern="1200" dirty="0">
                <a:solidFill>
                  <a:schemeClr val="tx1"/>
                </a:solidFill>
                <a:effectLst/>
                <a:latin typeface="+mn-lt"/>
                <a:ea typeface="+mn-ea"/>
                <a:cs typeface="+mn-cs"/>
              </a:rPr>
              <a:t>Current Assets</a:t>
            </a:r>
          </a:p>
          <a:p>
            <a:r>
              <a:rPr lang="en-US" sz="1200" kern="1200" dirty="0">
                <a:solidFill>
                  <a:schemeClr val="tx1"/>
                </a:solidFill>
                <a:effectLst/>
                <a:latin typeface="+mn-lt"/>
                <a:ea typeface="+mn-ea"/>
                <a:cs typeface="+mn-cs"/>
              </a:rPr>
              <a:t>= Current Assets to Total Debt Ratio</a:t>
            </a:r>
          </a:p>
          <a:p>
            <a:r>
              <a:rPr lang="en-US" sz="1200" kern="1200" dirty="0">
                <a:solidFill>
                  <a:schemeClr val="tx1"/>
                </a:solidFill>
                <a:effectLst/>
                <a:latin typeface="+mn-lt"/>
                <a:ea typeface="+mn-ea"/>
                <a:cs typeface="+mn-cs"/>
              </a:rPr>
              <a:t>Current + Long-Term Debt</a:t>
            </a:r>
          </a:p>
          <a:p>
            <a:r>
              <a:rPr lang="en-US" sz="1200" kern="1200" dirty="0">
                <a:solidFill>
                  <a:schemeClr val="tx1"/>
                </a:solidFill>
                <a:effectLst/>
                <a:latin typeface="+mn-lt"/>
                <a:ea typeface="+mn-ea"/>
                <a:cs typeface="+mn-cs"/>
              </a:rPr>
              <a:t>This ratio determines the degree of protection linked to short- and long-term debt. More net working capital protects short-term creditors. </a:t>
            </a:r>
          </a:p>
          <a:p>
            <a:r>
              <a:rPr lang="en-US" sz="1200" kern="1200" dirty="0">
                <a:solidFill>
                  <a:schemeClr val="tx1"/>
                </a:solidFill>
                <a:effectLst/>
                <a:latin typeface="+mn-lt"/>
                <a:ea typeface="+mn-ea"/>
                <a:cs typeface="+mn-cs"/>
              </a:rPr>
              <a:t>Stockholders’ Equity Ratio</a:t>
            </a:r>
          </a:p>
          <a:p>
            <a:r>
              <a:rPr lang="en-US" sz="1200" kern="1200" dirty="0">
                <a:solidFill>
                  <a:schemeClr val="tx1"/>
                </a:solidFill>
                <a:effectLst/>
                <a:latin typeface="+mn-lt"/>
                <a:ea typeface="+mn-ea"/>
                <a:cs typeface="+mn-cs"/>
              </a:rPr>
              <a:t>Stockholders' Equity</a:t>
            </a:r>
          </a:p>
          <a:p>
            <a:r>
              <a:rPr lang="en-US" sz="1200" kern="1200" dirty="0">
                <a:solidFill>
                  <a:schemeClr val="tx1"/>
                </a:solidFill>
                <a:effectLst/>
                <a:latin typeface="+mn-lt"/>
                <a:ea typeface="+mn-ea"/>
                <a:cs typeface="+mn-cs"/>
              </a:rPr>
              <a:t>= Stockholders' Equity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This ratio determines the relative financial strength and long-run liquidity.</a:t>
            </a:r>
          </a:p>
          <a:p>
            <a:r>
              <a:rPr lang="en-US" sz="1200" kern="1200" dirty="0">
                <a:solidFill>
                  <a:schemeClr val="tx1"/>
                </a:solidFill>
                <a:effectLst/>
                <a:latin typeface="+mn-lt"/>
                <a:ea typeface="+mn-ea"/>
                <a:cs typeface="+mn-cs"/>
              </a:rPr>
              <a:t>Total Debt to Net Worth</a:t>
            </a:r>
          </a:p>
          <a:p>
            <a:r>
              <a:rPr lang="en-US" sz="1200" kern="1200" dirty="0">
                <a:solidFill>
                  <a:schemeClr val="tx1"/>
                </a:solidFill>
                <a:effectLst/>
                <a:latin typeface="+mn-lt"/>
                <a:ea typeface="+mn-ea"/>
                <a:cs typeface="+mn-cs"/>
              </a:rPr>
              <a:t>Current + Deferred Debt</a:t>
            </a:r>
          </a:p>
          <a:p>
            <a:r>
              <a:rPr lang="en-US" sz="1200" kern="1200" dirty="0">
                <a:solidFill>
                  <a:schemeClr val="tx1"/>
                </a:solidFill>
                <a:effectLst/>
                <a:latin typeface="+mn-lt"/>
                <a:ea typeface="+mn-ea"/>
                <a:cs typeface="+mn-cs"/>
              </a:rPr>
              <a:t>= Total Debt to Net Worth Ratio</a:t>
            </a:r>
          </a:p>
          <a:p>
            <a:r>
              <a:rPr lang="en-US" sz="1200" kern="1200" dirty="0">
                <a:solidFill>
                  <a:schemeClr val="tx1"/>
                </a:solidFill>
                <a:effectLst/>
                <a:latin typeface="+mn-lt"/>
                <a:ea typeface="+mn-ea"/>
                <a:cs typeface="+mn-cs"/>
              </a:rPr>
              <a:t>Tangible Net Worth</a:t>
            </a:r>
          </a:p>
          <a:p>
            <a:r>
              <a:rPr lang="en-US" sz="1200" kern="1200" dirty="0">
                <a:solidFill>
                  <a:schemeClr val="tx1"/>
                </a:solidFill>
                <a:effectLst/>
                <a:latin typeface="+mn-lt"/>
                <a:ea typeface="+mn-ea"/>
                <a:cs typeface="+mn-cs"/>
              </a:rPr>
              <a:t>This ratio measures the organization’s total liabilities against its tangible net worth.</a:t>
            </a:r>
          </a:p>
          <a:p>
            <a:r>
              <a:rPr lang="en-US" sz="1200" kern="1200" dirty="0">
                <a:solidFill>
                  <a:schemeClr val="tx1"/>
                </a:solidFill>
                <a:effectLst/>
                <a:latin typeface="+mn-lt"/>
                <a:ea typeface="+mn-ea"/>
                <a:cs typeface="+mn-cs"/>
              </a:rPr>
              <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long-term analysis ratios.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use three calculations to determine long-term performance. The three calculations are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Current Assets to Total Debt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Stockholders’ Equity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Total Debt to Net Worth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Long-Term Analysis  Formula handout, Income Statement sample (previous activity), balance sheet (previous activity) and  Long-Term Ratio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refer to the statements </a:t>
            </a:r>
          </a:p>
          <a:p>
            <a:pPr marL="228600" lvl="0" indent="-228600">
              <a:buFont typeface="+mj-lt"/>
              <a:buAutoNum type="arabicPeriod"/>
            </a:pPr>
            <a:r>
              <a:rPr lang="en-US" sz="1200" kern="1200" dirty="0">
                <a:solidFill>
                  <a:schemeClr val="tx1"/>
                </a:solidFill>
                <a:effectLst/>
                <a:latin typeface="+mn-lt"/>
                <a:ea typeface="+mn-ea"/>
                <a:cs typeface="+mn-cs"/>
              </a:rPr>
              <a:t>In their groups, have them calculate some of the ratios</a:t>
            </a:r>
          </a:p>
          <a:p>
            <a:pPr marL="228600" lvl="0" indent="-228600">
              <a:buFont typeface="+mj-lt"/>
              <a:buAutoNum type="arabicPeriod"/>
            </a:pPr>
            <a:r>
              <a:rPr lang="en-US" sz="1200" kern="1200" dirty="0">
                <a:solidFill>
                  <a:schemeClr val="tx1"/>
                </a:solidFill>
                <a:effectLst/>
                <a:latin typeface="+mn-lt"/>
                <a:ea typeface="+mn-ea"/>
                <a:cs typeface="+mn-cs"/>
              </a:rPr>
              <a:t>Allow 5-7 minutes</a:t>
            </a:r>
          </a:p>
          <a:p>
            <a:pPr marL="228600" lvl="0" indent="-228600">
              <a:buFont typeface="+mj-lt"/>
              <a:buAutoNum type="arabicPeriod"/>
            </a:pPr>
            <a:r>
              <a:rPr lang="en-US" sz="1200" kern="1200" dirty="0">
                <a:solidFill>
                  <a:schemeClr val="tx1"/>
                </a:solidFill>
                <a:effectLst/>
                <a:latin typeface="+mn-lt"/>
                <a:ea typeface="+mn-ea"/>
                <a:cs typeface="+mn-cs"/>
              </a:rPr>
              <a:t>Go over answers and talking point to debrief</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would you use these formulas at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64</a:t>
            </a:fld>
            <a:endParaRPr lang="en-US" dirty="0"/>
          </a:p>
        </p:txBody>
      </p:sp>
    </p:spTree>
    <p:extLst>
      <p:ext uri="{BB962C8B-B14F-4D97-AF65-F5344CB8AC3E}">
        <p14:creationId xmlns:p14="http://schemas.microsoft.com/office/powerpoint/2010/main" val="742852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Coverage ratios show how many times a company’s earnings can cover the fixed-interest payments on its long-term debt. The Times Interest Earned Ratio calculates this and the formula is the following:</a:t>
            </a:r>
          </a:p>
          <a:p>
            <a:r>
              <a:rPr lang="en-US" sz="1200" kern="1200" dirty="0">
                <a:solidFill>
                  <a:schemeClr val="tx1"/>
                </a:solidFill>
                <a:effectLst/>
                <a:latin typeface="+mn-lt"/>
                <a:ea typeface="+mn-ea"/>
                <a:cs typeface="+mn-cs"/>
              </a:rPr>
              <a:t>EBIT/I= Times Interest Earned Ratio</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EBIT is earnings before interest and taxes</a:t>
            </a:r>
          </a:p>
          <a:p>
            <a:r>
              <a:rPr lang="en-US" sz="1200" kern="1200" dirty="0">
                <a:solidFill>
                  <a:schemeClr val="tx1"/>
                </a:solidFill>
                <a:effectLst/>
                <a:latin typeface="+mn-lt"/>
                <a:ea typeface="+mn-ea"/>
                <a:cs typeface="+mn-cs"/>
              </a:rPr>
              <a:t>I is the interest amount payable on the debt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coverage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is one formula for determining coverage ratio. The formula is called Times Interest Earned.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Income Statement sample (previous activity) and balance sheet (previous activity) and flipchart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ready before this lesson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this one formula</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Make sure participants have their statements ready</a:t>
            </a:r>
          </a:p>
          <a:p>
            <a:pPr marL="228600" lvl="0" indent="-228600">
              <a:buFont typeface="+mj-lt"/>
              <a:buAutoNum type="arabicPeriod"/>
            </a:pPr>
            <a:r>
              <a:rPr lang="en-US" sz="1200" kern="1200" dirty="0">
                <a:solidFill>
                  <a:schemeClr val="tx1"/>
                </a:solidFill>
                <a:effectLst/>
                <a:latin typeface="+mn-lt"/>
                <a:ea typeface="+mn-ea"/>
                <a:cs typeface="+mn-cs"/>
              </a:rPr>
              <a:t>Write the formula for calculating Times Interest Earned on the flipchart</a:t>
            </a:r>
          </a:p>
          <a:p>
            <a:pPr marL="228600" lvl="0" indent="-228600">
              <a:buFont typeface="+mj-lt"/>
              <a:buAutoNum type="arabicPeriod"/>
            </a:pPr>
            <a:r>
              <a:rPr lang="en-US" sz="1200" kern="1200" dirty="0">
                <a:solidFill>
                  <a:schemeClr val="tx1"/>
                </a:solidFill>
                <a:effectLst/>
                <a:latin typeface="+mn-lt"/>
                <a:ea typeface="+mn-ea"/>
                <a:cs typeface="+mn-cs"/>
              </a:rPr>
              <a:t>Have the participants in their groups calculate this ratio</a:t>
            </a:r>
          </a:p>
          <a:p>
            <a:pPr marL="228600" lvl="0" indent="-228600">
              <a:buFont typeface="+mj-lt"/>
              <a:buAutoNum type="arabicPeriod"/>
            </a:pPr>
            <a:r>
              <a:rPr lang="en-US" sz="1200" kern="1200" dirty="0">
                <a:solidFill>
                  <a:schemeClr val="tx1"/>
                </a:solidFill>
                <a:effectLst/>
                <a:latin typeface="+mn-lt"/>
                <a:ea typeface="+mn-ea"/>
                <a:cs typeface="+mn-cs"/>
              </a:rPr>
              <a:t>Go over the answer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EBIT?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Earnings Before Interest and Taxes</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65</a:t>
            </a:fld>
            <a:endParaRPr lang="en-US" dirty="0"/>
          </a:p>
        </p:txBody>
      </p:sp>
    </p:spTree>
    <p:extLst>
      <p:ext uri="{BB962C8B-B14F-4D97-AF65-F5344CB8AC3E}">
        <p14:creationId xmlns:p14="http://schemas.microsoft.com/office/powerpoint/2010/main" val="18728360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Leverage ratios calculate the proportion of the owner’s contribution and the contribution from creditors. Three formulas help you calculate ratios: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Ratio Calculation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Formula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Result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Equity Ratio</a:t>
            </a:r>
          </a:p>
          <a:p>
            <a:r>
              <a:rPr lang="en-US" sz="1200" kern="1200" dirty="0">
                <a:solidFill>
                  <a:schemeClr val="tx1"/>
                </a:solidFill>
                <a:effectLst/>
                <a:latin typeface="+mn-lt"/>
                <a:ea typeface="+mn-ea"/>
                <a:cs typeface="+mn-cs"/>
              </a:rPr>
              <a:t>Common Shareholders' Equity</a:t>
            </a:r>
          </a:p>
          <a:p>
            <a:r>
              <a:rPr lang="en-US" sz="1200" kern="1200" dirty="0">
                <a:solidFill>
                  <a:schemeClr val="tx1"/>
                </a:solidFill>
                <a:effectLst/>
                <a:latin typeface="+mn-lt"/>
                <a:ea typeface="+mn-ea"/>
                <a:cs typeface="+mn-cs"/>
              </a:rPr>
              <a:t>= Equity Ratio</a:t>
            </a:r>
          </a:p>
          <a:p>
            <a:r>
              <a:rPr lang="en-US" sz="1200" kern="1200" dirty="0">
                <a:solidFill>
                  <a:schemeClr val="tx1"/>
                </a:solidFill>
                <a:effectLst/>
                <a:latin typeface="+mn-lt"/>
                <a:ea typeface="+mn-ea"/>
                <a:cs typeface="+mn-cs"/>
              </a:rPr>
              <a:t>Total Capital Employed</a:t>
            </a:r>
          </a:p>
          <a:p>
            <a:r>
              <a:rPr lang="en-US" sz="1200" kern="1200" dirty="0">
                <a:solidFill>
                  <a:schemeClr val="tx1"/>
                </a:solidFill>
                <a:effectLst/>
                <a:latin typeface="+mn-lt"/>
                <a:ea typeface="+mn-ea"/>
                <a:cs typeface="+mn-cs"/>
              </a:rPr>
              <a:t>This ratio shows how much of the total capitalization actually comes from the owners.</a:t>
            </a:r>
          </a:p>
          <a:p>
            <a:r>
              <a:rPr lang="en-US" sz="1200" kern="1200" dirty="0">
                <a:solidFill>
                  <a:schemeClr val="tx1"/>
                </a:solidFill>
                <a:effectLst/>
                <a:latin typeface="+mn-lt"/>
                <a:ea typeface="+mn-ea"/>
                <a:cs typeface="+mn-cs"/>
              </a:rPr>
              <a:t>Debt to Equity Ratio</a:t>
            </a:r>
          </a:p>
          <a:p>
            <a:r>
              <a:rPr lang="en-US" sz="1200" kern="1200" dirty="0">
                <a:solidFill>
                  <a:schemeClr val="tx1"/>
                </a:solidFill>
                <a:effectLst/>
                <a:latin typeface="+mn-lt"/>
                <a:ea typeface="+mn-ea"/>
                <a:cs typeface="+mn-cs"/>
              </a:rPr>
              <a:t>Debt + Preferred Long-Term</a:t>
            </a:r>
          </a:p>
          <a:p>
            <a:r>
              <a:rPr lang="en-US" sz="1200" kern="1200" dirty="0">
                <a:solidFill>
                  <a:schemeClr val="tx1"/>
                </a:solidFill>
                <a:effectLst/>
                <a:latin typeface="+mn-lt"/>
                <a:ea typeface="+mn-ea"/>
                <a:cs typeface="+mn-cs"/>
              </a:rPr>
              <a:t>= Debt to Equity Ratio</a:t>
            </a:r>
          </a:p>
          <a:p>
            <a:r>
              <a:rPr lang="en-US" sz="1200" kern="1200" dirty="0">
                <a:solidFill>
                  <a:schemeClr val="tx1"/>
                </a:solidFill>
                <a:effectLst/>
                <a:latin typeface="+mn-lt"/>
                <a:ea typeface="+mn-ea"/>
                <a:cs typeface="+mn-cs"/>
              </a:rPr>
              <a:t>Common Stockholders' Equity</a:t>
            </a:r>
          </a:p>
          <a:p>
            <a:r>
              <a:rPr lang="en-US" sz="1200" kern="1200" dirty="0">
                <a:solidFill>
                  <a:schemeClr val="tx1"/>
                </a:solidFill>
                <a:effectLst/>
                <a:latin typeface="+mn-lt"/>
                <a:ea typeface="+mn-ea"/>
                <a:cs typeface="+mn-cs"/>
              </a:rPr>
              <a:t>With this ratio, a high ratio means less protection for creditors. A low ratio means more protection for the creditors.</a:t>
            </a:r>
          </a:p>
          <a:p>
            <a:r>
              <a:rPr lang="en-US" sz="1200" kern="1200" dirty="0">
                <a:solidFill>
                  <a:schemeClr val="tx1"/>
                </a:solidFill>
                <a:effectLst/>
                <a:latin typeface="+mn-lt"/>
                <a:ea typeface="+mn-ea"/>
                <a:cs typeface="+mn-cs"/>
              </a:rPr>
              <a:t>Debt Ratio</a:t>
            </a:r>
          </a:p>
          <a:p>
            <a:r>
              <a:rPr lang="en-US" sz="1200" kern="1200" dirty="0">
                <a:solidFill>
                  <a:schemeClr val="tx1"/>
                </a:solidFill>
                <a:effectLst/>
                <a:latin typeface="+mn-lt"/>
                <a:ea typeface="+mn-ea"/>
                <a:cs typeface="+mn-cs"/>
              </a:rPr>
              <a:t>Current + Long-Term Debt</a:t>
            </a:r>
          </a:p>
          <a:p>
            <a:r>
              <a:rPr lang="en-US" sz="1200" kern="1200" dirty="0">
                <a:solidFill>
                  <a:schemeClr val="tx1"/>
                </a:solidFill>
                <a:effectLst/>
                <a:latin typeface="+mn-lt"/>
                <a:ea typeface="+mn-ea"/>
                <a:cs typeface="+mn-cs"/>
              </a:rPr>
              <a:t>= Debt Ratio</a:t>
            </a:r>
          </a:p>
          <a:p>
            <a:r>
              <a:rPr lang="en-US" sz="1200" kern="1200" dirty="0">
                <a:solidFill>
                  <a:schemeClr val="tx1"/>
                </a:solidFill>
                <a:effectLst/>
                <a:latin typeface="+mn-lt"/>
                <a:ea typeface="+mn-ea"/>
                <a:cs typeface="+mn-cs"/>
              </a:rPr>
              <a:t>Total Assets</a:t>
            </a:r>
          </a:p>
          <a:p>
            <a:r>
              <a:rPr lang="en-US" sz="1200" kern="1200" dirty="0">
                <a:solidFill>
                  <a:schemeClr val="tx1"/>
                </a:solidFill>
                <a:effectLst/>
                <a:latin typeface="+mn-lt"/>
                <a:ea typeface="+mn-ea"/>
                <a:cs typeface="+mn-cs"/>
              </a:rPr>
              <a:t>This ratio determines how much of the assets are financed.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leverage ratios.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Leverage ratios calculate the proportion of the owner’s contribution and the contribution from creditors. There are three formulas you can use to calculate leverage ratios: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Equity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Debt to Equity Ratio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Debt Ratio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Leverage  Ratios Formula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formulas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all handouts</a:t>
            </a:r>
          </a:p>
          <a:p>
            <a:pPr marL="228600" lvl="0" indent="-228600">
              <a:buFont typeface="+mj-lt"/>
              <a:buAutoNum type="arabicPeriod"/>
            </a:pPr>
            <a:r>
              <a:rPr lang="en-US" sz="1200" kern="1200" dirty="0">
                <a:solidFill>
                  <a:schemeClr val="tx1"/>
                </a:solidFill>
                <a:effectLst/>
                <a:latin typeface="+mn-lt"/>
                <a:ea typeface="+mn-ea"/>
                <a:cs typeface="+mn-cs"/>
              </a:rPr>
              <a:t>Have participants review the handout </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regarding leverage ratios?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66</a:t>
            </a:fld>
            <a:endParaRPr lang="en-US" dirty="0"/>
          </a:p>
        </p:txBody>
      </p:sp>
    </p:spTree>
    <p:extLst>
      <p:ext uri="{BB962C8B-B14F-4D97-AF65-F5344CB8AC3E}">
        <p14:creationId xmlns:p14="http://schemas.microsoft.com/office/powerpoint/2010/main" val="6856560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Calculating the return on investment (ROI) is a very useful tool in determining if an investment is worth the effort. This calculation takes the project return the investment promises and subtracts the cost of the investment, leaving either a gain or a loss. That figure is then divided by the cost of the investment.</a:t>
            </a:r>
          </a:p>
          <a:p>
            <a:pPr>
              <a:defRPr/>
            </a:pPr>
            <a:r>
              <a:rPr lang="en-US" dirty="0"/>
              <a:t>If the calculation produces a large percent or whole number then the investment would be a good one to make. Of course, this would have to be approved by an authorized agent within your company. If the calculation produces a small percentage then it would not be a good investment to make.  </a:t>
            </a:r>
          </a:p>
          <a:p>
            <a:pPr>
              <a:defRPr/>
            </a:pPr>
            <a:r>
              <a:rPr lang="en-US" dirty="0"/>
              <a:t>A zero means the investment would break-even. Here is the formula:</a:t>
            </a:r>
          </a:p>
          <a:p>
            <a:pPr>
              <a:defRPr/>
            </a:pPr>
            <a:r>
              <a:rPr lang="en-US" dirty="0"/>
              <a:t>ROI = (Gain from investment – cost of investment) / cost of investment</a:t>
            </a:r>
          </a:p>
          <a:p>
            <a:pPr>
              <a:defRPr/>
            </a:pPr>
            <a:r>
              <a:rPr lang="en-US" dirty="0"/>
              <a:t>Whenever you need to make a purchasing decision, it is always a good practice to determine the return on investment. Presenting this ahead of the purchase to your manager and it would make you look very wise. In addition, taking the time to calculate the ROI demonstrates that you care about the organization.  </a:t>
            </a:r>
          </a:p>
          <a:p>
            <a:pPr>
              <a:defRPr/>
            </a:pPr>
            <a:r>
              <a:rPr lang="en-US" dirty="0"/>
              <a:t>There are other return calculations you can use. Here are a few:</a:t>
            </a:r>
          </a:p>
          <a:p>
            <a:pPr>
              <a:defRPr/>
            </a:pPr>
            <a:r>
              <a:rPr lang="en-US" dirty="0"/>
              <a:t>Return on assets (ROA)</a:t>
            </a:r>
          </a:p>
          <a:p>
            <a:pPr>
              <a:defRPr/>
            </a:pPr>
            <a:r>
              <a:rPr lang="en-US" dirty="0"/>
              <a:t>Return on capital employed (ROCE)</a:t>
            </a:r>
          </a:p>
          <a:p>
            <a:pPr>
              <a:defRPr/>
            </a:pPr>
            <a:r>
              <a:rPr lang="en-US" dirty="0"/>
              <a:t>Return on equity (ROE)</a:t>
            </a:r>
          </a:p>
          <a:p>
            <a:pPr>
              <a:defRPr/>
            </a:pPr>
            <a:r>
              <a:rPr lang="en-US" dirty="0"/>
              <a:t>Return on gross invested capital (ROGIC)</a:t>
            </a:r>
          </a:p>
          <a:p>
            <a:pPr>
              <a:defRPr/>
            </a:pPr>
            <a:r>
              <a:rPr lang="en-US" dirty="0"/>
              <a:t>Return on investment capital (ROIC)</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calculate return on investment.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Calculating the return on investment (ROI) shows the efficiency of an investment. This is the formula: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ROI = (Gain from investment – cost of investment) / cost of investment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ROI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this calculation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worksheet</a:t>
            </a:r>
          </a:p>
          <a:p>
            <a:pPr marL="228600" lvl="0" indent="-228600">
              <a:buFont typeface="+mj-lt"/>
              <a:buAutoNum type="arabicPeriod"/>
            </a:pPr>
            <a:r>
              <a:rPr lang="en-US" sz="1200" kern="1200" dirty="0">
                <a:solidFill>
                  <a:schemeClr val="tx1"/>
                </a:solidFill>
                <a:effectLst/>
                <a:latin typeface="+mn-lt"/>
                <a:ea typeface="+mn-ea"/>
                <a:cs typeface="+mn-cs"/>
              </a:rPr>
              <a:t>Have participants work individually</a:t>
            </a:r>
          </a:p>
          <a:p>
            <a:pPr marL="228600" lvl="0" indent="-228600">
              <a:buFont typeface="+mj-lt"/>
              <a:buAutoNum type="arabicPeriod"/>
            </a:pPr>
            <a:r>
              <a:rPr lang="en-US" sz="1200" kern="1200" dirty="0">
                <a:solidFill>
                  <a:schemeClr val="tx1"/>
                </a:solidFill>
                <a:effectLst/>
                <a:latin typeface="+mn-lt"/>
                <a:ea typeface="+mn-ea"/>
                <a:cs typeface="+mn-cs"/>
              </a:rPr>
              <a:t>Allow 4-6 minutes</a:t>
            </a:r>
          </a:p>
          <a:p>
            <a:pPr marL="228600" lvl="0" indent="-228600">
              <a:buFont typeface="+mj-lt"/>
              <a:buAutoNum type="arabicPeriod"/>
            </a:pPr>
            <a:r>
              <a:rPr lang="en-US" sz="1200" kern="1200" dirty="0">
                <a:solidFill>
                  <a:schemeClr val="tx1"/>
                </a:solidFill>
                <a:effectLst/>
                <a:latin typeface="+mn-lt"/>
                <a:ea typeface="+mn-ea"/>
                <a:cs typeface="+mn-cs"/>
              </a:rPr>
              <a:t>Go over answers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would you determine the gain from investment?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Historical data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Benchmarking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Industry data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Expert advice</a:t>
            </a:r>
          </a:p>
          <a:p>
            <a:pPr>
              <a:defRPr/>
            </a:pP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C55B4A9-8B75-4B4B-B35E-48FF62F57DE8}" type="slidenum">
              <a:rPr lang="en-US" smtClean="0"/>
              <a:pPr eaLnBrk="1" hangingPunct="1"/>
              <a:t>67</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Budgets are critical for businesses. Many stakeholders within the organization require that budgets be submitted for review every year. The budget sets spending limits and usually is broken down to the individual departments or business units. Typically, budget numbers are reviewed every month to determine how well the company is keeping within the budget.</a:t>
            </a:r>
          </a:p>
          <a:p>
            <a:r>
              <a:rPr lang="en-US" dirty="0"/>
              <a:t>Understanding budgets will help you create and manage one for your areas or departments. Furthermore, knowing how a budget is formed will give you working knowledge that will increase your value to the organization.</a:t>
            </a:r>
          </a:p>
          <a:p>
            <a:r>
              <a:rPr lang="en-US" dirty="0"/>
              <a:t>In this module, you will learn the following on budgets:</a:t>
            </a:r>
          </a:p>
          <a:p>
            <a:r>
              <a:rPr lang="en-US" dirty="0"/>
              <a:t>Common types of budgets</a:t>
            </a:r>
          </a:p>
          <a:p>
            <a:r>
              <a:rPr lang="en-US" dirty="0"/>
              <a:t>What information do I need?</a:t>
            </a:r>
          </a:p>
          <a:p>
            <a:r>
              <a:rPr lang="en-US" dirty="0"/>
              <a:t>Who should be involved?</a:t>
            </a:r>
          </a:p>
          <a:p>
            <a:r>
              <a:rPr lang="en-US" dirty="0"/>
              <a:t>What should a budget look like?</a:t>
            </a:r>
          </a:p>
          <a:p>
            <a:r>
              <a:rPr lang="en-US" dirty="0"/>
              <a:t>Let us begin with the common types of budget</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DE280F-60DF-44B3-A9DC-2F9D3EA2CE14}" type="slidenum">
              <a:rPr lang="en-US" smtClean="0"/>
              <a:pPr eaLnBrk="1" hangingPunct="1"/>
              <a:t>76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4425622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There are six commonly used budget types for businesses. Here they are:</a:t>
            </a:r>
          </a:p>
          <a:p>
            <a:r>
              <a:rPr lang="en-US" b="1" dirty="0"/>
              <a:t>Sales budget:</a:t>
            </a:r>
            <a:r>
              <a:rPr lang="en-US" dirty="0"/>
              <a:t> This budget estimates future sales. This is usually broken down into units and dollars. This budget is used to create company sales goals.</a:t>
            </a:r>
          </a:p>
          <a:p>
            <a:r>
              <a:rPr lang="en-US" b="1" dirty="0"/>
              <a:t>Production budget:</a:t>
            </a:r>
            <a:r>
              <a:rPr lang="en-US" dirty="0"/>
              <a:t> This budget estimates the number of units that must be manufactured to meet sales goals. The production budget also estimates the various costs involved with manufacturing those units, which includes labor and materials.</a:t>
            </a:r>
          </a:p>
          <a:p>
            <a:r>
              <a:rPr lang="en-US" b="1" dirty="0"/>
              <a:t>Cash Flow/Cash budget:</a:t>
            </a:r>
            <a:r>
              <a:rPr lang="en-US" dirty="0"/>
              <a:t> This budget predicts future cash receipts and expenditures for a particular time. It is usually for the short-term future. The cash flow budget helps businesses determine when income will be sufficient to cover expenses and when the company will need to get a loan to cover expenses during this time.</a:t>
            </a:r>
          </a:p>
          <a:p>
            <a:r>
              <a:rPr lang="en-US" b="1" dirty="0"/>
              <a:t>Marketing budget:</a:t>
            </a:r>
            <a:r>
              <a:rPr lang="en-US" dirty="0"/>
              <a:t> This budget is an estimate of the funds needed for promotion, advertising, and public relations in order for the organization to market their product or service.</a:t>
            </a:r>
          </a:p>
          <a:p>
            <a:r>
              <a:rPr lang="en-US" b="1" dirty="0"/>
              <a:t>Project budget:</a:t>
            </a:r>
            <a:r>
              <a:rPr lang="en-US" dirty="0"/>
              <a:t> This budget is a prediction of the costs associated with a particular project. These costs include labor, materials, and other related expenses. The project budget is often broken down into specific tasks called activities, with budgets assigned to each.</a:t>
            </a:r>
          </a:p>
          <a:p>
            <a:r>
              <a:rPr lang="en-US" b="1" dirty="0"/>
              <a:t>Expenditure budget:</a:t>
            </a:r>
            <a:r>
              <a:rPr lang="en-US" dirty="0"/>
              <a:t> This budget estimates what expenses the organization will have for a time. This could include supplies for sale, office supplies, and bills.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common types of budgets.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six types of business budgets: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Sales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Production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Cash flow/cash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Marketing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Expenditure budget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Budget Types Handouts, flipcharts,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Have participants work in a group</a:t>
            </a:r>
          </a:p>
          <a:p>
            <a:pPr marL="228600" lvl="0" indent="-228600">
              <a:buFont typeface="+mj-lt"/>
              <a:buAutoNum type="arabicPeriod"/>
            </a:pPr>
            <a:r>
              <a:rPr lang="en-US" sz="1200" kern="1200" dirty="0">
                <a:solidFill>
                  <a:schemeClr val="tx1"/>
                </a:solidFill>
                <a:effectLst/>
                <a:latin typeface="+mn-lt"/>
                <a:ea typeface="+mn-ea"/>
                <a:cs typeface="+mn-cs"/>
              </a:rPr>
              <a:t>Have them select a scribe</a:t>
            </a:r>
          </a:p>
          <a:p>
            <a:pPr marL="228600" lvl="0" indent="-228600">
              <a:buFont typeface="+mj-lt"/>
              <a:buAutoNum type="arabicPeriod"/>
            </a:pPr>
            <a:r>
              <a:rPr lang="en-US" sz="1200" kern="1200" dirty="0">
                <a:solidFill>
                  <a:schemeClr val="tx1"/>
                </a:solidFill>
                <a:effectLst/>
                <a:latin typeface="+mn-lt"/>
                <a:ea typeface="+mn-ea"/>
                <a:cs typeface="+mn-cs"/>
              </a:rPr>
              <a:t>Tell the groups they must brainstorm as many types of budgets they can think of</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Ask scribe to give one answer, then go to the next table</a:t>
            </a:r>
          </a:p>
          <a:p>
            <a:pPr marL="228600" lvl="0" indent="-228600">
              <a:buFont typeface="+mj-lt"/>
              <a:buAutoNum type="arabicPeriod"/>
            </a:pPr>
            <a:r>
              <a:rPr lang="en-US" sz="1200" kern="1200" dirty="0">
                <a:solidFill>
                  <a:schemeClr val="tx1"/>
                </a:solidFill>
                <a:effectLst/>
                <a:latin typeface="+mn-lt"/>
                <a:ea typeface="+mn-ea"/>
                <a:cs typeface="+mn-cs"/>
              </a:rPr>
              <a:t>Continue until all answers are given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of these budgets you seen used at your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951068-FBDD-45BF-9522-5DBDE8DAB834}" type="slidenum">
              <a:rPr lang="en-US" smtClean="0"/>
              <a:pPr eaLnBrk="1" hangingPunct="1"/>
              <a:t>77</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In order to begin a budget, you will need the following three pieces of information:</a:t>
            </a:r>
          </a:p>
          <a:p>
            <a:pPr lvl="0"/>
            <a:r>
              <a:rPr lang="en-US" sz="1200" b="1" kern="1200" dirty="0">
                <a:solidFill>
                  <a:schemeClr val="tx1"/>
                </a:solidFill>
                <a:effectLst/>
                <a:latin typeface="+mn-lt"/>
                <a:ea typeface="+mn-ea"/>
                <a:cs typeface="+mn-cs"/>
              </a:rPr>
              <a:t>Goal:</a:t>
            </a:r>
            <a:r>
              <a:rPr lang="en-US" sz="1200" kern="1200" dirty="0">
                <a:solidFill>
                  <a:schemeClr val="tx1"/>
                </a:solidFill>
                <a:effectLst/>
                <a:latin typeface="+mn-lt"/>
                <a:ea typeface="+mn-ea"/>
                <a:cs typeface="+mn-cs"/>
              </a:rPr>
              <a:t> Identifying a goal is the first step to creating a budget. Think about what you need to accomplish. This could be a sales goal, an efficiency goal or quality goal. No matter what the goal is, it is important to think carefully about the feasibility of the goal. Use the SMART technique for goal setting, which is making the goal </a:t>
            </a:r>
            <a:r>
              <a:rPr lang="en-US" sz="1200" b="1" kern="1200" dirty="0">
                <a:solidFill>
                  <a:schemeClr val="tx1"/>
                </a:solidFill>
                <a:effectLst/>
                <a:latin typeface="+mn-lt"/>
                <a:ea typeface="+mn-ea"/>
                <a:cs typeface="+mn-cs"/>
              </a:rPr>
              <a:t>S</a:t>
            </a:r>
            <a:r>
              <a:rPr lang="en-US" sz="1200" kern="1200" dirty="0">
                <a:solidFill>
                  <a:schemeClr val="tx1"/>
                </a:solidFill>
                <a:effectLst/>
                <a:latin typeface="+mn-lt"/>
                <a:ea typeface="+mn-ea"/>
                <a:cs typeface="+mn-cs"/>
              </a:rPr>
              <a:t>pecific, </a:t>
            </a:r>
            <a:r>
              <a:rPr lang="en-US" sz="1200" b="1" kern="1200" dirty="0">
                <a:solidFill>
                  <a:schemeClr val="tx1"/>
                </a:solidFill>
                <a:effectLst/>
                <a:latin typeface="+mn-lt"/>
                <a:ea typeface="+mn-ea"/>
                <a:cs typeface="+mn-cs"/>
              </a:rPr>
              <a:t>M</a:t>
            </a:r>
            <a:r>
              <a:rPr lang="en-US" sz="1200" kern="1200" dirty="0">
                <a:solidFill>
                  <a:schemeClr val="tx1"/>
                </a:solidFill>
                <a:effectLst/>
                <a:latin typeface="+mn-lt"/>
                <a:ea typeface="+mn-ea"/>
                <a:cs typeface="+mn-cs"/>
              </a:rPr>
              <a:t>easurable, </a:t>
            </a:r>
            <a:r>
              <a:rPr lang="en-US" sz="1200" b="1"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ttainable, </a:t>
            </a:r>
            <a:r>
              <a:rPr lang="en-US" sz="1200" b="1" kern="1200" dirty="0">
                <a:solidFill>
                  <a:schemeClr val="tx1"/>
                </a:solidFill>
                <a:effectLst/>
                <a:latin typeface="+mn-lt"/>
                <a:ea typeface="+mn-ea"/>
                <a:cs typeface="+mn-cs"/>
              </a:rPr>
              <a:t>R</a:t>
            </a:r>
            <a:r>
              <a:rPr lang="en-US" sz="1200" kern="1200" dirty="0">
                <a:solidFill>
                  <a:schemeClr val="tx1"/>
                </a:solidFill>
                <a:effectLst/>
                <a:latin typeface="+mn-lt"/>
                <a:ea typeface="+mn-ea"/>
                <a:cs typeface="+mn-cs"/>
              </a:rPr>
              <a:t>ealistic, and </a:t>
            </a:r>
            <a:r>
              <a:rPr lang="en-US" sz="1200" b="1"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ime driven.</a:t>
            </a:r>
          </a:p>
          <a:p>
            <a:pPr lvl="0"/>
            <a:r>
              <a:rPr lang="en-US" sz="1200" b="1" kern="1200" dirty="0">
                <a:solidFill>
                  <a:schemeClr val="tx1"/>
                </a:solidFill>
                <a:effectLst/>
                <a:latin typeface="+mn-lt"/>
                <a:ea typeface="+mn-ea"/>
                <a:cs typeface="+mn-cs"/>
              </a:rPr>
              <a:t>Money:</a:t>
            </a:r>
            <a:r>
              <a:rPr lang="en-US" sz="1200" kern="1200" dirty="0">
                <a:solidFill>
                  <a:schemeClr val="tx1"/>
                </a:solidFill>
                <a:effectLst/>
                <a:latin typeface="+mn-lt"/>
                <a:ea typeface="+mn-ea"/>
                <a:cs typeface="+mn-cs"/>
              </a:rPr>
              <a:t> How much money do you have? In the corporate environment, you may need to review the financial reports to determine how well the company is doing. When things are financially tight, the monies allocated to the budgets may be limited. Knowing how much is available will help you determine what you should request in terms of the business environment.   </a:t>
            </a:r>
          </a:p>
          <a:p>
            <a:pPr lvl="0"/>
            <a:r>
              <a:rPr lang="en-US" sz="1200" b="1" kern="1200" dirty="0">
                <a:solidFill>
                  <a:schemeClr val="tx1"/>
                </a:solidFill>
                <a:effectLst/>
                <a:latin typeface="+mn-lt"/>
                <a:ea typeface="+mn-ea"/>
                <a:cs typeface="+mn-cs"/>
              </a:rPr>
              <a:t>Costs:</a:t>
            </a:r>
            <a:r>
              <a:rPr lang="en-US" sz="1200" kern="1200" dirty="0">
                <a:solidFill>
                  <a:schemeClr val="tx1"/>
                </a:solidFill>
                <a:effectLst/>
                <a:latin typeface="+mn-lt"/>
                <a:ea typeface="+mn-ea"/>
                <a:cs typeface="+mn-cs"/>
              </a:rPr>
              <a:t> You will need to determine how much are the costs related to your goals. This may require you to breakdown your goals in to smaller components so you can put a price on each of them. Knowing how much things will cost will help weed out unnecessary expenses in your budget.  </a:t>
            </a:r>
          </a:p>
          <a:p>
            <a:r>
              <a:rPr lang="en-US" sz="1200" kern="1200" dirty="0">
                <a:solidFill>
                  <a:schemeClr val="tx1"/>
                </a:solidFill>
                <a:effectLst/>
                <a:latin typeface="+mn-lt"/>
                <a:ea typeface="+mn-ea"/>
                <a:cs typeface="+mn-cs"/>
              </a:rPr>
              <a:t>These three items will point you in the right direction when you are ready to begin your budget.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information is needed for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three basic pieces of information you will need to begin a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Goals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much there is to spend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Costs related your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Budget handout, flipchart and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and marker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Ask, “What information do you need to start a budget?”</a:t>
            </a:r>
          </a:p>
          <a:p>
            <a:pPr marL="228600" lvl="0" indent="-228600">
              <a:buFont typeface="+mj-lt"/>
              <a:buAutoNum type="arabicPeriod"/>
            </a:pPr>
            <a:r>
              <a:rPr lang="en-US" sz="1200" kern="1200" dirty="0">
                <a:solidFill>
                  <a:schemeClr val="tx1"/>
                </a:solidFill>
                <a:effectLst/>
                <a:latin typeface="+mn-lt"/>
                <a:ea typeface="+mn-ea"/>
                <a:cs typeface="+mn-cs"/>
              </a:rPr>
              <a:t>Collect answers around the room.</a:t>
            </a:r>
          </a:p>
          <a:p>
            <a:pPr marL="228600" lvl="0" indent="-228600">
              <a:buFont typeface="+mj-lt"/>
              <a:buAutoNum type="arabicPeriod"/>
            </a:pPr>
            <a:r>
              <a:rPr lang="en-US" sz="1200" kern="1200" dirty="0">
                <a:solidFill>
                  <a:schemeClr val="tx1"/>
                </a:solidFill>
                <a:effectLst/>
                <a:latin typeface="+mn-lt"/>
                <a:ea typeface="+mn-ea"/>
                <a:cs typeface="+mn-cs"/>
              </a:rPr>
              <a:t>Allow 1-2 minutes for this</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Have the participants review the worksheet</a:t>
            </a:r>
          </a:p>
          <a:p>
            <a:pPr marL="228600" lvl="0" indent="-228600">
              <a:buFont typeface="+mj-lt"/>
              <a:buAutoNum type="arabicPeriod"/>
            </a:pPr>
            <a:r>
              <a:rPr lang="en-US" sz="1200" kern="1200" dirty="0">
                <a:solidFill>
                  <a:schemeClr val="tx1"/>
                </a:solidFill>
                <a:effectLst/>
                <a:latin typeface="+mn-lt"/>
                <a:ea typeface="+mn-ea"/>
                <a:cs typeface="+mn-cs"/>
              </a:rPr>
              <a:t>Allow 1-2 minutes</a:t>
            </a:r>
          </a:p>
          <a:p>
            <a:pPr marL="228600" lvl="0" indent="-228600">
              <a:buFont typeface="+mj-lt"/>
              <a:buAutoNum type="arabicPeriod"/>
            </a:pPr>
            <a:r>
              <a:rPr lang="en-US" sz="1200" kern="1200" dirty="0">
                <a:solidFill>
                  <a:schemeClr val="tx1"/>
                </a:solidFill>
                <a:effectLst/>
                <a:latin typeface="+mn-lt"/>
                <a:ea typeface="+mn-ea"/>
                <a:cs typeface="+mn-cs"/>
              </a:rPr>
              <a:t>Go over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kind of budgeting goals do you have that you can share?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78</a:t>
            </a:fld>
            <a:endParaRPr lang="en-US" dirty="0"/>
          </a:p>
        </p:txBody>
      </p:sp>
    </p:spTree>
    <p:extLst>
      <p:ext uri="{BB962C8B-B14F-4D97-AF65-F5344CB8AC3E}">
        <p14:creationId xmlns:p14="http://schemas.microsoft.com/office/powerpoint/2010/main" val="38244045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Creating a budget is a challenging task especially when it is for the entire organization. The budget process will require input from many areas and departments. It will require strategic thinkers and people with the ability to determine what cost effective methods of doing things are.</a:t>
            </a:r>
          </a:p>
          <a:p>
            <a:pPr>
              <a:defRPr/>
            </a:pPr>
            <a:r>
              <a:rPr lang="en-US" dirty="0"/>
              <a:t>In addition, people who know how to generate funds should be a part of the process. This will help to determine how much money the organization will need to make in order to meet budget goals.  </a:t>
            </a:r>
          </a:p>
          <a:p>
            <a:pPr>
              <a:defRPr/>
            </a:pPr>
            <a:r>
              <a:rPr lang="en-US" dirty="0"/>
              <a:t>When creating a budget for the organization, a team of people from various areas should be assembled. The team should include following areas:</a:t>
            </a:r>
          </a:p>
          <a:p>
            <a:pPr marL="171450" indent="-171450">
              <a:buFont typeface="Arial" panose="020B0604020202020204" pitchFamily="34" charset="0"/>
              <a:buChar char="•"/>
              <a:defRPr/>
            </a:pPr>
            <a:r>
              <a:rPr lang="en-US" dirty="0"/>
              <a:t>Accounting</a:t>
            </a:r>
          </a:p>
          <a:p>
            <a:pPr marL="171450" indent="-171450">
              <a:buFont typeface="Arial" panose="020B0604020202020204" pitchFamily="34" charset="0"/>
              <a:buChar char="•"/>
              <a:defRPr/>
            </a:pPr>
            <a:r>
              <a:rPr lang="en-US" dirty="0"/>
              <a:t>Operations</a:t>
            </a:r>
          </a:p>
          <a:p>
            <a:pPr marL="171450" indent="-171450">
              <a:buFont typeface="Arial" panose="020B0604020202020204" pitchFamily="34" charset="0"/>
              <a:buChar char="•"/>
              <a:defRPr/>
            </a:pPr>
            <a:r>
              <a:rPr lang="en-US" dirty="0"/>
              <a:t>Sales</a:t>
            </a:r>
          </a:p>
          <a:p>
            <a:pPr marL="171450" indent="-171450">
              <a:buFont typeface="Arial" panose="020B0604020202020204" pitchFamily="34" charset="0"/>
              <a:buChar char="•"/>
              <a:defRPr/>
            </a:pPr>
            <a:r>
              <a:rPr lang="en-US" dirty="0"/>
              <a:t>Top administration officials</a:t>
            </a:r>
          </a:p>
          <a:p>
            <a:pPr>
              <a:defRPr/>
            </a:pPr>
            <a:r>
              <a:rPr lang="en-US" dirty="0"/>
              <a:t>Furthermore, these specific people should attend from each area mentioned:</a:t>
            </a:r>
          </a:p>
          <a:p>
            <a:pPr marL="171450" indent="-171450">
              <a:buFont typeface="Arial" panose="020B0604020202020204" pitchFamily="34" charset="0"/>
              <a:buChar char="•"/>
              <a:defRPr/>
            </a:pPr>
            <a:r>
              <a:rPr lang="en-US" dirty="0"/>
              <a:t>CEO</a:t>
            </a:r>
          </a:p>
          <a:p>
            <a:pPr marL="171450" indent="-171450">
              <a:buFont typeface="Arial" panose="020B0604020202020204" pitchFamily="34" charset="0"/>
              <a:buChar char="•"/>
              <a:defRPr/>
            </a:pPr>
            <a:r>
              <a:rPr lang="en-US" dirty="0"/>
              <a:t>CFO</a:t>
            </a:r>
          </a:p>
          <a:p>
            <a:pPr marL="171450" indent="-171450">
              <a:buFont typeface="Arial" panose="020B0604020202020204" pitchFamily="34" charset="0"/>
              <a:buChar char="•"/>
              <a:defRPr/>
            </a:pPr>
            <a:r>
              <a:rPr lang="en-US" dirty="0"/>
              <a:t>Finance manager</a:t>
            </a:r>
          </a:p>
          <a:p>
            <a:pPr marL="171450" indent="-171450">
              <a:buFont typeface="Arial" panose="020B0604020202020204" pitchFamily="34" charset="0"/>
              <a:buChar char="•"/>
              <a:defRPr/>
            </a:pPr>
            <a:r>
              <a:rPr lang="en-US" dirty="0"/>
              <a:t>Department leaders or directors</a:t>
            </a:r>
          </a:p>
          <a:p>
            <a:pPr marL="171450" indent="-171450">
              <a:buFont typeface="Arial" panose="020B0604020202020204" pitchFamily="34" charset="0"/>
              <a:buChar char="•"/>
              <a:defRPr/>
            </a:pPr>
            <a:r>
              <a:rPr lang="en-US" dirty="0"/>
              <a:t>Project managers</a:t>
            </a:r>
          </a:p>
          <a:p>
            <a:pPr marL="171450" indent="-171450">
              <a:buFont typeface="Arial" panose="020B0604020202020204" pitchFamily="34" charset="0"/>
              <a:buChar char="•"/>
              <a:defRPr/>
            </a:pPr>
            <a:r>
              <a:rPr lang="en-US" dirty="0"/>
              <a:t>A member of the Board of Directors</a:t>
            </a:r>
          </a:p>
          <a:p>
            <a:pPr>
              <a:defRPr/>
            </a:pPr>
            <a:r>
              <a:rPr lang="en-US" dirty="0"/>
              <a:t>Once the members of the team are established they each should submit budgets from the areas they manager and direct.  </a:t>
            </a:r>
          </a:p>
          <a:p>
            <a:pPr>
              <a:defRPr/>
            </a:pPr>
            <a:r>
              <a:rPr lang="en-US" dirty="0"/>
              <a:t>The refining process usually involves the input from the CEO or CFO. Once the budget is set, the team can monitor the budget on a monthly basis to ensure each area is being held accountable to their budget for their area or department.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who should be involved in the budget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people involved in the budget-making process should have the following understandings: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Values, strategy and plans of the organization or project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it means to be cost effective and efficient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involved in creating funds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Your Budget Team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worksheets</a:t>
            </a:r>
          </a:p>
          <a:p>
            <a:pPr marL="228600" lvl="0" indent="-228600">
              <a:buFont typeface="+mj-lt"/>
              <a:buAutoNum type="arabicPeriod"/>
            </a:pPr>
            <a:r>
              <a:rPr lang="en-US" sz="1200" kern="1200" dirty="0">
                <a:solidFill>
                  <a:schemeClr val="tx1"/>
                </a:solidFill>
                <a:effectLst/>
                <a:latin typeface="+mn-lt"/>
                <a:ea typeface="+mn-ea"/>
                <a:cs typeface="+mn-cs"/>
              </a:rPr>
              <a:t>Tell the participants to work in groups and build a budget team</a:t>
            </a:r>
          </a:p>
          <a:p>
            <a:pPr marL="228600" lvl="0" indent="-228600">
              <a:buFont typeface="+mj-lt"/>
              <a:buAutoNum type="arabicPeriod"/>
            </a:pPr>
            <a:r>
              <a:rPr lang="en-US" sz="1200" kern="1200" dirty="0">
                <a:solidFill>
                  <a:schemeClr val="tx1"/>
                </a:solidFill>
                <a:effectLst/>
                <a:latin typeface="+mn-lt"/>
                <a:ea typeface="+mn-ea"/>
                <a:cs typeface="+mn-cs"/>
              </a:rPr>
              <a:t>Allow 3-4 minutes</a:t>
            </a:r>
          </a:p>
          <a:p>
            <a:pPr marL="228600" lvl="0" indent="-228600">
              <a:buFont typeface="+mj-lt"/>
              <a:buAutoNum type="arabicPeriod"/>
            </a:pPr>
            <a:r>
              <a:rPr lang="en-US" sz="1200" kern="1200" dirty="0">
                <a:solidFill>
                  <a:schemeClr val="tx1"/>
                </a:solidFill>
                <a:effectLst/>
                <a:latin typeface="+mn-lt"/>
                <a:ea typeface="+mn-ea"/>
                <a:cs typeface="+mn-cs"/>
              </a:rPr>
              <a:t>Go around the room and collect the teams response</a:t>
            </a:r>
          </a:p>
          <a:p>
            <a:pPr marL="228600" lvl="0" indent="-228600">
              <a:buFont typeface="+mj-lt"/>
              <a:buAutoNum type="arabicPeriod"/>
            </a:pPr>
            <a:r>
              <a:rPr lang="en-US" sz="1200" kern="1200" dirty="0">
                <a:solidFill>
                  <a:schemeClr val="tx1"/>
                </a:solidFill>
                <a:effectLst/>
                <a:latin typeface="+mn-lt"/>
                <a:ea typeface="+mn-ea"/>
                <a:cs typeface="+mn-cs"/>
              </a:rPr>
              <a:t>Discuss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key skills you where looking for when selecting the ream members?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Strategic thinking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Great financial skills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Past experience with budgets</a:t>
            </a:r>
          </a:p>
          <a:p>
            <a:pPr>
              <a:defRPr/>
            </a:pPr>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9DCCAB-F9DC-4C9A-BEBE-3DBB67582CA2}" type="slidenum">
              <a:rPr lang="en-US" smtClean="0"/>
              <a:pPr eaLnBrk="1" hangingPunct="1"/>
              <a:t>79</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A budget for an organization almost looks like an income statement, but with a few extra columns. A budget may be presented many ways. Some budgets present previous information from the past several years. Others only focus on the most current information.  </a:t>
            </a:r>
          </a:p>
          <a:p>
            <a:r>
              <a:rPr lang="en-US" dirty="0"/>
              <a:t>Here is a basic outline of the categories of a budget:</a:t>
            </a:r>
          </a:p>
          <a:p>
            <a:r>
              <a:rPr lang="en-US" b="1" dirty="0"/>
              <a:t>Categories: </a:t>
            </a:r>
            <a:r>
              <a:rPr lang="en-US" dirty="0"/>
              <a:t>This column is on the left usually and it lists all the inflows, expenses, and net income categories. This can be general or very specific.</a:t>
            </a:r>
          </a:p>
          <a:p>
            <a:r>
              <a:rPr lang="en-US" b="1" dirty="0"/>
              <a:t>Actual: </a:t>
            </a:r>
            <a:r>
              <a:rPr lang="en-US" dirty="0"/>
              <a:t>This column is usually to the right of the categories column and contains the actual numbers that have been reported.</a:t>
            </a:r>
          </a:p>
          <a:p>
            <a:r>
              <a:rPr lang="en-US" b="1" dirty="0"/>
              <a:t>Budget: </a:t>
            </a:r>
            <a:r>
              <a:rPr lang="en-US" dirty="0"/>
              <a:t>This column is usually to the right of the Actual column. This column contains the budgeted numbers.</a:t>
            </a:r>
          </a:p>
          <a:p>
            <a:r>
              <a:rPr lang="en-US" b="1" dirty="0"/>
              <a:t>Difference: </a:t>
            </a:r>
            <a:r>
              <a:rPr lang="en-US" dirty="0"/>
              <a:t>This column is the last column on the right of the page. This column shows the difference from the budget.  </a:t>
            </a:r>
          </a:p>
          <a:p>
            <a:r>
              <a:rPr lang="en-US" dirty="0"/>
              <a:t>This format can be expressed as a monthly report with year-to-date totals or it can be used as an end-of-year report. Other variations could be differences expressed in percentages.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components of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Budgets come in many styles and formats. The most common contains the following column titles: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Category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Actual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Difference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Budget Sample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samples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the sample to all participants</a:t>
            </a:r>
          </a:p>
          <a:p>
            <a:pPr marL="228600" lvl="0" indent="-228600">
              <a:buFont typeface="+mj-lt"/>
              <a:buAutoNum type="arabicPeriod"/>
            </a:pPr>
            <a:r>
              <a:rPr lang="en-US" sz="1200" kern="1200" dirty="0">
                <a:solidFill>
                  <a:schemeClr val="tx1"/>
                </a:solidFill>
                <a:effectLst/>
                <a:latin typeface="+mn-lt"/>
                <a:ea typeface="+mn-ea"/>
                <a:cs typeface="+mn-cs"/>
              </a:rPr>
              <a:t>Allow 1-2 minute for review</a:t>
            </a:r>
          </a:p>
          <a:p>
            <a:pPr marL="228600" lvl="0" indent="-228600">
              <a:buFont typeface="+mj-lt"/>
              <a:buAutoNum type="arabicPeriod"/>
            </a:pPr>
            <a:r>
              <a:rPr lang="en-US" sz="1200" kern="1200" dirty="0">
                <a:solidFill>
                  <a:schemeClr val="tx1"/>
                </a:solidFill>
                <a:effectLst/>
                <a:latin typeface="+mn-lt"/>
                <a:ea typeface="+mn-ea"/>
                <a:cs typeface="+mn-cs"/>
              </a:rPr>
              <a:t>Debrief by going over discussion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area or category do you find helpful with this budget sample?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BD45F87-C49A-4F72-8A87-BDC6EEEBF168}" type="slidenum">
              <a:rPr lang="en-US" smtClean="0"/>
              <a:pPr eaLnBrk="1" hangingPunct="1"/>
              <a:t>80</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When budgeting, using historical data could make the process easier. Using previous financial information could reveal trends that could help you determine certain budget numbers. For example, if sales have steadily increased by 10% over the last three years, this can be used to assume that it will happen again.</a:t>
            </a:r>
          </a:p>
          <a:p>
            <a:r>
              <a:rPr lang="en-US" dirty="0"/>
              <a:t>Historical data could come from other businesses. Reading up on journals and reviewing reports could help to give you more information on what could affect your budget numbers in the year to come.</a:t>
            </a:r>
          </a:p>
          <a:p>
            <a:r>
              <a:rPr lang="en-US" dirty="0"/>
              <a:t>When using historical data, make sure it is reliable and from a good source. You would not want to base your budget on false information. The results could be disastrous.</a:t>
            </a:r>
          </a:p>
          <a:p>
            <a:r>
              <a:rPr lang="en-US" dirty="0"/>
              <a:t>Finally, historical data could be incorporated right into your budget report. This is a good way to justify your budget. It also helps to keep that historical information handy when doing your monthly review to make sure you are trending in the right direction.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use historical data in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Historical data is useful in creating a budget because of past trends.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can you get historical financial data?</a:t>
            </a:r>
          </a:p>
          <a:p>
            <a:pPr lvl="0"/>
            <a:r>
              <a:rPr lang="en-US" sz="1200" kern="1200" dirty="0">
                <a:solidFill>
                  <a:schemeClr val="tx1"/>
                </a:solidFill>
                <a:effectLst/>
                <a:latin typeface="+mn-lt"/>
                <a:ea typeface="+mn-ea"/>
                <a:cs typeface="+mn-cs"/>
              </a:rPr>
              <a:t>Previous annual reports</a:t>
            </a:r>
          </a:p>
          <a:p>
            <a:endParaRPr lang="en-US" dirty="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B73440-F613-4B04-9375-F20EB56446DD}" type="slidenum">
              <a:rPr lang="en-US" smtClean="0"/>
              <a:pPr eaLnBrk="1" hangingPunct="1"/>
              <a:t>90</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Here are four areas that may be helpful for your budget.</a:t>
            </a:r>
          </a:p>
          <a:p>
            <a:pPr>
              <a:defRPr/>
            </a:pPr>
            <a:r>
              <a:rPr lang="en-US" dirty="0"/>
              <a:t>Analyze the external environment</a:t>
            </a:r>
          </a:p>
          <a:p>
            <a:pPr lvl="1">
              <a:defRPr/>
            </a:pPr>
            <a:r>
              <a:rPr lang="en-US" dirty="0"/>
              <a:t>Market trends</a:t>
            </a:r>
          </a:p>
          <a:p>
            <a:pPr lvl="1">
              <a:defRPr/>
            </a:pPr>
            <a:r>
              <a:rPr lang="en-US" dirty="0"/>
              <a:t>Economic condition</a:t>
            </a:r>
          </a:p>
          <a:p>
            <a:pPr lvl="1">
              <a:defRPr/>
            </a:pPr>
            <a:r>
              <a:rPr lang="en-US" dirty="0"/>
              <a:t>Regulatory issues</a:t>
            </a:r>
          </a:p>
          <a:p>
            <a:pPr lvl="1">
              <a:defRPr/>
            </a:pPr>
            <a:r>
              <a:rPr lang="en-US" dirty="0"/>
              <a:t>Competition</a:t>
            </a:r>
          </a:p>
          <a:p>
            <a:pPr>
              <a:defRPr/>
            </a:pPr>
            <a:r>
              <a:rPr lang="en-US" dirty="0"/>
              <a:t>Analyze the internal environment</a:t>
            </a:r>
          </a:p>
          <a:p>
            <a:pPr lvl="1">
              <a:defRPr/>
            </a:pPr>
            <a:r>
              <a:rPr lang="en-US" dirty="0"/>
              <a:t>New product developments may increase expenses</a:t>
            </a:r>
          </a:p>
          <a:p>
            <a:pPr lvl="1">
              <a:defRPr/>
            </a:pPr>
            <a:r>
              <a:rPr lang="en-US" dirty="0"/>
              <a:t>Strength  and weaknesses which is determined by review the financial statements of the organization </a:t>
            </a:r>
          </a:p>
          <a:p>
            <a:pPr>
              <a:defRPr/>
            </a:pPr>
            <a:r>
              <a:rPr lang="en-US" dirty="0"/>
              <a:t>Analyze the staff requirements</a:t>
            </a:r>
          </a:p>
          <a:p>
            <a:pPr lvl="1">
              <a:defRPr/>
            </a:pPr>
            <a:r>
              <a:rPr lang="en-US" dirty="0"/>
              <a:t>Can the staff handle the new strategic goals or do you need to hire more people</a:t>
            </a:r>
          </a:p>
          <a:p>
            <a:pPr>
              <a:defRPr/>
            </a:pPr>
            <a:r>
              <a:rPr lang="en-US" dirty="0"/>
              <a:t>Review existing policies</a:t>
            </a:r>
          </a:p>
          <a:p>
            <a:pPr lvl="1">
              <a:defRPr/>
            </a:pPr>
            <a:r>
              <a:rPr lang="en-US" dirty="0"/>
              <a:t>Compare the effects of existing policies on the budget. Could there be issues that could alter the budget later.</a:t>
            </a:r>
          </a:p>
          <a:p>
            <a:pPr>
              <a:defRPr/>
            </a:pPr>
            <a:r>
              <a:rPr lang="en-US" dirty="0"/>
              <a:t>The more information you gather from other areas the easier you can determine your budgeting needs. Looking at these areas, you should realize that creating a budget involves time, but it does not have to be difficult.</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related information to gather for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four areas to gather related information for you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External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Internal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Staff requirements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Existing policies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Related Information Handout, sticky notes,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enough handouts are available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tables have sticky notes and pens already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Have participants brainstorm other areas to get related information for their budget</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Go over their answers</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external factors that could affect your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Economy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Regulations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Competition</a:t>
            </a:r>
          </a:p>
          <a:p>
            <a:pPr>
              <a:defRPr/>
            </a:pPr>
            <a:endParaRPr lang="en-US"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B2A11E-1E70-48D3-965A-C9A7A704C037}" type="slidenum">
              <a:rPr lang="en-US" smtClean="0"/>
              <a:pPr eaLnBrk="1" hangingPunct="1"/>
              <a:t>91</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Many times, a special circumstance may arise which may affect the budget. Budgets are meant to be guides and should be regarded as flexible. Of course, the budget should not be changed randomly or whenever something happens.  </a:t>
            </a:r>
          </a:p>
          <a:p>
            <a:r>
              <a:rPr lang="en-US" dirty="0"/>
              <a:t>In order to address unforeseen circumstances, it is best to build in a cushion for risk. This technique is used commonly in project management budgeting. Project managers know that special circumstances or risks could happen any time.  </a:t>
            </a:r>
          </a:p>
          <a:p>
            <a:r>
              <a:rPr lang="en-US" dirty="0"/>
              <a:t>Here are some steps you can take to determine if you need to budget for additional special circumstances:</a:t>
            </a:r>
          </a:p>
          <a:p>
            <a:r>
              <a:rPr lang="en-US" b="1" dirty="0"/>
              <a:t>Lis</a:t>
            </a:r>
            <a:r>
              <a:rPr lang="en-US" dirty="0"/>
              <a:t>t all potential issues that could affect the budget throughout the budget period.</a:t>
            </a:r>
          </a:p>
          <a:p>
            <a:r>
              <a:rPr lang="en-US" b="1" dirty="0"/>
              <a:t>Orde</a:t>
            </a:r>
            <a:r>
              <a:rPr lang="en-US" dirty="0"/>
              <a:t>r the issues from the least likely to occur to the most likely.</a:t>
            </a:r>
          </a:p>
          <a:p>
            <a:r>
              <a:rPr lang="en-US" b="1" dirty="0"/>
              <a:t>Assess</a:t>
            </a:r>
            <a:r>
              <a:rPr lang="en-US" dirty="0"/>
              <a:t> the cost of each issue if this circumstance were to manifest as reality.</a:t>
            </a:r>
          </a:p>
          <a:p>
            <a:r>
              <a:rPr lang="en-US" b="1" dirty="0"/>
              <a:t>Determin</a:t>
            </a:r>
            <a:r>
              <a:rPr lang="en-US" dirty="0"/>
              <a:t>e if this cost should be factored into a contingent reserve category on your budget.</a:t>
            </a:r>
          </a:p>
          <a:p>
            <a:r>
              <a:rPr lang="en-US" dirty="0"/>
              <a:t>The</a:t>
            </a:r>
            <a:r>
              <a:rPr lang="en-US" b="1" dirty="0"/>
              <a:t> LOAD</a:t>
            </a:r>
            <a:r>
              <a:rPr lang="en-US" dirty="0"/>
              <a:t> techniques helps organize potential situations and categorize them so you can make the decision if these costs should be factored into a reserve category on your budget.</a:t>
            </a:r>
          </a:p>
          <a:p>
            <a:r>
              <a:rPr lang="en-US" dirty="0"/>
              <a:t>You should always seek approval before using the contingent funds. Furthermore, if the contingent funds are not used by the end of the budget period, it should be returned to the organization.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when to adjust budget for special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budget is meant to be a guide and should allow for flexibility in case a special situation arises, using contingent reserves. This LOAD technique helps determine if you need to account for reserves and stand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potential issues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Order them by probability of occurrence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 the cost of each issue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 if this cost should be factored into a reserve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LOAD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Go over the talking points first</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Have participants work in their table group</a:t>
            </a:r>
          </a:p>
          <a:p>
            <a:pPr marL="228600" lvl="0" indent="-228600">
              <a:buFont typeface="+mj-lt"/>
              <a:buAutoNum type="arabicPeriod"/>
            </a:pPr>
            <a:r>
              <a:rPr lang="en-US" sz="1200" kern="1200" dirty="0">
                <a:solidFill>
                  <a:schemeClr val="tx1"/>
                </a:solidFill>
                <a:effectLst/>
                <a:latin typeface="+mn-lt"/>
                <a:ea typeface="+mn-ea"/>
                <a:cs typeface="+mn-cs"/>
              </a:rPr>
              <a:t>Allow 4-5 minutes</a:t>
            </a:r>
          </a:p>
          <a:p>
            <a:pPr marL="228600" lvl="0" indent="-228600">
              <a:buFont typeface="+mj-lt"/>
              <a:buAutoNum type="arabicPeriod"/>
            </a:pPr>
            <a:r>
              <a:rPr lang="en-US" sz="1200" kern="1200" dirty="0">
                <a:solidFill>
                  <a:schemeClr val="tx1"/>
                </a:solidFill>
                <a:effectLst/>
                <a:latin typeface="+mn-lt"/>
                <a:ea typeface="+mn-ea"/>
                <a:cs typeface="+mn-cs"/>
              </a:rPr>
              <a:t>Go to each team and have them share how they handled the scenario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activity, there is no right answer. Instead, you are looking to see if they can come up with a solution that addresses the issue.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would you do if you determine that a potential issue may arise and you wanted to set aside a special budget for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Meet with all the decision makers and get consensus on this extra allotment of funds.</a:t>
            </a:r>
          </a:p>
          <a:p>
            <a:endParaRPr lang="en-US" dirty="0"/>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7A79E5D-1C70-4257-A2C4-8ADB8F5F43AF}" type="slidenum">
              <a:rPr lang="en-US" smtClean="0"/>
              <a:pPr eaLnBrk="1" hangingPunct="1"/>
              <a:t>92</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There are many approaches to putting a budget together. Here are five steps you can take to putting the budget together. We even gave it an acronym so you can remember it later. It is called RADAR.</a:t>
            </a:r>
          </a:p>
          <a:p>
            <a:pPr>
              <a:defRPr/>
            </a:pPr>
            <a:r>
              <a:rPr lang="en-US" b="1" dirty="0"/>
              <a:t>Research</a:t>
            </a:r>
            <a:r>
              <a:rPr lang="en-US" dirty="0"/>
              <a:t> both the internal and external environments to determine the factors that may affect your budget throughout the budget period. Adjust your numbers according to these factors.</a:t>
            </a:r>
          </a:p>
          <a:p>
            <a:pPr>
              <a:defRPr/>
            </a:pPr>
            <a:r>
              <a:rPr lang="en-US" b="1" dirty="0"/>
              <a:t>Acquire </a:t>
            </a:r>
            <a:r>
              <a:rPr lang="en-US" dirty="0"/>
              <a:t>the goals of the organization and every department, determine, and work with the leaders to determine what it will take financially to realize these goals. </a:t>
            </a:r>
          </a:p>
          <a:p>
            <a:pPr>
              <a:defRPr/>
            </a:pPr>
            <a:r>
              <a:rPr lang="en-US" b="1" dirty="0"/>
              <a:t>Develop</a:t>
            </a:r>
            <a:r>
              <a:rPr lang="en-US" dirty="0"/>
              <a:t> a working budget. This is used by the budget team and is used for the review process, making revisions as necessary. At minimum, the working budget should contain the following columns:</a:t>
            </a:r>
          </a:p>
          <a:p>
            <a:pPr lvl="1">
              <a:defRPr/>
            </a:pPr>
            <a:r>
              <a:rPr lang="en-US" dirty="0"/>
              <a:t>Categories</a:t>
            </a:r>
          </a:p>
          <a:p>
            <a:pPr lvl="2">
              <a:defRPr/>
            </a:pPr>
            <a:r>
              <a:rPr lang="en-US" dirty="0"/>
              <a:t>Assets, liabilities and capital (balance sheet budget)</a:t>
            </a:r>
          </a:p>
          <a:p>
            <a:pPr lvl="2">
              <a:defRPr/>
            </a:pPr>
            <a:r>
              <a:rPr lang="en-US" dirty="0"/>
              <a:t>Income and expenses (income statement budget)</a:t>
            </a:r>
          </a:p>
          <a:p>
            <a:pPr lvl="1">
              <a:defRPr/>
            </a:pPr>
            <a:r>
              <a:rPr lang="en-US" dirty="0"/>
              <a:t>Actual  (current or last year’s numbers)</a:t>
            </a:r>
          </a:p>
          <a:p>
            <a:pPr lvl="1">
              <a:defRPr/>
            </a:pPr>
            <a:r>
              <a:rPr lang="en-US" dirty="0"/>
              <a:t>Projected (budgeted)</a:t>
            </a:r>
          </a:p>
          <a:p>
            <a:pPr>
              <a:defRPr/>
            </a:pPr>
            <a:r>
              <a:rPr lang="en-US" b="1" dirty="0"/>
              <a:t>Adopt</a:t>
            </a:r>
            <a:r>
              <a:rPr lang="en-US" dirty="0"/>
              <a:t> a final budget for final review, gain the approval by the Board of Directors, and implement. The final budget can look similar to the working budget but with an extra column for variances.</a:t>
            </a:r>
          </a:p>
          <a:p>
            <a:pPr>
              <a:defRPr/>
            </a:pPr>
            <a:r>
              <a:rPr lang="en-US" b="1" dirty="0"/>
              <a:t>Report</a:t>
            </a:r>
            <a:r>
              <a:rPr lang="en-US" dirty="0"/>
              <a:t> results and revise the budget as necessary, showing all variances in the appropriate column.</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putting a budget together.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five steps (RADAR) to developing a budget and they are the following:</a:t>
            </a:r>
          </a:p>
          <a:p>
            <a:pPr marL="228600" lvl="0" indent="-228600">
              <a:buFont typeface="+mj-lt"/>
              <a:buAutoNum type="arabicPeriod"/>
            </a:pPr>
            <a:r>
              <a:rPr lang="en-US" sz="1200" kern="1200" dirty="0">
                <a:solidFill>
                  <a:schemeClr val="tx1"/>
                </a:solidFill>
                <a:effectLst/>
                <a:latin typeface="+mn-lt"/>
                <a:ea typeface="+mn-ea"/>
                <a:cs typeface="+mn-cs"/>
              </a:rPr>
              <a:t>Research</a:t>
            </a:r>
          </a:p>
          <a:p>
            <a:pPr marL="228600" lvl="0" indent="-228600">
              <a:buFont typeface="+mj-lt"/>
              <a:buAutoNum type="arabicPeriod"/>
            </a:pPr>
            <a:r>
              <a:rPr lang="en-US" sz="1200" kern="1200" dirty="0">
                <a:solidFill>
                  <a:schemeClr val="tx1"/>
                </a:solidFill>
                <a:effectLst/>
                <a:latin typeface="+mn-lt"/>
                <a:ea typeface="+mn-ea"/>
                <a:cs typeface="+mn-cs"/>
              </a:rPr>
              <a:t>Acquire goals</a:t>
            </a:r>
          </a:p>
          <a:p>
            <a:pPr marL="228600" lvl="0" indent="-228600">
              <a:buFont typeface="+mj-lt"/>
              <a:buAutoNum type="arabicPeriod"/>
            </a:pPr>
            <a:r>
              <a:rPr lang="en-US" sz="1200" kern="1200" dirty="0">
                <a:solidFill>
                  <a:schemeClr val="tx1"/>
                </a:solidFill>
                <a:effectLst/>
                <a:latin typeface="+mn-lt"/>
                <a:ea typeface="+mn-ea"/>
                <a:cs typeface="+mn-cs"/>
              </a:rPr>
              <a:t>Develop working budget</a:t>
            </a:r>
          </a:p>
          <a:p>
            <a:pPr marL="228600" lvl="0" indent="-228600">
              <a:buFont typeface="+mj-lt"/>
              <a:buAutoNum type="arabicPeriod"/>
            </a:pPr>
            <a:r>
              <a:rPr lang="en-US" sz="1200" kern="1200" dirty="0">
                <a:solidFill>
                  <a:schemeClr val="tx1"/>
                </a:solidFill>
                <a:effectLst/>
                <a:latin typeface="+mn-lt"/>
                <a:ea typeface="+mn-ea"/>
                <a:cs typeface="+mn-cs"/>
              </a:rPr>
              <a:t>Adopt final budget and implement</a:t>
            </a:r>
          </a:p>
          <a:p>
            <a:pPr marL="228600" lvl="0" indent="-228600">
              <a:buFont typeface="+mj-lt"/>
              <a:buAutoNum type="arabicPeriod"/>
            </a:pPr>
            <a:r>
              <a:rPr lang="en-US" sz="1200" kern="1200" dirty="0">
                <a:solidFill>
                  <a:schemeClr val="tx1"/>
                </a:solidFill>
                <a:effectLst/>
                <a:latin typeface="+mn-lt"/>
                <a:ea typeface="+mn-ea"/>
                <a:cs typeface="+mn-cs"/>
              </a:rPr>
              <a:t>Report results and revise when necessary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RADAR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Have participants discuss how they would use this information</a:t>
            </a:r>
          </a:p>
          <a:p>
            <a:pPr marL="228600" lvl="0" indent="-228600">
              <a:buFont typeface="+mj-lt"/>
              <a:buAutoNum type="arabicPeriod"/>
            </a:pPr>
            <a:r>
              <a:rPr lang="en-US" sz="1200" kern="1200" dirty="0">
                <a:solidFill>
                  <a:schemeClr val="tx1"/>
                </a:solidFill>
                <a:effectLst/>
                <a:latin typeface="+mn-lt"/>
                <a:ea typeface="+mn-ea"/>
                <a:cs typeface="+mn-cs"/>
              </a:rPr>
              <a:t>Have some at the table take notes to share</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Have note taker share the tables thoughts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you feel about the RADAR technique for putting the budget together?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9129412-F476-4C73-90EB-F9BA67603287}" type="slidenum">
              <a:rPr lang="en-US" smtClean="0"/>
              <a:pPr eaLnBrk="1" hangingPunct="1"/>
              <a:t>93</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It is no doubt that computers make things easier. When it comes to creating a budget, computer programs can make this an efficient process. Computer programs offer these benefits when creating a budget:</a:t>
            </a:r>
          </a:p>
          <a:p>
            <a:r>
              <a:rPr lang="en-US" dirty="0"/>
              <a:t>Allow collaboration across the organization</a:t>
            </a:r>
          </a:p>
          <a:p>
            <a:r>
              <a:rPr lang="en-US" dirty="0"/>
              <a:t>Centralize the budget document and avoid duplication</a:t>
            </a:r>
          </a:p>
          <a:p>
            <a:r>
              <a:rPr lang="en-US" dirty="0"/>
              <a:t>Reduced calculation errors</a:t>
            </a:r>
          </a:p>
          <a:p>
            <a:r>
              <a:rPr lang="en-US" dirty="0"/>
              <a:t>Quick analysis</a:t>
            </a:r>
          </a:p>
          <a:p>
            <a:r>
              <a:rPr lang="en-US" dirty="0"/>
              <a:t>Reporting features</a:t>
            </a:r>
          </a:p>
          <a:p>
            <a:r>
              <a:rPr lang="en-US" dirty="0"/>
              <a:t>Graphs and visuals</a:t>
            </a:r>
          </a:p>
          <a:p>
            <a:r>
              <a:rPr lang="en-US" dirty="0"/>
              <a:t>Programs like Microsoft Excel and SharePoint make creating budgets more efficient and offer features that make sharing information easy.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benefits of using computer-based methods for creating budgets.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Computer programs can make creating a budget an efficient process.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programs have you seen used at your company?</a:t>
            </a:r>
          </a:p>
          <a:p>
            <a:r>
              <a:rPr lang="en-US" sz="1200" kern="1200" dirty="0">
                <a:solidFill>
                  <a:schemeClr val="tx1"/>
                </a:solidFill>
                <a:effectLst/>
                <a:latin typeface="+mn-lt"/>
                <a:ea typeface="+mn-ea"/>
                <a:cs typeface="+mn-cs"/>
              </a:rPr>
              <a:t>Answers will vary.</a:t>
            </a:r>
          </a:p>
          <a:p>
            <a:endParaRPr lang="en-US" dirty="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C5F3712-F9F6-4694-9BB4-AA1AFA33B58C}" type="slidenum">
              <a:rPr lang="en-US" smtClean="0"/>
              <a:pPr eaLnBrk="1" hangingPunct="1"/>
              <a:t>94</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Taking the average of actual yearly numbers can help to forecast what the next budget could be. Of course, you may need to factor in economical data like inflation or increases in taxes. Averaging the numbers is an easy process when using a spreadsheet program.</a:t>
            </a:r>
          </a:p>
          <a:p>
            <a:r>
              <a:rPr lang="en-US" dirty="0"/>
              <a:t>You can use information from the past five years and average them. You can also average the percent change between the years to determine how much to increase the new budget for the new term.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use averaging to forecast costs for a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Averaging the actual historical data is a quick way of forecasting the next budget.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Average Budget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would using the average not be a good technique?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there is limited information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the company is new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something extraordinary happened in the past</a:t>
            </a:r>
          </a:p>
          <a:p>
            <a:endParaRPr lang="en-US" dirty="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FA00CD5-8E2D-4082-AC4B-DDE445D0BAFC}" type="slidenum">
              <a:rPr lang="en-US" smtClean="0"/>
              <a:pPr eaLnBrk="1" hangingPunct="1"/>
              <a:t>106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0681363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dirty="0"/>
              <a:t>Regression analysis is a statistical tool used to find the relationships between variables. This tool is used to predict future values. Using this tool as a method of forecasting requires knowledge in statistics. You may not use this tool yourself, but understanding that this is a forecasting tool could help you find resources and experts when need to make forecasts.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meaning and use of regression analysis in forecasting.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Regression analysis is a statistical tool used to find the relationships between variables, predicting future values.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Forecasting Tools &amp; Financial Models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participants to review </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here is to make the participants aware of this tool. Understanding how to use this tool is out of scope for this workshop.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meaning and use of extrapolation in forecasting.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Extrapolation uses historical data to determine what will happen in the future.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Forecasting Tools &amp; Financial Models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Use the handout from the previous activity</a:t>
            </a:r>
          </a:p>
          <a:p>
            <a:pPr marL="228600" lvl="0" indent="-228600">
              <a:buFont typeface="+mj-lt"/>
              <a:buAutoNum type="arabicPeriod"/>
            </a:pPr>
            <a:r>
              <a:rPr lang="en-US" sz="1200" kern="1200" dirty="0">
                <a:solidFill>
                  <a:schemeClr val="tx1"/>
                </a:solidFill>
                <a:effectLst/>
                <a:latin typeface="+mn-lt"/>
                <a:ea typeface="+mn-ea"/>
                <a:cs typeface="+mn-cs"/>
              </a:rPr>
              <a:t>Allow 1-2 minutes for participants to review </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here is to make the participants aware of this tool. Understanding how to use this tool is out of scope for this workshop.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E989C5B-8C26-465D-B95A-F46B0D97974A}" type="slidenum">
              <a:rPr lang="en-US" smtClean="0"/>
              <a:pPr eaLnBrk="1" hangingPunct="1"/>
              <a:t>107</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When determining capital budgets, there are formal financial models used by accounting to determine certain numbers. Having a basic understanding of what is calculated and how they are determined, will give you the ability to hold meaningful discussions with employees and managers that deal with this on a regular basis.</a:t>
            </a:r>
          </a:p>
          <a:p>
            <a:r>
              <a:rPr lang="en-US" dirty="0"/>
              <a:t>The following are some formal models:</a:t>
            </a:r>
          </a:p>
          <a:p>
            <a:r>
              <a:rPr lang="en-US" dirty="0"/>
              <a:t>Accounting rate of return</a:t>
            </a:r>
          </a:p>
          <a:p>
            <a:r>
              <a:rPr lang="en-US" dirty="0"/>
              <a:t>Net present value</a:t>
            </a:r>
          </a:p>
          <a:p>
            <a:r>
              <a:rPr lang="en-US" dirty="0"/>
              <a:t>Profitability index</a:t>
            </a:r>
          </a:p>
          <a:p>
            <a:r>
              <a:rPr lang="en-US" dirty="0"/>
              <a:t>Internal rate of return</a:t>
            </a:r>
          </a:p>
          <a:p>
            <a:r>
              <a:rPr lang="en-US" dirty="0"/>
              <a:t>Modified internal rate of return</a:t>
            </a:r>
          </a:p>
          <a:p>
            <a:r>
              <a:rPr lang="en-US" dirty="0"/>
              <a:t>Equivalent annuity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formal financial models for budgeting.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formal financial models used in budgeting major capital investments or expenditures. The following are some formal models: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Accounting rate of return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Net present value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Profitability index</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Internal rate of return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Modified internal rate of return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Equivalent annuity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Forecasting Tool &amp; Financial Models handouts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participants to review </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here is to make the participants aware of other financial models. Understanding how to use each of these tools is out of scope for this workshop.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endParaRPr lang="en-US" dirty="0"/>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8E22A2C-5A4F-43F5-A90E-867D3251A510}" type="slidenum">
              <a:rPr lang="en-US" smtClean="0"/>
              <a:pPr eaLnBrk="1" hangingPunct="1"/>
              <a:t>108</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Once the budget is determined, it is essential to manage it to ensure that the organization or department is adhering to the allotted costs. Sometimes things may happen that could cause necessary changes to the budget. In any case, knowing how to monitor the budget and make approved changes is essential in managing the budget.</a:t>
            </a:r>
          </a:p>
          <a:p>
            <a:r>
              <a:rPr lang="en-US" dirty="0"/>
              <a:t> </a:t>
            </a:r>
          </a:p>
          <a:p>
            <a:r>
              <a:rPr lang="en-US" dirty="0"/>
              <a:t>This module will discuss the following:</a:t>
            </a:r>
          </a:p>
          <a:p>
            <a:r>
              <a:rPr lang="en-US" dirty="0"/>
              <a:t>How to tell if you’re on track</a:t>
            </a:r>
          </a:p>
          <a:p>
            <a:r>
              <a:rPr lang="en-US" dirty="0"/>
              <a:t>Should your budget be updated</a:t>
            </a:r>
          </a:p>
          <a:p>
            <a:r>
              <a:rPr lang="en-US" dirty="0"/>
              <a:t>Keeping a diary of lessons learned</a:t>
            </a:r>
          </a:p>
          <a:p>
            <a:r>
              <a:rPr lang="en-US" dirty="0"/>
              <a:t>When to panic</a:t>
            </a:r>
          </a:p>
          <a:p>
            <a:endParaRPr lang="en-US" dirty="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4B8E0EB-65B5-40FD-88BE-D7C41574C677}" type="slidenum">
              <a:rPr lang="en-US" smtClean="0"/>
              <a:pPr eaLnBrk="1" hangingPunct="1"/>
              <a:t>117</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There are specific steps you should take to determine if your budget is on track. Here are a couple of tips to making sure your budget is set up for success:</a:t>
            </a:r>
          </a:p>
          <a:p>
            <a:r>
              <a:rPr lang="en-US" dirty="0"/>
              <a:t>Give other individuals responsibility over certain areas of the budget (ex. By department, business unit, project, etc)</a:t>
            </a:r>
          </a:p>
          <a:p>
            <a:r>
              <a:rPr lang="en-US" dirty="0"/>
              <a:t>Schedule regular budget review meetings</a:t>
            </a:r>
          </a:p>
          <a:p>
            <a:r>
              <a:rPr lang="en-US" dirty="0"/>
              <a:t>Next, here are a few quick steps to help you tell if your budget is on track:</a:t>
            </a:r>
          </a:p>
          <a:p>
            <a:r>
              <a:rPr lang="en-US" dirty="0"/>
              <a:t>Collect figures as they become available</a:t>
            </a:r>
          </a:p>
          <a:p>
            <a:r>
              <a:rPr lang="en-US" dirty="0"/>
              <a:t>Compare actual number with budgeted amounts</a:t>
            </a:r>
          </a:p>
          <a:p>
            <a:r>
              <a:rPr lang="en-US" dirty="0"/>
              <a:t>Cite reasons for positive or negative variances</a:t>
            </a:r>
          </a:p>
          <a:p>
            <a:r>
              <a:rPr lang="en-US" dirty="0"/>
              <a:t>Classify reason as a trend or unique incident</a:t>
            </a:r>
          </a:p>
          <a:p>
            <a:r>
              <a:rPr lang="en-US" dirty="0"/>
              <a:t>Here are some signs you are on track:</a:t>
            </a:r>
          </a:p>
          <a:p>
            <a:r>
              <a:rPr lang="en-US" dirty="0"/>
              <a:t>Your variances are minor</a:t>
            </a:r>
          </a:p>
          <a:p>
            <a:r>
              <a:rPr lang="en-US" dirty="0"/>
              <a:t>The reasons for any variances are already known and predicted</a:t>
            </a:r>
          </a:p>
          <a:p>
            <a:r>
              <a:rPr lang="en-US" dirty="0"/>
              <a:t>Reason for a negative variance is due to a unique incident and not a trend.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determine if their budget is on track.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are a few quick steps to help you tell if your budget is on track: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Collect figures as they become available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Compare actual number with budgeted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Cite reasons for positive or negative variances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Classify reason as a trend or unique incident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Controlling Budget worksheet and Budget Sample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 to participants</a:t>
            </a:r>
          </a:p>
          <a:p>
            <a:pPr marL="228600" lvl="0" indent="-228600">
              <a:buFont typeface="+mj-lt"/>
              <a:buAutoNum type="arabicPeriod"/>
            </a:pPr>
            <a:r>
              <a:rPr lang="en-US" sz="1200" kern="1200" dirty="0">
                <a:solidFill>
                  <a:schemeClr val="tx1"/>
                </a:solidFill>
                <a:effectLst/>
                <a:latin typeface="+mn-lt"/>
                <a:ea typeface="+mn-ea"/>
                <a:cs typeface="+mn-cs"/>
              </a:rPr>
              <a:t>Have them work in pairs</a:t>
            </a:r>
          </a:p>
          <a:p>
            <a:pPr marL="228600" lvl="0" indent="-228600">
              <a:buFont typeface="+mj-lt"/>
              <a:buAutoNum type="arabicPeriod"/>
            </a:pPr>
            <a:r>
              <a:rPr lang="en-US" sz="1200" kern="1200" dirty="0">
                <a:solidFill>
                  <a:schemeClr val="tx1"/>
                </a:solidFill>
                <a:effectLst/>
                <a:latin typeface="+mn-lt"/>
                <a:ea typeface="+mn-ea"/>
                <a:cs typeface="+mn-cs"/>
              </a:rPr>
              <a:t>Instruct them to follow the instructions on the budget worksheet</a:t>
            </a:r>
          </a:p>
          <a:p>
            <a:pPr marL="228600" lvl="0" indent="-228600">
              <a:buFont typeface="+mj-lt"/>
              <a:buAutoNum type="arabicPeriod"/>
            </a:pPr>
            <a:r>
              <a:rPr lang="en-US" sz="1200" kern="1200" dirty="0">
                <a:solidFill>
                  <a:schemeClr val="tx1"/>
                </a:solidFill>
                <a:effectLst/>
                <a:latin typeface="+mn-lt"/>
                <a:ea typeface="+mn-ea"/>
                <a:cs typeface="+mn-cs"/>
              </a:rPr>
              <a:t>Allow 5-6 minutes</a:t>
            </a:r>
          </a:p>
          <a:p>
            <a:pPr marL="228600" lvl="0" indent="-228600">
              <a:buFont typeface="+mj-lt"/>
              <a:buAutoNum type="arabicPeriod"/>
            </a:pPr>
            <a:r>
              <a:rPr lang="en-US" sz="1200" kern="1200" dirty="0">
                <a:solidFill>
                  <a:schemeClr val="tx1"/>
                </a:solidFill>
                <a:effectLst/>
                <a:latin typeface="+mn-lt"/>
                <a:ea typeface="+mn-ea"/>
                <a:cs typeface="+mn-cs"/>
              </a:rPr>
              <a:t>Have several pairs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could you tell if something is a trend or not?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the cause of the variance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how many times this has happened over the last few weeks or months</a:t>
            </a:r>
          </a:p>
          <a:p>
            <a:endParaRPr lang="en-US" dirty="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0B9E5BF-EE5C-423D-8E61-21891DFCF83B}" type="slidenum">
              <a:rPr lang="en-US" smtClean="0"/>
              <a:pPr eaLnBrk="1" hangingPunct="1"/>
              <a:t>118</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Updating the budget requires a collaborative effort. You should seek the right people and discuss options and solutions if the budget is beginning to get off track. The TAKE process helps you approach changes to the budget systematically. Here are the steps for TAKE:</a:t>
            </a:r>
          </a:p>
          <a:p>
            <a:pPr>
              <a:defRPr/>
            </a:pPr>
            <a:r>
              <a:rPr lang="en-US" b="1" dirty="0"/>
              <a:t>Tell </a:t>
            </a:r>
            <a:r>
              <a:rPr lang="en-US" dirty="0"/>
              <a:t>the right people about the budget problems. Go to the right people for information on how to handle the situation. They may be able to give you some advice on how to handle the situation or provide a solution. Nonetheless, telling others about your budget problem will begin dialogue that will provide more opportunities for ideas that you can act on. Here are some people you can contact for help:</a:t>
            </a:r>
          </a:p>
          <a:p>
            <a:pPr lvl="1">
              <a:defRPr/>
            </a:pPr>
            <a:r>
              <a:rPr lang="en-US" dirty="0"/>
              <a:t>Your direct supervisor or manager</a:t>
            </a:r>
          </a:p>
          <a:p>
            <a:pPr lvl="1">
              <a:defRPr/>
            </a:pPr>
            <a:r>
              <a:rPr lang="en-US" dirty="0"/>
              <a:t>Your accounting department</a:t>
            </a:r>
          </a:p>
          <a:p>
            <a:pPr lvl="1">
              <a:defRPr/>
            </a:pPr>
            <a:r>
              <a:rPr lang="en-US" dirty="0"/>
              <a:t>Your budgeting team</a:t>
            </a:r>
          </a:p>
          <a:p>
            <a:pPr>
              <a:defRPr/>
            </a:pPr>
            <a:r>
              <a:rPr lang="en-US" b="1" dirty="0"/>
              <a:t>Act</a:t>
            </a:r>
            <a:r>
              <a:rPr lang="en-US" dirty="0"/>
              <a:t> and make a decision. Depending on the circumstances, you can take the following actions:</a:t>
            </a:r>
          </a:p>
          <a:p>
            <a:pPr lvl="1">
              <a:defRPr/>
            </a:pPr>
            <a:r>
              <a:rPr lang="en-US" dirty="0"/>
              <a:t>Do nothing when you determine that the variance will correct itself because there is not strong trend or persistent situation.</a:t>
            </a:r>
          </a:p>
          <a:p>
            <a:pPr lvl="1">
              <a:defRPr/>
            </a:pPr>
            <a:r>
              <a:rPr lang="en-US" dirty="0"/>
              <a:t>Create a forecast or update your current one and analyze it against the budget.</a:t>
            </a:r>
          </a:p>
          <a:p>
            <a:pPr lvl="1">
              <a:defRPr/>
            </a:pPr>
            <a:r>
              <a:rPr lang="en-US" dirty="0"/>
              <a:t>Create a proposal for a change in the budget</a:t>
            </a:r>
          </a:p>
          <a:p>
            <a:pPr>
              <a:defRPr/>
            </a:pPr>
            <a:r>
              <a:rPr lang="en-US" b="1" dirty="0"/>
              <a:t>Keep</a:t>
            </a:r>
            <a:r>
              <a:rPr lang="en-US" dirty="0"/>
              <a:t> monitoring the budget during this time of decision-making. An approval for a revised budget may take some time. Keep monitoring the budget. This way if any positive changes occur, you can hold off on any change request or corrective actions.</a:t>
            </a:r>
          </a:p>
          <a:p>
            <a:pPr>
              <a:defRPr/>
            </a:pPr>
            <a:r>
              <a:rPr lang="en-US" b="1" dirty="0"/>
              <a:t>Exchange </a:t>
            </a:r>
            <a:r>
              <a:rPr lang="en-US" dirty="0"/>
              <a:t>information with all budget stakeholders. This is very important if you are proposing a change or revision to the budget.  </a:t>
            </a:r>
          </a:p>
          <a:p>
            <a:pPr>
              <a:defRPr/>
            </a:pPr>
            <a:r>
              <a:rPr lang="en-US" dirty="0"/>
              <a:t>When managing a budget, you will encounter issues and problems that may be useful for future budget planning.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when to update their budget.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Determining if you need to update your budget requires a collaborative effort. Here are four steps you can TAKE to help you determine if you need to update your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 right people about the problem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 on their recommendation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monitoring the budget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Exchange information with stakeholders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step of the TAKE process do you think is important?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5EA4825-33D0-4A30-B626-7CCEFBF08B1B}" type="slidenum">
              <a:rPr lang="en-US" smtClean="0"/>
              <a:pPr eaLnBrk="1" hangingPunct="1"/>
              <a:t>119</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Lessons learned are situation that caused changes or challenges to your budget, forcing a change to take place. Keeping track of lessons you learned from your experiences provides a valuable resource when encountering a problem. A lessons learned diary or journal helps to keeping pertinent information for future use in an existing or new budget, avoiding repeat mistakes.  </a:t>
            </a:r>
          </a:p>
          <a:p>
            <a:r>
              <a:rPr lang="en-US" dirty="0"/>
              <a:t>Here are four </a:t>
            </a:r>
            <a:r>
              <a:rPr lang="en-US" b="1" dirty="0"/>
              <a:t>R</a:t>
            </a:r>
            <a:r>
              <a:rPr lang="en-US" dirty="0"/>
              <a:t>s to taking steps when addressing an issue:</a:t>
            </a:r>
          </a:p>
          <a:p>
            <a:r>
              <a:rPr lang="en-US" b="1" dirty="0"/>
              <a:t>Review </a:t>
            </a:r>
            <a:r>
              <a:rPr lang="en-US" dirty="0"/>
              <a:t>your lessons learned diary or journal. Try to locate similar situations in the past to determine what was done to resolve the issue and the outcome from that solution.  </a:t>
            </a:r>
          </a:p>
          <a:p>
            <a:r>
              <a:rPr lang="en-US" b="1" dirty="0"/>
              <a:t>React </a:t>
            </a:r>
            <a:r>
              <a:rPr lang="en-US" dirty="0"/>
              <a:t>to the issue, using a past solution if the problem is similar to one in your lessons learned diary or journal.  </a:t>
            </a:r>
          </a:p>
          <a:p>
            <a:r>
              <a:rPr lang="en-US" b="1" dirty="0"/>
              <a:t>Record</a:t>
            </a:r>
            <a:r>
              <a:rPr lang="en-US" dirty="0"/>
              <a:t> problems you have never experienced before or are unique. Create a new entry into your diary or journal. Log the date the problem was realized. If the problem is unique, then seek out solutions by talking with your budget team, peer, manager, or expert on the subject if available. Once the problem is resolved, log the solutions used and the outcome along with the date it was implemented.  </a:t>
            </a:r>
          </a:p>
          <a:p>
            <a:r>
              <a:rPr lang="en-US" b="1" dirty="0"/>
              <a:t>Repository</a:t>
            </a:r>
            <a:r>
              <a:rPr lang="en-US" dirty="0"/>
              <a:t>: It is a good practice to store your lessons learned electronically in a documents repository. This way other managers can access them and use them when they encounter problems. This practice could save your organization money.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 of keeping a lessons learned diary.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lessons learned diary or journal helps to keeping pertinent information for future use in an existing or new budget, avoiding repeat mistakes. Here are four </a:t>
            </a:r>
            <a:r>
              <a:rPr lang="en-US" sz="1200" kern="1200" dirty="0" err="1">
                <a:solidFill>
                  <a:schemeClr val="tx1"/>
                </a:solidFill>
                <a:effectLst/>
                <a:latin typeface="+mn-lt"/>
                <a:ea typeface="+mn-ea"/>
                <a:cs typeface="+mn-cs"/>
              </a:rPr>
              <a:t>Rs</a:t>
            </a:r>
            <a:r>
              <a:rPr lang="en-US" sz="1200" kern="1200" dirty="0">
                <a:solidFill>
                  <a:schemeClr val="tx1"/>
                </a:solidFill>
                <a:effectLst/>
                <a:latin typeface="+mn-lt"/>
                <a:ea typeface="+mn-ea"/>
                <a:cs typeface="+mn-cs"/>
              </a:rPr>
              <a:t> to taking steps when addressing an issue: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your lessons learned diary or journal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React to the issue, using a past solution if possible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Record issue, outcome and solutions used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Repository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Lessons Learned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do with your lessons learned information once you collect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Store it in an electronic format in a public folder, drive, or repository, sharing it with others in your organization. </a:t>
            </a:r>
          </a:p>
          <a:p>
            <a:endParaRPr lang="en-US" dirty="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BFC6647-6803-418C-8EEA-EFBA675F13F1}" type="slidenum">
              <a:rPr lang="en-US" smtClean="0"/>
              <a:pPr eaLnBrk="1" hangingPunct="1"/>
              <a:t>120</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You can avoid a panic situation by always keeping on top of your budget and communicating often with the budget stakeholders. However, situations can arise that can affect your budget drastically. These situations are cause for strong corrective action.</a:t>
            </a:r>
          </a:p>
          <a:p>
            <a:pPr>
              <a:defRPr/>
            </a:pPr>
            <a:r>
              <a:rPr lang="en-US" dirty="0"/>
              <a:t>Knowing when to take strong corrective action is the trick. Here are some situations that should cause you to take strong corrective action immediately.  </a:t>
            </a:r>
          </a:p>
          <a:p>
            <a:pPr>
              <a:defRPr/>
            </a:pPr>
            <a:r>
              <a:rPr lang="en-US" b="1" dirty="0"/>
              <a:t>S</a:t>
            </a:r>
            <a:r>
              <a:rPr lang="en-US" dirty="0"/>
              <a:t>erious situation arises within the organization. Sometimes unforeseen situations could happen that can affect the company’s income or ability to operate. Here are some situations to monitor:</a:t>
            </a:r>
          </a:p>
          <a:p>
            <a:pPr lvl="1">
              <a:defRPr/>
            </a:pPr>
            <a:r>
              <a:rPr lang="en-US" dirty="0"/>
              <a:t>Natural disaster</a:t>
            </a:r>
          </a:p>
          <a:p>
            <a:pPr lvl="1">
              <a:defRPr/>
            </a:pPr>
            <a:r>
              <a:rPr lang="en-US" dirty="0"/>
              <a:t>Strike</a:t>
            </a:r>
          </a:p>
          <a:p>
            <a:pPr lvl="1">
              <a:defRPr/>
            </a:pPr>
            <a:r>
              <a:rPr lang="en-US" dirty="0"/>
              <a:t>Property loss</a:t>
            </a:r>
          </a:p>
          <a:p>
            <a:pPr lvl="1">
              <a:defRPr/>
            </a:pPr>
            <a:r>
              <a:rPr lang="en-US" dirty="0"/>
              <a:t>Inventory shrinkage</a:t>
            </a:r>
          </a:p>
          <a:p>
            <a:pPr>
              <a:defRPr/>
            </a:pPr>
            <a:r>
              <a:rPr lang="en-US" b="1" dirty="0"/>
              <a:t>A</a:t>
            </a:r>
            <a:r>
              <a:rPr lang="en-US" dirty="0"/>
              <a:t>ccounting error made. This could be a miscalculated forecast on revenue or cost of goods needed for sales.  </a:t>
            </a:r>
          </a:p>
          <a:p>
            <a:pPr>
              <a:defRPr/>
            </a:pPr>
            <a:r>
              <a:rPr lang="en-US" b="1" dirty="0"/>
              <a:t>V</a:t>
            </a:r>
            <a:r>
              <a:rPr lang="en-US" dirty="0"/>
              <a:t>ariance on the budget report shows a huge gap without any visible reasons. A timely investigation is necessary.  </a:t>
            </a:r>
          </a:p>
          <a:p>
            <a:pPr>
              <a:defRPr/>
            </a:pPr>
            <a:r>
              <a:rPr lang="en-US" b="1" dirty="0"/>
              <a:t>E</a:t>
            </a:r>
            <a:r>
              <a:rPr lang="en-US" dirty="0"/>
              <a:t>xternal economic or regulatory situation occurs</a:t>
            </a:r>
          </a:p>
          <a:p>
            <a:pPr lvl="1">
              <a:defRPr/>
            </a:pPr>
            <a:r>
              <a:rPr lang="en-US" dirty="0"/>
              <a:t>Recession</a:t>
            </a:r>
          </a:p>
          <a:p>
            <a:pPr lvl="1">
              <a:defRPr/>
            </a:pPr>
            <a:r>
              <a:rPr lang="en-US" dirty="0"/>
              <a:t>Changes in fuel prices</a:t>
            </a:r>
          </a:p>
          <a:p>
            <a:pPr lvl="1">
              <a:defRPr/>
            </a:pPr>
            <a:r>
              <a:rPr lang="en-US" dirty="0"/>
              <a:t>New laws</a:t>
            </a:r>
          </a:p>
          <a:p>
            <a:pPr lvl="1">
              <a:defRPr/>
            </a:pPr>
            <a:r>
              <a:rPr lang="en-US" dirty="0"/>
              <a:t>Shortages</a:t>
            </a:r>
          </a:p>
          <a:p>
            <a:pPr>
              <a:defRPr/>
            </a:pPr>
            <a:r>
              <a:rPr lang="en-US" dirty="0"/>
              <a:t>You can use the acronym SAVE from these four general categories to help remind you when to panic.</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when to take strong corrective action with their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encounter a serious budget-affecting situation, you may want to panic and take strong corrective action. Here are some situations that should cause you to take strong corrective action immediately.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Serious situation arises within the organization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Accounting error made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Variance very large on budget report without reason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External economic or regulatory situation occurs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SAVE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 to participants</a:t>
            </a:r>
          </a:p>
          <a:p>
            <a:pPr marL="228600" lvl="0" indent="-228600">
              <a:buFont typeface="+mj-lt"/>
              <a:buAutoNum type="arabicPeriod"/>
            </a:pPr>
            <a:r>
              <a:rPr lang="en-US" sz="1200" kern="1200" dirty="0">
                <a:solidFill>
                  <a:schemeClr val="tx1"/>
                </a:solidFill>
                <a:effectLst/>
                <a:latin typeface="+mn-lt"/>
                <a:ea typeface="+mn-ea"/>
                <a:cs typeface="+mn-cs"/>
              </a:rPr>
              <a:t>Have them work in pairs</a:t>
            </a:r>
          </a:p>
          <a:p>
            <a:pPr marL="228600" lvl="0" indent="-228600">
              <a:buFont typeface="+mj-lt"/>
              <a:buAutoNum type="arabicPeriod"/>
            </a:pPr>
            <a:r>
              <a:rPr lang="en-US" sz="1200" kern="1200" dirty="0">
                <a:solidFill>
                  <a:schemeClr val="tx1"/>
                </a:solidFill>
                <a:effectLst/>
                <a:latin typeface="+mn-lt"/>
                <a:ea typeface="+mn-ea"/>
                <a:cs typeface="+mn-cs"/>
              </a:rPr>
              <a:t>Instruct them to follow the instructions on the panic worksheet</a:t>
            </a:r>
          </a:p>
          <a:p>
            <a:pPr marL="228600" lvl="0" indent="-228600">
              <a:buFont typeface="+mj-lt"/>
              <a:buAutoNum type="arabicPeriod"/>
            </a:pPr>
            <a:r>
              <a:rPr lang="en-US" sz="1200" kern="1200" dirty="0">
                <a:solidFill>
                  <a:schemeClr val="tx1"/>
                </a:solidFill>
                <a:effectLst/>
                <a:latin typeface="+mn-lt"/>
                <a:ea typeface="+mn-ea"/>
                <a:cs typeface="+mn-cs"/>
              </a:rPr>
              <a:t>Allow 5-6 minutes</a:t>
            </a:r>
          </a:p>
          <a:p>
            <a:pPr marL="228600" lvl="0" indent="-228600">
              <a:buFont typeface="+mj-lt"/>
              <a:buAutoNum type="arabicPeriod"/>
            </a:pPr>
            <a:r>
              <a:rPr lang="en-US" sz="1200" kern="1200" dirty="0">
                <a:solidFill>
                  <a:schemeClr val="tx1"/>
                </a:solidFill>
                <a:effectLst/>
                <a:latin typeface="+mn-lt"/>
                <a:ea typeface="+mn-ea"/>
                <a:cs typeface="+mn-cs"/>
              </a:rPr>
              <a:t>Have several pairs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avoid panicking?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Run reports and communicate constantly to all budget stakeholders.</a:t>
            </a:r>
          </a:p>
          <a:p>
            <a:pPr>
              <a:defRPr/>
            </a:pPr>
            <a:endParaRPr lang="en-US" dirty="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1E0281-88D0-49F9-8D0F-94D808D718C2}" type="slidenum">
              <a:rPr lang="en-US" smtClean="0"/>
              <a:pPr eaLnBrk="1" hangingPunct="1"/>
              <a:t>121</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Sometimes, you may be asked to purchase something on behalf of the organization. When purchasing, it is always a good practice to determine if the expense is worth the investment. There are factors that you should determine before making the purchasing decision. Being able to make purchasing proposals by showing the cost and benefit to the organization will help you save money for your company and make you more valuable to the management staff.</a:t>
            </a:r>
          </a:p>
          <a:p>
            <a:r>
              <a:rPr lang="en-US" dirty="0"/>
              <a:t>This module will discuss four tools in making smart purchasing decisions. Here are the topics for discussion:</a:t>
            </a:r>
          </a:p>
          <a:p>
            <a:r>
              <a:rPr lang="en-US" dirty="0"/>
              <a:t>10 questions you must ask</a:t>
            </a:r>
          </a:p>
          <a:p>
            <a:r>
              <a:rPr lang="en-US" dirty="0"/>
              <a:t>Determining the payback period</a:t>
            </a:r>
          </a:p>
          <a:p>
            <a:r>
              <a:rPr lang="en-US" dirty="0"/>
              <a:t>Deciding whether to lease or buy</a:t>
            </a:r>
          </a:p>
          <a:p>
            <a:r>
              <a:rPr lang="en-US" dirty="0"/>
              <a:t>Thinking outside the box</a:t>
            </a:r>
          </a:p>
          <a:p>
            <a:r>
              <a:rPr lang="en-US" dirty="0"/>
              <a:t>Let us review the 10 questions you must ask first.</a:t>
            </a:r>
          </a:p>
          <a:p>
            <a:endParaRPr lang="en-US" dirty="0"/>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85C3B7-6075-4304-BA6B-8EFCD518CC6F}" type="slidenum">
              <a:rPr lang="en-US" smtClean="0"/>
              <a:pPr eaLnBrk="1" hangingPunct="1"/>
              <a:t>130</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Here are 10 questions you should ask before you make a purchasing decision:</a:t>
            </a:r>
          </a:p>
          <a:p>
            <a:r>
              <a:rPr lang="en-US" dirty="0"/>
              <a:t>•	Is this purchase budgeted?</a:t>
            </a:r>
          </a:p>
          <a:p>
            <a:r>
              <a:rPr lang="en-US" dirty="0"/>
              <a:t>•	Lease or buy it?</a:t>
            </a:r>
          </a:p>
          <a:p>
            <a:r>
              <a:rPr lang="en-US" dirty="0"/>
              <a:t>•	Make or buy it?</a:t>
            </a:r>
          </a:p>
          <a:p>
            <a:r>
              <a:rPr lang="en-US" dirty="0"/>
              <a:t>•	What is the justification or business need for the purchase?</a:t>
            </a:r>
          </a:p>
          <a:p>
            <a:r>
              <a:rPr lang="en-US" dirty="0"/>
              <a:t>•	Does this need to be approved by upper management?</a:t>
            </a:r>
          </a:p>
          <a:p>
            <a:r>
              <a:rPr lang="en-US" dirty="0"/>
              <a:t>•	Can you do without the item?</a:t>
            </a:r>
          </a:p>
          <a:p>
            <a:r>
              <a:rPr lang="en-US" dirty="0"/>
              <a:t>•	Can we restore the old item you are replacing?</a:t>
            </a:r>
          </a:p>
          <a:p>
            <a:r>
              <a:rPr lang="en-US" dirty="0"/>
              <a:t>•	What is the return on the investment?</a:t>
            </a:r>
          </a:p>
          <a:p>
            <a:r>
              <a:rPr lang="en-US" dirty="0"/>
              <a:t>•	What are additional costs related with the purchase?</a:t>
            </a:r>
          </a:p>
          <a:p>
            <a:r>
              <a:rPr lang="en-US" dirty="0"/>
              <a:t>o	Peripheral equipment</a:t>
            </a:r>
          </a:p>
          <a:p>
            <a:r>
              <a:rPr lang="en-US" dirty="0"/>
              <a:t>o	Labor</a:t>
            </a:r>
          </a:p>
          <a:p>
            <a:r>
              <a:rPr lang="en-US" dirty="0"/>
              <a:t>o	Transportation</a:t>
            </a:r>
          </a:p>
          <a:p>
            <a:r>
              <a:rPr lang="en-US" dirty="0"/>
              <a:t>•	What is the benefit to buying this item?</a:t>
            </a:r>
          </a:p>
          <a:p>
            <a:r>
              <a:rPr lang="en-US" dirty="0"/>
              <a:t>These questions serve as a guide to making an informed decision. You should consult the budget team and subject matter experts to help you build a case for buying the proposed item.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10 questions to ask when making a purchase.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should ask yourself 10 questions before you start your buying activity.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Questions Before You Buy handout, 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10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and markers ready in advance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Instruct participants work with their table team</a:t>
            </a:r>
          </a:p>
          <a:p>
            <a:pPr marL="228600" lvl="0" indent="-228600">
              <a:buFont typeface="+mj-lt"/>
              <a:buAutoNum type="arabicPeriod"/>
            </a:pPr>
            <a:r>
              <a:rPr lang="en-US" sz="1200" kern="1200" dirty="0">
                <a:solidFill>
                  <a:schemeClr val="tx1"/>
                </a:solidFill>
                <a:effectLst/>
                <a:latin typeface="+mn-lt"/>
                <a:ea typeface="+mn-ea"/>
                <a:cs typeface="+mn-cs"/>
              </a:rPr>
              <a:t>Have teams brainstorm questions they should ask before they buy something</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Go over answers</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the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Get one answer from one team then move to the next team. This way other teams can share answers before they start repeating. Continue until all points are shared.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things you want to think about before making a purchase?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 </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131</a:t>
            </a:fld>
            <a:endParaRPr lang="en-US" dirty="0"/>
          </a:p>
        </p:txBody>
      </p:sp>
    </p:spTree>
    <p:extLst>
      <p:ext uri="{BB962C8B-B14F-4D97-AF65-F5344CB8AC3E}">
        <p14:creationId xmlns:p14="http://schemas.microsoft.com/office/powerpoint/2010/main" val="11352760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time it takes to recover the cost of a purchase is called the Payback Period. The payback period is determined by dividing the cost of the purchase by the annual cash inflows the purchase is projected to return.</a:t>
            </a:r>
          </a:p>
          <a:p>
            <a:r>
              <a:rPr lang="en-US" dirty="0"/>
              <a:t>Payback Period = Cost of Purchase/Annual Cash Inflows </a:t>
            </a:r>
          </a:p>
          <a:p>
            <a:r>
              <a:rPr lang="en-US" dirty="0"/>
              <a:t>For example, if you bought a new production device worth $15,000 and the project annual cash inflows for this device is $5,000. The payback period would be three years.  </a:t>
            </a:r>
          </a:p>
          <a:p>
            <a:r>
              <a:rPr lang="en-US" dirty="0"/>
              <a:t>The payback period is a simple calculation. It does not calculate profitability nor does it factor the time value of money. There are other calculations like net present value or internal rate of return that would calculate this for you.</a:t>
            </a:r>
          </a:p>
          <a:p>
            <a:r>
              <a:rPr lang="en-US" dirty="0"/>
              <a:t>The payback period is meant to help you make a quick determination about the purchase you are considering.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calculate the payback period for a purchase.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payback period is determined by dividing the cost of the purchase by the annual cash inflows the purchase is projected to return.</a:t>
            </a:r>
          </a:p>
          <a:p>
            <a:r>
              <a:rPr lang="en-US" sz="1200" kern="1200" dirty="0">
                <a:solidFill>
                  <a:schemeClr val="tx1"/>
                </a:solidFill>
                <a:effectLst/>
                <a:latin typeface="+mn-lt"/>
                <a:ea typeface="+mn-ea"/>
                <a:cs typeface="+mn-cs"/>
              </a:rPr>
              <a:t>Payback Period = Cost of Purchase/Annual Cash Inflows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Payback Period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 to participants</a:t>
            </a:r>
          </a:p>
          <a:p>
            <a:pPr marL="228600" lvl="0" indent="-228600">
              <a:buFont typeface="+mj-lt"/>
              <a:buAutoNum type="arabicPeriod"/>
            </a:pPr>
            <a:r>
              <a:rPr lang="en-US" sz="1200" kern="1200" dirty="0">
                <a:solidFill>
                  <a:schemeClr val="tx1"/>
                </a:solidFill>
                <a:effectLst/>
                <a:latin typeface="+mn-lt"/>
                <a:ea typeface="+mn-ea"/>
                <a:cs typeface="+mn-cs"/>
              </a:rPr>
              <a:t>Have them work in pairs</a:t>
            </a:r>
          </a:p>
          <a:p>
            <a:pPr marL="228600" lvl="0" indent="-228600">
              <a:buFont typeface="+mj-lt"/>
              <a:buAutoNum type="arabicPeriod"/>
            </a:pPr>
            <a:r>
              <a:rPr lang="en-US" sz="1200" kern="1200" dirty="0">
                <a:solidFill>
                  <a:schemeClr val="tx1"/>
                </a:solidFill>
                <a:effectLst/>
                <a:latin typeface="+mn-lt"/>
                <a:ea typeface="+mn-ea"/>
                <a:cs typeface="+mn-cs"/>
              </a:rPr>
              <a:t>Instruct them to follow the instructions on the payback period worksheet</a:t>
            </a:r>
          </a:p>
          <a:p>
            <a:pPr marL="228600" lvl="0" indent="-228600">
              <a:buFont typeface="+mj-lt"/>
              <a:buAutoNum type="arabicPeriod"/>
            </a:pPr>
            <a:r>
              <a:rPr lang="en-US" sz="1200" kern="1200" dirty="0">
                <a:solidFill>
                  <a:schemeClr val="tx1"/>
                </a:solidFill>
                <a:effectLst/>
                <a:latin typeface="+mn-lt"/>
                <a:ea typeface="+mn-ea"/>
                <a:cs typeface="+mn-cs"/>
              </a:rPr>
              <a:t>Allow 5-6 minutes</a:t>
            </a:r>
          </a:p>
          <a:p>
            <a:pPr marL="228600" lvl="0" indent="-228600">
              <a:buFont typeface="+mj-lt"/>
              <a:buAutoNum type="arabicPeriod"/>
            </a:pPr>
            <a:r>
              <a:rPr lang="en-US" sz="1200" kern="1200" dirty="0">
                <a:solidFill>
                  <a:schemeClr val="tx1"/>
                </a:solidFill>
                <a:effectLst/>
                <a:latin typeface="+mn-lt"/>
                <a:ea typeface="+mn-ea"/>
                <a:cs typeface="+mn-cs"/>
              </a:rPr>
              <a:t>Go over the answers with the class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about the payback period calculation?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 </a:t>
            </a:r>
          </a:p>
          <a:p>
            <a:endParaRPr lang="en-US" dirty="0"/>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A80230-1089-4290-AB4F-D6E5B17D2FB7}" type="slidenum">
              <a:rPr lang="en-US" smtClean="0"/>
              <a:pPr eaLnBrk="1" hangingPunct="1"/>
              <a:t>132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384560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Leasing equipment has several advantages. First, if owning the equipment is not an essential requirement, leasing allows you the ability to obtain the equipment with little money or no money invested in it.</a:t>
            </a:r>
          </a:p>
          <a:p>
            <a:pPr>
              <a:defRPr/>
            </a:pPr>
            <a:r>
              <a:rPr lang="en-US" dirty="0"/>
              <a:t>Leasing is just as beneficial as buying. In some cases, it is better. For example, with leasing you do not have to expense depreciation. In fact, when the item breaks down or requires updating the leasing company typically takes care of the equipment or replaces it.</a:t>
            </a:r>
          </a:p>
          <a:p>
            <a:pPr>
              <a:defRPr/>
            </a:pPr>
            <a:r>
              <a:rPr lang="en-US" dirty="0"/>
              <a:t>Another advantage to leasing is the conserving of cash. The organization can use the cash for other business activities. Furthermore, some types of leases can bring a tax advantage. Since the lease is not actually capital for a business, instead it is an expense, having the equipment leased may potentially reduce the tax burden on the business.</a:t>
            </a:r>
          </a:p>
          <a:p>
            <a:pPr>
              <a:defRPr/>
            </a:pPr>
            <a:r>
              <a:rPr lang="en-US" dirty="0"/>
              <a:t>A drawback to leasing is the requirement of good credit. If a company if just starting, it may find it difficult to lease equipment because of the short credit history of the organization.</a:t>
            </a:r>
          </a:p>
          <a:p>
            <a:pPr>
              <a:defRPr/>
            </a:pPr>
            <a:r>
              <a:rPr lang="en-US" dirty="0"/>
              <a:t>Leasing may be at a disadvantage when it comes to buildings and property. Since lease terms renew every so often, the cost may rise over time. In this case, buying the building or property will provide a more stable cost even if the purchase is accomplished through a loan.</a:t>
            </a:r>
          </a:p>
          <a:p>
            <a:pPr>
              <a:defRPr/>
            </a:pPr>
            <a:r>
              <a:rPr lang="en-US" dirty="0"/>
              <a:t>Buying property also brings tax advantages. Leasing, on the other hand, does not. When determining whether to lease or buy, here are some things to consider:</a:t>
            </a:r>
          </a:p>
          <a:p>
            <a:pPr>
              <a:defRPr/>
            </a:pPr>
            <a:r>
              <a:rPr lang="en-US" dirty="0"/>
              <a:t>Do you have the cash to buy the item? </a:t>
            </a:r>
          </a:p>
          <a:p>
            <a:pPr>
              <a:defRPr/>
            </a:pPr>
            <a:r>
              <a:rPr lang="en-US" dirty="0"/>
              <a:t>What tax break would you get if you leased the item?</a:t>
            </a:r>
          </a:p>
          <a:p>
            <a:pPr>
              <a:defRPr/>
            </a:pPr>
            <a:r>
              <a:rPr lang="en-US" dirty="0"/>
              <a:t>Is it necessary to own the item?</a:t>
            </a:r>
          </a:p>
          <a:p>
            <a:pPr>
              <a:defRPr/>
            </a:pPr>
            <a:r>
              <a:rPr lang="en-US" dirty="0"/>
              <a:t>Is having a fixed cost essential?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determine when it is beneficial to buy or lease an item.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Determining whether to lease or buy depends on several factors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Sticky notes, and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sticky notes and pens already at the tables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Have them work with their table team</a:t>
            </a:r>
          </a:p>
          <a:p>
            <a:pPr marL="228600" lvl="0" indent="-228600">
              <a:buFont typeface="+mj-lt"/>
              <a:buAutoNum type="arabicPeriod"/>
            </a:pPr>
            <a:r>
              <a:rPr lang="en-US" sz="1200" kern="1200" dirty="0">
                <a:solidFill>
                  <a:schemeClr val="tx1"/>
                </a:solidFill>
                <a:effectLst/>
                <a:latin typeface="+mn-lt"/>
                <a:ea typeface="+mn-ea"/>
                <a:cs typeface="+mn-cs"/>
              </a:rPr>
              <a:t>Have them brainstorm reasons to lease and reasons to buy</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Collect sticky notes form team</a:t>
            </a:r>
          </a:p>
          <a:p>
            <a:pPr marL="228600" lvl="0" indent="-228600">
              <a:buFont typeface="+mj-lt"/>
              <a:buAutoNum type="arabicPeriod"/>
            </a:pPr>
            <a:r>
              <a:rPr lang="en-US" sz="1200" kern="1200" dirty="0">
                <a:solidFill>
                  <a:schemeClr val="tx1"/>
                </a:solidFill>
                <a:effectLst/>
                <a:latin typeface="+mn-lt"/>
                <a:ea typeface="+mn-ea"/>
                <a:cs typeface="+mn-cs"/>
              </a:rPr>
              <a:t>Share all their responses </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items do you feel should be leased and which items purchased?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a:t>
            </a:r>
          </a:p>
          <a:p>
            <a:pPr>
              <a:defRPr/>
            </a:pPr>
            <a:endParaRPr lang="en-US" dirty="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F71C51E-D124-42C4-A310-53CF52925404}" type="slidenum">
              <a:rPr lang="en-US" smtClean="0"/>
              <a:pPr eaLnBrk="1" hangingPunct="1"/>
              <a:t>133</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There are many ways to buy things if you think outside the box. Here are some unorthodox resources for buying items for your company.</a:t>
            </a:r>
          </a:p>
          <a:p>
            <a:r>
              <a:rPr lang="en-US" dirty="0"/>
              <a:t>Internet markets (ex. Craig’s List or EBay)</a:t>
            </a:r>
          </a:p>
          <a:p>
            <a:r>
              <a:rPr lang="en-US" dirty="0"/>
              <a:t>Auctions</a:t>
            </a:r>
          </a:p>
          <a:p>
            <a:r>
              <a:rPr lang="en-US" dirty="0"/>
              <a:t>Company closures</a:t>
            </a:r>
          </a:p>
          <a:p>
            <a:r>
              <a:rPr lang="en-US" dirty="0"/>
              <a:t>Thinking outside the box when making purchases may require some additional research time, the payoff may be worth it.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taking out-of-the-ordinary methods when making a purchase.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times, coming up with innovative ways of purchasing items could save money.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flipchart and markers ready before the activity is to begin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Ask participants to share innovative ways in buying items</a:t>
            </a:r>
          </a:p>
          <a:p>
            <a:pPr marL="228600" lvl="0" indent="-228600">
              <a:buFont typeface="+mj-lt"/>
              <a:buAutoNum type="arabicPeriod"/>
            </a:pPr>
            <a:r>
              <a:rPr lang="en-US" sz="1200" kern="1200" dirty="0">
                <a:solidFill>
                  <a:schemeClr val="tx1"/>
                </a:solidFill>
                <a:effectLst/>
                <a:latin typeface="+mn-lt"/>
                <a:ea typeface="+mn-ea"/>
                <a:cs typeface="+mn-cs"/>
              </a:rPr>
              <a:t>Randomly pick participants to share their thoughts</a:t>
            </a:r>
          </a:p>
          <a:p>
            <a:pPr marL="228600" lvl="0" indent="-228600">
              <a:buFont typeface="+mj-lt"/>
              <a:buAutoNum type="arabicPeriod"/>
            </a:pPr>
            <a:r>
              <a:rPr lang="en-US" sz="1200" kern="1200" dirty="0">
                <a:solidFill>
                  <a:schemeClr val="tx1"/>
                </a:solidFill>
                <a:effectLst/>
                <a:latin typeface="+mn-lt"/>
                <a:ea typeface="+mn-ea"/>
                <a:cs typeface="+mn-cs"/>
              </a:rPr>
              <a:t>Write them down on the flipchart</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1B712B-9E58-4FD1-BEE2-D8EBCF9B7143}" type="slidenum">
              <a:rPr lang="en-US" smtClean="0"/>
              <a:pPr eaLnBrk="1" hangingPunct="1"/>
              <a:t>134</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Abuses in the stock market in the 1900s forced the government to intervene and regulate how companies sold securities. The origins of financial regulations began back in 1933 with the enactment of the Securities Act of 1933. Here is as brief list of subsequent acts throughout history:</a:t>
            </a:r>
          </a:p>
          <a:p>
            <a:pPr lvl="0"/>
            <a:r>
              <a:rPr lang="en-US" sz="1200" b="1" kern="1200" dirty="0">
                <a:solidFill>
                  <a:schemeClr val="tx1"/>
                </a:solidFill>
                <a:effectLst/>
                <a:latin typeface="+mn-lt"/>
                <a:ea typeface="+mn-ea"/>
                <a:cs typeface="+mn-cs"/>
              </a:rPr>
              <a:t>Securities Act of 1933</a:t>
            </a:r>
            <a:r>
              <a:rPr lang="en-US" sz="1200" kern="1200" dirty="0">
                <a:solidFill>
                  <a:schemeClr val="tx1"/>
                </a:solidFill>
                <a:effectLst/>
                <a:latin typeface="+mn-lt"/>
                <a:ea typeface="+mn-ea"/>
                <a:cs typeface="+mn-cs"/>
              </a:rPr>
              <a:t> regulated the offer and sales of securities.</a:t>
            </a:r>
          </a:p>
          <a:p>
            <a:pPr lvl="0"/>
            <a:r>
              <a:rPr lang="en-US" sz="1200" b="1" kern="1200" dirty="0">
                <a:solidFill>
                  <a:schemeClr val="tx1"/>
                </a:solidFill>
                <a:effectLst/>
                <a:latin typeface="+mn-lt"/>
                <a:ea typeface="+mn-ea"/>
                <a:cs typeface="+mn-cs"/>
              </a:rPr>
              <a:t>Securities Exchange Act of 1934</a:t>
            </a:r>
            <a:r>
              <a:rPr lang="en-US" sz="1200" kern="1200" dirty="0">
                <a:solidFill>
                  <a:schemeClr val="tx1"/>
                </a:solidFill>
                <a:effectLst/>
                <a:latin typeface="+mn-lt"/>
                <a:ea typeface="+mn-ea"/>
                <a:cs typeface="+mn-cs"/>
              </a:rPr>
              <a:t> governed the secondary trading of securities like stocks, and bonds.</a:t>
            </a:r>
          </a:p>
          <a:p>
            <a:pPr lvl="0"/>
            <a:r>
              <a:rPr lang="en-US" sz="1200" b="1" kern="1200" dirty="0">
                <a:solidFill>
                  <a:schemeClr val="tx1"/>
                </a:solidFill>
                <a:effectLst/>
                <a:latin typeface="+mn-lt"/>
                <a:ea typeface="+mn-ea"/>
                <a:cs typeface="+mn-cs"/>
              </a:rPr>
              <a:t>Trust Indentured Act of 1939</a:t>
            </a:r>
            <a:r>
              <a:rPr lang="en-US" sz="1200" kern="1200" dirty="0">
                <a:solidFill>
                  <a:schemeClr val="tx1"/>
                </a:solidFill>
                <a:effectLst/>
                <a:latin typeface="+mn-lt"/>
                <a:ea typeface="+mn-ea"/>
                <a:cs typeface="+mn-cs"/>
              </a:rPr>
              <a:t> requires the appointment of an independent trustee to serve for the benefit of the holders of securities.</a:t>
            </a:r>
          </a:p>
          <a:p>
            <a:pPr lvl="0"/>
            <a:r>
              <a:rPr lang="en-US" sz="1200" b="1" kern="1200" dirty="0">
                <a:solidFill>
                  <a:schemeClr val="tx1"/>
                </a:solidFill>
                <a:effectLst/>
                <a:latin typeface="+mn-lt"/>
                <a:ea typeface="+mn-ea"/>
                <a:cs typeface="+mn-cs"/>
              </a:rPr>
              <a:t>Investment Company Act of 1940</a:t>
            </a:r>
            <a:r>
              <a:rPr lang="en-US" sz="1200" kern="1200" dirty="0">
                <a:solidFill>
                  <a:schemeClr val="tx1"/>
                </a:solidFill>
                <a:effectLst/>
                <a:latin typeface="+mn-lt"/>
                <a:ea typeface="+mn-ea"/>
                <a:cs typeface="+mn-cs"/>
              </a:rPr>
              <a:t> helped reduce or eliminate conditions, which affects the public interest and the interest of the investors.  </a:t>
            </a:r>
          </a:p>
          <a:p>
            <a:pPr lvl="0"/>
            <a:r>
              <a:rPr lang="en-US" sz="1200" b="1" kern="1200" dirty="0">
                <a:solidFill>
                  <a:schemeClr val="tx1"/>
                </a:solidFill>
                <a:effectLst/>
                <a:latin typeface="+mn-lt"/>
                <a:ea typeface="+mn-ea"/>
                <a:cs typeface="+mn-cs"/>
              </a:rPr>
              <a:t>Investment Advisers Act of 1940</a:t>
            </a:r>
            <a:r>
              <a:rPr lang="en-US" sz="1200" kern="1200" dirty="0">
                <a:solidFill>
                  <a:schemeClr val="tx1"/>
                </a:solidFill>
                <a:effectLst/>
                <a:latin typeface="+mn-lt"/>
                <a:ea typeface="+mn-ea"/>
                <a:cs typeface="+mn-cs"/>
              </a:rPr>
              <a:t> regulates the actions of the investment advisers.  </a:t>
            </a:r>
          </a:p>
          <a:p>
            <a:pPr lvl="0"/>
            <a:r>
              <a:rPr lang="en-US" sz="1200" b="1" kern="1200" dirty="0">
                <a:solidFill>
                  <a:schemeClr val="tx1"/>
                </a:solidFill>
                <a:effectLst/>
                <a:latin typeface="+mn-lt"/>
                <a:ea typeface="+mn-ea"/>
                <a:cs typeface="+mn-cs"/>
              </a:rPr>
              <a:t>Sarbanes-Oxley Act of 2002</a:t>
            </a:r>
            <a:r>
              <a:rPr lang="en-US" sz="1200" kern="1200" dirty="0">
                <a:solidFill>
                  <a:schemeClr val="tx1"/>
                </a:solidFill>
                <a:effectLst/>
                <a:latin typeface="+mn-lt"/>
                <a:ea typeface="+mn-ea"/>
                <a:cs typeface="+mn-cs"/>
              </a:rPr>
              <a:t> sets standards for all public company board, management and accounting firms in the United States.  </a:t>
            </a:r>
          </a:p>
          <a:p>
            <a:pPr lvl="0"/>
            <a:r>
              <a:rPr lang="en-US" sz="1200" b="1" kern="1200" dirty="0">
                <a:solidFill>
                  <a:schemeClr val="tx1"/>
                </a:solidFill>
                <a:effectLst/>
                <a:latin typeface="+mn-lt"/>
                <a:ea typeface="+mn-ea"/>
                <a:cs typeface="+mn-cs"/>
              </a:rPr>
              <a:t>Credit Rating Agency Reform Act of 2006</a:t>
            </a:r>
            <a:r>
              <a:rPr lang="en-US" sz="1200" kern="1200" dirty="0">
                <a:solidFill>
                  <a:schemeClr val="tx1"/>
                </a:solidFill>
                <a:effectLst/>
                <a:latin typeface="+mn-lt"/>
                <a:ea typeface="+mn-ea"/>
                <a:cs typeface="+mn-cs"/>
              </a:rPr>
              <a:t> improved ratings quality of companies, protecting investors.  </a:t>
            </a:r>
          </a:p>
          <a:p>
            <a:r>
              <a:rPr lang="en-US" sz="1200" kern="1200" dirty="0">
                <a:solidFill>
                  <a:schemeClr val="tx1"/>
                </a:solidFill>
                <a:effectLst/>
                <a:latin typeface="+mn-lt"/>
                <a:ea typeface="+mn-ea"/>
                <a:cs typeface="+mn-cs"/>
              </a:rPr>
              <a:t>The U.S. Securities and Exchange Commission is the agency that enforces federal securities laws.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origins of today’s financial government regulations.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origins of financial regulations began back in 1933 with the enactment of the Securities Act of 1933.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History of Financial Regulation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event in U.S. history caused the government to become involved in regulating corporate finances?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Great depression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Crash of 1929</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144</a:t>
            </a:fld>
            <a:endParaRPr lang="en-US" dirty="0"/>
          </a:p>
        </p:txBody>
      </p:sp>
    </p:spTree>
    <p:extLst>
      <p:ext uri="{BB962C8B-B14F-4D97-AF65-F5344CB8AC3E}">
        <p14:creationId xmlns:p14="http://schemas.microsoft.com/office/powerpoint/2010/main" val="6356556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The Sarbanes-Oxley Act of 2002 became law on July 30, 2002. This law is also known as the following:</a:t>
            </a:r>
          </a:p>
          <a:p>
            <a:pPr>
              <a:defRPr/>
            </a:pPr>
            <a:r>
              <a:rPr lang="en-US" dirty="0"/>
              <a:t>Public Company Accounting Reform And Investor Protection Act</a:t>
            </a:r>
          </a:p>
          <a:p>
            <a:pPr>
              <a:defRPr/>
            </a:pPr>
            <a:r>
              <a:rPr lang="en-US" dirty="0"/>
              <a:t>Corporate And Auditing Accountability and Responsibility Act</a:t>
            </a:r>
          </a:p>
          <a:p>
            <a:pPr>
              <a:defRPr/>
            </a:pPr>
            <a:r>
              <a:rPr lang="en-US" dirty="0"/>
              <a:t>Sarbanes-Oxley</a:t>
            </a:r>
          </a:p>
          <a:p>
            <a:pPr>
              <a:defRPr/>
            </a:pPr>
            <a:r>
              <a:rPr lang="en-US" dirty="0"/>
              <a:t>Sarbox</a:t>
            </a:r>
          </a:p>
          <a:p>
            <a:pPr>
              <a:defRPr/>
            </a:pPr>
            <a:r>
              <a:rPr lang="en-US" dirty="0"/>
              <a:t>SOX</a:t>
            </a:r>
          </a:p>
          <a:p>
            <a:pPr>
              <a:defRPr/>
            </a:pPr>
            <a:r>
              <a:rPr lang="en-US" dirty="0"/>
              <a:t>The law was named after its sponsors U.S. Senator Paul Sarbanes and U.S. Representative Michael G. Oxley. The bill was created after companies like Enron, Tyco International, Adelphia, Peregrine Systems and WorldCom committed major financial scandals.</a:t>
            </a:r>
          </a:p>
          <a:p>
            <a:pPr>
              <a:defRPr/>
            </a:pPr>
            <a:r>
              <a:rPr lang="en-US" dirty="0"/>
              <a:t>The law regulates the standards for all U.S. public company board of directors, management, and public accounting firms. The Securities and Exchange Commission (SEC) oversees the enforcement of this law.   </a:t>
            </a:r>
          </a:p>
          <a:p>
            <a:pPr>
              <a:defRPr/>
            </a:pPr>
            <a:r>
              <a:rPr lang="en-US" dirty="0"/>
              <a:t>The law establishes the following:</a:t>
            </a:r>
          </a:p>
          <a:p>
            <a:pPr>
              <a:defRPr/>
            </a:pPr>
            <a:r>
              <a:rPr lang="en-US" dirty="0"/>
              <a:t>Public Company Accounting Oversight Board, which performs the following</a:t>
            </a:r>
          </a:p>
          <a:p>
            <a:pPr lvl="1">
              <a:defRPr/>
            </a:pPr>
            <a:r>
              <a:rPr lang="en-US" dirty="0"/>
              <a:t>Oversee audits of public companies</a:t>
            </a:r>
          </a:p>
          <a:p>
            <a:pPr lvl="1">
              <a:defRPr/>
            </a:pPr>
            <a:r>
              <a:rPr lang="en-US" dirty="0"/>
              <a:t>Set audit reporting standards</a:t>
            </a:r>
          </a:p>
          <a:p>
            <a:pPr lvl="1">
              <a:defRPr/>
            </a:pPr>
            <a:r>
              <a:rPr lang="en-US" dirty="0"/>
              <a:t>Ensures compliance of public accounting firms</a:t>
            </a:r>
          </a:p>
          <a:p>
            <a:pPr lvl="1">
              <a:defRPr/>
            </a:pPr>
            <a:r>
              <a:rPr lang="en-US" dirty="0"/>
              <a:t>Requires accounting firms to register with them</a:t>
            </a:r>
          </a:p>
          <a:p>
            <a:pPr lvl="1">
              <a:defRPr/>
            </a:pPr>
            <a:r>
              <a:rPr lang="en-US" dirty="0"/>
              <a:t>Instructs company board of directors to establish auditing, quality and ethic standards</a:t>
            </a:r>
          </a:p>
          <a:p>
            <a:pPr lvl="1">
              <a:defRPr/>
            </a:pPr>
            <a:r>
              <a:rPr lang="en-US" dirty="0"/>
              <a:t>Provide rules for auditing standards</a:t>
            </a:r>
          </a:p>
          <a:p>
            <a:pPr>
              <a:defRPr/>
            </a:pPr>
            <a:r>
              <a:rPr lang="en-US" dirty="0"/>
              <a:t>Auditor Independence</a:t>
            </a:r>
          </a:p>
          <a:p>
            <a:pPr>
              <a:defRPr/>
            </a:pPr>
            <a:r>
              <a:rPr lang="en-US" dirty="0"/>
              <a:t>Corporate Responsibility</a:t>
            </a:r>
          </a:p>
          <a:p>
            <a:pPr>
              <a:defRPr/>
            </a:pPr>
            <a:r>
              <a:rPr lang="en-US" dirty="0"/>
              <a:t>Enhanced Financial Disclosures</a:t>
            </a:r>
          </a:p>
          <a:p>
            <a:pPr>
              <a:defRPr/>
            </a:pPr>
            <a:r>
              <a:rPr lang="en-US" dirty="0"/>
              <a:t>Analysis of Conflicts of interest</a:t>
            </a:r>
          </a:p>
          <a:p>
            <a:pPr>
              <a:defRPr/>
            </a:pPr>
            <a:r>
              <a:rPr lang="en-US" dirty="0"/>
              <a:t>Security and Exchange authority</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general requirements of the Sarbanes-Oxley Act.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Sarbanes-Oxley Act of 2002 was enacted because of corporate and accounting scandals.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Sarbanes-Oxley Act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review</a:t>
            </a:r>
          </a:p>
          <a:p>
            <a:pPr marL="228600" lvl="0" indent="-228600">
              <a:buFont typeface="+mj-lt"/>
              <a:buAutoNum type="arabicPeriod"/>
            </a:pPr>
            <a:r>
              <a:rPr lang="en-US" sz="1200" kern="1200" dirty="0">
                <a:solidFill>
                  <a:schemeClr val="tx1"/>
                </a:solidFill>
                <a:effectLst/>
                <a:latin typeface="+mn-lt"/>
                <a:ea typeface="+mn-ea"/>
                <a:cs typeface="+mn-cs"/>
              </a:rPr>
              <a:t>Go over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aspects of Sarbanes-Oxley affect your job today?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 </a:t>
            </a:r>
          </a:p>
          <a:p>
            <a:pPr>
              <a:defRPr/>
            </a:pPr>
            <a:endParaRPr lang="en-US" dirty="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7E086BA-6AF6-4735-8CBA-EBBD543BCB18}" type="slidenum">
              <a:rPr lang="en-US" smtClean="0"/>
              <a:pPr eaLnBrk="1" hangingPunct="1"/>
              <a:t>145</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Section 302 of the Sarbanes-Oxley Act of 2002 requires that the CEO and CFO certify the annual or quarterly report. The Corporate Responsibility for Financial Reports area of the law outlines the following requirements for the CEO and CFO:</a:t>
            </a:r>
          </a:p>
          <a:p>
            <a:r>
              <a:rPr lang="en-US" dirty="0"/>
              <a:t>•	The signing officer has reviewed the report</a:t>
            </a:r>
          </a:p>
          <a:p>
            <a:r>
              <a:rPr lang="en-US" dirty="0"/>
              <a:t>•	Based on the officer’s knowledge, the report does not contain any untrue statement </a:t>
            </a:r>
          </a:p>
          <a:p>
            <a:r>
              <a:rPr lang="en-US" dirty="0"/>
              <a:t>•	Based on such officer’s knowledge the report fairly present in all material respects the financial condition</a:t>
            </a:r>
          </a:p>
          <a:p>
            <a:r>
              <a:rPr lang="en-US" dirty="0"/>
              <a:t>•	The signing officers are responsible for establishing and maintaining internal controls</a:t>
            </a:r>
          </a:p>
          <a:p>
            <a:r>
              <a:rPr lang="en-US" dirty="0"/>
              <a:t>•	The signing officers have disclosed to the issuer’s auditors and the audit committee of the board of directors all significant deficiencies in the design or operation of internal controls </a:t>
            </a:r>
          </a:p>
          <a:p>
            <a:r>
              <a:rPr lang="en-US" dirty="0"/>
              <a:t>•	The signing officers have indicated in the report whether or not there were significant changes in internal controls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financial certification a CEO/CFO must have.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Section 302 of the Sarbanes-Oxley act of 2002 requires that the CEO and CFO certify their annual or quarterly report.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Discuss talking points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Answers will vary. </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146</a:t>
            </a:fld>
            <a:endParaRPr lang="en-US" dirty="0"/>
          </a:p>
        </p:txBody>
      </p:sp>
    </p:spTree>
    <p:extLst>
      <p:ext uri="{BB962C8B-B14F-4D97-AF65-F5344CB8AC3E}">
        <p14:creationId xmlns:p14="http://schemas.microsoft.com/office/powerpoint/2010/main" val="30272239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8th Company Law Directive is the European version of the Sarbanes-Oxley Act of 2002. This law was enacted in 2006. Most of you may not have to worry too much about this law unless your organization is based in Europe.</a:t>
            </a:r>
          </a:p>
          <a:p>
            <a:r>
              <a:rPr lang="en-US" dirty="0"/>
              <a:t>Knowing about this law helps, will allow you to become more globally aware of how corporate finances are regulated.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European version of the Sarbanes-Oxley Act.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8</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Company Law Directive is the European version of Sarbanes-Oxley Act of 2002.</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Discuss talking points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would you be concerned with this regulation?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my company enters the European market?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my company partners with a company in Europe</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147</a:t>
            </a:fld>
            <a:endParaRPr lang="en-US" dirty="0"/>
          </a:p>
        </p:txBody>
      </p:sp>
    </p:spTree>
    <p:extLst>
      <p:ext uri="{BB962C8B-B14F-4D97-AF65-F5344CB8AC3E}">
        <p14:creationId xmlns:p14="http://schemas.microsoft.com/office/powerpoint/2010/main" val="40029132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162</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2510804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25615767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165</a:t>
            </a:fld>
            <a:endParaRPr lang="en-CA" dirty="0"/>
          </a:p>
        </p:txBody>
      </p:sp>
    </p:spTree>
    <p:extLst>
      <p:ext uri="{BB962C8B-B14F-4D97-AF65-F5344CB8AC3E}">
        <p14:creationId xmlns:p14="http://schemas.microsoft.com/office/powerpoint/2010/main" val="2986807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6000">
                <a:schemeClr val="bg1">
                  <a:lumMod val="50000"/>
                  <a:alpha val="9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buNone/>
              <a:defRPr lang="en-US" sz="1800" i="1" kern="1200" dirty="0" smtClean="0">
                <a:solidFill>
                  <a:schemeClr val="tx1"/>
                </a:solidFill>
                <a:effectLst/>
                <a:latin typeface="+mn-lt"/>
                <a:ea typeface="+mn-ea"/>
                <a:cs typeface="Times New Roman" pitchFamily="18" charset="0"/>
              </a:defRPr>
            </a:lvl1pPr>
          </a:lstStyle>
          <a:p>
            <a:pPr marL="0" lvl="0" indent="0" algn="l" rtl="0" eaLnBrk="1" fontAlgn="auto" hangingPunct="1">
              <a:lnSpc>
                <a:spcPct val="115000"/>
              </a:lnSpc>
              <a:spcBef>
                <a:spcPct val="0"/>
              </a:spcBef>
              <a:spcAft>
                <a:spcPts val="0"/>
              </a:spcAft>
              <a:buFont typeface="Arial" charset="0"/>
              <a:buNone/>
            </a:pPr>
            <a:r>
              <a:rPr lang="en-US" dirty="0"/>
              <a:t>Click to edit Master text styles</a:t>
            </a:r>
          </a:p>
        </p:txBody>
      </p:sp>
      <p:pic>
        <p:nvPicPr>
          <p:cNvPr id="105474" name="Picture 2" descr="C:\Users\Darren\Desktop\New Photos\s00005.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0983" t="8459" r="21476" b="10873"/>
          <a:stretch/>
        </p:blipFill>
        <p:spPr bwMode="auto">
          <a:xfrm>
            <a:off x="6444208" y="4744534"/>
            <a:ext cx="2359396" cy="2113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318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948485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b="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84535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57891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4253444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54359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534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415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1211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499965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4078610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bg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910850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F6E551D-807B-4371-AE1F-12B5EADDA87D}"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B4C66C-B434-4F23-ACBC-5E878E1794E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382838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reasons IS NOT a factor that makes using historical data so helpful?</a:t>
            </a:r>
          </a:p>
          <a:p>
            <a:pPr lvl="1">
              <a:lnSpc>
                <a:spcPct val="115000"/>
              </a:lnSpc>
              <a:spcBef>
                <a:spcPts val="0"/>
              </a:spcBef>
              <a:spcAft>
                <a:spcPts val="0"/>
              </a:spcAft>
              <a:buFont typeface="+mj-lt"/>
              <a:buAutoNum type="alphaLcParenR"/>
            </a:pPr>
            <a:r>
              <a:rPr lang="en-US" dirty="0">
                <a:ea typeface="Times New Roman"/>
                <a:cs typeface="Times New Roman"/>
              </a:rPr>
              <a:t>The historical data show the past trends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historical data can halve the work and efforts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Historical data can be incorporated in budget report and justify the budget</a:t>
            </a:r>
          </a:p>
          <a:p>
            <a:pPr lvl="1">
              <a:lnSpc>
                <a:spcPct val="115000"/>
              </a:lnSpc>
              <a:spcBef>
                <a:spcPts val="0"/>
              </a:spcBef>
              <a:spcAft>
                <a:spcPts val="1000"/>
              </a:spcAft>
              <a:buFont typeface="+mj-lt"/>
              <a:buAutoNum type="alphaLcParenR"/>
            </a:pPr>
            <a:r>
              <a:rPr lang="en-US" dirty="0">
                <a:ea typeface="Times New Roman"/>
                <a:cs typeface="Times New Roman"/>
              </a:rPr>
              <a:t>Historical data can help you determine certain budget numbers</a:t>
            </a:r>
          </a:p>
          <a:p>
            <a:pPr lvl="0">
              <a:lnSpc>
                <a:spcPct val="115000"/>
              </a:lnSpc>
              <a:spcBef>
                <a:spcPts val="0"/>
              </a:spcBef>
              <a:spcAft>
                <a:spcPts val="1000"/>
              </a:spcAft>
              <a:buFont typeface="+mj-lt"/>
              <a:buAutoNum type="arabicParenR"/>
            </a:pPr>
            <a:r>
              <a:rPr lang="en-US" dirty="0">
                <a:ea typeface="Times New Roman"/>
                <a:cs typeface="Times New Roman"/>
              </a:rPr>
              <a:t>What is the common consequence of using the historical data from unreliable sources?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Bad and even disastrous results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can cause some minor problems</a:t>
            </a:r>
          </a:p>
          <a:p>
            <a:pPr lvl="1">
              <a:lnSpc>
                <a:spcPct val="115000"/>
              </a:lnSpc>
              <a:spcBef>
                <a:spcPts val="0"/>
              </a:spcBef>
              <a:spcAft>
                <a:spcPts val="0"/>
              </a:spcAft>
              <a:buFont typeface="+mj-lt"/>
              <a:buAutoNum type="alphaLcParenR"/>
            </a:pPr>
            <a:r>
              <a:rPr lang="en-US" dirty="0">
                <a:ea typeface="Times New Roman"/>
                <a:cs typeface="Times New Roman"/>
              </a:rPr>
              <a:t>There are no consequences, since the historical data do not have significant influence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2209820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 subject of analyzing the external environment?</a:t>
            </a:r>
          </a:p>
          <a:p>
            <a:pPr lvl="1">
              <a:lnSpc>
                <a:spcPct val="115000"/>
              </a:lnSpc>
              <a:spcBef>
                <a:spcPts val="0"/>
              </a:spcBef>
              <a:spcAft>
                <a:spcPts val="0"/>
              </a:spcAft>
              <a:buFont typeface="+mj-lt"/>
              <a:buAutoNum type="alphaLcParenR"/>
            </a:pPr>
            <a:r>
              <a:rPr lang="en-US" dirty="0">
                <a:ea typeface="Times New Roman"/>
                <a:cs typeface="Times New Roman"/>
              </a:rPr>
              <a:t>Market trends</a:t>
            </a:r>
          </a:p>
          <a:p>
            <a:pPr lvl="1">
              <a:lnSpc>
                <a:spcPct val="115000"/>
              </a:lnSpc>
              <a:spcBef>
                <a:spcPts val="0"/>
              </a:spcBef>
              <a:spcAft>
                <a:spcPts val="0"/>
              </a:spcAft>
              <a:buFont typeface="+mj-lt"/>
              <a:buAutoNum type="alphaLcParenR"/>
            </a:pPr>
            <a:r>
              <a:rPr lang="en-US" dirty="0">
                <a:ea typeface="Times New Roman"/>
                <a:cs typeface="Times New Roman"/>
              </a:rPr>
              <a:t>Competition</a:t>
            </a:r>
          </a:p>
          <a:p>
            <a:pPr lvl="1">
              <a:lnSpc>
                <a:spcPct val="115000"/>
              </a:lnSpc>
              <a:spcBef>
                <a:spcPts val="0"/>
              </a:spcBef>
              <a:spcAft>
                <a:spcPts val="0"/>
              </a:spcAft>
              <a:buFont typeface="+mj-lt"/>
              <a:buAutoNum type="alphaLcParenR"/>
            </a:pPr>
            <a:r>
              <a:rPr lang="en-US" dirty="0">
                <a:ea typeface="Times New Roman"/>
                <a:cs typeface="Times New Roman"/>
              </a:rPr>
              <a:t>Regulatory issues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Strength  and weaknesses which is determined by review the financial statements of the organization</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areas IS NOT related to the gathering of budget information?</a:t>
            </a:r>
          </a:p>
          <a:p>
            <a:pPr lvl="1">
              <a:lnSpc>
                <a:spcPct val="115000"/>
              </a:lnSpc>
              <a:spcBef>
                <a:spcPts val="0"/>
              </a:spcBef>
              <a:spcAft>
                <a:spcPts val="0"/>
              </a:spcAft>
              <a:buFont typeface="+mj-lt"/>
              <a:buAutoNum type="alphaLcParenR"/>
            </a:pPr>
            <a:r>
              <a:rPr lang="en-US" dirty="0">
                <a:ea typeface="Times New Roman"/>
                <a:cs typeface="Times New Roman"/>
              </a:rPr>
              <a:t>Internal environment</a:t>
            </a:r>
          </a:p>
          <a:p>
            <a:pPr lvl="1">
              <a:lnSpc>
                <a:spcPct val="115000"/>
              </a:lnSpc>
              <a:spcBef>
                <a:spcPts val="0"/>
              </a:spcBef>
              <a:spcAft>
                <a:spcPts val="0"/>
              </a:spcAft>
              <a:buFont typeface="+mj-lt"/>
              <a:buAutoNum type="alphaLcParenR"/>
            </a:pPr>
            <a:r>
              <a:rPr lang="en-US" dirty="0">
                <a:ea typeface="Times New Roman"/>
                <a:cs typeface="Times New Roman"/>
              </a:rPr>
              <a:t>Existing policies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Accounting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Staff requirements</a:t>
            </a:r>
          </a:p>
        </p:txBody>
      </p:sp>
    </p:spTree>
    <p:extLst>
      <p:ext uri="{BB962C8B-B14F-4D97-AF65-F5344CB8AC3E}">
        <p14:creationId xmlns:p14="http://schemas.microsoft.com/office/powerpoint/2010/main" val="36167901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steps does the LOAD technique for determining the budget for special circumstances imply?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Order, Assess, Determine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List, Obtain, Address, Determine</a:t>
            </a:r>
          </a:p>
          <a:p>
            <a:pPr lvl="1">
              <a:lnSpc>
                <a:spcPct val="115000"/>
              </a:lnSpc>
              <a:spcBef>
                <a:spcPts val="0"/>
              </a:spcBef>
              <a:spcAft>
                <a:spcPts val="0"/>
              </a:spcAft>
              <a:buFont typeface="+mj-lt"/>
              <a:buAutoNum type="alphaLcParenR"/>
            </a:pPr>
            <a:r>
              <a:rPr lang="en-US" dirty="0">
                <a:ea typeface="Times New Roman"/>
                <a:cs typeface="Times New Roman"/>
              </a:rPr>
              <a:t>Label, Order, Assess, Determine</a:t>
            </a:r>
          </a:p>
          <a:p>
            <a:pPr lvl="1">
              <a:lnSpc>
                <a:spcPct val="115000"/>
              </a:lnSpc>
              <a:spcBef>
                <a:spcPts val="0"/>
              </a:spcBef>
              <a:spcAft>
                <a:spcPts val="1000"/>
              </a:spcAft>
              <a:buFont typeface="+mj-lt"/>
              <a:buAutoNum type="alphaLcParenR"/>
            </a:pPr>
            <a:r>
              <a:rPr lang="en-US" dirty="0">
                <a:ea typeface="Times New Roman"/>
                <a:cs typeface="Times New Roman"/>
              </a:rPr>
              <a:t>Label, Obtain, Address, Determine</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budget is a guide and should be regarded as flexible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budgets are unstable and some special circumstances always occur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budget should not be changed randomly or whenever something happens</a:t>
            </a:r>
          </a:p>
          <a:p>
            <a:pPr lvl="1">
              <a:lnSpc>
                <a:spcPct val="115000"/>
              </a:lnSpc>
              <a:spcBef>
                <a:spcPts val="0"/>
              </a:spcBef>
              <a:spcAft>
                <a:spcPts val="1000"/>
              </a:spcAft>
              <a:buFont typeface="+mj-lt"/>
              <a:buAutoNum type="alphaLcParenR"/>
            </a:pPr>
            <a:r>
              <a:rPr lang="en-US" dirty="0">
                <a:ea typeface="Times New Roman"/>
                <a:cs typeface="Times New Roman"/>
              </a:rPr>
              <a:t>If the contingent funds are not used by the end of the budget period, it should be returned to the organization</a:t>
            </a:r>
          </a:p>
        </p:txBody>
      </p:sp>
    </p:spTree>
    <p:extLst>
      <p:ext uri="{BB962C8B-B14F-4D97-AF65-F5344CB8AC3E}">
        <p14:creationId xmlns:p14="http://schemas.microsoft.com/office/powerpoint/2010/main" val="11603093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arenR" startAt="7"/>
            </a:pPr>
            <a:r>
              <a:rPr lang="en-US" dirty="0">
                <a:ea typeface="Times New Roman"/>
                <a:cs typeface="Times New Roman"/>
              </a:rPr>
              <a:t>What steps does the RADAR technique for putting the budget together imply?</a:t>
            </a:r>
          </a:p>
          <a:p>
            <a:pPr lvl="1">
              <a:lnSpc>
                <a:spcPct val="115000"/>
              </a:lnSpc>
              <a:spcBef>
                <a:spcPts val="0"/>
              </a:spcBef>
              <a:spcAft>
                <a:spcPts val="0"/>
              </a:spcAft>
              <a:buFont typeface="+mj-lt"/>
              <a:buAutoNum type="alphaLcParenR"/>
            </a:pPr>
            <a:r>
              <a:rPr lang="en-US" dirty="0">
                <a:ea typeface="Times New Roman"/>
                <a:cs typeface="Times New Roman"/>
              </a:rPr>
              <a:t>Rationalize, Acquire, Develop, Assess, Report</a:t>
            </a:r>
          </a:p>
          <a:p>
            <a:pPr lvl="1">
              <a:lnSpc>
                <a:spcPct val="115000"/>
              </a:lnSpc>
              <a:spcBef>
                <a:spcPts val="0"/>
              </a:spcBef>
              <a:spcAft>
                <a:spcPts val="0"/>
              </a:spcAft>
              <a:buFont typeface="+mj-lt"/>
              <a:buAutoNum type="alphaLcParenR"/>
            </a:pPr>
            <a:r>
              <a:rPr lang="en-US" dirty="0">
                <a:ea typeface="Times New Roman"/>
                <a:cs typeface="Times New Roman"/>
              </a:rPr>
              <a:t>Research, Assess, Debate, Acquire, Report</a:t>
            </a:r>
          </a:p>
          <a:p>
            <a:pPr lvl="1">
              <a:lnSpc>
                <a:spcPct val="115000"/>
              </a:lnSpc>
              <a:spcBef>
                <a:spcPts val="0"/>
              </a:spcBef>
              <a:spcAft>
                <a:spcPts val="0"/>
              </a:spcAft>
              <a:buFont typeface="+mj-lt"/>
              <a:buAutoNum type="alphaLcParenR"/>
            </a:pPr>
            <a:r>
              <a:rPr lang="en-US" dirty="0">
                <a:ea typeface="Times New Roman"/>
                <a:cs typeface="Times New Roman"/>
              </a:rPr>
              <a:t>Reach, Affirm, Develop, Adopt, Reaffirm</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Research, Acquire, Develop, Adopt, Report</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Who gives the approval of the final budget?</a:t>
            </a:r>
          </a:p>
          <a:p>
            <a:pPr lvl="1">
              <a:lnSpc>
                <a:spcPct val="115000"/>
              </a:lnSpc>
              <a:spcBef>
                <a:spcPts val="0"/>
              </a:spcBef>
              <a:spcAft>
                <a:spcPts val="0"/>
              </a:spcAft>
              <a:buFont typeface="+mj-lt"/>
              <a:buAutoNum type="alphaLcParenR"/>
            </a:pPr>
            <a:r>
              <a:rPr lang="en-US" dirty="0">
                <a:ea typeface="Times New Roman"/>
                <a:cs typeface="Times New Roman"/>
              </a:rPr>
              <a:t>CEO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Board of Directors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CFO</a:t>
            </a:r>
          </a:p>
          <a:p>
            <a:pPr lvl="1">
              <a:lnSpc>
                <a:spcPct val="115000"/>
              </a:lnSpc>
              <a:spcBef>
                <a:spcPts val="0"/>
              </a:spcBef>
              <a:spcAft>
                <a:spcPts val="1000"/>
              </a:spcAft>
              <a:buFont typeface="+mj-lt"/>
              <a:buAutoNum type="alphaLcParenR"/>
            </a:pPr>
            <a:r>
              <a:rPr lang="en-US" dirty="0">
                <a:ea typeface="Times New Roman"/>
                <a:cs typeface="Times New Roman"/>
              </a:rPr>
              <a:t>The manager</a:t>
            </a:r>
          </a:p>
          <a:p>
            <a:endParaRPr lang="en-US" dirty="0"/>
          </a:p>
        </p:txBody>
      </p:sp>
    </p:spTree>
    <p:extLst>
      <p:ext uri="{BB962C8B-B14F-4D97-AF65-F5344CB8AC3E}">
        <p14:creationId xmlns:p14="http://schemas.microsoft.com/office/powerpoint/2010/main" val="35223789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When it comes to computer programs, they usually: </a:t>
            </a:r>
          </a:p>
          <a:p>
            <a:pPr lvl="1">
              <a:lnSpc>
                <a:spcPct val="115000"/>
              </a:lnSpc>
              <a:spcBef>
                <a:spcPts val="0"/>
              </a:spcBef>
              <a:spcAft>
                <a:spcPts val="0"/>
              </a:spcAft>
              <a:buFont typeface="+mj-lt"/>
              <a:buAutoNum type="alphaLcParenR"/>
            </a:pPr>
            <a:r>
              <a:rPr lang="en-US" dirty="0">
                <a:ea typeface="Times New Roman"/>
                <a:cs typeface="Times New Roman"/>
              </a:rPr>
              <a:t>Make things more complicated</a:t>
            </a:r>
          </a:p>
          <a:p>
            <a:pPr lvl="1">
              <a:lnSpc>
                <a:spcPct val="115000"/>
              </a:lnSpc>
              <a:spcBef>
                <a:spcPts val="0"/>
              </a:spcBef>
              <a:spcAft>
                <a:spcPts val="0"/>
              </a:spcAft>
              <a:buFont typeface="+mj-lt"/>
              <a:buAutoNum type="alphaLcParenR"/>
            </a:pPr>
            <a:r>
              <a:rPr lang="en-US" dirty="0">
                <a:ea typeface="Times New Roman"/>
                <a:cs typeface="Times New Roman"/>
              </a:rPr>
              <a:t>Mix up the data</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Make things easier and more efficient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Do the half of the work automatically</a:t>
            </a:r>
          </a:p>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listed as a benefit of computer programs?</a:t>
            </a:r>
          </a:p>
          <a:p>
            <a:pPr lvl="1">
              <a:lnSpc>
                <a:spcPct val="115000"/>
              </a:lnSpc>
              <a:spcBef>
                <a:spcPts val="0"/>
              </a:spcBef>
              <a:spcAft>
                <a:spcPts val="0"/>
              </a:spcAft>
              <a:buFont typeface="+mj-lt"/>
              <a:buAutoNum type="alphaLcParenR"/>
            </a:pPr>
            <a:r>
              <a:rPr lang="en-US" dirty="0">
                <a:ea typeface="Times New Roman"/>
                <a:cs typeface="Times New Roman"/>
              </a:rPr>
              <a:t>Reduced calculation errors</a:t>
            </a:r>
          </a:p>
          <a:p>
            <a:pPr lvl="1">
              <a:lnSpc>
                <a:spcPct val="115000"/>
              </a:lnSpc>
              <a:spcBef>
                <a:spcPts val="0"/>
              </a:spcBef>
              <a:spcAft>
                <a:spcPts val="0"/>
              </a:spcAft>
              <a:buFont typeface="+mj-lt"/>
              <a:buAutoNum type="alphaLcParenR"/>
            </a:pPr>
            <a:r>
              <a:rPr lang="en-US" dirty="0">
                <a:ea typeface="Times New Roman"/>
                <a:cs typeface="Times New Roman"/>
              </a:rPr>
              <a:t>Graphs and visuals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Automatic creating of budget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Reporting features</a:t>
            </a:r>
          </a:p>
          <a:p>
            <a:endParaRPr lang="en-US" dirty="0"/>
          </a:p>
        </p:txBody>
      </p:sp>
    </p:spTree>
    <p:extLst>
      <p:ext uri="{BB962C8B-B14F-4D97-AF65-F5344CB8AC3E}">
        <p14:creationId xmlns:p14="http://schemas.microsoft.com/office/powerpoint/2010/main" val="20673429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Module Eight:</a:t>
            </a:r>
            <a:br>
              <a:rPr lang="en-US" dirty="0"/>
            </a:br>
            <a:r>
              <a:rPr lang="en-US" dirty="0"/>
              <a:t>Advanced Forecasting Techniques</a:t>
            </a:r>
          </a:p>
        </p:txBody>
      </p:sp>
      <p:sp>
        <p:nvSpPr>
          <p:cNvPr id="4301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dirty="0">
                <a:latin typeface="Cambria" pitchFamily="18" charset="0"/>
                <a:cs typeface="Times New Roman" pitchFamily="18" charset="0"/>
              </a:rPr>
              <a:t>If you have to forecast, forecast often.</a:t>
            </a:r>
            <a:endParaRPr lang="en-US" dirty="0">
              <a:cs typeface="Times New Roman" pitchFamily="18" charset="0"/>
            </a:endParaRPr>
          </a:p>
          <a:p>
            <a:pPr algn="ctr">
              <a:lnSpc>
                <a:spcPct val="115000"/>
              </a:lnSpc>
              <a:spcBef>
                <a:spcPct val="0"/>
              </a:spcBef>
              <a:spcAft>
                <a:spcPts val="1000"/>
              </a:spcAft>
            </a:pPr>
            <a:r>
              <a:rPr lang="en-US" b="1" dirty="0">
                <a:latin typeface="Cambria" pitchFamily="18" charset="0"/>
                <a:cs typeface="Times New Roman" pitchFamily="18" charset="0"/>
              </a:rPr>
              <a:t>Edgar R. Fiedler</a:t>
            </a:r>
            <a:endParaRPr lang="en-US" b="1" dirty="0">
              <a:cs typeface="Times New Roman" pitchFamily="18" charset="0"/>
            </a:endParaRPr>
          </a:p>
          <a:p>
            <a:endParaRPr lang="en-US" dirty="0"/>
          </a:p>
        </p:txBody>
      </p:sp>
      <p:sp>
        <p:nvSpPr>
          <p:cNvPr id="41987" name="Content Placeholder 3"/>
          <p:cNvSpPr>
            <a:spLocks noGrp="1"/>
          </p:cNvSpPr>
          <p:nvPr>
            <p:ph type="body" sz="quarter" idx="11"/>
          </p:nvPr>
        </p:nvSpPr>
        <p:spPr/>
        <p:txBody>
          <a:bodyPr>
            <a:normAutofit/>
          </a:bodyPr>
          <a:lstStyle/>
          <a:p>
            <a:pPr marL="0">
              <a:defRPr/>
            </a:pPr>
            <a:r>
              <a:rPr lang="en-US" dirty="0"/>
              <a:t>In this module, the following forecasting techniques will be discussed:</a:t>
            </a:r>
          </a:p>
          <a:p>
            <a:pPr>
              <a:buFont typeface="Arial" pitchFamily="34" charset="0"/>
              <a:buChar char="•"/>
              <a:defRPr/>
            </a:pPr>
            <a:r>
              <a:rPr lang="en-US" dirty="0"/>
              <a:t>Using the average</a:t>
            </a:r>
          </a:p>
          <a:p>
            <a:pPr>
              <a:buFont typeface="Arial" pitchFamily="34" charset="0"/>
              <a:buChar char="•"/>
              <a:defRPr/>
            </a:pPr>
            <a:r>
              <a:rPr lang="en-US" dirty="0"/>
              <a:t>Regression analysis</a:t>
            </a:r>
          </a:p>
          <a:p>
            <a:pPr>
              <a:buFont typeface="Arial" pitchFamily="34" charset="0"/>
              <a:buChar char="•"/>
              <a:defRPr/>
            </a:pPr>
            <a:r>
              <a:rPr lang="en-US" dirty="0"/>
              <a:t>Extrapolation</a:t>
            </a:r>
          </a:p>
          <a:p>
            <a:pPr>
              <a:buFont typeface="Arial" pitchFamily="34" charset="0"/>
              <a:buChar char="•"/>
              <a:defRPr/>
            </a:pPr>
            <a:r>
              <a:rPr lang="en-US" dirty="0"/>
              <a:t>Forma financial models</a:t>
            </a:r>
          </a:p>
          <a:p>
            <a:pPr>
              <a:defRPr/>
            </a:pP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0302644-4117-431D-B2B1-D61D3E5852FD}"/>
              </a:ext>
            </a:extLst>
          </p:cNvPr>
          <p:cNvSpPr>
            <a:spLocks noGrp="1"/>
          </p:cNvSpPr>
          <p:nvPr>
            <p:ph sz="quarter" idx="11"/>
          </p:nvPr>
        </p:nvSpPr>
        <p:spPr/>
        <p:txBody>
          <a:bodyPr/>
          <a:lstStyle/>
          <a:p>
            <a:endParaRPr lang="en-US"/>
          </a:p>
        </p:txBody>
      </p:sp>
      <p:sp>
        <p:nvSpPr>
          <p:cNvPr id="44034" name="Title 4"/>
          <p:cNvSpPr>
            <a:spLocks noGrp="1"/>
          </p:cNvSpPr>
          <p:nvPr>
            <p:ph type="title"/>
          </p:nvPr>
        </p:nvSpPr>
        <p:spPr/>
        <p:txBody>
          <a:bodyPr/>
          <a:lstStyle/>
          <a:p>
            <a:r>
              <a:rPr lang="en-US" dirty="0"/>
              <a:t>Using the Average</a:t>
            </a:r>
          </a:p>
        </p:txBody>
      </p:sp>
      <p:grpSp>
        <p:nvGrpSpPr>
          <p:cNvPr id="2" name="Group 1">
            <a:extLst>
              <a:ext uri="{FF2B5EF4-FFF2-40B4-BE49-F238E27FC236}">
                <a16:creationId xmlns:a16="http://schemas.microsoft.com/office/drawing/2014/main" id="{A8CF32DF-3F70-496C-B1EE-7601587482C5}"/>
              </a:ext>
            </a:extLst>
          </p:cNvPr>
          <p:cNvGrpSpPr/>
          <p:nvPr/>
        </p:nvGrpSpPr>
        <p:grpSpPr>
          <a:xfrm>
            <a:off x="463291" y="1600200"/>
            <a:ext cx="8217416" cy="4525963"/>
            <a:chOff x="463291" y="1600200"/>
            <a:chExt cx="8217416" cy="4525963"/>
          </a:xfrm>
        </p:grpSpPr>
        <p:sp>
          <p:nvSpPr>
            <p:cNvPr id="4" name="Freeform: Shape 3">
              <a:extLst>
                <a:ext uri="{FF2B5EF4-FFF2-40B4-BE49-F238E27FC236}">
                  <a16:creationId xmlns:a16="http://schemas.microsoft.com/office/drawing/2014/main" id="{757038F3-79B7-482B-9DC1-4EAE07597282}"/>
                </a:ext>
              </a:extLst>
            </p:cNvPr>
            <p:cNvSpPr/>
            <p:nvPr/>
          </p:nvSpPr>
          <p:spPr>
            <a:xfrm>
              <a:off x="463291" y="1600200"/>
              <a:ext cx="2463254" cy="4525963"/>
            </a:xfrm>
            <a:custGeom>
              <a:avLst/>
              <a:gdLst>
                <a:gd name="connsiteX0" fmla="*/ 0 w 2463254"/>
                <a:gd name="connsiteY0" fmla="*/ 246325 h 4525963"/>
                <a:gd name="connsiteX1" fmla="*/ 246325 w 2463254"/>
                <a:gd name="connsiteY1" fmla="*/ 0 h 4525963"/>
                <a:gd name="connsiteX2" fmla="*/ 2216929 w 2463254"/>
                <a:gd name="connsiteY2" fmla="*/ 0 h 4525963"/>
                <a:gd name="connsiteX3" fmla="*/ 2463254 w 2463254"/>
                <a:gd name="connsiteY3" fmla="*/ 246325 h 4525963"/>
                <a:gd name="connsiteX4" fmla="*/ 2463254 w 2463254"/>
                <a:gd name="connsiteY4" fmla="*/ 4279638 h 4525963"/>
                <a:gd name="connsiteX5" fmla="*/ 2216929 w 2463254"/>
                <a:gd name="connsiteY5" fmla="*/ 4525963 h 4525963"/>
                <a:gd name="connsiteX6" fmla="*/ 246325 w 2463254"/>
                <a:gd name="connsiteY6" fmla="*/ 4525963 h 4525963"/>
                <a:gd name="connsiteX7" fmla="*/ 0 w 2463254"/>
                <a:gd name="connsiteY7" fmla="*/ 4279638 h 4525963"/>
                <a:gd name="connsiteX8" fmla="*/ 0 w 2463254"/>
                <a:gd name="connsiteY8" fmla="*/ 246325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3254" h="4525963">
                  <a:moveTo>
                    <a:pt x="0" y="246325"/>
                  </a:moveTo>
                  <a:cubicBezTo>
                    <a:pt x="0" y="110283"/>
                    <a:pt x="110283" y="0"/>
                    <a:pt x="246325" y="0"/>
                  </a:cubicBezTo>
                  <a:lnTo>
                    <a:pt x="2216929" y="0"/>
                  </a:lnTo>
                  <a:cubicBezTo>
                    <a:pt x="2352971" y="0"/>
                    <a:pt x="2463254" y="110283"/>
                    <a:pt x="2463254" y="246325"/>
                  </a:cubicBezTo>
                  <a:lnTo>
                    <a:pt x="2463254" y="4279638"/>
                  </a:lnTo>
                  <a:cubicBezTo>
                    <a:pt x="2463254" y="4415680"/>
                    <a:pt x="2352971" y="4525963"/>
                    <a:pt x="2216929" y="4525963"/>
                  </a:cubicBezTo>
                  <a:lnTo>
                    <a:pt x="246325" y="4525963"/>
                  </a:lnTo>
                  <a:cubicBezTo>
                    <a:pt x="110283" y="4525963"/>
                    <a:pt x="0" y="4415680"/>
                    <a:pt x="0" y="4279638"/>
                  </a:cubicBezTo>
                  <a:lnTo>
                    <a:pt x="0" y="246325"/>
                  </a:lnTo>
                  <a:close/>
                </a:path>
              </a:pathLst>
            </a:cu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94066" tIns="194066" rIns="194066" bIns="194066"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Helps forecast</a:t>
              </a:r>
            </a:p>
          </p:txBody>
        </p:sp>
        <p:sp>
          <p:nvSpPr>
            <p:cNvPr id="5" name="Freeform: Shape 4">
              <a:extLst>
                <a:ext uri="{FF2B5EF4-FFF2-40B4-BE49-F238E27FC236}">
                  <a16:creationId xmlns:a16="http://schemas.microsoft.com/office/drawing/2014/main" id="{5FAF00C5-8BCB-4B26-93F4-93D02579CFE0}"/>
                </a:ext>
              </a:extLst>
            </p:cNvPr>
            <p:cNvSpPr/>
            <p:nvPr/>
          </p:nvSpPr>
          <p:spPr>
            <a:xfrm>
              <a:off x="3340372" y="1600200"/>
              <a:ext cx="2463254" cy="4525963"/>
            </a:xfrm>
            <a:custGeom>
              <a:avLst/>
              <a:gdLst>
                <a:gd name="connsiteX0" fmla="*/ 0 w 2463254"/>
                <a:gd name="connsiteY0" fmla="*/ 246325 h 4525963"/>
                <a:gd name="connsiteX1" fmla="*/ 246325 w 2463254"/>
                <a:gd name="connsiteY1" fmla="*/ 0 h 4525963"/>
                <a:gd name="connsiteX2" fmla="*/ 2216929 w 2463254"/>
                <a:gd name="connsiteY2" fmla="*/ 0 h 4525963"/>
                <a:gd name="connsiteX3" fmla="*/ 2463254 w 2463254"/>
                <a:gd name="connsiteY3" fmla="*/ 246325 h 4525963"/>
                <a:gd name="connsiteX4" fmla="*/ 2463254 w 2463254"/>
                <a:gd name="connsiteY4" fmla="*/ 4279638 h 4525963"/>
                <a:gd name="connsiteX5" fmla="*/ 2216929 w 2463254"/>
                <a:gd name="connsiteY5" fmla="*/ 4525963 h 4525963"/>
                <a:gd name="connsiteX6" fmla="*/ 246325 w 2463254"/>
                <a:gd name="connsiteY6" fmla="*/ 4525963 h 4525963"/>
                <a:gd name="connsiteX7" fmla="*/ 0 w 2463254"/>
                <a:gd name="connsiteY7" fmla="*/ 4279638 h 4525963"/>
                <a:gd name="connsiteX8" fmla="*/ 0 w 2463254"/>
                <a:gd name="connsiteY8" fmla="*/ 246325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3254" h="4525963">
                  <a:moveTo>
                    <a:pt x="0" y="246325"/>
                  </a:moveTo>
                  <a:cubicBezTo>
                    <a:pt x="0" y="110283"/>
                    <a:pt x="110283" y="0"/>
                    <a:pt x="246325" y="0"/>
                  </a:cubicBezTo>
                  <a:lnTo>
                    <a:pt x="2216929" y="0"/>
                  </a:lnTo>
                  <a:cubicBezTo>
                    <a:pt x="2352971" y="0"/>
                    <a:pt x="2463254" y="110283"/>
                    <a:pt x="2463254" y="246325"/>
                  </a:cubicBezTo>
                  <a:lnTo>
                    <a:pt x="2463254" y="4279638"/>
                  </a:lnTo>
                  <a:cubicBezTo>
                    <a:pt x="2463254" y="4415680"/>
                    <a:pt x="2352971" y="4525963"/>
                    <a:pt x="2216929" y="4525963"/>
                  </a:cubicBezTo>
                  <a:lnTo>
                    <a:pt x="246325" y="4525963"/>
                  </a:lnTo>
                  <a:cubicBezTo>
                    <a:pt x="110283" y="4525963"/>
                    <a:pt x="0" y="4415680"/>
                    <a:pt x="0" y="4279638"/>
                  </a:cubicBezTo>
                  <a:lnTo>
                    <a:pt x="0" y="246325"/>
                  </a:lnTo>
                  <a:close/>
                </a:path>
              </a:pathLst>
            </a:custGeom>
            <a:solidFill>
              <a:schemeClr val="accent3"/>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94066" tIns="194066" rIns="194066" bIns="194066"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Easy with spreadsheet</a:t>
              </a:r>
            </a:p>
          </p:txBody>
        </p:sp>
        <p:sp>
          <p:nvSpPr>
            <p:cNvPr id="6" name="Freeform: Shape 5">
              <a:extLst>
                <a:ext uri="{FF2B5EF4-FFF2-40B4-BE49-F238E27FC236}">
                  <a16:creationId xmlns:a16="http://schemas.microsoft.com/office/drawing/2014/main" id="{9B25F040-99E1-451C-880D-AB59B5AEC4A4}"/>
                </a:ext>
              </a:extLst>
            </p:cNvPr>
            <p:cNvSpPr/>
            <p:nvPr/>
          </p:nvSpPr>
          <p:spPr>
            <a:xfrm>
              <a:off x="6217453" y="1600200"/>
              <a:ext cx="2463254" cy="4525963"/>
            </a:xfrm>
            <a:custGeom>
              <a:avLst/>
              <a:gdLst>
                <a:gd name="connsiteX0" fmla="*/ 0 w 2463254"/>
                <a:gd name="connsiteY0" fmla="*/ 246325 h 4525963"/>
                <a:gd name="connsiteX1" fmla="*/ 246325 w 2463254"/>
                <a:gd name="connsiteY1" fmla="*/ 0 h 4525963"/>
                <a:gd name="connsiteX2" fmla="*/ 2216929 w 2463254"/>
                <a:gd name="connsiteY2" fmla="*/ 0 h 4525963"/>
                <a:gd name="connsiteX3" fmla="*/ 2463254 w 2463254"/>
                <a:gd name="connsiteY3" fmla="*/ 246325 h 4525963"/>
                <a:gd name="connsiteX4" fmla="*/ 2463254 w 2463254"/>
                <a:gd name="connsiteY4" fmla="*/ 4279638 h 4525963"/>
                <a:gd name="connsiteX5" fmla="*/ 2216929 w 2463254"/>
                <a:gd name="connsiteY5" fmla="*/ 4525963 h 4525963"/>
                <a:gd name="connsiteX6" fmla="*/ 246325 w 2463254"/>
                <a:gd name="connsiteY6" fmla="*/ 4525963 h 4525963"/>
                <a:gd name="connsiteX7" fmla="*/ 0 w 2463254"/>
                <a:gd name="connsiteY7" fmla="*/ 4279638 h 4525963"/>
                <a:gd name="connsiteX8" fmla="*/ 0 w 2463254"/>
                <a:gd name="connsiteY8" fmla="*/ 246325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3254" h="4525963">
                  <a:moveTo>
                    <a:pt x="0" y="246325"/>
                  </a:moveTo>
                  <a:cubicBezTo>
                    <a:pt x="0" y="110283"/>
                    <a:pt x="110283" y="0"/>
                    <a:pt x="246325" y="0"/>
                  </a:cubicBezTo>
                  <a:lnTo>
                    <a:pt x="2216929" y="0"/>
                  </a:lnTo>
                  <a:cubicBezTo>
                    <a:pt x="2352971" y="0"/>
                    <a:pt x="2463254" y="110283"/>
                    <a:pt x="2463254" y="246325"/>
                  </a:cubicBezTo>
                  <a:lnTo>
                    <a:pt x="2463254" y="4279638"/>
                  </a:lnTo>
                  <a:cubicBezTo>
                    <a:pt x="2463254" y="4415680"/>
                    <a:pt x="2352971" y="4525963"/>
                    <a:pt x="2216929" y="4525963"/>
                  </a:cubicBezTo>
                  <a:lnTo>
                    <a:pt x="246325" y="4525963"/>
                  </a:lnTo>
                  <a:cubicBezTo>
                    <a:pt x="110283" y="4525963"/>
                    <a:pt x="0" y="4415680"/>
                    <a:pt x="0" y="4279638"/>
                  </a:cubicBezTo>
                  <a:lnTo>
                    <a:pt x="0" y="246325"/>
                  </a:lnTo>
                  <a:close/>
                </a:path>
              </a:pathLst>
            </a:custGeom>
            <a:solidFill>
              <a:schemeClr val="accent4"/>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94066" tIns="194066" rIns="194066" bIns="194066"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Look at the average change between years</a:t>
              </a:r>
            </a:p>
          </p:txBody>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58CFD7E-F4F9-4F00-A714-F499E0DF8723}"/>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noAutofit/>
          </a:bodyPr>
          <a:lstStyle/>
          <a:p>
            <a:r>
              <a:rPr lang="en-US" dirty="0"/>
              <a:t>Regression Analysis and Extrapolation</a:t>
            </a:r>
          </a:p>
        </p:txBody>
      </p:sp>
      <p:grpSp>
        <p:nvGrpSpPr>
          <p:cNvPr id="2" name="Group 1">
            <a:extLst>
              <a:ext uri="{FF2B5EF4-FFF2-40B4-BE49-F238E27FC236}">
                <a16:creationId xmlns:a16="http://schemas.microsoft.com/office/drawing/2014/main" id="{A46BB439-BE6A-492F-916D-152315675FC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4B00BA3E-6CB0-4730-A10A-31417020E74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Predict future values</a:t>
              </a:r>
            </a:p>
          </p:txBody>
        </p:sp>
        <p:sp>
          <p:nvSpPr>
            <p:cNvPr id="5" name="Freeform: Shape 4">
              <a:extLst>
                <a:ext uri="{FF2B5EF4-FFF2-40B4-BE49-F238E27FC236}">
                  <a16:creationId xmlns:a16="http://schemas.microsoft.com/office/drawing/2014/main" id="{99EA28C4-6B65-40FB-BD61-397BB32B9F4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Knowledge of statistics</a:t>
              </a:r>
            </a:p>
          </p:txBody>
        </p:sp>
        <p:sp>
          <p:nvSpPr>
            <p:cNvPr id="6" name="Freeform: Shape 5">
              <a:extLst>
                <a:ext uri="{FF2B5EF4-FFF2-40B4-BE49-F238E27FC236}">
                  <a16:creationId xmlns:a16="http://schemas.microsoft.com/office/drawing/2014/main" id="{B1B022AC-3B7C-4CD1-B6A0-3CDF918180C3}"/>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Relationships between variables</a:t>
              </a:r>
            </a:p>
          </p:txBody>
        </p:sp>
        <p:sp>
          <p:nvSpPr>
            <p:cNvPr id="7" name="Freeform: Shape 6">
              <a:extLst>
                <a:ext uri="{FF2B5EF4-FFF2-40B4-BE49-F238E27FC236}">
                  <a16:creationId xmlns:a16="http://schemas.microsoft.com/office/drawing/2014/main" id="{1E077C48-2177-4D8A-A1E7-88127804DCA5}"/>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Using</a:t>
              </a:r>
              <a:r>
                <a:rPr lang="en-US" sz="4200" kern="1200" dirty="0"/>
                <a:t> </a:t>
              </a:r>
              <a:r>
                <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historical data</a:t>
              </a:r>
            </a:p>
          </p:txBody>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0F1E02B-62A1-4FE0-AAD3-B0DF04F38699}"/>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Formal Financial Models</a:t>
            </a:r>
          </a:p>
        </p:txBody>
      </p:sp>
      <p:grpSp>
        <p:nvGrpSpPr>
          <p:cNvPr id="2" name="Group 1">
            <a:extLst>
              <a:ext uri="{FF2B5EF4-FFF2-40B4-BE49-F238E27FC236}">
                <a16:creationId xmlns:a16="http://schemas.microsoft.com/office/drawing/2014/main" id="{A511A134-CE00-47E9-998C-1FABA9DD5234}"/>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5A323A88-CDCE-4C86-B0F3-5C6C1EC4CB04}"/>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Modified internal rate of return</a:t>
              </a:r>
            </a:p>
          </p:txBody>
        </p:sp>
        <p:sp>
          <p:nvSpPr>
            <p:cNvPr id="5" name="Freeform: Shape 4">
              <a:extLst>
                <a:ext uri="{FF2B5EF4-FFF2-40B4-BE49-F238E27FC236}">
                  <a16:creationId xmlns:a16="http://schemas.microsoft.com/office/drawing/2014/main" id="{6037E8D2-2FA5-4495-8F97-3E15089FAC9F}"/>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Profitability index</a:t>
              </a:r>
            </a:p>
          </p:txBody>
        </p:sp>
        <p:sp>
          <p:nvSpPr>
            <p:cNvPr id="6" name="Freeform: Shape 5">
              <a:extLst>
                <a:ext uri="{FF2B5EF4-FFF2-40B4-BE49-F238E27FC236}">
                  <a16:creationId xmlns:a16="http://schemas.microsoft.com/office/drawing/2014/main" id="{8B4E06C1-3AF4-443D-A78C-87588AEF2E3B}"/>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Accounting rate of return</a:t>
              </a:r>
            </a:p>
          </p:txBody>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Any kind of forecasting technique is a guarantee for success</a:t>
            </a:r>
          </a:p>
          <a:p>
            <a:pPr lvl="1">
              <a:lnSpc>
                <a:spcPct val="115000"/>
              </a:lnSpc>
              <a:spcBef>
                <a:spcPts val="0"/>
              </a:spcBef>
              <a:spcAft>
                <a:spcPts val="0"/>
              </a:spcAft>
              <a:buFont typeface="+mj-lt"/>
              <a:buAutoNum type="alphaLcParenR"/>
            </a:pPr>
            <a:r>
              <a:rPr lang="en-US" dirty="0">
                <a:ea typeface="Times New Roman"/>
                <a:cs typeface="Times New Roman"/>
              </a:rPr>
              <a:t>Some of the forecasting techniques are a guarantee for success</a:t>
            </a:r>
          </a:p>
          <a:p>
            <a:pPr lvl="1">
              <a:lnSpc>
                <a:spcPct val="115000"/>
              </a:lnSpc>
              <a:spcBef>
                <a:spcPts val="0"/>
              </a:spcBef>
              <a:spcAft>
                <a:spcPts val="0"/>
              </a:spcAft>
              <a:buFont typeface="+mj-lt"/>
              <a:buAutoNum type="alphaLcParenR"/>
            </a:pPr>
            <a:r>
              <a:rPr lang="en-US" dirty="0">
                <a:ea typeface="Times New Roman"/>
                <a:cs typeface="Times New Roman"/>
              </a:rPr>
              <a:t>No technique is a guarantee,  but using a standard tool is helpful</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pPr>
            <a:r>
              <a:rPr lang="en-US" dirty="0">
                <a:ea typeface="Times New Roman"/>
                <a:cs typeface="Times New Roman"/>
              </a:rPr>
              <a:t>When you do the averaging of historical data, it is suggested to use the data from:</a:t>
            </a:r>
          </a:p>
          <a:p>
            <a:pPr lvl="1">
              <a:lnSpc>
                <a:spcPct val="115000"/>
              </a:lnSpc>
              <a:spcBef>
                <a:spcPts val="0"/>
              </a:spcBef>
              <a:spcAft>
                <a:spcPts val="0"/>
              </a:spcAft>
              <a:buFont typeface="+mj-lt"/>
              <a:buAutoNum type="alphaLcParenR"/>
            </a:pPr>
            <a:r>
              <a:rPr lang="en-US" dirty="0">
                <a:ea typeface="Times New Roman"/>
                <a:cs typeface="Times New Roman"/>
              </a:rPr>
              <a:t>Past five years</a:t>
            </a:r>
          </a:p>
          <a:p>
            <a:pPr lvl="1">
              <a:lnSpc>
                <a:spcPct val="115000"/>
              </a:lnSpc>
              <a:spcBef>
                <a:spcPts val="0"/>
              </a:spcBef>
              <a:spcAft>
                <a:spcPts val="0"/>
              </a:spcAft>
              <a:buFont typeface="+mj-lt"/>
              <a:buAutoNum type="alphaLcParenR"/>
            </a:pPr>
            <a:r>
              <a:rPr lang="en-US" dirty="0">
                <a:ea typeface="Times New Roman"/>
                <a:cs typeface="Times New Roman"/>
              </a:rPr>
              <a:t>Past year</a:t>
            </a:r>
          </a:p>
          <a:p>
            <a:pPr lvl="1">
              <a:lnSpc>
                <a:spcPct val="115000"/>
              </a:lnSpc>
              <a:spcBef>
                <a:spcPts val="0"/>
              </a:spcBef>
              <a:spcAft>
                <a:spcPts val="0"/>
              </a:spcAft>
              <a:buFont typeface="+mj-lt"/>
              <a:buAutoNum type="alphaLcParenR"/>
            </a:pPr>
            <a:r>
              <a:rPr lang="en-US" dirty="0">
                <a:ea typeface="Times New Roman"/>
                <a:cs typeface="Times New Roman"/>
              </a:rPr>
              <a:t>Past ten years</a:t>
            </a:r>
          </a:p>
          <a:p>
            <a:pPr lvl="1">
              <a:lnSpc>
                <a:spcPct val="115000"/>
              </a:lnSpc>
              <a:spcBef>
                <a:spcPts val="0"/>
              </a:spcBef>
              <a:spcAft>
                <a:spcPts val="1000"/>
              </a:spcAft>
              <a:buFont typeface="+mj-lt"/>
              <a:buAutoNum type="alphaLcParenR"/>
            </a:pPr>
            <a:r>
              <a:rPr lang="en-US" dirty="0">
                <a:ea typeface="Times New Roman"/>
                <a:cs typeface="Times New Roman"/>
              </a:rPr>
              <a:t>Past seven years</a:t>
            </a:r>
          </a:p>
          <a:p>
            <a:endParaRPr lang="en-US" dirty="0"/>
          </a:p>
        </p:txBody>
      </p:sp>
    </p:spTree>
    <p:extLst>
      <p:ext uri="{BB962C8B-B14F-4D97-AF65-F5344CB8AC3E}">
        <p14:creationId xmlns:p14="http://schemas.microsoft.com/office/powerpoint/2010/main" val="2548477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Why do we use the regression analysis tool?</a:t>
            </a:r>
          </a:p>
          <a:p>
            <a:pPr lvl="1">
              <a:lnSpc>
                <a:spcPct val="115000"/>
              </a:lnSpc>
              <a:spcBef>
                <a:spcPts val="0"/>
              </a:spcBef>
              <a:spcAft>
                <a:spcPts val="0"/>
              </a:spcAft>
              <a:buFont typeface="+mj-lt"/>
              <a:buAutoNum type="alphaLcParenR"/>
            </a:pPr>
            <a:r>
              <a:rPr lang="en-US" dirty="0">
                <a:ea typeface="Times New Roman"/>
                <a:cs typeface="Times New Roman"/>
              </a:rPr>
              <a:t>We use it for predicting the future values</a:t>
            </a:r>
          </a:p>
          <a:p>
            <a:pPr lvl="1">
              <a:lnSpc>
                <a:spcPct val="115000"/>
              </a:lnSpc>
              <a:spcBef>
                <a:spcPts val="0"/>
              </a:spcBef>
              <a:spcAft>
                <a:spcPts val="0"/>
              </a:spcAft>
              <a:buFont typeface="+mj-lt"/>
              <a:buAutoNum type="alphaLcParenR"/>
            </a:pPr>
            <a:r>
              <a:rPr lang="en-US" dirty="0">
                <a:ea typeface="Times New Roman"/>
                <a:cs typeface="Times New Roman"/>
              </a:rPr>
              <a:t>We use it for sorting the past values</a:t>
            </a:r>
          </a:p>
          <a:p>
            <a:pPr lvl="1">
              <a:lnSpc>
                <a:spcPct val="115000"/>
              </a:lnSpc>
              <a:spcBef>
                <a:spcPts val="0"/>
              </a:spcBef>
              <a:spcAft>
                <a:spcPts val="0"/>
              </a:spcAft>
              <a:buFont typeface="+mj-lt"/>
              <a:buAutoNum type="alphaLcParenR"/>
            </a:pPr>
            <a:r>
              <a:rPr lang="en-US" dirty="0">
                <a:ea typeface="Times New Roman"/>
                <a:cs typeface="Times New Roman"/>
              </a:rPr>
              <a:t>For ascertainment of current values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startAt="3"/>
            </a:pPr>
            <a:r>
              <a:rPr lang="en-US" dirty="0">
                <a:ea typeface="Times New Roman"/>
                <a:cs typeface="Times New Roman"/>
              </a:rPr>
              <a:t>What kind of a tool is the regression analysis tool?</a:t>
            </a:r>
          </a:p>
          <a:p>
            <a:pPr lvl="1">
              <a:lnSpc>
                <a:spcPct val="115000"/>
              </a:lnSpc>
              <a:spcBef>
                <a:spcPts val="0"/>
              </a:spcBef>
              <a:spcAft>
                <a:spcPts val="0"/>
              </a:spcAft>
              <a:buFont typeface="+mj-lt"/>
              <a:buAutoNum type="alphaLcParenR"/>
            </a:pPr>
            <a:r>
              <a:rPr lang="en-US" dirty="0">
                <a:ea typeface="Times New Roman"/>
                <a:cs typeface="Times New Roman"/>
              </a:rPr>
              <a:t>Practical</a:t>
            </a:r>
          </a:p>
          <a:p>
            <a:pPr lvl="1">
              <a:lnSpc>
                <a:spcPct val="115000"/>
              </a:lnSpc>
              <a:spcBef>
                <a:spcPts val="0"/>
              </a:spcBef>
              <a:spcAft>
                <a:spcPts val="0"/>
              </a:spcAft>
              <a:buFont typeface="+mj-lt"/>
              <a:buAutoNum type="alphaLcParenR"/>
            </a:pPr>
            <a:r>
              <a:rPr lang="en-US" dirty="0">
                <a:ea typeface="Times New Roman"/>
                <a:cs typeface="Times New Roman"/>
              </a:rPr>
              <a:t>Theoretical</a:t>
            </a:r>
          </a:p>
          <a:p>
            <a:pPr lvl="1">
              <a:lnSpc>
                <a:spcPct val="115000"/>
              </a:lnSpc>
              <a:spcBef>
                <a:spcPts val="0"/>
              </a:spcBef>
              <a:spcAft>
                <a:spcPts val="0"/>
              </a:spcAft>
              <a:buFont typeface="+mj-lt"/>
              <a:buAutoNum type="alphaLcParenR"/>
            </a:pPr>
            <a:r>
              <a:rPr lang="en-US" dirty="0">
                <a:ea typeface="Times New Roman"/>
                <a:cs typeface="Times New Roman"/>
              </a:rPr>
              <a:t>Statistical</a:t>
            </a:r>
          </a:p>
          <a:p>
            <a:pPr lvl="1">
              <a:lnSpc>
                <a:spcPct val="115000"/>
              </a:lnSpc>
              <a:spcBef>
                <a:spcPts val="0"/>
              </a:spcBef>
              <a:spcAft>
                <a:spcPts val="1000"/>
              </a:spcAft>
              <a:buFont typeface="+mj-lt"/>
              <a:buAutoNum type="alphaLcParenR"/>
            </a:pPr>
            <a:r>
              <a:rPr lang="en-US" dirty="0">
                <a:ea typeface="Times New Roman"/>
                <a:cs typeface="Times New Roman"/>
              </a:rPr>
              <a:t>Combined</a:t>
            </a:r>
          </a:p>
          <a:p>
            <a:endParaRPr lang="en-US" dirty="0"/>
          </a:p>
        </p:txBody>
      </p:sp>
    </p:spTree>
    <p:extLst>
      <p:ext uri="{BB962C8B-B14F-4D97-AF65-F5344CB8AC3E}">
        <p14:creationId xmlns:p14="http://schemas.microsoft.com/office/powerpoint/2010/main" val="423852853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kind of tool is the extrapolation tool?</a:t>
            </a:r>
          </a:p>
          <a:p>
            <a:pPr lvl="1">
              <a:lnSpc>
                <a:spcPct val="115000"/>
              </a:lnSpc>
              <a:spcBef>
                <a:spcPts val="0"/>
              </a:spcBef>
              <a:spcAft>
                <a:spcPts val="0"/>
              </a:spcAft>
              <a:buFont typeface="+mj-lt"/>
              <a:buAutoNum type="alphaLcParenR"/>
            </a:pPr>
            <a:r>
              <a:rPr lang="en-US" dirty="0">
                <a:ea typeface="Times New Roman"/>
                <a:cs typeface="Times New Roman"/>
              </a:rPr>
              <a:t>Statistical</a:t>
            </a:r>
          </a:p>
          <a:p>
            <a:pPr lvl="1">
              <a:lnSpc>
                <a:spcPct val="115000"/>
              </a:lnSpc>
              <a:spcBef>
                <a:spcPts val="0"/>
              </a:spcBef>
              <a:spcAft>
                <a:spcPts val="0"/>
              </a:spcAft>
              <a:buFont typeface="+mj-lt"/>
              <a:buAutoNum type="alphaLcParenR"/>
            </a:pPr>
            <a:r>
              <a:rPr lang="en-US" dirty="0">
                <a:ea typeface="Times New Roman"/>
                <a:cs typeface="Times New Roman"/>
              </a:rPr>
              <a:t>Mathematical</a:t>
            </a:r>
          </a:p>
          <a:p>
            <a:pPr lvl="1">
              <a:lnSpc>
                <a:spcPct val="115000"/>
              </a:lnSpc>
              <a:spcBef>
                <a:spcPts val="0"/>
              </a:spcBef>
              <a:spcAft>
                <a:spcPts val="0"/>
              </a:spcAft>
              <a:buFont typeface="+mj-lt"/>
              <a:buAutoNum type="alphaLcParenR"/>
            </a:pPr>
            <a:r>
              <a:rPr lang="en-US" dirty="0">
                <a:ea typeface="Times New Roman"/>
                <a:cs typeface="Times New Roman"/>
              </a:rPr>
              <a:t>Logical</a:t>
            </a:r>
          </a:p>
          <a:p>
            <a:pPr lvl="1">
              <a:lnSpc>
                <a:spcPct val="115000"/>
              </a:lnSpc>
              <a:spcBef>
                <a:spcPts val="0"/>
              </a:spcBef>
              <a:spcAft>
                <a:spcPts val="1000"/>
              </a:spcAft>
              <a:buFont typeface="+mj-lt"/>
              <a:buAutoNum type="alphaLcParenR"/>
            </a:pPr>
            <a:r>
              <a:rPr lang="en-US" dirty="0">
                <a:ea typeface="Times New Roman"/>
                <a:cs typeface="Times New Roman"/>
              </a:rPr>
              <a:t>Theoretical</a:t>
            </a:r>
          </a:p>
          <a:p>
            <a:pPr lvl="0">
              <a:lnSpc>
                <a:spcPct val="115000"/>
              </a:lnSpc>
              <a:spcBef>
                <a:spcPts val="0"/>
              </a:spcBef>
              <a:spcAft>
                <a:spcPts val="1000"/>
              </a:spcAft>
              <a:buFont typeface="+mj-lt"/>
              <a:buAutoNum type="arabicParenR" startAt="5"/>
            </a:pPr>
            <a:r>
              <a:rPr lang="en-US" dirty="0">
                <a:ea typeface="Times New Roman"/>
                <a:cs typeface="Times New Roman"/>
              </a:rPr>
              <a:t>What kind of data does the extrapolation tool use?</a:t>
            </a:r>
          </a:p>
          <a:p>
            <a:pPr lvl="1">
              <a:lnSpc>
                <a:spcPct val="115000"/>
              </a:lnSpc>
              <a:spcBef>
                <a:spcPts val="0"/>
              </a:spcBef>
              <a:spcAft>
                <a:spcPts val="0"/>
              </a:spcAft>
              <a:buFont typeface="+mj-lt"/>
              <a:buAutoNum type="alphaLcParenR"/>
            </a:pPr>
            <a:r>
              <a:rPr lang="en-US" dirty="0">
                <a:ea typeface="Times New Roman"/>
                <a:cs typeface="Times New Roman"/>
              </a:rPr>
              <a:t>Historical data</a:t>
            </a:r>
          </a:p>
          <a:p>
            <a:pPr lvl="1">
              <a:lnSpc>
                <a:spcPct val="115000"/>
              </a:lnSpc>
              <a:spcBef>
                <a:spcPts val="0"/>
              </a:spcBef>
              <a:spcAft>
                <a:spcPts val="0"/>
              </a:spcAft>
              <a:buFont typeface="+mj-lt"/>
              <a:buAutoNum type="alphaLcParenR"/>
            </a:pPr>
            <a:r>
              <a:rPr lang="en-US" dirty="0">
                <a:ea typeface="Times New Roman"/>
                <a:cs typeface="Times New Roman"/>
              </a:rPr>
              <a:t>Current data</a:t>
            </a:r>
          </a:p>
          <a:p>
            <a:pPr lvl="1">
              <a:lnSpc>
                <a:spcPct val="115000"/>
              </a:lnSpc>
              <a:spcBef>
                <a:spcPts val="0"/>
              </a:spcBef>
              <a:spcAft>
                <a:spcPts val="0"/>
              </a:spcAft>
              <a:buFont typeface="+mj-lt"/>
              <a:buAutoNum type="alphaLcParenR"/>
            </a:pPr>
            <a:r>
              <a:rPr lang="en-US" dirty="0">
                <a:ea typeface="Times New Roman"/>
                <a:cs typeface="Times New Roman"/>
              </a:rPr>
              <a:t>Assumed future data</a:t>
            </a:r>
          </a:p>
          <a:p>
            <a:pPr lvl="1">
              <a:lnSpc>
                <a:spcPct val="115000"/>
              </a:lnSpc>
              <a:spcBef>
                <a:spcPts val="0"/>
              </a:spcBef>
              <a:spcAft>
                <a:spcPts val="1000"/>
              </a:spcAft>
              <a:buFont typeface="+mj-lt"/>
              <a:buAutoNum type="alphaLcParenR"/>
            </a:pPr>
            <a:r>
              <a:rPr lang="en-US" dirty="0">
                <a:ea typeface="Times New Roman"/>
                <a:cs typeface="Times New Roman"/>
              </a:rPr>
              <a:t>Combined data</a:t>
            </a:r>
          </a:p>
        </p:txBody>
      </p:sp>
    </p:spTree>
    <p:extLst>
      <p:ext uri="{BB962C8B-B14F-4D97-AF65-F5344CB8AC3E}">
        <p14:creationId xmlns:p14="http://schemas.microsoft.com/office/powerpoint/2010/main" val="226088916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Who uses the formal financial models?</a:t>
            </a:r>
          </a:p>
          <a:p>
            <a:pPr lvl="1">
              <a:lnSpc>
                <a:spcPct val="115000"/>
              </a:lnSpc>
              <a:spcBef>
                <a:spcPts val="0"/>
              </a:spcBef>
              <a:spcAft>
                <a:spcPts val="0"/>
              </a:spcAft>
              <a:buFont typeface="+mj-lt"/>
              <a:buAutoNum type="alphaLcParenR"/>
            </a:pPr>
            <a:r>
              <a:rPr lang="en-US" dirty="0">
                <a:ea typeface="Times New Roman"/>
                <a:cs typeface="Times New Roman"/>
              </a:rPr>
              <a:t>Anyone</a:t>
            </a:r>
          </a:p>
          <a:p>
            <a:pPr lvl="1">
              <a:lnSpc>
                <a:spcPct val="115000"/>
              </a:lnSpc>
              <a:spcBef>
                <a:spcPts val="0"/>
              </a:spcBef>
              <a:spcAft>
                <a:spcPts val="0"/>
              </a:spcAft>
              <a:buFont typeface="+mj-lt"/>
              <a:buAutoNum type="alphaLcParenR"/>
            </a:pPr>
            <a:r>
              <a:rPr lang="en-US" dirty="0">
                <a:ea typeface="Times New Roman"/>
                <a:cs typeface="Times New Roman"/>
              </a:rPr>
              <a:t>Investors</a:t>
            </a:r>
          </a:p>
          <a:p>
            <a:pPr lvl="1">
              <a:lnSpc>
                <a:spcPct val="115000"/>
              </a:lnSpc>
              <a:spcBef>
                <a:spcPts val="0"/>
              </a:spcBef>
              <a:spcAft>
                <a:spcPts val="0"/>
              </a:spcAft>
              <a:buFont typeface="+mj-lt"/>
              <a:buAutoNum type="alphaLcParenR"/>
            </a:pPr>
            <a:r>
              <a:rPr lang="en-US" dirty="0">
                <a:ea typeface="Times New Roman"/>
                <a:cs typeface="Times New Roman"/>
              </a:rPr>
              <a:t>Managers</a:t>
            </a:r>
          </a:p>
          <a:p>
            <a:pPr lvl="1">
              <a:lnSpc>
                <a:spcPct val="115000"/>
              </a:lnSpc>
              <a:spcBef>
                <a:spcPts val="0"/>
              </a:spcBef>
              <a:spcAft>
                <a:spcPts val="1000"/>
              </a:spcAft>
              <a:buFont typeface="+mj-lt"/>
              <a:buAutoNum type="alphaLcParenR"/>
            </a:pPr>
            <a:r>
              <a:rPr lang="en-US" dirty="0">
                <a:ea typeface="Times New Roman"/>
                <a:cs typeface="Times New Roman"/>
              </a:rPr>
              <a:t>The accounting</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formal financial model?</a:t>
            </a:r>
          </a:p>
          <a:p>
            <a:pPr lvl="1">
              <a:lnSpc>
                <a:spcPct val="115000"/>
              </a:lnSpc>
              <a:spcBef>
                <a:spcPts val="0"/>
              </a:spcBef>
              <a:spcAft>
                <a:spcPts val="0"/>
              </a:spcAft>
              <a:buFont typeface="+mj-lt"/>
              <a:buAutoNum type="alphaLcParenR"/>
            </a:pPr>
            <a:r>
              <a:rPr lang="en-US" dirty="0">
                <a:ea typeface="Times New Roman"/>
                <a:cs typeface="Times New Roman"/>
              </a:rPr>
              <a:t>Profitability index</a:t>
            </a:r>
          </a:p>
          <a:p>
            <a:pPr lvl="1">
              <a:lnSpc>
                <a:spcPct val="115000"/>
              </a:lnSpc>
              <a:spcBef>
                <a:spcPts val="0"/>
              </a:spcBef>
              <a:spcAft>
                <a:spcPts val="0"/>
              </a:spcAft>
              <a:buFont typeface="+mj-lt"/>
              <a:buAutoNum type="alphaLcParenR"/>
            </a:pPr>
            <a:r>
              <a:rPr lang="en-US" dirty="0">
                <a:ea typeface="Times New Roman"/>
                <a:cs typeface="Times New Roman"/>
              </a:rPr>
              <a:t>Equivalent annuity</a:t>
            </a:r>
          </a:p>
          <a:p>
            <a:pPr lvl="1">
              <a:lnSpc>
                <a:spcPct val="115000"/>
              </a:lnSpc>
              <a:spcBef>
                <a:spcPts val="0"/>
              </a:spcBef>
              <a:spcAft>
                <a:spcPts val="0"/>
              </a:spcAft>
              <a:buFont typeface="+mj-lt"/>
              <a:buAutoNum type="alphaLcParenR"/>
            </a:pPr>
            <a:r>
              <a:rPr lang="en-US" dirty="0">
                <a:ea typeface="Times New Roman"/>
                <a:cs typeface="Times New Roman"/>
              </a:rPr>
              <a:t>External rate of return</a:t>
            </a:r>
          </a:p>
          <a:p>
            <a:pPr lvl="1">
              <a:lnSpc>
                <a:spcPct val="115000"/>
              </a:lnSpc>
              <a:spcBef>
                <a:spcPts val="0"/>
              </a:spcBef>
              <a:spcAft>
                <a:spcPts val="1000"/>
              </a:spcAft>
              <a:buFont typeface="+mj-lt"/>
              <a:buAutoNum type="alphaLcParenR"/>
            </a:pPr>
            <a:r>
              <a:rPr lang="en-US" dirty="0">
                <a:ea typeface="Times New Roman"/>
                <a:cs typeface="Times New Roman"/>
              </a:rPr>
              <a:t>Internal rate of return</a:t>
            </a:r>
          </a:p>
          <a:p>
            <a:endParaRPr lang="en-US" dirty="0"/>
          </a:p>
        </p:txBody>
      </p:sp>
    </p:spTree>
    <p:extLst>
      <p:ext uri="{BB962C8B-B14F-4D97-AF65-F5344CB8AC3E}">
        <p14:creationId xmlns:p14="http://schemas.microsoft.com/office/powerpoint/2010/main" val="35034900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Any kind of forecasting technique is a guarantee for success</a:t>
            </a:r>
          </a:p>
          <a:p>
            <a:pPr lvl="1">
              <a:lnSpc>
                <a:spcPct val="115000"/>
              </a:lnSpc>
              <a:spcBef>
                <a:spcPts val="0"/>
              </a:spcBef>
              <a:spcAft>
                <a:spcPts val="0"/>
              </a:spcAft>
              <a:buFont typeface="+mj-lt"/>
              <a:buAutoNum type="alphaLcParenR"/>
            </a:pPr>
            <a:r>
              <a:rPr lang="en-US" dirty="0">
                <a:ea typeface="Times New Roman"/>
                <a:cs typeface="Times New Roman"/>
              </a:rPr>
              <a:t>Some of the forecasting techniques are a guarantee for success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No technique is a guarantee,  but using a standard tool is helpful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pPr>
            <a:r>
              <a:rPr lang="en-US" dirty="0">
                <a:ea typeface="Times New Roman"/>
                <a:cs typeface="Times New Roman"/>
              </a:rPr>
              <a:t>When you do the averaging of historical data, it is suggested to use the data from: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Past five years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Past year</a:t>
            </a:r>
          </a:p>
          <a:p>
            <a:pPr lvl="1">
              <a:lnSpc>
                <a:spcPct val="115000"/>
              </a:lnSpc>
              <a:spcBef>
                <a:spcPts val="0"/>
              </a:spcBef>
              <a:spcAft>
                <a:spcPts val="0"/>
              </a:spcAft>
              <a:buFont typeface="+mj-lt"/>
              <a:buAutoNum type="alphaLcParenR"/>
            </a:pPr>
            <a:r>
              <a:rPr lang="en-US" dirty="0">
                <a:ea typeface="Times New Roman"/>
                <a:cs typeface="Times New Roman"/>
              </a:rPr>
              <a:t>Past ten years</a:t>
            </a:r>
          </a:p>
          <a:p>
            <a:pPr lvl="1">
              <a:lnSpc>
                <a:spcPct val="115000"/>
              </a:lnSpc>
              <a:spcBef>
                <a:spcPts val="0"/>
              </a:spcBef>
              <a:spcAft>
                <a:spcPts val="1000"/>
              </a:spcAft>
              <a:buFont typeface="+mj-lt"/>
              <a:buAutoNum type="alphaLcParenR"/>
            </a:pPr>
            <a:r>
              <a:rPr lang="en-US" dirty="0">
                <a:ea typeface="Times New Roman"/>
                <a:cs typeface="Times New Roman"/>
              </a:rPr>
              <a:t>Past seven years</a:t>
            </a:r>
          </a:p>
          <a:p>
            <a:endParaRPr lang="en-US" dirty="0"/>
          </a:p>
        </p:txBody>
      </p:sp>
    </p:spTree>
    <p:extLst>
      <p:ext uri="{BB962C8B-B14F-4D97-AF65-F5344CB8AC3E}">
        <p14:creationId xmlns:p14="http://schemas.microsoft.com/office/powerpoint/2010/main" val="146449124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Why do we use the regression analysis tool?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We use it for predicting the future values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We use it for sorting the past values</a:t>
            </a:r>
          </a:p>
          <a:p>
            <a:pPr lvl="1">
              <a:lnSpc>
                <a:spcPct val="115000"/>
              </a:lnSpc>
              <a:spcBef>
                <a:spcPts val="0"/>
              </a:spcBef>
              <a:spcAft>
                <a:spcPts val="0"/>
              </a:spcAft>
              <a:buFont typeface="+mj-lt"/>
              <a:buAutoNum type="alphaLcParenR"/>
            </a:pPr>
            <a:r>
              <a:rPr lang="en-US" dirty="0">
                <a:ea typeface="Times New Roman"/>
                <a:cs typeface="Times New Roman"/>
              </a:rPr>
              <a:t>For ascertainment of current values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startAt="3"/>
            </a:pPr>
            <a:r>
              <a:rPr lang="en-US" dirty="0">
                <a:ea typeface="Times New Roman"/>
                <a:cs typeface="Times New Roman"/>
              </a:rPr>
              <a:t>What kind of a tool is the regression analysis tool?</a:t>
            </a:r>
          </a:p>
          <a:p>
            <a:pPr lvl="1">
              <a:lnSpc>
                <a:spcPct val="115000"/>
              </a:lnSpc>
              <a:spcBef>
                <a:spcPts val="0"/>
              </a:spcBef>
              <a:spcAft>
                <a:spcPts val="0"/>
              </a:spcAft>
              <a:buFont typeface="+mj-lt"/>
              <a:buAutoNum type="alphaLcParenR"/>
            </a:pPr>
            <a:r>
              <a:rPr lang="en-US" dirty="0">
                <a:ea typeface="Times New Roman"/>
                <a:cs typeface="Times New Roman"/>
              </a:rPr>
              <a:t>Practical</a:t>
            </a:r>
          </a:p>
          <a:p>
            <a:pPr lvl="1">
              <a:lnSpc>
                <a:spcPct val="115000"/>
              </a:lnSpc>
              <a:spcBef>
                <a:spcPts val="0"/>
              </a:spcBef>
              <a:spcAft>
                <a:spcPts val="0"/>
              </a:spcAft>
              <a:buFont typeface="+mj-lt"/>
              <a:buAutoNum type="alphaLcParenR"/>
            </a:pPr>
            <a:r>
              <a:rPr lang="en-US" dirty="0">
                <a:ea typeface="Times New Roman"/>
                <a:cs typeface="Times New Roman"/>
              </a:rPr>
              <a:t>Theoretical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Statistical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Combined</a:t>
            </a:r>
          </a:p>
          <a:p>
            <a:endParaRPr lang="en-US" dirty="0"/>
          </a:p>
        </p:txBody>
      </p:sp>
    </p:spTree>
    <p:extLst>
      <p:ext uri="{BB962C8B-B14F-4D97-AF65-F5344CB8AC3E}">
        <p14:creationId xmlns:p14="http://schemas.microsoft.com/office/powerpoint/2010/main" val="118007239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kind of tool is the extrapolation tool?</a:t>
            </a:r>
          </a:p>
          <a:p>
            <a:pPr lvl="1">
              <a:lnSpc>
                <a:spcPct val="115000"/>
              </a:lnSpc>
              <a:spcBef>
                <a:spcPts val="0"/>
              </a:spcBef>
              <a:spcAft>
                <a:spcPts val="0"/>
              </a:spcAft>
              <a:buFont typeface="+mj-lt"/>
              <a:buAutoNum type="alphaLcParenR"/>
            </a:pPr>
            <a:r>
              <a:rPr lang="en-US" dirty="0">
                <a:ea typeface="Times New Roman"/>
                <a:cs typeface="Times New Roman"/>
              </a:rPr>
              <a:t>Statistical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Mathematical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Logical</a:t>
            </a:r>
          </a:p>
          <a:p>
            <a:pPr lvl="1">
              <a:lnSpc>
                <a:spcPct val="115000"/>
              </a:lnSpc>
              <a:spcBef>
                <a:spcPts val="0"/>
              </a:spcBef>
              <a:spcAft>
                <a:spcPts val="1000"/>
              </a:spcAft>
              <a:buFont typeface="+mj-lt"/>
              <a:buAutoNum type="alphaLcParenR"/>
            </a:pPr>
            <a:r>
              <a:rPr lang="en-US" dirty="0">
                <a:ea typeface="Times New Roman"/>
                <a:cs typeface="Times New Roman"/>
              </a:rPr>
              <a:t>Theoretical</a:t>
            </a:r>
          </a:p>
          <a:p>
            <a:pPr lvl="0">
              <a:lnSpc>
                <a:spcPct val="115000"/>
              </a:lnSpc>
              <a:spcBef>
                <a:spcPts val="0"/>
              </a:spcBef>
              <a:spcAft>
                <a:spcPts val="1000"/>
              </a:spcAft>
              <a:buFont typeface="+mj-lt"/>
              <a:buAutoNum type="arabicParenR" startAt="5"/>
            </a:pPr>
            <a:r>
              <a:rPr lang="en-US" dirty="0">
                <a:ea typeface="Times New Roman"/>
                <a:cs typeface="Times New Roman"/>
              </a:rPr>
              <a:t>What kind of data does the extrapolation tool use?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Historical data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Current data</a:t>
            </a:r>
          </a:p>
          <a:p>
            <a:pPr lvl="1">
              <a:lnSpc>
                <a:spcPct val="115000"/>
              </a:lnSpc>
              <a:spcBef>
                <a:spcPts val="0"/>
              </a:spcBef>
              <a:spcAft>
                <a:spcPts val="0"/>
              </a:spcAft>
              <a:buFont typeface="+mj-lt"/>
              <a:buAutoNum type="alphaLcParenR"/>
            </a:pPr>
            <a:r>
              <a:rPr lang="en-US" dirty="0">
                <a:ea typeface="Times New Roman"/>
                <a:cs typeface="Times New Roman"/>
              </a:rPr>
              <a:t>Assumed future data</a:t>
            </a:r>
          </a:p>
          <a:p>
            <a:pPr lvl="1">
              <a:lnSpc>
                <a:spcPct val="115000"/>
              </a:lnSpc>
              <a:spcBef>
                <a:spcPts val="0"/>
              </a:spcBef>
              <a:spcAft>
                <a:spcPts val="1000"/>
              </a:spcAft>
              <a:buFont typeface="+mj-lt"/>
              <a:buAutoNum type="alphaLcParenR"/>
            </a:pPr>
            <a:r>
              <a:rPr lang="en-US" dirty="0">
                <a:ea typeface="Times New Roman"/>
                <a:cs typeface="Times New Roman"/>
              </a:rPr>
              <a:t>Combined data</a:t>
            </a:r>
          </a:p>
        </p:txBody>
      </p:sp>
    </p:spTree>
    <p:extLst>
      <p:ext uri="{BB962C8B-B14F-4D97-AF65-F5344CB8AC3E}">
        <p14:creationId xmlns:p14="http://schemas.microsoft.com/office/powerpoint/2010/main" val="315326174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Who uses the formal financial models?</a:t>
            </a:r>
          </a:p>
          <a:p>
            <a:pPr lvl="1">
              <a:lnSpc>
                <a:spcPct val="115000"/>
              </a:lnSpc>
              <a:spcBef>
                <a:spcPts val="0"/>
              </a:spcBef>
              <a:spcAft>
                <a:spcPts val="0"/>
              </a:spcAft>
              <a:buFont typeface="+mj-lt"/>
              <a:buAutoNum type="alphaLcParenR"/>
            </a:pPr>
            <a:r>
              <a:rPr lang="en-US" dirty="0">
                <a:ea typeface="Times New Roman"/>
                <a:cs typeface="Times New Roman"/>
              </a:rPr>
              <a:t>Anyone</a:t>
            </a:r>
          </a:p>
          <a:p>
            <a:pPr lvl="1">
              <a:lnSpc>
                <a:spcPct val="115000"/>
              </a:lnSpc>
              <a:spcBef>
                <a:spcPts val="0"/>
              </a:spcBef>
              <a:spcAft>
                <a:spcPts val="0"/>
              </a:spcAft>
              <a:buFont typeface="+mj-lt"/>
              <a:buAutoNum type="alphaLcParenR"/>
            </a:pPr>
            <a:r>
              <a:rPr lang="en-US" dirty="0">
                <a:ea typeface="Times New Roman"/>
                <a:cs typeface="Times New Roman"/>
              </a:rPr>
              <a:t>Investors</a:t>
            </a:r>
          </a:p>
          <a:p>
            <a:pPr lvl="1">
              <a:lnSpc>
                <a:spcPct val="115000"/>
              </a:lnSpc>
              <a:spcBef>
                <a:spcPts val="0"/>
              </a:spcBef>
              <a:spcAft>
                <a:spcPts val="0"/>
              </a:spcAft>
              <a:buFont typeface="+mj-lt"/>
              <a:buAutoNum type="alphaLcParenR"/>
            </a:pPr>
            <a:r>
              <a:rPr lang="en-US" dirty="0">
                <a:ea typeface="Times New Roman"/>
                <a:cs typeface="Times New Roman"/>
              </a:rPr>
              <a:t>Managers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accounting</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formal financial model?</a:t>
            </a:r>
          </a:p>
          <a:p>
            <a:pPr lvl="1">
              <a:lnSpc>
                <a:spcPct val="115000"/>
              </a:lnSpc>
              <a:spcBef>
                <a:spcPts val="0"/>
              </a:spcBef>
              <a:spcAft>
                <a:spcPts val="0"/>
              </a:spcAft>
              <a:buFont typeface="+mj-lt"/>
              <a:buAutoNum type="alphaLcParenR"/>
            </a:pPr>
            <a:r>
              <a:rPr lang="en-US" dirty="0">
                <a:ea typeface="Times New Roman"/>
                <a:cs typeface="Times New Roman"/>
              </a:rPr>
              <a:t>Profitability index</a:t>
            </a:r>
          </a:p>
          <a:p>
            <a:pPr lvl="1">
              <a:lnSpc>
                <a:spcPct val="115000"/>
              </a:lnSpc>
              <a:spcBef>
                <a:spcPts val="0"/>
              </a:spcBef>
              <a:spcAft>
                <a:spcPts val="0"/>
              </a:spcAft>
              <a:buFont typeface="+mj-lt"/>
              <a:buAutoNum type="alphaLcParenR"/>
            </a:pPr>
            <a:r>
              <a:rPr lang="en-US" dirty="0">
                <a:ea typeface="Times New Roman"/>
                <a:cs typeface="Times New Roman"/>
              </a:rPr>
              <a:t>Equivalent annuity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External rate of return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Internal rate of return</a:t>
            </a:r>
          </a:p>
          <a:p>
            <a:endParaRPr lang="en-US" dirty="0"/>
          </a:p>
        </p:txBody>
      </p:sp>
    </p:spTree>
    <p:extLst>
      <p:ext uri="{BB962C8B-B14F-4D97-AF65-F5344CB8AC3E}">
        <p14:creationId xmlns:p14="http://schemas.microsoft.com/office/powerpoint/2010/main" val="200227019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Module Nine:</a:t>
            </a:r>
            <a:br>
              <a:rPr lang="en-US" dirty="0"/>
            </a:br>
            <a:r>
              <a:rPr lang="en-US" dirty="0"/>
              <a:t>Managing the Budget</a:t>
            </a:r>
          </a:p>
        </p:txBody>
      </p:sp>
      <p:sp>
        <p:nvSpPr>
          <p:cNvPr id="4813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dirty="0">
                <a:latin typeface="Cambria" pitchFamily="18" charset="0"/>
                <a:cs typeface="Times New Roman" pitchFamily="18" charset="0"/>
              </a:rPr>
              <a:t>Business, that’s easily defined—it’s other people’s money.</a:t>
            </a:r>
            <a:endParaRPr lang="en-US" dirty="0">
              <a:cs typeface="Times New Roman" pitchFamily="18" charset="0"/>
            </a:endParaRPr>
          </a:p>
          <a:p>
            <a:pPr algn="ctr">
              <a:lnSpc>
                <a:spcPct val="115000"/>
              </a:lnSpc>
              <a:spcBef>
                <a:spcPct val="0"/>
              </a:spcBef>
              <a:spcAft>
                <a:spcPts val="1000"/>
              </a:spcAft>
            </a:pPr>
            <a:r>
              <a:rPr lang="en-US" b="1" dirty="0">
                <a:latin typeface="Cambria" pitchFamily="18" charset="0"/>
                <a:cs typeface="Times New Roman" pitchFamily="18" charset="0"/>
              </a:rPr>
              <a:t>Peter Drucker</a:t>
            </a:r>
            <a:endParaRPr lang="en-US" b="1" dirty="0">
              <a:cs typeface="Times New Roman" pitchFamily="18" charset="0"/>
            </a:endParaRPr>
          </a:p>
          <a:p>
            <a:endParaRPr lang="en-US" dirty="0"/>
          </a:p>
        </p:txBody>
      </p:sp>
      <p:sp>
        <p:nvSpPr>
          <p:cNvPr id="47107" name="Content Placeholder 3"/>
          <p:cNvSpPr>
            <a:spLocks noGrp="1"/>
          </p:cNvSpPr>
          <p:nvPr>
            <p:ph type="body" sz="quarter" idx="11"/>
          </p:nvPr>
        </p:nvSpPr>
        <p:spPr/>
        <p:txBody>
          <a:bodyPr>
            <a:normAutofit fontScale="85000" lnSpcReduction="10000"/>
          </a:bodyPr>
          <a:lstStyle/>
          <a:p>
            <a:pPr marL="0">
              <a:defRPr/>
            </a:pPr>
            <a:r>
              <a:rPr lang="en-US" dirty="0"/>
              <a:t>Once the budget is determined, it is essential to manage it to ensure that the organization or department is adhering to the allotted costs. </a:t>
            </a:r>
          </a:p>
          <a:p>
            <a:pPr>
              <a:defRPr/>
            </a:pPr>
            <a:r>
              <a:rPr lang="en-US" dirty="0"/>
              <a:t> </a:t>
            </a:r>
          </a:p>
          <a:p>
            <a:pPr>
              <a:defRPr/>
            </a:pPr>
            <a:r>
              <a:rPr lang="en-US" dirty="0"/>
              <a:t>This module will discuss the following:</a:t>
            </a:r>
          </a:p>
          <a:p>
            <a:pPr>
              <a:buFont typeface="Arial" pitchFamily="34" charset="0"/>
              <a:buChar char="•"/>
              <a:defRPr/>
            </a:pPr>
            <a:r>
              <a:rPr lang="en-US" dirty="0"/>
              <a:t>How to tell if you’re on track</a:t>
            </a:r>
          </a:p>
          <a:p>
            <a:pPr>
              <a:buFont typeface="Arial" pitchFamily="34" charset="0"/>
              <a:buChar char="•"/>
              <a:defRPr/>
            </a:pPr>
            <a:r>
              <a:rPr lang="en-US" dirty="0"/>
              <a:t>Should your budget be updated</a:t>
            </a:r>
          </a:p>
          <a:p>
            <a:pPr>
              <a:buFont typeface="Arial" pitchFamily="34" charset="0"/>
              <a:buChar char="•"/>
              <a:defRPr/>
            </a:pPr>
            <a:r>
              <a:rPr lang="en-US" dirty="0"/>
              <a:t>Keeping a diary of lessons learned</a:t>
            </a:r>
          </a:p>
          <a:p>
            <a:pPr>
              <a:buFont typeface="Arial" pitchFamily="34" charset="0"/>
              <a:buChar char="•"/>
              <a:defRPr/>
            </a:pPr>
            <a:r>
              <a:rPr lang="en-US" dirty="0"/>
              <a:t>When to panic</a:t>
            </a:r>
          </a:p>
          <a:p>
            <a:pPr>
              <a:defRPr/>
            </a:pP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ACDE16A-20E3-4EB4-A5F3-B34FEFF32195}"/>
              </a:ext>
            </a:extLst>
          </p:cNvPr>
          <p:cNvSpPr>
            <a:spLocks noGrp="1"/>
          </p:cNvSpPr>
          <p:nvPr>
            <p:ph sz="quarter" idx="11"/>
          </p:nvPr>
        </p:nvSpPr>
        <p:spPr/>
        <p:txBody>
          <a:bodyPr/>
          <a:lstStyle/>
          <a:p>
            <a:endParaRPr lang="en-US"/>
          </a:p>
        </p:txBody>
      </p:sp>
      <p:sp>
        <p:nvSpPr>
          <p:cNvPr id="49154" name="Title 4"/>
          <p:cNvSpPr>
            <a:spLocks noGrp="1"/>
          </p:cNvSpPr>
          <p:nvPr>
            <p:ph type="title"/>
          </p:nvPr>
        </p:nvSpPr>
        <p:spPr/>
        <p:txBody>
          <a:bodyPr/>
          <a:lstStyle/>
          <a:p>
            <a:r>
              <a:rPr lang="en-US" dirty="0"/>
              <a:t>How to Tell If You’re on Track</a:t>
            </a:r>
          </a:p>
        </p:txBody>
      </p:sp>
      <p:grpSp>
        <p:nvGrpSpPr>
          <p:cNvPr id="2" name="Group 1">
            <a:extLst>
              <a:ext uri="{FF2B5EF4-FFF2-40B4-BE49-F238E27FC236}">
                <a16:creationId xmlns:a16="http://schemas.microsoft.com/office/drawing/2014/main" id="{5708541F-192D-4CEF-8388-5D935E078319}"/>
              </a:ext>
            </a:extLst>
          </p:cNvPr>
          <p:cNvGrpSpPr/>
          <p:nvPr/>
        </p:nvGrpSpPr>
        <p:grpSpPr>
          <a:xfrm>
            <a:off x="457200" y="1608332"/>
            <a:ext cx="8229600" cy="4509697"/>
            <a:chOff x="457200" y="1608332"/>
            <a:chExt cx="8229600" cy="4509697"/>
          </a:xfrm>
        </p:grpSpPr>
        <p:sp>
          <p:nvSpPr>
            <p:cNvPr id="4" name="Freeform: Shape 3">
              <a:extLst>
                <a:ext uri="{FF2B5EF4-FFF2-40B4-BE49-F238E27FC236}">
                  <a16:creationId xmlns:a16="http://schemas.microsoft.com/office/drawing/2014/main" id="{4425113B-F57B-4E07-BD3E-5065CF28DC29}"/>
                </a:ext>
              </a:extLst>
            </p:cNvPr>
            <p:cNvSpPr/>
            <p:nvPr/>
          </p:nvSpPr>
          <p:spPr>
            <a:xfrm>
              <a:off x="457200" y="1608332"/>
              <a:ext cx="8229600" cy="1112304"/>
            </a:xfrm>
            <a:custGeom>
              <a:avLst/>
              <a:gdLst>
                <a:gd name="connsiteX0" fmla="*/ 0 w 8229600"/>
                <a:gd name="connsiteY0" fmla="*/ 185388 h 1112304"/>
                <a:gd name="connsiteX1" fmla="*/ 185388 w 8229600"/>
                <a:gd name="connsiteY1" fmla="*/ 0 h 1112304"/>
                <a:gd name="connsiteX2" fmla="*/ 8044212 w 8229600"/>
                <a:gd name="connsiteY2" fmla="*/ 0 h 1112304"/>
                <a:gd name="connsiteX3" fmla="*/ 8229600 w 8229600"/>
                <a:gd name="connsiteY3" fmla="*/ 185388 h 1112304"/>
                <a:gd name="connsiteX4" fmla="*/ 8229600 w 8229600"/>
                <a:gd name="connsiteY4" fmla="*/ 926916 h 1112304"/>
                <a:gd name="connsiteX5" fmla="*/ 8044212 w 8229600"/>
                <a:gd name="connsiteY5" fmla="*/ 1112304 h 1112304"/>
                <a:gd name="connsiteX6" fmla="*/ 185388 w 8229600"/>
                <a:gd name="connsiteY6" fmla="*/ 1112304 h 1112304"/>
                <a:gd name="connsiteX7" fmla="*/ 0 w 8229600"/>
                <a:gd name="connsiteY7" fmla="*/ 926916 h 1112304"/>
                <a:gd name="connsiteX8" fmla="*/ 0 w 8229600"/>
                <a:gd name="connsiteY8" fmla="*/ 185388 h 111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12304">
                  <a:moveTo>
                    <a:pt x="0" y="185388"/>
                  </a:moveTo>
                  <a:cubicBezTo>
                    <a:pt x="0" y="83001"/>
                    <a:pt x="83001" y="0"/>
                    <a:pt x="185388" y="0"/>
                  </a:cubicBezTo>
                  <a:lnTo>
                    <a:pt x="8044212" y="0"/>
                  </a:lnTo>
                  <a:cubicBezTo>
                    <a:pt x="8146599" y="0"/>
                    <a:pt x="8229600" y="83001"/>
                    <a:pt x="8229600" y="185388"/>
                  </a:cubicBezTo>
                  <a:lnTo>
                    <a:pt x="8229600" y="926916"/>
                  </a:lnTo>
                  <a:cubicBezTo>
                    <a:pt x="8229600" y="1029303"/>
                    <a:pt x="8146599" y="1112304"/>
                    <a:pt x="8044212" y="1112304"/>
                  </a:cubicBezTo>
                  <a:lnTo>
                    <a:pt x="185388" y="1112304"/>
                  </a:lnTo>
                  <a:cubicBezTo>
                    <a:pt x="83001" y="1112304"/>
                    <a:pt x="0" y="1029303"/>
                    <a:pt x="0" y="926916"/>
                  </a:cubicBezTo>
                  <a:lnTo>
                    <a:pt x="0" y="185388"/>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978" tIns="160978" rIns="160978" bIns="160978"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Schedule regular budget review meetings</a:t>
              </a:r>
            </a:p>
          </p:txBody>
        </p:sp>
        <p:sp>
          <p:nvSpPr>
            <p:cNvPr id="5" name="Freeform: Shape 4">
              <a:extLst>
                <a:ext uri="{FF2B5EF4-FFF2-40B4-BE49-F238E27FC236}">
                  <a16:creationId xmlns:a16="http://schemas.microsoft.com/office/drawing/2014/main" id="{D8AFC868-91EB-4DF9-8DAB-93010F8054D2}"/>
                </a:ext>
              </a:extLst>
            </p:cNvPr>
            <p:cNvSpPr/>
            <p:nvPr/>
          </p:nvSpPr>
          <p:spPr>
            <a:xfrm>
              <a:off x="457200" y="2740797"/>
              <a:ext cx="8229600" cy="1112304"/>
            </a:xfrm>
            <a:custGeom>
              <a:avLst/>
              <a:gdLst>
                <a:gd name="connsiteX0" fmla="*/ 0 w 8229600"/>
                <a:gd name="connsiteY0" fmla="*/ 185388 h 1112304"/>
                <a:gd name="connsiteX1" fmla="*/ 185388 w 8229600"/>
                <a:gd name="connsiteY1" fmla="*/ 0 h 1112304"/>
                <a:gd name="connsiteX2" fmla="*/ 8044212 w 8229600"/>
                <a:gd name="connsiteY2" fmla="*/ 0 h 1112304"/>
                <a:gd name="connsiteX3" fmla="*/ 8229600 w 8229600"/>
                <a:gd name="connsiteY3" fmla="*/ 185388 h 1112304"/>
                <a:gd name="connsiteX4" fmla="*/ 8229600 w 8229600"/>
                <a:gd name="connsiteY4" fmla="*/ 926916 h 1112304"/>
                <a:gd name="connsiteX5" fmla="*/ 8044212 w 8229600"/>
                <a:gd name="connsiteY5" fmla="*/ 1112304 h 1112304"/>
                <a:gd name="connsiteX6" fmla="*/ 185388 w 8229600"/>
                <a:gd name="connsiteY6" fmla="*/ 1112304 h 1112304"/>
                <a:gd name="connsiteX7" fmla="*/ 0 w 8229600"/>
                <a:gd name="connsiteY7" fmla="*/ 926916 h 1112304"/>
                <a:gd name="connsiteX8" fmla="*/ 0 w 8229600"/>
                <a:gd name="connsiteY8" fmla="*/ 185388 h 111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12304">
                  <a:moveTo>
                    <a:pt x="0" y="185388"/>
                  </a:moveTo>
                  <a:cubicBezTo>
                    <a:pt x="0" y="83001"/>
                    <a:pt x="83001" y="0"/>
                    <a:pt x="185388" y="0"/>
                  </a:cubicBezTo>
                  <a:lnTo>
                    <a:pt x="8044212" y="0"/>
                  </a:lnTo>
                  <a:cubicBezTo>
                    <a:pt x="8146599" y="0"/>
                    <a:pt x="8229600" y="83001"/>
                    <a:pt x="8229600" y="185388"/>
                  </a:cubicBezTo>
                  <a:lnTo>
                    <a:pt x="8229600" y="926916"/>
                  </a:lnTo>
                  <a:cubicBezTo>
                    <a:pt x="8229600" y="1029303"/>
                    <a:pt x="8146599" y="1112304"/>
                    <a:pt x="8044212" y="1112304"/>
                  </a:cubicBezTo>
                  <a:lnTo>
                    <a:pt x="185388" y="1112304"/>
                  </a:lnTo>
                  <a:cubicBezTo>
                    <a:pt x="83001" y="1112304"/>
                    <a:pt x="0" y="1029303"/>
                    <a:pt x="0" y="926916"/>
                  </a:cubicBezTo>
                  <a:lnTo>
                    <a:pt x="0" y="185388"/>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60978" tIns="160978" rIns="160978" bIns="160978"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Compare actual number with budgeted amounts</a:t>
              </a:r>
            </a:p>
          </p:txBody>
        </p:sp>
        <p:sp>
          <p:nvSpPr>
            <p:cNvPr id="6" name="Freeform: Shape 5">
              <a:extLst>
                <a:ext uri="{FF2B5EF4-FFF2-40B4-BE49-F238E27FC236}">
                  <a16:creationId xmlns:a16="http://schemas.microsoft.com/office/drawing/2014/main" id="{7B1A0208-052C-4424-9ED2-D3D6837A5681}"/>
                </a:ext>
              </a:extLst>
            </p:cNvPr>
            <p:cNvSpPr/>
            <p:nvPr/>
          </p:nvSpPr>
          <p:spPr>
            <a:xfrm>
              <a:off x="457200" y="3873261"/>
              <a:ext cx="8229600" cy="1112304"/>
            </a:xfrm>
            <a:custGeom>
              <a:avLst/>
              <a:gdLst>
                <a:gd name="connsiteX0" fmla="*/ 0 w 8229600"/>
                <a:gd name="connsiteY0" fmla="*/ 185388 h 1112304"/>
                <a:gd name="connsiteX1" fmla="*/ 185388 w 8229600"/>
                <a:gd name="connsiteY1" fmla="*/ 0 h 1112304"/>
                <a:gd name="connsiteX2" fmla="*/ 8044212 w 8229600"/>
                <a:gd name="connsiteY2" fmla="*/ 0 h 1112304"/>
                <a:gd name="connsiteX3" fmla="*/ 8229600 w 8229600"/>
                <a:gd name="connsiteY3" fmla="*/ 185388 h 1112304"/>
                <a:gd name="connsiteX4" fmla="*/ 8229600 w 8229600"/>
                <a:gd name="connsiteY4" fmla="*/ 926916 h 1112304"/>
                <a:gd name="connsiteX5" fmla="*/ 8044212 w 8229600"/>
                <a:gd name="connsiteY5" fmla="*/ 1112304 h 1112304"/>
                <a:gd name="connsiteX6" fmla="*/ 185388 w 8229600"/>
                <a:gd name="connsiteY6" fmla="*/ 1112304 h 1112304"/>
                <a:gd name="connsiteX7" fmla="*/ 0 w 8229600"/>
                <a:gd name="connsiteY7" fmla="*/ 926916 h 1112304"/>
                <a:gd name="connsiteX8" fmla="*/ 0 w 8229600"/>
                <a:gd name="connsiteY8" fmla="*/ 185388 h 111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12304">
                  <a:moveTo>
                    <a:pt x="0" y="185388"/>
                  </a:moveTo>
                  <a:cubicBezTo>
                    <a:pt x="0" y="83001"/>
                    <a:pt x="83001" y="0"/>
                    <a:pt x="185388" y="0"/>
                  </a:cubicBezTo>
                  <a:lnTo>
                    <a:pt x="8044212" y="0"/>
                  </a:lnTo>
                  <a:cubicBezTo>
                    <a:pt x="8146599" y="0"/>
                    <a:pt x="8229600" y="83001"/>
                    <a:pt x="8229600" y="185388"/>
                  </a:cubicBezTo>
                  <a:lnTo>
                    <a:pt x="8229600" y="926916"/>
                  </a:lnTo>
                  <a:cubicBezTo>
                    <a:pt x="8229600" y="1029303"/>
                    <a:pt x="8146599" y="1112304"/>
                    <a:pt x="8044212" y="1112304"/>
                  </a:cubicBezTo>
                  <a:lnTo>
                    <a:pt x="185388" y="1112304"/>
                  </a:lnTo>
                  <a:cubicBezTo>
                    <a:pt x="83001" y="1112304"/>
                    <a:pt x="0" y="1029303"/>
                    <a:pt x="0" y="926916"/>
                  </a:cubicBezTo>
                  <a:lnTo>
                    <a:pt x="0" y="185388"/>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60978" tIns="160978" rIns="160978" bIns="160978"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Your variances are minor</a:t>
              </a:r>
            </a:p>
          </p:txBody>
        </p:sp>
        <p:sp>
          <p:nvSpPr>
            <p:cNvPr id="7" name="Freeform: Shape 6">
              <a:extLst>
                <a:ext uri="{FF2B5EF4-FFF2-40B4-BE49-F238E27FC236}">
                  <a16:creationId xmlns:a16="http://schemas.microsoft.com/office/drawing/2014/main" id="{CBAB9505-E1B6-478A-B8EB-4672F058694C}"/>
                </a:ext>
              </a:extLst>
            </p:cNvPr>
            <p:cNvSpPr/>
            <p:nvPr/>
          </p:nvSpPr>
          <p:spPr>
            <a:xfrm>
              <a:off x="457200" y="5005725"/>
              <a:ext cx="8229600" cy="1112304"/>
            </a:xfrm>
            <a:custGeom>
              <a:avLst/>
              <a:gdLst>
                <a:gd name="connsiteX0" fmla="*/ 0 w 8229600"/>
                <a:gd name="connsiteY0" fmla="*/ 185388 h 1112304"/>
                <a:gd name="connsiteX1" fmla="*/ 185388 w 8229600"/>
                <a:gd name="connsiteY1" fmla="*/ 0 h 1112304"/>
                <a:gd name="connsiteX2" fmla="*/ 8044212 w 8229600"/>
                <a:gd name="connsiteY2" fmla="*/ 0 h 1112304"/>
                <a:gd name="connsiteX3" fmla="*/ 8229600 w 8229600"/>
                <a:gd name="connsiteY3" fmla="*/ 185388 h 1112304"/>
                <a:gd name="connsiteX4" fmla="*/ 8229600 w 8229600"/>
                <a:gd name="connsiteY4" fmla="*/ 926916 h 1112304"/>
                <a:gd name="connsiteX5" fmla="*/ 8044212 w 8229600"/>
                <a:gd name="connsiteY5" fmla="*/ 1112304 h 1112304"/>
                <a:gd name="connsiteX6" fmla="*/ 185388 w 8229600"/>
                <a:gd name="connsiteY6" fmla="*/ 1112304 h 1112304"/>
                <a:gd name="connsiteX7" fmla="*/ 0 w 8229600"/>
                <a:gd name="connsiteY7" fmla="*/ 926916 h 1112304"/>
                <a:gd name="connsiteX8" fmla="*/ 0 w 8229600"/>
                <a:gd name="connsiteY8" fmla="*/ 185388 h 111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12304">
                  <a:moveTo>
                    <a:pt x="0" y="185388"/>
                  </a:moveTo>
                  <a:cubicBezTo>
                    <a:pt x="0" y="83001"/>
                    <a:pt x="83001" y="0"/>
                    <a:pt x="185388" y="0"/>
                  </a:cubicBezTo>
                  <a:lnTo>
                    <a:pt x="8044212" y="0"/>
                  </a:lnTo>
                  <a:cubicBezTo>
                    <a:pt x="8146599" y="0"/>
                    <a:pt x="8229600" y="83001"/>
                    <a:pt x="8229600" y="185388"/>
                  </a:cubicBezTo>
                  <a:lnTo>
                    <a:pt x="8229600" y="926916"/>
                  </a:lnTo>
                  <a:cubicBezTo>
                    <a:pt x="8229600" y="1029303"/>
                    <a:pt x="8146599" y="1112304"/>
                    <a:pt x="8044212" y="1112304"/>
                  </a:cubicBezTo>
                  <a:lnTo>
                    <a:pt x="185388" y="1112304"/>
                  </a:lnTo>
                  <a:cubicBezTo>
                    <a:pt x="83001" y="1112304"/>
                    <a:pt x="0" y="1029303"/>
                    <a:pt x="0" y="926916"/>
                  </a:cubicBezTo>
                  <a:lnTo>
                    <a:pt x="0" y="185388"/>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0978" tIns="160978" rIns="160978" bIns="160978"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Reason for a negative variance is due to a unique incident</a:t>
              </a:r>
            </a:p>
          </p:txBody>
        </p:sp>
      </p:gr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00B778A-936E-444C-997B-5AAD194A7C70}"/>
              </a:ext>
            </a:extLst>
          </p:cNvPr>
          <p:cNvSpPr>
            <a:spLocks noGrp="1"/>
          </p:cNvSpPr>
          <p:nvPr>
            <p:ph sz="quarter" idx="11"/>
          </p:nvPr>
        </p:nvSpPr>
        <p:spPr/>
        <p:txBody>
          <a:bodyPr/>
          <a:lstStyle/>
          <a:p>
            <a:endParaRPr lang="en-US"/>
          </a:p>
        </p:txBody>
      </p:sp>
      <p:sp>
        <p:nvSpPr>
          <p:cNvPr id="50178" name="Title 1"/>
          <p:cNvSpPr>
            <a:spLocks noGrp="1"/>
          </p:cNvSpPr>
          <p:nvPr>
            <p:ph type="title"/>
          </p:nvPr>
        </p:nvSpPr>
        <p:spPr/>
        <p:txBody>
          <a:bodyPr/>
          <a:lstStyle/>
          <a:p>
            <a:r>
              <a:rPr lang="en-US" dirty="0"/>
              <a:t>Should Your Budget be Updated</a:t>
            </a:r>
          </a:p>
        </p:txBody>
      </p:sp>
      <p:grpSp>
        <p:nvGrpSpPr>
          <p:cNvPr id="2" name="Group 1">
            <a:extLst>
              <a:ext uri="{FF2B5EF4-FFF2-40B4-BE49-F238E27FC236}">
                <a16:creationId xmlns:a16="http://schemas.microsoft.com/office/drawing/2014/main" id="{D4A403FB-80BB-45F9-9016-AD742917311F}"/>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DB3E8EBD-A224-4952-B8BD-CD1221D5BEC7}"/>
                </a:ext>
              </a:extLst>
            </p:cNvPr>
            <p:cNvSpPr/>
            <p:nvPr/>
          </p:nvSpPr>
          <p:spPr>
            <a:xfrm>
              <a:off x="457200" y="2031681"/>
              <a:ext cx="8229600" cy="6300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7F2A0CD-70FF-423E-A400-FA0B686A7086}"/>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Tell the right people about the budget problems</a:t>
              </a:r>
            </a:p>
          </p:txBody>
        </p:sp>
        <p:sp>
          <p:nvSpPr>
            <p:cNvPr id="6" name="Rectangle 5">
              <a:extLst>
                <a:ext uri="{FF2B5EF4-FFF2-40B4-BE49-F238E27FC236}">
                  <a16:creationId xmlns:a16="http://schemas.microsoft.com/office/drawing/2014/main" id="{D4F362CA-C0EE-4159-97A1-A0A4BD93FB4C}"/>
                </a:ext>
              </a:extLst>
            </p:cNvPr>
            <p:cNvSpPr/>
            <p:nvPr/>
          </p:nvSpPr>
          <p:spPr>
            <a:xfrm>
              <a:off x="457200" y="3165681"/>
              <a:ext cx="8229600" cy="630000"/>
            </a:xfrm>
            <a:prstGeom prst="rect">
              <a:avLst/>
            </a:prstGeom>
            <a:noFill/>
          </p:spPr>
          <p:style>
            <a:lnRef idx="2">
              <a:schemeClr val="accent2">
                <a:hueOff val="1560506"/>
                <a:satOff val="-1946"/>
                <a:lumOff val="45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67D51C7-15C2-430F-AC88-AFEC41C1231D}"/>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Act and make a decision </a:t>
              </a:r>
            </a:p>
          </p:txBody>
        </p:sp>
        <p:sp>
          <p:nvSpPr>
            <p:cNvPr id="8" name="Rectangle 7">
              <a:extLst>
                <a:ext uri="{FF2B5EF4-FFF2-40B4-BE49-F238E27FC236}">
                  <a16:creationId xmlns:a16="http://schemas.microsoft.com/office/drawing/2014/main" id="{412E6408-CFB2-4199-9995-F91C1BCD493D}"/>
                </a:ext>
              </a:extLst>
            </p:cNvPr>
            <p:cNvSpPr/>
            <p:nvPr/>
          </p:nvSpPr>
          <p:spPr>
            <a:xfrm>
              <a:off x="457200" y="4299681"/>
              <a:ext cx="8229600" cy="630000"/>
            </a:xfrm>
            <a:prstGeom prst="rect">
              <a:avLst/>
            </a:prstGeom>
            <a:noFill/>
          </p:spPr>
          <p:style>
            <a:lnRef idx="2">
              <a:schemeClr val="accent2">
                <a:hueOff val="3121013"/>
                <a:satOff val="-3893"/>
                <a:lumOff val="91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29C6704-07A5-4CBB-A10F-597921882A8E}"/>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Keep monitoring the budget</a:t>
              </a:r>
            </a:p>
          </p:txBody>
        </p:sp>
        <p:sp>
          <p:nvSpPr>
            <p:cNvPr id="10" name="Rectangle 9">
              <a:extLst>
                <a:ext uri="{FF2B5EF4-FFF2-40B4-BE49-F238E27FC236}">
                  <a16:creationId xmlns:a16="http://schemas.microsoft.com/office/drawing/2014/main" id="{4A3E20C7-67AE-409D-AF3B-075D3BD4EADC}"/>
                </a:ext>
              </a:extLst>
            </p:cNvPr>
            <p:cNvSpPr/>
            <p:nvPr/>
          </p:nvSpPr>
          <p:spPr>
            <a:xfrm>
              <a:off x="457200" y="5433681"/>
              <a:ext cx="8229600" cy="6300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5FDF3A33-C27C-4FD6-A663-14EA2B8A8469}"/>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Exchange information with stakeholders</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Budgets And Financial Reports</a:t>
            </a:r>
          </a:p>
        </p:txBody>
      </p:sp>
    </p:spTree>
    <p:extLst>
      <p:ext uri="{BB962C8B-B14F-4D97-AF65-F5344CB8AC3E}">
        <p14:creationId xmlns:p14="http://schemas.microsoft.com/office/powerpoint/2010/main" val="392746117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CB63E1B-F2F4-4724-B69B-B19C1231338D}"/>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noAutofit/>
          </a:bodyPr>
          <a:lstStyle/>
          <a:p>
            <a:pPr>
              <a:defRPr/>
            </a:pPr>
            <a:r>
              <a:rPr lang="en-US" dirty="0"/>
              <a:t>Keeping a Diary of Lessons Learned</a:t>
            </a:r>
          </a:p>
        </p:txBody>
      </p:sp>
      <p:grpSp>
        <p:nvGrpSpPr>
          <p:cNvPr id="2" name="Group 1">
            <a:extLst>
              <a:ext uri="{FF2B5EF4-FFF2-40B4-BE49-F238E27FC236}">
                <a16:creationId xmlns:a16="http://schemas.microsoft.com/office/drawing/2014/main" id="{D51EF3FB-0E6A-4354-B21B-3388E2E5CE87}"/>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B767A37-346D-4096-A5CE-096DCC2CA41C}"/>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Review </a:t>
              </a:r>
            </a:p>
          </p:txBody>
        </p:sp>
        <p:sp>
          <p:nvSpPr>
            <p:cNvPr id="5" name="Freeform: Shape 4">
              <a:extLst>
                <a:ext uri="{FF2B5EF4-FFF2-40B4-BE49-F238E27FC236}">
                  <a16:creationId xmlns:a16="http://schemas.microsoft.com/office/drawing/2014/main" id="{D059EB37-47A9-4AF0-B4DA-BB470DA3A15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React </a:t>
              </a:r>
            </a:p>
          </p:txBody>
        </p:sp>
        <p:sp>
          <p:nvSpPr>
            <p:cNvPr id="6" name="Freeform: Shape 5">
              <a:extLst>
                <a:ext uri="{FF2B5EF4-FFF2-40B4-BE49-F238E27FC236}">
                  <a16:creationId xmlns:a16="http://schemas.microsoft.com/office/drawing/2014/main" id="{25B37567-6364-43FD-90AB-46C7C229A291}"/>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Record </a:t>
              </a:r>
            </a:p>
          </p:txBody>
        </p:sp>
        <p:sp>
          <p:nvSpPr>
            <p:cNvPr id="7" name="Freeform: Shape 6">
              <a:extLst>
                <a:ext uri="{FF2B5EF4-FFF2-40B4-BE49-F238E27FC236}">
                  <a16:creationId xmlns:a16="http://schemas.microsoft.com/office/drawing/2014/main" id="{A8FC4668-94B9-4D74-ACEF-08360CB53442}"/>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Repository</a:t>
              </a:r>
            </a:p>
          </p:txBody>
        </p:sp>
      </p:gr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E266B8D1-688B-445A-871C-8261E349E117}"/>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When to Panic</a:t>
            </a:r>
          </a:p>
        </p:txBody>
      </p:sp>
      <p:grpSp>
        <p:nvGrpSpPr>
          <p:cNvPr id="2" name="Group 1">
            <a:extLst>
              <a:ext uri="{FF2B5EF4-FFF2-40B4-BE49-F238E27FC236}">
                <a16:creationId xmlns:a16="http://schemas.microsoft.com/office/drawing/2014/main" id="{FF96EE32-6A96-4FAF-AD80-9234C1ECDAE8}"/>
              </a:ext>
            </a:extLst>
          </p:cNvPr>
          <p:cNvGrpSpPr/>
          <p:nvPr/>
        </p:nvGrpSpPr>
        <p:grpSpPr>
          <a:xfrm>
            <a:off x="457200" y="1631181"/>
            <a:ext cx="8229599" cy="4464000"/>
            <a:chOff x="457200" y="1631181"/>
            <a:chExt cx="8229599" cy="4464000"/>
          </a:xfrm>
        </p:grpSpPr>
        <p:sp>
          <p:nvSpPr>
            <p:cNvPr id="4" name="Freeform: Shape 3">
              <a:extLst>
                <a:ext uri="{FF2B5EF4-FFF2-40B4-BE49-F238E27FC236}">
                  <a16:creationId xmlns:a16="http://schemas.microsoft.com/office/drawing/2014/main" id="{CE74A609-DD3D-4288-B61C-7FE163978A88}"/>
                </a:ext>
              </a:extLst>
            </p:cNvPr>
            <p:cNvSpPr/>
            <p:nvPr/>
          </p:nvSpPr>
          <p:spPr>
            <a:xfrm>
              <a:off x="457200" y="1631181"/>
              <a:ext cx="2057400" cy="1029600"/>
            </a:xfrm>
            <a:custGeom>
              <a:avLst/>
              <a:gdLst>
                <a:gd name="connsiteX0" fmla="*/ 0 w 2057400"/>
                <a:gd name="connsiteY0" fmla="*/ 0 h 1029600"/>
                <a:gd name="connsiteX1" fmla="*/ 2057400 w 2057400"/>
                <a:gd name="connsiteY1" fmla="*/ 0 h 1029600"/>
                <a:gd name="connsiteX2" fmla="*/ 2057400 w 2057400"/>
                <a:gd name="connsiteY2" fmla="*/ 1029600 h 1029600"/>
                <a:gd name="connsiteX3" fmla="*/ 0 w 2057400"/>
                <a:gd name="connsiteY3" fmla="*/ 1029600 h 1029600"/>
                <a:gd name="connsiteX4" fmla="*/ 0 w 2057400"/>
                <a:gd name="connsiteY4" fmla="*/ 0 h 102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029600">
                  <a:moveTo>
                    <a:pt x="0" y="0"/>
                  </a:moveTo>
                  <a:lnTo>
                    <a:pt x="2057400" y="0"/>
                  </a:lnTo>
                  <a:lnTo>
                    <a:pt x="2057400" y="1029600"/>
                  </a:lnTo>
                  <a:lnTo>
                    <a:pt x="0" y="1029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4048" tIns="137160" rIns="384048" bIns="137160" numCol="1" spcCol="1270" anchor="ctr" anchorCtr="0">
              <a:noAutofit/>
            </a:bodyPr>
            <a:lstStyle/>
            <a:p>
              <a:pPr marL="0" lvl="0" indent="0" algn="r" defTabSz="2400300">
                <a:lnSpc>
                  <a:spcPct val="90000"/>
                </a:lnSpc>
                <a:spcBef>
                  <a:spcPct val="0"/>
                </a:spcBef>
                <a:spcAft>
                  <a:spcPct val="35000"/>
                </a:spcAft>
                <a:buNone/>
              </a:pPr>
              <a:r>
                <a:rPr lang="en-US" sz="5400" b="1" kern="1200" cap="none" spc="0" dirty="0">
                  <a:ln w="10541" cmpd="sng">
                    <a:solidFill>
                      <a:srgbClr val="7D7D7D">
                        <a:tint val="100000"/>
                        <a:shade val="100000"/>
                        <a:satMod val="110000"/>
                      </a:srgbClr>
                    </a:solidFill>
                    <a:prstDash val="solid"/>
                  </a:ln>
                  <a:solidFill>
                    <a:schemeClr val="tx1"/>
                  </a:solidFill>
                  <a:effectLst/>
                </a:rPr>
                <a:t>S</a:t>
              </a:r>
            </a:p>
          </p:txBody>
        </p:sp>
        <p:sp>
          <p:nvSpPr>
            <p:cNvPr id="5" name="Left Brace 4">
              <a:extLst>
                <a:ext uri="{FF2B5EF4-FFF2-40B4-BE49-F238E27FC236}">
                  <a16:creationId xmlns:a16="http://schemas.microsoft.com/office/drawing/2014/main" id="{1FF392E5-864B-4F8B-B100-821E773D0E49}"/>
                </a:ext>
              </a:extLst>
            </p:cNvPr>
            <p:cNvSpPr/>
            <p:nvPr/>
          </p:nvSpPr>
          <p:spPr>
            <a:xfrm>
              <a:off x="2514599" y="1631181"/>
              <a:ext cx="411480" cy="1029600"/>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9133065B-9338-4FBE-AC76-117DFC83F1A4}"/>
                </a:ext>
              </a:extLst>
            </p:cNvPr>
            <p:cNvSpPr/>
            <p:nvPr/>
          </p:nvSpPr>
          <p:spPr>
            <a:xfrm>
              <a:off x="3090671" y="1631181"/>
              <a:ext cx="5596128" cy="1029600"/>
            </a:xfrm>
            <a:custGeom>
              <a:avLst/>
              <a:gdLst>
                <a:gd name="connsiteX0" fmla="*/ 0 w 5596128"/>
                <a:gd name="connsiteY0" fmla="*/ 0 h 1029600"/>
                <a:gd name="connsiteX1" fmla="*/ 5596128 w 5596128"/>
                <a:gd name="connsiteY1" fmla="*/ 0 h 1029600"/>
                <a:gd name="connsiteX2" fmla="*/ 5596128 w 5596128"/>
                <a:gd name="connsiteY2" fmla="*/ 1029600 h 1029600"/>
                <a:gd name="connsiteX3" fmla="*/ 0 w 5596128"/>
                <a:gd name="connsiteY3" fmla="*/ 1029600 h 1029600"/>
                <a:gd name="connsiteX4" fmla="*/ 0 w 5596128"/>
                <a:gd name="connsiteY4" fmla="*/ 0 h 102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029600">
                  <a:moveTo>
                    <a:pt x="0" y="0"/>
                  </a:moveTo>
                  <a:lnTo>
                    <a:pt x="5596128" y="0"/>
                  </a:lnTo>
                  <a:lnTo>
                    <a:pt x="5596128" y="1029600"/>
                  </a:lnTo>
                  <a:lnTo>
                    <a:pt x="0" y="102960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Serious situation arises</a:t>
              </a:r>
            </a:p>
          </p:txBody>
        </p:sp>
        <p:sp>
          <p:nvSpPr>
            <p:cNvPr id="7" name="Freeform: Shape 6">
              <a:extLst>
                <a:ext uri="{FF2B5EF4-FFF2-40B4-BE49-F238E27FC236}">
                  <a16:creationId xmlns:a16="http://schemas.microsoft.com/office/drawing/2014/main" id="{0AB551F2-A904-4C97-9F26-FD2C69D41459}"/>
                </a:ext>
              </a:extLst>
            </p:cNvPr>
            <p:cNvSpPr/>
            <p:nvPr/>
          </p:nvSpPr>
          <p:spPr>
            <a:xfrm>
              <a:off x="457200" y="2775981"/>
              <a:ext cx="2057400" cy="1029600"/>
            </a:xfrm>
            <a:custGeom>
              <a:avLst/>
              <a:gdLst>
                <a:gd name="connsiteX0" fmla="*/ 0 w 2057400"/>
                <a:gd name="connsiteY0" fmla="*/ 0 h 1029600"/>
                <a:gd name="connsiteX1" fmla="*/ 2057400 w 2057400"/>
                <a:gd name="connsiteY1" fmla="*/ 0 h 1029600"/>
                <a:gd name="connsiteX2" fmla="*/ 2057400 w 2057400"/>
                <a:gd name="connsiteY2" fmla="*/ 1029600 h 1029600"/>
                <a:gd name="connsiteX3" fmla="*/ 0 w 2057400"/>
                <a:gd name="connsiteY3" fmla="*/ 1029600 h 1029600"/>
                <a:gd name="connsiteX4" fmla="*/ 0 w 2057400"/>
                <a:gd name="connsiteY4" fmla="*/ 0 h 102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029600">
                  <a:moveTo>
                    <a:pt x="0" y="0"/>
                  </a:moveTo>
                  <a:lnTo>
                    <a:pt x="2057400" y="0"/>
                  </a:lnTo>
                  <a:lnTo>
                    <a:pt x="2057400" y="1029600"/>
                  </a:lnTo>
                  <a:lnTo>
                    <a:pt x="0" y="1029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4048" tIns="137160" rIns="384048" bIns="137160" numCol="1" spcCol="1270" anchor="ctr" anchorCtr="0">
              <a:noAutofit/>
            </a:bodyPr>
            <a:lstStyle/>
            <a:p>
              <a:pPr marL="0" lvl="0" indent="0" algn="r" defTabSz="2400300">
                <a:lnSpc>
                  <a:spcPct val="90000"/>
                </a:lnSpc>
                <a:spcBef>
                  <a:spcPct val="0"/>
                </a:spcBef>
                <a:spcAft>
                  <a:spcPct val="35000"/>
                </a:spcAft>
                <a:buNone/>
              </a:pPr>
              <a:r>
                <a:rPr lang="en-US" sz="5400" b="1" kern="1200" cap="none" spc="0" dirty="0">
                  <a:ln w="10541" cmpd="sng">
                    <a:solidFill>
                      <a:srgbClr val="7D7D7D">
                        <a:tint val="100000"/>
                        <a:shade val="100000"/>
                        <a:satMod val="110000"/>
                      </a:srgbClr>
                    </a:solidFill>
                    <a:prstDash val="solid"/>
                  </a:ln>
                  <a:solidFill>
                    <a:schemeClr val="tx1"/>
                  </a:solidFill>
                  <a:effectLst/>
                </a:rPr>
                <a:t>A</a:t>
              </a:r>
            </a:p>
          </p:txBody>
        </p:sp>
        <p:sp>
          <p:nvSpPr>
            <p:cNvPr id="8" name="Left Brace 7">
              <a:extLst>
                <a:ext uri="{FF2B5EF4-FFF2-40B4-BE49-F238E27FC236}">
                  <a16:creationId xmlns:a16="http://schemas.microsoft.com/office/drawing/2014/main" id="{B914F27B-DCB2-4B4E-9E95-0421408B08C6}"/>
                </a:ext>
              </a:extLst>
            </p:cNvPr>
            <p:cNvSpPr/>
            <p:nvPr/>
          </p:nvSpPr>
          <p:spPr>
            <a:xfrm>
              <a:off x="2514599" y="2775981"/>
              <a:ext cx="411480" cy="1029600"/>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477A93CA-B24E-4FEF-A451-C8CC38350A28}"/>
                </a:ext>
              </a:extLst>
            </p:cNvPr>
            <p:cNvSpPr/>
            <p:nvPr/>
          </p:nvSpPr>
          <p:spPr>
            <a:xfrm>
              <a:off x="3090671" y="2775981"/>
              <a:ext cx="5596128" cy="1029600"/>
            </a:xfrm>
            <a:custGeom>
              <a:avLst/>
              <a:gdLst>
                <a:gd name="connsiteX0" fmla="*/ 0 w 5596128"/>
                <a:gd name="connsiteY0" fmla="*/ 0 h 1029600"/>
                <a:gd name="connsiteX1" fmla="*/ 5596128 w 5596128"/>
                <a:gd name="connsiteY1" fmla="*/ 0 h 1029600"/>
                <a:gd name="connsiteX2" fmla="*/ 5596128 w 5596128"/>
                <a:gd name="connsiteY2" fmla="*/ 1029600 h 1029600"/>
                <a:gd name="connsiteX3" fmla="*/ 0 w 5596128"/>
                <a:gd name="connsiteY3" fmla="*/ 1029600 h 1029600"/>
                <a:gd name="connsiteX4" fmla="*/ 0 w 5596128"/>
                <a:gd name="connsiteY4" fmla="*/ 0 h 102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029600">
                  <a:moveTo>
                    <a:pt x="0" y="0"/>
                  </a:moveTo>
                  <a:lnTo>
                    <a:pt x="5596128" y="0"/>
                  </a:lnTo>
                  <a:lnTo>
                    <a:pt x="5596128" y="1029600"/>
                  </a:lnTo>
                  <a:lnTo>
                    <a:pt x="0" y="1029600"/>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Accounting error</a:t>
              </a:r>
            </a:p>
          </p:txBody>
        </p:sp>
        <p:sp>
          <p:nvSpPr>
            <p:cNvPr id="10" name="Freeform: Shape 9">
              <a:extLst>
                <a:ext uri="{FF2B5EF4-FFF2-40B4-BE49-F238E27FC236}">
                  <a16:creationId xmlns:a16="http://schemas.microsoft.com/office/drawing/2014/main" id="{B5B9173C-C4ED-4417-9A53-C9A2160B85AB}"/>
                </a:ext>
              </a:extLst>
            </p:cNvPr>
            <p:cNvSpPr/>
            <p:nvPr/>
          </p:nvSpPr>
          <p:spPr>
            <a:xfrm>
              <a:off x="457200" y="3920781"/>
              <a:ext cx="2057400" cy="1029600"/>
            </a:xfrm>
            <a:custGeom>
              <a:avLst/>
              <a:gdLst>
                <a:gd name="connsiteX0" fmla="*/ 0 w 2057400"/>
                <a:gd name="connsiteY0" fmla="*/ 0 h 1029600"/>
                <a:gd name="connsiteX1" fmla="*/ 2057400 w 2057400"/>
                <a:gd name="connsiteY1" fmla="*/ 0 h 1029600"/>
                <a:gd name="connsiteX2" fmla="*/ 2057400 w 2057400"/>
                <a:gd name="connsiteY2" fmla="*/ 1029600 h 1029600"/>
                <a:gd name="connsiteX3" fmla="*/ 0 w 2057400"/>
                <a:gd name="connsiteY3" fmla="*/ 1029600 h 1029600"/>
                <a:gd name="connsiteX4" fmla="*/ 0 w 2057400"/>
                <a:gd name="connsiteY4" fmla="*/ 0 h 102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029600">
                  <a:moveTo>
                    <a:pt x="0" y="0"/>
                  </a:moveTo>
                  <a:lnTo>
                    <a:pt x="2057400" y="0"/>
                  </a:lnTo>
                  <a:lnTo>
                    <a:pt x="2057400" y="1029600"/>
                  </a:lnTo>
                  <a:lnTo>
                    <a:pt x="0" y="1029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4048" tIns="137160" rIns="384048" bIns="137160" numCol="1" spcCol="1270" anchor="ctr" anchorCtr="0">
              <a:noAutofit/>
            </a:bodyPr>
            <a:lstStyle/>
            <a:p>
              <a:pPr marL="0" lvl="0" indent="0" algn="r" defTabSz="2400300">
                <a:lnSpc>
                  <a:spcPct val="90000"/>
                </a:lnSpc>
                <a:spcBef>
                  <a:spcPct val="0"/>
                </a:spcBef>
                <a:spcAft>
                  <a:spcPct val="35000"/>
                </a:spcAft>
                <a:buNone/>
              </a:pPr>
              <a:r>
                <a:rPr lang="en-US" sz="5400" b="1" kern="1200" cap="none" spc="0" dirty="0">
                  <a:ln w="10541" cmpd="sng">
                    <a:solidFill>
                      <a:srgbClr val="7D7D7D">
                        <a:tint val="100000"/>
                        <a:shade val="100000"/>
                        <a:satMod val="110000"/>
                      </a:srgbClr>
                    </a:solidFill>
                    <a:prstDash val="solid"/>
                  </a:ln>
                  <a:solidFill>
                    <a:schemeClr val="tx1"/>
                  </a:solidFill>
                  <a:effectLst/>
                </a:rPr>
                <a:t>V</a:t>
              </a:r>
            </a:p>
          </p:txBody>
        </p:sp>
        <p:sp>
          <p:nvSpPr>
            <p:cNvPr id="11" name="Left Brace 10">
              <a:extLst>
                <a:ext uri="{FF2B5EF4-FFF2-40B4-BE49-F238E27FC236}">
                  <a16:creationId xmlns:a16="http://schemas.microsoft.com/office/drawing/2014/main" id="{2A144BA5-5E20-41F9-AF8E-8B95E2B3C015}"/>
                </a:ext>
              </a:extLst>
            </p:cNvPr>
            <p:cNvSpPr/>
            <p:nvPr/>
          </p:nvSpPr>
          <p:spPr>
            <a:xfrm>
              <a:off x="2514599" y="3920781"/>
              <a:ext cx="411480" cy="1029600"/>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38235FD0-4A67-4639-960B-ACE26E7D778D}"/>
                </a:ext>
              </a:extLst>
            </p:cNvPr>
            <p:cNvSpPr/>
            <p:nvPr/>
          </p:nvSpPr>
          <p:spPr>
            <a:xfrm>
              <a:off x="3090671" y="3920781"/>
              <a:ext cx="5596128" cy="1029600"/>
            </a:xfrm>
            <a:custGeom>
              <a:avLst/>
              <a:gdLst>
                <a:gd name="connsiteX0" fmla="*/ 0 w 5596128"/>
                <a:gd name="connsiteY0" fmla="*/ 0 h 1029600"/>
                <a:gd name="connsiteX1" fmla="*/ 5596128 w 5596128"/>
                <a:gd name="connsiteY1" fmla="*/ 0 h 1029600"/>
                <a:gd name="connsiteX2" fmla="*/ 5596128 w 5596128"/>
                <a:gd name="connsiteY2" fmla="*/ 1029600 h 1029600"/>
                <a:gd name="connsiteX3" fmla="*/ 0 w 5596128"/>
                <a:gd name="connsiteY3" fmla="*/ 1029600 h 1029600"/>
                <a:gd name="connsiteX4" fmla="*/ 0 w 5596128"/>
                <a:gd name="connsiteY4" fmla="*/ 0 h 102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029600">
                  <a:moveTo>
                    <a:pt x="0" y="0"/>
                  </a:moveTo>
                  <a:lnTo>
                    <a:pt x="5596128" y="0"/>
                  </a:lnTo>
                  <a:lnTo>
                    <a:pt x="5596128" y="1029600"/>
                  </a:lnTo>
                  <a:lnTo>
                    <a:pt x="0" y="1029600"/>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Variance without good reason</a:t>
              </a:r>
            </a:p>
          </p:txBody>
        </p:sp>
        <p:sp>
          <p:nvSpPr>
            <p:cNvPr id="13" name="Freeform: Shape 12">
              <a:extLst>
                <a:ext uri="{FF2B5EF4-FFF2-40B4-BE49-F238E27FC236}">
                  <a16:creationId xmlns:a16="http://schemas.microsoft.com/office/drawing/2014/main" id="{F4F0A17E-D6CB-4C14-865A-9B0C28FF5FB8}"/>
                </a:ext>
              </a:extLst>
            </p:cNvPr>
            <p:cNvSpPr/>
            <p:nvPr/>
          </p:nvSpPr>
          <p:spPr>
            <a:xfrm>
              <a:off x="457200" y="5065581"/>
              <a:ext cx="2057400" cy="1029600"/>
            </a:xfrm>
            <a:custGeom>
              <a:avLst/>
              <a:gdLst>
                <a:gd name="connsiteX0" fmla="*/ 0 w 2057400"/>
                <a:gd name="connsiteY0" fmla="*/ 0 h 1029600"/>
                <a:gd name="connsiteX1" fmla="*/ 2057400 w 2057400"/>
                <a:gd name="connsiteY1" fmla="*/ 0 h 1029600"/>
                <a:gd name="connsiteX2" fmla="*/ 2057400 w 2057400"/>
                <a:gd name="connsiteY2" fmla="*/ 1029600 h 1029600"/>
                <a:gd name="connsiteX3" fmla="*/ 0 w 2057400"/>
                <a:gd name="connsiteY3" fmla="*/ 1029600 h 1029600"/>
                <a:gd name="connsiteX4" fmla="*/ 0 w 2057400"/>
                <a:gd name="connsiteY4" fmla="*/ 0 h 102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029600">
                  <a:moveTo>
                    <a:pt x="0" y="0"/>
                  </a:moveTo>
                  <a:lnTo>
                    <a:pt x="2057400" y="0"/>
                  </a:lnTo>
                  <a:lnTo>
                    <a:pt x="2057400" y="1029600"/>
                  </a:lnTo>
                  <a:lnTo>
                    <a:pt x="0" y="1029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4048" tIns="137160" rIns="384048" bIns="137160" numCol="1" spcCol="1270" anchor="ctr" anchorCtr="0">
              <a:noAutofit/>
            </a:bodyPr>
            <a:lstStyle/>
            <a:p>
              <a:pPr marL="0" lvl="0" indent="0" algn="r" defTabSz="2400300">
                <a:lnSpc>
                  <a:spcPct val="90000"/>
                </a:lnSpc>
                <a:spcBef>
                  <a:spcPct val="0"/>
                </a:spcBef>
                <a:spcAft>
                  <a:spcPct val="35000"/>
                </a:spcAft>
                <a:buNone/>
              </a:pPr>
              <a:r>
                <a:rPr lang="en-US" sz="5400" b="1" kern="1200" cap="none" spc="0" dirty="0">
                  <a:ln w="10541" cmpd="sng">
                    <a:solidFill>
                      <a:srgbClr val="7D7D7D">
                        <a:tint val="100000"/>
                        <a:shade val="100000"/>
                        <a:satMod val="110000"/>
                      </a:srgbClr>
                    </a:solidFill>
                    <a:prstDash val="solid"/>
                  </a:ln>
                  <a:solidFill>
                    <a:schemeClr val="tx1"/>
                  </a:solidFill>
                  <a:effectLst/>
                </a:rPr>
                <a:t>E</a:t>
              </a:r>
            </a:p>
          </p:txBody>
        </p:sp>
        <p:sp>
          <p:nvSpPr>
            <p:cNvPr id="14" name="Left Brace 13">
              <a:extLst>
                <a:ext uri="{FF2B5EF4-FFF2-40B4-BE49-F238E27FC236}">
                  <a16:creationId xmlns:a16="http://schemas.microsoft.com/office/drawing/2014/main" id="{8F7ACA2F-788F-4BE9-8F8D-CAEDAE3C4985}"/>
                </a:ext>
              </a:extLst>
            </p:cNvPr>
            <p:cNvSpPr/>
            <p:nvPr/>
          </p:nvSpPr>
          <p:spPr>
            <a:xfrm>
              <a:off x="2514599" y="5065581"/>
              <a:ext cx="411480" cy="1029600"/>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9E7184D6-1773-4A09-BBD3-F9F44BB76E23}"/>
                </a:ext>
              </a:extLst>
            </p:cNvPr>
            <p:cNvSpPr/>
            <p:nvPr/>
          </p:nvSpPr>
          <p:spPr>
            <a:xfrm>
              <a:off x="3090671" y="5065581"/>
              <a:ext cx="5596128" cy="1029600"/>
            </a:xfrm>
            <a:custGeom>
              <a:avLst/>
              <a:gdLst>
                <a:gd name="connsiteX0" fmla="*/ 0 w 5596128"/>
                <a:gd name="connsiteY0" fmla="*/ 0 h 1029600"/>
                <a:gd name="connsiteX1" fmla="*/ 5596128 w 5596128"/>
                <a:gd name="connsiteY1" fmla="*/ 0 h 1029600"/>
                <a:gd name="connsiteX2" fmla="*/ 5596128 w 5596128"/>
                <a:gd name="connsiteY2" fmla="*/ 1029600 h 1029600"/>
                <a:gd name="connsiteX3" fmla="*/ 0 w 5596128"/>
                <a:gd name="connsiteY3" fmla="*/ 1029600 h 1029600"/>
                <a:gd name="connsiteX4" fmla="*/ 0 w 5596128"/>
                <a:gd name="connsiteY4" fmla="*/ 0 h 102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029600">
                  <a:moveTo>
                    <a:pt x="0" y="0"/>
                  </a:moveTo>
                  <a:lnTo>
                    <a:pt x="5596128" y="0"/>
                  </a:lnTo>
                  <a:lnTo>
                    <a:pt x="5596128" y="1029600"/>
                  </a:lnTo>
                  <a:lnTo>
                    <a:pt x="0" y="1029600"/>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External economic influence</a:t>
              </a:r>
            </a:p>
          </p:txBody>
        </p:sp>
      </p:gr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helping step for checking if you are on the right track with your budget?</a:t>
            </a: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Citing  reasons for positive or negative variances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Classifying reason as a trend or unique incident</a:t>
            </a:r>
          </a:p>
          <a:p>
            <a:pPr lvl="1">
              <a:lnSpc>
                <a:spcPct val="115000"/>
              </a:lnSpc>
              <a:spcBef>
                <a:spcPts val="0"/>
              </a:spcBef>
              <a:spcAft>
                <a:spcPts val="0"/>
              </a:spcAft>
              <a:buFont typeface="+mj-lt"/>
              <a:buAutoNum type="alphaLcParenR"/>
            </a:pPr>
            <a:r>
              <a:rPr lang="en-US" dirty="0">
                <a:ea typeface="Times New Roman"/>
                <a:cs typeface="Times New Roman"/>
              </a:rPr>
              <a:t>Collecting figures as they become available</a:t>
            </a:r>
          </a:p>
          <a:p>
            <a:pPr lvl="1">
              <a:lnSpc>
                <a:spcPct val="115000"/>
              </a:lnSpc>
              <a:spcBef>
                <a:spcPts val="0"/>
              </a:spcBef>
              <a:spcAft>
                <a:spcPts val="1000"/>
              </a:spcAft>
              <a:buFont typeface="+mj-lt"/>
              <a:buAutoNum type="alphaLcParenR"/>
            </a:pPr>
            <a:r>
              <a:rPr lang="en-US" dirty="0">
                <a:ea typeface="Times New Roman"/>
                <a:cs typeface="Times New Roman"/>
              </a:rPr>
              <a:t>Comparing the expected numbers with budgeted</a:t>
            </a:r>
          </a:p>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is not reliable procedure</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is helpful</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relieves you from responsibilities</a:t>
            </a:r>
          </a:p>
          <a:p>
            <a:pPr lvl="1">
              <a:lnSpc>
                <a:spcPct val="115000"/>
              </a:lnSpc>
              <a:spcBef>
                <a:spcPts val="0"/>
              </a:spcBef>
              <a:spcAft>
                <a:spcPts val="1000"/>
              </a:spcAft>
              <a:buFont typeface="+mj-lt"/>
              <a:buAutoNum type="alphaLcParenR"/>
            </a:pPr>
            <a:r>
              <a:rPr lang="en-US" dirty="0">
                <a:ea typeface="Times New Roman"/>
                <a:cs typeface="Times New Roman"/>
              </a:rPr>
              <a:t>Giving other individuals responsibility over certain areas of the budget can make things complicated</a:t>
            </a:r>
          </a:p>
        </p:txBody>
      </p:sp>
    </p:spTree>
    <p:extLst>
      <p:ext uri="{BB962C8B-B14F-4D97-AF65-F5344CB8AC3E}">
        <p14:creationId xmlns:p14="http://schemas.microsoft.com/office/powerpoint/2010/main" val="255325704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steps does the TAKE process imply?</a:t>
            </a:r>
          </a:p>
          <a:p>
            <a:pPr lvl="1">
              <a:lnSpc>
                <a:spcPct val="115000"/>
              </a:lnSpc>
              <a:spcBef>
                <a:spcPts val="0"/>
              </a:spcBef>
              <a:spcAft>
                <a:spcPts val="0"/>
              </a:spcAft>
              <a:buFont typeface="+mj-lt"/>
              <a:buAutoNum type="alphaLcParenR"/>
            </a:pPr>
            <a:r>
              <a:rPr lang="en-US" dirty="0">
                <a:ea typeface="Times New Roman"/>
                <a:cs typeface="Times New Roman"/>
              </a:rPr>
              <a:t>Tell, Acquire, Keep, Evaluate</a:t>
            </a:r>
          </a:p>
          <a:p>
            <a:pPr lvl="1">
              <a:lnSpc>
                <a:spcPct val="115000"/>
              </a:lnSpc>
              <a:spcBef>
                <a:spcPts val="0"/>
              </a:spcBef>
              <a:spcAft>
                <a:spcPts val="0"/>
              </a:spcAft>
              <a:buFont typeface="+mj-lt"/>
              <a:buAutoNum type="alphaLcParenR"/>
            </a:pPr>
            <a:r>
              <a:rPr lang="en-US" dirty="0">
                <a:ea typeface="Times New Roman"/>
                <a:cs typeface="Times New Roman"/>
              </a:rPr>
              <a:t>Tell, Act, Keep, Exchange</a:t>
            </a:r>
          </a:p>
          <a:p>
            <a:pPr lvl="1">
              <a:lnSpc>
                <a:spcPct val="115000"/>
              </a:lnSpc>
              <a:spcBef>
                <a:spcPts val="0"/>
              </a:spcBef>
              <a:spcAft>
                <a:spcPts val="0"/>
              </a:spcAft>
              <a:buFont typeface="+mj-lt"/>
              <a:buAutoNum type="alphaLcParenR"/>
            </a:pPr>
            <a:r>
              <a:rPr lang="en-US" dirty="0">
                <a:ea typeface="Times New Roman"/>
                <a:cs typeface="Times New Roman"/>
              </a:rPr>
              <a:t>Think, Act, Keep, Evaluate </a:t>
            </a:r>
          </a:p>
          <a:p>
            <a:pPr lvl="1">
              <a:lnSpc>
                <a:spcPct val="115000"/>
              </a:lnSpc>
              <a:spcBef>
                <a:spcPts val="0"/>
              </a:spcBef>
              <a:spcAft>
                <a:spcPts val="1000"/>
              </a:spcAft>
              <a:buFont typeface="+mj-lt"/>
              <a:buAutoNum type="alphaLcParenR"/>
            </a:pPr>
            <a:r>
              <a:rPr lang="en-US" dirty="0">
                <a:ea typeface="Times New Roman"/>
                <a:cs typeface="Times New Roman"/>
              </a:rPr>
              <a:t>Think, Act, Keep, Exchange</a:t>
            </a:r>
          </a:p>
          <a:p>
            <a:pPr lvl="0">
              <a:lnSpc>
                <a:spcPct val="115000"/>
              </a:lnSpc>
              <a:spcBef>
                <a:spcPts val="0"/>
              </a:spcBef>
              <a:spcAft>
                <a:spcPts val="1000"/>
              </a:spcAft>
              <a:buFont typeface="+mj-lt"/>
              <a:buAutoNum type="arabicParenR" startAt="3"/>
            </a:pPr>
            <a:r>
              <a:rPr lang="en-US" dirty="0">
                <a:ea typeface="Times New Roman"/>
                <a:cs typeface="Times New Roman"/>
              </a:rPr>
              <a:t>Why do we use the TAKE process?</a:t>
            </a:r>
          </a:p>
          <a:p>
            <a:pPr lvl="1">
              <a:lnSpc>
                <a:spcPct val="115000"/>
              </a:lnSpc>
              <a:spcBef>
                <a:spcPts val="0"/>
              </a:spcBef>
              <a:spcAft>
                <a:spcPts val="0"/>
              </a:spcAft>
              <a:buFont typeface="+mj-lt"/>
              <a:buAutoNum type="alphaLcParenR"/>
            </a:pPr>
            <a:r>
              <a:rPr lang="en-US" dirty="0">
                <a:ea typeface="Times New Roman"/>
                <a:cs typeface="Times New Roman"/>
              </a:rPr>
              <a:t>For determining if the budget needs an update</a:t>
            </a:r>
          </a:p>
          <a:p>
            <a:pPr lvl="1">
              <a:lnSpc>
                <a:spcPct val="115000"/>
              </a:lnSpc>
              <a:spcBef>
                <a:spcPts val="0"/>
              </a:spcBef>
              <a:spcAft>
                <a:spcPts val="0"/>
              </a:spcAft>
              <a:buFont typeface="+mj-lt"/>
              <a:buAutoNum type="alphaLcParenR"/>
            </a:pPr>
            <a:r>
              <a:rPr lang="en-US" dirty="0">
                <a:ea typeface="Times New Roman"/>
                <a:cs typeface="Times New Roman"/>
              </a:rPr>
              <a:t>For conducting the budget update</a:t>
            </a:r>
          </a:p>
          <a:p>
            <a:pPr lvl="1">
              <a:lnSpc>
                <a:spcPct val="115000"/>
              </a:lnSpc>
              <a:spcBef>
                <a:spcPts val="0"/>
              </a:spcBef>
              <a:spcAft>
                <a:spcPts val="0"/>
              </a:spcAft>
              <a:buFont typeface="+mj-lt"/>
              <a:buAutoNum type="alphaLcParenR"/>
            </a:pPr>
            <a:r>
              <a:rPr lang="en-US" dirty="0">
                <a:ea typeface="Times New Roman"/>
                <a:cs typeface="Times New Roman"/>
              </a:rPr>
              <a:t>For preventing the need of budget update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393199560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are the four R steps when addressing an issue?</a:t>
            </a:r>
          </a:p>
          <a:p>
            <a:pPr lvl="1">
              <a:lnSpc>
                <a:spcPct val="115000"/>
              </a:lnSpc>
              <a:spcBef>
                <a:spcPts val="0"/>
              </a:spcBef>
              <a:spcAft>
                <a:spcPts val="0"/>
              </a:spcAft>
              <a:buFont typeface="+mj-lt"/>
              <a:buAutoNum type="alphaLcParenR"/>
            </a:pPr>
            <a:r>
              <a:rPr lang="en-US" dirty="0">
                <a:ea typeface="Times New Roman"/>
                <a:cs typeface="Times New Roman"/>
              </a:rPr>
              <a:t>Review, Rationalize, Record, Repository</a:t>
            </a:r>
          </a:p>
          <a:p>
            <a:pPr lvl="1">
              <a:lnSpc>
                <a:spcPct val="115000"/>
              </a:lnSpc>
              <a:spcBef>
                <a:spcPts val="0"/>
              </a:spcBef>
              <a:spcAft>
                <a:spcPts val="0"/>
              </a:spcAft>
              <a:buFont typeface="+mj-lt"/>
              <a:buAutoNum type="alphaLcParenR"/>
            </a:pPr>
            <a:r>
              <a:rPr lang="en-US" dirty="0">
                <a:ea typeface="Times New Roman"/>
                <a:cs typeface="Times New Roman"/>
              </a:rPr>
              <a:t>Review, Reevaluate, Report, Repository</a:t>
            </a:r>
          </a:p>
          <a:p>
            <a:pPr lvl="1">
              <a:lnSpc>
                <a:spcPct val="115000"/>
              </a:lnSpc>
              <a:spcBef>
                <a:spcPts val="0"/>
              </a:spcBef>
              <a:spcAft>
                <a:spcPts val="0"/>
              </a:spcAft>
              <a:buFont typeface="+mj-lt"/>
              <a:buAutoNum type="alphaLcParenR"/>
            </a:pPr>
            <a:r>
              <a:rPr lang="en-US" dirty="0">
                <a:ea typeface="Times New Roman"/>
                <a:cs typeface="Times New Roman"/>
              </a:rPr>
              <a:t>Rearrange, React, Record, Repository</a:t>
            </a:r>
          </a:p>
          <a:p>
            <a:pPr lvl="1">
              <a:lnSpc>
                <a:spcPct val="115000"/>
              </a:lnSpc>
              <a:spcBef>
                <a:spcPts val="0"/>
              </a:spcBef>
              <a:spcAft>
                <a:spcPts val="1000"/>
              </a:spcAft>
              <a:buFont typeface="+mj-lt"/>
              <a:buAutoNum type="alphaLcParenR"/>
            </a:pPr>
            <a:r>
              <a:rPr lang="en-US" dirty="0">
                <a:ea typeface="Times New Roman"/>
                <a:cs typeface="Times New Roman"/>
              </a:rPr>
              <a:t>Review, React, Record, Repository</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Diary or journal helps you keep pertinent information for future</a:t>
            </a:r>
          </a:p>
          <a:p>
            <a:pPr lvl="1">
              <a:lnSpc>
                <a:spcPct val="115000"/>
              </a:lnSpc>
              <a:spcBef>
                <a:spcPts val="0"/>
              </a:spcBef>
              <a:spcAft>
                <a:spcPts val="0"/>
              </a:spcAft>
              <a:buFont typeface="+mj-lt"/>
              <a:buAutoNum type="alphaLcParenR"/>
            </a:pPr>
            <a:r>
              <a:rPr lang="en-US" dirty="0">
                <a:ea typeface="Times New Roman"/>
                <a:cs typeface="Times New Roman"/>
              </a:rPr>
              <a:t>Information from diary or journal can be used for existent and future budgets</a:t>
            </a:r>
          </a:p>
          <a:p>
            <a:pPr lvl="1">
              <a:lnSpc>
                <a:spcPct val="115000"/>
              </a:lnSpc>
              <a:spcBef>
                <a:spcPts val="0"/>
              </a:spcBef>
              <a:spcAft>
                <a:spcPts val="0"/>
              </a:spcAft>
              <a:buFont typeface="+mj-lt"/>
              <a:buAutoNum type="alphaLcParenR"/>
            </a:pPr>
            <a:r>
              <a:rPr lang="en-US" dirty="0">
                <a:ea typeface="Times New Roman"/>
                <a:cs typeface="Times New Roman"/>
              </a:rPr>
              <a:t>Diary or journal is helpful, but not practical, since it takes too much time</a:t>
            </a:r>
          </a:p>
          <a:p>
            <a:pPr lvl="1">
              <a:lnSpc>
                <a:spcPct val="115000"/>
              </a:lnSpc>
              <a:spcBef>
                <a:spcPts val="0"/>
              </a:spcBef>
              <a:spcAft>
                <a:spcPts val="1000"/>
              </a:spcAft>
              <a:buFont typeface="+mj-lt"/>
              <a:buAutoNum type="alphaLcParenR"/>
            </a:pPr>
            <a:r>
              <a:rPr lang="en-US" dirty="0">
                <a:ea typeface="Times New Roman"/>
                <a:cs typeface="Times New Roman"/>
              </a:rPr>
              <a:t>Diary or journal can help you avoid the previous mistakes</a:t>
            </a:r>
          </a:p>
          <a:p>
            <a:endParaRPr lang="en-US" dirty="0"/>
          </a:p>
        </p:txBody>
      </p:sp>
    </p:spTree>
    <p:extLst>
      <p:ext uri="{BB962C8B-B14F-4D97-AF65-F5344CB8AC3E}">
        <p14:creationId xmlns:p14="http://schemas.microsoft.com/office/powerpoint/2010/main" val="46556477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an external economic or regulatory situation?</a:t>
            </a:r>
          </a:p>
          <a:p>
            <a:pPr lvl="1">
              <a:lnSpc>
                <a:spcPct val="115000"/>
              </a:lnSpc>
              <a:spcBef>
                <a:spcPts val="0"/>
              </a:spcBef>
              <a:spcAft>
                <a:spcPts val="0"/>
              </a:spcAft>
              <a:buFont typeface="+mj-lt"/>
              <a:buAutoNum type="alphaLcParenR"/>
            </a:pPr>
            <a:r>
              <a:rPr lang="en-US" dirty="0">
                <a:ea typeface="Times New Roman"/>
                <a:cs typeface="Times New Roman"/>
              </a:rPr>
              <a:t>Strike</a:t>
            </a:r>
          </a:p>
          <a:p>
            <a:pPr lvl="1">
              <a:lnSpc>
                <a:spcPct val="115000"/>
              </a:lnSpc>
              <a:spcBef>
                <a:spcPts val="0"/>
              </a:spcBef>
              <a:spcAft>
                <a:spcPts val="0"/>
              </a:spcAft>
              <a:buFont typeface="+mj-lt"/>
              <a:buAutoNum type="alphaLcParenR"/>
            </a:pPr>
            <a:r>
              <a:rPr lang="en-US" dirty="0">
                <a:ea typeface="Times New Roman"/>
                <a:cs typeface="Times New Roman"/>
              </a:rPr>
              <a:t>New Laws</a:t>
            </a:r>
          </a:p>
          <a:p>
            <a:pPr lvl="1">
              <a:lnSpc>
                <a:spcPct val="115000"/>
              </a:lnSpc>
              <a:spcBef>
                <a:spcPts val="0"/>
              </a:spcBef>
              <a:spcAft>
                <a:spcPts val="0"/>
              </a:spcAft>
              <a:buFont typeface="+mj-lt"/>
              <a:buAutoNum type="alphaLcParenR"/>
            </a:pPr>
            <a:r>
              <a:rPr lang="en-US" dirty="0">
                <a:ea typeface="Times New Roman"/>
                <a:cs typeface="Times New Roman"/>
              </a:rPr>
              <a:t>Shortages</a:t>
            </a:r>
          </a:p>
          <a:p>
            <a:pPr lvl="1">
              <a:lnSpc>
                <a:spcPct val="115000"/>
              </a:lnSpc>
              <a:spcBef>
                <a:spcPts val="0"/>
              </a:spcBef>
              <a:spcAft>
                <a:spcPts val="1000"/>
              </a:spcAft>
              <a:buFont typeface="+mj-lt"/>
              <a:buAutoNum type="alphaLcParenR"/>
            </a:pPr>
            <a:r>
              <a:rPr lang="en-US" dirty="0">
                <a:ea typeface="Times New Roman"/>
                <a:cs typeface="Times New Roman"/>
              </a:rPr>
              <a:t>Recession</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reason for panic?</a:t>
            </a:r>
          </a:p>
          <a:p>
            <a:pPr lvl="1">
              <a:lnSpc>
                <a:spcPct val="115000"/>
              </a:lnSpc>
              <a:spcBef>
                <a:spcPts val="0"/>
              </a:spcBef>
              <a:spcAft>
                <a:spcPts val="0"/>
              </a:spcAft>
              <a:buFont typeface="+mj-lt"/>
              <a:buAutoNum type="alphaLcParenR"/>
            </a:pPr>
            <a:r>
              <a:rPr lang="en-US" dirty="0">
                <a:ea typeface="Times New Roman"/>
                <a:cs typeface="Times New Roman"/>
              </a:rPr>
              <a:t>Problems within an organization, such as property loss or inventory shrinkage</a:t>
            </a:r>
          </a:p>
          <a:p>
            <a:pPr lvl="1">
              <a:lnSpc>
                <a:spcPct val="115000"/>
              </a:lnSpc>
              <a:spcBef>
                <a:spcPts val="0"/>
              </a:spcBef>
              <a:spcAft>
                <a:spcPts val="0"/>
              </a:spcAft>
              <a:buFont typeface="+mj-lt"/>
              <a:buAutoNum type="alphaLcParenR"/>
            </a:pPr>
            <a:r>
              <a:rPr lang="en-US" dirty="0">
                <a:ea typeface="Times New Roman"/>
                <a:cs typeface="Times New Roman"/>
              </a:rPr>
              <a:t>Accounting errors</a:t>
            </a:r>
          </a:p>
          <a:p>
            <a:pPr lvl="1">
              <a:lnSpc>
                <a:spcPct val="115000"/>
              </a:lnSpc>
              <a:spcBef>
                <a:spcPts val="0"/>
              </a:spcBef>
              <a:spcAft>
                <a:spcPts val="0"/>
              </a:spcAft>
              <a:buFont typeface="+mj-lt"/>
              <a:buAutoNum type="alphaLcParenR"/>
            </a:pPr>
            <a:r>
              <a:rPr lang="en-US" dirty="0">
                <a:ea typeface="Times New Roman"/>
                <a:cs typeface="Times New Roman"/>
              </a:rPr>
              <a:t>Oncoming deadlines</a:t>
            </a:r>
          </a:p>
          <a:p>
            <a:pPr lvl="1">
              <a:lnSpc>
                <a:spcPct val="115000"/>
              </a:lnSpc>
              <a:spcBef>
                <a:spcPts val="0"/>
              </a:spcBef>
              <a:spcAft>
                <a:spcPts val="1000"/>
              </a:spcAft>
              <a:buFont typeface="+mj-lt"/>
              <a:buAutoNum type="alphaLcParenR"/>
            </a:pPr>
            <a:r>
              <a:rPr lang="en-US" dirty="0">
                <a:ea typeface="Times New Roman"/>
                <a:cs typeface="Times New Roman"/>
              </a:rPr>
              <a:t>A situation when variance on the budget report shows a huge gap without any visible reasons</a:t>
            </a:r>
          </a:p>
        </p:txBody>
      </p:sp>
    </p:spTree>
    <p:extLst>
      <p:ext uri="{BB962C8B-B14F-4D97-AF65-F5344CB8AC3E}">
        <p14:creationId xmlns:p14="http://schemas.microsoft.com/office/powerpoint/2010/main" val="349619532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helping step for checking if you are on the right track with your budget?</a:t>
            </a: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Citing  reasons for positive or negative variances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Classifying reason as a trend or unique incident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Collecting figures as they become available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Comparing the expected numbers with budgeted</a:t>
            </a:r>
            <a:endParaRPr lang="en-US" dirty="0">
              <a:ea typeface="Times New Roman"/>
              <a:cs typeface="Times New Roman"/>
            </a:endParaRPr>
          </a:p>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is not reliable procedure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Giving other individuals responsibility over certain areas of the budget is helpful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relieves you from responsibilities</a:t>
            </a:r>
          </a:p>
          <a:p>
            <a:pPr lvl="1">
              <a:lnSpc>
                <a:spcPct val="115000"/>
              </a:lnSpc>
              <a:spcBef>
                <a:spcPts val="0"/>
              </a:spcBef>
              <a:spcAft>
                <a:spcPts val="1000"/>
              </a:spcAft>
              <a:buFont typeface="+mj-lt"/>
              <a:buAutoNum type="alphaLcParenR"/>
            </a:pPr>
            <a:r>
              <a:rPr lang="en-US" dirty="0">
                <a:ea typeface="Times New Roman"/>
                <a:cs typeface="Times New Roman"/>
              </a:rPr>
              <a:t>Giving other individuals responsibility over certain areas of the budget can make things complicated</a:t>
            </a:r>
          </a:p>
        </p:txBody>
      </p:sp>
    </p:spTree>
    <p:extLst>
      <p:ext uri="{BB962C8B-B14F-4D97-AF65-F5344CB8AC3E}">
        <p14:creationId xmlns:p14="http://schemas.microsoft.com/office/powerpoint/2010/main" val="151354369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steps does the TAKE process imply?</a:t>
            </a:r>
          </a:p>
          <a:p>
            <a:pPr lvl="1">
              <a:lnSpc>
                <a:spcPct val="115000"/>
              </a:lnSpc>
              <a:spcBef>
                <a:spcPts val="0"/>
              </a:spcBef>
              <a:spcAft>
                <a:spcPts val="0"/>
              </a:spcAft>
              <a:buFont typeface="+mj-lt"/>
              <a:buAutoNum type="alphaLcParenR"/>
            </a:pPr>
            <a:r>
              <a:rPr lang="en-US" dirty="0">
                <a:ea typeface="Times New Roman"/>
                <a:cs typeface="Times New Roman"/>
              </a:rPr>
              <a:t>Tell, Acquire, Keep, Evaluate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Tell, Act, Keep, Exchange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Think, Act, Keep, Evaluate </a:t>
            </a:r>
          </a:p>
          <a:p>
            <a:pPr lvl="1">
              <a:lnSpc>
                <a:spcPct val="115000"/>
              </a:lnSpc>
              <a:spcBef>
                <a:spcPts val="0"/>
              </a:spcBef>
              <a:spcAft>
                <a:spcPts val="1000"/>
              </a:spcAft>
              <a:buFont typeface="+mj-lt"/>
              <a:buAutoNum type="alphaLcParenR"/>
            </a:pPr>
            <a:r>
              <a:rPr lang="en-US" dirty="0">
                <a:ea typeface="Times New Roman"/>
                <a:cs typeface="Times New Roman"/>
              </a:rPr>
              <a:t>Think, Act, Keep, Exchange</a:t>
            </a:r>
          </a:p>
          <a:p>
            <a:pPr lvl="0">
              <a:lnSpc>
                <a:spcPct val="115000"/>
              </a:lnSpc>
              <a:spcBef>
                <a:spcPts val="0"/>
              </a:spcBef>
              <a:spcAft>
                <a:spcPts val="1000"/>
              </a:spcAft>
              <a:buFont typeface="+mj-lt"/>
              <a:buAutoNum type="arabicParenR" startAt="3"/>
            </a:pPr>
            <a:r>
              <a:rPr lang="en-US" dirty="0">
                <a:ea typeface="Times New Roman"/>
                <a:cs typeface="Times New Roman"/>
              </a:rPr>
              <a:t>Why do we use the TAKE process?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For determining if the budget needs an update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For conducting the budget update</a:t>
            </a:r>
          </a:p>
          <a:p>
            <a:pPr lvl="1">
              <a:lnSpc>
                <a:spcPct val="115000"/>
              </a:lnSpc>
              <a:spcBef>
                <a:spcPts val="0"/>
              </a:spcBef>
              <a:spcAft>
                <a:spcPts val="0"/>
              </a:spcAft>
              <a:buFont typeface="+mj-lt"/>
              <a:buAutoNum type="alphaLcParenR"/>
            </a:pPr>
            <a:r>
              <a:rPr lang="en-US" dirty="0">
                <a:ea typeface="Times New Roman"/>
                <a:cs typeface="Times New Roman"/>
              </a:rPr>
              <a:t>For preventing the need of budget update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39713622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are the four R steps when addressing an issue?</a:t>
            </a:r>
          </a:p>
          <a:p>
            <a:pPr lvl="1">
              <a:lnSpc>
                <a:spcPct val="115000"/>
              </a:lnSpc>
              <a:spcBef>
                <a:spcPts val="0"/>
              </a:spcBef>
              <a:spcAft>
                <a:spcPts val="0"/>
              </a:spcAft>
              <a:buFont typeface="+mj-lt"/>
              <a:buAutoNum type="alphaLcParenR"/>
            </a:pPr>
            <a:r>
              <a:rPr lang="en-US" dirty="0">
                <a:ea typeface="Times New Roman"/>
                <a:cs typeface="Times New Roman"/>
              </a:rPr>
              <a:t>Review, Rationalize, Record, Repository</a:t>
            </a:r>
          </a:p>
          <a:p>
            <a:pPr lvl="1">
              <a:lnSpc>
                <a:spcPct val="115000"/>
              </a:lnSpc>
              <a:spcBef>
                <a:spcPts val="0"/>
              </a:spcBef>
              <a:spcAft>
                <a:spcPts val="0"/>
              </a:spcAft>
              <a:buFont typeface="+mj-lt"/>
              <a:buAutoNum type="alphaLcParenR"/>
            </a:pPr>
            <a:r>
              <a:rPr lang="en-US" dirty="0">
                <a:ea typeface="Times New Roman"/>
                <a:cs typeface="Times New Roman"/>
              </a:rPr>
              <a:t>Review, Reevaluate, Report, Repository</a:t>
            </a:r>
          </a:p>
          <a:p>
            <a:pPr lvl="1">
              <a:lnSpc>
                <a:spcPct val="115000"/>
              </a:lnSpc>
              <a:spcBef>
                <a:spcPts val="0"/>
              </a:spcBef>
              <a:spcAft>
                <a:spcPts val="0"/>
              </a:spcAft>
              <a:buFont typeface="+mj-lt"/>
              <a:buAutoNum type="alphaLcParenR"/>
            </a:pPr>
            <a:r>
              <a:rPr lang="en-US" dirty="0">
                <a:ea typeface="Times New Roman"/>
                <a:cs typeface="Times New Roman"/>
              </a:rPr>
              <a:t>Rearrange, React, Record, Repository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Review, React, Record, Repository</a:t>
            </a:r>
            <a:endParaRPr lang="en-US" dirty="0">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Diary or journal helps you keep pertinent information for future</a:t>
            </a:r>
          </a:p>
          <a:p>
            <a:pPr lvl="1">
              <a:lnSpc>
                <a:spcPct val="115000"/>
              </a:lnSpc>
              <a:spcBef>
                <a:spcPts val="0"/>
              </a:spcBef>
              <a:spcAft>
                <a:spcPts val="0"/>
              </a:spcAft>
              <a:buFont typeface="+mj-lt"/>
              <a:buAutoNum type="alphaLcParenR"/>
            </a:pPr>
            <a:r>
              <a:rPr lang="en-US" dirty="0">
                <a:ea typeface="Times New Roman"/>
                <a:cs typeface="Times New Roman"/>
              </a:rPr>
              <a:t>Information from diary or journal can be used for existent and future budgets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Diary or journal is helpful, but not practical, since it takes too much time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Diary or journal can help you avoid the previous mistakes</a:t>
            </a:r>
          </a:p>
          <a:p>
            <a:endParaRPr lang="en-US" dirty="0"/>
          </a:p>
        </p:txBody>
      </p:sp>
    </p:spTree>
    <p:extLst>
      <p:ext uri="{BB962C8B-B14F-4D97-AF65-F5344CB8AC3E}">
        <p14:creationId xmlns:p14="http://schemas.microsoft.com/office/powerpoint/2010/main" val="272242761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an external economic or regulatory situation?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Strike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New Laws</a:t>
            </a:r>
          </a:p>
          <a:p>
            <a:pPr lvl="1">
              <a:lnSpc>
                <a:spcPct val="115000"/>
              </a:lnSpc>
              <a:spcBef>
                <a:spcPts val="0"/>
              </a:spcBef>
              <a:spcAft>
                <a:spcPts val="0"/>
              </a:spcAft>
              <a:buFont typeface="+mj-lt"/>
              <a:buAutoNum type="alphaLcParenR"/>
            </a:pPr>
            <a:r>
              <a:rPr lang="en-US" dirty="0">
                <a:ea typeface="Times New Roman"/>
                <a:cs typeface="Times New Roman"/>
              </a:rPr>
              <a:t>Shortages</a:t>
            </a:r>
          </a:p>
          <a:p>
            <a:pPr lvl="1">
              <a:lnSpc>
                <a:spcPct val="115000"/>
              </a:lnSpc>
              <a:spcBef>
                <a:spcPts val="0"/>
              </a:spcBef>
              <a:spcAft>
                <a:spcPts val="1000"/>
              </a:spcAft>
              <a:buFont typeface="+mj-lt"/>
              <a:buAutoNum type="alphaLcParenR"/>
            </a:pPr>
            <a:r>
              <a:rPr lang="en-US" dirty="0">
                <a:ea typeface="Times New Roman"/>
                <a:cs typeface="Times New Roman"/>
              </a:rPr>
              <a:t>Recession</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reason for panic?</a:t>
            </a:r>
          </a:p>
          <a:p>
            <a:pPr lvl="1">
              <a:lnSpc>
                <a:spcPct val="115000"/>
              </a:lnSpc>
              <a:spcBef>
                <a:spcPts val="0"/>
              </a:spcBef>
              <a:spcAft>
                <a:spcPts val="0"/>
              </a:spcAft>
              <a:buFont typeface="+mj-lt"/>
              <a:buAutoNum type="alphaLcParenR"/>
            </a:pPr>
            <a:r>
              <a:rPr lang="en-US" dirty="0">
                <a:ea typeface="Times New Roman"/>
                <a:cs typeface="Times New Roman"/>
              </a:rPr>
              <a:t>Problems within an organization, such as property loss or inventory shrinkage</a:t>
            </a:r>
          </a:p>
          <a:p>
            <a:pPr lvl="1">
              <a:lnSpc>
                <a:spcPct val="115000"/>
              </a:lnSpc>
              <a:spcBef>
                <a:spcPts val="0"/>
              </a:spcBef>
              <a:spcAft>
                <a:spcPts val="0"/>
              </a:spcAft>
              <a:buFont typeface="+mj-lt"/>
              <a:buAutoNum type="alphaLcParenR"/>
            </a:pPr>
            <a:r>
              <a:rPr lang="en-US" dirty="0">
                <a:ea typeface="Times New Roman"/>
                <a:cs typeface="Times New Roman"/>
              </a:rPr>
              <a:t>Accounting errors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Oncoming deadlines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 situation when variance on the budget report shows a huge gap without any visible reasons</a:t>
            </a:r>
          </a:p>
        </p:txBody>
      </p:sp>
    </p:spTree>
    <p:extLst>
      <p:ext uri="{BB962C8B-B14F-4D97-AF65-F5344CB8AC3E}">
        <p14:creationId xmlns:p14="http://schemas.microsoft.com/office/powerpoint/2010/main" val="2551865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a:t>
            </a:r>
            <a:r>
              <a:rPr lang="en-US" dirty="0"/>
              <a:t>One: </a:t>
            </a:r>
            <a:br>
              <a:rPr lang="en-US" dirty="0"/>
            </a:br>
            <a:r>
              <a:rPr lang="en-US" dirty="0"/>
              <a:t>Getting Started</a:t>
            </a:r>
            <a:endParaRPr lang="en-CA" dirty="0"/>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i="1" dirty="0">
                <a:latin typeface="Cambria" pitchFamily="18" charset="0"/>
                <a:cs typeface="Times New Roman" pitchFamily="18" charset="0"/>
              </a:rPr>
              <a:t>To succeed, you will soon learn, as I did, the importance of a solid foundation in the basics of education—literacy, both verbal and numerical, and communication skills.</a:t>
            </a:r>
            <a:endParaRPr lang="en-US" sz="2400" i="1" dirty="0">
              <a:cs typeface="Times New Roman" pitchFamily="18" charset="0"/>
            </a:endParaRPr>
          </a:p>
          <a:p>
            <a:pPr algn="ctr">
              <a:lnSpc>
                <a:spcPct val="115000"/>
              </a:lnSpc>
              <a:spcBef>
                <a:spcPct val="0"/>
              </a:spcBef>
              <a:spcAft>
                <a:spcPts val="1000"/>
              </a:spcAft>
            </a:pPr>
            <a:r>
              <a:rPr lang="en-US" sz="2400" b="1" i="1" dirty="0">
                <a:latin typeface="Cambria" pitchFamily="18" charset="0"/>
                <a:cs typeface="Times New Roman" pitchFamily="18" charset="0"/>
              </a:rPr>
              <a:t>Alan Greenspan</a:t>
            </a:r>
            <a:endParaRPr lang="en-US" sz="2400" b="1" i="1" dirty="0">
              <a:cs typeface="Times New Roman" pitchFamily="18" charset="0"/>
            </a:endParaRPr>
          </a:p>
          <a:p>
            <a:pPr eaLnBrk="1" hangingPunct="1"/>
            <a:endParaRPr lang="en-CA" sz="2400" i="1" dirty="0"/>
          </a:p>
        </p:txBody>
      </p:sp>
      <p:sp>
        <p:nvSpPr>
          <p:cNvPr id="6147" name="Content Placeholder 2"/>
          <p:cNvSpPr>
            <a:spLocks noGrp="1"/>
          </p:cNvSpPr>
          <p:nvPr>
            <p:ph type="body" sz="quarter" idx="11"/>
          </p:nvPr>
        </p:nvSpPr>
        <p:spPr/>
        <p:txBody>
          <a:bodyPr/>
          <a:lstStyle/>
          <a:p>
            <a:pPr marL="0" eaLnBrk="1" hangingPunct="1"/>
            <a:r>
              <a:rPr lang="en-US" dirty="0"/>
              <a:t>The goal of this workshop is to give the participant a basic understanding of budgets and financial reports so they can hold relevant discussions and render decisions based on financial data.  This course will define key terms like ROI, EBIT, GAAP, and extrapolation.  </a:t>
            </a:r>
            <a:endParaRPr lang="en-US" sz="44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Module Ten:</a:t>
            </a:r>
            <a:br>
              <a:rPr lang="en-US" dirty="0"/>
            </a:br>
            <a:r>
              <a:rPr lang="en-US" dirty="0"/>
              <a:t>Making Smart Purchasing Decisions</a:t>
            </a:r>
          </a:p>
        </p:txBody>
      </p:sp>
      <p:sp>
        <p:nvSpPr>
          <p:cNvPr id="5325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dirty="0">
                <a:latin typeface="Cambria" pitchFamily="18" charset="0"/>
                <a:cs typeface="Times New Roman" pitchFamily="18" charset="0"/>
              </a:rPr>
              <a:t>A budget tells us what we can’t afford, but it doesn’t keep us from buying it.</a:t>
            </a:r>
            <a:endParaRPr lang="en-US" dirty="0">
              <a:cs typeface="Times New Roman" pitchFamily="18" charset="0"/>
            </a:endParaRPr>
          </a:p>
          <a:p>
            <a:pPr algn="ctr">
              <a:lnSpc>
                <a:spcPct val="115000"/>
              </a:lnSpc>
              <a:spcBef>
                <a:spcPct val="0"/>
              </a:spcBef>
              <a:spcAft>
                <a:spcPts val="1000"/>
              </a:spcAft>
            </a:pPr>
            <a:r>
              <a:rPr lang="en-US" b="1" dirty="0">
                <a:latin typeface="Cambria" pitchFamily="18" charset="0"/>
                <a:cs typeface="Times New Roman" pitchFamily="18" charset="0"/>
              </a:rPr>
              <a:t>William Feather</a:t>
            </a:r>
            <a:endParaRPr lang="en-US" b="1" dirty="0">
              <a:cs typeface="Times New Roman" pitchFamily="18" charset="0"/>
            </a:endParaRPr>
          </a:p>
          <a:p>
            <a:endParaRPr lang="en-US" dirty="0"/>
          </a:p>
        </p:txBody>
      </p:sp>
      <p:sp>
        <p:nvSpPr>
          <p:cNvPr id="54275" name="Content Placeholder 3"/>
          <p:cNvSpPr>
            <a:spLocks noGrp="1"/>
          </p:cNvSpPr>
          <p:nvPr>
            <p:ph type="body" sz="quarter" idx="11"/>
          </p:nvPr>
        </p:nvSpPr>
        <p:spPr/>
        <p:txBody>
          <a:bodyPr>
            <a:normAutofit fontScale="92500" lnSpcReduction="20000"/>
          </a:bodyPr>
          <a:lstStyle/>
          <a:p>
            <a:pPr marL="0">
              <a:defRPr/>
            </a:pPr>
            <a:r>
              <a:rPr lang="en-US" dirty="0"/>
              <a:t>Sometimes, you may be asked to purchase something on behalf of the organization. When purchasing, it is always a good practice to determine if the expense is worth the investment. </a:t>
            </a:r>
          </a:p>
          <a:p>
            <a:pPr>
              <a:buFont typeface="Arial" pitchFamily="34" charset="0"/>
              <a:buChar char="•"/>
              <a:defRPr/>
            </a:pPr>
            <a:r>
              <a:rPr lang="en-US" dirty="0"/>
              <a:t>10 questions you must ask</a:t>
            </a:r>
          </a:p>
          <a:p>
            <a:pPr>
              <a:buFont typeface="Arial" pitchFamily="34" charset="0"/>
              <a:buChar char="•"/>
              <a:defRPr/>
            </a:pPr>
            <a:r>
              <a:rPr lang="en-US" dirty="0"/>
              <a:t>Determining the payback period</a:t>
            </a:r>
          </a:p>
          <a:p>
            <a:pPr>
              <a:buFont typeface="Arial" pitchFamily="34" charset="0"/>
              <a:buChar char="•"/>
              <a:defRPr/>
            </a:pPr>
            <a:r>
              <a:rPr lang="en-US" dirty="0"/>
              <a:t>Deciding whether to lease or buy</a:t>
            </a:r>
          </a:p>
          <a:p>
            <a:pPr>
              <a:buFont typeface="Arial" pitchFamily="34" charset="0"/>
              <a:buChar char="•"/>
              <a:defRPr/>
            </a:pPr>
            <a:r>
              <a:rPr lang="en-US" dirty="0"/>
              <a:t>Thinking outside the box</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2681C4F9-34F3-4F97-810C-7B9124E4A038}"/>
              </a:ext>
            </a:extLst>
          </p:cNvPr>
          <p:cNvSpPr>
            <a:spLocks noGrp="1"/>
          </p:cNvSpPr>
          <p:nvPr>
            <p:ph sz="quarter" idx="11"/>
          </p:nvPr>
        </p:nvSpPr>
        <p:spPr/>
        <p:txBody>
          <a:bodyPr/>
          <a:lstStyle/>
          <a:p>
            <a:endParaRPr lang="en-US"/>
          </a:p>
        </p:txBody>
      </p:sp>
      <p:sp>
        <p:nvSpPr>
          <p:cNvPr id="54274" name="Title 4"/>
          <p:cNvSpPr>
            <a:spLocks noGrp="1"/>
          </p:cNvSpPr>
          <p:nvPr>
            <p:ph type="title"/>
          </p:nvPr>
        </p:nvSpPr>
        <p:spPr/>
        <p:txBody>
          <a:bodyPr/>
          <a:lstStyle/>
          <a:p>
            <a:r>
              <a:rPr lang="en-US" dirty="0"/>
              <a:t>10 Questions You Must Ask</a:t>
            </a:r>
          </a:p>
        </p:txBody>
      </p:sp>
      <p:grpSp>
        <p:nvGrpSpPr>
          <p:cNvPr id="2" name="Group 1">
            <a:extLst>
              <a:ext uri="{FF2B5EF4-FFF2-40B4-BE49-F238E27FC236}">
                <a16:creationId xmlns:a16="http://schemas.microsoft.com/office/drawing/2014/main" id="{5F1F460D-7B58-4C23-89B1-763D617B4F3F}"/>
              </a:ext>
            </a:extLst>
          </p:cNvPr>
          <p:cNvGrpSpPr/>
          <p:nvPr/>
        </p:nvGrpSpPr>
        <p:grpSpPr>
          <a:xfrm>
            <a:off x="1604793" y="1602772"/>
            <a:ext cx="5934413" cy="4520816"/>
            <a:chOff x="1604793" y="1602772"/>
            <a:chExt cx="5934413" cy="4520816"/>
          </a:xfrm>
        </p:grpSpPr>
        <p:sp>
          <p:nvSpPr>
            <p:cNvPr id="4" name="Freeform: Shape 3">
              <a:extLst>
                <a:ext uri="{FF2B5EF4-FFF2-40B4-BE49-F238E27FC236}">
                  <a16:creationId xmlns:a16="http://schemas.microsoft.com/office/drawing/2014/main" id="{9B6859CB-0669-406D-B6F1-4AB27A1FFF9F}"/>
                </a:ext>
              </a:extLst>
            </p:cNvPr>
            <p:cNvSpPr/>
            <p:nvPr/>
          </p:nvSpPr>
          <p:spPr>
            <a:xfrm rot="21600000">
              <a:off x="2066522" y="1602772"/>
              <a:ext cx="5472684" cy="923461"/>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38085" tIns="95251" rIns="177800" bIns="95250" numCol="1" spcCol="1270" anchor="ctr" anchorCtr="0">
              <a:noAutofit/>
            </a:bodyPr>
            <a:lstStyle/>
            <a:p>
              <a:pPr marL="0" lvl="0" indent="0" algn="l"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Is this purchase budgeted?</a:t>
              </a:r>
            </a:p>
          </p:txBody>
        </p:sp>
        <p:sp>
          <p:nvSpPr>
            <p:cNvPr id="5" name="Oval 4">
              <a:extLst>
                <a:ext uri="{FF2B5EF4-FFF2-40B4-BE49-F238E27FC236}">
                  <a16:creationId xmlns:a16="http://schemas.microsoft.com/office/drawing/2014/main" id="{31C11FE2-9103-4E4D-B260-D51C3E737505}"/>
                </a:ext>
              </a:extLst>
            </p:cNvPr>
            <p:cNvSpPr/>
            <p:nvPr/>
          </p:nvSpPr>
          <p:spPr>
            <a:xfrm>
              <a:off x="1604793" y="1602773"/>
              <a:ext cx="923459" cy="923459"/>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14BD7D25-038A-43EC-8F13-518A194BA9A0}"/>
                </a:ext>
              </a:extLst>
            </p:cNvPr>
            <p:cNvSpPr/>
            <p:nvPr/>
          </p:nvSpPr>
          <p:spPr>
            <a:xfrm rot="21600000">
              <a:off x="2066522" y="2801891"/>
              <a:ext cx="5472684" cy="923460"/>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638085" tIns="95251" rIns="177800" bIns="95250" numCol="1" spcCol="1270" anchor="ctr" anchorCtr="0">
              <a:noAutofit/>
            </a:bodyPr>
            <a:lstStyle/>
            <a:p>
              <a:pPr marL="0" lvl="0" indent="0" algn="l"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Can you do without the item?</a:t>
              </a:r>
            </a:p>
          </p:txBody>
        </p:sp>
        <p:sp>
          <p:nvSpPr>
            <p:cNvPr id="7" name="Oval 6">
              <a:extLst>
                <a:ext uri="{FF2B5EF4-FFF2-40B4-BE49-F238E27FC236}">
                  <a16:creationId xmlns:a16="http://schemas.microsoft.com/office/drawing/2014/main" id="{0A176B73-03CD-4A25-8336-0E0ECB0A78A0}"/>
                </a:ext>
              </a:extLst>
            </p:cNvPr>
            <p:cNvSpPr/>
            <p:nvPr/>
          </p:nvSpPr>
          <p:spPr>
            <a:xfrm>
              <a:off x="1604793" y="2801892"/>
              <a:ext cx="923459" cy="923459"/>
            </a:xfrm>
            <a:prstGeom prst="ellipse">
              <a:avLst/>
            </a:prstGeom>
            <a:solidFill>
              <a:schemeClr val="accent3">
                <a:tint val="50000"/>
                <a:hueOff val="3584065"/>
                <a:satOff val="-4703"/>
                <a:lumOff val="-463"/>
              </a:schemeClr>
            </a:solidFill>
          </p:spPr>
          <p:style>
            <a:lnRef idx="2">
              <a:schemeClr val="lt1">
                <a:hueOff val="0"/>
                <a:satOff val="0"/>
                <a:lumOff val="0"/>
                <a:alphaOff val="0"/>
              </a:schemeClr>
            </a:lnRef>
            <a:fillRef idx="1">
              <a:scrgbClr r="0" g="0" b="0"/>
            </a:fillRef>
            <a:effectRef idx="0">
              <a:schemeClr val="accent3">
                <a:tint val="50000"/>
                <a:hueOff val="3584066"/>
                <a:satOff val="-4703"/>
                <a:lumOff val="-463"/>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D7C4EE5F-04FE-4495-AF82-D0B47B8D613E}"/>
                </a:ext>
              </a:extLst>
            </p:cNvPr>
            <p:cNvSpPr/>
            <p:nvPr/>
          </p:nvSpPr>
          <p:spPr>
            <a:xfrm rot="21600000">
              <a:off x="2066522" y="4001010"/>
              <a:ext cx="5472684" cy="923460"/>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638085" tIns="95251" rIns="177800" bIns="95250" numCol="1" spcCol="1270" anchor="ctr" anchorCtr="0">
              <a:noAutofit/>
            </a:bodyPr>
            <a:lstStyle/>
            <a:p>
              <a:pPr marL="0" lvl="0" indent="0" algn="l"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is the return on the investment?</a:t>
              </a:r>
            </a:p>
          </p:txBody>
        </p:sp>
        <p:sp>
          <p:nvSpPr>
            <p:cNvPr id="9" name="Oval 8">
              <a:extLst>
                <a:ext uri="{FF2B5EF4-FFF2-40B4-BE49-F238E27FC236}">
                  <a16:creationId xmlns:a16="http://schemas.microsoft.com/office/drawing/2014/main" id="{A44264CC-B05F-46B5-B3E1-B3DC495C1C0F}"/>
                </a:ext>
              </a:extLst>
            </p:cNvPr>
            <p:cNvSpPr/>
            <p:nvPr/>
          </p:nvSpPr>
          <p:spPr>
            <a:xfrm>
              <a:off x="1604793" y="4001011"/>
              <a:ext cx="923459" cy="923459"/>
            </a:xfrm>
            <a:prstGeom prst="ellipse">
              <a:avLst/>
            </a:prstGeom>
            <a:solidFill>
              <a:schemeClr val="accent3">
                <a:tint val="50000"/>
                <a:hueOff val="7168130"/>
                <a:satOff val="-9405"/>
                <a:lumOff val="-925"/>
              </a:schemeClr>
            </a:solidFill>
          </p:spPr>
          <p:style>
            <a:lnRef idx="2">
              <a:schemeClr val="lt1">
                <a:hueOff val="0"/>
                <a:satOff val="0"/>
                <a:lumOff val="0"/>
                <a:alphaOff val="0"/>
              </a:schemeClr>
            </a:lnRef>
            <a:fillRef idx="1">
              <a:scrgbClr r="0" g="0" b="0"/>
            </a:fillRef>
            <a:effectRef idx="0">
              <a:schemeClr val="accent3">
                <a:tint val="50000"/>
                <a:hueOff val="7168132"/>
                <a:satOff val="-9405"/>
                <a:lumOff val="-925"/>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E5B69B53-8ED3-4AD8-80A8-F4CF550E36C3}"/>
                </a:ext>
              </a:extLst>
            </p:cNvPr>
            <p:cNvSpPr/>
            <p:nvPr/>
          </p:nvSpPr>
          <p:spPr>
            <a:xfrm rot="21600000">
              <a:off x="2066522" y="5200128"/>
              <a:ext cx="5472684" cy="923460"/>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638085" tIns="95251" rIns="177800" bIns="95250" numCol="1" spcCol="1270" anchor="ctr" anchorCtr="0">
              <a:noAutofit/>
            </a:bodyPr>
            <a:lstStyle/>
            <a:p>
              <a:pPr marL="0" lvl="0" indent="0" algn="l"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is the benefit to buying this item?</a:t>
              </a:r>
            </a:p>
          </p:txBody>
        </p:sp>
        <p:sp>
          <p:nvSpPr>
            <p:cNvPr id="11" name="Oval 10">
              <a:extLst>
                <a:ext uri="{FF2B5EF4-FFF2-40B4-BE49-F238E27FC236}">
                  <a16:creationId xmlns:a16="http://schemas.microsoft.com/office/drawing/2014/main" id="{254DA11F-3243-4764-9AB1-D374B3F68A50}"/>
                </a:ext>
              </a:extLst>
            </p:cNvPr>
            <p:cNvSpPr/>
            <p:nvPr/>
          </p:nvSpPr>
          <p:spPr>
            <a:xfrm>
              <a:off x="1604793" y="5200129"/>
              <a:ext cx="923459" cy="923459"/>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B9328BC-D969-4983-B4BF-3523DDAAC556}"/>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noAutofit/>
          </a:bodyPr>
          <a:lstStyle/>
          <a:p>
            <a:pPr>
              <a:defRPr/>
            </a:pPr>
            <a:r>
              <a:rPr lang="en-US" dirty="0"/>
              <a:t>Determining the Payback Period</a:t>
            </a:r>
          </a:p>
        </p:txBody>
      </p:sp>
      <p:grpSp>
        <p:nvGrpSpPr>
          <p:cNvPr id="2" name="Group 1">
            <a:extLst>
              <a:ext uri="{FF2B5EF4-FFF2-40B4-BE49-F238E27FC236}">
                <a16:creationId xmlns:a16="http://schemas.microsoft.com/office/drawing/2014/main" id="{4E0BB830-5BB7-4281-A4D6-A2346E92E74D}"/>
              </a:ext>
            </a:extLst>
          </p:cNvPr>
          <p:cNvGrpSpPr/>
          <p:nvPr/>
        </p:nvGrpSpPr>
        <p:grpSpPr>
          <a:xfrm>
            <a:off x="562581" y="1600200"/>
            <a:ext cx="8018837" cy="4525963"/>
            <a:chOff x="562581" y="1600200"/>
            <a:chExt cx="8018837" cy="4525963"/>
          </a:xfrm>
        </p:grpSpPr>
        <p:sp>
          <p:nvSpPr>
            <p:cNvPr id="4" name="Arrow: Right 3">
              <a:extLst>
                <a:ext uri="{FF2B5EF4-FFF2-40B4-BE49-F238E27FC236}">
                  <a16:creationId xmlns:a16="http://schemas.microsoft.com/office/drawing/2014/main" id="{7C8B6F98-0043-405A-8967-82951C324D18}"/>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005DBB7-83C0-4457-8546-CBC5B9D752BF}"/>
                </a:ext>
              </a:extLst>
            </p:cNvPr>
            <p:cNvSpPr/>
            <p:nvPr/>
          </p:nvSpPr>
          <p:spPr>
            <a:xfrm>
              <a:off x="562581" y="2957988"/>
              <a:ext cx="3909060" cy="1810385"/>
            </a:xfrm>
            <a:custGeom>
              <a:avLst/>
              <a:gdLst>
                <a:gd name="connsiteX0" fmla="*/ 0 w 3909060"/>
                <a:gd name="connsiteY0" fmla="*/ 301737 h 1810385"/>
                <a:gd name="connsiteX1" fmla="*/ 301737 w 3909060"/>
                <a:gd name="connsiteY1" fmla="*/ 0 h 1810385"/>
                <a:gd name="connsiteX2" fmla="*/ 3607323 w 3909060"/>
                <a:gd name="connsiteY2" fmla="*/ 0 h 1810385"/>
                <a:gd name="connsiteX3" fmla="*/ 3909060 w 3909060"/>
                <a:gd name="connsiteY3" fmla="*/ 301737 h 1810385"/>
                <a:gd name="connsiteX4" fmla="*/ 3909060 w 3909060"/>
                <a:gd name="connsiteY4" fmla="*/ 1508648 h 1810385"/>
                <a:gd name="connsiteX5" fmla="*/ 3607323 w 3909060"/>
                <a:gd name="connsiteY5" fmla="*/ 1810385 h 1810385"/>
                <a:gd name="connsiteX6" fmla="*/ 301737 w 3909060"/>
                <a:gd name="connsiteY6" fmla="*/ 1810385 h 1810385"/>
                <a:gd name="connsiteX7" fmla="*/ 0 w 3909060"/>
                <a:gd name="connsiteY7" fmla="*/ 1508648 h 1810385"/>
                <a:gd name="connsiteX8" fmla="*/ 0 w 390906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9060" h="1810385">
                  <a:moveTo>
                    <a:pt x="0" y="301737"/>
                  </a:moveTo>
                  <a:cubicBezTo>
                    <a:pt x="0" y="135092"/>
                    <a:pt x="135092" y="0"/>
                    <a:pt x="301737" y="0"/>
                  </a:cubicBezTo>
                  <a:lnTo>
                    <a:pt x="3607323" y="0"/>
                  </a:lnTo>
                  <a:cubicBezTo>
                    <a:pt x="3773968" y="0"/>
                    <a:pt x="3909060" y="135092"/>
                    <a:pt x="3909060" y="301737"/>
                  </a:cubicBezTo>
                  <a:lnTo>
                    <a:pt x="3909060" y="1508648"/>
                  </a:lnTo>
                  <a:cubicBezTo>
                    <a:pt x="3909060" y="1675293"/>
                    <a:pt x="3773968" y="1810385"/>
                    <a:pt x="360732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486" tIns="206486" rIns="206486" bIns="206486" numCol="1" spcCol="1270" anchor="ctr" anchorCtr="0">
              <a:noAutofit/>
            </a:bodyPr>
            <a:lstStyle/>
            <a:p>
              <a:pPr marL="0" lvl="0" indent="0" algn="ctr" defTabSz="1377950">
                <a:lnSpc>
                  <a:spcPct val="90000"/>
                </a:lnSpc>
                <a:spcBef>
                  <a:spcPct val="0"/>
                </a:spcBef>
                <a:spcAft>
                  <a:spcPct val="35000"/>
                </a:spcAft>
                <a:buNone/>
              </a:pPr>
              <a:r>
                <a:rPr lang="en-US"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Recover the cost of a purchase</a:t>
              </a:r>
            </a:p>
          </p:txBody>
        </p:sp>
        <p:sp>
          <p:nvSpPr>
            <p:cNvPr id="6" name="Freeform: Shape 5">
              <a:extLst>
                <a:ext uri="{FF2B5EF4-FFF2-40B4-BE49-F238E27FC236}">
                  <a16:creationId xmlns:a16="http://schemas.microsoft.com/office/drawing/2014/main" id="{9CAF6647-6392-4B37-8DC8-AC885F3A231D}"/>
                </a:ext>
              </a:extLst>
            </p:cNvPr>
            <p:cNvSpPr/>
            <p:nvPr/>
          </p:nvSpPr>
          <p:spPr>
            <a:xfrm>
              <a:off x="4672358" y="2957988"/>
              <a:ext cx="3909060" cy="1810385"/>
            </a:xfrm>
            <a:custGeom>
              <a:avLst/>
              <a:gdLst>
                <a:gd name="connsiteX0" fmla="*/ 0 w 3909060"/>
                <a:gd name="connsiteY0" fmla="*/ 301737 h 1810385"/>
                <a:gd name="connsiteX1" fmla="*/ 301737 w 3909060"/>
                <a:gd name="connsiteY1" fmla="*/ 0 h 1810385"/>
                <a:gd name="connsiteX2" fmla="*/ 3607323 w 3909060"/>
                <a:gd name="connsiteY2" fmla="*/ 0 h 1810385"/>
                <a:gd name="connsiteX3" fmla="*/ 3909060 w 3909060"/>
                <a:gd name="connsiteY3" fmla="*/ 301737 h 1810385"/>
                <a:gd name="connsiteX4" fmla="*/ 3909060 w 3909060"/>
                <a:gd name="connsiteY4" fmla="*/ 1508648 h 1810385"/>
                <a:gd name="connsiteX5" fmla="*/ 3607323 w 3909060"/>
                <a:gd name="connsiteY5" fmla="*/ 1810385 h 1810385"/>
                <a:gd name="connsiteX6" fmla="*/ 301737 w 3909060"/>
                <a:gd name="connsiteY6" fmla="*/ 1810385 h 1810385"/>
                <a:gd name="connsiteX7" fmla="*/ 0 w 3909060"/>
                <a:gd name="connsiteY7" fmla="*/ 1508648 h 1810385"/>
                <a:gd name="connsiteX8" fmla="*/ 0 w 390906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9060" h="1810385">
                  <a:moveTo>
                    <a:pt x="0" y="301737"/>
                  </a:moveTo>
                  <a:cubicBezTo>
                    <a:pt x="0" y="135092"/>
                    <a:pt x="135092" y="0"/>
                    <a:pt x="301737" y="0"/>
                  </a:cubicBezTo>
                  <a:lnTo>
                    <a:pt x="3607323" y="0"/>
                  </a:lnTo>
                  <a:cubicBezTo>
                    <a:pt x="3773968" y="0"/>
                    <a:pt x="3909060" y="135092"/>
                    <a:pt x="3909060" y="301737"/>
                  </a:cubicBezTo>
                  <a:lnTo>
                    <a:pt x="3909060" y="1508648"/>
                  </a:lnTo>
                  <a:cubicBezTo>
                    <a:pt x="3909060" y="1675293"/>
                    <a:pt x="3773968" y="1810385"/>
                    <a:pt x="360732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6486" tIns="206486" rIns="206486" bIns="206486" numCol="1" spcCol="1270" anchor="ctr" anchorCtr="0">
              <a:noAutofit/>
            </a:bodyPr>
            <a:lstStyle/>
            <a:p>
              <a:pPr marL="0" lvl="0" indent="0" algn="ctr" defTabSz="1377950">
                <a:lnSpc>
                  <a:spcPct val="90000"/>
                </a:lnSpc>
                <a:spcBef>
                  <a:spcPct val="0"/>
                </a:spcBef>
                <a:spcAft>
                  <a:spcPct val="35000"/>
                </a:spcAft>
                <a:buNone/>
              </a:pPr>
              <a:r>
                <a:rPr lang="en-US"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Payback Period = Cost of Purchase/Annual Cash Inflows </a:t>
              </a:r>
            </a:p>
          </p:txBody>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292F52C9-1FF3-40A8-AE75-7DCE8E20ACF0}"/>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noAutofit/>
          </a:bodyPr>
          <a:lstStyle/>
          <a:p>
            <a:pPr>
              <a:defRPr/>
            </a:pPr>
            <a:r>
              <a:rPr lang="en-US" dirty="0"/>
              <a:t>Deciding Whether to Lease or Buy</a:t>
            </a:r>
          </a:p>
        </p:txBody>
      </p:sp>
      <p:grpSp>
        <p:nvGrpSpPr>
          <p:cNvPr id="2" name="Group 1">
            <a:extLst>
              <a:ext uri="{FF2B5EF4-FFF2-40B4-BE49-F238E27FC236}">
                <a16:creationId xmlns:a16="http://schemas.microsoft.com/office/drawing/2014/main" id="{BC578583-0F07-48F7-8328-7AF4B7A32618}"/>
              </a:ext>
            </a:extLst>
          </p:cNvPr>
          <p:cNvGrpSpPr/>
          <p:nvPr/>
        </p:nvGrpSpPr>
        <p:grpSpPr>
          <a:xfrm>
            <a:off x="457200" y="1600200"/>
            <a:ext cx="8229600" cy="4523310"/>
            <a:chOff x="457200" y="1600200"/>
            <a:chExt cx="8229600" cy="4523310"/>
          </a:xfrm>
        </p:grpSpPr>
        <p:sp>
          <p:nvSpPr>
            <p:cNvPr id="4" name="Freeform: Shape 3">
              <a:extLst>
                <a:ext uri="{FF2B5EF4-FFF2-40B4-BE49-F238E27FC236}">
                  <a16:creationId xmlns:a16="http://schemas.microsoft.com/office/drawing/2014/main" id="{A4C18A60-FCAF-4B1D-B838-D8F26C2E333D}"/>
                </a:ext>
              </a:extLst>
            </p:cNvPr>
            <p:cNvSpPr/>
            <p:nvPr/>
          </p:nvSpPr>
          <p:spPr>
            <a:xfrm>
              <a:off x="457200" y="1600200"/>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Do you have the cash to buy the item? </a:t>
              </a:r>
            </a:p>
          </p:txBody>
        </p:sp>
        <p:sp>
          <p:nvSpPr>
            <p:cNvPr id="5" name="Rectangle: Rounded Corners 4">
              <a:extLst>
                <a:ext uri="{FF2B5EF4-FFF2-40B4-BE49-F238E27FC236}">
                  <a16:creationId xmlns:a16="http://schemas.microsoft.com/office/drawing/2014/main" id="{63A642BA-B616-4D6B-A516-33971BFF8E71}"/>
                </a:ext>
              </a:extLst>
            </p:cNvPr>
            <p:cNvSpPr/>
            <p:nvPr/>
          </p:nvSpPr>
          <p:spPr>
            <a:xfrm>
              <a:off x="562393" y="1705393"/>
              <a:ext cx="1645920" cy="841546"/>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41222BDC-8B35-401B-9930-9CC72C4A3ADA}"/>
                </a:ext>
              </a:extLst>
            </p:cNvPr>
            <p:cNvSpPr/>
            <p:nvPr/>
          </p:nvSpPr>
          <p:spPr>
            <a:xfrm>
              <a:off x="457200" y="2757326"/>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tax break would you get if you leased the item?</a:t>
              </a:r>
            </a:p>
          </p:txBody>
        </p:sp>
        <p:sp>
          <p:nvSpPr>
            <p:cNvPr id="7" name="Rectangle: Rounded Corners 6">
              <a:extLst>
                <a:ext uri="{FF2B5EF4-FFF2-40B4-BE49-F238E27FC236}">
                  <a16:creationId xmlns:a16="http://schemas.microsoft.com/office/drawing/2014/main" id="{88172AB4-452F-4C7E-9CD3-E753915D3F85}"/>
                </a:ext>
              </a:extLst>
            </p:cNvPr>
            <p:cNvSpPr/>
            <p:nvPr/>
          </p:nvSpPr>
          <p:spPr>
            <a:xfrm>
              <a:off x="562393" y="2862519"/>
              <a:ext cx="1645920" cy="841546"/>
            </a:xfrm>
            <a:prstGeom prst="roundRect">
              <a:avLst>
                <a:gd name="adj" fmla="val 10000"/>
              </a:avLst>
            </a:prstGeom>
            <a:solidFill>
              <a:schemeClr val="accent3">
                <a:tint val="50000"/>
                <a:hueOff val="3584065"/>
                <a:satOff val="-4703"/>
                <a:lumOff val="-463"/>
              </a:schemeClr>
            </a:solidFill>
          </p:spPr>
          <p:style>
            <a:lnRef idx="2">
              <a:schemeClr val="lt1">
                <a:hueOff val="0"/>
                <a:satOff val="0"/>
                <a:lumOff val="0"/>
                <a:alphaOff val="0"/>
              </a:schemeClr>
            </a:lnRef>
            <a:fillRef idx="1">
              <a:scrgbClr r="0" g="0" b="0"/>
            </a:fillRef>
            <a:effectRef idx="0">
              <a:schemeClr val="accent3">
                <a:tint val="50000"/>
                <a:hueOff val="3584066"/>
                <a:satOff val="-4703"/>
                <a:lumOff val="-463"/>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6D4BD7F5-7F72-45A8-8B3D-314CFF7177C5}"/>
                </a:ext>
              </a:extLst>
            </p:cNvPr>
            <p:cNvSpPr/>
            <p:nvPr/>
          </p:nvSpPr>
          <p:spPr>
            <a:xfrm>
              <a:off x="457200" y="3914452"/>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Is it necessary to own the item?</a:t>
              </a:r>
            </a:p>
          </p:txBody>
        </p:sp>
        <p:sp>
          <p:nvSpPr>
            <p:cNvPr id="9" name="Rectangle: Rounded Corners 8">
              <a:extLst>
                <a:ext uri="{FF2B5EF4-FFF2-40B4-BE49-F238E27FC236}">
                  <a16:creationId xmlns:a16="http://schemas.microsoft.com/office/drawing/2014/main" id="{942FA0AD-9F88-4BB1-907C-38E2CFA5829D}"/>
                </a:ext>
              </a:extLst>
            </p:cNvPr>
            <p:cNvSpPr/>
            <p:nvPr/>
          </p:nvSpPr>
          <p:spPr>
            <a:xfrm>
              <a:off x="562393" y="4019645"/>
              <a:ext cx="1645920" cy="841546"/>
            </a:xfrm>
            <a:prstGeom prst="roundRect">
              <a:avLst>
                <a:gd name="adj" fmla="val 10000"/>
              </a:avLst>
            </a:prstGeom>
            <a:solidFill>
              <a:schemeClr val="accent3">
                <a:tint val="50000"/>
                <a:hueOff val="7168130"/>
                <a:satOff val="-9405"/>
                <a:lumOff val="-925"/>
              </a:schemeClr>
            </a:solidFill>
          </p:spPr>
          <p:style>
            <a:lnRef idx="2">
              <a:schemeClr val="lt1">
                <a:hueOff val="0"/>
                <a:satOff val="0"/>
                <a:lumOff val="0"/>
                <a:alphaOff val="0"/>
              </a:schemeClr>
            </a:lnRef>
            <a:fillRef idx="1">
              <a:scrgbClr r="0" g="0" b="0"/>
            </a:fillRef>
            <a:effectRef idx="0">
              <a:schemeClr val="accent3">
                <a:tint val="50000"/>
                <a:hueOff val="7168132"/>
                <a:satOff val="-9405"/>
                <a:lumOff val="-925"/>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133C6014-5FE9-4E31-8D79-38334D9BC0F4}"/>
                </a:ext>
              </a:extLst>
            </p:cNvPr>
            <p:cNvSpPr/>
            <p:nvPr/>
          </p:nvSpPr>
          <p:spPr>
            <a:xfrm>
              <a:off x="457200" y="5071578"/>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Is having a fixed cost essential? </a:t>
              </a:r>
            </a:p>
          </p:txBody>
        </p:sp>
        <p:sp>
          <p:nvSpPr>
            <p:cNvPr id="11" name="Rectangle: Rounded Corners 10">
              <a:extLst>
                <a:ext uri="{FF2B5EF4-FFF2-40B4-BE49-F238E27FC236}">
                  <a16:creationId xmlns:a16="http://schemas.microsoft.com/office/drawing/2014/main" id="{777BB670-324B-4B15-A9F9-C53FE40382F9}"/>
                </a:ext>
              </a:extLst>
            </p:cNvPr>
            <p:cNvSpPr/>
            <p:nvPr/>
          </p:nvSpPr>
          <p:spPr>
            <a:xfrm>
              <a:off x="562393" y="5176771"/>
              <a:ext cx="1645920" cy="841546"/>
            </a:xfrm>
            <a:prstGeom prst="roundRect">
              <a:avLst>
                <a:gd name="adj" fmla="val 10000"/>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AB83735E-B574-4E08-855E-6347CF849B1E}"/>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Thinking outside the Box</a:t>
            </a:r>
          </a:p>
        </p:txBody>
      </p:sp>
      <p:grpSp>
        <p:nvGrpSpPr>
          <p:cNvPr id="2" name="Group 1">
            <a:extLst>
              <a:ext uri="{FF2B5EF4-FFF2-40B4-BE49-F238E27FC236}">
                <a16:creationId xmlns:a16="http://schemas.microsoft.com/office/drawing/2014/main" id="{E3BDDE90-9391-4721-B1EB-342E3407EF2E}"/>
              </a:ext>
            </a:extLst>
          </p:cNvPr>
          <p:cNvGrpSpPr/>
          <p:nvPr/>
        </p:nvGrpSpPr>
        <p:grpSpPr>
          <a:xfrm>
            <a:off x="1554212" y="1601852"/>
            <a:ext cx="6834214" cy="4522658"/>
            <a:chOff x="1554212" y="1601852"/>
            <a:chExt cx="6834214" cy="4522658"/>
          </a:xfrm>
        </p:grpSpPr>
        <p:sp>
          <p:nvSpPr>
            <p:cNvPr id="4" name="Freeform: Shape 3">
              <a:extLst>
                <a:ext uri="{FF2B5EF4-FFF2-40B4-BE49-F238E27FC236}">
                  <a16:creationId xmlns:a16="http://schemas.microsoft.com/office/drawing/2014/main" id="{54C888CE-300A-4857-8EB5-B521197C8055}"/>
                </a:ext>
              </a:extLst>
            </p:cNvPr>
            <p:cNvSpPr/>
            <p:nvPr/>
          </p:nvSpPr>
          <p:spPr>
            <a:xfrm>
              <a:off x="3770656" y="1601852"/>
              <a:ext cx="2349086" cy="1676549"/>
            </a:xfrm>
            <a:custGeom>
              <a:avLst/>
              <a:gdLst>
                <a:gd name="connsiteX0" fmla="*/ 0 w 1676548"/>
                <a:gd name="connsiteY0" fmla="*/ 1174543 h 2349085"/>
                <a:gd name="connsiteX1" fmla="*/ 419137 w 1676548"/>
                <a:gd name="connsiteY1" fmla="*/ 1 h 2349085"/>
                <a:gd name="connsiteX2" fmla="*/ 1257411 w 1676548"/>
                <a:gd name="connsiteY2" fmla="*/ 1 h 2349085"/>
                <a:gd name="connsiteX3" fmla="*/ 1676548 w 1676548"/>
                <a:gd name="connsiteY3" fmla="*/ 1174543 h 2349085"/>
                <a:gd name="connsiteX4" fmla="*/ 1257411 w 1676548"/>
                <a:gd name="connsiteY4" fmla="*/ 2349084 h 2349085"/>
                <a:gd name="connsiteX5" fmla="*/ 419137 w 1676548"/>
                <a:gd name="connsiteY5" fmla="*/ 2349084 h 2349085"/>
                <a:gd name="connsiteX6" fmla="*/ 0 w 1676548"/>
                <a:gd name="connsiteY6" fmla="*/ 1174543 h 234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6548" h="2349085">
                  <a:moveTo>
                    <a:pt x="838274" y="1"/>
                  </a:moveTo>
                  <a:lnTo>
                    <a:pt x="1676547" y="587272"/>
                  </a:lnTo>
                  <a:lnTo>
                    <a:pt x="1676547" y="1761813"/>
                  </a:lnTo>
                  <a:lnTo>
                    <a:pt x="838274" y="2349084"/>
                  </a:lnTo>
                  <a:lnTo>
                    <a:pt x="1" y="1761813"/>
                  </a:lnTo>
                  <a:lnTo>
                    <a:pt x="1" y="587272"/>
                  </a:lnTo>
                  <a:lnTo>
                    <a:pt x="838274" y="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98195" tIns="386105" rIns="498194" bIns="386106"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Craig’s List</a:t>
              </a:r>
            </a:p>
          </p:txBody>
        </p:sp>
        <p:sp>
          <p:nvSpPr>
            <p:cNvPr id="5" name="Freeform: Shape 4">
              <a:extLst>
                <a:ext uri="{FF2B5EF4-FFF2-40B4-BE49-F238E27FC236}">
                  <a16:creationId xmlns:a16="http://schemas.microsoft.com/office/drawing/2014/main" id="{7174E750-46BA-4760-9B8C-A8B0D09C1685}"/>
                </a:ext>
              </a:extLst>
            </p:cNvPr>
            <p:cNvSpPr/>
            <p:nvPr/>
          </p:nvSpPr>
          <p:spPr>
            <a:xfrm>
              <a:off x="5718759" y="1937162"/>
              <a:ext cx="1871028" cy="1005929"/>
            </a:xfrm>
            <a:custGeom>
              <a:avLst/>
              <a:gdLst>
                <a:gd name="connsiteX0" fmla="*/ 0 w 1871028"/>
                <a:gd name="connsiteY0" fmla="*/ 0 h 1005929"/>
                <a:gd name="connsiteX1" fmla="*/ 1871028 w 1871028"/>
                <a:gd name="connsiteY1" fmla="*/ 0 h 1005929"/>
                <a:gd name="connsiteX2" fmla="*/ 1871028 w 1871028"/>
                <a:gd name="connsiteY2" fmla="*/ 1005929 h 1005929"/>
                <a:gd name="connsiteX3" fmla="*/ 0 w 1871028"/>
                <a:gd name="connsiteY3" fmla="*/ 1005929 h 1005929"/>
                <a:gd name="connsiteX4" fmla="*/ 0 w 1871028"/>
                <a:gd name="connsiteY4" fmla="*/ 0 h 100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1028" h="1005929">
                  <a:moveTo>
                    <a:pt x="0" y="0"/>
                  </a:moveTo>
                  <a:lnTo>
                    <a:pt x="1871028" y="0"/>
                  </a:lnTo>
                  <a:lnTo>
                    <a:pt x="1871028" y="1005929"/>
                  </a:lnTo>
                  <a:lnTo>
                    <a:pt x="0" y="10059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Freeform: Shape 5">
              <a:extLst>
                <a:ext uri="{FF2B5EF4-FFF2-40B4-BE49-F238E27FC236}">
                  <a16:creationId xmlns:a16="http://schemas.microsoft.com/office/drawing/2014/main" id="{FF20D2FA-6B30-4142-BA78-16B17B9BA5F6}"/>
                </a:ext>
              </a:extLst>
            </p:cNvPr>
            <p:cNvSpPr/>
            <p:nvPr/>
          </p:nvSpPr>
          <p:spPr>
            <a:xfrm>
              <a:off x="2640615" y="1601852"/>
              <a:ext cx="1458598" cy="1676549"/>
            </a:xfrm>
            <a:custGeom>
              <a:avLst/>
              <a:gdLst>
                <a:gd name="connsiteX0" fmla="*/ 0 w 1676548"/>
                <a:gd name="connsiteY0" fmla="*/ 729299 h 1458597"/>
                <a:gd name="connsiteX1" fmla="*/ 364649 w 1676548"/>
                <a:gd name="connsiteY1" fmla="*/ 0 h 1458597"/>
                <a:gd name="connsiteX2" fmla="*/ 1311899 w 1676548"/>
                <a:gd name="connsiteY2" fmla="*/ 0 h 1458597"/>
                <a:gd name="connsiteX3" fmla="*/ 1676548 w 1676548"/>
                <a:gd name="connsiteY3" fmla="*/ 729299 h 1458597"/>
                <a:gd name="connsiteX4" fmla="*/ 1311899 w 1676548"/>
                <a:gd name="connsiteY4" fmla="*/ 1458597 h 1458597"/>
                <a:gd name="connsiteX5" fmla="*/ 364649 w 1676548"/>
                <a:gd name="connsiteY5" fmla="*/ 1458597 h 1458597"/>
                <a:gd name="connsiteX6" fmla="*/ 0 w 1676548"/>
                <a:gd name="connsiteY6" fmla="*/ 729299 h 145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6548" h="1458597">
                  <a:moveTo>
                    <a:pt x="838273" y="0"/>
                  </a:moveTo>
                  <a:lnTo>
                    <a:pt x="1676547" y="317245"/>
                  </a:lnTo>
                  <a:lnTo>
                    <a:pt x="1676547" y="1141352"/>
                  </a:lnTo>
                  <a:lnTo>
                    <a:pt x="838273" y="1458597"/>
                  </a:lnTo>
                  <a:lnTo>
                    <a:pt x="1" y="1141352"/>
                  </a:lnTo>
                  <a:lnTo>
                    <a:pt x="1" y="317245"/>
                  </a:lnTo>
                  <a:lnTo>
                    <a:pt x="838273" y="0"/>
                  </a:lnTo>
                  <a:close/>
                </a:path>
              </a:pathLst>
            </a:custGeom>
          </p:spPr>
          <p:style>
            <a:lnRef idx="2">
              <a:schemeClr val="lt1">
                <a:hueOff val="0"/>
                <a:satOff val="0"/>
                <a:lumOff val="0"/>
                <a:alphaOff val="0"/>
              </a:schemeClr>
            </a:lnRef>
            <a:fillRef idx="1">
              <a:schemeClr val="accent3">
                <a:hueOff val="2250053"/>
                <a:satOff val="-3376"/>
                <a:lumOff val="-549"/>
                <a:alphaOff val="0"/>
              </a:schemeClr>
            </a:fillRef>
            <a:effectRef idx="0">
              <a:schemeClr val="accent3">
                <a:hueOff val="2250053"/>
                <a:satOff val="-3376"/>
                <a:lumOff val="-549"/>
                <a:alphaOff val="0"/>
              </a:schemeClr>
            </a:effectRef>
            <a:fontRef idx="minor">
              <a:schemeClr val="lt1"/>
            </a:fontRef>
          </p:style>
          <p:txBody>
            <a:bodyPr spcFirstLastPara="0" vert="horz" wrap="square" lIns="227298" tIns="261263" rIns="227299" bIns="261262"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7" name="Freeform: Shape 6">
              <a:extLst>
                <a:ext uri="{FF2B5EF4-FFF2-40B4-BE49-F238E27FC236}">
                  <a16:creationId xmlns:a16="http://schemas.microsoft.com/office/drawing/2014/main" id="{25A17846-90D5-485C-B30D-C96B11859177}"/>
                </a:ext>
              </a:extLst>
            </p:cNvPr>
            <p:cNvSpPr/>
            <p:nvPr/>
          </p:nvSpPr>
          <p:spPr>
            <a:xfrm>
              <a:off x="3425239" y="3024906"/>
              <a:ext cx="1458598" cy="1676549"/>
            </a:xfrm>
            <a:custGeom>
              <a:avLst/>
              <a:gdLst>
                <a:gd name="connsiteX0" fmla="*/ 0 w 1676548"/>
                <a:gd name="connsiteY0" fmla="*/ 729299 h 1458597"/>
                <a:gd name="connsiteX1" fmla="*/ 364649 w 1676548"/>
                <a:gd name="connsiteY1" fmla="*/ 0 h 1458597"/>
                <a:gd name="connsiteX2" fmla="*/ 1311899 w 1676548"/>
                <a:gd name="connsiteY2" fmla="*/ 0 h 1458597"/>
                <a:gd name="connsiteX3" fmla="*/ 1676548 w 1676548"/>
                <a:gd name="connsiteY3" fmla="*/ 729299 h 1458597"/>
                <a:gd name="connsiteX4" fmla="*/ 1311899 w 1676548"/>
                <a:gd name="connsiteY4" fmla="*/ 1458597 h 1458597"/>
                <a:gd name="connsiteX5" fmla="*/ 364649 w 1676548"/>
                <a:gd name="connsiteY5" fmla="*/ 1458597 h 1458597"/>
                <a:gd name="connsiteX6" fmla="*/ 0 w 1676548"/>
                <a:gd name="connsiteY6" fmla="*/ 729299 h 145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6548" h="1458597">
                  <a:moveTo>
                    <a:pt x="838273" y="0"/>
                  </a:moveTo>
                  <a:lnTo>
                    <a:pt x="1676547" y="317245"/>
                  </a:lnTo>
                  <a:lnTo>
                    <a:pt x="1676547" y="1141352"/>
                  </a:lnTo>
                  <a:lnTo>
                    <a:pt x="838273" y="1458597"/>
                  </a:lnTo>
                  <a:lnTo>
                    <a:pt x="1" y="1141352"/>
                  </a:lnTo>
                  <a:lnTo>
                    <a:pt x="1" y="317245"/>
                  </a:lnTo>
                  <a:lnTo>
                    <a:pt x="838273" y="0"/>
                  </a:lnTo>
                  <a:close/>
                </a:path>
              </a:pathLst>
            </a:custGeom>
          </p:spPr>
          <p:style>
            <a:lnRef idx="2">
              <a:schemeClr val="lt1">
                <a:hueOff val="0"/>
                <a:satOff val="0"/>
                <a:lumOff val="0"/>
                <a:alphaOff val="0"/>
              </a:schemeClr>
            </a:lnRef>
            <a:fillRef idx="1">
              <a:schemeClr val="accent3">
                <a:hueOff val="4500106"/>
                <a:satOff val="-6752"/>
                <a:lumOff val="-1098"/>
                <a:alphaOff val="0"/>
              </a:schemeClr>
            </a:fillRef>
            <a:effectRef idx="0">
              <a:schemeClr val="accent3">
                <a:hueOff val="4500106"/>
                <a:satOff val="-6752"/>
                <a:lumOff val="-1098"/>
                <a:alphaOff val="0"/>
              </a:schemeClr>
            </a:effectRef>
            <a:fontRef idx="minor">
              <a:schemeClr val="lt1"/>
            </a:fontRef>
          </p:style>
          <p:txBody>
            <a:bodyPr spcFirstLastPara="0" vert="horz" wrap="square" lIns="333978" tIns="367943" rIns="333979" bIns="367942"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EBAY</a:t>
              </a:r>
            </a:p>
          </p:txBody>
        </p:sp>
        <p:sp>
          <p:nvSpPr>
            <p:cNvPr id="8" name="Freeform: Shape 7">
              <a:extLst>
                <a:ext uri="{FF2B5EF4-FFF2-40B4-BE49-F238E27FC236}">
                  <a16:creationId xmlns:a16="http://schemas.microsoft.com/office/drawing/2014/main" id="{4152D54A-E331-425D-AD72-356160D82175}"/>
                </a:ext>
              </a:extLst>
            </p:cNvPr>
            <p:cNvSpPr/>
            <p:nvPr/>
          </p:nvSpPr>
          <p:spPr>
            <a:xfrm>
              <a:off x="1554212" y="3360216"/>
              <a:ext cx="1810672" cy="1005929"/>
            </a:xfrm>
            <a:custGeom>
              <a:avLst/>
              <a:gdLst>
                <a:gd name="connsiteX0" fmla="*/ 0 w 1810672"/>
                <a:gd name="connsiteY0" fmla="*/ 0 h 1005929"/>
                <a:gd name="connsiteX1" fmla="*/ 1810672 w 1810672"/>
                <a:gd name="connsiteY1" fmla="*/ 0 h 1005929"/>
                <a:gd name="connsiteX2" fmla="*/ 1810672 w 1810672"/>
                <a:gd name="connsiteY2" fmla="*/ 1005929 h 1005929"/>
                <a:gd name="connsiteX3" fmla="*/ 0 w 1810672"/>
                <a:gd name="connsiteY3" fmla="*/ 1005929 h 1005929"/>
                <a:gd name="connsiteX4" fmla="*/ 0 w 1810672"/>
                <a:gd name="connsiteY4" fmla="*/ 0 h 100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0672" h="1005929">
                  <a:moveTo>
                    <a:pt x="0" y="0"/>
                  </a:moveTo>
                  <a:lnTo>
                    <a:pt x="1810672" y="0"/>
                  </a:lnTo>
                  <a:lnTo>
                    <a:pt x="1810672" y="1005929"/>
                  </a:lnTo>
                  <a:lnTo>
                    <a:pt x="0" y="10059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0" indent="0" algn="r" defTabSz="1066800">
                <a:lnSpc>
                  <a:spcPct val="90000"/>
                </a:lnSpc>
                <a:spcBef>
                  <a:spcPct val="0"/>
                </a:spcBef>
                <a:spcAft>
                  <a:spcPct val="35000"/>
                </a:spcAft>
                <a:buNone/>
              </a:pP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reeform: Shape 8">
              <a:extLst>
                <a:ext uri="{FF2B5EF4-FFF2-40B4-BE49-F238E27FC236}">
                  <a16:creationId xmlns:a16="http://schemas.microsoft.com/office/drawing/2014/main" id="{4FA48281-3B61-4CA6-8166-F81396ADD742}"/>
                </a:ext>
              </a:extLst>
            </p:cNvPr>
            <p:cNvSpPr/>
            <p:nvPr/>
          </p:nvSpPr>
          <p:spPr>
            <a:xfrm>
              <a:off x="5000525" y="3024906"/>
              <a:ext cx="1458598" cy="1676549"/>
            </a:xfrm>
            <a:custGeom>
              <a:avLst/>
              <a:gdLst>
                <a:gd name="connsiteX0" fmla="*/ 0 w 1676548"/>
                <a:gd name="connsiteY0" fmla="*/ 729299 h 1458597"/>
                <a:gd name="connsiteX1" fmla="*/ 364649 w 1676548"/>
                <a:gd name="connsiteY1" fmla="*/ 0 h 1458597"/>
                <a:gd name="connsiteX2" fmla="*/ 1311899 w 1676548"/>
                <a:gd name="connsiteY2" fmla="*/ 0 h 1458597"/>
                <a:gd name="connsiteX3" fmla="*/ 1676548 w 1676548"/>
                <a:gd name="connsiteY3" fmla="*/ 729299 h 1458597"/>
                <a:gd name="connsiteX4" fmla="*/ 1311899 w 1676548"/>
                <a:gd name="connsiteY4" fmla="*/ 1458597 h 1458597"/>
                <a:gd name="connsiteX5" fmla="*/ 364649 w 1676548"/>
                <a:gd name="connsiteY5" fmla="*/ 1458597 h 1458597"/>
                <a:gd name="connsiteX6" fmla="*/ 0 w 1676548"/>
                <a:gd name="connsiteY6" fmla="*/ 729299 h 145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6548" h="1458597">
                  <a:moveTo>
                    <a:pt x="838273" y="0"/>
                  </a:moveTo>
                  <a:lnTo>
                    <a:pt x="1676547" y="317245"/>
                  </a:lnTo>
                  <a:lnTo>
                    <a:pt x="1676547" y="1141352"/>
                  </a:lnTo>
                  <a:lnTo>
                    <a:pt x="838273" y="1458597"/>
                  </a:lnTo>
                  <a:lnTo>
                    <a:pt x="1" y="1141352"/>
                  </a:lnTo>
                  <a:lnTo>
                    <a:pt x="1" y="317245"/>
                  </a:lnTo>
                  <a:lnTo>
                    <a:pt x="838273" y="0"/>
                  </a:lnTo>
                  <a:close/>
                </a:path>
              </a:pathLst>
            </a:custGeom>
          </p:spPr>
          <p:style>
            <a:lnRef idx="2">
              <a:schemeClr val="lt1">
                <a:hueOff val="0"/>
                <a:satOff val="0"/>
                <a:lumOff val="0"/>
                <a:alphaOff val="0"/>
              </a:schemeClr>
            </a:lnRef>
            <a:fillRef idx="1">
              <a:schemeClr val="accent3">
                <a:hueOff val="6750158"/>
                <a:satOff val="-10128"/>
                <a:lumOff val="-1647"/>
                <a:alphaOff val="0"/>
              </a:schemeClr>
            </a:fillRef>
            <a:effectRef idx="0">
              <a:schemeClr val="accent3">
                <a:hueOff val="6750158"/>
                <a:satOff val="-10128"/>
                <a:lumOff val="-1647"/>
                <a:alphaOff val="0"/>
              </a:schemeClr>
            </a:effectRef>
            <a:fontRef idx="minor">
              <a:schemeClr val="lt1"/>
            </a:fontRef>
          </p:style>
          <p:txBody>
            <a:bodyPr spcFirstLastPara="0" vert="horz" wrap="square" lIns="227298" tIns="261263" rIns="227299" bIns="261262"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10" name="Freeform: Shape 9">
              <a:extLst>
                <a:ext uri="{FF2B5EF4-FFF2-40B4-BE49-F238E27FC236}">
                  <a16:creationId xmlns:a16="http://schemas.microsoft.com/office/drawing/2014/main" id="{8A2CFE40-7997-4AAE-BFA2-E51B2AD4BA6D}"/>
                </a:ext>
              </a:extLst>
            </p:cNvPr>
            <p:cNvSpPr/>
            <p:nvPr/>
          </p:nvSpPr>
          <p:spPr>
            <a:xfrm>
              <a:off x="3587361" y="4447961"/>
              <a:ext cx="2349086" cy="1676549"/>
            </a:xfrm>
            <a:custGeom>
              <a:avLst/>
              <a:gdLst>
                <a:gd name="connsiteX0" fmla="*/ 0 w 1676548"/>
                <a:gd name="connsiteY0" fmla="*/ 1174543 h 2349085"/>
                <a:gd name="connsiteX1" fmla="*/ 419137 w 1676548"/>
                <a:gd name="connsiteY1" fmla="*/ 1 h 2349085"/>
                <a:gd name="connsiteX2" fmla="*/ 1257411 w 1676548"/>
                <a:gd name="connsiteY2" fmla="*/ 1 h 2349085"/>
                <a:gd name="connsiteX3" fmla="*/ 1676548 w 1676548"/>
                <a:gd name="connsiteY3" fmla="*/ 1174543 h 2349085"/>
                <a:gd name="connsiteX4" fmla="*/ 1257411 w 1676548"/>
                <a:gd name="connsiteY4" fmla="*/ 2349084 h 2349085"/>
                <a:gd name="connsiteX5" fmla="*/ 419137 w 1676548"/>
                <a:gd name="connsiteY5" fmla="*/ 2349084 h 2349085"/>
                <a:gd name="connsiteX6" fmla="*/ 0 w 1676548"/>
                <a:gd name="connsiteY6" fmla="*/ 1174543 h 234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6548" h="2349085">
                  <a:moveTo>
                    <a:pt x="838274" y="1"/>
                  </a:moveTo>
                  <a:lnTo>
                    <a:pt x="1676547" y="587272"/>
                  </a:lnTo>
                  <a:lnTo>
                    <a:pt x="1676547" y="1761813"/>
                  </a:lnTo>
                  <a:lnTo>
                    <a:pt x="838274" y="2349084"/>
                  </a:lnTo>
                  <a:lnTo>
                    <a:pt x="1" y="1761813"/>
                  </a:lnTo>
                  <a:lnTo>
                    <a:pt x="1" y="587272"/>
                  </a:lnTo>
                  <a:lnTo>
                    <a:pt x="838274" y="1"/>
                  </a:lnTo>
                  <a:close/>
                </a:path>
              </a:pathLst>
            </a:custGeom>
          </p:spPr>
          <p:style>
            <a:lnRef idx="2">
              <a:schemeClr val="lt1">
                <a:hueOff val="0"/>
                <a:satOff val="0"/>
                <a:lumOff val="0"/>
                <a:alphaOff val="0"/>
              </a:schemeClr>
            </a:lnRef>
            <a:fillRef idx="1">
              <a:schemeClr val="accent3">
                <a:hueOff val="9000211"/>
                <a:satOff val="-13504"/>
                <a:lumOff val="-2196"/>
                <a:alphaOff val="0"/>
              </a:schemeClr>
            </a:fillRef>
            <a:effectRef idx="0">
              <a:schemeClr val="accent3">
                <a:hueOff val="9000211"/>
                <a:satOff val="-13504"/>
                <a:lumOff val="-2196"/>
                <a:alphaOff val="0"/>
              </a:schemeClr>
            </a:effectRef>
            <a:fontRef idx="minor">
              <a:schemeClr val="lt1"/>
            </a:fontRef>
          </p:style>
          <p:txBody>
            <a:bodyPr spcFirstLastPara="0" vert="horz" wrap="square" lIns="498195" tIns="386105" rIns="498194" bIns="386106"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Auctions</a:t>
              </a:r>
            </a:p>
          </p:txBody>
        </p:sp>
        <p:sp>
          <p:nvSpPr>
            <p:cNvPr id="11" name="Freeform: Shape 10">
              <a:extLst>
                <a:ext uri="{FF2B5EF4-FFF2-40B4-BE49-F238E27FC236}">
                  <a16:creationId xmlns:a16="http://schemas.microsoft.com/office/drawing/2014/main" id="{D025B8EA-9881-4FE8-B1EE-D94E3736940C}"/>
                </a:ext>
              </a:extLst>
            </p:cNvPr>
            <p:cNvSpPr/>
            <p:nvPr/>
          </p:nvSpPr>
          <p:spPr>
            <a:xfrm>
              <a:off x="5784217" y="4783271"/>
              <a:ext cx="2604209" cy="1005929"/>
            </a:xfrm>
            <a:custGeom>
              <a:avLst/>
              <a:gdLst>
                <a:gd name="connsiteX0" fmla="*/ 0 w 2604209"/>
                <a:gd name="connsiteY0" fmla="*/ 0 h 1005929"/>
                <a:gd name="connsiteX1" fmla="*/ 2604209 w 2604209"/>
                <a:gd name="connsiteY1" fmla="*/ 0 h 1005929"/>
                <a:gd name="connsiteX2" fmla="*/ 2604209 w 2604209"/>
                <a:gd name="connsiteY2" fmla="*/ 1005929 h 1005929"/>
                <a:gd name="connsiteX3" fmla="*/ 0 w 2604209"/>
                <a:gd name="connsiteY3" fmla="*/ 1005929 h 1005929"/>
                <a:gd name="connsiteX4" fmla="*/ 0 w 2604209"/>
                <a:gd name="connsiteY4" fmla="*/ 0 h 100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4209" h="1005929">
                  <a:moveTo>
                    <a:pt x="0" y="0"/>
                  </a:moveTo>
                  <a:lnTo>
                    <a:pt x="2604209" y="0"/>
                  </a:lnTo>
                  <a:lnTo>
                    <a:pt x="2604209" y="1005929"/>
                  </a:lnTo>
                  <a:lnTo>
                    <a:pt x="0" y="10059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endParaRPr lang="en-US" sz="2400" kern="1200" dirty="0"/>
            </a:p>
          </p:txBody>
        </p:sp>
        <p:sp>
          <p:nvSpPr>
            <p:cNvPr id="12" name="Freeform: Shape 11">
              <a:extLst>
                <a:ext uri="{FF2B5EF4-FFF2-40B4-BE49-F238E27FC236}">
                  <a16:creationId xmlns:a16="http://schemas.microsoft.com/office/drawing/2014/main" id="{3379C7FC-0EB5-4D64-884C-C42E43B05CA9}"/>
                </a:ext>
              </a:extLst>
            </p:cNvPr>
            <p:cNvSpPr/>
            <p:nvPr/>
          </p:nvSpPr>
          <p:spPr>
            <a:xfrm>
              <a:off x="2457319" y="4447961"/>
              <a:ext cx="1458598" cy="1676549"/>
            </a:xfrm>
            <a:custGeom>
              <a:avLst/>
              <a:gdLst>
                <a:gd name="connsiteX0" fmla="*/ 0 w 1676548"/>
                <a:gd name="connsiteY0" fmla="*/ 729299 h 1458597"/>
                <a:gd name="connsiteX1" fmla="*/ 364649 w 1676548"/>
                <a:gd name="connsiteY1" fmla="*/ 0 h 1458597"/>
                <a:gd name="connsiteX2" fmla="*/ 1311899 w 1676548"/>
                <a:gd name="connsiteY2" fmla="*/ 0 h 1458597"/>
                <a:gd name="connsiteX3" fmla="*/ 1676548 w 1676548"/>
                <a:gd name="connsiteY3" fmla="*/ 729299 h 1458597"/>
                <a:gd name="connsiteX4" fmla="*/ 1311899 w 1676548"/>
                <a:gd name="connsiteY4" fmla="*/ 1458597 h 1458597"/>
                <a:gd name="connsiteX5" fmla="*/ 364649 w 1676548"/>
                <a:gd name="connsiteY5" fmla="*/ 1458597 h 1458597"/>
                <a:gd name="connsiteX6" fmla="*/ 0 w 1676548"/>
                <a:gd name="connsiteY6" fmla="*/ 729299 h 145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6548" h="1458597">
                  <a:moveTo>
                    <a:pt x="838273" y="0"/>
                  </a:moveTo>
                  <a:lnTo>
                    <a:pt x="1676547" y="317245"/>
                  </a:lnTo>
                  <a:lnTo>
                    <a:pt x="1676547" y="1141352"/>
                  </a:lnTo>
                  <a:lnTo>
                    <a:pt x="838273" y="1458597"/>
                  </a:lnTo>
                  <a:lnTo>
                    <a:pt x="1" y="1141352"/>
                  </a:lnTo>
                  <a:lnTo>
                    <a:pt x="1" y="317245"/>
                  </a:lnTo>
                  <a:lnTo>
                    <a:pt x="838273"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7298" tIns="261263" rIns="227299" bIns="261262"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among the 10 questions you have to ask yourself before purchasing a decision?</a:t>
            </a:r>
          </a:p>
          <a:p>
            <a:pPr lvl="1">
              <a:lnSpc>
                <a:spcPct val="115000"/>
              </a:lnSpc>
              <a:spcBef>
                <a:spcPts val="0"/>
              </a:spcBef>
              <a:spcAft>
                <a:spcPts val="0"/>
              </a:spcAft>
              <a:buFont typeface="+mj-lt"/>
              <a:buAutoNum type="alphaLcParenR"/>
            </a:pPr>
            <a:r>
              <a:rPr lang="en-US" dirty="0">
                <a:ea typeface="Times New Roman"/>
                <a:cs typeface="Times New Roman"/>
              </a:rPr>
              <a:t>Make or buy it?</a:t>
            </a:r>
          </a:p>
          <a:p>
            <a:pPr lvl="1">
              <a:lnSpc>
                <a:spcPct val="115000"/>
              </a:lnSpc>
              <a:spcBef>
                <a:spcPts val="0"/>
              </a:spcBef>
              <a:spcAft>
                <a:spcPts val="0"/>
              </a:spcAft>
              <a:buFont typeface="+mj-lt"/>
              <a:buAutoNum type="alphaLcParenR"/>
            </a:pPr>
            <a:r>
              <a:rPr lang="en-US" dirty="0">
                <a:ea typeface="Times New Roman"/>
                <a:cs typeface="Times New Roman"/>
              </a:rPr>
              <a:t>Lease or buy it?</a:t>
            </a:r>
          </a:p>
          <a:p>
            <a:pPr lvl="1">
              <a:lnSpc>
                <a:spcPct val="115000"/>
              </a:lnSpc>
              <a:spcBef>
                <a:spcPts val="0"/>
              </a:spcBef>
              <a:spcAft>
                <a:spcPts val="0"/>
              </a:spcAft>
              <a:buFont typeface="+mj-lt"/>
              <a:buAutoNum type="alphaLcParenR"/>
            </a:pPr>
            <a:r>
              <a:rPr lang="en-US" dirty="0">
                <a:ea typeface="Times New Roman"/>
                <a:cs typeface="Times New Roman"/>
              </a:rPr>
              <a:t>Is this item going to reduce my workload?</a:t>
            </a:r>
          </a:p>
          <a:p>
            <a:pPr lvl="1">
              <a:lnSpc>
                <a:spcPct val="115000"/>
              </a:lnSpc>
              <a:spcBef>
                <a:spcPts val="0"/>
              </a:spcBef>
              <a:spcAft>
                <a:spcPts val="1000"/>
              </a:spcAft>
              <a:buFont typeface="+mj-lt"/>
              <a:buAutoNum type="alphaLcParenR"/>
            </a:pPr>
            <a:r>
              <a:rPr lang="en-US" dirty="0">
                <a:ea typeface="Times New Roman"/>
                <a:cs typeface="Times New Roman"/>
              </a:rPr>
              <a:t>Can you do without the item?</a:t>
            </a:r>
          </a:p>
          <a:p>
            <a:pPr lvl="0">
              <a:lnSpc>
                <a:spcPct val="115000"/>
              </a:lnSpc>
              <a:spcBef>
                <a:spcPts val="0"/>
              </a:spcBef>
              <a:spcAft>
                <a:spcPts val="1000"/>
              </a:spcAft>
              <a:buFont typeface="+mj-lt"/>
              <a:buAutoNum type="arabicParenR"/>
            </a:pPr>
            <a:r>
              <a:rPr lang="en-US" dirty="0">
                <a:ea typeface="Times New Roman"/>
                <a:cs typeface="Times New Roman"/>
              </a:rPr>
              <a:t>Which of the following IS NOT an element of the question about the additional costs related to the purchase? </a:t>
            </a:r>
          </a:p>
          <a:p>
            <a:pPr lvl="1">
              <a:lnSpc>
                <a:spcPct val="115000"/>
              </a:lnSpc>
              <a:spcBef>
                <a:spcPts val="0"/>
              </a:spcBef>
              <a:spcAft>
                <a:spcPts val="0"/>
              </a:spcAft>
              <a:buFont typeface="+mj-lt"/>
              <a:buAutoNum type="alphaLcParenR"/>
            </a:pPr>
            <a:r>
              <a:rPr lang="en-US" dirty="0">
                <a:ea typeface="Times New Roman"/>
                <a:cs typeface="Times New Roman"/>
              </a:rPr>
              <a:t>Labor</a:t>
            </a:r>
          </a:p>
          <a:p>
            <a:pPr lvl="1">
              <a:lnSpc>
                <a:spcPct val="115000"/>
              </a:lnSpc>
              <a:spcBef>
                <a:spcPts val="0"/>
              </a:spcBef>
              <a:spcAft>
                <a:spcPts val="0"/>
              </a:spcAft>
              <a:buFont typeface="+mj-lt"/>
              <a:buAutoNum type="alphaLcParenR"/>
            </a:pPr>
            <a:r>
              <a:rPr lang="en-US" dirty="0">
                <a:ea typeface="Times New Roman"/>
                <a:cs typeface="Times New Roman"/>
              </a:rPr>
              <a:t>Catering</a:t>
            </a:r>
          </a:p>
          <a:p>
            <a:pPr lvl="1">
              <a:lnSpc>
                <a:spcPct val="115000"/>
              </a:lnSpc>
              <a:spcBef>
                <a:spcPts val="0"/>
              </a:spcBef>
              <a:spcAft>
                <a:spcPts val="0"/>
              </a:spcAft>
              <a:buFont typeface="+mj-lt"/>
              <a:buAutoNum type="alphaLcParenR"/>
            </a:pPr>
            <a:r>
              <a:rPr lang="en-US" dirty="0">
                <a:ea typeface="Times New Roman"/>
                <a:cs typeface="Times New Roman"/>
              </a:rPr>
              <a:t>Peripheral equipment</a:t>
            </a:r>
          </a:p>
          <a:p>
            <a:pPr lvl="1">
              <a:lnSpc>
                <a:spcPct val="115000"/>
              </a:lnSpc>
              <a:spcBef>
                <a:spcPts val="0"/>
              </a:spcBef>
              <a:spcAft>
                <a:spcPts val="1000"/>
              </a:spcAft>
              <a:buFont typeface="+mj-lt"/>
              <a:buAutoNum type="alphaLcParenR"/>
            </a:pPr>
            <a:r>
              <a:rPr lang="en-US" dirty="0">
                <a:ea typeface="Times New Roman"/>
                <a:cs typeface="Times New Roman"/>
              </a:rPr>
              <a:t>Transportation</a:t>
            </a:r>
          </a:p>
        </p:txBody>
      </p:sp>
    </p:spTree>
    <p:extLst>
      <p:ext uri="{BB962C8B-B14F-4D97-AF65-F5344CB8AC3E}">
        <p14:creationId xmlns:p14="http://schemas.microsoft.com/office/powerpoint/2010/main" val="156916503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When we divide the cost of purchase by the annual cash inflows the purchase is projected to return, the result is:</a:t>
            </a:r>
          </a:p>
          <a:p>
            <a:pPr lvl="1">
              <a:lnSpc>
                <a:spcPct val="115000"/>
              </a:lnSpc>
              <a:spcBef>
                <a:spcPts val="0"/>
              </a:spcBef>
              <a:spcAft>
                <a:spcPts val="0"/>
              </a:spcAft>
              <a:buFont typeface="+mj-lt"/>
              <a:buAutoNum type="alphaLcParenR"/>
            </a:pPr>
            <a:r>
              <a:rPr lang="en-US" dirty="0">
                <a:ea typeface="Times New Roman"/>
                <a:cs typeface="Times New Roman"/>
              </a:rPr>
              <a:t>Time value of money</a:t>
            </a:r>
          </a:p>
          <a:p>
            <a:pPr lvl="1">
              <a:lnSpc>
                <a:spcPct val="115000"/>
              </a:lnSpc>
              <a:spcBef>
                <a:spcPts val="0"/>
              </a:spcBef>
              <a:spcAft>
                <a:spcPts val="0"/>
              </a:spcAft>
              <a:buFont typeface="+mj-lt"/>
              <a:buAutoNum type="alphaLcParenR"/>
            </a:pPr>
            <a:r>
              <a:rPr lang="en-US" dirty="0">
                <a:ea typeface="Times New Roman"/>
                <a:cs typeface="Times New Roman"/>
              </a:rPr>
              <a:t>Profitability</a:t>
            </a:r>
          </a:p>
          <a:p>
            <a:pPr lvl="1">
              <a:lnSpc>
                <a:spcPct val="115000"/>
              </a:lnSpc>
              <a:spcBef>
                <a:spcPts val="0"/>
              </a:spcBef>
              <a:spcAft>
                <a:spcPts val="0"/>
              </a:spcAft>
              <a:buFont typeface="+mj-lt"/>
              <a:buAutoNum type="alphaLcParenR"/>
            </a:pPr>
            <a:r>
              <a:rPr lang="en-US" dirty="0">
                <a:ea typeface="Times New Roman"/>
                <a:cs typeface="Times New Roman"/>
              </a:rPr>
              <a:t>Internal rate of return</a:t>
            </a:r>
          </a:p>
          <a:p>
            <a:pPr lvl="1">
              <a:lnSpc>
                <a:spcPct val="115000"/>
              </a:lnSpc>
              <a:spcBef>
                <a:spcPts val="0"/>
              </a:spcBef>
              <a:spcAft>
                <a:spcPts val="1000"/>
              </a:spcAft>
              <a:buFont typeface="+mj-lt"/>
              <a:buAutoNum type="alphaLcParenR"/>
            </a:pPr>
            <a:r>
              <a:rPr lang="en-US" dirty="0">
                <a:ea typeface="Times New Roman"/>
                <a:cs typeface="Times New Roman"/>
              </a:rPr>
              <a:t>The payback period</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make a quick determination about the purchase you are considering</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make a quick determination about anything</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analyze already conducted purchases</a:t>
            </a:r>
          </a:p>
          <a:p>
            <a:pPr lvl="1">
              <a:lnSpc>
                <a:spcPct val="115000"/>
              </a:lnSpc>
              <a:spcBef>
                <a:spcPts val="0"/>
              </a:spcBef>
              <a:spcAft>
                <a:spcPts val="1000"/>
              </a:spcAft>
              <a:buFont typeface="+mj-lt"/>
              <a:buAutoNum type="alphaLcParenR"/>
            </a:pPr>
            <a:r>
              <a:rPr lang="en-US" dirty="0">
                <a:ea typeface="Times New Roman"/>
                <a:cs typeface="Times New Roman"/>
              </a:rPr>
              <a:t>The payback period is meant to help you analyze any kind of already conducted financial action</a:t>
            </a:r>
          </a:p>
          <a:p>
            <a:endParaRPr lang="en-US" dirty="0"/>
          </a:p>
        </p:txBody>
      </p:sp>
    </p:spTree>
    <p:extLst>
      <p:ext uri="{BB962C8B-B14F-4D97-AF65-F5344CB8AC3E}">
        <p14:creationId xmlns:p14="http://schemas.microsoft.com/office/powerpoint/2010/main" val="179185971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514350" lvl="0" indent="-514350">
              <a:lnSpc>
                <a:spcPct val="115000"/>
              </a:lnSpc>
              <a:spcBef>
                <a:spcPts val="0"/>
              </a:spcBef>
              <a:spcAft>
                <a:spcPts val="1000"/>
              </a:spcAft>
              <a:buFont typeface="+mj-lt"/>
              <a:buAutoNum type="arabicParenR" startAt="5"/>
            </a:pPr>
            <a:r>
              <a:rPr lang="en-US" dirty="0">
                <a:ea typeface="Times New Roman"/>
                <a:cs typeface="Times New Roman"/>
              </a:rPr>
              <a:t>Which of the following IS NOT an advantage of leasing?</a:t>
            </a:r>
          </a:p>
          <a:p>
            <a:pPr lvl="1">
              <a:lnSpc>
                <a:spcPct val="115000"/>
              </a:lnSpc>
              <a:spcBef>
                <a:spcPts val="0"/>
              </a:spcBef>
              <a:spcAft>
                <a:spcPts val="0"/>
              </a:spcAft>
              <a:buFont typeface="+mj-lt"/>
              <a:buAutoNum type="alphaLcParenR"/>
            </a:pPr>
            <a:r>
              <a:rPr lang="en-US" dirty="0">
                <a:ea typeface="Times New Roman"/>
                <a:cs typeface="Times New Roman"/>
              </a:rPr>
              <a:t>You do not have to expense the depreciation</a:t>
            </a:r>
          </a:p>
          <a:p>
            <a:pPr lvl="1">
              <a:lnSpc>
                <a:spcPct val="115000"/>
              </a:lnSpc>
              <a:spcBef>
                <a:spcPts val="0"/>
              </a:spcBef>
              <a:spcAft>
                <a:spcPts val="0"/>
              </a:spcAft>
              <a:buFont typeface="+mj-lt"/>
              <a:buAutoNum type="alphaLcParenR"/>
            </a:pPr>
            <a:r>
              <a:rPr lang="en-US" dirty="0">
                <a:ea typeface="Times New Roman"/>
                <a:cs typeface="Times New Roman"/>
              </a:rPr>
              <a:t>Some types of leases can bring a tax advantage</a:t>
            </a:r>
          </a:p>
          <a:p>
            <a:pPr lvl="1">
              <a:lnSpc>
                <a:spcPct val="115000"/>
              </a:lnSpc>
              <a:spcBef>
                <a:spcPts val="0"/>
              </a:spcBef>
              <a:spcAft>
                <a:spcPts val="0"/>
              </a:spcAft>
              <a:buFont typeface="+mj-lt"/>
              <a:buAutoNum type="alphaLcParenR"/>
            </a:pPr>
            <a:r>
              <a:rPr lang="en-US" dirty="0">
                <a:ea typeface="Times New Roman"/>
                <a:cs typeface="Times New Roman"/>
              </a:rPr>
              <a:t>The lease always relieves you from all the expenses</a:t>
            </a:r>
          </a:p>
          <a:p>
            <a:pPr lvl="1">
              <a:lnSpc>
                <a:spcPct val="115000"/>
              </a:lnSpc>
              <a:spcBef>
                <a:spcPts val="0"/>
              </a:spcBef>
              <a:spcAft>
                <a:spcPts val="1000"/>
              </a:spcAft>
              <a:buFont typeface="+mj-lt"/>
              <a:buAutoNum type="alphaLcParenR"/>
            </a:pPr>
            <a:r>
              <a:rPr lang="en-US" dirty="0">
                <a:ea typeface="Times New Roman"/>
                <a:cs typeface="Times New Roman"/>
              </a:rPr>
              <a:t>You can conserve the money and use it for other business activities</a:t>
            </a:r>
          </a:p>
          <a:p>
            <a:pPr marL="0" marR="0">
              <a:lnSpc>
                <a:spcPct val="115000"/>
              </a:lnSpc>
              <a:spcBef>
                <a:spcPts val="0"/>
              </a:spcBef>
              <a:spcAft>
                <a:spcPts val="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arenR" startAt="6"/>
            </a:pPr>
            <a:r>
              <a:rPr lang="en-US" dirty="0">
                <a:ea typeface="Times New Roman"/>
                <a:cs typeface="Times New Roman"/>
              </a:rPr>
              <a:t>Which of the following is not convenient for leasing?</a:t>
            </a:r>
          </a:p>
          <a:p>
            <a:pPr lvl="1">
              <a:lnSpc>
                <a:spcPct val="115000"/>
              </a:lnSpc>
              <a:spcBef>
                <a:spcPts val="0"/>
              </a:spcBef>
              <a:spcAft>
                <a:spcPts val="0"/>
              </a:spcAft>
              <a:buFont typeface="+mj-lt"/>
              <a:buAutoNum type="alphaLcParenR"/>
            </a:pPr>
            <a:r>
              <a:rPr lang="en-US" dirty="0">
                <a:ea typeface="Times New Roman"/>
                <a:cs typeface="Times New Roman"/>
              </a:rPr>
              <a:t>Buildings and property</a:t>
            </a:r>
          </a:p>
          <a:p>
            <a:pPr lvl="1">
              <a:lnSpc>
                <a:spcPct val="115000"/>
              </a:lnSpc>
              <a:spcBef>
                <a:spcPts val="0"/>
              </a:spcBef>
              <a:spcAft>
                <a:spcPts val="0"/>
              </a:spcAft>
              <a:buFont typeface="+mj-lt"/>
              <a:buAutoNum type="alphaLcParenR"/>
            </a:pPr>
            <a:r>
              <a:rPr lang="en-US" dirty="0">
                <a:ea typeface="Times New Roman"/>
                <a:cs typeface="Times New Roman"/>
              </a:rPr>
              <a:t>Cars</a:t>
            </a:r>
          </a:p>
          <a:p>
            <a:pPr lvl="1">
              <a:lnSpc>
                <a:spcPct val="115000"/>
              </a:lnSpc>
              <a:spcBef>
                <a:spcPts val="0"/>
              </a:spcBef>
              <a:spcAft>
                <a:spcPts val="0"/>
              </a:spcAft>
              <a:buFont typeface="+mj-lt"/>
              <a:buAutoNum type="alphaLcParenR"/>
            </a:pPr>
            <a:r>
              <a:rPr lang="en-US" dirty="0">
                <a:ea typeface="Times New Roman"/>
                <a:cs typeface="Times New Roman"/>
              </a:rPr>
              <a:t>Tools</a:t>
            </a:r>
          </a:p>
          <a:p>
            <a:pPr lvl="1">
              <a:lnSpc>
                <a:spcPct val="115000"/>
              </a:lnSpc>
              <a:spcBef>
                <a:spcPts val="0"/>
              </a:spcBef>
              <a:spcAft>
                <a:spcPts val="1000"/>
              </a:spcAft>
              <a:buFont typeface="+mj-lt"/>
              <a:buAutoNum type="alphaLcParenR"/>
            </a:pPr>
            <a:r>
              <a:rPr lang="en-US" dirty="0">
                <a:ea typeface="Times New Roman"/>
                <a:cs typeface="Times New Roman"/>
              </a:rPr>
              <a:t>Equipment</a:t>
            </a:r>
          </a:p>
          <a:p>
            <a:endParaRPr lang="en-US" dirty="0"/>
          </a:p>
        </p:txBody>
      </p:sp>
    </p:spTree>
    <p:extLst>
      <p:ext uri="{BB962C8B-B14F-4D97-AF65-F5344CB8AC3E}">
        <p14:creationId xmlns:p14="http://schemas.microsoft.com/office/powerpoint/2010/main" val="22500525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What is Craig’s List?</a:t>
            </a:r>
          </a:p>
          <a:p>
            <a:pPr lvl="1">
              <a:lnSpc>
                <a:spcPct val="115000"/>
              </a:lnSpc>
              <a:spcBef>
                <a:spcPts val="0"/>
              </a:spcBef>
              <a:spcAft>
                <a:spcPts val="0"/>
              </a:spcAft>
              <a:buFont typeface="+mj-lt"/>
              <a:buAutoNum type="alphaLcParenR"/>
            </a:pPr>
            <a:r>
              <a:rPr lang="en-US" dirty="0">
                <a:ea typeface="Times New Roman"/>
                <a:cs typeface="Times New Roman"/>
              </a:rPr>
              <a:t>Auction House</a:t>
            </a:r>
          </a:p>
          <a:p>
            <a:pPr lvl="1">
              <a:lnSpc>
                <a:spcPct val="115000"/>
              </a:lnSpc>
              <a:spcBef>
                <a:spcPts val="0"/>
              </a:spcBef>
              <a:spcAft>
                <a:spcPts val="0"/>
              </a:spcAft>
              <a:buFont typeface="+mj-lt"/>
              <a:buAutoNum type="alphaLcParenR"/>
            </a:pPr>
            <a:r>
              <a:rPr lang="en-US" dirty="0">
                <a:ea typeface="Times New Roman"/>
                <a:cs typeface="Times New Roman"/>
              </a:rPr>
              <a:t>Internet market</a:t>
            </a:r>
          </a:p>
          <a:p>
            <a:pPr lvl="1">
              <a:lnSpc>
                <a:spcPct val="115000"/>
              </a:lnSpc>
              <a:spcBef>
                <a:spcPts val="0"/>
              </a:spcBef>
              <a:spcAft>
                <a:spcPts val="0"/>
              </a:spcAft>
              <a:buFont typeface="+mj-lt"/>
              <a:buAutoNum type="alphaLcParenR"/>
            </a:pPr>
            <a:r>
              <a:rPr lang="en-US" dirty="0">
                <a:ea typeface="Times New Roman"/>
                <a:cs typeface="Times New Roman"/>
              </a:rPr>
              <a:t>Agency for selling the property of closing companies</a:t>
            </a:r>
          </a:p>
          <a:p>
            <a:pPr lvl="1">
              <a:lnSpc>
                <a:spcPct val="115000"/>
              </a:lnSpc>
              <a:spcBef>
                <a:spcPts val="0"/>
              </a:spcBef>
              <a:spcAft>
                <a:spcPts val="1000"/>
              </a:spcAft>
              <a:buFont typeface="+mj-lt"/>
              <a:buAutoNum type="alphaLcParenR"/>
            </a:pPr>
            <a:r>
              <a:rPr lang="en-US" dirty="0">
                <a:ea typeface="Times New Roman"/>
                <a:cs typeface="Times New Roman"/>
              </a:rPr>
              <a:t>A list of alternative purchase sources</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an Internet market?</a:t>
            </a:r>
          </a:p>
          <a:p>
            <a:pPr lvl="1">
              <a:lnSpc>
                <a:spcPct val="115000"/>
              </a:lnSpc>
              <a:spcBef>
                <a:spcPts val="0"/>
              </a:spcBef>
              <a:spcAft>
                <a:spcPts val="0"/>
              </a:spcAft>
              <a:buFont typeface="+mj-lt"/>
              <a:buAutoNum type="alphaLcParenR"/>
            </a:pPr>
            <a:r>
              <a:rPr lang="en-US" dirty="0">
                <a:ea typeface="Times New Roman"/>
                <a:cs typeface="Times New Roman"/>
              </a:rPr>
              <a:t>EBay</a:t>
            </a:r>
          </a:p>
          <a:p>
            <a:pPr lvl="1">
              <a:lnSpc>
                <a:spcPct val="115000"/>
              </a:lnSpc>
              <a:spcBef>
                <a:spcPts val="0"/>
              </a:spcBef>
              <a:spcAft>
                <a:spcPts val="0"/>
              </a:spcAft>
              <a:buFont typeface="+mj-lt"/>
              <a:buAutoNum type="alphaLcParenR"/>
            </a:pPr>
            <a:r>
              <a:rPr lang="en-US" dirty="0">
                <a:ea typeface="Times New Roman"/>
                <a:cs typeface="Times New Roman"/>
              </a:rPr>
              <a:t>EBoy</a:t>
            </a:r>
          </a:p>
          <a:p>
            <a:pPr lvl="1">
              <a:lnSpc>
                <a:spcPct val="115000"/>
              </a:lnSpc>
              <a:spcBef>
                <a:spcPts val="0"/>
              </a:spcBef>
              <a:spcAft>
                <a:spcPts val="0"/>
              </a:spcAft>
              <a:buFont typeface="+mj-lt"/>
              <a:buAutoNum type="alphaLcParenR"/>
            </a:pPr>
            <a:r>
              <a:rPr lang="en-US" dirty="0">
                <a:ea typeface="Times New Roman"/>
                <a:cs typeface="Times New Roman"/>
              </a:rPr>
              <a:t>EBuy</a:t>
            </a:r>
          </a:p>
          <a:p>
            <a:pPr lvl="1">
              <a:lnSpc>
                <a:spcPct val="115000"/>
              </a:lnSpc>
              <a:spcBef>
                <a:spcPts val="0"/>
              </a:spcBef>
              <a:spcAft>
                <a:spcPts val="1000"/>
              </a:spcAft>
              <a:buFont typeface="+mj-lt"/>
              <a:buAutoNum type="alphaLcParenR"/>
            </a:pPr>
            <a:r>
              <a:rPr lang="en-US" dirty="0">
                <a:ea typeface="Times New Roman"/>
                <a:cs typeface="Times New Roman"/>
              </a:rPr>
              <a:t>Ebey</a:t>
            </a:r>
          </a:p>
          <a:p>
            <a:endParaRPr lang="en-US" dirty="0"/>
          </a:p>
        </p:txBody>
      </p:sp>
    </p:spTree>
    <p:extLst>
      <p:ext uri="{BB962C8B-B14F-4D97-AF65-F5344CB8AC3E}">
        <p14:creationId xmlns:p14="http://schemas.microsoft.com/office/powerpoint/2010/main" val="146984692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among the 10 questions you have to ask yourself before purchasing a decision?</a:t>
            </a:r>
          </a:p>
          <a:p>
            <a:pPr lvl="1">
              <a:lnSpc>
                <a:spcPct val="115000"/>
              </a:lnSpc>
              <a:spcBef>
                <a:spcPts val="0"/>
              </a:spcBef>
              <a:spcAft>
                <a:spcPts val="0"/>
              </a:spcAft>
              <a:buFont typeface="+mj-lt"/>
              <a:buAutoNum type="alphaLcParenR"/>
            </a:pPr>
            <a:r>
              <a:rPr lang="en-US" dirty="0">
                <a:ea typeface="Times New Roman"/>
                <a:cs typeface="Times New Roman"/>
              </a:rPr>
              <a:t>Make or buy it?</a:t>
            </a:r>
          </a:p>
          <a:p>
            <a:pPr lvl="1">
              <a:lnSpc>
                <a:spcPct val="115000"/>
              </a:lnSpc>
              <a:spcBef>
                <a:spcPts val="0"/>
              </a:spcBef>
              <a:spcAft>
                <a:spcPts val="0"/>
              </a:spcAft>
              <a:buFont typeface="+mj-lt"/>
              <a:buAutoNum type="alphaLcParenR"/>
            </a:pPr>
            <a:r>
              <a:rPr lang="en-US" dirty="0">
                <a:ea typeface="Times New Roman"/>
                <a:cs typeface="Times New Roman"/>
              </a:rPr>
              <a:t>Lease or buy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Is this item going to reduce my workload?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Can you do without the item?</a:t>
            </a:r>
          </a:p>
          <a:p>
            <a:pPr lvl="0">
              <a:lnSpc>
                <a:spcPct val="115000"/>
              </a:lnSpc>
              <a:spcBef>
                <a:spcPts val="0"/>
              </a:spcBef>
              <a:spcAft>
                <a:spcPts val="1000"/>
              </a:spcAft>
              <a:buFont typeface="+mj-lt"/>
              <a:buAutoNum type="arabicParenR"/>
            </a:pPr>
            <a:r>
              <a:rPr lang="en-US" dirty="0">
                <a:ea typeface="Times New Roman"/>
                <a:cs typeface="Times New Roman"/>
              </a:rPr>
              <a:t>Which of the following IS NOT an element of the question about the additional costs related to the purchase? </a:t>
            </a:r>
          </a:p>
          <a:p>
            <a:pPr lvl="1">
              <a:lnSpc>
                <a:spcPct val="115000"/>
              </a:lnSpc>
              <a:spcBef>
                <a:spcPts val="0"/>
              </a:spcBef>
              <a:spcAft>
                <a:spcPts val="0"/>
              </a:spcAft>
              <a:buFont typeface="+mj-lt"/>
              <a:buAutoNum type="alphaLcParenR"/>
            </a:pPr>
            <a:r>
              <a:rPr lang="en-US" dirty="0">
                <a:ea typeface="Times New Roman"/>
                <a:cs typeface="Times New Roman"/>
              </a:rPr>
              <a:t>Labor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Catering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Peripheral equipment</a:t>
            </a:r>
          </a:p>
          <a:p>
            <a:pPr lvl="1">
              <a:lnSpc>
                <a:spcPct val="115000"/>
              </a:lnSpc>
              <a:spcBef>
                <a:spcPts val="0"/>
              </a:spcBef>
              <a:spcAft>
                <a:spcPts val="1000"/>
              </a:spcAft>
              <a:buFont typeface="+mj-lt"/>
              <a:buAutoNum type="alphaLcParenR"/>
            </a:pPr>
            <a:r>
              <a:rPr lang="en-US" dirty="0">
                <a:ea typeface="Times New Roman"/>
                <a:cs typeface="Times New Roman"/>
              </a:rPr>
              <a:t>Transportation</a:t>
            </a:r>
          </a:p>
        </p:txBody>
      </p:sp>
    </p:spTree>
    <p:extLst>
      <p:ext uri="{BB962C8B-B14F-4D97-AF65-F5344CB8AC3E}">
        <p14:creationId xmlns:p14="http://schemas.microsoft.com/office/powerpoint/2010/main" val="2579940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E1B2083-9A51-42C3-9F1F-548652CE21B4}"/>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0ACD66F5-D8AE-4C31-BC75-0D882B0D9461}"/>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0D5444AB-02B7-47E1-8785-90CFDB4993EE}"/>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8750" tIns="905193" rIns="160672" bIns="905193"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Identify financial terminology</a:t>
              </a:r>
            </a:p>
          </p:txBody>
        </p:sp>
        <p:sp>
          <p:nvSpPr>
            <p:cNvPr id="5" name="Freeform: Shape 4">
              <a:extLst>
                <a:ext uri="{FF2B5EF4-FFF2-40B4-BE49-F238E27FC236}">
                  <a16:creationId xmlns:a16="http://schemas.microsoft.com/office/drawing/2014/main" id="{3202076D-2713-4E90-9FC3-A59C7DD18C64}"/>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58750" tIns="905193" rIns="160673" bIns="905193"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Understand budgets</a:t>
              </a:r>
            </a:p>
          </p:txBody>
        </p:sp>
        <p:sp>
          <p:nvSpPr>
            <p:cNvPr id="6" name="Freeform: Shape 5">
              <a:extLst>
                <a:ext uri="{FF2B5EF4-FFF2-40B4-BE49-F238E27FC236}">
                  <a16:creationId xmlns:a16="http://schemas.microsoft.com/office/drawing/2014/main" id="{793FD8B3-2CA6-4285-914E-A1BBADC068C9}"/>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58750" tIns="905193" rIns="160672" bIns="905193"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financial statements</a:t>
              </a:r>
            </a:p>
          </p:txBody>
        </p:sp>
        <p:sp>
          <p:nvSpPr>
            <p:cNvPr id="7" name="Freeform: Shape 6">
              <a:extLst>
                <a:ext uri="{FF2B5EF4-FFF2-40B4-BE49-F238E27FC236}">
                  <a16:creationId xmlns:a16="http://schemas.microsoft.com/office/drawing/2014/main" id="{7B6900B4-7863-4F59-AA40-C64305A04DAF}"/>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58750" tIns="905193" rIns="160672" bIns="905193"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Understand forecasting techniques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When we divide the cost of purchase by the annual cash inflows the purchase is projected to return, the result is:</a:t>
            </a:r>
          </a:p>
          <a:p>
            <a:pPr lvl="1">
              <a:lnSpc>
                <a:spcPct val="115000"/>
              </a:lnSpc>
              <a:spcBef>
                <a:spcPts val="0"/>
              </a:spcBef>
              <a:spcAft>
                <a:spcPts val="0"/>
              </a:spcAft>
              <a:buFont typeface="+mj-lt"/>
              <a:buAutoNum type="alphaLcParenR"/>
            </a:pPr>
            <a:r>
              <a:rPr lang="en-US" dirty="0">
                <a:ea typeface="Times New Roman"/>
                <a:cs typeface="Times New Roman"/>
              </a:rPr>
              <a:t>Time value of money</a:t>
            </a:r>
          </a:p>
          <a:p>
            <a:pPr lvl="1">
              <a:lnSpc>
                <a:spcPct val="115000"/>
              </a:lnSpc>
              <a:spcBef>
                <a:spcPts val="0"/>
              </a:spcBef>
              <a:spcAft>
                <a:spcPts val="0"/>
              </a:spcAft>
              <a:buFont typeface="+mj-lt"/>
              <a:buAutoNum type="alphaLcParenR"/>
            </a:pPr>
            <a:r>
              <a:rPr lang="en-US" dirty="0">
                <a:ea typeface="Times New Roman"/>
                <a:cs typeface="Times New Roman"/>
              </a:rPr>
              <a:t>Profitability</a:t>
            </a:r>
          </a:p>
          <a:p>
            <a:pPr lvl="1">
              <a:lnSpc>
                <a:spcPct val="115000"/>
              </a:lnSpc>
              <a:spcBef>
                <a:spcPts val="0"/>
              </a:spcBef>
              <a:spcAft>
                <a:spcPts val="0"/>
              </a:spcAft>
              <a:buFont typeface="+mj-lt"/>
              <a:buAutoNum type="alphaLcParenR"/>
            </a:pPr>
            <a:r>
              <a:rPr lang="en-US" dirty="0">
                <a:ea typeface="Times New Roman"/>
                <a:cs typeface="Times New Roman"/>
              </a:rPr>
              <a:t>Internal rate of return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payback period</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payback period is meant to help you make a quick determination about the purchase you are considering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make a quick determination about anything</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analyze already conducted purchases</a:t>
            </a:r>
          </a:p>
          <a:p>
            <a:pPr lvl="1">
              <a:lnSpc>
                <a:spcPct val="115000"/>
              </a:lnSpc>
              <a:spcBef>
                <a:spcPts val="0"/>
              </a:spcBef>
              <a:spcAft>
                <a:spcPts val="1000"/>
              </a:spcAft>
              <a:buFont typeface="+mj-lt"/>
              <a:buAutoNum type="alphaLcParenR"/>
            </a:pPr>
            <a:r>
              <a:rPr lang="en-US" dirty="0">
                <a:ea typeface="Times New Roman"/>
                <a:cs typeface="Times New Roman"/>
              </a:rPr>
              <a:t>The payback period is meant to help you analyze any kind of already conducted financial action</a:t>
            </a:r>
          </a:p>
          <a:p>
            <a:endParaRPr lang="en-US" dirty="0"/>
          </a:p>
        </p:txBody>
      </p:sp>
    </p:spTree>
    <p:extLst>
      <p:ext uri="{BB962C8B-B14F-4D97-AF65-F5344CB8AC3E}">
        <p14:creationId xmlns:p14="http://schemas.microsoft.com/office/powerpoint/2010/main" val="233086071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514350" lvl="0" indent="-514350">
              <a:lnSpc>
                <a:spcPct val="115000"/>
              </a:lnSpc>
              <a:spcBef>
                <a:spcPts val="0"/>
              </a:spcBef>
              <a:spcAft>
                <a:spcPts val="1000"/>
              </a:spcAft>
              <a:buFont typeface="+mj-lt"/>
              <a:buAutoNum type="arabicParenR" startAt="5"/>
            </a:pPr>
            <a:r>
              <a:rPr lang="en-US" dirty="0">
                <a:ea typeface="Times New Roman"/>
                <a:cs typeface="Times New Roman"/>
              </a:rPr>
              <a:t>Which of the following IS NOT an advantage of leasing?</a:t>
            </a:r>
          </a:p>
          <a:p>
            <a:pPr lvl="1">
              <a:lnSpc>
                <a:spcPct val="115000"/>
              </a:lnSpc>
              <a:spcBef>
                <a:spcPts val="0"/>
              </a:spcBef>
              <a:spcAft>
                <a:spcPts val="0"/>
              </a:spcAft>
              <a:buFont typeface="+mj-lt"/>
              <a:buAutoNum type="alphaLcParenR"/>
            </a:pPr>
            <a:r>
              <a:rPr lang="en-US" dirty="0">
                <a:ea typeface="Times New Roman"/>
                <a:cs typeface="Times New Roman"/>
              </a:rPr>
              <a:t>You do not have to expense the depreciation</a:t>
            </a:r>
          </a:p>
          <a:p>
            <a:pPr lvl="1">
              <a:lnSpc>
                <a:spcPct val="115000"/>
              </a:lnSpc>
              <a:spcBef>
                <a:spcPts val="0"/>
              </a:spcBef>
              <a:spcAft>
                <a:spcPts val="0"/>
              </a:spcAft>
              <a:buFont typeface="+mj-lt"/>
              <a:buAutoNum type="alphaLcParenR"/>
            </a:pPr>
            <a:r>
              <a:rPr lang="en-US" dirty="0">
                <a:ea typeface="Times New Roman"/>
                <a:cs typeface="Times New Roman"/>
              </a:rPr>
              <a:t>Some types of leases can bring a tax advantage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lease always relieves you from all the expenses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You can conserve the money and use it for other business activities</a:t>
            </a:r>
          </a:p>
          <a:p>
            <a:pPr marL="0" marR="0">
              <a:lnSpc>
                <a:spcPct val="115000"/>
              </a:lnSpc>
              <a:spcBef>
                <a:spcPts val="0"/>
              </a:spcBef>
              <a:spcAft>
                <a:spcPts val="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arenR" startAt="6"/>
            </a:pPr>
            <a:r>
              <a:rPr lang="en-US" dirty="0">
                <a:ea typeface="Times New Roman"/>
                <a:cs typeface="Times New Roman"/>
              </a:rPr>
              <a:t>Which of the following is not convenient for leasing?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Buildings and property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Cars</a:t>
            </a:r>
          </a:p>
          <a:p>
            <a:pPr lvl="1">
              <a:lnSpc>
                <a:spcPct val="115000"/>
              </a:lnSpc>
              <a:spcBef>
                <a:spcPts val="0"/>
              </a:spcBef>
              <a:spcAft>
                <a:spcPts val="0"/>
              </a:spcAft>
              <a:buFont typeface="+mj-lt"/>
              <a:buAutoNum type="alphaLcParenR"/>
            </a:pPr>
            <a:r>
              <a:rPr lang="en-US" dirty="0">
                <a:ea typeface="Times New Roman"/>
                <a:cs typeface="Times New Roman"/>
              </a:rPr>
              <a:t>Tools</a:t>
            </a:r>
          </a:p>
          <a:p>
            <a:pPr lvl="1">
              <a:lnSpc>
                <a:spcPct val="115000"/>
              </a:lnSpc>
              <a:spcBef>
                <a:spcPts val="0"/>
              </a:spcBef>
              <a:spcAft>
                <a:spcPts val="1000"/>
              </a:spcAft>
              <a:buFont typeface="+mj-lt"/>
              <a:buAutoNum type="alphaLcParenR"/>
            </a:pPr>
            <a:r>
              <a:rPr lang="en-US" dirty="0">
                <a:ea typeface="Times New Roman"/>
                <a:cs typeface="Times New Roman"/>
              </a:rPr>
              <a:t>Equipment</a:t>
            </a:r>
          </a:p>
          <a:p>
            <a:endParaRPr lang="en-US" dirty="0"/>
          </a:p>
        </p:txBody>
      </p:sp>
    </p:spTree>
    <p:extLst>
      <p:ext uri="{BB962C8B-B14F-4D97-AF65-F5344CB8AC3E}">
        <p14:creationId xmlns:p14="http://schemas.microsoft.com/office/powerpoint/2010/main" val="209243270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What is Craig’s List?</a:t>
            </a:r>
          </a:p>
          <a:p>
            <a:pPr lvl="1">
              <a:lnSpc>
                <a:spcPct val="115000"/>
              </a:lnSpc>
              <a:spcBef>
                <a:spcPts val="0"/>
              </a:spcBef>
              <a:spcAft>
                <a:spcPts val="0"/>
              </a:spcAft>
              <a:buFont typeface="+mj-lt"/>
              <a:buAutoNum type="alphaLcParenR"/>
            </a:pPr>
            <a:r>
              <a:rPr lang="en-US" dirty="0">
                <a:ea typeface="Times New Roman"/>
                <a:cs typeface="Times New Roman"/>
              </a:rPr>
              <a:t>Auction House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Internet market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Agency for selling the property of closing companies</a:t>
            </a:r>
          </a:p>
          <a:p>
            <a:pPr lvl="1">
              <a:lnSpc>
                <a:spcPct val="115000"/>
              </a:lnSpc>
              <a:spcBef>
                <a:spcPts val="0"/>
              </a:spcBef>
              <a:spcAft>
                <a:spcPts val="1000"/>
              </a:spcAft>
              <a:buFont typeface="+mj-lt"/>
              <a:buAutoNum type="alphaLcParenR"/>
            </a:pPr>
            <a:r>
              <a:rPr lang="en-US" dirty="0">
                <a:ea typeface="Times New Roman"/>
                <a:cs typeface="Times New Roman"/>
              </a:rPr>
              <a:t>A list of alternative purchase sources</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an Internet market?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EBay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EBoy</a:t>
            </a:r>
          </a:p>
          <a:p>
            <a:pPr lvl="1">
              <a:lnSpc>
                <a:spcPct val="115000"/>
              </a:lnSpc>
              <a:spcBef>
                <a:spcPts val="0"/>
              </a:spcBef>
              <a:spcAft>
                <a:spcPts val="0"/>
              </a:spcAft>
              <a:buFont typeface="+mj-lt"/>
              <a:buAutoNum type="alphaLcParenR"/>
            </a:pPr>
            <a:r>
              <a:rPr lang="en-US" dirty="0">
                <a:ea typeface="Times New Roman"/>
                <a:cs typeface="Times New Roman"/>
              </a:rPr>
              <a:t>EBuy</a:t>
            </a:r>
          </a:p>
          <a:p>
            <a:pPr lvl="1">
              <a:lnSpc>
                <a:spcPct val="115000"/>
              </a:lnSpc>
              <a:spcBef>
                <a:spcPts val="0"/>
              </a:spcBef>
              <a:spcAft>
                <a:spcPts val="1000"/>
              </a:spcAft>
              <a:buFont typeface="+mj-lt"/>
              <a:buAutoNum type="alphaLcParenR"/>
            </a:pPr>
            <a:r>
              <a:rPr lang="en-US" dirty="0">
                <a:ea typeface="Times New Roman"/>
                <a:cs typeface="Times New Roman"/>
              </a:rPr>
              <a:t>Ebey</a:t>
            </a:r>
          </a:p>
          <a:p>
            <a:endParaRPr lang="en-US" dirty="0"/>
          </a:p>
        </p:txBody>
      </p:sp>
    </p:spTree>
    <p:extLst>
      <p:ext uri="{BB962C8B-B14F-4D97-AF65-F5344CB8AC3E}">
        <p14:creationId xmlns:p14="http://schemas.microsoft.com/office/powerpoint/2010/main" val="14742505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Module Eleven:</a:t>
            </a:r>
            <a:br>
              <a:rPr lang="en-US" dirty="0"/>
            </a:br>
            <a:r>
              <a:rPr lang="en-US" dirty="0"/>
              <a:t>A Glimpse into the Legal World</a:t>
            </a:r>
          </a:p>
        </p:txBody>
      </p:sp>
      <p:sp>
        <p:nvSpPr>
          <p:cNvPr id="5837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dirty="0">
                <a:latin typeface="Cambria" pitchFamily="18" charset="0"/>
                <a:cs typeface="Times New Roman" pitchFamily="18" charset="0"/>
              </a:rPr>
              <a:t>Government in the U.S. today is a senior partner in every business in the country.</a:t>
            </a:r>
            <a:endParaRPr lang="en-US" dirty="0">
              <a:cs typeface="Times New Roman" pitchFamily="18" charset="0"/>
            </a:endParaRPr>
          </a:p>
          <a:p>
            <a:pPr algn="ctr">
              <a:lnSpc>
                <a:spcPct val="115000"/>
              </a:lnSpc>
              <a:spcBef>
                <a:spcPct val="0"/>
              </a:spcBef>
              <a:spcAft>
                <a:spcPts val="1000"/>
              </a:spcAft>
            </a:pPr>
            <a:r>
              <a:rPr lang="en-US" b="1" dirty="0">
                <a:latin typeface="Cambria" pitchFamily="18" charset="0"/>
                <a:cs typeface="Times New Roman" pitchFamily="18" charset="0"/>
              </a:rPr>
              <a:t>Norman Cousins</a:t>
            </a:r>
            <a:endParaRPr lang="en-US" b="1" dirty="0">
              <a:cs typeface="Times New Roman" pitchFamily="18" charset="0"/>
            </a:endParaRPr>
          </a:p>
          <a:p>
            <a:endParaRPr lang="en-US" dirty="0"/>
          </a:p>
        </p:txBody>
      </p:sp>
      <p:sp>
        <p:nvSpPr>
          <p:cNvPr id="59395" name="Content Placeholder 3"/>
          <p:cNvSpPr>
            <a:spLocks noGrp="1"/>
          </p:cNvSpPr>
          <p:nvPr>
            <p:ph type="body" sz="quarter" idx="11"/>
          </p:nvPr>
        </p:nvSpPr>
        <p:spPr/>
        <p:txBody>
          <a:bodyPr>
            <a:normAutofit fontScale="85000" lnSpcReduction="10000"/>
          </a:bodyPr>
          <a:lstStyle/>
          <a:p>
            <a:pPr marL="0">
              <a:defRPr/>
            </a:pPr>
            <a:r>
              <a:rPr lang="en-US" dirty="0"/>
              <a:t>As a manager, you must understand why the laws exist, what they require, and how you factor into the situation. There are severe consequences when these laws are not followed. </a:t>
            </a:r>
          </a:p>
          <a:p>
            <a:pPr marL="0">
              <a:defRPr/>
            </a:pPr>
            <a:endParaRPr lang="en-US" dirty="0"/>
          </a:p>
          <a:p>
            <a:pPr>
              <a:buFont typeface="Arial" pitchFamily="34" charset="0"/>
              <a:buChar char="•"/>
              <a:defRPr/>
            </a:pPr>
            <a:r>
              <a:rPr lang="en-US" dirty="0"/>
              <a:t>A brief history</a:t>
            </a:r>
          </a:p>
          <a:p>
            <a:pPr>
              <a:buFont typeface="Arial" pitchFamily="34" charset="0"/>
              <a:buChar char="•"/>
              <a:defRPr/>
            </a:pPr>
            <a:r>
              <a:rPr lang="en-US" dirty="0"/>
              <a:t>The Sarbanes-Oxley Act</a:t>
            </a:r>
          </a:p>
          <a:p>
            <a:pPr>
              <a:buFont typeface="Arial" pitchFamily="34" charset="0"/>
              <a:buChar char="•"/>
              <a:defRPr/>
            </a:pPr>
            <a:r>
              <a:rPr lang="en-US" dirty="0"/>
              <a:t>CEO/CFO certification</a:t>
            </a:r>
          </a:p>
          <a:p>
            <a:pPr>
              <a:buFont typeface="Arial" pitchFamily="34" charset="0"/>
              <a:buChar char="•"/>
              <a:defRPr/>
            </a:pPr>
            <a:r>
              <a:rPr lang="en-US" dirty="0"/>
              <a:t>8</a:t>
            </a:r>
            <a:r>
              <a:rPr lang="en-US" baseline="30000" dirty="0"/>
              <a:t>th</a:t>
            </a:r>
            <a:r>
              <a:rPr lang="en-US" dirty="0"/>
              <a:t> Company Law Directive</a:t>
            </a:r>
          </a:p>
          <a:p>
            <a:pPr>
              <a:defRPr/>
            </a:pPr>
            <a:endParaRPr lang="en-US"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FFCF111-9EFC-4DE2-AA77-E51166745856}"/>
              </a:ext>
            </a:extLst>
          </p:cNvPr>
          <p:cNvSpPr>
            <a:spLocks noGrp="1"/>
          </p:cNvSpPr>
          <p:nvPr>
            <p:ph sz="quarter" idx="11"/>
          </p:nvPr>
        </p:nvSpPr>
        <p:spPr/>
        <p:txBody>
          <a:bodyPr/>
          <a:lstStyle/>
          <a:p>
            <a:endParaRPr lang="en-US"/>
          </a:p>
        </p:txBody>
      </p:sp>
      <p:sp>
        <p:nvSpPr>
          <p:cNvPr id="59394" name="Title 4"/>
          <p:cNvSpPr>
            <a:spLocks noGrp="1"/>
          </p:cNvSpPr>
          <p:nvPr>
            <p:ph type="title"/>
          </p:nvPr>
        </p:nvSpPr>
        <p:spPr/>
        <p:txBody>
          <a:bodyPr/>
          <a:lstStyle/>
          <a:p>
            <a:r>
              <a:rPr lang="en-US" dirty="0"/>
              <a:t>A Brief History</a:t>
            </a:r>
          </a:p>
        </p:txBody>
      </p:sp>
      <p:grpSp>
        <p:nvGrpSpPr>
          <p:cNvPr id="2" name="Group 1">
            <a:extLst>
              <a:ext uri="{FF2B5EF4-FFF2-40B4-BE49-F238E27FC236}">
                <a16:creationId xmlns:a16="http://schemas.microsoft.com/office/drawing/2014/main" id="{2CD57745-2651-4619-BBFC-16661AFBA173}"/>
              </a:ext>
            </a:extLst>
          </p:cNvPr>
          <p:cNvGrpSpPr/>
          <p:nvPr/>
        </p:nvGrpSpPr>
        <p:grpSpPr>
          <a:xfrm>
            <a:off x="457200" y="2217666"/>
            <a:ext cx="8229600" cy="3291030"/>
            <a:chOff x="457200" y="2217666"/>
            <a:chExt cx="8229600" cy="3291030"/>
          </a:xfrm>
        </p:grpSpPr>
        <p:sp>
          <p:nvSpPr>
            <p:cNvPr id="4" name="Freeform: Shape 3">
              <a:extLst>
                <a:ext uri="{FF2B5EF4-FFF2-40B4-BE49-F238E27FC236}">
                  <a16:creationId xmlns:a16="http://schemas.microsoft.com/office/drawing/2014/main" id="{073640AB-477B-4B46-85E3-559CE57528C8}"/>
                </a:ext>
              </a:extLst>
            </p:cNvPr>
            <p:cNvSpPr/>
            <p:nvPr/>
          </p:nvSpPr>
          <p:spPr>
            <a:xfrm>
              <a:off x="457200" y="2217666"/>
              <a:ext cx="8229600" cy="1223235"/>
            </a:xfrm>
            <a:custGeom>
              <a:avLst/>
              <a:gdLst>
                <a:gd name="connsiteX0" fmla="*/ 0 w 8229600"/>
                <a:gd name="connsiteY0" fmla="*/ 203877 h 1223235"/>
                <a:gd name="connsiteX1" fmla="*/ 203877 w 8229600"/>
                <a:gd name="connsiteY1" fmla="*/ 0 h 1223235"/>
                <a:gd name="connsiteX2" fmla="*/ 8025723 w 8229600"/>
                <a:gd name="connsiteY2" fmla="*/ 0 h 1223235"/>
                <a:gd name="connsiteX3" fmla="*/ 8229600 w 8229600"/>
                <a:gd name="connsiteY3" fmla="*/ 203877 h 1223235"/>
                <a:gd name="connsiteX4" fmla="*/ 8229600 w 8229600"/>
                <a:gd name="connsiteY4" fmla="*/ 1019358 h 1223235"/>
                <a:gd name="connsiteX5" fmla="*/ 8025723 w 8229600"/>
                <a:gd name="connsiteY5" fmla="*/ 1223235 h 1223235"/>
                <a:gd name="connsiteX6" fmla="*/ 203877 w 8229600"/>
                <a:gd name="connsiteY6" fmla="*/ 1223235 h 1223235"/>
                <a:gd name="connsiteX7" fmla="*/ 0 w 8229600"/>
                <a:gd name="connsiteY7" fmla="*/ 1019358 h 1223235"/>
                <a:gd name="connsiteX8" fmla="*/ 0 w 8229600"/>
                <a:gd name="connsiteY8" fmla="*/ 203877 h 1223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23235">
                  <a:moveTo>
                    <a:pt x="0" y="203877"/>
                  </a:moveTo>
                  <a:cubicBezTo>
                    <a:pt x="0" y="91279"/>
                    <a:pt x="91279" y="0"/>
                    <a:pt x="203877" y="0"/>
                  </a:cubicBezTo>
                  <a:lnTo>
                    <a:pt x="8025723" y="0"/>
                  </a:lnTo>
                  <a:cubicBezTo>
                    <a:pt x="8138321" y="0"/>
                    <a:pt x="8229600" y="91279"/>
                    <a:pt x="8229600" y="203877"/>
                  </a:cubicBezTo>
                  <a:lnTo>
                    <a:pt x="8229600" y="1019358"/>
                  </a:lnTo>
                  <a:cubicBezTo>
                    <a:pt x="8229600" y="1131956"/>
                    <a:pt x="8138321" y="1223235"/>
                    <a:pt x="8025723" y="1223235"/>
                  </a:cubicBezTo>
                  <a:lnTo>
                    <a:pt x="203877" y="1223235"/>
                  </a:lnTo>
                  <a:cubicBezTo>
                    <a:pt x="91279" y="1223235"/>
                    <a:pt x="0" y="1131956"/>
                    <a:pt x="0" y="1019358"/>
                  </a:cubicBezTo>
                  <a:lnTo>
                    <a:pt x="0" y="20387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023" tIns="254023" rIns="254023" bIns="254023" numCol="1" spcCol="1270" anchor="ctr" anchorCtr="0">
              <a:noAutofit/>
            </a:bodyPr>
            <a:lstStyle/>
            <a:p>
              <a:pPr marL="0" lvl="0" indent="0" algn="l" defTabSz="2266950">
                <a:lnSpc>
                  <a:spcPct val="90000"/>
                </a:lnSpc>
                <a:spcBef>
                  <a:spcPct val="0"/>
                </a:spcBef>
                <a:spcAft>
                  <a:spcPct val="35000"/>
                </a:spcAft>
                <a:buNone/>
              </a:pPr>
              <a:r>
                <a:rPr lang="en-US" sz="5100" b="1" kern="1200" dirty="0"/>
                <a:t>Securities Act of 1933</a:t>
              </a:r>
              <a:endParaRPr lang="en-US" sz="5100" kern="1200" dirty="0"/>
            </a:p>
          </p:txBody>
        </p:sp>
        <p:sp>
          <p:nvSpPr>
            <p:cNvPr id="5" name="Freeform: Shape 4">
              <a:extLst>
                <a:ext uri="{FF2B5EF4-FFF2-40B4-BE49-F238E27FC236}">
                  <a16:creationId xmlns:a16="http://schemas.microsoft.com/office/drawing/2014/main" id="{40B120EF-FD0D-4C2F-8C0C-8C4C24DE9B43}"/>
                </a:ext>
              </a:extLst>
            </p:cNvPr>
            <p:cNvSpPr/>
            <p:nvPr/>
          </p:nvSpPr>
          <p:spPr>
            <a:xfrm>
              <a:off x="457200" y="3440901"/>
              <a:ext cx="8229600" cy="844560"/>
            </a:xfrm>
            <a:custGeom>
              <a:avLst/>
              <a:gdLst>
                <a:gd name="connsiteX0" fmla="*/ 0 w 8229600"/>
                <a:gd name="connsiteY0" fmla="*/ 0 h 844560"/>
                <a:gd name="connsiteX1" fmla="*/ 8229600 w 8229600"/>
                <a:gd name="connsiteY1" fmla="*/ 0 h 844560"/>
                <a:gd name="connsiteX2" fmla="*/ 8229600 w 8229600"/>
                <a:gd name="connsiteY2" fmla="*/ 844560 h 844560"/>
                <a:gd name="connsiteX3" fmla="*/ 0 w 8229600"/>
                <a:gd name="connsiteY3" fmla="*/ 844560 h 844560"/>
                <a:gd name="connsiteX4" fmla="*/ 0 w 8229600"/>
                <a:gd name="connsiteY4" fmla="*/ 0 h 84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44560">
                  <a:moveTo>
                    <a:pt x="0" y="0"/>
                  </a:moveTo>
                  <a:lnTo>
                    <a:pt x="8229600" y="0"/>
                  </a:lnTo>
                  <a:lnTo>
                    <a:pt x="8229600" y="844560"/>
                  </a:lnTo>
                  <a:lnTo>
                    <a:pt x="0" y="8445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1290" tIns="64770" rIns="362712" bIns="64770" numCol="1" spcCol="1270" anchor="t" anchorCtr="0">
              <a:noAutofit/>
            </a:bodyPr>
            <a:lstStyle/>
            <a:p>
              <a:pPr marL="285750" lvl="1" indent="-285750" algn="l" defTabSz="1778000">
                <a:lnSpc>
                  <a:spcPct val="90000"/>
                </a:lnSpc>
                <a:spcBef>
                  <a:spcPct val="0"/>
                </a:spcBef>
                <a:spcAft>
                  <a:spcPct val="20000"/>
                </a:spcAft>
                <a:buChar char="•"/>
              </a:pPr>
              <a:r>
                <a:rPr lang="en-US" sz="4000" b="1" kern="1200" dirty="0"/>
                <a:t>Securities Exchange Act of 1934</a:t>
              </a:r>
              <a:endParaRPr lang="en-US" sz="4000" kern="1200" dirty="0"/>
            </a:p>
          </p:txBody>
        </p:sp>
        <p:sp>
          <p:nvSpPr>
            <p:cNvPr id="6" name="Freeform: Shape 5">
              <a:extLst>
                <a:ext uri="{FF2B5EF4-FFF2-40B4-BE49-F238E27FC236}">
                  <a16:creationId xmlns:a16="http://schemas.microsoft.com/office/drawing/2014/main" id="{7913B5FB-C250-4A46-8E2B-8CF2B14BC335}"/>
                </a:ext>
              </a:extLst>
            </p:cNvPr>
            <p:cNvSpPr/>
            <p:nvPr/>
          </p:nvSpPr>
          <p:spPr>
            <a:xfrm>
              <a:off x="457200" y="4285461"/>
              <a:ext cx="8229600" cy="1223235"/>
            </a:xfrm>
            <a:custGeom>
              <a:avLst/>
              <a:gdLst>
                <a:gd name="connsiteX0" fmla="*/ 0 w 8229600"/>
                <a:gd name="connsiteY0" fmla="*/ 203877 h 1223235"/>
                <a:gd name="connsiteX1" fmla="*/ 203877 w 8229600"/>
                <a:gd name="connsiteY1" fmla="*/ 0 h 1223235"/>
                <a:gd name="connsiteX2" fmla="*/ 8025723 w 8229600"/>
                <a:gd name="connsiteY2" fmla="*/ 0 h 1223235"/>
                <a:gd name="connsiteX3" fmla="*/ 8229600 w 8229600"/>
                <a:gd name="connsiteY3" fmla="*/ 203877 h 1223235"/>
                <a:gd name="connsiteX4" fmla="*/ 8229600 w 8229600"/>
                <a:gd name="connsiteY4" fmla="*/ 1019358 h 1223235"/>
                <a:gd name="connsiteX5" fmla="*/ 8025723 w 8229600"/>
                <a:gd name="connsiteY5" fmla="*/ 1223235 h 1223235"/>
                <a:gd name="connsiteX6" fmla="*/ 203877 w 8229600"/>
                <a:gd name="connsiteY6" fmla="*/ 1223235 h 1223235"/>
                <a:gd name="connsiteX7" fmla="*/ 0 w 8229600"/>
                <a:gd name="connsiteY7" fmla="*/ 1019358 h 1223235"/>
                <a:gd name="connsiteX8" fmla="*/ 0 w 8229600"/>
                <a:gd name="connsiteY8" fmla="*/ 203877 h 1223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23235">
                  <a:moveTo>
                    <a:pt x="0" y="203877"/>
                  </a:moveTo>
                  <a:cubicBezTo>
                    <a:pt x="0" y="91279"/>
                    <a:pt x="91279" y="0"/>
                    <a:pt x="203877" y="0"/>
                  </a:cubicBezTo>
                  <a:lnTo>
                    <a:pt x="8025723" y="0"/>
                  </a:lnTo>
                  <a:cubicBezTo>
                    <a:pt x="8138321" y="0"/>
                    <a:pt x="8229600" y="91279"/>
                    <a:pt x="8229600" y="203877"/>
                  </a:cubicBezTo>
                  <a:lnTo>
                    <a:pt x="8229600" y="1019358"/>
                  </a:lnTo>
                  <a:cubicBezTo>
                    <a:pt x="8229600" y="1131956"/>
                    <a:pt x="8138321" y="1223235"/>
                    <a:pt x="8025723" y="1223235"/>
                  </a:cubicBezTo>
                  <a:lnTo>
                    <a:pt x="203877" y="1223235"/>
                  </a:lnTo>
                  <a:cubicBezTo>
                    <a:pt x="91279" y="1223235"/>
                    <a:pt x="0" y="1131956"/>
                    <a:pt x="0" y="1019358"/>
                  </a:cubicBezTo>
                  <a:lnTo>
                    <a:pt x="0" y="20387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4023" tIns="254023" rIns="254023" bIns="254023" numCol="1" spcCol="1270" anchor="ctr" anchorCtr="0">
              <a:noAutofit/>
            </a:bodyPr>
            <a:lstStyle/>
            <a:p>
              <a:pPr marL="0" lvl="0" indent="0" algn="l" defTabSz="2266950">
                <a:lnSpc>
                  <a:spcPct val="90000"/>
                </a:lnSpc>
                <a:spcBef>
                  <a:spcPct val="0"/>
                </a:spcBef>
                <a:spcAft>
                  <a:spcPct val="35000"/>
                </a:spcAft>
                <a:buNone/>
              </a:pPr>
              <a:r>
                <a:rPr lang="en-US" sz="5100" b="1" kern="1200" dirty="0"/>
                <a:t>Trust Indentured Act of 1939</a:t>
              </a:r>
              <a:endParaRPr lang="en-US" sz="5100" kern="1200" dirty="0"/>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90DD9BA-4B89-4BB4-B0FB-BF9ED0E576C1}"/>
              </a:ext>
            </a:extLst>
          </p:cNvPr>
          <p:cNvSpPr>
            <a:spLocks noGrp="1"/>
          </p:cNvSpPr>
          <p:nvPr>
            <p:ph sz="quarter" idx="11"/>
          </p:nvPr>
        </p:nvSpPr>
        <p:spPr/>
        <p:txBody>
          <a:bodyPr/>
          <a:lstStyle/>
          <a:p>
            <a:endParaRPr lang="en-US"/>
          </a:p>
        </p:txBody>
      </p:sp>
      <p:sp>
        <p:nvSpPr>
          <p:cNvPr id="60418" name="Title 1"/>
          <p:cNvSpPr>
            <a:spLocks noGrp="1"/>
          </p:cNvSpPr>
          <p:nvPr>
            <p:ph type="title"/>
          </p:nvPr>
        </p:nvSpPr>
        <p:spPr/>
        <p:txBody>
          <a:bodyPr/>
          <a:lstStyle/>
          <a:p>
            <a:r>
              <a:rPr lang="en-US" dirty="0"/>
              <a:t>The Sarbanes-Oxley Act</a:t>
            </a:r>
          </a:p>
        </p:txBody>
      </p:sp>
      <p:grpSp>
        <p:nvGrpSpPr>
          <p:cNvPr id="2" name="Group 1">
            <a:extLst>
              <a:ext uri="{FF2B5EF4-FFF2-40B4-BE49-F238E27FC236}">
                <a16:creationId xmlns:a16="http://schemas.microsoft.com/office/drawing/2014/main" id="{64910A68-6880-4469-8A1E-0BD3E2C0F78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3338427-6ADE-430A-9626-41A255C21E09}"/>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Public Company Accounting Oversight Board</a:t>
              </a:r>
            </a:p>
          </p:txBody>
        </p:sp>
        <p:sp>
          <p:nvSpPr>
            <p:cNvPr id="5" name="Freeform: Shape 4">
              <a:extLst>
                <a:ext uri="{FF2B5EF4-FFF2-40B4-BE49-F238E27FC236}">
                  <a16:creationId xmlns:a16="http://schemas.microsoft.com/office/drawing/2014/main" id="{C8446F51-A1A0-45DD-BED0-131986B70F4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Auditor Independence</a:t>
              </a:r>
            </a:p>
          </p:txBody>
        </p:sp>
        <p:sp>
          <p:nvSpPr>
            <p:cNvPr id="6" name="Freeform: Shape 5">
              <a:extLst>
                <a:ext uri="{FF2B5EF4-FFF2-40B4-BE49-F238E27FC236}">
                  <a16:creationId xmlns:a16="http://schemas.microsoft.com/office/drawing/2014/main" id="{EF101EBE-2CB5-4C5A-B548-562DFAEED5CE}"/>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Corporate Responsibility</a:t>
              </a:r>
            </a:p>
          </p:txBody>
        </p:sp>
        <p:sp>
          <p:nvSpPr>
            <p:cNvPr id="7" name="Freeform: Shape 6">
              <a:extLst>
                <a:ext uri="{FF2B5EF4-FFF2-40B4-BE49-F238E27FC236}">
                  <a16:creationId xmlns:a16="http://schemas.microsoft.com/office/drawing/2014/main" id="{333E264C-A312-4466-965B-6EEBF3744242}"/>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Analysis of Conflicts of interest</a:t>
              </a:r>
            </a:p>
          </p:txBody>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F783403-A8C9-49C1-B4C8-DABB908B1FE3}"/>
              </a:ext>
            </a:extLst>
          </p:cNvPr>
          <p:cNvSpPr>
            <a:spLocks noGrp="1"/>
          </p:cNvSpPr>
          <p:nvPr>
            <p:ph sz="quarter" idx="11"/>
          </p:nvPr>
        </p:nvSpPr>
        <p:spPr/>
        <p:txBody>
          <a:bodyPr/>
          <a:lstStyle/>
          <a:p>
            <a:endParaRPr lang="en-US"/>
          </a:p>
        </p:txBody>
      </p:sp>
      <p:sp>
        <p:nvSpPr>
          <p:cNvPr id="61442" name="Title 1"/>
          <p:cNvSpPr>
            <a:spLocks noGrp="1"/>
          </p:cNvSpPr>
          <p:nvPr>
            <p:ph type="title"/>
          </p:nvPr>
        </p:nvSpPr>
        <p:spPr/>
        <p:txBody>
          <a:bodyPr/>
          <a:lstStyle/>
          <a:p>
            <a:r>
              <a:rPr lang="en-US" dirty="0"/>
              <a:t>CEO/CFO Certification</a:t>
            </a:r>
          </a:p>
        </p:txBody>
      </p:sp>
      <p:grpSp>
        <p:nvGrpSpPr>
          <p:cNvPr id="2" name="Group 1">
            <a:extLst>
              <a:ext uri="{FF2B5EF4-FFF2-40B4-BE49-F238E27FC236}">
                <a16:creationId xmlns:a16="http://schemas.microsoft.com/office/drawing/2014/main" id="{11425D0C-9AEE-46AF-BA51-727ACD4D5C8F}"/>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7B022C3B-4A66-4690-AAEE-CBBE1EC0B9F1}"/>
                </a:ext>
              </a:extLst>
            </p:cNvPr>
            <p:cNvSpPr/>
            <p:nvPr/>
          </p:nvSpPr>
          <p:spPr>
            <a:xfrm>
              <a:off x="457200" y="1600200"/>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09276" tIns="121920" rIns="121921" bIns="121920" numCol="1" spcCol="1270" anchor="ctr" anchorCtr="0">
              <a:noAutofit/>
            </a:bodyPr>
            <a:lstStyle/>
            <a:p>
              <a:pPr marL="0" lvl="0" indent="0" algn="l"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Requires that the CEO and CFO certify the annual or quarterly report</a:t>
              </a:r>
            </a:p>
          </p:txBody>
        </p:sp>
        <p:sp>
          <p:nvSpPr>
            <p:cNvPr id="5" name="Rectangle: Rounded Corners 4">
              <a:extLst>
                <a:ext uri="{FF2B5EF4-FFF2-40B4-BE49-F238E27FC236}">
                  <a16:creationId xmlns:a16="http://schemas.microsoft.com/office/drawing/2014/main" id="{2F0953CB-8754-47D2-846A-7A6A76C80FDC}"/>
                </a:ext>
              </a:extLst>
            </p:cNvPr>
            <p:cNvSpPr/>
            <p:nvPr/>
          </p:nvSpPr>
          <p:spPr>
            <a:xfrm>
              <a:off x="598636" y="1741636"/>
              <a:ext cx="1645920" cy="1131490"/>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9A03445F-0A65-4F5E-8750-EC9A359874E1}"/>
                </a:ext>
              </a:extLst>
            </p:cNvPr>
            <p:cNvSpPr/>
            <p:nvPr/>
          </p:nvSpPr>
          <p:spPr>
            <a:xfrm>
              <a:off x="457200" y="31559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09276" tIns="121920" rIns="121921" bIns="121920" numCol="1" spcCol="1270" anchor="ctr" anchorCtr="0">
              <a:noAutofit/>
            </a:bodyPr>
            <a:lstStyle/>
            <a:p>
              <a:pPr marL="0" lvl="0" indent="0" algn="l"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 has reviewed the report</a:t>
              </a:r>
            </a:p>
          </p:txBody>
        </p:sp>
        <p:sp>
          <p:nvSpPr>
            <p:cNvPr id="7" name="Rectangle: Rounded Corners 6">
              <a:extLst>
                <a:ext uri="{FF2B5EF4-FFF2-40B4-BE49-F238E27FC236}">
                  <a16:creationId xmlns:a16="http://schemas.microsoft.com/office/drawing/2014/main" id="{A9FA669F-4393-490A-A4C0-7D07C3CC88A1}"/>
                </a:ext>
              </a:extLst>
            </p:cNvPr>
            <p:cNvSpPr/>
            <p:nvPr/>
          </p:nvSpPr>
          <p:spPr>
            <a:xfrm>
              <a:off x="598636" y="3297436"/>
              <a:ext cx="1645920" cy="1131490"/>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026CE556-F4B1-4C87-BF75-CE71DE9D59F9}"/>
                </a:ext>
              </a:extLst>
            </p:cNvPr>
            <p:cNvSpPr/>
            <p:nvPr/>
          </p:nvSpPr>
          <p:spPr>
            <a:xfrm>
              <a:off x="457200" y="47117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09276" tIns="121920" rIns="121921" bIns="121920" numCol="1" spcCol="1270" anchor="ctr" anchorCtr="0">
              <a:noAutofit/>
            </a:bodyPr>
            <a:lstStyle/>
            <a:p>
              <a:pPr marL="0" lvl="0" indent="0" algn="l"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officers are responsible</a:t>
              </a:r>
            </a:p>
          </p:txBody>
        </p:sp>
        <p:sp>
          <p:nvSpPr>
            <p:cNvPr id="9" name="Rectangle: Rounded Corners 8">
              <a:extLst>
                <a:ext uri="{FF2B5EF4-FFF2-40B4-BE49-F238E27FC236}">
                  <a16:creationId xmlns:a16="http://schemas.microsoft.com/office/drawing/2014/main" id="{DB173BF5-AFCE-4110-B5F9-BD87DD20E844}"/>
                </a:ext>
              </a:extLst>
            </p:cNvPr>
            <p:cNvSpPr/>
            <p:nvPr/>
          </p:nvSpPr>
          <p:spPr>
            <a:xfrm>
              <a:off x="598636" y="4853235"/>
              <a:ext cx="1645920" cy="1131490"/>
            </a:xfrm>
            <a:prstGeom prst="roundRect">
              <a:avLst>
                <a:gd name="adj" fmla="val 10000"/>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68DF9D3-92C0-4CF7-BCB0-A4AD1245676E}"/>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r>
              <a:rPr lang="en-US" dirty="0"/>
              <a:t>8</a:t>
            </a:r>
            <a:r>
              <a:rPr lang="en-US" baseline="30000" dirty="0"/>
              <a:t>th</a:t>
            </a:r>
            <a:r>
              <a:rPr lang="en-US" dirty="0"/>
              <a:t> Company Law Directive</a:t>
            </a:r>
          </a:p>
        </p:txBody>
      </p:sp>
      <p:grpSp>
        <p:nvGrpSpPr>
          <p:cNvPr id="2" name="Group 1">
            <a:extLst>
              <a:ext uri="{FF2B5EF4-FFF2-40B4-BE49-F238E27FC236}">
                <a16:creationId xmlns:a16="http://schemas.microsoft.com/office/drawing/2014/main" id="{EC890FD5-EE87-4160-B03F-C29406EE0E6C}"/>
              </a:ext>
            </a:extLst>
          </p:cNvPr>
          <p:cNvGrpSpPr/>
          <p:nvPr/>
        </p:nvGrpSpPr>
        <p:grpSpPr>
          <a:xfrm>
            <a:off x="457200" y="1602201"/>
            <a:ext cx="8229600" cy="4521960"/>
            <a:chOff x="457200" y="1602201"/>
            <a:chExt cx="8229600" cy="4521960"/>
          </a:xfrm>
        </p:grpSpPr>
        <p:sp>
          <p:nvSpPr>
            <p:cNvPr id="4" name="Rectangle 3">
              <a:extLst>
                <a:ext uri="{FF2B5EF4-FFF2-40B4-BE49-F238E27FC236}">
                  <a16:creationId xmlns:a16="http://schemas.microsoft.com/office/drawing/2014/main" id="{6FFEC629-2466-4ACE-BAAD-37CA561CC717}"/>
                </a:ext>
              </a:extLst>
            </p:cNvPr>
            <p:cNvSpPr/>
            <p:nvPr/>
          </p:nvSpPr>
          <p:spPr>
            <a:xfrm>
              <a:off x="457200" y="2384481"/>
              <a:ext cx="8229600" cy="13356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6D7AE76-81BF-4B8B-B256-B2C37D747AB8}"/>
                </a:ext>
              </a:extLst>
            </p:cNvPr>
            <p:cNvSpPr/>
            <p:nvPr/>
          </p:nvSpPr>
          <p:spPr>
            <a:xfrm>
              <a:off x="868680" y="1602201"/>
              <a:ext cx="5760720" cy="1564560"/>
            </a:xfrm>
            <a:custGeom>
              <a:avLst/>
              <a:gdLst>
                <a:gd name="connsiteX0" fmla="*/ 0 w 5760720"/>
                <a:gd name="connsiteY0" fmla="*/ 260765 h 1564560"/>
                <a:gd name="connsiteX1" fmla="*/ 260765 w 5760720"/>
                <a:gd name="connsiteY1" fmla="*/ 0 h 1564560"/>
                <a:gd name="connsiteX2" fmla="*/ 5499955 w 5760720"/>
                <a:gd name="connsiteY2" fmla="*/ 0 h 1564560"/>
                <a:gd name="connsiteX3" fmla="*/ 5760720 w 5760720"/>
                <a:gd name="connsiteY3" fmla="*/ 260765 h 1564560"/>
                <a:gd name="connsiteX4" fmla="*/ 5760720 w 5760720"/>
                <a:gd name="connsiteY4" fmla="*/ 1303795 h 1564560"/>
                <a:gd name="connsiteX5" fmla="*/ 5499955 w 5760720"/>
                <a:gd name="connsiteY5" fmla="*/ 1564560 h 1564560"/>
                <a:gd name="connsiteX6" fmla="*/ 260765 w 5760720"/>
                <a:gd name="connsiteY6" fmla="*/ 1564560 h 1564560"/>
                <a:gd name="connsiteX7" fmla="*/ 0 w 5760720"/>
                <a:gd name="connsiteY7" fmla="*/ 1303795 h 1564560"/>
                <a:gd name="connsiteX8" fmla="*/ 0 w 5760720"/>
                <a:gd name="connsiteY8" fmla="*/ 260765 h 156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564560">
                  <a:moveTo>
                    <a:pt x="0" y="260765"/>
                  </a:moveTo>
                  <a:cubicBezTo>
                    <a:pt x="0" y="116748"/>
                    <a:pt x="116748" y="0"/>
                    <a:pt x="260765" y="0"/>
                  </a:cubicBezTo>
                  <a:lnTo>
                    <a:pt x="5499955" y="0"/>
                  </a:lnTo>
                  <a:cubicBezTo>
                    <a:pt x="5643972" y="0"/>
                    <a:pt x="5760720" y="116748"/>
                    <a:pt x="5760720" y="260765"/>
                  </a:cubicBezTo>
                  <a:lnTo>
                    <a:pt x="5760720" y="1303795"/>
                  </a:lnTo>
                  <a:cubicBezTo>
                    <a:pt x="5760720" y="1447812"/>
                    <a:pt x="5643972" y="1564560"/>
                    <a:pt x="5499955" y="1564560"/>
                  </a:cubicBezTo>
                  <a:lnTo>
                    <a:pt x="260765" y="1564560"/>
                  </a:lnTo>
                  <a:cubicBezTo>
                    <a:pt x="116748" y="1564560"/>
                    <a:pt x="0" y="1447812"/>
                    <a:pt x="0" y="1303795"/>
                  </a:cubicBezTo>
                  <a:lnTo>
                    <a:pt x="0" y="26076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94118" tIns="76376" rIns="294118" bIns="76376"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European version of the Sarbanes-Oxley Act </a:t>
              </a:r>
            </a:p>
          </p:txBody>
        </p:sp>
        <p:sp>
          <p:nvSpPr>
            <p:cNvPr id="6" name="Rectangle 5">
              <a:extLst>
                <a:ext uri="{FF2B5EF4-FFF2-40B4-BE49-F238E27FC236}">
                  <a16:creationId xmlns:a16="http://schemas.microsoft.com/office/drawing/2014/main" id="{E8ECFCA6-4A41-492E-BEB5-13B28E976A67}"/>
                </a:ext>
              </a:extLst>
            </p:cNvPr>
            <p:cNvSpPr/>
            <p:nvPr/>
          </p:nvSpPr>
          <p:spPr>
            <a:xfrm>
              <a:off x="457200" y="4788561"/>
              <a:ext cx="8229600" cy="13356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62086BE-1337-4C3C-A597-2FD6DA55ED55}"/>
                </a:ext>
              </a:extLst>
            </p:cNvPr>
            <p:cNvSpPr/>
            <p:nvPr/>
          </p:nvSpPr>
          <p:spPr>
            <a:xfrm>
              <a:off x="868680" y="4006281"/>
              <a:ext cx="5760720" cy="1564560"/>
            </a:xfrm>
            <a:custGeom>
              <a:avLst/>
              <a:gdLst>
                <a:gd name="connsiteX0" fmla="*/ 0 w 5760720"/>
                <a:gd name="connsiteY0" fmla="*/ 260765 h 1564560"/>
                <a:gd name="connsiteX1" fmla="*/ 260765 w 5760720"/>
                <a:gd name="connsiteY1" fmla="*/ 0 h 1564560"/>
                <a:gd name="connsiteX2" fmla="*/ 5499955 w 5760720"/>
                <a:gd name="connsiteY2" fmla="*/ 0 h 1564560"/>
                <a:gd name="connsiteX3" fmla="*/ 5760720 w 5760720"/>
                <a:gd name="connsiteY3" fmla="*/ 260765 h 1564560"/>
                <a:gd name="connsiteX4" fmla="*/ 5760720 w 5760720"/>
                <a:gd name="connsiteY4" fmla="*/ 1303795 h 1564560"/>
                <a:gd name="connsiteX5" fmla="*/ 5499955 w 5760720"/>
                <a:gd name="connsiteY5" fmla="*/ 1564560 h 1564560"/>
                <a:gd name="connsiteX6" fmla="*/ 260765 w 5760720"/>
                <a:gd name="connsiteY6" fmla="*/ 1564560 h 1564560"/>
                <a:gd name="connsiteX7" fmla="*/ 0 w 5760720"/>
                <a:gd name="connsiteY7" fmla="*/ 1303795 h 1564560"/>
                <a:gd name="connsiteX8" fmla="*/ 0 w 5760720"/>
                <a:gd name="connsiteY8" fmla="*/ 260765 h 156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564560">
                  <a:moveTo>
                    <a:pt x="0" y="260765"/>
                  </a:moveTo>
                  <a:cubicBezTo>
                    <a:pt x="0" y="116748"/>
                    <a:pt x="116748" y="0"/>
                    <a:pt x="260765" y="0"/>
                  </a:cubicBezTo>
                  <a:lnTo>
                    <a:pt x="5499955" y="0"/>
                  </a:lnTo>
                  <a:cubicBezTo>
                    <a:pt x="5643972" y="0"/>
                    <a:pt x="5760720" y="116748"/>
                    <a:pt x="5760720" y="260765"/>
                  </a:cubicBezTo>
                  <a:lnTo>
                    <a:pt x="5760720" y="1303795"/>
                  </a:lnTo>
                  <a:cubicBezTo>
                    <a:pt x="5760720" y="1447812"/>
                    <a:pt x="5643972" y="1564560"/>
                    <a:pt x="5499955" y="1564560"/>
                  </a:cubicBezTo>
                  <a:lnTo>
                    <a:pt x="260765" y="1564560"/>
                  </a:lnTo>
                  <a:cubicBezTo>
                    <a:pt x="116748" y="1564560"/>
                    <a:pt x="0" y="1447812"/>
                    <a:pt x="0" y="1303795"/>
                  </a:cubicBezTo>
                  <a:lnTo>
                    <a:pt x="0" y="26076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94118" tIns="76376" rIns="294118" bIns="76376"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Just have a global awareness of it</a:t>
              </a:r>
            </a:p>
          </p:txBody>
        </p:sp>
      </p:gr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acts helped reduce or eliminate conditions, which affects the public interest and the interest of the investors?</a:t>
            </a:r>
          </a:p>
          <a:p>
            <a:pPr lvl="1">
              <a:lnSpc>
                <a:spcPct val="115000"/>
              </a:lnSpc>
              <a:spcBef>
                <a:spcPts val="0"/>
              </a:spcBef>
              <a:spcAft>
                <a:spcPts val="0"/>
              </a:spcAft>
              <a:buFont typeface="+mj-lt"/>
              <a:buAutoNum type="alphaLcParenR"/>
            </a:pPr>
            <a:r>
              <a:rPr lang="en-US" dirty="0">
                <a:ea typeface="Times New Roman"/>
                <a:cs typeface="Times New Roman"/>
              </a:rPr>
              <a:t>Investment Advisers Act of 1940</a:t>
            </a:r>
          </a:p>
          <a:p>
            <a:pPr lvl="1">
              <a:lnSpc>
                <a:spcPct val="115000"/>
              </a:lnSpc>
              <a:spcBef>
                <a:spcPts val="0"/>
              </a:spcBef>
              <a:spcAft>
                <a:spcPts val="0"/>
              </a:spcAft>
              <a:buFont typeface="+mj-lt"/>
              <a:buAutoNum type="alphaLcParenR"/>
            </a:pPr>
            <a:r>
              <a:rPr lang="en-US" dirty="0">
                <a:ea typeface="Times New Roman"/>
                <a:cs typeface="Times New Roman"/>
              </a:rPr>
              <a:t>Securities Act of 1933</a:t>
            </a:r>
          </a:p>
          <a:p>
            <a:pPr lvl="1">
              <a:lnSpc>
                <a:spcPct val="115000"/>
              </a:lnSpc>
              <a:spcBef>
                <a:spcPts val="0"/>
              </a:spcBef>
              <a:spcAft>
                <a:spcPts val="0"/>
              </a:spcAft>
              <a:buFont typeface="+mj-lt"/>
              <a:buAutoNum type="alphaLcParenR"/>
            </a:pPr>
            <a:r>
              <a:rPr lang="en-US" dirty="0">
                <a:ea typeface="Times New Roman"/>
                <a:cs typeface="Times New Roman"/>
              </a:rPr>
              <a:t>Investment Company Act of 1940</a:t>
            </a:r>
          </a:p>
          <a:p>
            <a:pPr lvl="1">
              <a:lnSpc>
                <a:spcPct val="115000"/>
              </a:lnSpc>
              <a:spcBef>
                <a:spcPts val="0"/>
              </a:spcBef>
              <a:spcAft>
                <a:spcPts val="1000"/>
              </a:spcAft>
              <a:buFont typeface="+mj-lt"/>
              <a:buAutoNum type="alphaLcParenR"/>
            </a:pPr>
            <a:r>
              <a:rPr lang="en-US" dirty="0">
                <a:ea typeface="Times New Roman"/>
                <a:cs typeface="Times New Roman"/>
              </a:rPr>
              <a:t>Trust Indentured Act of 1939</a:t>
            </a:r>
          </a:p>
          <a:p>
            <a:pPr lvl="0">
              <a:lnSpc>
                <a:spcPct val="115000"/>
              </a:lnSpc>
              <a:spcBef>
                <a:spcPts val="0"/>
              </a:spcBef>
              <a:spcAft>
                <a:spcPts val="1000"/>
              </a:spcAft>
              <a:buFont typeface="+mj-lt"/>
              <a:buAutoNum type="arabicParenR"/>
            </a:pPr>
            <a:r>
              <a:rPr lang="en-US" dirty="0">
                <a:ea typeface="Times New Roman"/>
                <a:cs typeface="Times New Roman"/>
              </a:rPr>
              <a:t>What did Securities Exchange Act of 1934 do?</a:t>
            </a:r>
          </a:p>
          <a:p>
            <a:pPr lvl="1">
              <a:lnSpc>
                <a:spcPct val="115000"/>
              </a:lnSpc>
              <a:spcBef>
                <a:spcPts val="0"/>
              </a:spcBef>
              <a:spcAft>
                <a:spcPts val="0"/>
              </a:spcAft>
              <a:buFont typeface="+mj-lt"/>
              <a:buAutoNum type="alphaLcParenR"/>
            </a:pPr>
            <a:r>
              <a:rPr lang="en-US" dirty="0">
                <a:ea typeface="Times New Roman"/>
                <a:cs typeface="Times New Roman"/>
              </a:rPr>
              <a:t>It regulated the offer and sales of securities</a:t>
            </a:r>
          </a:p>
          <a:p>
            <a:pPr lvl="1">
              <a:lnSpc>
                <a:spcPct val="115000"/>
              </a:lnSpc>
              <a:spcBef>
                <a:spcPts val="0"/>
              </a:spcBef>
              <a:spcAft>
                <a:spcPts val="0"/>
              </a:spcAft>
              <a:buFont typeface="+mj-lt"/>
              <a:buAutoNum type="alphaLcParenR"/>
            </a:pPr>
            <a:r>
              <a:rPr lang="en-US" dirty="0">
                <a:ea typeface="Times New Roman"/>
                <a:cs typeface="Times New Roman"/>
              </a:rPr>
              <a:t>It set standards for all public company board, management and accounting firms in the United States</a:t>
            </a:r>
          </a:p>
          <a:p>
            <a:pPr lvl="1">
              <a:lnSpc>
                <a:spcPct val="115000"/>
              </a:lnSpc>
              <a:spcBef>
                <a:spcPts val="0"/>
              </a:spcBef>
              <a:spcAft>
                <a:spcPts val="0"/>
              </a:spcAft>
              <a:buFont typeface="+mj-lt"/>
              <a:buAutoNum type="alphaLcParenR"/>
            </a:pPr>
            <a:r>
              <a:rPr lang="en-US" dirty="0">
                <a:ea typeface="Times New Roman"/>
                <a:cs typeface="Times New Roman"/>
              </a:rPr>
              <a:t>It improved ratings quality of companies, protecting investors.</a:t>
            </a:r>
          </a:p>
          <a:p>
            <a:pPr lvl="1">
              <a:lnSpc>
                <a:spcPct val="115000"/>
              </a:lnSpc>
              <a:spcBef>
                <a:spcPts val="0"/>
              </a:spcBef>
              <a:spcAft>
                <a:spcPts val="1000"/>
              </a:spcAft>
              <a:buFont typeface="+mj-lt"/>
              <a:buAutoNum type="alphaLcParenR"/>
            </a:pPr>
            <a:r>
              <a:rPr lang="en-US" dirty="0">
                <a:ea typeface="Times New Roman"/>
                <a:cs typeface="Times New Roman"/>
              </a:rPr>
              <a:t>It governed the secondary trading of securities like stocks, and bonds</a:t>
            </a:r>
          </a:p>
        </p:txBody>
      </p:sp>
    </p:spTree>
    <p:extLst>
      <p:ext uri="{BB962C8B-B14F-4D97-AF65-F5344CB8AC3E}">
        <p14:creationId xmlns:p14="http://schemas.microsoft.com/office/powerpoint/2010/main" val="198176165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alternative name of the Sarbanes-Oxley Act?</a:t>
            </a:r>
          </a:p>
          <a:p>
            <a:pPr lvl="1">
              <a:lnSpc>
                <a:spcPct val="115000"/>
              </a:lnSpc>
              <a:spcBef>
                <a:spcPts val="0"/>
              </a:spcBef>
              <a:spcAft>
                <a:spcPts val="0"/>
              </a:spcAft>
              <a:buFont typeface="+mj-lt"/>
              <a:buAutoNum type="alphaLcParenR"/>
            </a:pPr>
            <a:r>
              <a:rPr lang="en-US" dirty="0">
                <a:ea typeface="Times New Roman"/>
                <a:cs typeface="Times New Roman"/>
              </a:rPr>
              <a:t>SOX</a:t>
            </a:r>
          </a:p>
          <a:p>
            <a:pPr lvl="1">
              <a:lnSpc>
                <a:spcPct val="115000"/>
              </a:lnSpc>
              <a:spcBef>
                <a:spcPts val="0"/>
              </a:spcBef>
              <a:spcAft>
                <a:spcPts val="0"/>
              </a:spcAft>
              <a:buFont typeface="+mj-lt"/>
              <a:buAutoNum type="alphaLcParenR"/>
            </a:pPr>
            <a:r>
              <a:rPr lang="en-US" dirty="0">
                <a:ea typeface="Times New Roman"/>
                <a:cs typeface="Times New Roman"/>
              </a:rPr>
              <a:t>Corporate And Auditing Accountability and Responsibility and Protection Act</a:t>
            </a:r>
          </a:p>
          <a:p>
            <a:pPr lvl="1">
              <a:lnSpc>
                <a:spcPct val="115000"/>
              </a:lnSpc>
              <a:spcBef>
                <a:spcPts val="0"/>
              </a:spcBef>
              <a:spcAft>
                <a:spcPts val="0"/>
              </a:spcAft>
              <a:buFont typeface="+mj-lt"/>
              <a:buAutoNum type="alphaLcParenR"/>
            </a:pPr>
            <a:r>
              <a:rPr lang="en-US" dirty="0">
                <a:ea typeface="Times New Roman"/>
                <a:cs typeface="Times New Roman"/>
              </a:rPr>
              <a:t>Sarbox</a:t>
            </a:r>
          </a:p>
          <a:p>
            <a:pPr lvl="1">
              <a:lnSpc>
                <a:spcPct val="115000"/>
              </a:lnSpc>
              <a:spcBef>
                <a:spcPts val="0"/>
              </a:spcBef>
              <a:spcAft>
                <a:spcPts val="1000"/>
              </a:spcAft>
              <a:buFont typeface="+mj-lt"/>
              <a:buAutoNum type="alphaLcParenR"/>
            </a:pPr>
            <a:r>
              <a:rPr lang="en-US" dirty="0">
                <a:ea typeface="Times New Roman"/>
                <a:cs typeface="Times New Roman"/>
              </a:rPr>
              <a:t>Public Company Accounting Reform And Investor Protection Act</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does Sarbanes-Oxley Act not regulate?</a:t>
            </a:r>
          </a:p>
          <a:p>
            <a:pPr lvl="1">
              <a:lnSpc>
                <a:spcPct val="115000"/>
              </a:lnSpc>
              <a:spcBef>
                <a:spcPts val="0"/>
              </a:spcBef>
              <a:spcAft>
                <a:spcPts val="0"/>
              </a:spcAft>
              <a:buFont typeface="+mj-lt"/>
              <a:buAutoNum type="alphaLcParenR"/>
            </a:pPr>
            <a:r>
              <a:rPr lang="en-US" dirty="0">
                <a:ea typeface="Times New Roman"/>
                <a:cs typeface="Times New Roman"/>
              </a:rPr>
              <a:t>Board of directors</a:t>
            </a:r>
          </a:p>
          <a:p>
            <a:pPr lvl="1">
              <a:lnSpc>
                <a:spcPct val="115000"/>
              </a:lnSpc>
              <a:spcBef>
                <a:spcPts val="0"/>
              </a:spcBef>
              <a:spcAft>
                <a:spcPts val="0"/>
              </a:spcAft>
              <a:buFont typeface="+mj-lt"/>
              <a:buAutoNum type="alphaLcParenR"/>
            </a:pPr>
            <a:r>
              <a:rPr lang="en-US" dirty="0">
                <a:ea typeface="Times New Roman"/>
                <a:cs typeface="Times New Roman"/>
              </a:rPr>
              <a:t>Public accounting firms</a:t>
            </a:r>
          </a:p>
          <a:p>
            <a:pPr lvl="1">
              <a:lnSpc>
                <a:spcPct val="115000"/>
              </a:lnSpc>
              <a:spcBef>
                <a:spcPts val="0"/>
              </a:spcBef>
              <a:spcAft>
                <a:spcPts val="0"/>
              </a:spcAft>
              <a:buFont typeface="+mj-lt"/>
              <a:buAutoNum type="alphaLcParenR"/>
            </a:pPr>
            <a:r>
              <a:rPr lang="en-US" dirty="0">
                <a:ea typeface="Times New Roman"/>
                <a:cs typeface="Times New Roman"/>
              </a:rPr>
              <a:t>Management</a:t>
            </a:r>
          </a:p>
          <a:p>
            <a:pPr lvl="1">
              <a:lnSpc>
                <a:spcPct val="115000"/>
              </a:lnSpc>
              <a:spcBef>
                <a:spcPts val="0"/>
              </a:spcBef>
              <a:spcAft>
                <a:spcPts val="1000"/>
              </a:spcAft>
              <a:buFont typeface="+mj-lt"/>
              <a:buAutoNum type="alphaLcParenR"/>
            </a:pPr>
            <a:r>
              <a:rPr lang="en-US" dirty="0">
                <a:ea typeface="Times New Roman"/>
                <a:cs typeface="Times New Roman"/>
              </a:rPr>
              <a:t>Investors</a:t>
            </a:r>
          </a:p>
        </p:txBody>
      </p:sp>
    </p:spTree>
    <p:extLst>
      <p:ext uri="{BB962C8B-B14F-4D97-AF65-F5344CB8AC3E}">
        <p14:creationId xmlns:p14="http://schemas.microsoft.com/office/powerpoint/2010/main" val="3790388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Module Two: Glossary</a:t>
            </a:r>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800" dirty="0">
                <a:cs typeface="Times New Roman" pitchFamily="18" charset="0"/>
              </a:rPr>
              <a:t>There’s no business like show business, but there are several businesses like accounting.</a:t>
            </a:r>
          </a:p>
          <a:p>
            <a:pPr algn="ctr">
              <a:lnSpc>
                <a:spcPct val="115000"/>
              </a:lnSpc>
              <a:spcBef>
                <a:spcPct val="0"/>
              </a:spcBef>
              <a:spcAft>
                <a:spcPts val="1000"/>
              </a:spcAft>
            </a:pPr>
            <a:r>
              <a:rPr lang="en-US" sz="2800" b="1" dirty="0">
                <a:cs typeface="Times New Roman" pitchFamily="18" charset="0"/>
              </a:rPr>
              <a:t>David Letterman</a:t>
            </a:r>
          </a:p>
          <a:p>
            <a:endParaRPr lang="en-US" sz="2800" dirty="0"/>
          </a:p>
        </p:txBody>
      </p:sp>
      <p:sp>
        <p:nvSpPr>
          <p:cNvPr id="8195" name="Content Placeholder 3"/>
          <p:cNvSpPr>
            <a:spLocks noGrp="1"/>
          </p:cNvSpPr>
          <p:nvPr>
            <p:ph type="body" sz="quarter" idx="11"/>
          </p:nvPr>
        </p:nvSpPr>
        <p:spPr/>
        <p:txBody>
          <a:bodyPr>
            <a:noAutofit/>
          </a:bodyPr>
          <a:lstStyle/>
          <a:p>
            <a:r>
              <a:rPr lang="en-US" dirty="0"/>
              <a:t>In order to understand the concepts of budgets and financial reports, it is best to get to know essential terminology. In this module, you will learn key financial terminology and concepts that will help you build your financial vocabulary and knowledge.  </a:t>
            </a:r>
            <a:endParaRPr lang="en-US" sz="36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section of Sarbanes-Oxley Act of 2002 requires that CEO and CFO certify the annual or quarterly report?</a:t>
            </a:r>
          </a:p>
          <a:p>
            <a:pPr lvl="1">
              <a:lnSpc>
                <a:spcPct val="115000"/>
              </a:lnSpc>
              <a:spcBef>
                <a:spcPts val="0"/>
              </a:spcBef>
              <a:spcAft>
                <a:spcPts val="0"/>
              </a:spcAft>
              <a:buFont typeface="+mj-lt"/>
              <a:buAutoNum type="alphaLcParenR"/>
            </a:pPr>
            <a:r>
              <a:rPr lang="en-US" dirty="0">
                <a:ea typeface="Times New Roman"/>
                <a:cs typeface="Times New Roman"/>
              </a:rPr>
              <a:t>Section 205</a:t>
            </a:r>
          </a:p>
          <a:p>
            <a:pPr lvl="1">
              <a:lnSpc>
                <a:spcPct val="115000"/>
              </a:lnSpc>
              <a:spcBef>
                <a:spcPts val="0"/>
              </a:spcBef>
              <a:spcAft>
                <a:spcPts val="0"/>
              </a:spcAft>
              <a:buFont typeface="+mj-lt"/>
              <a:buAutoNum type="alphaLcParenR"/>
            </a:pPr>
            <a:r>
              <a:rPr lang="en-US" dirty="0">
                <a:ea typeface="Times New Roman"/>
                <a:cs typeface="Times New Roman"/>
              </a:rPr>
              <a:t>Section 302</a:t>
            </a:r>
          </a:p>
          <a:p>
            <a:pPr lvl="1">
              <a:lnSpc>
                <a:spcPct val="115000"/>
              </a:lnSpc>
              <a:spcBef>
                <a:spcPts val="0"/>
              </a:spcBef>
              <a:spcAft>
                <a:spcPts val="0"/>
              </a:spcAft>
              <a:buFont typeface="+mj-lt"/>
              <a:buAutoNum type="alphaLcParenR"/>
            </a:pPr>
            <a:r>
              <a:rPr lang="en-US" dirty="0">
                <a:ea typeface="Times New Roman"/>
                <a:cs typeface="Times New Roman"/>
              </a:rPr>
              <a:t>Section 502</a:t>
            </a:r>
          </a:p>
          <a:p>
            <a:pPr lvl="1">
              <a:lnSpc>
                <a:spcPct val="115000"/>
              </a:lnSpc>
              <a:spcBef>
                <a:spcPts val="0"/>
              </a:spcBef>
              <a:spcAft>
                <a:spcPts val="1000"/>
              </a:spcAft>
              <a:buFont typeface="+mj-lt"/>
              <a:buAutoNum type="alphaLcParenR"/>
            </a:pPr>
            <a:r>
              <a:rPr lang="en-US" dirty="0">
                <a:ea typeface="Times New Roman"/>
                <a:cs typeface="Times New Roman"/>
              </a:rPr>
              <a:t>Section 203</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IS NOT a requirement of CEO’s and CFO’s reports?</a:t>
            </a:r>
          </a:p>
          <a:p>
            <a:pPr lvl="1">
              <a:lnSpc>
                <a:spcPct val="115000"/>
              </a:lnSpc>
              <a:spcBef>
                <a:spcPts val="0"/>
              </a:spcBef>
              <a:spcAft>
                <a:spcPts val="0"/>
              </a:spcAft>
              <a:buFont typeface="+mj-lt"/>
              <a:buAutoNum type="alphaLcParenR"/>
            </a:pPr>
            <a:r>
              <a:rPr lang="en-US" dirty="0">
                <a:ea typeface="Times New Roman"/>
                <a:cs typeface="NewCenturySchlbk-Roman"/>
              </a:rPr>
              <a:t>The signing officers are responsible for establishing and maintaining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NewCenturySchlbk-Roman"/>
              </a:rPr>
              <a:t>The signing officers have indicated in the report whether or not there were significant changes in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NewCenturySchlbk-Roman"/>
              </a:rPr>
              <a:t>Based on the officer’s knowledge, the report does not contain any untrue statement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NewCenturySchlbk-Roman"/>
              </a:rPr>
              <a:t>The signing officers are obligated to draw an outline of the organization’s future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5164967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The 8</a:t>
            </a:r>
            <a:r>
              <a:rPr lang="en-US" baseline="30000" dirty="0">
                <a:ea typeface="Times New Roman"/>
                <a:cs typeface="Times New Roman"/>
              </a:rPr>
              <a:t>th</a:t>
            </a:r>
            <a:r>
              <a:rPr lang="en-US" dirty="0">
                <a:ea typeface="Times New Roman"/>
                <a:cs typeface="Times New Roman"/>
              </a:rPr>
              <a:t> Company Law Directive is:</a:t>
            </a:r>
          </a:p>
          <a:p>
            <a:pPr lvl="1">
              <a:lnSpc>
                <a:spcPct val="115000"/>
              </a:lnSpc>
              <a:spcBef>
                <a:spcPts val="0"/>
              </a:spcBef>
              <a:spcAft>
                <a:spcPts val="0"/>
              </a:spcAft>
              <a:buFont typeface="+mj-lt"/>
              <a:buAutoNum type="alphaLcParenR"/>
            </a:pPr>
            <a:r>
              <a:rPr lang="en-US" dirty="0">
                <a:ea typeface="Times New Roman"/>
                <a:cs typeface="Times New Roman"/>
              </a:rPr>
              <a:t>An extension of the Sarbanes-Oxley Act of 2002</a:t>
            </a:r>
          </a:p>
          <a:p>
            <a:pPr lvl="1">
              <a:lnSpc>
                <a:spcPct val="115000"/>
              </a:lnSpc>
              <a:spcBef>
                <a:spcPts val="0"/>
              </a:spcBef>
              <a:spcAft>
                <a:spcPts val="0"/>
              </a:spcAft>
              <a:buFont typeface="+mj-lt"/>
              <a:buAutoNum type="alphaLcParenR"/>
            </a:pPr>
            <a:r>
              <a:rPr lang="en-US" dirty="0">
                <a:ea typeface="Times New Roman"/>
                <a:cs typeface="Times New Roman"/>
              </a:rPr>
              <a:t>The European version of the Sarbanes-Oxley Act of 2002</a:t>
            </a:r>
          </a:p>
          <a:p>
            <a:pPr lvl="1">
              <a:lnSpc>
                <a:spcPct val="115000"/>
              </a:lnSpc>
              <a:spcBef>
                <a:spcPts val="0"/>
              </a:spcBef>
              <a:spcAft>
                <a:spcPts val="0"/>
              </a:spcAft>
              <a:buFont typeface="+mj-lt"/>
              <a:buAutoNum type="alphaLcParenR"/>
            </a:pPr>
            <a:r>
              <a:rPr lang="en-US" dirty="0">
                <a:ea typeface="Times New Roman"/>
                <a:cs typeface="Times New Roman"/>
              </a:rPr>
              <a:t>Asian version of the Sarbanes-Oxley Act of 2002</a:t>
            </a:r>
          </a:p>
          <a:p>
            <a:pPr lvl="1">
              <a:lnSpc>
                <a:spcPct val="115000"/>
              </a:lnSpc>
              <a:spcBef>
                <a:spcPts val="0"/>
              </a:spcBef>
              <a:spcAft>
                <a:spcPts val="1000"/>
              </a:spcAft>
              <a:buFont typeface="+mj-lt"/>
              <a:buAutoNum type="alphaLcParenR"/>
            </a:pPr>
            <a:r>
              <a:rPr lang="en-US" dirty="0">
                <a:ea typeface="Times New Roman"/>
                <a:cs typeface="Times New Roman"/>
              </a:rPr>
              <a:t>An universal Act similar to the Sarbanes-Oxley Act of 2002</a:t>
            </a:r>
          </a:p>
          <a:p>
            <a:pPr lvl="0">
              <a:lnSpc>
                <a:spcPct val="115000"/>
              </a:lnSpc>
              <a:spcBef>
                <a:spcPts val="0"/>
              </a:spcBef>
              <a:spcAft>
                <a:spcPts val="1000"/>
              </a:spcAft>
              <a:buFont typeface="+mj-lt"/>
              <a:buAutoNum type="arabicParenR" startAt="7"/>
            </a:pPr>
            <a:r>
              <a:rPr lang="en-US" dirty="0">
                <a:ea typeface="Times New Roman"/>
                <a:cs typeface="Times New Roman"/>
              </a:rPr>
              <a:t>When is The 8</a:t>
            </a:r>
            <a:r>
              <a:rPr lang="en-US" baseline="30000" dirty="0">
                <a:ea typeface="Times New Roman"/>
                <a:cs typeface="Times New Roman"/>
              </a:rPr>
              <a:t>th</a:t>
            </a:r>
            <a:r>
              <a:rPr lang="en-US" dirty="0">
                <a:ea typeface="Times New Roman"/>
                <a:cs typeface="Times New Roman"/>
              </a:rPr>
              <a:t> Company Law Directive enacted?</a:t>
            </a:r>
          </a:p>
          <a:p>
            <a:pPr lvl="1">
              <a:lnSpc>
                <a:spcPct val="115000"/>
              </a:lnSpc>
              <a:spcBef>
                <a:spcPts val="0"/>
              </a:spcBef>
              <a:spcAft>
                <a:spcPts val="0"/>
              </a:spcAft>
              <a:buFont typeface="+mj-lt"/>
              <a:buAutoNum type="alphaLcParenR"/>
            </a:pPr>
            <a:r>
              <a:rPr lang="en-US" dirty="0">
                <a:ea typeface="Times New Roman"/>
                <a:cs typeface="Times New Roman"/>
              </a:rPr>
              <a:t>In 2002</a:t>
            </a:r>
          </a:p>
          <a:p>
            <a:pPr lvl="1">
              <a:lnSpc>
                <a:spcPct val="115000"/>
              </a:lnSpc>
              <a:spcBef>
                <a:spcPts val="0"/>
              </a:spcBef>
              <a:spcAft>
                <a:spcPts val="0"/>
              </a:spcAft>
              <a:buFont typeface="+mj-lt"/>
              <a:buAutoNum type="alphaLcParenR"/>
            </a:pPr>
            <a:r>
              <a:rPr lang="en-US" dirty="0">
                <a:ea typeface="Times New Roman"/>
                <a:cs typeface="Times New Roman"/>
              </a:rPr>
              <a:t>In 2006</a:t>
            </a:r>
          </a:p>
          <a:p>
            <a:pPr lvl="1">
              <a:lnSpc>
                <a:spcPct val="115000"/>
              </a:lnSpc>
              <a:spcBef>
                <a:spcPts val="0"/>
              </a:spcBef>
              <a:spcAft>
                <a:spcPts val="0"/>
              </a:spcAft>
              <a:buFont typeface="+mj-lt"/>
              <a:buAutoNum type="alphaLcParenR"/>
            </a:pPr>
            <a:r>
              <a:rPr lang="en-US" dirty="0">
                <a:ea typeface="Times New Roman"/>
                <a:cs typeface="Times New Roman"/>
              </a:rPr>
              <a:t>In 2013</a:t>
            </a:r>
          </a:p>
          <a:p>
            <a:pPr lvl="1">
              <a:lnSpc>
                <a:spcPct val="115000"/>
              </a:lnSpc>
              <a:spcBef>
                <a:spcPts val="0"/>
              </a:spcBef>
              <a:spcAft>
                <a:spcPts val="1000"/>
              </a:spcAft>
              <a:buFont typeface="+mj-lt"/>
              <a:buAutoNum type="alphaLcParenR"/>
            </a:pPr>
            <a:r>
              <a:rPr lang="en-US" dirty="0">
                <a:ea typeface="Times New Roman"/>
                <a:cs typeface="Times New Roman"/>
              </a:rPr>
              <a:t>In 2000</a:t>
            </a:r>
          </a:p>
          <a:p>
            <a:endParaRPr lang="en-US" dirty="0"/>
          </a:p>
        </p:txBody>
      </p:sp>
    </p:spTree>
    <p:extLst>
      <p:ext uri="{BB962C8B-B14F-4D97-AF65-F5344CB8AC3E}">
        <p14:creationId xmlns:p14="http://schemas.microsoft.com/office/powerpoint/2010/main" val="147479296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something you need to know as a manager?</a:t>
            </a:r>
          </a:p>
          <a:p>
            <a:pPr lvl="1">
              <a:lnSpc>
                <a:spcPct val="115000"/>
              </a:lnSpc>
              <a:spcBef>
                <a:spcPts val="0"/>
              </a:spcBef>
              <a:spcAft>
                <a:spcPts val="0"/>
              </a:spcAft>
              <a:buFont typeface="+mj-lt"/>
              <a:buAutoNum type="alphaLcParenR"/>
            </a:pPr>
            <a:r>
              <a:rPr lang="en-US" dirty="0">
                <a:ea typeface="Times New Roman"/>
                <a:cs typeface="Times New Roman"/>
              </a:rPr>
              <a:t>What does a certain law require</a:t>
            </a:r>
          </a:p>
          <a:p>
            <a:pPr lvl="1">
              <a:lnSpc>
                <a:spcPct val="115000"/>
              </a:lnSpc>
              <a:spcBef>
                <a:spcPts val="0"/>
              </a:spcBef>
              <a:spcAft>
                <a:spcPts val="0"/>
              </a:spcAft>
              <a:buFont typeface="+mj-lt"/>
              <a:buAutoNum type="alphaLcParenR"/>
            </a:pPr>
            <a:r>
              <a:rPr lang="en-US" dirty="0">
                <a:ea typeface="Times New Roman"/>
                <a:cs typeface="Times New Roman"/>
              </a:rPr>
              <a:t>Why a certain law exists</a:t>
            </a:r>
          </a:p>
          <a:p>
            <a:pPr lvl="1">
              <a:lnSpc>
                <a:spcPct val="115000"/>
              </a:lnSpc>
              <a:spcBef>
                <a:spcPts val="0"/>
              </a:spcBef>
              <a:spcAft>
                <a:spcPts val="0"/>
              </a:spcAft>
              <a:buFont typeface="+mj-lt"/>
              <a:buAutoNum type="alphaLcParenR"/>
            </a:pPr>
            <a:r>
              <a:rPr lang="en-US" dirty="0">
                <a:ea typeface="Times New Roman"/>
                <a:cs typeface="Times New Roman"/>
              </a:rPr>
              <a:t>How you factor into the situation</a:t>
            </a:r>
          </a:p>
          <a:p>
            <a:pPr lvl="1">
              <a:lnSpc>
                <a:spcPct val="115000"/>
              </a:lnSpc>
              <a:spcBef>
                <a:spcPts val="0"/>
              </a:spcBef>
              <a:spcAft>
                <a:spcPts val="1000"/>
              </a:spcAft>
              <a:buFont typeface="+mj-lt"/>
              <a:buAutoNum type="alphaLcParenR"/>
            </a:pPr>
            <a:r>
              <a:rPr lang="en-US" dirty="0">
                <a:ea typeface="Times New Roman"/>
                <a:cs typeface="Times New Roman"/>
              </a:rPr>
              <a:t>How to use legal remedies</a:t>
            </a:r>
          </a:p>
          <a:p>
            <a:pPr lvl="0">
              <a:lnSpc>
                <a:spcPct val="115000"/>
              </a:lnSpc>
              <a:spcBef>
                <a:spcPts val="0"/>
              </a:spcBef>
              <a:spcAft>
                <a:spcPts val="1000"/>
              </a:spcAft>
              <a:buFont typeface="+mj-lt"/>
              <a:buAutoNum type="arabicParenR" startAt="9"/>
            </a:pPr>
            <a:r>
              <a:rPr lang="en-US" dirty="0">
                <a:ea typeface="Times New Roman"/>
                <a:cs typeface="Times New Roman"/>
              </a:rPr>
              <a:t>When the laws aren’t followed, the company usually:</a:t>
            </a:r>
          </a:p>
          <a:p>
            <a:pPr lvl="1">
              <a:lnSpc>
                <a:spcPct val="115000"/>
              </a:lnSpc>
              <a:spcBef>
                <a:spcPts val="0"/>
              </a:spcBef>
              <a:spcAft>
                <a:spcPts val="0"/>
              </a:spcAft>
              <a:buFont typeface="+mj-lt"/>
              <a:buAutoNum type="alphaLcParenR"/>
            </a:pPr>
            <a:r>
              <a:rPr lang="en-US" dirty="0">
                <a:ea typeface="Times New Roman"/>
                <a:cs typeface="Times New Roman"/>
              </a:rPr>
              <a:t>Tries to cover it up and fix the situation as soon as possible</a:t>
            </a:r>
          </a:p>
          <a:p>
            <a:pPr lvl="1">
              <a:lnSpc>
                <a:spcPct val="115000"/>
              </a:lnSpc>
              <a:spcBef>
                <a:spcPts val="0"/>
              </a:spcBef>
              <a:spcAft>
                <a:spcPts val="0"/>
              </a:spcAft>
              <a:buFont typeface="+mj-lt"/>
              <a:buAutoNum type="alphaLcParenR"/>
            </a:pPr>
            <a:r>
              <a:rPr lang="en-US" dirty="0">
                <a:ea typeface="Times New Roman"/>
                <a:cs typeface="Times New Roman"/>
              </a:rPr>
              <a:t>Suffers severe consequences</a:t>
            </a:r>
          </a:p>
          <a:p>
            <a:pPr lvl="1">
              <a:lnSpc>
                <a:spcPct val="115000"/>
              </a:lnSpc>
              <a:spcBef>
                <a:spcPts val="0"/>
              </a:spcBef>
              <a:spcAft>
                <a:spcPts val="0"/>
              </a:spcAft>
              <a:buFont typeface="+mj-lt"/>
              <a:buAutoNum type="alphaLcParenR"/>
            </a:pPr>
            <a:r>
              <a:rPr lang="en-US" dirty="0">
                <a:ea typeface="Times New Roman"/>
                <a:cs typeface="Times New Roman"/>
              </a:rPr>
              <a:t>Waits for extreme consequences and then reacts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47307910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acts helped reduce or eliminate conditions, which affects the public interest and the interest of the investors?</a:t>
            </a:r>
          </a:p>
          <a:p>
            <a:pPr lvl="1">
              <a:lnSpc>
                <a:spcPct val="115000"/>
              </a:lnSpc>
              <a:spcBef>
                <a:spcPts val="0"/>
              </a:spcBef>
              <a:spcAft>
                <a:spcPts val="0"/>
              </a:spcAft>
              <a:buFont typeface="+mj-lt"/>
              <a:buAutoNum type="alphaLcParenR"/>
            </a:pPr>
            <a:r>
              <a:rPr lang="en-US" dirty="0">
                <a:ea typeface="Times New Roman"/>
                <a:cs typeface="Times New Roman"/>
              </a:rPr>
              <a:t>Investment Advisers Act of 1940</a:t>
            </a:r>
          </a:p>
          <a:p>
            <a:pPr lvl="1">
              <a:lnSpc>
                <a:spcPct val="115000"/>
              </a:lnSpc>
              <a:spcBef>
                <a:spcPts val="0"/>
              </a:spcBef>
              <a:spcAft>
                <a:spcPts val="0"/>
              </a:spcAft>
              <a:buFont typeface="+mj-lt"/>
              <a:buAutoNum type="alphaLcParenR"/>
            </a:pPr>
            <a:r>
              <a:rPr lang="en-US" dirty="0">
                <a:ea typeface="Times New Roman"/>
                <a:cs typeface="Times New Roman"/>
              </a:rPr>
              <a:t>Securities Act of 1933</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Investment Company Act of 1940</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Trust Indentured Act of 1939</a:t>
            </a:r>
          </a:p>
          <a:p>
            <a:pPr lvl="0">
              <a:lnSpc>
                <a:spcPct val="115000"/>
              </a:lnSpc>
              <a:spcBef>
                <a:spcPts val="0"/>
              </a:spcBef>
              <a:spcAft>
                <a:spcPts val="1000"/>
              </a:spcAft>
              <a:buFont typeface="+mj-lt"/>
              <a:buAutoNum type="arabicParenR"/>
            </a:pPr>
            <a:r>
              <a:rPr lang="en-US" dirty="0">
                <a:ea typeface="Times New Roman"/>
                <a:cs typeface="Times New Roman"/>
              </a:rPr>
              <a:t>What did Securities Exchange Act of 1934 do?</a:t>
            </a:r>
          </a:p>
          <a:p>
            <a:pPr lvl="1">
              <a:lnSpc>
                <a:spcPct val="115000"/>
              </a:lnSpc>
              <a:spcBef>
                <a:spcPts val="0"/>
              </a:spcBef>
              <a:spcAft>
                <a:spcPts val="0"/>
              </a:spcAft>
              <a:buFont typeface="+mj-lt"/>
              <a:buAutoNum type="alphaLcParenR"/>
            </a:pPr>
            <a:r>
              <a:rPr lang="en-US" dirty="0">
                <a:ea typeface="Times New Roman"/>
                <a:cs typeface="Times New Roman"/>
              </a:rPr>
              <a:t>It regulated the offer and sales of securities</a:t>
            </a:r>
          </a:p>
          <a:p>
            <a:pPr lvl="1">
              <a:lnSpc>
                <a:spcPct val="115000"/>
              </a:lnSpc>
              <a:spcBef>
                <a:spcPts val="0"/>
              </a:spcBef>
              <a:spcAft>
                <a:spcPts val="0"/>
              </a:spcAft>
              <a:buFont typeface="+mj-lt"/>
              <a:buAutoNum type="alphaLcParenR"/>
            </a:pPr>
            <a:r>
              <a:rPr lang="en-US" dirty="0">
                <a:ea typeface="Times New Roman"/>
                <a:cs typeface="Times New Roman"/>
              </a:rPr>
              <a:t>It set standards for all public company board, management and accounting firms in the United States</a:t>
            </a:r>
          </a:p>
          <a:p>
            <a:pPr lvl="1">
              <a:lnSpc>
                <a:spcPct val="115000"/>
              </a:lnSpc>
              <a:spcBef>
                <a:spcPts val="0"/>
              </a:spcBef>
              <a:spcAft>
                <a:spcPts val="0"/>
              </a:spcAft>
              <a:buFont typeface="+mj-lt"/>
              <a:buAutoNum type="alphaLcParenR"/>
            </a:pPr>
            <a:r>
              <a:rPr lang="en-US" dirty="0">
                <a:ea typeface="Times New Roman"/>
                <a:cs typeface="Times New Roman"/>
              </a:rPr>
              <a:t>It improved ratings quality of companies, protecting investors.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governed the secondary trading of securities like stocks, and bonds</a:t>
            </a:r>
            <a:endParaRPr lang="en-US" dirty="0">
              <a:ea typeface="Times New Roman"/>
              <a:cs typeface="Times New Roman"/>
            </a:endParaRPr>
          </a:p>
        </p:txBody>
      </p:sp>
    </p:spTree>
    <p:extLst>
      <p:ext uri="{BB962C8B-B14F-4D97-AF65-F5344CB8AC3E}">
        <p14:creationId xmlns:p14="http://schemas.microsoft.com/office/powerpoint/2010/main" val="11662242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alternative name of the Sarbanes-Oxley Act?</a:t>
            </a:r>
          </a:p>
          <a:p>
            <a:pPr lvl="1">
              <a:lnSpc>
                <a:spcPct val="115000"/>
              </a:lnSpc>
              <a:spcBef>
                <a:spcPts val="0"/>
              </a:spcBef>
              <a:spcAft>
                <a:spcPts val="0"/>
              </a:spcAft>
              <a:buFont typeface="+mj-lt"/>
              <a:buAutoNum type="alphaLcParenR"/>
            </a:pPr>
            <a:r>
              <a:rPr lang="en-US" dirty="0">
                <a:ea typeface="Times New Roman"/>
                <a:cs typeface="Times New Roman"/>
              </a:rPr>
              <a:t>SOX</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Corporate And Auditing Accountability and Responsibility and Protection Act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Sarbox</a:t>
            </a:r>
          </a:p>
          <a:p>
            <a:pPr lvl="1">
              <a:lnSpc>
                <a:spcPct val="115000"/>
              </a:lnSpc>
              <a:spcBef>
                <a:spcPts val="0"/>
              </a:spcBef>
              <a:spcAft>
                <a:spcPts val="1000"/>
              </a:spcAft>
              <a:buFont typeface="+mj-lt"/>
              <a:buAutoNum type="alphaLcParenR"/>
            </a:pPr>
            <a:r>
              <a:rPr lang="en-US" dirty="0">
                <a:ea typeface="Times New Roman"/>
                <a:cs typeface="Times New Roman"/>
              </a:rPr>
              <a:t>Public Company Accounting Reform And Investor Protection Act</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does Sarbanes-Oxley Act not regulate?</a:t>
            </a:r>
          </a:p>
          <a:p>
            <a:pPr lvl="1">
              <a:lnSpc>
                <a:spcPct val="115000"/>
              </a:lnSpc>
              <a:spcBef>
                <a:spcPts val="0"/>
              </a:spcBef>
              <a:spcAft>
                <a:spcPts val="0"/>
              </a:spcAft>
              <a:buFont typeface="+mj-lt"/>
              <a:buAutoNum type="alphaLcParenR"/>
            </a:pPr>
            <a:r>
              <a:rPr lang="en-US" dirty="0">
                <a:ea typeface="Times New Roman"/>
                <a:cs typeface="Times New Roman"/>
              </a:rPr>
              <a:t>Board of directors</a:t>
            </a:r>
          </a:p>
          <a:p>
            <a:pPr lvl="1">
              <a:lnSpc>
                <a:spcPct val="115000"/>
              </a:lnSpc>
              <a:spcBef>
                <a:spcPts val="0"/>
              </a:spcBef>
              <a:spcAft>
                <a:spcPts val="0"/>
              </a:spcAft>
              <a:buFont typeface="+mj-lt"/>
              <a:buAutoNum type="alphaLcParenR"/>
            </a:pPr>
            <a:r>
              <a:rPr lang="en-US" dirty="0">
                <a:ea typeface="Times New Roman"/>
                <a:cs typeface="Times New Roman"/>
              </a:rPr>
              <a:t>Public accounting firms</a:t>
            </a:r>
          </a:p>
          <a:p>
            <a:pPr lvl="1">
              <a:lnSpc>
                <a:spcPct val="115000"/>
              </a:lnSpc>
              <a:spcBef>
                <a:spcPts val="0"/>
              </a:spcBef>
              <a:spcAft>
                <a:spcPts val="0"/>
              </a:spcAft>
              <a:buFont typeface="+mj-lt"/>
              <a:buAutoNum type="alphaLcParenR"/>
            </a:pPr>
            <a:r>
              <a:rPr lang="en-US" dirty="0">
                <a:ea typeface="Times New Roman"/>
                <a:cs typeface="Times New Roman"/>
              </a:rPr>
              <a:t>Management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Investors</a:t>
            </a:r>
            <a:endParaRPr lang="en-US" dirty="0">
              <a:ea typeface="Times New Roman"/>
              <a:cs typeface="Times New Roman"/>
            </a:endParaRPr>
          </a:p>
        </p:txBody>
      </p:sp>
    </p:spTree>
    <p:extLst>
      <p:ext uri="{BB962C8B-B14F-4D97-AF65-F5344CB8AC3E}">
        <p14:creationId xmlns:p14="http://schemas.microsoft.com/office/powerpoint/2010/main" val="24745188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section of Sarbanes-Oxley Act of 2002 requires that CEO and CFO certify the annual or quarterly report?</a:t>
            </a:r>
          </a:p>
          <a:p>
            <a:pPr lvl="1">
              <a:lnSpc>
                <a:spcPct val="115000"/>
              </a:lnSpc>
              <a:spcBef>
                <a:spcPts val="0"/>
              </a:spcBef>
              <a:spcAft>
                <a:spcPts val="0"/>
              </a:spcAft>
              <a:buFont typeface="+mj-lt"/>
              <a:buAutoNum type="alphaLcParenR"/>
            </a:pPr>
            <a:r>
              <a:rPr lang="en-US" dirty="0">
                <a:ea typeface="Times New Roman"/>
                <a:cs typeface="Times New Roman"/>
              </a:rPr>
              <a:t>Section 205</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Section 302</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Section 502</a:t>
            </a:r>
          </a:p>
          <a:p>
            <a:pPr lvl="1">
              <a:lnSpc>
                <a:spcPct val="115000"/>
              </a:lnSpc>
              <a:spcBef>
                <a:spcPts val="0"/>
              </a:spcBef>
              <a:spcAft>
                <a:spcPts val="1000"/>
              </a:spcAft>
              <a:buFont typeface="+mj-lt"/>
              <a:buAutoNum type="alphaLcParenR"/>
            </a:pPr>
            <a:r>
              <a:rPr lang="en-US" dirty="0">
                <a:ea typeface="Times New Roman"/>
                <a:cs typeface="Times New Roman"/>
              </a:rPr>
              <a:t>Section 203</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IS NOT a requirement of CEO’s and CFO’s reports?</a:t>
            </a:r>
          </a:p>
          <a:p>
            <a:pPr lvl="1">
              <a:lnSpc>
                <a:spcPct val="115000"/>
              </a:lnSpc>
              <a:spcBef>
                <a:spcPts val="0"/>
              </a:spcBef>
              <a:spcAft>
                <a:spcPts val="0"/>
              </a:spcAft>
              <a:buFont typeface="+mj-lt"/>
              <a:buAutoNum type="alphaLcParenR"/>
            </a:pPr>
            <a:r>
              <a:rPr lang="en-US" dirty="0">
                <a:solidFill>
                  <a:srgbClr val="000000"/>
                </a:solidFill>
                <a:ea typeface="Times New Roman"/>
                <a:cs typeface="NewCenturySchlbk-Roman"/>
              </a:rPr>
              <a:t>The signing officers are responsible for establishing and maintaining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NewCenturySchlbk-Roman"/>
              </a:rPr>
              <a:t>The signing officers have indicated in the report whether or not there were significant changes in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NewCenturySchlbk-Roman"/>
              </a:rPr>
              <a:t>Based on the officer’s knowledge, the report does not contain any untrue statement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NewCenturySchlbk-Roman"/>
              </a:rPr>
              <a:t>The signing officers are obligated to draw an outline of the organization’s future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3080446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The 8</a:t>
            </a:r>
            <a:r>
              <a:rPr lang="en-US" baseline="30000" dirty="0">
                <a:ea typeface="Times New Roman"/>
                <a:cs typeface="Times New Roman"/>
              </a:rPr>
              <a:t>th</a:t>
            </a:r>
            <a:r>
              <a:rPr lang="en-US" dirty="0">
                <a:ea typeface="Times New Roman"/>
                <a:cs typeface="Times New Roman"/>
              </a:rPr>
              <a:t> Company Law Directive is:</a:t>
            </a:r>
          </a:p>
          <a:p>
            <a:pPr lvl="1">
              <a:lnSpc>
                <a:spcPct val="115000"/>
              </a:lnSpc>
              <a:spcBef>
                <a:spcPts val="0"/>
              </a:spcBef>
              <a:spcAft>
                <a:spcPts val="0"/>
              </a:spcAft>
              <a:buFont typeface="+mj-lt"/>
              <a:buAutoNum type="alphaLcParenR"/>
            </a:pPr>
            <a:r>
              <a:rPr lang="en-US" dirty="0">
                <a:ea typeface="Times New Roman"/>
                <a:cs typeface="Times New Roman"/>
              </a:rPr>
              <a:t>An extension of the Sarbanes-Oxley Act of 2002</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European version of the Sarbanes-Oxley Act of 2002</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Asian version of the Sarbanes-Oxley Act of 2002</a:t>
            </a:r>
          </a:p>
          <a:p>
            <a:pPr lvl="1">
              <a:lnSpc>
                <a:spcPct val="115000"/>
              </a:lnSpc>
              <a:spcBef>
                <a:spcPts val="0"/>
              </a:spcBef>
              <a:spcAft>
                <a:spcPts val="1000"/>
              </a:spcAft>
              <a:buFont typeface="+mj-lt"/>
              <a:buAutoNum type="alphaLcParenR"/>
            </a:pPr>
            <a:r>
              <a:rPr lang="en-US" dirty="0">
                <a:ea typeface="Times New Roman"/>
                <a:cs typeface="Times New Roman"/>
              </a:rPr>
              <a:t>An universal Act similar to the Sarbanes-Oxley Act of 2002</a:t>
            </a:r>
          </a:p>
          <a:p>
            <a:pPr lvl="0">
              <a:lnSpc>
                <a:spcPct val="115000"/>
              </a:lnSpc>
              <a:spcBef>
                <a:spcPts val="0"/>
              </a:spcBef>
              <a:spcAft>
                <a:spcPts val="1000"/>
              </a:spcAft>
              <a:buFont typeface="+mj-lt"/>
              <a:buAutoNum type="arabicParenR" startAt="7"/>
            </a:pPr>
            <a:r>
              <a:rPr lang="en-US" dirty="0">
                <a:ea typeface="Times New Roman"/>
                <a:cs typeface="Times New Roman"/>
              </a:rPr>
              <a:t>When is The 8</a:t>
            </a:r>
            <a:r>
              <a:rPr lang="en-US" baseline="30000" dirty="0">
                <a:ea typeface="Times New Roman"/>
                <a:cs typeface="Times New Roman"/>
              </a:rPr>
              <a:t>th</a:t>
            </a:r>
            <a:r>
              <a:rPr lang="en-US" dirty="0">
                <a:ea typeface="Times New Roman"/>
                <a:cs typeface="Times New Roman"/>
              </a:rPr>
              <a:t> Company Law Directive enacted?</a:t>
            </a:r>
          </a:p>
          <a:p>
            <a:pPr lvl="1">
              <a:lnSpc>
                <a:spcPct val="115000"/>
              </a:lnSpc>
              <a:spcBef>
                <a:spcPts val="0"/>
              </a:spcBef>
              <a:spcAft>
                <a:spcPts val="0"/>
              </a:spcAft>
              <a:buFont typeface="+mj-lt"/>
              <a:buAutoNum type="alphaLcParenR"/>
            </a:pPr>
            <a:r>
              <a:rPr lang="en-US" dirty="0">
                <a:ea typeface="Times New Roman"/>
                <a:cs typeface="Times New Roman"/>
              </a:rPr>
              <a:t>In 2002</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 2006</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In 2013</a:t>
            </a:r>
          </a:p>
          <a:p>
            <a:pPr lvl="1">
              <a:lnSpc>
                <a:spcPct val="115000"/>
              </a:lnSpc>
              <a:spcBef>
                <a:spcPts val="0"/>
              </a:spcBef>
              <a:spcAft>
                <a:spcPts val="1000"/>
              </a:spcAft>
              <a:buFont typeface="+mj-lt"/>
              <a:buAutoNum type="alphaLcParenR"/>
            </a:pPr>
            <a:r>
              <a:rPr lang="en-US" dirty="0">
                <a:ea typeface="Times New Roman"/>
                <a:cs typeface="Times New Roman"/>
              </a:rPr>
              <a:t>In 2000</a:t>
            </a:r>
          </a:p>
          <a:p>
            <a:endParaRPr lang="en-US" dirty="0"/>
          </a:p>
        </p:txBody>
      </p:sp>
    </p:spTree>
    <p:extLst>
      <p:ext uri="{BB962C8B-B14F-4D97-AF65-F5344CB8AC3E}">
        <p14:creationId xmlns:p14="http://schemas.microsoft.com/office/powerpoint/2010/main" val="269964953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something you need to know as a manager?</a:t>
            </a:r>
          </a:p>
          <a:p>
            <a:pPr lvl="1">
              <a:lnSpc>
                <a:spcPct val="115000"/>
              </a:lnSpc>
              <a:spcBef>
                <a:spcPts val="0"/>
              </a:spcBef>
              <a:spcAft>
                <a:spcPts val="0"/>
              </a:spcAft>
              <a:buFont typeface="+mj-lt"/>
              <a:buAutoNum type="alphaLcParenR"/>
            </a:pPr>
            <a:r>
              <a:rPr lang="en-US" dirty="0">
                <a:ea typeface="Times New Roman"/>
                <a:cs typeface="Times New Roman"/>
              </a:rPr>
              <a:t>What does a certain law require</a:t>
            </a:r>
          </a:p>
          <a:p>
            <a:pPr lvl="1">
              <a:lnSpc>
                <a:spcPct val="115000"/>
              </a:lnSpc>
              <a:spcBef>
                <a:spcPts val="0"/>
              </a:spcBef>
              <a:spcAft>
                <a:spcPts val="0"/>
              </a:spcAft>
              <a:buFont typeface="+mj-lt"/>
              <a:buAutoNum type="alphaLcParenR"/>
            </a:pPr>
            <a:r>
              <a:rPr lang="en-US" dirty="0">
                <a:ea typeface="Times New Roman"/>
                <a:cs typeface="Times New Roman"/>
              </a:rPr>
              <a:t>Why a certain law exists</a:t>
            </a:r>
          </a:p>
          <a:p>
            <a:pPr lvl="1">
              <a:lnSpc>
                <a:spcPct val="115000"/>
              </a:lnSpc>
              <a:spcBef>
                <a:spcPts val="0"/>
              </a:spcBef>
              <a:spcAft>
                <a:spcPts val="0"/>
              </a:spcAft>
              <a:buFont typeface="+mj-lt"/>
              <a:buAutoNum type="alphaLcParenR"/>
            </a:pPr>
            <a:r>
              <a:rPr lang="en-US" dirty="0">
                <a:ea typeface="Times New Roman"/>
                <a:cs typeface="Times New Roman"/>
              </a:rPr>
              <a:t>How you factor into the situation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How to use legal remedies</a:t>
            </a:r>
            <a:endParaRPr lang="en-US" dirty="0">
              <a:ea typeface="Times New Roman"/>
              <a:cs typeface="Times New Roman"/>
            </a:endParaRPr>
          </a:p>
          <a:p>
            <a:pPr lvl="0">
              <a:lnSpc>
                <a:spcPct val="115000"/>
              </a:lnSpc>
              <a:spcBef>
                <a:spcPts val="0"/>
              </a:spcBef>
              <a:spcAft>
                <a:spcPts val="1000"/>
              </a:spcAft>
              <a:buFont typeface="+mj-lt"/>
              <a:buAutoNum type="arabicParenR" startAt="9"/>
            </a:pPr>
            <a:r>
              <a:rPr lang="en-US" dirty="0">
                <a:ea typeface="Times New Roman"/>
                <a:cs typeface="Times New Roman"/>
              </a:rPr>
              <a:t>When the laws aren’t followed, the company usually:</a:t>
            </a:r>
          </a:p>
          <a:p>
            <a:pPr lvl="1">
              <a:lnSpc>
                <a:spcPct val="115000"/>
              </a:lnSpc>
              <a:spcBef>
                <a:spcPts val="0"/>
              </a:spcBef>
              <a:spcAft>
                <a:spcPts val="0"/>
              </a:spcAft>
              <a:buFont typeface="+mj-lt"/>
              <a:buAutoNum type="alphaLcParenR"/>
            </a:pPr>
            <a:r>
              <a:rPr lang="en-US" dirty="0">
                <a:ea typeface="Times New Roman"/>
                <a:cs typeface="Times New Roman"/>
              </a:rPr>
              <a:t>Tries to cover it up and fix the situation as soon as possible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Suffers severe consequences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Waits for extreme consequences and then reacts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98659972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dirty="0"/>
              <a:t>Module Twelve:</a:t>
            </a:r>
            <a:br>
              <a:rPr lang="en-US" dirty="0"/>
            </a:br>
            <a:r>
              <a:rPr lang="en-US" dirty="0"/>
              <a:t>Wrapping Up</a:t>
            </a:r>
          </a:p>
        </p:txBody>
      </p:sp>
      <p:sp>
        <p:nvSpPr>
          <p:cNvPr id="6349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dirty="0">
                <a:latin typeface="Cambria" pitchFamily="18" charset="0"/>
                <a:cs typeface="Times New Roman" pitchFamily="18" charset="0"/>
              </a:rPr>
              <a:t>The highest use of capital is not to make more money, but to make money do more for the betterment of life.</a:t>
            </a:r>
          </a:p>
          <a:p>
            <a:pPr algn="ctr">
              <a:lnSpc>
                <a:spcPct val="115000"/>
              </a:lnSpc>
              <a:spcBef>
                <a:spcPct val="0"/>
              </a:spcBef>
              <a:spcAft>
                <a:spcPts val="1000"/>
              </a:spcAft>
            </a:pPr>
            <a:r>
              <a:rPr lang="en-US" sz="2400" b="1" dirty="0">
                <a:latin typeface="Cambria" pitchFamily="18" charset="0"/>
                <a:cs typeface="Times New Roman" pitchFamily="18" charset="0"/>
              </a:rPr>
              <a:t>Henry Ford</a:t>
            </a:r>
          </a:p>
          <a:p>
            <a:endParaRPr lang="en-US" sz="2400" dirty="0"/>
          </a:p>
        </p:txBody>
      </p:sp>
      <p:sp>
        <p:nvSpPr>
          <p:cNvPr id="64515" name="Content Placeholder 3"/>
          <p:cNvSpPr>
            <a:spLocks noGrp="1"/>
          </p:cNvSpPr>
          <p:nvPr>
            <p:ph type="body" sz="quarter" idx="11"/>
          </p:nvPr>
        </p:nvSpPr>
        <p:spPr/>
        <p:txBody>
          <a:bodyPr/>
          <a:lstStyle/>
          <a:p>
            <a:pPr marL="0">
              <a:defRPr/>
            </a:pPr>
            <a:r>
              <a:rPr lang="en-US" sz="2800" dirty="0"/>
              <a:t>Although this workshop is ending, we hope that your journey to improve your understanding of budgets and financial reports is just beginning. Please take a moment to review and update your action plan. This will be a key tool to guide your progress in the days, weeks, months, and years to come. We wish you the best of luck on the rest of your travels! </a:t>
            </a:r>
          </a:p>
          <a:p>
            <a:pPr>
              <a:defRPr/>
            </a:pPr>
            <a:endParaRPr lang="en-US"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Content Placeholder 2"/>
          <p:cNvSpPr>
            <a:spLocks noGrp="1"/>
          </p:cNvSpPr>
          <p:nvPr>
            <p:ph sz="quarter" idx="11"/>
          </p:nvPr>
        </p:nvSpPr>
        <p:spPr/>
        <p:txBody>
          <a:bodyPr/>
          <a:lstStyle/>
          <a:p>
            <a:pPr>
              <a:buFont typeface="Arial" charset="0"/>
              <a:buChar char="•"/>
            </a:pPr>
            <a:r>
              <a:rPr lang="en-US" b="1" dirty="0"/>
              <a:t>William Arthur Ward</a:t>
            </a:r>
            <a:r>
              <a:rPr lang="en-US" dirty="0"/>
              <a:t>: Wise are those who learn that the bottom line doesn’t always have to be their top priority. </a:t>
            </a:r>
          </a:p>
          <a:p>
            <a:pPr>
              <a:buFont typeface="Arial" charset="0"/>
              <a:buChar char="•"/>
            </a:pPr>
            <a:r>
              <a:rPr lang="en-US" b="1" dirty="0"/>
              <a:t>W. Clement Stone</a:t>
            </a:r>
            <a:r>
              <a:rPr lang="en-US" dirty="0"/>
              <a:t>: Try, try, try, and keep on trying is the rule that must be followed to become an expert in anything.</a:t>
            </a:r>
          </a:p>
          <a:p>
            <a:pPr>
              <a:buFont typeface="Arial" charset="0"/>
              <a:buChar char="•"/>
            </a:pPr>
            <a:r>
              <a:rPr lang="en-US" b="1" dirty="0"/>
              <a:t>Colin Powell</a:t>
            </a:r>
            <a:r>
              <a:rPr lang="en-US" dirty="0"/>
              <a:t>: There are no secrets to success. It is the result of preparation, hard work, and learning from failure.</a:t>
            </a:r>
          </a:p>
          <a:p>
            <a:endParaRPr lang="en-US" dirty="0"/>
          </a:p>
        </p:txBody>
      </p:sp>
      <p:sp>
        <p:nvSpPr>
          <p:cNvPr id="64514" name="Title 1"/>
          <p:cNvSpPr>
            <a:spLocks noGrp="1"/>
          </p:cNvSpPr>
          <p:nvPr>
            <p:ph type="title"/>
          </p:nvPr>
        </p:nvSpPr>
        <p:spPr/>
        <p:txBody>
          <a:bodyPr/>
          <a:lstStyle/>
          <a:p>
            <a:r>
              <a:rPr lang="en-US" dirty="0"/>
              <a:t>Words from the Wise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05D1530-B0E6-4181-A7A5-0DD342BFECC6}"/>
              </a:ext>
            </a:extLst>
          </p:cNvPr>
          <p:cNvSpPr>
            <a:spLocks noGrp="1"/>
          </p:cNvSpPr>
          <p:nvPr>
            <p:ph sz="quarter" idx="11"/>
          </p:nvPr>
        </p:nvSpPr>
        <p:spPr/>
        <p:txBody>
          <a:bodyPr/>
          <a:lstStyle/>
          <a:p>
            <a:endParaRPr lang="en-US"/>
          </a:p>
        </p:txBody>
      </p:sp>
      <p:sp>
        <p:nvSpPr>
          <p:cNvPr id="9218" name="Title 4"/>
          <p:cNvSpPr>
            <a:spLocks noGrp="1"/>
          </p:cNvSpPr>
          <p:nvPr>
            <p:ph type="title"/>
          </p:nvPr>
        </p:nvSpPr>
        <p:spPr/>
        <p:txBody>
          <a:bodyPr/>
          <a:lstStyle/>
          <a:p>
            <a:r>
              <a:rPr lang="en-US" dirty="0"/>
              <a:t>What is Finance?</a:t>
            </a:r>
          </a:p>
        </p:txBody>
      </p:sp>
      <p:grpSp>
        <p:nvGrpSpPr>
          <p:cNvPr id="2" name="Group 1">
            <a:extLst>
              <a:ext uri="{FF2B5EF4-FFF2-40B4-BE49-F238E27FC236}">
                <a16:creationId xmlns:a16="http://schemas.microsoft.com/office/drawing/2014/main" id="{D92563B3-8B1C-4B63-BC9A-9B4EB0875DA1}"/>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34581E45-9CBE-463F-AE02-108F63D3DC40}"/>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Money required to do something?</a:t>
              </a:r>
            </a:p>
          </p:txBody>
        </p:sp>
        <p:sp>
          <p:nvSpPr>
            <p:cNvPr id="5" name="Freeform: Shape 4">
              <a:extLst>
                <a:ext uri="{FF2B5EF4-FFF2-40B4-BE49-F238E27FC236}">
                  <a16:creationId xmlns:a16="http://schemas.microsoft.com/office/drawing/2014/main" id="{5EA628E9-FFF7-4267-B6F9-068BC2803DC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Money at the disposal?</a:t>
              </a:r>
            </a:p>
          </p:txBody>
        </p:sp>
        <p:sp>
          <p:nvSpPr>
            <p:cNvPr id="6" name="Freeform: Shape 5">
              <a:extLst>
                <a:ext uri="{FF2B5EF4-FFF2-40B4-BE49-F238E27FC236}">
                  <a16:creationId xmlns:a16="http://schemas.microsoft.com/office/drawing/2014/main" id="{0DC2CA6E-A432-41C2-BF5B-15F7A029007B}"/>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Art of managing monetary resources?</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99671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1297296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343368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49517850-3D6C-40E3-83DA-482C444740CA}"/>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r>
              <a:rPr lang="en-US" dirty="0"/>
              <a:t>Commonly Used Terms</a:t>
            </a:r>
          </a:p>
        </p:txBody>
      </p:sp>
      <p:grpSp>
        <p:nvGrpSpPr>
          <p:cNvPr id="2" name="Group 1">
            <a:extLst>
              <a:ext uri="{FF2B5EF4-FFF2-40B4-BE49-F238E27FC236}">
                <a16:creationId xmlns:a16="http://schemas.microsoft.com/office/drawing/2014/main" id="{09BB60DB-B479-4780-B3F0-637CD7908061}"/>
              </a:ext>
            </a:extLst>
          </p:cNvPr>
          <p:cNvGrpSpPr/>
          <p:nvPr/>
        </p:nvGrpSpPr>
        <p:grpSpPr>
          <a:xfrm>
            <a:off x="2062775" y="1601648"/>
            <a:ext cx="5018448" cy="4523065"/>
            <a:chOff x="2062775" y="1601648"/>
            <a:chExt cx="5018448" cy="4523065"/>
          </a:xfrm>
        </p:grpSpPr>
        <p:sp>
          <p:nvSpPr>
            <p:cNvPr id="4" name="Rectangle 3">
              <a:extLst>
                <a:ext uri="{FF2B5EF4-FFF2-40B4-BE49-F238E27FC236}">
                  <a16:creationId xmlns:a16="http://schemas.microsoft.com/office/drawing/2014/main" id="{3C78ED9D-E1F2-412A-BD94-FED6AE564C1F}"/>
                </a:ext>
              </a:extLst>
            </p:cNvPr>
            <p:cNvSpPr/>
            <p:nvPr/>
          </p:nvSpPr>
          <p:spPr>
            <a:xfrm rot="5400000">
              <a:off x="1695275" y="2629434"/>
              <a:ext cx="1605958" cy="193845"/>
            </a:xfrm>
            <a:prstGeom prst="rect">
              <a:avLst/>
            </a:pr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hueOff val="0"/>
                <a:satOff val="0"/>
                <a:lumOff val="0"/>
                <a:alphaOff val="0"/>
              </a:schemeClr>
            </a:fontRef>
          </p:style>
        </p:sp>
        <p:sp>
          <p:nvSpPr>
            <p:cNvPr id="5" name="Freeform: Shape 4">
              <a:extLst>
                <a:ext uri="{FF2B5EF4-FFF2-40B4-BE49-F238E27FC236}">
                  <a16:creationId xmlns:a16="http://schemas.microsoft.com/office/drawing/2014/main" id="{1E7989CE-F365-4DEF-8E5F-6BC7421918D6}"/>
                </a:ext>
              </a:extLst>
            </p:cNvPr>
            <p:cNvSpPr/>
            <p:nvPr/>
          </p:nvSpPr>
          <p:spPr>
            <a:xfrm>
              <a:off x="2062775" y="1601648"/>
              <a:ext cx="2153840" cy="1292304"/>
            </a:xfrm>
            <a:custGeom>
              <a:avLst/>
              <a:gdLst>
                <a:gd name="connsiteX0" fmla="*/ 0 w 2153840"/>
                <a:gd name="connsiteY0" fmla="*/ 129230 h 1292304"/>
                <a:gd name="connsiteX1" fmla="*/ 129230 w 2153840"/>
                <a:gd name="connsiteY1" fmla="*/ 0 h 1292304"/>
                <a:gd name="connsiteX2" fmla="*/ 2024610 w 2153840"/>
                <a:gd name="connsiteY2" fmla="*/ 0 h 1292304"/>
                <a:gd name="connsiteX3" fmla="*/ 2153840 w 2153840"/>
                <a:gd name="connsiteY3" fmla="*/ 129230 h 1292304"/>
                <a:gd name="connsiteX4" fmla="*/ 2153840 w 2153840"/>
                <a:gd name="connsiteY4" fmla="*/ 1163074 h 1292304"/>
                <a:gd name="connsiteX5" fmla="*/ 2024610 w 2153840"/>
                <a:gd name="connsiteY5" fmla="*/ 1292304 h 1292304"/>
                <a:gd name="connsiteX6" fmla="*/ 129230 w 2153840"/>
                <a:gd name="connsiteY6" fmla="*/ 1292304 h 1292304"/>
                <a:gd name="connsiteX7" fmla="*/ 0 w 2153840"/>
                <a:gd name="connsiteY7" fmla="*/ 1163074 h 1292304"/>
                <a:gd name="connsiteX8" fmla="*/ 0 w 2153840"/>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3840" h="1292304">
                  <a:moveTo>
                    <a:pt x="0" y="129230"/>
                  </a:moveTo>
                  <a:cubicBezTo>
                    <a:pt x="0" y="57858"/>
                    <a:pt x="57858" y="0"/>
                    <a:pt x="129230" y="0"/>
                  </a:cubicBezTo>
                  <a:lnTo>
                    <a:pt x="2024610" y="0"/>
                  </a:lnTo>
                  <a:cubicBezTo>
                    <a:pt x="2095982" y="0"/>
                    <a:pt x="2153840" y="57858"/>
                    <a:pt x="2153840" y="129230"/>
                  </a:cubicBezTo>
                  <a:lnTo>
                    <a:pt x="2153840" y="1163074"/>
                  </a:lnTo>
                  <a:cubicBezTo>
                    <a:pt x="2153840" y="1234446"/>
                    <a:pt x="2095982" y="1292304"/>
                    <a:pt x="2024610"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Assets</a:t>
              </a:r>
            </a:p>
          </p:txBody>
        </p:sp>
        <p:sp>
          <p:nvSpPr>
            <p:cNvPr id="6" name="Rectangle 5">
              <a:extLst>
                <a:ext uri="{FF2B5EF4-FFF2-40B4-BE49-F238E27FC236}">
                  <a16:creationId xmlns:a16="http://schemas.microsoft.com/office/drawing/2014/main" id="{AEC4FDE3-DE61-476C-98E1-B8F68E87A444}"/>
                </a:ext>
              </a:extLst>
            </p:cNvPr>
            <p:cNvSpPr/>
            <p:nvPr/>
          </p:nvSpPr>
          <p:spPr>
            <a:xfrm rot="5400000">
              <a:off x="1695275" y="4244814"/>
              <a:ext cx="1605958" cy="193845"/>
            </a:xfrm>
            <a:prstGeom prst="rect">
              <a:avLst/>
            </a:pr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01E491A8-612E-4CF9-99FB-C532DDAB59E8}"/>
                </a:ext>
              </a:extLst>
            </p:cNvPr>
            <p:cNvSpPr/>
            <p:nvPr/>
          </p:nvSpPr>
          <p:spPr>
            <a:xfrm>
              <a:off x="2062775" y="3217029"/>
              <a:ext cx="2153840" cy="1292304"/>
            </a:xfrm>
            <a:custGeom>
              <a:avLst/>
              <a:gdLst>
                <a:gd name="connsiteX0" fmla="*/ 0 w 2153840"/>
                <a:gd name="connsiteY0" fmla="*/ 129230 h 1292304"/>
                <a:gd name="connsiteX1" fmla="*/ 129230 w 2153840"/>
                <a:gd name="connsiteY1" fmla="*/ 0 h 1292304"/>
                <a:gd name="connsiteX2" fmla="*/ 2024610 w 2153840"/>
                <a:gd name="connsiteY2" fmla="*/ 0 h 1292304"/>
                <a:gd name="connsiteX3" fmla="*/ 2153840 w 2153840"/>
                <a:gd name="connsiteY3" fmla="*/ 129230 h 1292304"/>
                <a:gd name="connsiteX4" fmla="*/ 2153840 w 2153840"/>
                <a:gd name="connsiteY4" fmla="*/ 1163074 h 1292304"/>
                <a:gd name="connsiteX5" fmla="*/ 2024610 w 2153840"/>
                <a:gd name="connsiteY5" fmla="*/ 1292304 h 1292304"/>
                <a:gd name="connsiteX6" fmla="*/ 129230 w 2153840"/>
                <a:gd name="connsiteY6" fmla="*/ 1292304 h 1292304"/>
                <a:gd name="connsiteX7" fmla="*/ 0 w 2153840"/>
                <a:gd name="connsiteY7" fmla="*/ 1163074 h 1292304"/>
                <a:gd name="connsiteX8" fmla="*/ 0 w 2153840"/>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3840" h="1292304">
                  <a:moveTo>
                    <a:pt x="0" y="129230"/>
                  </a:moveTo>
                  <a:cubicBezTo>
                    <a:pt x="0" y="57858"/>
                    <a:pt x="57858" y="0"/>
                    <a:pt x="129230" y="0"/>
                  </a:cubicBezTo>
                  <a:lnTo>
                    <a:pt x="2024610" y="0"/>
                  </a:lnTo>
                  <a:cubicBezTo>
                    <a:pt x="2095982" y="0"/>
                    <a:pt x="2153840" y="57858"/>
                    <a:pt x="2153840" y="129230"/>
                  </a:cubicBezTo>
                  <a:lnTo>
                    <a:pt x="2153840" y="1163074"/>
                  </a:lnTo>
                  <a:cubicBezTo>
                    <a:pt x="2153840" y="1234446"/>
                    <a:pt x="2095982" y="1292304"/>
                    <a:pt x="2024610"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Budget</a:t>
              </a:r>
            </a:p>
          </p:txBody>
        </p:sp>
        <p:sp>
          <p:nvSpPr>
            <p:cNvPr id="8" name="Rectangle 7">
              <a:extLst>
                <a:ext uri="{FF2B5EF4-FFF2-40B4-BE49-F238E27FC236}">
                  <a16:creationId xmlns:a16="http://schemas.microsoft.com/office/drawing/2014/main" id="{44C41B84-2AE5-442D-94EC-8561BE1BDC9B}"/>
                </a:ext>
              </a:extLst>
            </p:cNvPr>
            <p:cNvSpPr/>
            <p:nvPr/>
          </p:nvSpPr>
          <p:spPr>
            <a:xfrm>
              <a:off x="2502965" y="5052504"/>
              <a:ext cx="2855186" cy="193845"/>
            </a:xfrm>
            <a:prstGeom prst="rect">
              <a:avLst/>
            </a:prstGeom>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hueOff val="0"/>
                <a:satOff val="0"/>
                <a:lumOff val="0"/>
                <a:alphaOff val="0"/>
              </a:schemeClr>
            </a:fontRef>
          </p:style>
        </p:sp>
        <p:sp>
          <p:nvSpPr>
            <p:cNvPr id="9" name="Freeform: Shape 8">
              <a:extLst>
                <a:ext uri="{FF2B5EF4-FFF2-40B4-BE49-F238E27FC236}">
                  <a16:creationId xmlns:a16="http://schemas.microsoft.com/office/drawing/2014/main" id="{2DDB1B1A-5397-4675-A43C-E11E24E69F5B}"/>
                </a:ext>
              </a:extLst>
            </p:cNvPr>
            <p:cNvSpPr/>
            <p:nvPr/>
          </p:nvSpPr>
          <p:spPr>
            <a:xfrm>
              <a:off x="2062775" y="4832409"/>
              <a:ext cx="2153840" cy="1292304"/>
            </a:xfrm>
            <a:custGeom>
              <a:avLst/>
              <a:gdLst>
                <a:gd name="connsiteX0" fmla="*/ 0 w 2153840"/>
                <a:gd name="connsiteY0" fmla="*/ 129230 h 1292304"/>
                <a:gd name="connsiteX1" fmla="*/ 129230 w 2153840"/>
                <a:gd name="connsiteY1" fmla="*/ 0 h 1292304"/>
                <a:gd name="connsiteX2" fmla="*/ 2024610 w 2153840"/>
                <a:gd name="connsiteY2" fmla="*/ 0 h 1292304"/>
                <a:gd name="connsiteX3" fmla="*/ 2153840 w 2153840"/>
                <a:gd name="connsiteY3" fmla="*/ 129230 h 1292304"/>
                <a:gd name="connsiteX4" fmla="*/ 2153840 w 2153840"/>
                <a:gd name="connsiteY4" fmla="*/ 1163074 h 1292304"/>
                <a:gd name="connsiteX5" fmla="*/ 2024610 w 2153840"/>
                <a:gd name="connsiteY5" fmla="*/ 1292304 h 1292304"/>
                <a:gd name="connsiteX6" fmla="*/ 129230 w 2153840"/>
                <a:gd name="connsiteY6" fmla="*/ 1292304 h 1292304"/>
                <a:gd name="connsiteX7" fmla="*/ 0 w 2153840"/>
                <a:gd name="connsiteY7" fmla="*/ 1163074 h 1292304"/>
                <a:gd name="connsiteX8" fmla="*/ 0 w 2153840"/>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3840" h="1292304">
                  <a:moveTo>
                    <a:pt x="0" y="129230"/>
                  </a:moveTo>
                  <a:cubicBezTo>
                    <a:pt x="0" y="57858"/>
                    <a:pt x="57858" y="0"/>
                    <a:pt x="129230" y="0"/>
                  </a:cubicBezTo>
                  <a:lnTo>
                    <a:pt x="2024610" y="0"/>
                  </a:lnTo>
                  <a:cubicBezTo>
                    <a:pt x="2095982" y="0"/>
                    <a:pt x="2153840" y="57858"/>
                    <a:pt x="2153840" y="129230"/>
                  </a:cubicBezTo>
                  <a:lnTo>
                    <a:pt x="2153840" y="1163074"/>
                  </a:lnTo>
                  <a:cubicBezTo>
                    <a:pt x="2153840" y="1234446"/>
                    <a:pt x="2095982" y="1292304"/>
                    <a:pt x="2024610"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a:t>
              </a:r>
            </a:p>
          </p:txBody>
        </p:sp>
        <p:sp>
          <p:nvSpPr>
            <p:cNvPr id="10" name="Rectangle 9">
              <a:extLst>
                <a:ext uri="{FF2B5EF4-FFF2-40B4-BE49-F238E27FC236}">
                  <a16:creationId xmlns:a16="http://schemas.microsoft.com/office/drawing/2014/main" id="{A7647203-867E-4016-87B4-BCAE75592FC4}"/>
                </a:ext>
              </a:extLst>
            </p:cNvPr>
            <p:cNvSpPr/>
            <p:nvPr/>
          </p:nvSpPr>
          <p:spPr>
            <a:xfrm rot="16200000">
              <a:off x="4559883" y="4244814"/>
              <a:ext cx="1605958" cy="193845"/>
            </a:xfrm>
            <a:prstGeom prst="rect">
              <a:avLst/>
            </a:prstGeom>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hueOff val="0"/>
                <a:satOff val="0"/>
                <a:lumOff val="0"/>
                <a:alphaOff val="0"/>
              </a:schemeClr>
            </a:fontRef>
          </p:style>
        </p:sp>
        <p:sp>
          <p:nvSpPr>
            <p:cNvPr id="11" name="Freeform: Shape 10">
              <a:extLst>
                <a:ext uri="{FF2B5EF4-FFF2-40B4-BE49-F238E27FC236}">
                  <a16:creationId xmlns:a16="http://schemas.microsoft.com/office/drawing/2014/main" id="{CCCB4495-60E1-4666-BCA3-DA84226E4553}"/>
                </a:ext>
              </a:extLst>
            </p:cNvPr>
            <p:cNvSpPr/>
            <p:nvPr/>
          </p:nvSpPr>
          <p:spPr>
            <a:xfrm>
              <a:off x="4927383" y="4832409"/>
              <a:ext cx="2153840" cy="1292304"/>
            </a:xfrm>
            <a:custGeom>
              <a:avLst/>
              <a:gdLst>
                <a:gd name="connsiteX0" fmla="*/ 0 w 2153840"/>
                <a:gd name="connsiteY0" fmla="*/ 129230 h 1292304"/>
                <a:gd name="connsiteX1" fmla="*/ 129230 w 2153840"/>
                <a:gd name="connsiteY1" fmla="*/ 0 h 1292304"/>
                <a:gd name="connsiteX2" fmla="*/ 2024610 w 2153840"/>
                <a:gd name="connsiteY2" fmla="*/ 0 h 1292304"/>
                <a:gd name="connsiteX3" fmla="*/ 2153840 w 2153840"/>
                <a:gd name="connsiteY3" fmla="*/ 129230 h 1292304"/>
                <a:gd name="connsiteX4" fmla="*/ 2153840 w 2153840"/>
                <a:gd name="connsiteY4" fmla="*/ 1163074 h 1292304"/>
                <a:gd name="connsiteX5" fmla="*/ 2024610 w 2153840"/>
                <a:gd name="connsiteY5" fmla="*/ 1292304 h 1292304"/>
                <a:gd name="connsiteX6" fmla="*/ 129230 w 2153840"/>
                <a:gd name="connsiteY6" fmla="*/ 1292304 h 1292304"/>
                <a:gd name="connsiteX7" fmla="*/ 0 w 2153840"/>
                <a:gd name="connsiteY7" fmla="*/ 1163074 h 1292304"/>
                <a:gd name="connsiteX8" fmla="*/ 0 w 2153840"/>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3840" h="1292304">
                  <a:moveTo>
                    <a:pt x="0" y="129230"/>
                  </a:moveTo>
                  <a:cubicBezTo>
                    <a:pt x="0" y="57858"/>
                    <a:pt x="57858" y="0"/>
                    <a:pt x="129230" y="0"/>
                  </a:cubicBezTo>
                  <a:lnTo>
                    <a:pt x="2024610" y="0"/>
                  </a:lnTo>
                  <a:cubicBezTo>
                    <a:pt x="2095982" y="0"/>
                    <a:pt x="2153840" y="57858"/>
                    <a:pt x="2153840" y="129230"/>
                  </a:cubicBezTo>
                  <a:lnTo>
                    <a:pt x="2153840" y="1163074"/>
                  </a:lnTo>
                  <a:cubicBezTo>
                    <a:pt x="2153840" y="1234446"/>
                    <a:pt x="2095982" y="1292304"/>
                    <a:pt x="2024610"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Equity</a:t>
              </a:r>
            </a:p>
          </p:txBody>
        </p:sp>
        <p:sp>
          <p:nvSpPr>
            <p:cNvPr id="12" name="Rectangle 11">
              <a:extLst>
                <a:ext uri="{FF2B5EF4-FFF2-40B4-BE49-F238E27FC236}">
                  <a16:creationId xmlns:a16="http://schemas.microsoft.com/office/drawing/2014/main" id="{D4302B7C-1976-4B4A-8204-341077881B8A}"/>
                </a:ext>
              </a:extLst>
            </p:cNvPr>
            <p:cNvSpPr/>
            <p:nvPr/>
          </p:nvSpPr>
          <p:spPr>
            <a:xfrm rot="16200000">
              <a:off x="4559883" y="2629434"/>
              <a:ext cx="1605958" cy="193845"/>
            </a:xfrm>
            <a:prstGeom prst="rect">
              <a:avLst/>
            </a:prstGeom>
          </p:spPr>
          <p:style>
            <a:lnRef idx="0">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hueOff val="0"/>
                <a:satOff val="0"/>
                <a:lumOff val="0"/>
                <a:alphaOff val="0"/>
              </a:schemeClr>
            </a:fontRef>
          </p:style>
        </p:sp>
        <p:sp>
          <p:nvSpPr>
            <p:cNvPr id="13" name="Freeform: Shape 12">
              <a:extLst>
                <a:ext uri="{FF2B5EF4-FFF2-40B4-BE49-F238E27FC236}">
                  <a16:creationId xmlns:a16="http://schemas.microsoft.com/office/drawing/2014/main" id="{FA773098-ED9D-4337-B221-25BB7A4AA55F}"/>
                </a:ext>
              </a:extLst>
            </p:cNvPr>
            <p:cNvSpPr/>
            <p:nvPr/>
          </p:nvSpPr>
          <p:spPr>
            <a:xfrm>
              <a:off x="4927383" y="3217029"/>
              <a:ext cx="2153840" cy="1292304"/>
            </a:xfrm>
            <a:custGeom>
              <a:avLst/>
              <a:gdLst>
                <a:gd name="connsiteX0" fmla="*/ 0 w 2153840"/>
                <a:gd name="connsiteY0" fmla="*/ 129230 h 1292304"/>
                <a:gd name="connsiteX1" fmla="*/ 129230 w 2153840"/>
                <a:gd name="connsiteY1" fmla="*/ 0 h 1292304"/>
                <a:gd name="connsiteX2" fmla="*/ 2024610 w 2153840"/>
                <a:gd name="connsiteY2" fmla="*/ 0 h 1292304"/>
                <a:gd name="connsiteX3" fmla="*/ 2153840 w 2153840"/>
                <a:gd name="connsiteY3" fmla="*/ 129230 h 1292304"/>
                <a:gd name="connsiteX4" fmla="*/ 2153840 w 2153840"/>
                <a:gd name="connsiteY4" fmla="*/ 1163074 h 1292304"/>
                <a:gd name="connsiteX5" fmla="*/ 2024610 w 2153840"/>
                <a:gd name="connsiteY5" fmla="*/ 1292304 h 1292304"/>
                <a:gd name="connsiteX6" fmla="*/ 129230 w 2153840"/>
                <a:gd name="connsiteY6" fmla="*/ 1292304 h 1292304"/>
                <a:gd name="connsiteX7" fmla="*/ 0 w 2153840"/>
                <a:gd name="connsiteY7" fmla="*/ 1163074 h 1292304"/>
                <a:gd name="connsiteX8" fmla="*/ 0 w 2153840"/>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3840" h="1292304">
                  <a:moveTo>
                    <a:pt x="0" y="129230"/>
                  </a:moveTo>
                  <a:cubicBezTo>
                    <a:pt x="0" y="57858"/>
                    <a:pt x="57858" y="0"/>
                    <a:pt x="129230" y="0"/>
                  </a:cubicBezTo>
                  <a:lnTo>
                    <a:pt x="2024610" y="0"/>
                  </a:lnTo>
                  <a:cubicBezTo>
                    <a:pt x="2095982" y="0"/>
                    <a:pt x="2153840" y="57858"/>
                    <a:pt x="2153840" y="129230"/>
                  </a:cubicBezTo>
                  <a:lnTo>
                    <a:pt x="2153840" y="1163074"/>
                  </a:lnTo>
                  <a:cubicBezTo>
                    <a:pt x="2153840" y="1234446"/>
                    <a:pt x="2095982" y="1292304"/>
                    <a:pt x="2024610"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a:t>
              </a:r>
            </a:p>
          </p:txBody>
        </p:sp>
        <p:sp>
          <p:nvSpPr>
            <p:cNvPr id="14" name="Freeform: Shape 13">
              <a:extLst>
                <a:ext uri="{FF2B5EF4-FFF2-40B4-BE49-F238E27FC236}">
                  <a16:creationId xmlns:a16="http://schemas.microsoft.com/office/drawing/2014/main" id="{76C79E7A-18BC-4B53-BB56-C55B446C3887}"/>
                </a:ext>
              </a:extLst>
            </p:cNvPr>
            <p:cNvSpPr/>
            <p:nvPr/>
          </p:nvSpPr>
          <p:spPr>
            <a:xfrm>
              <a:off x="4927383" y="1601648"/>
              <a:ext cx="2153840" cy="1292304"/>
            </a:xfrm>
            <a:custGeom>
              <a:avLst/>
              <a:gdLst>
                <a:gd name="connsiteX0" fmla="*/ 0 w 2153840"/>
                <a:gd name="connsiteY0" fmla="*/ 129230 h 1292304"/>
                <a:gd name="connsiteX1" fmla="*/ 129230 w 2153840"/>
                <a:gd name="connsiteY1" fmla="*/ 0 h 1292304"/>
                <a:gd name="connsiteX2" fmla="*/ 2024610 w 2153840"/>
                <a:gd name="connsiteY2" fmla="*/ 0 h 1292304"/>
                <a:gd name="connsiteX3" fmla="*/ 2153840 w 2153840"/>
                <a:gd name="connsiteY3" fmla="*/ 129230 h 1292304"/>
                <a:gd name="connsiteX4" fmla="*/ 2153840 w 2153840"/>
                <a:gd name="connsiteY4" fmla="*/ 1163074 h 1292304"/>
                <a:gd name="connsiteX5" fmla="*/ 2024610 w 2153840"/>
                <a:gd name="connsiteY5" fmla="*/ 1292304 h 1292304"/>
                <a:gd name="connsiteX6" fmla="*/ 129230 w 2153840"/>
                <a:gd name="connsiteY6" fmla="*/ 1292304 h 1292304"/>
                <a:gd name="connsiteX7" fmla="*/ 0 w 2153840"/>
                <a:gd name="connsiteY7" fmla="*/ 1163074 h 1292304"/>
                <a:gd name="connsiteX8" fmla="*/ 0 w 2153840"/>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3840" h="1292304">
                  <a:moveTo>
                    <a:pt x="0" y="129230"/>
                  </a:moveTo>
                  <a:cubicBezTo>
                    <a:pt x="0" y="57858"/>
                    <a:pt x="57858" y="0"/>
                    <a:pt x="129230" y="0"/>
                  </a:cubicBezTo>
                  <a:lnTo>
                    <a:pt x="2024610" y="0"/>
                  </a:lnTo>
                  <a:cubicBezTo>
                    <a:pt x="2095982" y="0"/>
                    <a:pt x="2153840" y="57858"/>
                    <a:pt x="2153840" y="129230"/>
                  </a:cubicBezTo>
                  <a:lnTo>
                    <a:pt x="2153840" y="1163074"/>
                  </a:lnTo>
                  <a:cubicBezTo>
                    <a:pt x="2153840" y="1234446"/>
                    <a:pt x="2095982" y="1292304"/>
                    <a:pt x="2024610"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Liability</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9BBF9FE-36A1-4564-93EE-A195674A7F63}"/>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Key Players</a:t>
            </a:r>
          </a:p>
        </p:txBody>
      </p:sp>
      <p:grpSp>
        <p:nvGrpSpPr>
          <p:cNvPr id="2" name="Group 1">
            <a:extLst>
              <a:ext uri="{FF2B5EF4-FFF2-40B4-BE49-F238E27FC236}">
                <a16:creationId xmlns:a16="http://schemas.microsoft.com/office/drawing/2014/main" id="{BCF87442-3562-4545-B393-9B410759B7E4}"/>
              </a:ext>
            </a:extLst>
          </p:cNvPr>
          <p:cNvGrpSpPr/>
          <p:nvPr/>
        </p:nvGrpSpPr>
        <p:grpSpPr>
          <a:xfrm>
            <a:off x="611560" y="1340768"/>
            <a:ext cx="8062723" cy="5111069"/>
            <a:chOff x="611560" y="1340768"/>
            <a:chExt cx="8062723" cy="5111069"/>
          </a:xfrm>
        </p:grpSpPr>
        <p:sp>
          <p:nvSpPr>
            <p:cNvPr id="3" name="Freeform: Shape 2">
              <a:extLst>
                <a:ext uri="{FF2B5EF4-FFF2-40B4-BE49-F238E27FC236}">
                  <a16:creationId xmlns:a16="http://schemas.microsoft.com/office/drawing/2014/main" id="{5B204907-A766-43FB-8D14-31BDC8AEAF5F}"/>
                </a:ext>
              </a:extLst>
            </p:cNvPr>
            <p:cNvSpPr/>
            <p:nvPr/>
          </p:nvSpPr>
          <p:spPr>
            <a:xfrm>
              <a:off x="2973552" y="1342265"/>
              <a:ext cx="5700731" cy="1188272"/>
            </a:xfrm>
            <a:custGeom>
              <a:avLst/>
              <a:gdLst>
                <a:gd name="connsiteX0" fmla="*/ 0 w 5700731"/>
                <a:gd name="connsiteY0" fmla="*/ 148534 h 1188272"/>
                <a:gd name="connsiteX1" fmla="*/ 5106595 w 5700731"/>
                <a:gd name="connsiteY1" fmla="*/ 148534 h 1188272"/>
                <a:gd name="connsiteX2" fmla="*/ 5106595 w 5700731"/>
                <a:gd name="connsiteY2" fmla="*/ 0 h 1188272"/>
                <a:gd name="connsiteX3" fmla="*/ 5700731 w 5700731"/>
                <a:gd name="connsiteY3" fmla="*/ 594136 h 1188272"/>
                <a:gd name="connsiteX4" fmla="*/ 5106595 w 5700731"/>
                <a:gd name="connsiteY4" fmla="*/ 1188272 h 1188272"/>
                <a:gd name="connsiteX5" fmla="*/ 5106595 w 5700731"/>
                <a:gd name="connsiteY5" fmla="*/ 1039738 h 1188272"/>
                <a:gd name="connsiteX6" fmla="*/ 0 w 5700731"/>
                <a:gd name="connsiteY6" fmla="*/ 1039738 h 1188272"/>
                <a:gd name="connsiteX7" fmla="*/ 0 w 5700731"/>
                <a:gd name="connsiteY7" fmla="*/ 148534 h 118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00731" h="1188272">
                  <a:moveTo>
                    <a:pt x="0" y="148534"/>
                  </a:moveTo>
                  <a:lnTo>
                    <a:pt x="5106595" y="148534"/>
                  </a:lnTo>
                  <a:lnTo>
                    <a:pt x="5106595" y="0"/>
                  </a:lnTo>
                  <a:lnTo>
                    <a:pt x="5700731" y="594136"/>
                  </a:lnTo>
                  <a:lnTo>
                    <a:pt x="5106595" y="1188272"/>
                  </a:lnTo>
                  <a:lnTo>
                    <a:pt x="5106595" y="1039738"/>
                  </a:lnTo>
                  <a:lnTo>
                    <a:pt x="0" y="1039738"/>
                  </a:lnTo>
                  <a:lnTo>
                    <a:pt x="0" y="148534"/>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9050" tIns="167584" rIns="464652" bIns="167584"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Steers the organization</a:t>
              </a:r>
            </a:p>
          </p:txBody>
        </p:sp>
        <p:sp>
          <p:nvSpPr>
            <p:cNvPr id="4" name="Freeform: Shape 3">
              <a:extLst>
                <a:ext uri="{FF2B5EF4-FFF2-40B4-BE49-F238E27FC236}">
                  <a16:creationId xmlns:a16="http://schemas.microsoft.com/office/drawing/2014/main" id="{D5B4C697-7C7E-4AE1-B318-2B5A9289466A}"/>
                </a:ext>
              </a:extLst>
            </p:cNvPr>
            <p:cNvSpPr/>
            <p:nvPr/>
          </p:nvSpPr>
          <p:spPr>
            <a:xfrm>
              <a:off x="611560" y="1340768"/>
              <a:ext cx="2359820" cy="1188272"/>
            </a:xfrm>
            <a:custGeom>
              <a:avLst/>
              <a:gdLst>
                <a:gd name="connsiteX0" fmla="*/ 0 w 2359820"/>
                <a:gd name="connsiteY0" fmla="*/ 198049 h 1188272"/>
                <a:gd name="connsiteX1" fmla="*/ 198049 w 2359820"/>
                <a:gd name="connsiteY1" fmla="*/ 0 h 1188272"/>
                <a:gd name="connsiteX2" fmla="*/ 2161771 w 2359820"/>
                <a:gd name="connsiteY2" fmla="*/ 0 h 1188272"/>
                <a:gd name="connsiteX3" fmla="*/ 2359820 w 2359820"/>
                <a:gd name="connsiteY3" fmla="*/ 198049 h 1188272"/>
                <a:gd name="connsiteX4" fmla="*/ 2359820 w 2359820"/>
                <a:gd name="connsiteY4" fmla="*/ 990223 h 1188272"/>
                <a:gd name="connsiteX5" fmla="*/ 2161771 w 2359820"/>
                <a:gd name="connsiteY5" fmla="*/ 1188272 h 1188272"/>
                <a:gd name="connsiteX6" fmla="*/ 198049 w 2359820"/>
                <a:gd name="connsiteY6" fmla="*/ 1188272 h 1188272"/>
                <a:gd name="connsiteX7" fmla="*/ 0 w 2359820"/>
                <a:gd name="connsiteY7" fmla="*/ 990223 h 1188272"/>
                <a:gd name="connsiteX8" fmla="*/ 0 w 2359820"/>
                <a:gd name="connsiteY8" fmla="*/ 198049 h 118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9820" h="1188272">
                  <a:moveTo>
                    <a:pt x="0" y="198049"/>
                  </a:moveTo>
                  <a:cubicBezTo>
                    <a:pt x="0" y="88670"/>
                    <a:pt x="88670" y="0"/>
                    <a:pt x="198049" y="0"/>
                  </a:cubicBezTo>
                  <a:lnTo>
                    <a:pt x="2161771" y="0"/>
                  </a:lnTo>
                  <a:cubicBezTo>
                    <a:pt x="2271150" y="0"/>
                    <a:pt x="2359820" y="88670"/>
                    <a:pt x="2359820" y="198049"/>
                  </a:cubicBezTo>
                  <a:lnTo>
                    <a:pt x="2359820" y="990223"/>
                  </a:lnTo>
                  <a:cubicBezTo>
                    <a:pt x="2359820" y="1099602"/>
                    <a:pt x="2271150" y="1188272"/>
                    <a:pt x="2161771" y="1188272"/>
                  </a:cubicBezTo>
                  <a:lnTo>
                    <a:pt x="198049" y="1188272"/>
                  </a:lnTo>
                  <a:cubicBezTo>
                    <a:pt x="88670" y="1188272"/>
                    <a:pt x="0" y="1099602"/>
                    <a:pt x="0" y="990223"/>
                  </a:cubicBezTo>
                  <a:lnTo>
                    <a:pt x="0" y="198049"/>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9927" tIns="118967" rIns="179927" bIns="118967"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CEO</a:t>
              </a:r>
            </a:p>
          </p:txBody>
        </p:sp>
        <p:sp>
          <p:nvSpPr>
            <p:cNvPr id="6" name="Freeform: Shape 5">
              <a:extLst>
                <a:ext uri="{FF2B5EF4-FFF2-40B4-BE49-F238E27FC236}">
                  <a16:creationId xmlns:a16="http://schemas.microsoft.com/office/drawing/2014/main" id="{4EEADC6A-1017-45DA-9DDF-31244D5919DA}"/>
                </a:ext>
              </a:extLst>
            </p:cNvPr>
            <p:cNvSpPr/>
            <p:nvPr/>
          </p:nvSpPr>
          <p:spPr>
            <a:xfrm>
              <a:off x="2973552" y="2649365"/>
              <a:ext cx="5700731" cy="1188272"/>
            </a:xfrm>
            <a:custGeom>
              <a:avLst/>
              <a:gdLst>
                <a:gd name="connsiteX0" fmla="*/ 0 w 5700731"/>
                <a:gd name="connsiteY0" fmla="*/ 148534 h 1188272"/>
                <a:gd name="connsiteX1" fmla="*/ 5106595 w 5700731"/>
                <a:gd name="connsiteY1" fmla="*/ 148534 h 1188272"/>
                <a:gd name="connsiteX2" fmla="*/ 5106595 w 5700731"/>
                <a:gd name="connsiteY2" fmla="*/ 0 h 1188272"/>
                <a:gd name="connsiteX3" fmla="*/ 5700731 w 5700731"/>
                <a:gd name="connsiteY3" fmla="*/ 594136 h 1188272"/>
                <a:gd name="connsiteX4" fmla="*/ 5106595 w 5700731"/>
                <a:gd name="connsiteY4" fmla="*/ 1188272 h 1188272"/>
                <a:gd name="connsiteX5" fmla="*/ 5106595 w 5700731"/>
                <a:gd name="connsiteY5" fmla="*/ 1039738 h 1188272"/>
                <a:gd name="connsiteX6" fmla="*/ 0 w 5700731"/>
                <a:gd name="connsiteY6" fmla="*/ 1039738 h 1188272"/>
                <a:gd name="connsiteX7" fmla="*/ 0 w 5700731"/>
                <a:gd name="connsiteY7" fmla="*/ 148534 h 118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00731" h="1188272">
                  <a:moveTo>
                    <a:pt x="0" y="148534"/>
                  </a:moveTo>
                  <a:lnTo>
                    <a:pt x="5106595" y="148534"/>
                  </a:lnTo>
                  <a:lnTo>
                    <a:pt x="5106595" y="0"/>
                  </a:lnTo>
                  <a:lnTo>
                    <a:pt x="5700731" y="594136"/>
                  </a:lnTo>
                  <a:lnTo>
                    <a:pt x="5106595" y="1188272"/>
                  </a:lnTo>
                  <a:lnTo>
                    <a:pt x="5106595" y="1039738"/>
                  </a:lnTo>
                  <a:lnTo>
                    <a:pt x="0" y="1039738"/>
                  </a:lnTo>
                  <a:lnTo>
                    <a:pt x="0" y="148534"/>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9050" tIns="167584" rIns="464652" bIns="167584"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Financial data is accurate</a:t>
              </a:r>
            </a:p>
          </p:txBody>
        </p:sp>
        <p:sp>
          <p:nvSpPr>
            <p:cNvPr id="7" name="Freeform: Shape 6">
              <a:extLst>
                <a:ext uri="{FF2B5EF4-FFF2-40B4-BE49-F238E27FC236}">
                  <a16:creationId xmlns:a16="http://schemas.microsoft.com/office/drawing/2014/main" id="{E0FBC6CA-A790-407B-853F-4556257F5DD1}"/>
                </a:ext>
              </a:extLst>
            </p:cNvPr>
            <p:cNvSpPr/>
            <p:nvPr/>
          </p:nvSpPr>
          <p:spPr>
            <a:xfrm>
              <a:off x="611560" y="2647868"/>
              <a:ext cx="2359820" cy="1188272"/>
            </a:xfrm>
            <a:custGeom>
              <a:avLst/>
              <a:gdLst>
                <a:gd name="connsiteX0" fmla="*/ 0 w 2359820"/>
                <a:gd name="connsiteY0" fmla="*/ 198049 h 1188272"/>
                <a:gd name="connsiteX1" fmla="*/ 198049 w 2359820"/>
                <a:gd name="connsiteY1" fmla="*/ 0 h 1188272"/>
                <a:gd name="connsiteX2" fmla="*/ 2161771 w 2359820"/>
                <a:gd name="connsiteY2" fmla="*/ 0 h 1188272"/>
                <a:gd name="connsiteX3" fmla="*/ 2359820 w 2359820"/>
                <a:gd name="connsiteY3" fmla="*/ 198049 h 1188272"/>
                <a:gd name="connsiteX4" fmla="*/ 2359820 w 2359820"/>
                <a:gd name="connsiteY4" fmla="*/ 990223 h 1188272"/>
                <a:gd name="connsiteX5" fmla="*/ 2161771 w 2359820"/>
                <a:gd name="connsiteY5" fmla="*/ 1188272 h 1188272"/>
                <a:gd name="connsiteX6" fmla="*/ 198049 w 2359820"/>
                <a:gd name="connsiteY6" fmla="*/ 1188272 h 1188272"/>
                <a:gd name="connsiteX7" fmla="*/ 0 w 2359820"/>
                <a:gd name="connsiteY7" fmla="*/ 990223 h 1188272"/>
                <a:gd name="connsiteX8" fmla="*/ 0 w 2359820"/>
                <a:gd name="connsiteY8" fmla="*/ 198049 h 118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9820" h="1188272">
                  <a:moveTo>
                    <a:pt x="0" y="198049"/>
                  </a:moveTo>
                  <a:cubicBezTo>
                    <a:pt x="0" y="88670"/>
                    <a:pt x="88670" y="0"/>
                    <a:pt x="198049" y="0"/>
                  </a:cubicBezTo>
                  <a:lnTo>
                    <a:pt x="2161771" y="0"/>
                  </a:lnTo>
                  <a:cubicBezTo>
                    <a:pt x="2271150" y="0"/>
                    <a:pt x="2359820" y="88670"/>
                    <a:pt x="2359820" y="198049"/>
                  </a:cubicBezTo>
                  <a:lnTo>
                    <a:pt x="2359820" y="990223"/>
                  </a:lnTo>
                  <a:cubicBezTo>
                    <a:pt x="2359820" y="1099602"/>
                    <a:pt x="2271150" y="1188272"/>
                    <a:pt x="2161771" y="1188272"/>
                  </a:cubicBezTo>
                  <a:lnTo>
                    <a:pt x="198049" y="1188272"/>
                  </a:lnTo>
                  <a:cubicBezTo>
                    <a:pt x="88670" y="1188272"/>
                    <a:pt x="0" y="1099602"/>
                    <a:pt x="0" y="990223"/>
                  </a:cubicBezTo>
                  <a:lnTo>
                    <a:pt x="0" y="198049"/>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9927" tIns="118967" rIns="179927" bIns="118967"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CFO</a:t>
              </a:r>
            </a:p>
          </p:txBody>
        </p:sp>
        <p:sp>
          <p:nvSpPr>
            <p:cNvPr id="8" name="Freeform: Shape 7">
              <a:extLst>
                <a:ext uri="{FF2B5EF4-FFF2-40B4-BE49-F238E27FC236}">
                  <a16:creationId xmlns:a16="http://schemas.microsoft.com/office/drawing/2014/main" id="{3242269A-A669-4E0F-9A1D-A4456C059A5C}"/>
                </a:ext>
              </a:extLst>
            </p:cNvPr>
            <p:cNvSpPr/>
            <p:nvPr/>
          </p:nvSpPr>
          <p:spPr>
            <a:xfrm>
              <a:off x="2973552" y="3956465"/>
              <a:ext cx="5700731" cy="1188272"/>
            </a:xfrm>
            <a:custGeom>
              <a:avLst/>
              <a:gdLst>
                <a:gd name="connsiteX0" fmla="*/ 0 w 5700731"/>
                <a:gd name="connsiteY0" fmla="*/ 148534 h 1188272"/>
                <a:gd name="connsiteX1" fmla="*/ 5106595 w 5700731"/>
                <a:gd name="connsiteY1" fmla="*/ 148534 h 1188272"/>
                <a:gd name="connsiteX2" fmla="*/ 5106595 w 5700731"/>
                <a:gd name="connsiteY2" fmla="*/ 0 h 1188272"/>
                <a:gd name="connsiteX3" fmla="*/ 5700731 w 5700731"/>
                <a:gd name="connsiteY3" fmla="*/ 594136 h 1188272"/>
                <a:gd name="connsiteX4" fmla="*/ 5106595 w 5700731"/>
                <a:gd name="connsiteY4" fmla="*/ 1188272 h 1188272"/>
                <a:gd name="connsiteX5" fmla="*/ 5106595 w 5700731"/>
                <a:gd name="connsiteY5" fmla="*/ 1039738 h 1188272"/>
                <a:gd name="connsiteX6" fmla="*/ 0 w 5700731"/>
                <a:gd name="connsiteY6" fmla="*/ 1039738 h 1188272"/>
                <a:gd name="connsiteX7" fmla="*/ 0 w 5700731"/>
                <a:gd name="connsiteY7" fmla="*/ 148534 h 118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00731" h="1188272">
                  <a:moveTo>
                    <a:pt x="0" y="148534"/>
                  </a:moveTo>
                  <a:lnTo>
                    <a:pt x="5106595" y="148534"/>
                  </a:lnTo>
                  <a:lnTo>
                    <a:pt x="5106595" y="0"/>
                  </a:lnTo>
                  <a:lnTo>
                    <a:pt x="5700731" y="594136"/>
                  </a:lnTo>
                  <a:lnTo>
                    <a:pt x="5106595" y="1188272"/>
                  </a:lnTo>
                  <a:lnTo>
                    <a:pt x="5106595" y="1039738"/>
                  </a:lnTo>
                  <a:lnTo>
                    <a:pt x="0" y="1039738"/>
                  </a:lnTo>
                  <a:lnTo>
                    <a:pt x="0" y="148534"/>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9050" tIns="167584" rIns="464652" bIns="167584"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Collect financial data</a:t>
              </a:r>
            </a:p>
          </p:txBody>
        </p:sp>
        <p:sp>
          <p:nvSpPr>
            <p:cNvPr id="9" name="Freeform: Shape 8">
              <a:extLst>
                <a:ext uri="{FF2B5EF4-FFF2-40B4-BE49-F238E27FC236}">
                  <a16:creationId xmlns:a16="http://schemas.microsoft.com/office/drawing/2014/main" id="{368BDAB1-78E6-42CE-A8E6-C10B55A43EB4}"/>
                </a:ext>
              </a:extLst>
            </p:cNvPr>
            <p:cNvSpPr/>
            <p:nvPr/>
          </p:nvSpPr>
          <p:spPr>
            <a:xfrm>
              <a:off x="611560" y="3954968"/>
              <a:ext cx="2359820" cy="1188272"/>
            </a:xfrm>
            <a:custGeom>
              <a:avLst/>
              <a:gdLst>
                <a:gd name="connsiteX0" fmla="*/ 0 w 2359820"/>
                <a:gd name="connsiteY0" fmla="*/ 198049 h 1188272"/>
                <a:gd name="connsiteX1" fmla="*/ 198049 w 2359820"/>
                <a:gd name="connsiteY1" fmla="*/ 0 h 1188272"/>
                <a:gd name="connsiteX2" fmla="*/ 2161771 w 2359820"/>
                <a:gd name="connsiteY2" fmla="*/ 0 h 1188272"/>
                <a:gd name="connsiteX3" fmla="*/ 2359820 w 2359820"/>
                <a:gd name="connsiteY3" fmla="*/ 198049 h 1188272"/>
                <a:gd name="connsiteX4" fmla="*/ 2359820 w 2359820"/>
                <a:gd name="connsiteY4" fmla="*/ 990223 h 1188272"/>
                <a:gd name="connsiteX5" fmla="*/ 2161771 w 2359820"/>
                <a:gd name="connsiteY5" fmla="*/ 1188272 h 1188272"/>
                <a:gd name="connsiteX6" fmla="*/ 198049 w 2359820"/>
                <a:gd name="connsiteY6" fmla="*/ 1188272 h 1188272"/>
                <a:gd name="connsiteX7" fmla="*/ 0 w 2359820"/>
                <a:gd name="connsiteY7" fmla="*/ 990223 h 1188272"/>
                <a:gd name="connsiteX8" fmla="*/ 0 w 2359820"/>
                <a:gd name="connsiteY8" fmla="*/ 198049 h 118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9820" h="1188272">
                  <a:moveTo>
                    <a:pt x="0" y="198049"/>
                  </a:moveTo>
                  <a:cubicBezTo>
                    <a:pt x="0" y="88670"/>
                    <a:pt x="88670" y="0"/>
                    <a:pt x="198049" y="0"/>
                  </a:cubicBezTo>
                  <a:lnTo>
                    <a:pt x="2161771" y="0"/>
                  </a:lnTo>
                  <a:cubicBezTo>
                    <a:pt x="2271150" y="0"/>
                    <a:pt x="2359820" y="88670"/>
                    <a:pt x="2359820" y="198049"/>
                  </a:cubicBezTo>
                  <a:lnTo>
                    <a:pt x="2359820" y="990223"/>
                  </a:lnTo>
                  <a:cubicBezTo>
                    <a:pt x="2359820" y="1099602"/>
                    <a:pt x="2271150" y="1188272"/>
                    <a:pt x="2161771" y="1188272"/>
                  </a:cubicBezTo>
                  <a:lnTo>
                    <a:pt x="198049" y="1188272"/>
                  </a:lnTo>
                  <a:cubicBezTo>
                    <a:pt x="88670" y="1188272"/>
                    <a:pt x="0" y="1099602"/>
                    <a:pt x="0" y="990223"/>
                  </a:cubicBezTo>
                  <a:lnTo>
                    <a:pt x="0" y="198049"/>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9927" tIns="118967" rIns="179927" bIns="118967"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Accounting</a:t>
              </a:r>
            </a:p>
          </p:txBody>
        </p:sp>
        <p:sp>
          <p:nvSpPr>
            <p:cNvPr id="10" name="Freeform: Shape 9">
              <a:extLst>
                <a:ext uri="{FF2B5EF4-FFF2-40B4-BE49-F238E27FC236}">
                  <a16:creationId xmlns:a16="http://schemas.microsoft.com/office/drawing/2014/main" id="{9858D858-0832-4251-9CF1-708DA1FFDD58}"/>
                </a:ext>
              </a:extLst>
            </p:cNvPr>
            <p:cNvSpPr/>
            <p:nvPr/>
          </p:nvSpPr>
          <p:spPr>
            <a:xfrm>
              <a:off x="2973552" y="5263565"/>
              <a:ext cx="5700731" cy="1188272"/>
            </a:xfrm>
            <a:custGeom>
              <a:avLst/>
              <a:gdLst>
                <a:gd name="connsiteX0" fmla="*/ 0 w 5700731"/>
                <a:gd name="connsiteY0" fmla="*/ 148534 h 1188272"/>
                <a:gd name="connsiteX1" fmla="*/ 5106595 w 5700731"/>
                <a:gd name="connsiteY1" fmla="*/ 148534 h 1188272"/>
                <a:gd name="connsiteX2" fmla="*/ 5106595 w 5700731"/>
                <a:gd name="connsiteY2" fmla="*/ 0 h 1188272"/>
                <a:gd name="connsiteX3" fmla="*/ 5700731 w 5700731"/>
                <a:gd name="connsiteY3" fmla="*/ 594136 h 1188272"/>
                <a:gd name="connsiteX4" fmla="*/ 5106595 w 5700731"/>
                <a:gd name="connsiteY4" fmla="*/ 1188272 h 1188272"/>
                <a:gd name="connsiteX5" fmla="*/ 5106595 w 5700731"/>
                <a:gd name="connsiteY5" fmla="*/ 1039738 h 1188272"/>
                <a:gd name="connsiteX6" fmla="*/ 0 w 5700731"/>
                <a:gd name="connsiteY6" fmla="*/ 1039738 h 1188272"/>
                <a:gd name="connsiteX7" fmla="*/ 0 w 5700731"/>
                <a:gd name="connsiteY7" fmla="*/ 148534 h 118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00731" h="1188272">
                  <a:moveTo>
                    <a:pt x="0" y="148534"/>
                  </a:moveTo>
                  <a:lnTo>
                    <a:pt x="5106595" y="148534"/>
                  </a:lnTo>
                  <a:lnTo>
                    <a:pt x="5106595" y="0"/>
                  </a:lnTo>
                  <a:lnTo>
                    <a:pt x="5700731" y="594136"/>
                  </a:lnTo>
                  <a:lnTo>
                    <a:pt x="5106595" y="1188272"/>
                  </a:lnTo>
                  <a:lnTo>
                    <a:pt x="5106595" y="1039738"/>
                  </a:lnTo>
                  <a:lnTo>
                    <a:pt x="0" y="1039738"/>
                  </a:lnTo>
                  <a:lnTo>
                    <a:pt x="0" y="148534"/>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9050" tIns="167584" rIns="464652" bIns="167584"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Determine if the company is capable</a:t>
              </a:r>
            </a:p>
          </p:txBody>
        </p:sp>
        <p:sp>
          <p:nvSpPr>
            <p:cNvPr id="11" name="Freeform: Shape 10">
              <a:extLst>
                <a:ext uri="{FF2B5EF4-FFF2-40B4-BE49-F238E27FC236}">
                  <a16:creationId xmlns:a16="http://schemas.microsoft.com/office/drawing/2014/main" id="{092C5A59-E011-41F7-9C04-FAF8EECC3BAC}"/>
                </a:ext>
              </a:extLst>
            </p:cNvPr>
            <p:cNvSpPr/>
            <p:nvPr/>
          </p:nvSpPr>
          <p:spPr>
            <a:xfrm>
              <a:off x="611560" y="5262068"/>
              <a:ext cx="2359820" cy="1188272"/>
            </a:xfrm>
            <a:custGeom>
              <a:avLst/>
              <a:gdLst>
                <a:gd name="connsiteX0" fmla="*/ 0 w 2359820"/>
                <a:gd name="connsiteY0" fmla="*/ 198049 h 1188272"/>
                <a:gd name="connsiteX1" fmla="*/ 198049 w 2359820"/>
                <a:gd name="connsiteY1" fmla="*/ 0 h 1188272"/>
                <a:gd name="connsiteX2" fmla="*/ 2161771 w 2359820"/>
                <a:gd name="connsiteY2" fmla="*/ 0 h 1188272"/>
                <a:gd name="connsiteX3" fmla="*/ 2359820 w 2359820"/>
                <a:gd name="connsiteY3" fmla="*/ 198049 h 1188272"/>
                <a:gd name="connsiteX4" fmla="*/ 2359820 w 2359820"/>
                <a:gd name="connsiteY4" fmla="*/ 990223 h 1188272"/>
                <a:gd name="connsiteX5" fmla="*/ 2161771 w 2359820"/>
                <a:gd name="connsiteY5" fmla="*/ 1188272 h 1188272"/>
                <a:gd name="connsiteX6" fmla="*/ 198049 w 2359820"/>
                <a:gd name="connsiteY6" fmla="*/ 1188272 h 1188272"/>
                <a:gd name="connsiteX7" fmla="*/ 0 w 2359820"/>
                <a:gd name="connsiteY7" fmla="*/ 990223 h 1188272"/>
                <a:gd name="connsiteX8" fmla="*/ 0 w 2359820"/>
                <a:gd name="connsiteY8" fmla="*/ 198049 h 118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9820" h="1188272">
                  <a:moveTo>
                    <a:pt x="0" y="198049"/>
                  </a:moveTo>
                  <a:cubicBezTo>
                    <a:pt x="0" y="88670"/>
                    <a:pt x="88670" y="0"/>
                    <a:pt x="198049" y="0"/>
                  </a:cubicBezTo>
                  <a:lnTo>
                    <a:pt x="2161771" y="0"/>
                  </a:lnTo>
                  <a:cubicBezTo>
                    <a:pt x="2271150" y="0"/>
                    <a:pt x="2359820" y="88670"/>
                    <a:pt x="2359820" y="198049"/>
                  </a:cubicBezTo>
                  <a:lnTo>
                    <a:pt x="2359820" y="990223"/>
                  </a:lnTo>
                  <a:cubicBezTo>
                    <a:pt x="2359820" y="1099602"/>
                    <a:pt x="2271150" y="1188272"/>
                    <a:pt x="2161771" y="1188272"/>
                  </a:cubicBezTo>
                  <a:lnTo>
                    <a:pt x="198049" y="1188272"/>
                  </a:lnTo>
                  <a:cubicBezTo>
                    <a:pt x="88670" y="1188272"/>
                    <a:pt x="0" y="1099602"/>
                    <a:pt x="0" y="990223"/>
                  </a:cubicBezTo>
                  <a:lnTo>
                    <a:pt x="0" y="198049"/>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9927" tIns="118967" rIns="179927" bIns="118967" numCol="1" spcCol="1270" anchor="ctr" anchorCtr="0">
              <a:noAutofit/>
            </a:bodyPr>
            <a:lstStyle/>
            <a:p>
              <a:pPr marL="0" lvl="0" indent="0" algn="ctr" defTabSz="1422400">
                <a:lnSpc>
                  <a:spcPct val="90000"/>
                </a:lnSpc>
                <a:spcBef>
                  <a:spcPct val="0"/>
                </a:spcBef>
                <a:spcAft>
                  <a:spcPct val="35000"/>
                </a:spcAft>
                <a:buNone/>
              </a:pPr>
              <a:r>
                <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Creditors</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C82E2F-88BE-411F-86F5-7AF707176146}"/>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pPr>
              <a:defRPr/>
            </a:pPr>
            <a:r>
              <a:rPr lang="en-US" dirty="0"/>
              <a:t>Important Financial Organizations</a:t>
            </a:r>
          </a:p>
        </p:txBody>
      </p:sp>
      <p:grpSp>
        <p:nvGrpSpPr>
          <p:cNvPr id="3" name="Group 2">
            <a:extLst>
              <a:ext uri="{FF2B5EF4-FFF2-40B4-BE49-F238E27FC236}">
                <a16:creationId xmlns:a16="http://schemas.microsoft.com/office/drawing/2014/main" id="{903E8728-D1F5-4236-813E-F5BA0E9175DE}"/>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62EBC4EB-110B-4A6B-B809-03CFCE937BF1}"/>
                </a:ext>
              </a:extLst>
            </p:cNvPr>
            <p:cNvSpPr/>
            <p:nvPr/>
          </p:nvSpPr>
          <p:spPr>
            <a:xfrm>
              <a:off x="457200" y="2031681"/>
              <a:ext cx="8229600" cy="6300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ACDC1526-B38F-4DB1-A532-FA8EF1980FFE}"/>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United States Securities and Exchange Commission (SEC)</a:t>
              </a:r>
            </a:p>
          </p:txBody>
        </p:sp>
        <p:sp>
          <p:nvSpPr>
            <p:cNvPr id="7" name="Rectangle 6">
              <a:extLst>
                <a:ext uri="{FF2B5EF4-FFF2-40B4-BE49-F238E27FC236}">
                  <a16:creationId xmlns:a16="http://schemas.microsoft.com/office/drawing/2014/main" id="{EBFCF8DC-8BBE-490D-A8D0-3F8784AA497F}"/>
                </a:ext>
              </a:extLst>
            </p:cNvPr>
            <p:cNvSpPr/>
            <p:nvPr/>
          </p:nvSpPr>
          <p:spPr>
            <a:xfrm>
              <a:off x="457200" y="3165681"/>
              <a:ext cx="8229600" cy="6300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7CB71681-3DF8-492D-A2A1-D6DF021E558F}"/>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American Institute of Certified Public Accountants (AICPA)</a:t>
              </a:r>
            </a:p>
          </p:txBody>
        </p:sp>
        <p:sp>
          <p:nvSpPr>
            <p:cNvPr id="9" name="Rectangle 8">
              <a:extLst>
                <a:ext uri="{FF2B5EF4-FFF2-40B4-BE49-F238E27FC236}">
                  <a16:creationId xmlns:a16="http://schemas.microsoft.com/office/drawing/2014/main" id="{B2D4BE02-82EB-4AF2-A21A-4ED1782520E3}"/>
                </a:ext>
              </a:extLst>
            </p:cNvPr>
            <p:cNvSpPr/>
            <p:nvPr/>
          </p:nvSpPr>
          <p:spPr>
            <a:xfrm>
              <a:off x="457200" y="4299681"/>
              <a:ext cx="8229600" cy="6300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7D49111D-F24D-47BB-A353-D9299EF76BC9}"/>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Financial Accounting Standards Board (FASB)</a:t>
              </a:r>
            </a:p>
          </p:txBody>
        </p:sp>
        <p:sp>
          <p:nvSpPr>
            <p:cNvPr id="11" name="Rectangle 10">
              <a:extLst>
                <a:ext uri="{FF2B5EF4-FFF2-40B4-BE49-F238E27FC236}">
                  <a16:creationId xmlns:a16="http://schemas.microsoft.com/office/drawing/2014/main" id="{A87B8223-946B-4017-AA0D-036EEF050618}"/>
                </a:ext>
              </a:extLst>
            </p:cNvPr>
            <p:cNvSpPr/>
            <p:nvPr/>
          </p:nvSpPr>
          <p:spPr>
            <a:xfrm>
              <a:off x="457200" y="5433681"/>
              <a:ext cx="8229600" cy="630000"/>
            </a:xfrm>
            <a:prstGeom prst="rect">
              <a:avLst/>
            </a:prstGeom>
            <a:no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Freeform: Shape 11">
              <a:extLst>
                <a:ext uri="{FF2B5EF4-FFF2-40B4-BE49-F238E27FC236}">
                  <a16:creationId xmlns:a16="http://schemas.microsoft.com/office/drawing/2014/main" id="{E3F60F78-7442-48C8-B8E6-9F1260DD78B3}"/>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066800">
                <a:lnSpc>
                  <a:spcPct val="90000"/>
                </a:lnSpc>
                <a:spcBef>
                  <a:spcPct val="0"/>
                </a:spcBef>
                <a:spcAft>
                  <a:spcPct val="35000"/>
                </a:spcAft>
                <a:buNone/>
              </a:pPr>
              <a:r>
                <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Governmental Accounting Standards Board (GASB)</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678076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AAB838E-9924-47A9-AD63-39A6EEC7971F}"/>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Understanding GAAP</a:t>
            </a:r>
          </a:p>
        </p:txBody>
      </p:sp>
      <p:grpSp>
        <p:nvGrpSpPr>
          <p:cNvPr id="2" name="Group 1">
            <a:extLst>
              <a:ext uri="{FF2B5EF4-FFF2-40B4-BE49-F238E27FC236}">
                <a16:creationId xmlns:a16="http://schemas.microsoft.com/office/drawing/2014/main" id="{E6D1EA01-513B-4D9F-B344-30DD5AB83B06}"/>
              </a:ext>
            </a:extLst>
          </p:cNvPr>
          <p:cNvGrpSpPr/>
          <p:nvPr/>
        </p:nvGrpSpPr>
        <p:grpSpPr>
          <a:xfrm>
            <a:off x="457451" y="1601158"/>
            <a:ext cx="8229096" cy="4524046"/>
            <a:chOff x="457451" y="1601158"/>
            <a:chExt cx="8229096" cy="4524046"/>
          </a:xfrm>
        </p:grpSpPr>
        <p:sp>
          <p:nvSpPr>
            <p:cNvPr id="4" name="Freeform: Shape 3">
              <a:extLst>
                <a:ext uri="{FF2B5EF4-FFF2-40B4-BE49-F238E27FC236}">
                  <a16:creationId xmlns:a16="http://schemas.microsoft.com/office/drawing/2014/main" id="{DEC70273-19AF-4F8B-9DDD-B093257148E9}"/>
                </a:ext>
              </a:extLst>
            </p:cNvPr>
            <p:cNvSpPr/>
            <p:nvPr/>
          </p:nvSpPr>
          <p:spPr>
            <a:xfrm>
              <a:off x="457451" y="1601158"/>
              <a:ext cx="8229096" cy="1412153"/>
            </a:xfrm>
            <a:custGeom>
              <a:avLst/>
              <a:gdLst>
                <a:gd name="connsiteX0" fmla="*/ 0 w 8229096"/>
                <a:gd name="connsiteY0" fmla="*/ 141215 h 1412153"/>
                <a:gd name="connsiteX1" fmla="*/ 141215 w 8229096"/>
                <a:gd name="connsiteY1" fmla="*/ 0 h 1412153"/>
                <a:gd name="connsiteX2" fmla="*/ 8087881 w 8229096"/>
                <a:gd name="connsiteY2" fmla="*/ 0 h 1412153"/>
                <a:gd name="connsiteX3" fmla="*/ 8229096 w 8229096"/>
                <a:gd name="connsiteY3" fmla="*/ 141215 h 1412153"/>
                <a:gd name="connsiteX4" fmla="*/ 8229096 w 8229096"/>
                <a:gd name="connsiteY4" fmla="*/ 1270938 h 1412153"/>
                <a:gd name="connsiteX5" fmla="*/ 8087881 w 8229096"/>
                <a:gd name="connsiteY5" fmla="*/ 1412153 h 1412153"/>
                <a:gd name="connsiteX6" fmla="*/ 141215 w 8229096"/>
                <a:gd name="connsiteY6" fmla="*/ 1412153 h 1412153"/>
                <a:gd name="connsiteX7" fmla="*/ 0 w 8229096"/>
                <a:gd name="connsiteY7" fmla="*/ 1270938 h 1412153"/>
                <a:gd name="connsiteX8" fmla="*/ 0 w 8229096"/>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096" h="1412153">
                  <a:moveTo>
                    <a:pt x="0" y="141215"/>
                  </a:moveTo>
                  <a:cubicBezTo>
                    <a:pt x="0" y="63224"/>
                    <a:pt x="63224" y="0"/>
                    <a:pt x="141215" y="0"/>
                  </a:cubicBezTo>
                  <a:lnTo>
                    <a:pt x="8087881" y="0"/>
                  </a:lnTo>
                  <a:cubicBezTo>
                    <a:pt x="8165872" y="0"/>
                    <a:pt x="8229096" y="63224"/>
                    <a:pt x="8229096" y="141215"/>
                  </a:cubicBezTo>
                  <a:lnTo>
                    <a:pt x="8229096" y="1270938"/>
                  </a:lnTo>
                  <a:cubicBezTo>
                    <a:pt x="8229096" y="1348929"/>
                    <a:pt x="8165872" y="1412153"/>
                    <a:pt x="8087881"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Generally Accepted Accounting Principles</a:t>
              </a:r>
            </a:p>
          </p:txBody>
        </p:sp>
        <p:sp>
          <p:nvSpPr>
            <p:cNvPr id="5" name="Freeform: Shape 4">
              <a:extLst>
                <a:ext uri="{FF2B5EF4-FFF2-40B4-BE49-F238E27FC236}">
                  <a16:creationId xmlns:a16="http://schemas.microsoft.com/office/drawing/2014/main" id="{F5886111-0B45-4F6B-A18A-C7525FF37014}"/>
                </a:ext>
              </a:extLst>
            </p:cNvPr>
            <p:cNvSpPr/>
            <p:nvPr/>
          </p:nvSpPr>
          <p:spPr>
            <a:xfrm>
              <a:off x="465484" y="3157104"/>
              <a:ext cx="5230716" cy="1412153"/>
            </a:xfrm>
            <a:custGeom>
              <a:avLst/>
              <a:gdLst>
                <a:gd name="connsiteX0" fmla="*/ 0 w 5230716"/>
                <a:gd name="connsiteY0" fmla="*/ 141215 h 1412153"/>
                <a:gd name="connsiteX1" fmla="*/ 141215 w 5230716"/>
                <a:gd name="connsiteY1" fmla="*/ 0 h 1412153"/>
                <a:gd name="connsiteX2" fmla="*/ 5089501 w 5230716"/>
                <a:gd name="connsiteY2" fmla="*/ 0 h 1412153"/>
                <a:gd name="connsiteX3" fmla="*/ 5230716 w 5230716"/>
                <a:gd name="connsiteY3" fmla="*/ 141215 h 1412153"/>
                <a:gd name="connsiteX4" fmla="*/ 5230716 w 5230716"/>
                <a:gd name="connsiteY4" fmla="*/ 1270938 h 1412153"/>
                <a:gd name="connsiteX5" fmla="*/ 5089501 w 5230716"/>
                <a:gd name="connsiteY5" fmla="*/ 1412153 h 1412153"/>
                <a:gd name="connsiteX6" fmla="*/ 141215 w 5230716"/>
                <a:gd name="connsiteY6" fmla="*/ 1412153 h 1412153"/>
                <a:gd name="connsiteX7" fmla="*/ 0 w 5230716"/>
                <a:gd name="connsiteY7" fmla="*/ 1270938 h 1412153"/>
                <a:gd name="connsiteX8" fmla="*/ 0 w 5230716"/>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0716" h="1412153">
                  <a:moveTo>
                    <a:pt x="0" y="141215"/>
                  </a:moveTo>
                  <a:cubicBezTo>
                    <a:pt x="0" y="63224"/>
                    <a:pt x="63224" y="0"/>
                    <a:pt x="141215" y="0"/>
                  </a:cubicBezTo>
                  <a:lnTo>
                    <a:pt x="5089501" y="0"/>
                  </a:lnTo>
                  <a:cubicBezTo>
                    <a:pt x="5167492" y="0"/>
                    <a:pt x="5230716" y="63224"/>
                    <a:pt x="5230716" y="141215"/>
                  </a:cubicBezTo>
                  <a:lnTo>
                    <a:pt x="5230716" y="1270938"/>
                  </a:lnTo>
                  <a:cubicBezTo>
                    <a:pt x="5230716" y="1348929"/>
                    <a:pt x="5167492" y="1412153"/>
                    <a:pt x="5089501"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7091" tIns="167091" rIns="167091" bIns="167091" numCol="1" spcCol="1270" anchor="ctr" anchorCtr="0">
              <a:noAutofit/>
            </a:bodyPr>
            <a:lstStyle/>
            <a:p>
              <a:pPr marL="0" lvl="0" indent="0" algn="l" defTabSz="1466850">
                <a:lnSpc>
                  <a:spcPct val="90000"/>
                </a:lnSpc>
                <a:spcBef>
                  <a:spcPct val="0"/>
                </a:spcBef>
                <a:spcAft>
                  <a:spcPct val="35000"/>
                </a:spcAft>
                <a:buNone/>
              </a:pPr>
              <a:r>
                <a:rPr lang="en-US" sz="33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When is revenue recognized as actual revenue</a:t>
              </a:r>
            </a:p>
          </p:txBody>
        </p:sp>
        <p:sp>
          <p:nvSpPr>
            <p:cNvPr id="6" name="Freeform: Shape 5">
              <a:extLst>
                <a:ext uri="{FF2B5EF4-FFF2-40B4-BE49-F238E27FC236}">
                  <a16:creationId xmlns:a16="http://schemas.microsoft.com/office/drawing/2014/main" id="{49CF4521-1969-4CCA-970F-AD35E3BB8910}"/>
                </a:ext>
              </a:extLst>
            </p:cNvPr>
            <p:cNvSpPr/>
            <p:nvPr/>
          </p:nvSpPr>
          <p:spPr>
            <a:xfrm>
              <a:off x="465484" y="4713051"/>
              <a:ext cx="3562160" cy="1412153"/>
            </a:xfrm>
            <a:custGeom>
              <a:avLst/>
              <a:gdLst>
                <a:gd name="connsiteX0" fmla="*/ 0 w 3562160"/>
                <a:gd name="connsiteY0" fmla="*/ 141215 h 1412153"/>
                <a:gd name="connsiteX1" fmla="*/ 141215 w 3562160"/>
                <a:gd name="connsiteY1" fmla="*/ 0 h 1412153"/>
                <a:gd name="connsiteX2" fmla="*/ 3420945 w 3562160"/>
                <a:gd name="connsiteY2" fmla="*/ 0 h 1412153"/>
                <a:gd name="connsiteX3" fmla="*/ 3562160 w 3562160"/>
                <a:gd name="connsiteY3" fmla="*/ 141215 h 1412153"/>
                <a:gd name="connsiteX4" fmla="*/ 3562160 w 3562160"/>
                <a:gd name="connsiteY4" fmla="*/ 1270938 h 1412153"/>
                <a:gd name="connsiteX5" fmla="*/ 3420945 w 3562160"/>
                <a:gd name="connsiteY5" fmla="*/ 1412153 h 1412153"/>
                <a:gd name="connsiteX6" fmla="*/ 141215 w 3562160"/>
                <a:gd name="connsiteY6" fmla="*/ 1412153 h 1412153"/>
                <a:gd name="connsiteX7" fmla="*/ 0 w 3562160"/>
                <a:gd name="connsiteY7" fmla="*/ 1270938 h 1412153"/>
                <a:gd name="connsiteX8" fmla="*/ 0 w 3562160"/>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2160" h="1412153">
                  <a:moveTo>
                    <a:pt x="0" y="141215"/>
                  </a:moveTo>
                  <a:cubicBezTo>
                    <a:pt x="0" y="63224"/>
                    <a:pt x="63224" y="0"/>
                    <a:pt x="141215" y="0"/>
                  </a:cubicBezTo>
                  <a:lnTo>
                    <a:pt x="3420945" y="0"/>
                  </a:lnTo>
                  <a:cubicBezTo>
                    <a:pt x="3498936" y="0"/>
                    <a:pt x="3562160" y="63224"/>
                    <a:pt x="3562160" y="141215"/>
                  </a:cubicBezTo>
                  <a:lnTo>
                    <a:pt x="3562160" y="1270938"/>
                  </a:lnTo>
                  <a:cubicBezTo>
                    <a:pt x="3562160" y="1348929"/>
                    <a:pt x="3498936" y="1412153"/>
                    <a:pt x="3420945"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8041" tIns="148041" rIns="148041" bIns="148041"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Balance sheet item classification standardizes</a:t>
              </a:r>
            </a:p>
          </p:txBody>
        </p:sp>
        <p:sp>
          <p:nvSpPr>
            <p:cNvPr id="7" name="Freeform: Shape 6">
              <a:extLst>
                <a:ext uri="{FF2B5EF4-FFF2-40B4-BE49-F238E27FC236}">
                  <a16:creationId xmlns:a16="http://schemas.microsoft.com/office/drawing/2014/main" id="{751D2908-ADD7-4E8C-86D4-AA45BE9F6A5F}"/>
                </a:ext>
              </a:extLst>
            </p:cNvPr>
            <p:cNvSpPr/>
            <p:nvPr/>
          </p:nvSpPr>
          <p:spPr>
            <a:xfrm>
              <a:off x="4143195" y="4713051"/>
              <a:ext cx="1553004" cy="1412153"/>
            </a:xfrm>
            <a:custGeom>
              <a:avLst/>
              <a:gdLst>
                <a:gd name="connsiteX0" fmla="*/ 0 w 1553004"/>
                <a:gd name="connsiteY0" fmla="*/ 141215 h 1412153"/>
                <a:gd name="connsiteX1" fmla="*/ 141215 w 1553004"/>
                <a:gd name="connsiteY1" fmla="*/ 0 h 1412153"/>
                <a:gd name="connsiteX2" fmla="*/ 1411789 w 1553004"/>
                <a:gd name="connsiteY2" fmla="*/ 0 h 1412153"/>
                <a:gd name="connsiteX3" fmla="*/ 1553004 w 1553004"/>
                <a:gd name="connsiteY3" fmla="*/ 141215 h 1412153"/>
                <a:gd name="connsiteX4" fmla="*/ 1553004 w 1553004"/>
                <a:gd name="connsiteY4" fmla="*/ 1270938 h 1412153"/>
                <a:gd name="connsiteX5" fmla="*/ 1411789 w 1553004"/>
                <a:gd name="connsiteY5" fmla="*/ 1412153 h 1412153"/>
                <a:gd name="connsiteX6" fmla="*/ 141215 w 1553004"/>
                <a:gd name="connsiteY6" fmla="*/ 1412153 h 1412153"/>
                <a:gd name="connsiteX7" fmla="*/ 0 w 1553004"/>
                <a:gd name="connsiteY7" fmla="*/ 1270938 h 1412153"/>
                <a:gd name="connsiteX8" fmla="*/ 0 w 1553004"/>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3004" h="1412153">
                  <a:moveTo>
                    <a:pt x="0" y="141215"/>
                  </a:moveTo>
                  <a:cubicBezTo>
                    <a:pt x="0" y="63224"/>
                    <a:pt x="63224" y="0"/>
                    <a:pt x="141215" y="0"/>
                  </a:cubicBezTo>
                  <a:lnTo>
                    <a:pt x="1411789" y="0"/>
                  </a:lnTo>
                  <a:cubicBezTo>
                    <a:pt x="1489780" y="0"/>
                    <a:pt x="1553004" y="63224"/>
                    <a:pt x="1553004" y="141215"/>
                  </a:cubicBezTo>
                  <a:lnTo>
                    <a:pt x="1553004" y="1270938"/>
                  </a:lnTo>
                  <a:cubicBezTo>
                    <a:pt x="1553004" y="1348929"/>
                    <a:pt x="1489780" y="1412153"/>
                    <a:pt x="1411789" y="1412153"/>
                  </a:cubicBezTo>
                  <a:lnTo>
                    <a:pt x="141215" y="1412153"/>
                  </a:lnTo>
                  <a:cubicBezTo>
                    <a:pt x="63224" y="1412153"/>
                    <a:pt x="0" y="1348929"/>
                    <a:pt x="0" y="1270938"/>
                  </a:cubicBezTo>
                  <a:lnTo>
                    <a:pt x="0" y="141215"/>
                  </a:lnTo>
                  <a:close/>
                </a:path>
              </a:pathLst>
            </a:custGeom>
            <a:solidFill>
              <a:schemeClr val="accent3">
                <a:hueOff val="0"/>
                <a:satOff val="0"/>
                <a:lumOff val="0"/>
                <a:alpha val="50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40421" tIns="140421" rIns="140421" bIns="140421" numCol="1" spcCol="1270" anchor="ctr" anchorCtr="0">
              <a:noAutofit/>
            </a:bodyPr>
            <a:lstStyle/>
            <a:p>
              <a:pPr marL="0" lvl="0" indent="0" algn="ctr" defTabSz="1155700">
                <a:lnSpc>
                  <a:spcPct val="90000"/>
                </a:lnSpc>
                <a:spcBef>
                  <a:spcPct val="0"/>
                </a:spcBef>
                <a:spcAft>
                  <a:spcPct val="35000"/>
                </a:spcAft>
                <a:buNone/>
              </a:pPr>
              <a:endParaRPr lang="en-US" sz="2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reeform: Shape 7">
              <a:extLst>
                <a:ext uri="{FF2B5EF4-FFF2-40B4-BE49-F238E27FC236}">
                  <a16:creationId xmlns:a16="http://schemas.microsoft.com/office/drawing/2014/main" id="{20DA6E17-A3AB-4186-9DA2-E22DFDA51B8B}"/>
                </a:ext>
              </a:extLst>
            </p:cNvPr>
            <p:cNvSpPr/>
            <p:nvPr/>
          </p:nvSpPr>
          <p:spPr>
            <a:xfrm>
              <a:off x="5927302" y="3157104"/>
              <a:ext cx="2751213" cy="1412153"/>
            </a:xfrm>
            <a:custGeom>
              <a:avLst/>
              <a:gdLst>
                <a:gd name="connsiteX0" fmla="*/ 0 w 2751213"/>
                <a:gd name="connsiteY0" fmla="*/ 141215 h 1412153"/>
                <a:gd name="connsiteX1" fmla="*/ 141215 w 2751213"/>
                <a:gd name="connsiteY1" fmla="*/ 0 h 1412153"/>
                <a:gd name="connsiteX2" fmla="*/ 2609998 w 2751213"/>
                <a:gd name="connsiteY2" fmla="*/ 0 h 1412153"/>
                <a:gd name="connsiteX3" fmla="*/ 2751213 w 2751213"/>
                <a:gd name="connsiteY3" fmla="*/ 141215 h 1412153"/>
                <a:gd name="connsiteX4" fmla="*/ 2751213 w 2751213"/>
                <a:gd name="connsiteY4" fmla="*/ 1270938 h 1412153"/>
                <a:gd name="connsiteX5" fmla="*/ 2609998 w 2751213"/>
                <a:gd name="connsiteY5" fmla="*/ 1412153 h 1412153"/>
                <a:gd name="connsiteX6" fmla="*/ 141215 w 2751213"/>
                <a:gd name="connsiteY6" fmla="*/ 1412153 h 1412153"/>
                <a:gd name="connsiteX7" fmla="*/ 0 w 2751213"/>
                <a:gd name="connsiteY7" fmla="*/ 1270938 h 1412153"/>
                <a:gd name="connsiteX8" fmla="*/ 0 w 2751213"/>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1213" h="1412153">
                  <a:moveTo>
                    <a:pt x="0" y="141215"/>
                  </a:moveTo>
                  <a:cubicBezTo>
                    <a:pt x="0" y="63224"/>
                    <a:pt x="63224" y="0"/>
                    <a:pt x="141215" y="0"/>
                  </a:cubicBezTo>
                  <a:lnTo>
                    <a:pt x="2609998" y="0"/>
                  </a:lnTo>
                  <a:cubicBezTo>
                    <a:pt x="2687989" y="0"/>
                    <a:pt x="2751213" y="63224"/>
                    <a:pt x="2751213" y="141215"/>
                  </a:cubicBezTo>
                  <a:lnTo>
                    <a:pt x="2751213" y="1270938"/>
                  </a:lnTo>
                  <a:cubicBezTo>
                    <a:pt x="2751213" y="1348929"/>
                    <a:pt x="2687989" y="1412153"/>
                    <a:pt x="2609998" y="1412153"/>
                  </a:cubicBezTo>
                  <a:lnTo>
                    <a:pt x="141215" y="1412153"/>
                  </a:lnTo>
                  <a:cubicBezTo>
                    <a:pt x="63224" y="1412153"/>
                    <a:pt x="0" y="1348929"/>
                    <a:pt x="0" y="1270938"/>
                  </a:cubicBezTo>
                  <a:lnTo>
                    <a:pt x="0" y="141215"/>
                  </a:lnTo>
                  <a:close/>
                </a:path>
              </a:pathLst>
            </a:custGeom>
            <a:solidFill>
              <a:schemeClr val="accent2">
                <a:hueOff val="0"/>
                <a:satOff val="0"/>
                <a:lumOff val="0"/>
                <a:alpha val="5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67091" tIns="167091" rIns="167091" bIns="167091" numCol="1" spcCol="1270" anchor="ctr" anchorCtr="0">
              <a:noAutofit/>
            </a:bodyPr>
            <a:lstStyle/>
            <a:p>
              <a:pPr marL="0" lvl="0" indent="0" algn="l" defTabSz="1466850">
                <a:lnSpc>
                  <a:spcPct val="90000"/>
                </a:lnSpc>
                <a:spcBef>
                  <a:spcPct val="0"/>
                </a:spcBef>
                <a:spcAft>
                  <a:spcPct val="35000"/>
                </a:spcAft>
                <a:buNone/>
              </a:pPr>
              <a:endParaRPr lang="en-US" sz="33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reeform: Shape 8">
              <a:extLst>
                <a:ext uri="{FF2B5EF4-FFF2-40B4-BE49-F238E27FC236}">
                  <a16:creationId xmlns:a16="http://schemas.microsoft.com/office/drawing/2014/main" id="{9576A636-EB24-4D82-B326-3C1BAB9D7162}"/>
                </a:ext>
              </a:extLst>
            </p:cNvPr>
            <p:cNvSpPr/>
            <p:nvPr/>
          </p:nvSpPr>
          <p:spPr>
            <a:xfrm>
              <a:off x="5927302" y="4713051"/>
              <a:ext cx="2751213" cy="1412153"/>
            </a:xfrm>
            <a:custGeom>
              <a:avLst/>
              <a:gdLst>
                <a:gd name="connsiteX0" fmla="*/ 0 w 2751213"/>
                <a:gd name="connsiteY0" fmla="*/ 141215 h 1412153"/>
                <a:gd name="connsiteX1" fmla="*/ 141215 w 2751213"/>
                <a:gd name="connsiteY1" fmla="*/ 0 h 1412153"/>
                <a:gd name="connsiteX2" fmla="*/ 2609998 w 2751213"/>
                <a:gd name="connsiteY2" fmla="*/ 0 h 1412153"/>
                <a:gd name="connsiteX3" fmla="*/ 2751213 w 2751213"/>
                <a:gd name="connsiteY3" fmla="*/ 141215 h 1412153"/>
                <a:gd name="connsiteX4" fmla="*/ 2751213 w 2751213"/>
                <a:gd name="connsiteY4" fmla="*/ 1270938 h 1412153"/>
                <a:gd name="connsiteX5" fmla="*/ 2609998 w 2751213"/>
                <a:gd name="connsiteY5" fmla="*/ 1412153 h 1412153"/>
                <a:gd name="connsiteX6" fmla="*/ 141215 w 2751213"/>
                <a:gd name="connsiteY6" fmla="*/ 1412153 h 1412153"/>
                <a:gd name="connsiteX7" fmla="*/ 0 w 2751213"/>
                <a:gd name="connsiteY7" fmla="*/ 1270938 h 1412153"/>
                <a:gd name="connsiteX8" fmla="*/ 0 w 2751213"/>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1213" h="1412153">
                  <a:moveTo>
                    <a:pt x="0" y="141215"/>
                  </a:moveTo>
                  <a:cubicBezTo>
                    <a:pt x="0" y="63224"/>
                    <a:pt x="63224" y="0"/>
                    <a:pt x="141215" y="0"/>
                  </a:cubicBezTo>
                  <a:lnTo>
                    <a:pt x="2609998" y="0"/>
                  </a:lnTo>
                  <a:cubicBezTo>
                    <a:pt x="2687989" y="0"/>
                    <a:pt x="2751213" y="63224"/>
                    <a:pt x="2751213" y="141215"/>
                  </a:cubicBezTo>
                  <a:lnTo>
                    <a:pt x="2751213" y="1270938"/>
                  </a:lnTo>
                  <a:cubicBezTo>
                    <a:pt x="2751213" y="1348929"/>
                    <a:pt x="2687989" y="1412153"/>
                    <a:pt x="2609998" y="1412153"/>
                  </a:cubicBezTo>
                  <a:lnTo>
                    <a:pt x="141215" y="1412153"/>
                  </a:lnTo>
                  <a:cubicBezTo>
                    <a:pt x="63224" y="1412153"/>
                    <a:pt x="0" y="1348929"/>
                    <a:pt x="0" y="1270938"/>
                  </a:cubicBezTo>
                  <a:lnTo>
                    <a:pt x="0" y="141215"/>
                  </a:lnTo>
                  <a:close/>
                </a:path>
              </a:pathLst>
            </a:custGeom>
            <a:solidFill>
              <a:schemeClr val="accent4"/>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40421" tIns="140421" rIns="140421" bIns="140421" numCol="1" spcCol="1270" anchor="ctr" anchorCtr="0">
              <a:noAutofit/>
            </a:bodyPr>
            <a:lstStyle/>
            <a:p>
              <a:pPr marL="0" lvl="0" indent="0" algn="l" defTabSz="1155700">
                <a:lnSpc>
                  <a:spcPct val="90000"/>
                </a:lnSpc>
                <a:spcBef>
                  <a:spcPct val="0"/>
                </a:spcBef>
                <a:spcAft>
                  <a:spcPct val="35000"/>
                </a:spcAft>
                <a:buNone/>
              </a:pPr>
              <a:r>
                <a:rPr lang="en-US" sz="2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Outstanding share measurements</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not a part of the definition of finance according to Encarta® World Dictionary?</a:t>
            </a:r>
          </a:p>
          <a:p>
            <a:pPr lvl="1">
              <a:lnSpc>
                <a:spcPct val="115000"/>
              </a:lnSpc>
              <a:spcBef>
                <a:spcPts val="0"/>
              </a:spcBef>
              <a:spcAft>
                <a:spcPts val="0"/>
              </a:spcAft>
              <a:buFont typeface="+mj-lt"/>
              <a:buAutoNum type="alphaLcParenR"/>
            </a:pPr>
            <a:r>
              <a:rPr lang="en-US" dirty="0">
                <a:ea typeface="Times New Roman"/>
                <a:cs typeface="Times New Roman"/>
              </a:rPr>
              <a:t>The money required to do something</a:t>
            </a:r>
          </a:p>
          <a:p>
            <a:pPr lvl="1">
              <a:lnSpc>
                <a:spcPct val="115000"/>
              </a:lnSpc>
              <a:spcBef>
                <a:spcPts val="0"/>
              </a:spcBef>
              <a:spcAft>
                <a:spcPts val="0"/>
              </a:spcAft>
              <a:buFont typeface="+mj-lt"/>
              <a:buAutoNum type="alphaLcParenR"/>
            </a:pPr>
            <a:r>
              <a:rPr lang="en-US" dirty="0">
                <a:ea typeface="Times New Roman"/>
                <a:cs typeface="Times New Roman"/>
              </a:rPr>
              <a:t>The business or art of managing the monetary resources of an organization, country, or person</a:t>
            </a:r>
          </a:p>
          <a:p>
            <a:pPr lvl="1">
              <a:lnSpc>
                <a:spcPct val="115000"/>
              </a:lnSpc>
              <a:spcBef>
                <a:spcPts val="0"/>
              </a:spcBef>
              <a:spcAft>
                <a:spcPts val="0"/>
              </a:spcAft>
              <a:buFont typeface="+mj-lt"/>
              <a:buAutoNum type="alphaLcParenR"/>
            </a:pPr>
            <a:r>
              <a:rPr lang="en-US" dirty="0">
                <a:ea typeface="Times New Roman"/>
                <a:cs typeface="Times New Roman"/>
              </a:rPr>
              <a:t>The money at the disposal of an organization, country, or person</a:t>
            </a:r>
          </a:p>
          <a:p>
            <a:pPr lvl="1">
              <a:lnSpc>
                <a:spcPct val="115000"/>
              </a:lnSpc>
              <a:spcBef>
                <a:spcPts val="0"/>
              </a:spcBef>
              <a:spcAft>
                <a:spcPts val="1000"/>
              </a:spcAft>
              <a:buFont typeface="+mj-lt"/>
              <a:buAutoNum type="alphaLcParenR"/>
            </a:pPr>
            <a:r>
              <a:rPr lang="en-US" dirty="0">
                <a:ea typeface="Times New Roman"/>
                <a:cs typeface="Times New Roman"/>
              </a:rPr>
              <a:t>The totality of money earned and spent by an organization, country or person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When the monthly financial reports are created by organizations, they are made public:</a:t>
            </a:r>
          </a:p>
          <a:p>
            <a:pPr lvl="1">
              <a:lnSpc>
                <a:spcPct val="115000"/>
              </a:lnSpc>
              <a:spcBef>
                <a:spcPts val="0"/>
              </a:spcBef>
              <a:spcAft>
                <a:spcPts val="0"/>
              </a:spcAft>
              <a:buFont typeface="+mj-lt"/>
              <a:buAutoNum type="alphaLcParenR"/>
            </a:pPr>
            <a:r>
              <a:rPr lang="en-US" dirty="0">
                <a:ea typeface="Times New Roman"/>
                <a:cs typeface="Times New Roman"/>
              </a:rPr>
              <a:t>To both the shareholders and the government</a:t>
            </a:r>
          </a:p>
          <a:p>
            <a:pPr lvl="1">
              <a:lnSpc>
                <a:spcPct val="115000"/>
              </a:lnSpc>
              <a:spcBef>
                <a:spcPts val="0"/>
              </a:spcBef>
              <a:spcAft>
                <a:spcPts val="0"/>
              </a:spcAft>
              <a:buFont typeface="+mj-lt"/>
              <a:buAutoNum type="alphaLcParenR"/>
            </a:pPr>
            <a:r>
              <a:rPr lang="en-US" dirty="0">
                <a:ea typeface="Times New Roman"/>
                <a:cs typeface="Times New Roman"/>
              </a:rPr>
              <a:t>Only to the board of directors</a:t>
            </a:r>
          </a:p>
          <a:p>
            <a:pPr lvl="1">
              <a:lnSpc>
                <a:spcPct val="115000"/>
              </a:lnSpc>
              <a:spcBef>
                <a:spcPts val="0"/>
              </a:spcBef>
              <a:spcAft>
                <a:spcPts val="0"/>
              </a:spcAft>
              <a:buFont typeface="+mj-lt"/>
              <a:buAutoNum type="alphaLcParenR"/>
            </a:pPr>
            <a:r>
              <a:rPr lang="en-US" dirty="0">
                <a:ea typeface="Times New Roman"/>
                <a:cs typeface="Times New Roman"/>
              </a:rPr>
              <a:t>Only to the shareholders</a:t>
            </a:r>
          </a:p>
          <a:p>
            <a:pPr lvl="1">
              <a:lnSpc>
                <a:spcPct val="115000"/>
              </a:lnSpc>
              <a:spcBef>
                <a:spcPts val="0"/>
              </a:spcBef>
              <a:spcAft>
                <a:spcPts val="1000"/>
              </a:spcAft>
              <a:buFont typeface="+mj-lt"/>
              <a:buAutoNum type="alphaLcParenR"/>
            </a:pPr>
            <a:r>
              <a:rPr lang="en-US" dirty="0">
                <a:ea typeface="Times New Roman"/>
                <a:cs typeface="Times New Roman"/>
              </a:rPr>
              <a:t>Only to the government</a:t>
            </a:r>
          </a:p>
          <a:p>
            <a:endParaRPr lang="en-US" dirty="0"/>
          </a:p>
        </p:txBody>
      </p:sp>
    </p:spTree>
    <p:extLst>
      <p:ext uri="{BB962C8B-B14F-4D97-AF65-F5344CB8AC3E}">
        <p14:creationId xmlns:p14="http://schemas.microsoft.com/office/powerpoint/2010/main" val="2379820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Equity</a:t>
            </a:r>
          </a:p>
          <a:p>
            <a:pPr lvl="1">
              <a:lnSpc>
                <a:spcPct val="115000"/>
              </a:lnSpc>
              <a:spcBef>
                <a:spcPts val="0"/>
              </a:spcBef>
              <a:spcAft>
                <a:spcPts val="0"/>
              </a:spcAft>
              <a:buFont typeface="+mj-lt"/>
              <a:buAutoNum type="alphaLcParenR"/>
            </a:pPr>
            <a:r>
              <a:rPr lang="en-US" dirty="0">
                <a:ea typeface="Times New Roman"/>
                <a:cs typeface="Times New Roman"/>
              </a:rPr>
              <a:t>Balance</a:t>
            </a:r>
          </a:p>
          <a:p>
            <a:pPr lvl="1">
              <a:lnSpc>
                <a:spcPct val="115000"/>
              </a:lnSpc>
              <a:spcBef>
                <a:spcPts val="0"/>
              </a:spcBef>
              <a:spcAft>
                <a:spcPts val="0"/>
              </a:spcAft>
              <a:buFont typeface="+mj-lt"/>
              <a:buAutoNum type="alphaLcParenR"/>
            </a:pPr>
            <a:r>
              <a:rPr lang="en-US" dirty="0">
                <a:ea typeface="Times New Roman"/>
                <a:cs typeface="Times New Roman"/>
              </a:rPr>
              <a:t>Net income</a:t>
            </a:r>
          </a:p>
          <a:p>
            <a:pPr lvl="1">
              <a:lnSpc>
                <a:spcPct val="115000"/>
              </a:lnSpc>
              <a:spcBef>
                <a:spcPts val="0"/>
              </a:spcBef>
              <a:spcAft>
                <a:spcPts val="1000"/>
              </a:spcAft>
              <a:buFont typeface="+mj-lt"/>
              <a:buAutoNum type="alphaLcParenR"/>
            </a:pPr>
            <a:r>
              <a:rPr lang="en-US" dirty="0">
                <a:ea typeface="Times New Roman"/>
                <a:cs typeface="Times New Roman"/>
              </a:rPr>
              <a:t>Liability</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Capital</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ea typeface="Times New Roman"/>
                <a:cs typeface="Times New Roman"/>
              </a:rPr>
              <a:t>Gross</a:t>
            </a:r>
          </a:p>
          <a:p>
            <a:pPr lvl="1">
              <a:lnSpc>
                <a:spcPct val="115000"/>
              </a:lnSpc>
              <a:spcBef>
                <a:spcPts val="0"/>
              </a:spcBef>
              <a:spcAft>
                <a:spcPts val="1000"/>
              </a:spcAft>
              <a:buFont typeface="+mj-lt"/>
              <a:buAutoNum type="alphaLcParenR"/>
            </a:pPr>
            <a:r>
              <a:rPr lang="en-US" dirty="0">
                <a:ea typeface="Times New Roman"/>
                <a:cs typeface="Times New Roman"/>
              </a:rPr>
              <a:t>Credit</a:t>
            </a:r>
          </a:p>
        </p:txBody>
      </p:sp>
    </p:spTree>
    <p:extLst>
      <p:ext uri="{BB962C8B-B14F-4D97-AF65-F5344CB8AC3E}">
        <p14:creationId xmlns:p14="http://schemas.microsoft.com/office/powerpoint/2010/main" val="1054224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0"/>
              </a:spcBef>
              <a:spcAft>
                <a:spcPts val="1000"/>
              </a:spcAft>
              <a:buFont typeface="+mj-lt"/>
              <a:buAutoNum type="arabicParenR" startAt="5"/>
              <a:tabLst>
                <a:tab pos="571500" algn="l"/>
              </a:tabLst>
            </a:pPr>
            <a:r>
              <a:rPr lang="en-US" dirty="0">
                <a:ea typeface="Times New Roman"/>
                <a:cs typeface="Times New Roman"/>
              </a:rPr>
              <a:t>What is the role of CFO?</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steer the organization to the strategic vision, mission, and goals of the organization</a:t>
            </a:r>
          </a:p>
          <a:p>
            <a:pPr lvl="1">
              <a:lnSpc>
                <a:spcPct val="115000"/>
              </a:lnSpc>
              <a:spcBef>
                <a:spcPts val="0"/>
              </a:spcBef>
              <a:spcAft>
                <a:spcPts val="0"/>
              </a:spcAft>
              <a:buFont typeface="+mj-lt"/>
              <a:buAutoNum type="alphaLcParenR"/>
            </a:pPr>
            <a:r>
              <a:rPr lang="en-US" dirty="0">
                <a:ea typeface="Times New Roman"/>
                <a:cs typeface="Times New Roman"/>
              </a:rPr>
              <a:t>They ensure that the financial data is accurate and create reports. In addition, they analyze the information and help the CEO make decisions</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control budgets of several departments and business units</a:t>
            </a:r>
          </a:p>
          <a:p>
            <a:pPr lvl="1">
              <a:lnSpc>
                <a:spcPct val="115000"/>
              </a:lnSpc>
              <a:spcBef>
                <a:spcPts val="0"/>
              </a:spcBef>
              <a:spcAft>
                <a:spcPts val="1000"/>
              </a:spcAft>
              <a:buFont typeface="+mj-lt"/>
              <a:buAutoNum type="alphaLcParenR"/>
            </a:pPr>
            <a:r>
              <a:rPr lang="en-US" dirty="0">
                <a:ea typeface="Times New Roman"/>
                <a:cs typeface="Times New Roman"/>
              </a:rPr>
              <a:t>They use financial data to manage their areas or business units</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tabLst>
                <a:tab pos="571500" algn="l"/>
              </a:tabLst>
            </a:pPr>
            <a:r>
              <a:rPr lang="en-US" dirty="0">
                <a:ea typeface="Times New Roman"/>
                <a:cs typeface="Times New Roman"/>
              </a:rPr>
              <a:t>What is the role of board of directors?</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how well the organization is doing and hold leaders accountable for meeting budgets and other obligations</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they want to purchase stocks in hopes of a financial return</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 company is capable of paying back a new or current loan</a:t>
            </a:r>
          </a:p>
          <a:p>
            <a:pPr lvl="1">
              <a:lnSpc>
                <a:spcPct val="115000"/>
              </a:lnSpc>
              <a:spcBef>
                <a:spcPts val="0"/>
              </a:spcBef>
              <a:spcAft>
                <a:spcPts val="1000"/>
              </a:spcAft>
              <a:buFont typeface="+mj-lt"/>
              <a:buAutoNum type="alphaLcParenR"/>
            </a:pPr>
            <a:r>
              <a:rPr lang="en-US" dirty="0">
                <a:ea typeface="Times New Roman"/>
                <a:cs typeface="Times New Roman"/>
              </a:rPr>
              <a:t>They collect financial data and record them daily in computer systems for compiling at the end of the month</a:t>
            </a:r>
          </a:p>
        </p:txBody>
      </p:sp>
    </p:spTree>
    <p:extLst>
      <p:ext uri="{BB962C8B-B14F-4D97-AF65-F5344CB8AC3E}">
        <p14:creationId xmlns:p14="http://schemas.microsoft.com/office/powerpoint/2010/main" val="2241429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What is the role of American Institute of Certified Public Accountants (AICPA)?</a:t>
            </a:r>
          </a:p>
          <a:p>
            <a:pPr lvl="1">
              <a:lnSpc>
                <a:spcPct val="115000"/>
              </a:lnSpc>
              <a:spcBef>
                <a:spcPts val="0"/>
              </a:spcBef>
              <a:spcAft>
                <a:spcPts val="0"/>
              </a:spcAft>
              <a:buFont typeface="+mj-lt"/>
              <a:buAutoNum type="alphaLcParenR"/>
            </a:pPr>
            <a:r>
              <a:rPr lang="en-US" dirty="0">
                <a:ea typeface="Times New Roman"/>
                <a:cs typeface="Times New Roman"/>
              </a:rPr>
              <a:t>This organization publishes the statements of financial accounting standards </a:t>
            </a:r>
          </a:p>
          <a:p>
            <a:pPr lvl="1">
              <a:lnSpc>
                <a:spcPct val="115000"/>
              </a:lnSpc>
              <a:spcBef>
                <a:spcPts val="0"/>
              </a:spcBef>
              <a:spcAft>
                <a:spcPts val="0"/>
              </a:spcAft>
              <a:buFont typeface="+mj-lt"/>
              <a:buAutoNum type="alphaLcParenR"/>
            </a:pPr>
            <a:r>
              <a:rPr lang="en-US" dirty="0">
                <a:ea typeface="Times New Roman"/>
                <a:cs typeface="Times New Roman"/>
              </a:rPr>
              <a:t>This organization works with private organizations to help set standards for accounting principles</a:t>
            </a:r>
          </a:p>
          <a:p>
            <a:pPr lvl="1">
              <a:lnSpc>
                <a:spcPct val="115000"/>
              </a:lnSpc>
              <a:spcBef>
                <a:spcPts val="0"/>
              </a:spcBef>
              <a:spcAft>
                <a:spcPts val="0"/>
              </a:spcAft>
              <a:buFont typeface="+mj-lt"/>
              <a:buAutoNum type="alphaLcParenR"/>
            </a:pPr>
            <a:r>
              <a:rPr lang="en-US" dirty="0">
                <a:ea typeface="Times New Roman"/>
                <a:cs typeface="Times New Roman"/>
              </a:rPr>
              <a:t>This organization publishes audit and accounting guidelines</a:t>
            </a:r>
          </a:p>
          <a:p>
            <a:pPr lvl="1">
              <a:lnSpc>
                <a:spcPct val="115000"/>
              </a:lnSpc>
              <a:spcBef>
                <a:spcPts val="0"/>
              </a:spcBef>
              <a:spcAft>
                <a:spcPts val="1000"/>
              </a:spcAft>
              <a:buFont typeface="+mj-lt"/>
              <a:buAutoNum type="alphaLcParenR"/>
            </a:pPr>
            <a:r>
              <a:rPr lang="en-US" dirty="0">
                <a:ea typeface="Times New Roman"/>
                <a:cs typeface="Times New Roman"/>
              </a:rPr>
              <a:t>This organization deals with government financial reporting issues</a:t>
            </a: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organizations also handles new and unusual financial issues that may have the potential to be a larger problem in the industry?</a:t>
            </a:r>
          </a:p>
          <a:p>
            <a:pPr lvl="1">
              <a:lnSpc>
                <a:spcPct val="115000"/>
              </a:lnSpc>
              <a:spcBef>
                <a:spcPts val="0"/>
              </a:spcBef>
              <a:spcAft>
                <a:spcPts val="0"/>
              </a:spcAft>
              <a:buFont typeface="+mj-lt"/>
              <a:buAutoNum type="alphaLcParenR"/>
            </a:pPr>
            <a:r>
              <a:rPr lang="en-US" dirty="0">
                <a:ea typeface="Times New Roman"/>
                <a:cs typeface="Times New Roman"/>
              </a:rPr>
              <a:t>United States Securities and Exchange Commission (SEC)</a:t>
            </a:r>
          </a:p>
          <a:p>
            <a:pPr lvl="1">
              <a:lnSpc>
                <a:spcPct val="115000"/>
              </a:lnSpc>
              <a:spcBef>
                <a:spcPts val="0"/>
              </a:spcBef>
              <a:spcAft>
                <a:spcPts val="0"/>
              </a:spcAft>
              <a:buFont typeface="+mj-lt"/>
              <a:buAutoNum type="alphaLcParenR"/>
            </a:pPr>
            <a:r>
              <a:rPr lang="en-US" dirty="0">
                <a:ea typeface="Times New Roman"/>
                <a:cs typeface="Times New Roman"/>
              </a:rPr>
              <a:t>Governmental Accounting Standards Board (GASB)</a:t>
            </a:r>
          </a:p>
          <a:p>
            <a:pPr lvl="1">
              <a:lnSpc>
                <a:spcPct val="115000"/>
              </a:lnSpc>
              <a:spcBef>
                <a:spcPts val="0"/>
              </a:spcBef>
              <a:spcAft>
                <a:spcPts val="0"/>
              </a:spcAft>
              <a:buFont typeface="+mj-lt"/>
              <a:buAutoNum type="alphaLcParenR"/>
            </a:pPr>
            <a:r>
              <a:rPr lang="en-US" dirty="0">
                <a:ea typeface="Times New Roman"/>
                <a:cs typeface="Times New Roman"/>
              </a:rPr>
              <a:t>American Institute of Certified Public Accountants (AICPA)</a:t>
            </a:r>
          </a:p>
          <a:p>
            <a:pPr lvl="1">
              <a:lnSpc>
                <a:spcPct val="115000"/>
              </a:lnSpc>
              <a:spcBef>
                <a:spcPts val="0"/>
              </a:spcBef>
              <a:spcAft>
                <a:spcPts val="1000"/>
              </a:spcAft>
              <a:buFont typeface="+mj-lt"/>
              <a:buAutoNum type="alphaLcParenR"/>
            </a:pPr>
            <a:r>
              <a:rPr lang="en-US" dirty="0">
                <a:ea typeface="Times New Roman"/>
                <a:cs typeface="Times New Roman"/>
              </a:rPr>
              <a:t>Financial Accounting Standards Board (FASB)</a:t>
            </a:r>
          </a:p>
        </p:txBody>
      </p:sp>
    </p:spTree>
    <p:extLst>
      <p:ext uri="{BB962C8B-B14F-4D97-AF65-F5344CB8AC3E}">
        <p14:creationId xmlns:p14="http://schemas.microsoft.com/office/powerpoint/2010/main" val="3783058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GAAP is abbreviation for:</a:t>
            </a:r>
          </a:p>
          <a:p>
            <a:pPr lvl="1">
              <a:lnSpc>
                <a:spcPct val="115000"/>
              </a:lnSpc>
              <a:spcBef>
                <a:spcPts val="0"/>
              </a:spcBef>
              <a:spcAft>
                <a:spcPts val="0"/>
              </a:spcAft>
              <a:buFont typeface="+mj-lt"/>
              <a:buAutoNum type="alphaLcParenR"/>
            </a:pPr>
            <a:r>
              <a:rPr lang="en-US" dirty="0">
                <a:ea typeface="Times New Roman"/>
                <a:cs typeface="Times New Roman"/>
              </a:rPr>
              <a:t>The Generally Accepted Accounting Principles</a:t>
            </a:r>
          </a:p>
          <a:p>
            <a:pPr lvl="1">
              <a:lnSpc>
                <a:spcPct val="115000"/>
              </a:lnSpc>
              <a:spcBef>
                <a:spcPts val="0"/>
              </a:spcBef>
              <a:spcAft>
                <a:spcPts val="0"/>
              </a:spcAft>
              <a:buFont typeface="+mj-lt"/>
              <a:buAutoNum type="alphaLcParenR"/>
            </a:pPr>
            <a:r>
              <a:rPr lang="en-US" dirty="0">
                <a:ea typeface="Times New Roman"/>
                <a:cs typeface="Times New Roman"/>
              </a:rPr>
              <a:t>The Generally Acquired Accounting Principles</a:t>
            </a:r>
          </a:p>
          <a:p>
            <a:pPr lvl="1">
              <a:lnSpc>
                <a:spcPct val="115000"/>
              </a:lnSpc>
              <a:spcBef>
                <a:spcPts val="0"/>
              </a:spcBef>
              <a:spcAft>
                <a:spcPts val="0"/>
              </a:spcAft>
              <a:buFont typeface="+mj-lt"/>
              <a:buAutoNum type="alphaLcParenR"/>
            </a:pPr>
            <a:r>
              <a:rPr lang="en-US" dirty="0">
                <a:ea typeface="Times New Roman"/>
                <a:cs typeface="Times New Roman"/>
              </a:rPr>
              <a:t>General Adapted Accounting Principles</a:t>
            </a:r>
          </a:p>
          <a:p>
            <a:pPr lvl="1">
              <a:lnSpc>
                <a:spcPct val="115000"/>
              </a:lnSpc>
              <a:spcBef>
                <a:spcPts val="0"/>
              </a:spcBef>
              <a:spcAft>
                <a:spcPts val="1000"/>
              </a:spcAft>
              <a:buFont typeface="+mj-lt"/>
              <a:buAutoNum type="alphaLcParenR"/>
            </a:pPr>
            <a:r>
              <a:rPr lang="en-US" dirty="0">
                <a:ea typeface="Times New Roman"/>
                <a:cs typeface="Times New Roman"/>
              </a:rPr>
              <a:t>The General Acknowledged Accounting Principles</a:t>
            </a: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Which of the following IS NOT included in GAAP rules?</a:t>
            </a:r>
          </a:p>
          <a:p>
            <a:pPr lvl="1">
              <a:lnSpc>
                <a:spcPct val="115000"/>
              </a:lnSpc>
              <a:spcBef>
                <a:spcPts val="0"/>
              </a:spcBef>
              <a:spcAft>
                <a:spcPts val="0"/>
              </a:spcAft>
              <a:buFont typeface="+mj-lt"/>
              <a:buAutoNum type="alphaLcParenR"/>
            </a:pPr>
            <a:r>
              <a:rPr lang="en-US" dirty="0">
                <a:ea typeface="Times New Roman"/>
                <a:cs typeface="Times New Roman"/>
              </a:rPr>
              <a:t>Revenue recognition</a:t>
            </a:r>
          </a:p>
          <a:p>
            <a:pPr lvl="1">
              <a:lnSpc>
                <a:spcPct val="115000"/>
              </a:lnSpc>
              <a:spcBef>
                <a:spcPts val="0"/>
              </a:spcBef>
              <a:spcAft>
                <a:spcPts val="0"/>
              </a:spcAft>
              <a:buFont typeface="+mj-lt"/>
              <a:buAutoNum type="alphaLcParenR"/>
            </a:pPr>
            <a:r>
              <a:rPr lang="en-US" dirty="0">
                <a:ea typeface="Times New Roman"/>
                <a:cs typeface="Times New Roman"/>
              </a:rPr>
              <a:t>Balance sheet item classification</a:t>
            </a:r>
          </a:p>
          <a:p>
            <a:pPr lvl="1">
              <a:lnSpc>
                <a:spcPct val="115000"/>
              </a:lnSpc>
              <a:spcBef>
                <a:spcPts val="0"/>
              </a:spcBef>
              <a:spcAft>
                <a:spcPts val="0"/>
              </a:spcAft>
              <a:buFont typeface="+mj-lt"/>
              <a:buAutoNum type="alphaLcParenR"/>
            </a:pPr>
            <a:r>
              <a:rPr lang="en-US" dirty="0">
                <a:ea typeface="Times New Roman"/>
                <a:cs typeface="Times New Roman"/>
              </a:rPr>
              <a:t>New accounting tendencies consideration</a:t>
            </a:r>
          </a:p>
          <a:p>
            <a:pPr lvl="1">
              <a:lnSpc>
                <a:spcPct val="115000"/>
              </a:lnSpc>
              <a:spcBef>
                <a:spcPts val="0"/>
              </a:spcBef>
              <a:spcAft>
                <a:spcPts val="1000"/>
              </a:spcAft>
              <a:buFont typeface="+mj-lt"/>
              <a:buAutoNum type="alphaLcParenR"/>
            </a:pPr>
            <a:r>
              <a:rPr lang="en-US" dirty="0">
                <a:ea typeface="Times New Roman"/>
                <a:cs typeface="Times New Roman"/>
              </a:rPr>
              <a:t>Outstanding share measurement</a:t>
            </a:r>
          </a:p>
          <a:p>
            <a:endParaRPr lang="en-US" dirty="0"/>
          </a:p>
        </p:txBody>
      </p:sp>
    </p:spTree>
    <p:extLst>
      <p:ext uri="{BB962C8B-B14F-4D97-AF65-F5344CB8AC3E}">
        <p14:creationId xmlns:p14="http://schemas.microsoft.com/office/powerpoint/2010/main" val="40299117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not a part of the definition of finance according to Encarta® World Dictionary?</a:t>
            </a:r>
          </a:p>
          <a:p>
            <a:pPr lvl="1">
              <a:lnSpc>
                <a:spcPct val="115000"/>
              </a:lnSpc>
              <a:spcBef>
                <a:spcPts val="0"/>
              </a:spcBef>
              <a:spcAft>
                <a:spcPts val="0"/>
              </a:spcAft>
              <a:buFont typeface="+mj-lt"/>
              <a:buAutoNum type="alphaLcParenR"/>
            </a:pPr>
            <a:r>
              <a:rPr lang="en-US" dirty="0">
                <a:ea typeface="Times New Roman"/>
                <a:cs typeface="Times New Roman"/>
              </a:rPr>
              <a:t>The money required to do something</a:t>
            </a:r>
          </a:p>
          <a:p>
            <a:pPr lvl="1">
              <a:lnSpc>
                <a:spcPct val="115000"/>
              </a:lnSpc>
              <a:spcBef>
                <a:spcPts val="0"/>
              </a:spcBef>
              <a:spcAft>
                <a:spcPts val="0"/>
              </a:spcAft>
              <a:buFont typeface="+mj-lt"/>
              <a:buAutoNum type="alphaLcParenR"/>
            </a:pPr>
            <a:r>
              <a:rPr lang="en-US" dirty="0">
                <a:ea typeface="Times New Roman"/>
                <a:cs typeface="Times New Roman"/>
              </a:rPr>
              <a:t>The business or art of managing the monetary resources of an organization, country, or person</a:t>
            </a:r>
          </a:p>
          <a:p>
            <a:pPr lvl="1">
              <a:lnSpc>
                <a:spcPct val="115000"/>
              </a:lnSpc>
              <a:spcBef>
                <a:spcPts val="0"/>
              </a:spcBef>
              <a:spcAft>
                <a:spcPts val="0"/>
              </a:spcAft>
              <a:buFont typeface="+mj-lt"/>
              <a:buAutoNum type="alphaLcParenR"/>
            </a:pPr>
            <a:r>
              <a:rPr lang="en-US" dirty="0">
                <a:ea typeface="Times New Roman"/>
                <a:cs typeface="Times New Roman"/>
              </a:rPr>
              <a:t>The money at the disposal of an organization, country, or person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totality of money earned and spent by an organization, country or person</a:t>
            </a:r>
            <a:endParaRPr lang="en-US" dirty="0">
              <a:ea typeface="Times New Roman"/>
              <a:cs typeface="Times New Roman"/>
            </a:endParaRP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When the monthly financial reports are created by organizations, they are made public:</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both the shareholders and the government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Only to the board of directors</a:t>
            </a:r>
          </a:p>
          <a:p>
            <a:pPr lvl="1">
              <a:lnSpc>
                <a:spcPct val="115000"/>
              </a:lnSpc>
              <a:spcBef>
                <a:spcPts val="0"/>
              </a:spcBef>
              <a:spcAft>
                <a:spcPts val="0"/>
              </a:spcAft>
              <a:buFont typeface="+mj-lt"/>
              <a:buAutoNum type="alphaLcParenR"/>
            </a:pPr>
            <a:r>
              <a:rPr lang="en-US" dirty="0">
                <a:ea typeface="Times New Roman"/>
                <a:cs typeface="Times New Roman"/>
              </a:rPr>
              <a:t>Only to the shareholders</a:t>
            </a:r>
          </a:p>
          <a:p>
            <a:pPr lvl="1">
              <a:lnSpc>
                <a:spcPct val="115000"/>
              </a:lnSpc>
              <a:spcBef>
                <a:spcPts val="0"/>
              </a:spcBef>
              <a:spcAft>
                <a:spcPts val="1000"/>
              </a:spcAft>
              <a:buFont typeface="+mj-lt"/>
              <a:buAutoNum type="alphaLcParenR"/>
            </a:pPr>
            <a:r>
              <a:rPr lang="en-US" dirty="0">
                <a:ea typeface="Times New Roman"/>
                <a:cs typeface="Times New Roman"/>
              </a:rPr>
              <a:t>Only to the government</a:t>
            </a:r>
          </a:p>
          <a:p>
            <a:endParaRPr lang="en-US" dirty="0"/>
          </a:p>
        </p:txBody>
      </p:sp>
    </p:spTree>
    <p:extLst>
      <p:ext uri="{BB962C8B-B14F-4D97-AF65-F5344CB8AC3E}">
        <p14:creationId xmlns:p14="http://schemas.microsoft.com/office/powerpoint/2010/main" val="1890908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Equity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Balance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Net income</a:t>
            </a:r>
          </a:p>
          <a:p>
            <a:pPr lvl="1">
              <a:lnSpc>
                <a:spcPct val="115000"/>
              </a:lnSpc>
              <a:spcBef>
                <a:spcPts val="0"/>
              </a:spcBef>
              <a:spcAft>
                <a:spcPts val="1000"/>
              </a:spcAft>
              <a:buFont typeface="+mj-lt"/>
              <a:buAutoNum type="alphaLcParenR"/>
            </a:pPr>
            <a:r>
              <a:rPr lang="en-US" dirty="0">
                <a:ea typeface="Times New Roman"/>
                <a:cs typeface="Times New Roman"/>
              </a:rPr>
              <a:t>Liability</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Capital</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Gross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Credit</a:t>
            </a:r>
          </a:p>
        </p:txBody>
      </p:sp>
    </p:spTree>
    <p:extLst>
      <p:ext uri="{BB962C8B-B14F-4D97-AF65-F5344CB8AC3E}">
        <p14:creationId xmlns:p14="http://schemas.microsoft.com/office/powerpoint/2010/main" val="26363395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0"/>
              </a:spcBef>
              <a:spcAft>
                <a:spcPts val="1000"/>
              </a:spcAft>
              <a:buFont typeface="+mj-lt"/>
              <a:buAutoNum type="arabicParenR" startAt="5"/>
              <a:tabLst>
                <a:tab pos="571500" algn="l"/>
              </a:tabLst>
            </a:pPr>
            <a:r>
              <a:rPr lang="en-US" dirty="0">
                <a:ea typeface="Times New Roman"/>
                <a:cs typeface="Times New Roman"/>
              </a:rPr>
              <a:t>What is the role of CFO?</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steer the organization to the strategic vision, mission, and goals of the organization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ensure that the financial data is accurate and create reports. In addition, they analyze the information and help the CEO make decisions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use financial data to control budgets of several departments and business units</a:t>
            </a:r>
          </a:p>
          <a:p>
            <a:pPr lvl="1">
              <a:lnSpc>
                <a:spcPct val="115000"/>
              </a:lnSpc>
              <a:spcBef>
                <a:spcPts val="0"/>
              </a:spcBef>
              <a:spcAft>
                <a:spcPts val="1000"/>
              </a:spcAft>
              <a:buFont typeface="+mj-lt"/>
              <a:buAutoNum type="alphaLcParenR"/>
            </a:pPr>
            <a:r>
              <a:rPr lang="en-US" dirty="0">
                <a:ea typeface="Times New Roman"/>
                <a:cs typeface="Times New Roman"/>
              </a:rPr>
              <a:t>They use financial data to manage their areas or business units</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tabLst>
                <a:tab pos="571500" algn="l"/>
              </a:tabLst>
            </a:pPr>
            <a:r>
              <a:rPr lang="en-US" dirty="0">
                <a:ea typeface="Times New Roman"/>
                <a:cs typeface="Times New Roman"/>
              </a:rPr>
              <a:t>What is the role of board of directors?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use financial data to determine how well the organization is doing and hold leaders accountable for meeting budgets and other obligations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they want to purchase stocks in hopes of a financial return</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 company is capable of paying back a new or current loan</a:t>
            </a:r>
          </a:p>
          <a:p>
            <a:pPr lvl="1">
              <a:lnSpc>
                <a:spcPct val="115000"/>
              </a:lnSpc>
              <a:spcBef>
                <a:spcPts val="0"/>
              </a:spcBef>
              <a:spcAft>
                <a:spcPts val="1000"/>
              </a:spcAft>
              <a:buFont typeface="+mj-lt"/>
              <a:buAutoNum type="alphaLcParenR"/>
            </a:pPr>
            <a:r>
              <a:rPr lang="en-US" dirty="0">
                <a:ea typeface="Times New Roman"/>
                <a:cs typeface="Times New Roman"/>
              </a:rPr>
              <a:t>They collect financial data and record them daily in computer systems for compiling at the end of the month</a:t>
            </a:r>
          </a:p>
        </p:txBody>
      </p:sp>
    </p:spTree>
    <p:extLst>
      <p:ext uri="{BB962C8B-B14F-4D97-AF65-F5344CB8AC3E}">
        <p14:creationId xmlns:p14="http://schemas.microsoft.com/office/powerpoint/2010/main" val="3478334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What is the role of American Institute of Certified Public Accountants (AICPA)?</a:t>
            </a:r>
          </a:p>
          <a:p>
            <a:pPr lvl="1">
              <a:lnSpc>
                <a:spcPct val="115000"/>
              </a:lnSpc>
              <a:spcBef>
                <a:spcPts val="0"/>
              </a:spcBef>
              <a:spcAft>
                <a:spcPts val="0"/>
              </a:spcAft>
              <a:buFont typeface="+mj-lt"/>
              <a:buAutoNum type="alphaLcParenR"/>
            </a:pPr>
            <a:r>
              <a:rPr lang="en-US" dirty="0">
                <a:ea typeface="Times New Roman"/>
                <a:cs typeface="Times New Roman"/>
              </a:rPr>
              <a:t>This organization publishes the statements of financial accounting standards </a:t>
            </a:r>
          </a:p>
          <a:p>
            <a:pPr lvl="1">
              <a:lnSpc>
                <a:spcPct val="115000"/>
              </a:lnSpc>
              <a:spcBef>
                <a:spcPts val="0"/>
              </a:spcBef>
              <a:spcAft>
                <a:spcPts val="0"/>
              </a:spcAft>
              <a:buFont typeface="+mj-lt"/>
              <a:buAutoNum type="alphaLcParenR"/>
            </a:pPr>
            <a:r>
              <a:rPr lang="en-US" dirty="0">
                <a:ea typeface="Times New Roman"/>
                <a:cs typeface="Times New Roman"/>
              </a:rPr>
              <a:t>This organization works with private organizations to help set standards for accounting principles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This organization publishes audit and accounting guidelines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This organization deals with government financial reporting issues</a:t>
            </a: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organizations also handles new and unusual financial issues that may have the potential to be a larger problem in the industry?</a:t>
            </a:r>
          </a:p>
          <a:p>
            <a:pPr lvl="1">
              <a:lnSpc>
                <a:spcPct val="115000"/>
              </a:lnSpc>
              <a:spcBef>
                <a:spcPts val="0"/>
              </a:spcBef>
              <a:spcAft>
                <a:spcPts val="0"/>
              </a:spcAft>
              <a:buFont typeface="+mj-lt"/>
              <a:buAutoNum type="alphaLcParenR"/>
            </a:pPr>
            <a:r>
              <a:rPr lang="en-US" dirty="0">
                <a:ea typeface="Times New Roman"/>
                <a:cs typeface="Times New Roman"/>
              </a:rPr>
              <a:t>United States Securities and Exchange Commission (SEC)</a:t>
            </a:r>
          </a:p>
          <a:p>
            <a:pPr lvl="1">
              <a:lnSpc>
                <a:spcPct val="115000"/>
              </a:lnSpc>
              <a:spcBef>
                <a:spcPts val="0"/>
              </a:spcBef>
              <a:spcAft>
                <a:spcPts val="0"/>
              </a:spcAft>
              <a:buFont typeface="+mj-lt"/>
              <a:buAutoNum type="alphaLcParenR"/>
            </a:pPr>
            <a:r>
              <a:rPr lang="en-US" dirty="0">
                <a:ea typeface="Times New Roman"/>
                <a:cs typeface="Times New Roman"/>
              </a:rPr>
              <a:t>Governmental Accounting Standards Board (GASB)</a:t>
            </a:r>
          </a:p>
          <a:p>
            <a:pPr lvl="1">
              <a:lnSpc>
                <a:spcPct val="115000"/>
              </a:lnSpc>
              <a:spcBef>
                <a:spcPts val="0"/>
              </a:spcBef>
              <a:spcAft>
                <a:spcPts val="0"/>
              </a:spcAft>
              <a:buFont typeface="+mj-lt"/>
              <a:buAutoNum type="alphaLcParenR"/>
            </a:pPr>
            <a:r>
              <a:rPr lang="en-US" dirty="0">
                <a:ea typeface="Times New Roman"/>
                <a:cs typeface="Times New Roman"/>
              </a:rPr>
              <a:t>American Institute of Certified Public Accountants (AICPA)</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Financial Accounting Standards Board (FASB)</a:t>
            </a:r>
            <a:endParaRPr lang="en-US" dirty="0">
              <a:ea typeface="Times New Roman"/>
              <a:cs typeface="Times New Roman"/>
            </a:endParaRPr>
          </a:p>
        </p:txBody>
      </p:sp>
    </p:spTree>
    <p:extLst>
      <p:ext uri="{BB962C8B-B14F-4D97-AF65-F5344CB8AC3E}">
        <p14:creationId xmlns:p14="http://schemas.microsoft.com/office/powerpoint/2010/main" val="633143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8050721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GAAP is abbreviation for: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Generally Accepted Accounting Principles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Generally Acquired Accounting Principles</a:t>
            </a:r>
          </a:p>
          <a:p>
            <a:pPr lvl="1">
              <a:lnSpc>
                <a:spcPct val="115000"/>
              </a:lnSpc>
              <a:spcBef>
                <a:spcPts val="0"/>
              </a:spcBef>
              <a:spcAft>
                <a:spcPts val="0"/>
              </a:spcAft>
              <a:buFont typeface="+mj-lt"/>
              <a:buAutoNum type="alphaLcParenR"/>
            </a:pPr>
            <a:r>
              <a:rPr lang="en-US" dirty="0">
                <a:ea typeface="Times New Roman"/>
                <a:cs typeface="Times New Roman"/>
              </a:rPr>
              <a:t>General Adapted Accounting Principles</a:t>
            </a:r>
          </a:p>
          <a:p>
            <a:pPr lvl="1">
              <a:lnSpc>
                <a:spcPct val="115000"/>
              </a:lnSpc>
              <a:spcBef>
                <a:spcPts val="0"/>
              </a:spcBef>
              <a:spcAft>
                <a:spcPts val="1000"/>
              </a:spcAft>
              <a:buFont typeface="+mj-lt"/>
              <a:buAutoNum type="alphaLcParenR"/>
            </a:pPr>
            <a:r>
              <a:rPr lang="en-US" dirty="0">
                <a:ea typeface="Times New Roman"/>
                <a:cs typeface="Times New Roman"/>
              </a:rPr>
              <a:t>The General Acknowledged Accounting Principles</a:t>
            </a: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Which of the following IS NOT included in GAAP rules?</a:t>
            </a:r>
          </a:p>
          <a:p>
            <a:pPr lvl="1">
              <a:lnSpc>
                <a:spcPct val="115000"/>
              </a:lnSpc>
              <a:spcBef>
                <a:spcPts val="0"/>
              </a:spcBef>
              <a:spcAft>
                <a:spcPts val="0"/>
              </a:spcAft>
              <a:buFont typeface="+mj-lt"/>
              <a:buAutoNum type="alphaLcParenR"/>
            </a:pPr>
            <a:r>
              <a:rPr lang="en-US" dirty="0">
                <a:ea typeface="Times New Roman"/>
                <a:cs typeface="Times New Roman"/>
              </a:rPr>
              <a:t>Revenue recognition</a:t>
            </a:r>
          </a:p>
          <a:p>
            <a:pPr lvl="1">
              <a:lnSpc>
                <a:spcPct val="115000"/>
              </a:lnSpc>
              <a:spcBef>
                <a:spcPts val="0"/>
              </a:spcBef>
              <a:spcAft>
                <a:spcPts val="0"/>
              </a:spcAft>
              <a:buFont typeface="+mj-lt"/>
              <a:buAutoNum type="alphaLcParenR"/>
            </a:pPr>
            <a:r>
              <a:rPr lang="en-US" dirty="0">
                <a:ea typeface="Times New Roman"/>
                <a:cs typeface="Times New Roman"/>
              </a:rPr>
              <a:t>Balance sheet item classification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New accounting tendencies consideration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Outstanding share measurement</a:t>
            </a:r>
          </a:p>
          <a:p>
            <a:endParaRPr lang="en-US" dirty="0"/>
          </a:p>
        </p:txBody>
      </p:sp>
    </p:spTree>
    <p:extLst>
      <p:ext uri="{BB962C8B-B14F-4D97-AF65-F5344CB8AC3E}">
        <p14:creationId xmlns:p14="http://schemas.microsoft.com/office/powerpoint/2010/main" val="804243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Module Three:</a:t>
            </a:r>
            <a:br>
              <a:rPr lang="en-US" dirty="0"/>
            </a:br>
            <a:r>
              <a:rPr lang="en-US" dirty="0"/>
              <a:t>Understanding Financial Statements</a:t>
            </a:r>
          </a:p>
        </p:txBody>
      </p:sp>
      <p:sp>
        <p:nvSpPr>
          <p:cNvPr id="14340"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dirty="0">
                <a:latin typeface="Cambria" pitchFamily="18" charset="0"/>
                <a:cs typeface="Times New Roman" pitchFamily="18" charset="0"/>
              </a:rPr>
              <a:t>Never spend your money before you have earned it.</a:t>
            </a:r>
            <a:endParaRPr lang="en-US" dirty="0">
              <a:cs typeface="Times New Roman" pitchFamily="18" charset="0"/>
            </a:endParaRPr>
          </a:p>
          <a:p>
            <a:pPr algn="ctr">
              <a:lnSpc>
                <a:spcPct val="115000"/>
              </a:lnSpc>
              <a:spcBef>
                <a:spcPct val="0"/>
              </a:spcBef>
              <a:spcAft>
                <a:spcPts val="1000"/>
              </a:spcAft>
            </a:pPr>
            <a:r>
              <a:rPr lang="en-US" b="1" dirty="0">
                <a:latin typeface="Cambria" pitchFamily="18" charset="0"/>
                <a:cs typeface="Times New Roman" pitchFamily="18" charset="0"/>
              </a:rPr>
              <a:t>Thomas Jefferson</a:t>
            </a:r>
            <a:endParaRPr lang="en-US" b="1" dirty="0">
              <a:cs typeface="Times New Roman" pitchFamily="18" charset="0"/>
            </a:endParaRPr>
          </a:p>
        </p:txBody>
      </p:sp>
      <p:sp>
        <p:nvSpPr>
          <p:cNvPr id="14339" name="Content Placeholder 3"/>
          <p:cNvSpPr>
            <a:spLocks noGrp="1"/>
          </p:cNvSpPr>
          <p:nvPr>
            <p:ph type="body" sz="quarter" idx="11"/>
          </p:nvPr>
        </p:nvSpPr>
        <p:spPr/>
        <p:txBody>
          <a:bodyPr>
            <a:normAutofit/>
          </a:bodyPr>
          <a:lstStyle/>
          <a:p>
            <a:pPr>
              <a:defRPr/>
            </a:pPr>
            <a:r>
              <a:rPr lang="en-US" dirty="0"/>
              <a:t>This module will discuss the following topics:</a:t>
            </a:r>
          </a:p>
          <a:p>
            <a:pPr>
              <a:buFont typeface="Arial" pitchFamily="34" charset="0"/>
              <a:buChar char="•"/>
              <a:defRPr/>
            </a:pPr>
            <a:r>
              <a:rPr lang="en-US" dirty="0"/>
              <a:t>Balance sheets</a:t>
            </a:r>
          </a:p>
          <a:p>
            <a:pPr>
              <a:buFont typeface="Arial" pitchFamily="34" charset="0"/>
              <a:buChar char="•"/>
              <a:defRPr/>
            </a:pPr>
            <a:r>
              <a:rPr lang="en-US" dirty="0"/>
              <a:t>Income statements</a:t>
            </a:r>
          </a:p>
          <a:p>
            <a:pPr>
              <a:buFont typeface="Arial" pitchFamily="34" charset="0"/>
              <a:buChar char="•"/>
              <a:defRPr/>
            </a:pPr>
            <a:r>
              <a:rPr lang="en-US" dirty="0"/>
              <a:t>Statement of retained earnings</a:t>
            </a:r>
          </a:p>
          <a:p>
            <a:pPr>
              <a:buFont typeface="Arial" pitchFamily="34" charset="0"/>
              <a:buChar char="•"/>
              <a:defRPr/>
            </a:pPr>
            <a:r>
              <a:rPr lang="en-US" dirty="0"/>
              <a:t>Statement of cash flows</a:t>
            </a:r>
          </a:p>
          <a:p>
            <a:pPr>
              <a:buFont typeface="Arial" pitchFamily="34" charset="0"/>
              <a:buChar char="•"/>
              <a:defRPr/>
            </a:pPr>
            <a:r>
              <a:rPr lang="en-US" dirty="0"/>
              <a:t>Annual reports</a:t>
            </a:r>
          </a:p>
          <a:p>
            <a:pPr>
              <a:defRPr/>
            </a:pP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11218960-DB6E-4253-9AE4-AB68EBBA2AA6}"/>
              </a:ext>
            </a:extLst>
          </p:cNvPr>
          <p:cNvSpPr>
            <a:spLocks noGrp="1"/>
          </p:cNvSpPr>
          <p:nvPr>
            <p:ph sz="quarter" idx="11"/>
          </p:nvPr>
        </p:nvSpPr>
        <p:spPr/>
        <p:txBody>
          <a:bodyPr/>
          <a:lstStyle/>
          <a:p>
            <a:endParaRPr lang="en-US"/>
          </a:p>
        </p:txBody>
      </p:sp>
      <p:sp>
        <p:nvSpPr>
          <p:cNvPr id="15362" name="Title 4"/>
          <p:cNvSpPr>
            <a:spLocks noGrp="1"/>
          </p:cNvSpPr>
          <p:nvPr>
            <p:ph type="title"/>
          </p:nvPr>
        </p:nvSpPr>
        <p:spPr/>
        <p:txBody>
          <a:bodyPr/>
          <a:lstStyle/>
          <a:p>
            <a:r>
              <a:rPr lang="en-US" dirty="0"/>
              <a:t>Balance Sheets</a:t>
            </a:r>
          </a:p>
        </p:txBody>
      </p:sp>
      <p:grpSp>
        <p:nvGrpSpPr>
          <p:cNvPr id="2" name="Group 1">
            <a:extLst>
              <a:ext uri="{FF2B5EF4-FFF2-40B4-BE49-F238E27FC236}">
                <a16:creationId xmlns:a16="http://schemas.microsoft.com/office/drawing/2014/main" id="{2E7F094D-C9DA-4A24-919B-B882EDA4D7BD}"/>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3180C7F1-86C8-4C9D-BDDD-F4669807E486}"/>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2BC2A94-6BBB-436B-8F8D-1E4F03B1EE62}"/>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Required by GAAP</a:t>
              </a:r>
            </a:p>
          </p:txBody>
        </p:sp>
        <p:sp>
          <p:nvSpPr>
            <p:cNvPr id="6" name="Oval 5">
              <a:extLst>
                <a:ext uri="{FF2B5EF4-FFF2-40B4-BE49-F238E27FC236}">
                  <a16:creationId xmlns:a16="http://schemas.microsoft.com/office/drawing/2014/main" id="{4E170155-6D1F-432E-8F34-A0BE47609810}"/>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7EC16EC-B396-4B21-8A14-FE27529A85C8}"/>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Assets</a:t>
              </a:r>
            </a:p>
          </p:txBody>
        </p:sp>
        <p:sp>
          <p:nvSpPr>
            <p:cNvPr id="8" name="Oval 7">
              <a:extLst>
                <a:ext uri="{FF2B5EF4-FFF2-40B4-BE49-F238E27FC236}">
                  <a16:creationId xmlns:a16="http://schemas.microsoft.com/office/drawing/2014/main" id="{F19C2C97-A330-4210-9F6C-BF3CCA1524B2}"/>
                </a:ext>
              </a:extLst>
            </p:cNvPr>
            <p:cNvSpPr/>
            <p:nvPr/>
          </p:nvSpPr>
          <p:spPr>
            <a:xfrm>
              <a:off x="932627" y="2905714"/>
              <a:ext cx="870342" cy="870342"/>
            </a:xfrm>
            <a:prstGeom prst="ellipse">
              <a:avLst/>
            </a:prstGeom>
          </p:spPr>
          <p:style>
            <a:lnRef idx="2">
              <a:schemeClr val="accent2">
                <a:hueOff val="1560506"/>
                <a:satOff val="-1946"/>
                <a:lumOff val="45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83A5121-6B65-42EA-9006-654E73414E8C}"/>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Liabilities</a:t>
              </a:r>
            </a:p>
          </p:txBody>
        </p:sp>
        <p:sp>
          <p:nvSpPr>
            <p:cNvPr id="10" name="Oval 9">
              <a:extLst>
                <a:ext uri="{FF2B5EF4-FFF2-40B4-BE49-F238E27FC236}">
                  <a16:creationId xmlns:a16="http://schemas.microsoft.com/office/drawing/2014/main" id="{2D03FF02-5D96-4C66-B43A-646AC9602A87}"/>
                </a:ext>
              </a:extLst>
            </p:cNvPr>
            <p:cNvSpPr/>
            <p:nvPr/>
          </p:nvSpPr>
          <p:spPr>
            <a:xfrm>
              <a:off x="932627" y="3950306"/>
              <a:ext cx="870342" cy="870342"/>
            </a:xfrm>
            <a:prstGeom prst="ellipse">
              <a:avLst/>
            </a:prstGeom>
          </p:spPr>
          <p:style>
            <a:lnRef idx="2">
              <a:schemeClr val="accent2">
                <a:hueOff val="3121013"/>
                <a:satOff val="-3893"/>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69022698-6EBE-408C-A3FF-9EB98D7CB47B}"/>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Level of debt</a:t>
              </a:r>
            </a:p>
          </p:txBody>
        </p:sp>
        <p:sp>
          <p:nvSpPr>
            <p:cNvPr id="12" name="Oval 11">
              <a:extLst>
                <a:ext uri="{FF2B5EF4-FFF2-40B4-BE49-F238E27FC236}">
                  <a16:creationId xmlns:a16="http://schemas.microsoft.com/office/drawing/2014/main" id="{13DF560D-0A50-4876-80C1-71691DD45B4B}"/>
                </a:ext>
              </a:extLst>
            </p:cNvPr>
            <p:cNvSpPr/>
            <p:nvPr/>
          </p:nvSpPr>
          <p:spPr>
            <a:xfrm>
              <a:off x="533437" y="4994898"/>
              <a:ext cx="870342" cy="870342"/>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81AD2DA-55CC-4376-B546-9E5E72AF766D}"/>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noAutofit/>
          </a:bodyPr>
          <a:lstStyle/>
          <a:p>
            <a:pPr>
              <a:defRPr/>
            </a:pPr>
            <a:r>
              <a:rPr lang="en-US" dirty="0"/>
              <a:t>Income Statements (AKA Profit &amp; Loss Statements)</a:t>
            </a:r>
          </a:p>
        </p:txBody>
      </p:sp>
      <p:grpSp>
        <p:nvGrpSpPr>
          <p:cNvPr id="2" name="Group 1">
            <a:extLst>
              <a:ext uri="{FF2B5EF4-FFF2-40B4-BE49-F238E27FC236}">
                <a16:creationId xmlns:a16="http://schemas.microsoft.com/office/drawing/2014/main" id="{AF899AAE-4BBB-44C0-BCEA-C15B699B52E2}"/>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DDACBB43-BAFC-49F5-87AB-00122D970422}"/>
                </a:ext>
              </a:extLst>
            </p:cNvPr>
            <p:cNvSpPr/>
            <p:nvPr/>
          </p:nvSpPr>
          <p:spPr>
            <a:xfrm>
              <a:off x="457200" y="1600200"/>
              <a:ext cx="4525963" cy="4525963"/>
            </a:xfrm>
            <a:prstGeom prst="pie">
              <a:avLst>
                <a:gd name="adj1" fmla="val 5400000"/>
                <a:gd name="adj2" fmla="val 16200000"/>
              </a:avLst>
            </a:prstGeom>
            <a:solidFill>
              <a:srgbClr val="C0504D"/>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3D59E15E-E35E-4F0E-8325-9B9340D1B988}"/>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rgbClr val="C0504D"/>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210" tIns="156210" rIns="156210" bIns="3324382" numCol="1" spcCol="1270" anchor="ctr" anchorCtr="0">
              <a:noAutofit/>
            </a:bodyPr>
            <a:lstStyle/>
            <a:p>
              <a:pPr marL="0" lvl="0" indent="0" algn="l" defTabSz="1822450">
                <a:lnSpc>
                  <a:spcPct val="90000"/>
                </a:lnSpc>
                <a:spcBef>
                  <a:spcPct val="0"/>
                </a:spcBef>
                <a:spcAft>
                  <a:spcPct val="35000"/>
                </a:spcAft>
                <a:buNone/>
              </a:pPr>
              <a:r>
                <a:rPr lang="en-US" sz="4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 from sales</a:t>
              </a:r>
            </a:p>
          </p:txBody>
        </p:sp>
        <p:sp>
          <p:nvSpPr>
            <p:cNvPr id="6" name="Partial Circle 5">
              <a:extLst>
                <a:ext uri="{FF2B5EF4-FFF2-40B4-BE49-F238E27FC236}">
                  <a16:creationId xmlns:a16="http://schemas.microsoft.com/office/drawing/2014/main" id="{C98BFEEE-64A7-4A6A-B8EC-8AC3A08D9EED}"/>
                </a:ext>
              </a:extLst>
            </p:cNvPr>
            <p:cNvSpPr/>
            <p:nvPr/>
          </p:nvSpPr>
          <p:spPr>
            <a:xfrm>
              <a:off x="1283488" y="2957991"/>
              <a:ext cx="2941873" cy="2941873"/>
            </a:xfrm>
            <a:prstGeom prst="pie">
              <a:avLst>
                <a:gd name="adj1" fmla="val 5400000"/>
                <a:gd name="adj2" fmla="val 16200000"/>
              </a:avLst>
            </a:prstGeom>
            <a:solidFill>
              <a:srgbClr val="BE8351"/>
            </a:solidFill>
            <a:ln>
              <a:noFill/>
            </a:ln>
          </p:spPr>
          <p:style>
            <a:lnRef idx="2">
              <a:scrgbClr r="0" g="0" b="0"/>
            </a:lnRef>
            <a:fillRef idx="1">
              <a:scrgbClr r="0" g="0" b="0"/>
            </a:fillRef>
            <a:effectRef idx="0">
              <a:schemeClr val="accent2">
                <a:hueOff val="2340759"/>
                <a:satOff val="-2919"/>
                <a:lumOff val="686"/>
                <a:alphaOff val="0"/>
              </a:schemeClr>
            </a:effectRef>
            <a:fontRef idx="minor">
              <a:schemeClr val="lt1"/>
            </a:fontRef>
          </p:style>
        </p:sp>
        <p:sp>
          <p:nvSpPr>
            <p:cNvPr id="7" name="Freeform: Shape 6">
              <a:extLst>
                <a:ext uri="{FF2B5EF4-FFF2-40B4-BE49-F238E27FC236}">
                  <a16:creationId xmlns:a16="http://schemas.microsoft.com/office/drawing/2014/main" id="{52783A82-127D-40D4-8E40-1077D3185FC4}"/>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a:solidFill>
              <a:srgbClr val="BE8351"/>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210" tIns="156210" rIns="156210" bIns="1740296" numCol="1" spcCol="1270" anchor="ctr" anchorCtr="0">
              <a:noAutofit/>
            </a:bodyPr>
            <a:lstStyle/>
            <a:p>
              <a:pPr marL="0" lvl="0" indent="0" algn="l" defTabSz="1822450">
                <a:lnSpc>
                  <a:spcPct val="90000"/>
                </a:lnSpc>
                <a:spcBef>
                  <a:spcPct val="0"/>
                </a:spcBef>
                <a:spcAft>
                  <a:spcPct val="35000"/>
                </a:spcAft>
                <a:buNone/>
              </a:pPr>
              <a:r>
                <a:rPr lang="en-US" sz="4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interest</a:t>
              </a:r>
            </a:p>
          </p:txBody>
        </p:sp>
        <p:sp>
          <p:nvSpPr>
            <p:cNvPr id="8" name="Partial Circle 7">
              <a:extLst>
                <a:ext uri="{FF2B5EF4-FFF2-40B4-BE49-F238E27FC236}">
                  <a16:creationId xmlns:a16="http://schemas.microsoft.com/office/drawing/2014/main" id="{EFFEB9CC-498B-46FC-908F-CC167A4A57C1}"/>
                </a:ext>
              </a:extLst>
            </p:cNvPr>
            <p:cNvSpPr/>
            <p:nvPr/>
          </p:nvSpPr>
          <p:spPr>
            <a:xfrm>
              <a:off x="2077174" y="4315779"/>
              <a:ext cx="1357787" cy="1357787"/>
            </a:xfrm>
            <a:prstGeom prst="pie">
              <a:avLst>
                <a:gd name="adj1" fmla="val 5400000"/>
                <a:gd name="adj2" fmla="val 16200000"/>
              </a:avLst>
            </a:prstGeom>
            <a:solidFill>
              <a:srgbClr val="BDB255"/>
            </a:solidFill>
            <a:ln>
              <a:noFill/>
            </a:ln>
          </p:spPr>
          <p:style>
            <a:lnRef idx="2">
              <a:scrgbClr r="0" g="0" b="0"/>
            </a:lnRef>
            <a:fillRef idx="1">
              <a:scrgbClr r="0" g="0" b="0"/>
            </a:fillRef>
            <a:effectRef idx="0">
              <a:schemeClr val="accent2">
                <a:hueOff val="4681519"/>
                <a:satOff val="-5839"/>
                <a:lumOff val="1373"/>
                <a:alphaOff val="0"/>
              </a:schemeClr>
            </a:effectRef>
            <a:fontRef idx="minor">
              <a:schemeClr val="lt1"/>
            </a:fontRef>
          </p:style>
        </p:sp>
        <p:sp>
          <p:nvSpPr>
            <p:cNvPr id="9" name="Freeform: Shape 8">
              <a:extLst>
                <a:ext uri="{FF2B5EF4-FFF2-40B4-BE49-F238E27FC236}">
                  <a16:creationId xmlns:a16="http://schemas.microsoft.com/office/drawing/2014/main" id="{40A38DD4-0F6A-4FD9-8848-7790222DE1D1}"/>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a:solidFill>
              <a:srgbClr val="BDB255"/>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investments</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D555A84-E356-4CF3-8D8A-F64C60DFAB85}"/>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noAutofit/>
          </a:bodyPr>
          <a:lstStyle/>
          <a:p>
            <a:pPr>
              <a:defRPr/>
            </a:pPr>
            <a:r>
              <a:rPr lang="en-US" dirty="0"/>
              <a:t>Statement of Retained Earnings</a:t>
            </a:r>
          </a:p>
        </p:txBody>
      </p:sp>
      <p:grpSp>
        <p:nvGrpSpPr>
          <p:cNvPr id="2" name="Group 1">
            <a:extLst>
              <a:ext uri="{FF2B5EF4-FFF2-40B4-BE49-F238E27FC236}">
                <a16:creationId xmlns:a16="http://schemas.microsoft.com/office/drawing/2014/main" id="{4E43D519-C17F-4770-ADFB-EAC933F2A6D0}"/>
              </a:ext>
            </a:extLst>
          </p:cNvPr>
          <p:cNvGrpSpPr/>
          <p:nvPr/>
        </p:nvGrpSpPr>
        <p:grpSpPr>
          <a:xfrm>
            <a:off x="457200" y="1601737"/>
            <a:ext cx="8229600" cy="4522887"/>
            <a:chOff x="457200" y="1601737"/>
            <a:chExt cx="8229600" cy="4522887"/>
          </a:xfrm>
        </p:grpSpPr>
        <p:sp>
          <p:nvSpPr>
            <p:cNvPr id="4" name="Freeform: Shape 3">
              <a:extLst>
                <a:ext uri="{FF2B5EF4-FFF2-40B4-BE49-F238E27FC236}">
                  <a16:creationId xmlns:a16="http://schemas.microsoft.com/office/drawing/2014/main" id="{510DBEB5-9F83-442B-88C4-CBAC7E898297}"/>
                </a:ext>
              </a:extLst>
            </p:cNvPr>
            <p:cNvSpPr/>
            <p:nvPr/>
          </p:nvSpPr>
          <p:spPr>
            <a:xfrm>
              <a:off x="457200" y="5312470"/>
              <a:ext cx="8229600" cy="812154"/>
            </a:xfrm>
            <a:custGeom>
              <a:avLst/>
              <a:gdLst>
                <a:gd name="connsiteX0" fmla="*/ 0 w 8229600"/>
                <a:gd name="connsiteY0" fmla="*/ 0 h 812154"/>
                <a:gd name="connsiteX1" fmla="*/ 8229600 w 8229600"/>
                <a:gd name="connsiteY1" fmla="*/ 0 h 812154"/>
                <a:gd name="connsiteX2" fmla="*/ 8229600 w 8229600"/>
                <a:gd name="connsiteY2" fmla="*/ 812154 h 812154"/>
                <a:gd name="connsiteX3" fmla="*/ 0 w 8229600"/>
                <a:gd name="connsiteY3" fmla="*/ 812154 h 812154"/>
                <a:gd name="connsiteX4" fmla="*/ 0 w 8229600"/>
                <a:gd name="connsiteY4" fmla="*/ 0 h 81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12154">
                  <a:moveTo>
                    <a:pt x="0" y="0"/>
                  </a:moveTo>
                  <a:lnTo>
                    <a:pt x="8229600" y="0"/>
                  </a:lnTo>
                  <a:lnTo>
                    <a:pt x="8229600" y="812154"/>
                  </a:lnTo>
                  <a:lnTo>
                    <a:pt x="0" y="812154"/>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Ending balance</a:t>
              </a:r>
            </a:p>
          </p:txBody>
        </p:sp>
        <p:sp>
          <p:nvSpPr>
            <p:cNvPr id="5" name="Freeform: Shape 4">
              <a:extLst>
                <a:ext uri="{FF2B5EF4-FFF2-40B4-BE49-F238E27FC236}">
                  <a16:creationId xmlns:a16="http://schemas.microsoft.com/office/drawing/2014/main" id="{E4BAD9E2-B399-4455-BBB4-26E4E5924AAA}"/>
                </a:ext>
              </a:extLst>
            </p:cNvPr>
            <p:cNvSpPr/>
            <p:nvPr/>
          </p:nvSpPr>
          <p:spPr>
            <a:xfrm rot="21600000">
              <a:off x="457200" y="4075558"/>
              <a:ext cx="8229600" cy="1249093"/>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84479" tIns="284481" rIns="284480" bIns="721949" numCol="1" spcCol="1270" anchor="ctr" anchorCtr="0">
              <a:noAutofit/>
            </a:bodyPr>
            <a:lstStyle/>
            <a:p>
              <a:pPr marL="0" lvl="0" indent="0" algn="ctr" defTabSz="1778000">
                <a:lnSpc>
                  <a:spcPct val="90000"/>
                </a:lnSpc>
                <a:spcBef>
                  <a:spcPct val="0"/>
                </a:spcBef>
                <a:spcAft>
                  <a:spcPct val="35000"/>
                </a:spcAft>
                <a:buNone/>
              </a:pPr>
              <a:r>
                <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Dividends paid</a:t>
              </a:r>
            </a:p>
          </p:txBody>
        </p:sp>
        <p:sp>
          <p:nvSpPr>
            <p:cNvPr id="6" name="Freeform: Shape 5">
              <a:extLst>
                <a:ext uri="{FF2B5EF4-FFF2-40B4-BE49-F238E27FC236}">
                  <a16:creationId xmlns:a16="http://schemas.microsoft.com/office/drawing/2014/main" id="{40CD1B51-F907-494A-92E0-74993F589305}"/>
                </a:ext>
              </a:extLst>
            </p:cNvPr>
            <p:cNvSpPr/>
            <p:nvPr/>
          </p:nvSpPr>
          <p:spPr>
            <a:xfrm rot="21600000">
              <a:off x="457200" y="2838648"/>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84479" tIns="284481" rIns="284480" bIns="721950" numCol="1" spcCol="1270" anchor="ctr" anchorCtr="0">
              <a:noAutofit/>
            </a:bodyPr>
            <a:lstStyle/>
            <a:p>
              <a:pPr marL="0" lvl="0" indent="0" algn="ctr" defTabSz="1778000">
                <a:lnSpc>
                  <a:spcPct val="90000"/>
                </a:lnSpc>
                <a:spcBef>
                  <a:spcPct val="0"/>
                </a:spcBef>
                <a:spcAft>
                  <a:spcPct val="35000"/>
                </a:spcAft>
                <a:buNone/>
              </a:pPr>
              <a:r>
                <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Income/loss</a:t>
              </a:r>
            </a:p>
          </p:txBody>
        </p:sp>
        <p:sp>
          <p:nvSpPr>
            <p:cNvPr id="7" name="Freeform: Shape 6">
              <a:extLst>
                <a:ext uri="{FF2B5EF4-FFF2-40B4-BE49-F238E27FC236}">
                  <a16:creationId xmlns:a16="http://schemas.microsoft.com/office/drawing/2014/main" id="{D976EA0F-24DA-4D77-8D6C-86485439F8DE}"/>
                </a:ext>
              </a:extLst>
            </p:cNvPr>
            <p:cNvSpPr/>
            <p:nvPr/>
          </p:nvSpPr>
          <p:spPr>
            <a:xfrm rot="21600000">
              <a:off x="457200" y="1601737"/>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4479" tIns="284480" rIns="284480" bIns="721950" numCol="1" spcCol="1270" anchor="ctr" anchorCtr="0">
              <a:noAutofit/>
            </a:bodyPr>
            <a:lstStyle/>
            <a:p>
              <a:pPr marL="0" lvl="0" indent="0" algn="ctr" defTabSz="1778000">
                <a:lnSpc>
                  <a:spcPct val="90000"/>
                </a:lnSpc>
                <a:spcBef>
                  <a:spcPct val="0"/>
                </a:spcBef>
                <a:spcAft>
                  <a:spcPct val="35000"/>
                </a:spcAft>
                <a:buNone/>
              </a:pPr>
              <a:r>
                <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Beginning balance</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5D7D0C54-7AF4-4600-A636-CD37E7EE66C6}"/>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r>
              <a:rPr lang="en-US" dirty="0"/>
              <a:t>Statement of Cash Flows</a:t>
            </a:r>
          </a:p>
        </p:txBody>
      </p:sp>
      <p:grpSp>
        <p:nvGrpSpPr>
          <p:cNvPr id="2" name="Group 1">
            <a:extLst>
              <a:ext uri="{FF2B5EF4-FFF2-40B4-BE49-F238E27FC236}">
                <a16:creationId xmlns:a16="http://schemas.microsoft.com/office/drawing/2014/main" id="{87B0FF71-0B97-4E71-9BEA-707D44DD8B33}"/>
              </a:ext>
            </a:extLst>
          </p:cNvPr>
          <p:cNvGrpSpPr/>
          <p:nvPr/>
        </p:nvGrpSpPr>
        <p:grpSpPr>
          <a:xfrm>
            <a:off x="457200" y="1600200"/>
            <a:ext cx="8157619" cy="4482730"/>
            <a:chOff x="457200" y="1600200"/>
            <a:chExt cx="8157619" cy="4482730"/>
          </a:xfrm>
        </p:grpSpPr>
        <p:sp>
          <p:nvSpPr>
            <p:cNvPr id="4" name="Freeform: Shape 3">
              <a:extLst>
                <a:ext uri="{FF2B5EF4-FFF2-40B4-BE49-F238E27FC236}">
                  <a16:creationId xmlns:a16="http://schemas.microsoft.com/office/drawing/2014/main" id="{516BE668-D0F3-49A5-8F08-F10260FE6027}"/>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548" tIns="184548" rIns="1570172" bIns="184548" numCol="1" spcCol="1270" anchor="ctr" anchorCtr="0">
              <a:noAutofit/>
            </a:bodyPr>
            <a:lstStyle/>
            <a:p>
              <a:pPr marL="0" lvl="0" indent="0" algn="l"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operations</a:t>
              </a:r>
            </a:p>
          </p:txBody>
        </p:sp>
        <p:sp>
          <p:nvSpPr>
            <p:cNvPr id="5" name="Freeform: Shape 4">
              <a:extLst>
                <a:ext uri="{FF2B5EF4-FFF2-40B4-BE49-F238E27FC236}">
                  <a16:creationId xmlns:a16="http://schemas.microsoft.com/office/drawing/2014/main" id="{54E6AEFB-CD63-46F3-89F8-0C77CCCCCB71}"/>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84548" tIns="184548" rIns="1684331" bIns="184548" numCol="1" spcCol="1270" anchor="ctr" anchorCtr="0">
              <a:noAutofit/>
            </a:bodyPr>
            <a:lstStyle/>
            <a:p>
              <a:pPr marL="0" lvl="0" indent="0" algn="l"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investing</a:t>
              </a:r>
            </a:p>
          </p:txBody>
        </p:sp>
        <p:sp>
          <p:nvSpPr>
            <p:cNvPr id="6" name="Freeform: Shape 5">
              <a:extLst>
                <a:ext uri="{FF2B5EF4-FFF2-40B4-BE49-F238E27FC236}">
                  <a16:creationId xmlns:a16="http://schemas.microsoft.com/office/drawing/2014/main" id="{036F3F1C-2E04-4305-A470-FD305FF05EC5}"/>
                </a:ext>
              </a:extLst>
            </p:cNvPr>
            <p:cNvSpPr/>
            <p:nvPr/>
          </p:nvSpPr>
          <p:spPr>
            <a:xfrm>
              <a:off x="1619659" y="4725142"/>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4548" tIns="184548" rIns="1684331" bIns="184548" numCol="1" spcCol="1270" anchor="ctr" anchorCtr="0">
              <a:noAutofit/>
            </a:bodyPr>
            <a:lstStyle/>
            <a:p>
              <a:pPr marL="0" lvl="0" indent="0" algn="l"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financing</a:t>
              </a:r>
            </a:p>
          </p:txBody>
        </p:sp>
        <p:sp>
          <p:nvSpPr>
            <p:cNvPr id="7" name="Freeform: Shape 6">
              <a:extLst>
                <a:ext uri="{FF2B5EF4-FFF2-40B4-BE49-F238E27FC236}">
                  <a16:creationId xmlns:a16="http://schemas.microsoft.com/office/drawing/2014/main" id="{C674DA05-2E84-4F66-9540-7C3BD8BC37E0}"/>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DE89DAEF-190A-4988-AD11-FE1504960B92}"/>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A5A5C45-D977-46AC-BC99-0FB349680E66}"/>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Annual Reports</a:t>
            </a:r>
          </a:p>
        </p:txBody>
      </p:sp>
      <p:grpSp>
        <p:nvGrpSpPr>
          <p:cNvPr id="2" name="Group 1">
            <a:extLst>
              <a:ext uri="{FF2B5EF4-FFF2-40B4-BE49-F238E27FC236}">
                <a16:creationId xmlns:a16="http://schemas.microsoft.com/office/drawing/2014/main" id="{8C26EEB2-8A0E-43BF-BFCA-8ADE9D2CBF39}"/>
              </a:ext>
            </a:extLst>
          </p:cNvPr>
          <p:cNvGrpSpPr/>
          <p:nvPr/>
        </p:nvGrpSpPr>
        <p:grpSpPr>
          <a:xfrm>
            <a:off x="458144" y="1601158"/>
            <a:ext cx="8227711" cy="4524046"/>
            <a:chOff x="458144" y="1601158"/>
            <a:chExt cx="8227711" cy="4524046"/>
          </a:xfrm>
        </p:grpSpPr>
        <p:sp>
          <p:nvSpPr>
            <p:cNvPr id="4" name="Freeform: Shape 3">
              <a:extLst>
                <a:ext uri="{FF2B5EF4-FFF2-40B4-BE49-F238E27FC236}">
                  <a16:creationId xmlns:a16="http://schemas.microsoft.com/office/drawing/2014/main" id="{33FFCAF2-3960-4C11-913F-C49D1E40D52B}"/>
                </a:ext>
              </a:extLst>
            </p:cNvPr>
            <p:cNvSpPr/>
            <p:nvPr/>
          </p:nvSpPr>
          <p:spPr>
            <a:xfrm>
              <a:off x="458144" y="4713051"/>
              <a:ext cx="8227711" cy="1412153"/>
            </a:xfrm>
            <a:custGeom>
              <a:avLst/>
              <a:gdLst>
                <a:gd name="connsiteX0" fmla="*/ 0 w 8227711"/>
                <a:gd name="connsiteY0" fmla="*/ 141215 h 1412153"/>
                <a:gd name="connsiteX1" fmla="*/ 141215 w 8227711"/>
                <a:gd name="connsiteY1" fmla="*/ 0 h 1412153"/>
                <a:gd name="connsiteX2" fmla="*/ 8086496 w 8227711"/>
                <a:gd name="connsiteY2" fmla="*/ 0 h 1412153"/>
                <a:gd name="connsiteX3" fmla="*/ 8227711 w 8227711"/>
                <a:gd name="connsiteY3" fmla="*/ 141215 h 1412153"/>
                <a:gd name="connsiteX4" fmla="*/ 8227711 w 8227711"/>
                <a:gd name="connsiteY4" fmla="*/ 1270938 h 1412153"/>
                <a:gd name="connsiteX5" fmla="*/ 8086496 w 8227711"/>
                <a:gd name="connsiteY5" fmla="*/ 1412153 h 1412153"/>
                <a:gd name="connsiteX6" fmla="*/ 141215 w 8227711"/>
                <a:gd name="connsiteY6" fmla="*/ 1412153 h 1412153"/>
                <a:gd name="connsiteX7" fmla="*/ 0 w 8227711"/>
                <a:gd name="connsiteY7" fmla="*/ 1270938 h 1412153"/>
                <a:gd name="connsiteX8" fmla="*/ 0 w 8227711"/>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7711" h="1412153">
                  <a:moveTo>
                    <a:pt x="0" y="141215"/>
                  </a:moveTo>
                  <a:cubicBezTo>
                    <a:pt x="0" y="63224"/>
                    <a:pt x="63224" y="0"/>
                    <a:pt x="141215" y="0"/>
                  </a:cubicBezTo>
                  <a:lnTo>
                    <a:pt x="8086496" y="0"/>
                  </a:lnTo>
                  <a:cubicBezTo>
                    <a:pt x="8164487" y="0"/>
                    <a:pt x="8227711" y="63224"/>
                    <a:pt x="8227711" y="141215"/>
                  </a:cubicBezTo>
                  <a:lnTo>
                    <a:pt x="8227711" y="1270938"/>
                  </a:lnTo>
                  <a:cubicBezTo>
                    <a:pt x="8227711" y="1348929"/>
                    <a:pt x="8164487" y="1412153"/>
                    <a:pt x="8086496"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2811" tIns="212811" rIns="212811" bIns="212811"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Notes to the financial statements</a:t>
              </a:r>
            </a:p>
          </p:txBody>
        </p:sp>
        <p:sp>
          <p:nvSpPr>
            <p:cNvPr id="5" name="Freeform: Shape 4">
              <a:extLst>
                <a:ext uri="{FF2B5EF4-FFF2-40B4-BE49-F238E27FC236}">
                  <a16:creationId xmlns:a16="http://schemas.microsoft.com/office/drawing/2014/main" id="{E5659D67-68D9-4759-A97F-02856C0D55FC}"/>
                </a:ext>
              </a:extLst>
            </p:cNvPr>
            <p:cNvSpPr/>
            <p:nvPr/>
          </p:nvSpPr>
          <p:spPr>
            <a:xfrm>
              <a:off x="458144" y="3157104"/>
              <a:ext cx="5374595" cy="1412153"/>
            </a:xfrm>
            <a:custGeom>
              <a:avLst/>
              <a:gdLst>
                <a:gd name="connsiteX0" fmla="*/ 0 w 5374595"/>
                <a:gd name="connsiteY0" fmla="*/ 141215 h 1412153"/>
                <a:gd name="connsiteX1" fmla="*/ 141215 w 5374595"/>
                <a:gd name="connsiteY1" fmla="*/ 0 h 1412153"/>
                <a:gd name="connsiteX2" fmla="*/ 5233380 w 5374595"/>
                <a:gd name="connsiteY2" fmla="*/ 0 h 1412153"/>
                <a:gd name="connsiteX3" fmla="*/ 5374595 w 5374595"/>
                <a:gd name="connsiteY3" fmla="*/ 141215 h 1412153"/>
                <a:gd name="connsiteX4" fmla="*/ 5374595 w 5374595"/>
                <a:gd name="connsiteY4" fmla="*/ 1270938 h 1412153"/>
                <a:gd name="connsiteX5" fmla="*/ 5233380 w 5374595"/>
                <a:gd name="connsiteY5" fmla="*/ 1412153 h 1412153"/>
                <a:gd name="connsiteX6" fmla="*/ 141215 w 5374595"/>
                <a:gd name="connsiteY6" fmla="*/ 1412153 h 1412153"/>
                <a:gd name="connsiteX7" fmla="*/ 0 w 5374595"/>
                <a:gd name="connsiteY7" fmla="*/ 1270938 h 1412153"/>
                <a:gd name="connsiteX8" fmla="*/ 0 w 537459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4595" h="1412153">
                  <a:moveTo>
                    <a:pt x="0" y="141215"/>
                  </a:moveTo>
                  <a:cubicBezTo>
                    <a:pt x="0" y="63224"/>
                    <a:pt x="63224" y="0"/>
                    <a:pt x="141215" y="0"/>
                  </a:cubicBezTo>
                  <a:lnTo>
                    <a:pt x="5233380" y="0"/>
                  </a:lnTo>
                  <a:cubicBezTo>
                    <a:pt x="5311371" y="0"/>
                    <a:pt x="5374595" y="63224"/>
                    <a:pt x="5374595" y="141215"/>
                  </a:cubicBezTo>
                  <a:lnTo>
                    <a:pt x="5374595" y="1270938"/>
                  </a:lnTo>
                  <a:cubicBezTo>
                    <a:pt x="5374595" y="1348929"/>
                    <a:pt x="5311371" y="1412153"/>
                    <a:pt x="5233380"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 statement</a:t>
              </a:r>
            </a:p>
          </p:txBody>
        </p:sp>
        <p:sp>
          <p:nvSpPr>
            <p:cNvPr id="6" name="Freeform: Shape 5">
              <a:extLst>
                <a:ext uri="{FF2B5EF4-FFF2-40B4-BE49-F238E27FC236}">
                  <a16:creationId xmlns:a16="http://schemas.microsoft.com/office/drawing/2014/main" id="{E2CEC4E7-3A48-44FB-AD71-7D0C52FBBB8A}"/>
                </a:ext>
              </a:extLst>
            </p:cNvPr>
            <p:cNvSpPr/>
            <p:nvPr/>
          </p:nvSpPr>
          <p:spPr>
            <a:xfrm>
              <a:off x="458144" y="1601158"/>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CEO’s report</a:t>
              </a:r>
            </a:p>
          </p:txBody>
        </p:sp>
        <p:sp>
          <p:nvSpPr>
            <p:cNvPr id="7" name="Freeform: Shape 6">
              <a:extLst>
                <a:ext uri="{FF2B5EF4-FFF2-40B4-BE49-F238E27FC236}">
                  <a16:creationId xmlns:a16="http://schemas.microsoft.com/office/drawing/2014/main" id="{FE9016FA-A33D-47FB-88FC-2F1765959E3F}"/>
                </a:ext>
              </a:extLst>
            </p:cNvPr>
            <p:cNvSpPr/>
            <p:nvPr/>
          </p:nvSpPr>
          <p:spPr>
            <a:xfrm>
              <a:off x="3200714" y="1601158"/>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Auditor’s report</a:t>
              </a:r>
            </a:p>
          </p:txBody>
        </p:sp>
        <p:sp>
          <p:nvSpPr>
            <p:cNvPr id="8" name="Freeform: Shape 7">
              <a:extLst>
                <a:ext uri="{FF2B5EF4-FFF2-40B4-BE49-F238E27FC236}">
                  <a16:creationId xmlns:a16="http://schemas.microsoft.com/office/drawing/2014/main" id="{B8A89180-9C4E-4707-9758-026518D99752}"/>
                </a:ext>
              </a:extLst>
            </p:cNvPr>
            <p:cNvSpPr/>
            <p:nvPr/>
          </p:nvSpPr>
          <p:spPr>
            <a:xfrm>
              <a:off x="6053830" y="3157104"/>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Mission statement</a:t>
              </a:r>
            </a:p>
          </p:txBody>
        </p:sp>
        <p:sp>
          <p:nvSpPr>
            <p:cNvPr id="9" name="Freeform: Shape 8">
              <a:extLst>
                <a:ext uri="{FF2B5EF4-FFF2-40B4-BE49-F238E27FC236}">
                  <a16:creationId xmlns:a16="http://schemas.microsoft.com/office/drawing/2014/main" id="{34BA42D7-DE42-4CE9-B9DB-C57B303F7CF8}"/>
                </a:ext>
              </a:extLst>
            </p:cNvPr>
            <p:cNvSpPr/>
            <p:nvPr/>
          </p:nvSpPr>
          <p:spPr>
            <a:xfrm>
              <a:off x="6053830" y="1601158"/>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ctr" defTabSz="1644650">
                <a:lnSpc>
                  <a:spcPct val="90000"/>
                </a:lnSpc>
                <a:spcBef>
                  <a:spcPct val="0"/>
                </a:spcBef>
                <a:spcAft>
                  <a:spcPct val="35000"/>
                </a:spcAft>
                <a:buNone/>
              </a:pPr>
              <a:r>
                <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Balance sheet</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Balance sheet reports:</a:t>
            </a:r>
          </a:p>
          <a:p>
            <a:pPr lvl="1">
              <a:lnSpc>
                <a:spcPct val="115000"/>
              </a:lnSpc>
              <a:spcBef>
                <a:spcPts val="0"/>
              </a:spcBef>
              <a:spcAft>
                <a:spcPts val="0"/>
              </a:spcAft>
              <a:buFont typeface="+mj-lt"/>
              <a:buAutoNum type="alphaLcParenR"/>
            </a:pPr>
            <a:r>
              <a:rPr lang="en-US" dirty="0">
                <a:ea typeface="Times New Roman"/>
                <a:cs typeface="Times New Roman"/>
              </a:rPr>
              <a:t>The summary of the financial discussion from meetings</a:t>
            </a:r>
          </a:p>
          <a:p>
            <a:pPr lvl="1">
              <a:lnSpc>
                <a:spcPct val="115000"/>
              </a:lnSpc>
              <a:spcBef>
                <a:spcPts val="0"/>
              </a:spcBef>
              <a:spcAft>
                <a:spcPts val="0"/>
              </a:spcAft>
              <a:buFont typeface="+mj-lt"/>
              <a:buAutoNum type="alphaLcParenR"/>
            </a:pPr>
            <a:r>
              <a:rPr lang="en-US" dirty="0">
                <a:ea typeface="Times New Roman"/>
                <a:cs typeface="Arial"/>
              </a:rPr>
              <a:t>The financial state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plans for further financial actions</a:t>
            </a:r>
          </a:p>
          <a:p>
            <a:pPr lvl="1">
              <a:lnSpc>
                <a:spcPct val="115000"/>
              </a:lnSpc>
              <a:spcBef>
                <a:spcPts val="0"/>
              </a:spcBef>
              <a:spcAft>
                <a:spcPts val="1000"/>
              </a:spcAft>
              <a:buFont typeface="+mj-lt"/>
              <a:buAutoNum type="alphaLcParenR"/>
            </a:pPr>
            <a:r>
              <a:rPr lang="en-US" dirty="0">
                <a:ea typeface="Times New Roman"/>
                <a:cs typeface="Times New Roman"/>
              </a:rPr>
              <a:t>The costs and what is the money spent on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part of a balance sheet?</a:t>
            </a:r>
          </a:p>
          <a:p>
            <a:pPr lvl="1">
              <a:lnSpc>
                <a:spcPct val="115000"/>
              </a:lnSpc>
              <a:spcBef>
                <a:spcPts val="0"/>
              </a:spcBef>
              <a:spcAft>
                <a:spcPts val="0"/>
              </a:spcAft>
              <a:buFont typeface="+mj-lt"/>
              <a:buAutoNum type="alphaLcParenR"/>
            </a:pPr>
            <a:r>
              <a:rPr lang="en-US" dirty="0">
                <a:ea typeface="Times New Roman"/>
                <a:cs typeface="Times New Roman"/>
              </a:rPr>
              <a:t>Assets</a:t>
            </a:r>
          </a:p>
          <a:p>
            <a:pPr lvl="1">
              <a:lnSpc>
                <a:spcPct val="115000"/>
              </a:lnSpc>
              <a:spcBef>
                <a:spcPts val="0"/>
              </a:spcBef>
              <a:spcAft>
                <a:spcPts val="0"/>
              </a:spcAft>
              <a:buFont typeface="+mj-lt"/>
              <a:buAutoNum type="alphaLcParenR"/>
            </a:pPr>
            <a:r>
              <a:rPr lang="en-US" dirty="0">
                <a:ea typeface="Times New Roman"/>
                <a:cs typeface="Arial"/>
              </a:rPr>
              <a:t>Taxes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Liabilities</a:t>
            </a:r>
          </a:p>
          <a:p>
            <a:pPr lvl="1">
              <a:lnSpc>
                <a:spcPct val="115000"/>
              </a:lnSpc>
              <a:spcBef>
                <a:spcPts val="0"/>
              </a:spcBef>
              <a:spcAft>
                <a:spcPts val="1000"/>
              </a:spcAft>
              <a:buFont typeface="+mj-lt"/>
              <a:buAutoNum type="alphaLcParenR"/>
            </a:pPr>
            <a:r>
              <a:rPr lang="en-US" dirty="0">
                <a:ea typeface="Times New Roman"/>
                <a:cs typeface="Times New Roman"/>
              </a:rPr>
              <a:t>Capital</a:t>
            </a:r>
          </a:p>
          <a:p>
            <a:endParaRPr lang="en-US" dirty="0"/>
          </a:p>
        </p:txBody>
      </p:sp>
    </p:spTree>
    <p:extLst>
      <p:ext uri="{BB962C8B-B14F-4D97-AF65-F5344CB8AC3E}">
        <p14:creationId xmlns:p14="http://schemas.microsoft.com/office/powerpoint/2010/main" val="22080444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tabLst>
                <a:tab pos="633413" algn="l"/>
                <a:tab pos="800100" algn="l"/>
              </a:tabLst>
            </a:pPr>
            <a:r>
              <a:rPr lang="en-US" dirty="0">
                <a:ea typeface="Times New Roman"/>
                <a:cs typeface="Times New Roman"/>
              </a:rPr>
              <a:t>The companies usually create income statements:</a:t>
            </a:r>
          </a:p>
          <a:p>
            <a:pPr lvl="1">
              <a:lnSpc>
                <a:spcPct val="115000"/>
              </a:lnSpc>
              <a:spcBef>
                <a:spcPts val="0"/>
              </a:spcBef>
              <a:spcAft>
                <a:spcPts val="0"/>
              </a:spcAft>
              <a:buFont typeface="+mj-lt"/>
              <a:buAutoNum type="alphaLcParenR"/>
            </a:pPr>
            <a:r>
              <a:rPr lang="en-US" dirty="0">
                <a:ea typeface="Times New Roman"/>
                <a:cs typeface="Arial"/>
              </a:rPr>
              <a:t>Monthly and yearly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Every day</a:t>
            </a:r>
          </a:p>
          <a:p>
            <a:pPr lvl="1">
              <a:lnSpc>
                <a:spcPct val="115000"/>
              </a:lnSpc>
              <a:spcBef>
                <a:spcPts val="0"/>
              </a:spcBef>
              <a:spcAft>
                <a:spcPts val="0"/>
              </a:spcAft>
              <a:buFont typeface="+mj-lt"/>
              <a:buAutoNum type="alphaLcParenR"/>
            </a:pPr>
            <a:r>
              <a:rPr lang="en-US" dirty="0">
                <a:ea typeface="Times New Roman"/>
                <a:cs typeface="Times New Roman"/>
              </a:rPr>
              <a:t>Daily and weekly</a:t>
            </a:r>
          </a:p>
          <a:p>
            <a:pPr lvl="1">
              <a:lnSpc>
                <a:spcPct val="115000"/>
              </a:lnSpc>
              <a:spcBef>
                <a:spcPts val="0"/>
              </a:spcBef>
              <a:spcAft>
                <a:spcPts val="1000"/>
              </a:spcAft>
              <a:buFont typeface="+mj-lt"/>
              <a:buAutoNum type="alphaLcParenR"/>
            </a:pPr>
            <a:r>
              <a:rPr lang="en-US" dirty="0">
                <a:ea typeface="Times New Roman"/>
                <a:cs typeface="Times New Roman"/>
              </a:rPr>
              <a:t>Every six months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expense category presented in income statements? </a:t>
            </a:r>
          </a:p>
          <a:p>
            <a:pPr lvl="1">
              <a:lnSpc>
                <a:spcPct val="115000"/>
              </a:lnSpc>
              <a:spcBef>
                <a:spcPts val="0"/>
              </a:spcBef>
              <a:spcAft>
                <a:spcPts val="0"/>
              </a:spcAft>
              <a:buFont typeface="+mj-lt"/>
              <a:buAutoNum type="alphaLcParenR"/>
            </a:pPr>
            <a:r>
              <a:rPr lang="en-US" dirty="0">
                <a:ea typeface="Times New Roman"/>
                <a:cs typeface="Times New Roman"/>
              </a:rPr>
              <a:t>Taxes</a:t>
            </a:r>
          </a:p>
          <a:p>
            <a:pPr lvl="1">
              <a:lnSpc>
                <a:spcPct val="115000"/>
              </a:lnSpc>
              <a:spcBef>
                <a:spcPts val="0"/>
              </a:spcBef>
              <a:spcAft>
                <a:spcPts val="0"/>
              </a:spcAft>
              <a:buFont typeface="+mj-lt"/>
              <a:buAutoNum type="alphaLcParenR"/>
            </a:pPr>
            <a:r>
              <a:rPr lang="en-US" dirty="0">
                <a:ea typeface="Times New Roman"/>
                <a:cs typeface="Times New Roman"/>
              </a:rPr>
              <a:t>Costs of goods sold</a:t>
            </a:r>
          </a:p>
          <a:p>
            <a:pPr lvl="1">
              <a:lnSpc>
                <a:spcPct val="115000"/>
              </a:lnSpc>
              <a:spcBef>
                <a:spcPts val="0"/>
              </a:spcBef>
              <a:spcAft>
                <a:spcPts val="0"/>
              </a:spcAft>
              <a:buFont typeface="+mj-lt"/>
              <a:buAutoNum type="alphaLcParenR"/>
            </a:pPr>
            <a:r>
              <a:rPr lang="en-US" dirty="0">
                <a:ea typeface="Times New Roman"/>
                <a:cs typeface="Times New Roman"/>
              </a:rPr>
              <a:t>Operating expense</a:t>
            </a:r>
          </a:p>
          <a:p>
            <a:pPr lvl="1">
              <a:lnSpc>
                <a:spcPct val="115000"/>
              </a:lnSpc>
              <a:spcBef>
                <a:spcPts val="0"/>
              </a:spcBef>
              <a:spcAft>
                <a:spcPts val="1000"/>
              </a:spcAft>
              <a:buFont typeface="+mj-lt"/>
              <a:buAutoNum type="alphaLcParenR"/>
            </a:pPr>
            <a:r>
              <a:rPr lang="en-US" dirty="0">
                <a:ea typeface="Times New Roman"/>
                <a:cs typeface="Arial"/>
              </a:rPr>
              <a:t>Expenses expected in close future</a:t>
            </a:r>
            <a:endParaRPr lang="en-US" dirty="0">
              <a:ea typeface="Times New Roman"/>
              <a:cs typeface="Times New Roman"/>
            </a:endParaRPr>
          </a:p>
        </p:txBody>
      </p:sp>
    </p:spTree>
    <p:extLst>
      <p:ext uri="{BB962C8B-B14F-4D97-AF65-F5344CB8AC3E}">
        <p14:creationId xmlns:p14="http://schemas.microsoft.com/office/powerpoint/2010/main" val="29373632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tabLst>
                <a:tab pos="1371600" algn="l"/>
              </a:tabLst>
            </a:pPr>
            <a:r>
              <a:rPr lang="en-US" dirty="0">
                <a:ea typeface="Times New Roman"/>
                <a:cs typeface="Times New Roman"/>
              </a:rPr>
              <a:t>Which of the following DOES the statement of retained earnings NOT include?</a:t>
            </a:r>
          </a:p>
          <a:p>
            <a:pPr lvl="1">
              <a:lnSpc>
                <a:spcPct val="115000"/>
              </a:lnSpc>
              <a:spcBef>
                <a:spcPts val="0"/>
              </a:spcBef>
              <a:spcAft>
                <a:spcPts val="0"/>
              </a:spcAft>
              <a:buFont typeface="+mj-lt"/>
              <a:buAutoNum type="alphaLcParenR"/>
            </a:pPr>
            <a:r>
              <a:rPr lang="en-US" dirty="0">
                <a:ea typeface="Times New Roman"/>
                <a:cs typeface="Times New Roman"/>
              </a:rPr>
              <a:t>Beginning balance</a:t>
            </a:r>
          </a:p>
          <a:p>
            <a:pPr lvl="1">
              <a:lnSpc>
                <a:spcPct val="115000"/>
              </a:lnSpc>
              <a:spcBef>
                <a:spcPts val="0"/>
              </a:spcBef>
              <a:spcAft>
                <a:spcPts val="0"/>
              </a:spcAft>
              <a:buFont typeface="+mj-lt"/>
              <a:buAutoNum type="alphaLcParenR"/>
            </a:pPr>
            <a:r>
              <a:rPr lang="en-US" dirty="0">
                <a:ea typeface="Times New Roman"/>
                <a:cs typeface="Times New Roman"/>
              </a:rPr>
              <a:t>Ending balance</a:t>
            </a:r>
          </a:p>
          <a:p>
            <a:pPr lvl="1">
              <a:lnSpc>
                <a:spcPct val="115000"/>
              </a:lnSpc>
              <a:spcBef>
                <a:spcPts val="0"/>
              </a:spcBef>
              <a:spcAft>
                <a:spcPts val="0"/>
              </a:spcAft>
              <a:buFont typeface="+mj-lt"/>
              <a:buAutoNum type="alphaLcParenR"/>
            </a:pPr>
            <a:r>
              <a:rPr lang="en-US" dirty="0">
                <a:ea typeface="Times New Roman"/>
                <a:cs typeface="Arial"/>
              </a:rPr>
              <a:t>Capital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Dividends paid</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Where the statements of retained earnings DO NOT appear?</a:t>
            </a:r>
          </a:p>
          <a:p>
            <a:pPr lvl="1">
              <a:lnSpc>
                <a:spcPct val="115000"/>
              </a:lnSpc>
              <a:spcBef>
                <a:spcPts val="0"/>
              </a:spcBef>
              <a:spcAft>
                <a:spcPts val="0"/>
              </a:spcAft>
              <a:buFont typeface="+mj-lt"/>
              <a:buAutoNum type="alphaLcParenR"/>
            </a:pPr>
            <a:r>
              <a:rPr lang="en-US" dirty="0">
                <a:ea typeface="Times New Roman"/>
                <a:cs typeface="Times New Roman"/>
              </a:rPr>
              <a:t>On a balance sheet</a:t>
            </a:r>
          </a:p>
          <a:p>
            <a:pPr lvl="1">
              <a:lnSpc>
                <a:spcPct val="115000"/>
              </a:lnSpc>
              <a:spcBef>
                <a:spcPts val="0"/>
              </a:spcBef>
              <a:spcAft>
                <a:spcPts val="0"/>
              </a:spcAft>
              <a:buFont typeface="+mj-lt"/>
              <a:buAutoNum type="alphaLcParenR"/>
            </a:pPr>
            <a:r>
              <a:rPr lang="en-US" dirty="0">
                <a:ea typeface="Times New Roman"/>
                <a:cs typeface="Arial"/>
              </a:rPr>
              <a:t>On informal documents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On an income statement</a:t>
            </a:r>
          </a:p>
          <a:p>
            <a:pPr lvl="1">
              <a:lnSpc>
                <a:spcPct val="115000"/>
              </a:lnSpc>
              <a:spcBef>
                <a:spcPts val="0"/>
              </a:spcBef>
              <a:spcAft>
                <a:spcPts val="1000"/>
              </a:spcAft>
              <a:buFont typeface="+mj-lt"/>
              <a:buAutoNum type="alphaLcParenR"/>
            </a:pPr>
            <a:r>
              <a:rPr lang="en-US" dirty="0">
                <a:ea typeface="Times New Roman"/>
                <a:cs typeface="Times New Roman"/>
              </a:rPr>
              <a:t>On a separate financial report</a:t>
            </a:r>
          </a:p>
        </p:txBody>
      </p:sp>
    </p:spTree>
    <p:extLst>
      <p:ext uri="{BB962C8B-B14F-4D97-AF65-F5344CB8AC3E}">
        <p14:creationId xmlns:p14="http://schemas.microsoft.com/office/powerpoint/2010/main" val="2599241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8423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component of the statement of cash flows?</a:t>
            </a:r>
          </a:p>
          <a:p>
            <a:pPr lvl="1">
              <a:lnSpc>
                <a:spcPct val="115000"/>
              </a:lnSpc>
              <a:spcBef>
                <a:spcPts val="0"/>
              </a:spcBef>
              <a:spcAft>
                <a:spcPts val="0"/>
              </a:spcAft>
              <a:buFont typeface="+mj-lt"/>
              <a:buAutoNum type="alphaLcParenR"/>
            </a:pPr>
            <a:r>
              <a:rPr lang="en-US" dirty="0">
                <a:ea typeface="Times New Roman"/>
                <a:cs typeface="Times New Roman"/>
              </a:rPr>
              <a:t>Cash flow from investing</a:t>
            </a:r>
          </a:p>
          <a:p>
            <a:pPr lvl="1">
              <a:lnSpc>
                <a:spcPct val="115000"/>
              </a:lnSpc>
              <a:spcBef>
                <a:spcPts val="0"/>
              </a:spcBef>
              <a:spcAft>
                <a:spcPts val="0"/>
              </a:spcAft>
              <a:buFont typeface="+mj-lt"/>
              <a:buAutoNum type="alphaLcParenR"/>
            </a:pPr>
            <a:r>
              <a:rPr lang="en-US" dirty="0">
                <a:ea typeface="Times New Roman"/>
                <a:cs typeface="Times New Roman"/>
              </a:rPr>
              <a:t>Cash flow from financing</a:t>
            </a:r>
          </a:p>
          <a:p>
            <a:pPr lvl="1">
              <a:lnSpc>
                <a:spcPct val="115000"/>
              </a:lnSpc>
              <a:spcBef>
                <a:spcPts val="0"/>
              </a:spcBef>
              <a:spcAft>
                <a:spcPts val="0"/>
              </a:spcAft>
              <a:buFont typeface="+mj-lt"/>
              <a:buAutoNum type="alphaLcParenR"/>
            </a:pPr>
            <a:r>
              <a:rPr lang="en-US" dirty="0">
                <a:ea typeface="Times New Roman"/>
                <a:cs typeface="Times New Roman"/>
              </a:rPr>
              <a:t>Cash flow from operations</a:t>
            </a:r>
          </a:p>
          <a:p>
            <a:pPr lvl="1">
              <a:lnSpc>
                <a:spcPct val="115000"/>
              </a:lnSpc>
              <a:spcBef>
                <a:spcPts val="0"/>
              </a:spcBef>
              <a:spcAft>
                <a:spcPts val="1000"/>
              </a:spcAft>
              <a:buFont typeface="+mj-lt"/>
              <a:buAutoNum type="alphaLcParenR"/>
            </a:pPr>
            <a:r>
              <a:rPr lang="en-US" dirty="0">
                <a:ea typeface="Times New Roman"/>
                <a:cs typeface="Arial"/>
              </a:rPr>
              <a:t>The future expected cash flows</a:t>
            </a:r>
            <a:endParaRPr lang="en-US" dirty="0">
              <a:ea typeface="Times New Roman"/>
              <a:cs typeface="Times New Roman"/>
            </a:endParaRP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 negative cash flow is definite sign that the company is near of bankruptcy</a:t>
            </a:r>
          </a:p>
          <a:p>
            <a:pPr lvl="1">
              <a:lnSpc>
                <a:spcPct val="115000"/>
              </a:lnSpc>
              <a:spcBef>
                <a:spcPts val="0"/>
              </a:spcBef>
              <a:spcAft>
                <a:spcPts val="0"/>
              </a:spcAft>
              <a:buFont typeface="+mj-lt"/>
              <a:buAutoNum type="alphaLcParenR"/>
            </a:pPr>
            <a:r>
              <a:rPr lang="en-US" dirty="0">
                <a:ea typeface="Times New Roman"/>
                <a:cs typeface="Arial"/>
              </a:rPr>
              <a:t>A negative cash flow means that there could have been a large investment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negative cash flow means that the company is doing poorly</a:t>
            </a:r>
          </a:p>
          <a:p>
            <a:pPr lvl="1">
              <a:lnSpc>
                <a:spcPct val="115000"/>
              </a:lnSpc>
              <a:spcBef>
                <a:spcPts val="0"/>
              </a:spcBef>
              <a:spcAft>
                <a:spcPts val="1000"/>
              </a:spcAft>
              <a:buFont typeface="+mj-lt"/>
              <a:buAutoNum type="alphaLcParenR"/>
            </a:pPr>
            <a:r>
              <a:rPr lang="en-US" dirty="0">
                <a:ea typeface="Times New Roman"/>
                <a:cs typeface="Times New Roman"/>
              </a:rPr>
              <a:t>A negative cash flow is  not a reliable indicator of anything</a:t>
            </a:r>
          </a:p>
        </p:txBody>
      </p:sp>
    </p:spTree>
    <p:extLst>
      <p:ext uri="{BB962C8B-B14F-4D97-AF65-F5344CB8AC3E}">
        <p14:creationId xmlns:p14="http://schemas.microsoft.com/office/powerpoint/2010/main" val="684406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Which of the following IS NOT a component of the annual report?</a:t>
            </a:r>
          </a:p>
          <a:p>
            <a:pPr lvl="1">
              <a:lnSpc>
                <a:spcPct val="115000"/>
              </a:lnSpc>
              <a:spcBef>
                <a:spcPts val="0"/>
              </a:spcBef>
              <a:spcAft>
                <a:spcPts val="0"/>
              </a:spcAft>
              <a:buFont typeface="+mj-lt"/>
              <a:buAutoNum type="alphaLcParenR"/>
            </a:pPr>
            <a:r>
              <a:rPr lang="en-US" dirty="0">
                <a:ea typeface="Times New Roman"/>
                <a:cs typeface="Times New Roman"/>
              </a:rPr>
              <a:t>Auditor’s report</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ea typeface="Times New Roman"/>
                <a:cs typeface="Times New Roman"/>
              </a:rPr>
              <a:t>Accounting policies</a:t>
            </a:r>
          </a:p>
          <a:p>
            <a:pPr lvl="1">
              <a:lnSpc>
                <a:spcPct val="115000"/>
              </a:lnSpc>
              <a:spcBef>
                <a:spcPts val="0"/>
              </a:spcBef>
              <a:spcAft>
                <a:spcPts val="1000"/>
              </a:spcAft>
              <a:buFont typeface="+mj-lt"/>
              <a:buAutoNum type="alphaLcParenR"/>
            </a:pPr>
            <a:r>
              <a:rPr lang="en-US" dirty="0">
                <a:ea typeface="Times New Roman"/>
                <a:cs typeface="Arial"/>
              </a:rPr>
              <a:t>CFO’s report</a:t>
            </a:r>
            <a:endParaRPr lang="en-US" dirty="0">
              <a:ea typeface="Times New Roman"/>
              <a:cs typeface="Times New Roman"/>
            </a:endParaRP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does the annual report provide?</a:t>
            </a:r>
          </a:p>
          <a:p>
            <a:pPr lvl="1">
              <a:lnSpc>
                <a:spcPct val="115000"/>
              </a:lnSpc>
              <a:spcBef>
                <a:spcPts val="0"/>
              </a:spcBef>
              <a:spcAft>
                <a:spcPts val="0"/>
              </a:spcAft>
              <a:buFont typeface="+mj-lt"/>
              <a:buAutoNum type="alphaLcParenR"/>
            </a:pPr>
            <a:r>
              <a:rPr lang="en-US" dirty="0">
                <a:ea typeface="Times New Roman"/>
                <a:cs typeface="Arial"/>
              </a:rPr>
              <a:t>A comprehensive report on the financial activities of the past year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profit</a:t>
            </a: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outcome</a:t>
            </a:r>
          </a:p>
          <a:p>
            <a:pPr lvl="1">
              <a:lnSpc>
                <a:spcPct val="115000"/>
              </a:lnSpc>
              <a:spcBef>
                <a:spcPts val="0"/>
              </a:spcBef>
              <a:spcAft>
                <a:spcPts val="1000"/>
              </a:spcAft>
              <a:buFont typeface="+mj-lt"/>
              <a:buAutoNum type="alphaLcParenR"/>
            </a:pPr>
            <a:r>
              <a:rPr lang="en-US" dirty="0">
                <a:ea typeface="Times New Roman"/>
                <a:cs typeface="Times New Roman"/>
              </a:rPr>
              <a:t>A comprehensive report on an organization’s overall actions</a:t>
            </a:r>
          </a:p>
          <a:p>
            <a:endParaRPr lang="en-US" dirty="0"/>
          </a:p>
        </p:txBody>
      </p:sp>
    </p:spTree>
    <p:extLst>
      <p:ext uri="{BB962C8B-B14F-4D97-AF65-F5344CB8AC3E}">
        <p14:creationId xmlns:p14="http://schemas.microsoft.com/office/powerpoint/2010/main" val="17315005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Balance sheet reports:</a:t>
            </a:r>
          </a:p>
          <a:p>
            <a:pPr lvl="1">
              <a:lnSpc>
                <a:spcPct val="115000"/>
              </a:lnSpc>
              <a:spcBef>
                <a:spcPts val="0"/>
              </a:spcBef>
              <a:spcAft>
                <a:spcPts val="0"/>
              </a:spcAft>
              <a:buFont typeface="+mj-lt"/>
              <a:buAutoNum type="alphaLcParenR"/>
            </a:pPr>
            <a:r>
              <a:rPr lang="en-US" dirty="0">
                <a:ea typeface="Times New Roman"/>
                <a:cs typeface="Times New Roman"/>
              </a:rPr>
              <a:t>The summary of the financial discussion from meetings</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The financial state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plans for further financial actions</a:t>
            </a:r>
          </a:p>
          <a:p>
            <a:pPr lvl="1">
              <a:lnSpc>
                <a:spcPct val="115000"/>
              </a:lnSpc>
              <a:spcBef>
                <a:spcPts val="0"/>
              </a:spcBef>
              <a:spcAft>
                <a:spcPts val="1000"/>
              </a:spcAft>
              <a:buFont typeface="+mj-lt"/>
              <a:buAutoNum type="alphaLcParenR"/>
            </a:pPr>
            <a:r>
              <a:rPr lang="en-US" dirty="0">
                <a:ea typeface="Times New Roman"/>
                <a:cs typeface="Times New Roman"/>
              </a:rPr>
              <a:t>The costs and what is the money spent on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part of a balance sheet?</a:t>
            </a:r>
          </a:p>
          <a:p>
            <a:pPr lvl="1">
              <a:lnSpc>
                <a:spcPct val="115000"/>
              </a:lnSpc>
              <a:spcBef>
                <a:spcPts val="0"/>
              </a:spcBef>
              <a:spcAft>
                <a:spcPts val="0"/>
              </a:spcAft>
              <a:buFont typeface="+mj-lt"/>
              <a:buAutoNum type="alphaLcParenR"/>
            </a:pPr>
            <a:r>
              <a:rPr lang="en-US" dirty="0">
                <a:ea typeface="Times New Roman"/>
                <a:cs typeface="Times New Roman"/>
              </a:rPr>
              <a:t>Assets</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Taxes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Liabilities</a:t>
            </a:r>
          </a:p>
          <a:p>
            <a:pPr lvl="1">
              <a:lnSpc>
                <a:spcPct val="115000"/>
              </a:lnSpc>
              <a:spcBef>
                <a:spcPts val="0"/>
              </a:spcBef>
              <a:spcAft>
                <a:spcPts val="1000"/>
              </a:spcAft>
              <a:buFont typeface="+mj-lt"/>
              <a:buAutoNum type="alphaLcParenR"/>
            </a:pPr>
            <a:r>
              <a:rPr lang="en-US" dirty="0">
                <a:ea typeface="Times New Roman"/>
                <a:cs typeface="Times New Roman"/>
              </a:rPr>
              <a:t>Capital</a:t>
            </a:r>
          </a:p>
          <a:p>
            <a:endParaRPr lang="en-US" dirty="0"/>
          </a:p>
        </p:txBody>
      </p:sp>
    </p:spTree>
    <p:extLst>
      <p:ext uri="{BB962C8B-B14F-4D97-AF65-F5344CB8AC3E}">
        <p14:creationId xmlns:p14="http://schemas.microsoft.com/office/powerpoint/2010/main" val="32415151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tabLst>
                <a:tab pos="633413" algn="l"/>
                <a:tab pos="800100" algn="l"/>
              </a:tabLst>
            </a:pPr>
            <a:r>
              <a:rPr lang="en-US" dirty="0">
                <a:ea typeface="Times New Roman"/>
                <a:cs typeface="Times New Roman"/>
              </a:rPr>
              <a:t>The companies usually create income statements:</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Monthly and yearly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Every day</a:t>
            </a:r>
          </a:p>
          <a:p>
            <a:pPr lvl="1">
              <a:lnSpc>
                <a:spcPct val="115000"/>
              </a:lnSpc>
              <a:spcBef>
                <a:spcPts val="0"/>
              </a:spcBef>
              <a:spcAft>
                <a:spcPts val="0"/>
              </a:spcAft>
              <a:buFont typeface="+mj-lt"/>
              <a:buAutoNum type="alphaLcParenR"/>
            </a:pPr>
            <a:r>
              <a:rPr lang="en-US" dirty="0">
                <a:ea typeface="Times New Roman"/>
                <a:cs typeface="Times New Roman"/>
              </a:rPr>
              <a:t>Daily and weekly</a:t>
            </a:r>
          </a:p>
          <a:p>
            <a:pPr lvl="1">
              <a:lnSpc>
                <a:spcPct val="115000"/>
              </a:lnSpc>
              <a:spcBef>
                <a:spcPts val="0"/>
              </a:spcBef>
              <a:spcAft>
                <a:spcPts val="1000"/>
              </a:spcAft>
              <a:buFont typeface="+mj-lt"/>
              <a:buAutoNum type="alphaLcParenR"/>
            </a:pPr>
            <a:r>
              <a:rPr lang="en-US" dirty="0">
                <a:ea typeface="Times New Roman"/>
                <a:cs typeface="Times New Roman"/>
              </a:rPr>
              <a:t>Every six months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expense category presented in income statements? </a:t>
            </a:r>
          </a:p>
          <a:p>
            <a:pPr lvl="1">
              <a:lnSpc>
                <a:spcPct val="115000"/>
              </a:lnSpc>
              <a:spcBef>
                <a:spcPts val="0"/>
              </a:spcBef>
              <a:spcAft>
                <a:spcPts val="0"/>
              </a:spcAft>
              <a:buFont typeface="+mj-lt"/>
              <a:buAutoNum type="alphaLcParenR"/>
            </a:pPr>
            <a:r>
              <a:rPr lang="en-US" dirty="0">
                <a:ea typeface="Times New Roman"/>
                <a:cs typeface="Times New Roman"/>
              </a:rPr>
              <a:t>Taxes</a:t>
            </a:r>
          </a:p>
          <a:p>
            <a:pPr lvl="1">
              <a:lnSpc>
                <a:spcPct val="115000"/>
              </a:lnSpc>
              <a:spcBef>
                <a:spcPts val="0"/>
              </a:spcBef>
              <a:spcAft>
                <a:spcPts val="0"/>
              </a:spcAft>
              <a:buFont typeface="+mj-lt"/>
              <a:buAutoNum type="alphaLcParenR"/>
            </a:pPr>
            <a:r>
              <a:rPr lang="en-US" dirty="0">
                <a:ea typeface="Times New Roman"/>
                <a:cs typeface="Times New Roman"/>
              </a:rPr>
              <a:t>Costs of goods sold</a:t>
            </a:r>
          </a:p>
          <a:p>
            <a:pPr lvl="1">
              <a:lnSpc>
                <a:spcPct val="115000"/>
              </a:lnSpc>
              <a:spcBef>
                <a:spcPts val="0"/>
              </a:spcBef>
              <a:spcAft>
                <a:spcPts val="0"/>
              </a:spcAft>
              <a:buFont typeface="+mj-lt"/>
              <a:buAutoNum type="alphaLcParenR"/>
            </a:pPr>
            <a:r>
              <a:rPr lang="en-US" dirty="0">
                <a:ea typeface="Times New Roman"/>
                <a:cs typeface="Times New Roman"/>
              </a:rPr>
              <a:t>Operating expense</a:t>
            </a: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Expenses expected in close future</a:t>
            </a:r>
            <a:endParaRPr lang="en-US" dirty="0">
              <a:ea typeface="Times New Roman"/>
              <a:cs typeface="Times New Roman"/>
            </a:endParaRPr>
          </a:p>
        </p:txBody>
      </p:sp>
    </p:spTree>
    <p:extLst>
      <p:ext uri="{BB962C8B-B14F-4D97-AF65-F5344CB8AC3E}">
        <p14:creationId xmlns:p14="http://schemas.microsoft.com/office/powerpoint/2010/main" val="16231895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tabLst>
                <a:tab pos="1371600" algn="l"/>
              </a:tabLst>
            </a:pPr>
            <a:r>
              <a:rPr lang="en-US" dirty="0">
                <a:ea typeface="Times New Roman"/>
                <a:cs typeface="Times New Roman"/>
              </a:rPr>
              <a:t>Which of the following DOES the statement of retained earnings NOT include?</a:t>
            </a:r>
          </a:p>
          <a:p>
            <a:pPr lvl="1">
              <a:lnSpc>
                <a:spcPct val="115000"/>
              </a:lnSpc>
              <a:spcBef>
                <a:spcPts val="0"/>
              </a:spcBef>
              <a:spcAft>
                <a:spcPts val="0"/>
              </a:spcAft>
              <a:buFont typeface="+mj-lt"/>
              <a:buAutoNum type="alphaLcParenR"/>
            </a:pPr>
            <a:r>
              <a:rPr lang="en-US" dirty="0">
                <a:ea typeface="Times New Roman"/>
                <a:cs typeface="Times New Roman"/>
              </a:rPr>
              <a:t>Beginning balance</a:t>
            </a:r>
          </a:p>
          <a:p>
            <a:pPr lvl="1">
              <a:lnSpc>
                <a:spcPct val="115000"/>
              </a:lnSpc>
              <a:spcBef>
                <a:spcPts val="0"/>
              </a:spcBef>
              <a:spcAft>
                <a:spcPts val="0"/>
              </a:spcAft>
              <a:buFont typeface="+mj-lt"/>
              <a:buAutoNum type="alphaLcParenR"/>
            </a:pPr>
            <a:r>
              <a:rPr lang="en-US" dirty="0">
                <a:ea typeface="Times New Roman"/>
                <a:cs typeface="Times New Roman"/>
              </a:rPr>
              <a:t>Ending balance</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Capital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Dividends paid</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Where the statements of retained earnings DO NOT appear?</a:t>
            </a:r>
          </a:p>
          <a:p>
            <a:pPr lvl="1">
              <a:lnSpc>
                <a:spcPct val="115000"/>
              </a:lnSpc>
              <a:spcBef>
                <a:spcPts val="0"/>
              </a:spcBef>
              <a:spcAft>
                <a:spcPts val="0"/>
              </a:spcAft>
              <a:buFont typeface="+mj-lt"/>
              <a:buAutoNum type="alphaLcParenR"/>
            </a:pPr>
            <a:r>
              <a:rPr lang="en-US" dirty="0">
                <a:ea typeface="Times New Roman"/>
                <a:cs typeface="Times New Roman"/>
              </a:rPr>
              <a:t>On a balance sheet</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On informal documents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On an income statement</a:t>
            </a:r>
          </a:p>
          <a:p>
            <a:pPr lvl="1">
              <a:lnSpc>
                <a:spcPct val="115000"/>
              </a:lnSpc>
              <a:spcBef>
                <a:spcPts val="0"/>
              </a:spcBef>
              <a:spcAft>
                <a:spcPts val="1000"/>
              </a:spcAft>
              <a:buFont typeface="+mj-lt"/>
              <a:buAutoNum type="alphaLcParenR"/>
            </a:pPr>
            <a:r>
              <a:rPr lang="en-US" dirty="0">
                <a:ea typeface="Times New Roman"/>
                <a:cs typeface="Times New Roman"/>
              </a:rPr>
              <a:t>On a separate financial report</a:t>
            </a:r>
          </a:p>
        </p:txBody>
      </p:sp>
    </p:spTree>
    <p:extLst>
      <p:ext uri="{BB962C8B-B14F-4D97-AF65-F5344CB8AC3E}">
        <p14:creationId xmlns:p14="http://schemas.microsoft.com/office/powerpoint/2010/main" val="8129919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component of the statement of cash flows?</a:t>
            </a:r>
          </a:p>
          <a:p>
            <a:pPr lvl="1">
              <a:lnSpc>
                <a:spcPct val="115000"/>
              </a:lnSpc>
              <a:spcBef>
                <a:spcPts val="0"/>
              </a:spcBef>
              <a:spcAft>
                <a:spcPts val="0"/>
              </a:spcAft>
              <a:buFont typeface="+mj-lt"/>
              <a:buAutoNum type="alphaLcParenR"/>
            </a:pPr>
            <a:r>
              <a:rPr lang="en-US" dirty="0">
                <a:ea typeface="Times New Roman"/>
                <a:cs typeface="Times New Roman"/>
              </a:rPr>
              <a:t>Cash flow from investing</a:t>
            </a:r>
          </a:p>
          <a:p>
            <a:pPr lvl="1">
              <a:lnSpc>
                <a:spcPct val="115000"/>
              </a:lnSpc>
              <a:spcBef>
                <a:spcPts val="0"/>
              </a:spcBef>
              <a:spcAft>
                <a:spcPts val="0"/>
              </a:spcAft>
              <a:buFont typeface="+mj-lt"/>
              <a:buAutoNum type="alphaLcParenR"/>
            </a:pPr>
            <a:r>
              <a:rPr lang="en-US" dirty="0">
                <a:ea typeface="Times New Roman"/>
                <a:cs typeface="Times New Roman"/>
              </a:rPr>
              <a:t>Cash flow from financing</a:t>
            </a:r>
          </a:p>
          <a:p>
            <a:pPr lvl="1">
              <a:lnSpc>
                <a:spcPct val="115000"/>
              </a:lnSpc>
              <a:spcBef>
                <a:spcPts val="0"/>
              </a:spcBef>
              <a:spcAft>
                <a:spcPts val="0"/>
              </a:spcAft>
              <a:buFont typeface="+mj-lt"/>
              <a:buAutoNum type="alphaLcParenR"/>
            </a:pPr>
            <a:r>
              <a:rPr lang="en-US" dirty="0">
                <a:ea typeface="Times New Roman"/>
                <a:cs typeface="Times New Roman"/>
              </a:rPr>
              <a:t>Cash flow from operations</a:t>
            </a: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The future expected cash flows</a:t>
            </a:r>
            <a:endParaRPr lang="en-US" dirty="0">
              <a:ea typeface="Times New Roman"/>
              <a:cs typeface="Times New Roman"/>
            </a:endParaRP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 negative cash flow is definite sign that the company is near of bankruptcy</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A negative cash flow means that there could have been a large investment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negative cash flow means that the company is doing poorly</a:t>
            </a:r>
          </a:p>
          <a:p>
            <a:pPr lvl="1">
              <a:lnSpc>
                <a:spcPct val="115000"/>
              </a:lnSpc>
              <a:spcBef>
                <a:spcPts val="0"/>
              </a:spcBef>
              <a:spcAft>
                <a:spcPts val="1000"/>
              </a:spcAft>
              <a:buFont typeface="+mj-lt"/>
              <a:buAutoNum type="alphaLcParenR"/>
            </a:pPr>
            <a:r>
              <a:rPr lang="en-US" dirty="0">
                <a:ea typeface="Times New Roman"/>
                <a:cs typeface="Times New Roman"/>
              </a:rPr>
              <a:t>A negative cash flow is  not a reliable indicator of anything</a:t>
            </a:r>
          </a:p>
        </p:txBody>
      </p:sp>
    </p:spTree>
    <p:extLst>
      <p:ext uri="{BB962C8B-B14F-4D97-AF65-F5344CB8AC3E}">
        <p14:creationId xmlns:p14="http://schemas.microsoft.com/office/powerpoint/2010/main" val="8357133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Which of the following IS NOT a component of the annual report?</a:t>
            </a:r>
          </a:p>
          <a:p>
            <a:pPr lvl="1">
              <a:lnSpc>
                <a:spcPct val="115000"/>
              </a:lnSpc>
              <a:spcBef>
                <a:spcPts val="0"/>
              </a:spcBef>
              <a:spcAft>
                <a:spcPts val="0"/>
              </a:spcAft>
              <a:buFont typeface="+mj-lt"/>
              <a:buAutoNum type="alphaLcParenR"/>
            </a:pPr>
            <a:r>
              <a:rPr lang="en-US" dirty="0">
                <a:ea typeface="Times New Roman"/>
                <a:cs typeface="Times New Roman"/>
              </a:rPr>
              <a:t>Auditor’s report</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ea typeface="Times New Roman"/>
                <a:cs typeface="Times New Roman"/>
              </a:rPr>
              <a:t>Accounting policies</a:t>
            </a: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CFO’s report</a:t>
            </a:r>
            <a:endParaRPr lang="en-US" dirty="0">
              <a:ea typeface="Times New Roman"/>
              <a:cs typeface="Times New Roman"/>
            </a:endParaRP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does the annual report provide?</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A comprehensive report on the financial activities of the past year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profit</a:t>
            </a: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outcome</a:t>
            </a:r>
          </a:p>
          <a:p>
            <a:pPr lvl="1">
              <a:lnSpc>
                <a:spcPct val="115000"/>
              </a:lnSpc>
              <a:spcBef>
                <a:spcPts val="0"/>
              </a:spcBef>
              <a:spcAft>
                <a:spcPts val="1000"/>
              </a:spcAft>
              <a:buFont typeface="+mj-lt"/>
              <a:buAutoNum type="alphaLcParenR"/>
            </a:pPr>
            <a:r>
              <a:rPr lang="en-US" dirty="0">
                <a:ea typeface="Times New Roman"/>
                <a:cs typeface="Times New Roman"/>
              </a:rPr>
              <a:t>A comprehensive report on an organization’s overall actions</a:t>
            </a:r>
          </a:p>
          <a:p>
            <a:endParaRPr lang="en-US" dirty="0"/>
          </a:p>
        </p:txBody>
      </p:sp>
    </p:spTree>
    <p:extLst>
      <p:ext uri="{BB962C8B-B14F-4D97-AF65-F5344CB8AC3E}">
        <p14:creationId xmlns:p14="http://schemas.microsoft.com/office/powerpoint/2010/main" val="9699306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Module Four:</a:t>
            </a:r>
            <a:br>
              <a:rPr lang="en-US" dirty="0"/>
            </a:br>
            <a:r>
              <a:rPr lang="en-US" dirty="0"/>
              <a:t>Analyzing Financial Statements (I)</a:t>
            </a:r>
          </a:p>
        </p:txBody>
      </p:sp>
      <p:sp>
        <p:nvSpPr>
          <p:cNvPr id="20484"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dirty="0">
                <a:latin typeface="Cambria" pitchFamily="18" charset="0"/>
                <a:cs typeface="Times New Roman" pitchFamily="18" charset="0"/>
              </a:rPr>
              <a:t>Rule No. 1: Never lose money. Rule No. 2: Never forget rule No. 1.</a:t>
            </a:r>
            <a:endParaRPr lang="en-US" dirty="0">
              <a:cs typeface="Times New Roman" pitchFamily="18" charset="0"/>
            </a:endParaRPr>
          </a:p>
          <a:p>
            <a:pPr algn="ctr">
              <a:lnSpc>
                <a:spcPct val="115000"/>
              </a:lnSpc>
              <a:spcBef>
                <a:spcPct val="0"/>
              </a:spcBef>
              <a:spcAft>
                <a:spcPts val="1000"/>
              </a:spcAft>
            </a:pPr>
            <a:r>
              <a:rPr lang="en-US" b="1" dirty="0">
                <a:latin typeface="Cambria" pitchFamily="18" charset="0"/>
                <a:cs typeface="Times New Roman" pitchFamily="18" charset="0"/>
              </a:rPr>
              <a:t>Warren Buffett</a:t>
            </a:r>
            <a:endParaRPr lang="en-US" b="1" dirty="0">
              <a:cs typeface="Times New Roman" pitchFamily="18" charset="0"/>
            </a:endParaRPr>
          </a:p>
          <a:p>
            <a:endParaRPr lang="en-US" dirty="0"/>
          </a:p>
        </p:txBody>
      </p:sp>
      <p:sp>
        <p:nvSpPr>
          <p:cNvPr id="20483" name="Content Placeholder 3"/>
          <p:cNvSpPr>
            <a:spLocks noGrp="1"/>
          </p:cNvSpPr>
          <p:nvPr>
            <p:ph type="body" sz="quarter" idx="11"/>
          </p:nvPr>
        </p:nvSpPr>
        <p:spPr/>
        <p:txBody>
          <a:bodyPr>
            <a:normAutofit fontScale="92500" lnSpcReduction="10000"/>
          </a:bodyPr>
          <a:lstStyle/>
          <a:p>
            <a:pPr marL="0">
              <a:defRPr/>
            </a:pPr>
            <a:r>
              <a:rPr lang="en-US" dirty="0"/>
              <a:t>This module discusses five basic ratios that will help you analyze the financial statements of your organization. </a:t>
            </a:r>
          </a:p>
          <a:p>
            <a:pPr>
              <a:buFont typeface="Arial" pitchFamily="34" charset="0"/>
              <a:buChar char="•"/>
              <a:defRPr/>
            </a:pPr>
            <a:r>
              <a:rPr lang="en-US" dirty="0"/>
              <a:t>Income ratios</a:t>
            </a:r>
          </a:p>
          <a:p>
            <a:pPr>
              <a:buFont typeface="Arial" pitchFamily="34" charset="0"/>
              <a:buChar char="•"/>
              <a:defRPr/>
            </a:pPr>
            <a:r>
              <a:rPr lang="en-US" dirty="0"/>
              <a:t>Profitability ratios</a:t>
            </a:r>
          </a:p>
          <a:p>
            <a:pPr>
              <a:buFont typeface="Arial" pitchFamily="34" charset="0"/>
              <a:buChar char="•"/>
              <a:defRPr/>
            </a:pPr>
            <a:r>
              <a:rPr lang="en-US" dirty="0"/>
              <a:t>Liquidity ratios</a:t>
            </a:r>
          </a:p>
          <a:p>
            <a:pPr>
              <a:buFont typeface="Arial" pitchFamily="34" charset="0"/>
              <a:buChar char="•"/>
              <a:defRPr/>
            </a:pPr>
            <a:r>
              <a:rPr lang="en-US" dirty="0"/>
              <a:t>Working capital ratios</a:t>
            </a:r>
          </a:p>
          <a:p>
            <a:pPr>
              <a:buFont typeface="Arial" pitchFamily="34" charset="0"/>
              <a:buChar char="•"/>
              <a:defRPr/>
            </a:pPr>
            <a:r>
              <a:rPr lang="en-US" dirty="0"/>
              <a:t>Bankruptcy ratios</a:t>
            </a:r>
          </a:p>
          <a:p>
            <a:pPr>
              <a:defRPr/>
            </a:pP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3C754F5-2AF9-4F47-A312-ADB63A8C017C}"/>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Income Ratios</a:t>
            </a:r>
          </a:p>
        </p:txBody>
      </p:sp>
      <p:grpSp>
        <p:nvGrpSpPr>
          <p:cNvPr id="2" name="Group 1">
            <a:extLst>
              <a:ext uri="{FF2B5EF4-FFF2-40B4-BE49-F238E27FC236}">
                <a16:creationId xmlns:a16="http://schemas.microsoft.com/office/drawing/2014/main" id="{B2981CCF-FB22-4281-BD18-60B703CFFE66}"/>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2069AA16-41AF-4B4F-8921-FE85573F52DD}"/>
                </a:ext>
              </a:extLst>
            </p:cNvPr>
            <p:cNvSpPr/>
            <p:nvPr/>
          </p:nvSpPr>
          <p:spPr>
            <a:xfrm>
              <a:off x="457200" y="1600200"/>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94036" tIns="106680" rIns="106681" bIns="106680" numCol="1" spcCol="1270" anchor="t"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 Increases to Pay Increases</a:t>
              </a:r>
            </a:p>
            <a:p>
              <a:pPr marL="228600" lvl="1" indent="-228600" algn="l" defTabSz="977900">
                <a:lnSpc>
                  <a:spcPct val="90000"/>
                </a:lnSpc>
                <a:spcBef>
                  <a:spcPct val="0"/>
                </a:spcBef>
                <a:spcAft>
                  <a:spcPct val="15000"/>
                </a:spcAft>
                <a:buChar char="•"/>
              </a:pPr>
              <a:r>
                <a:rPr lang="en-US" sz="2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change in net income / change in salaries, wages and benefits</a:t>
              </a:r>
            </a:p>
          </p:txBody>
        </p:sp>
        <p:sp>
          <p:nvSpPr>
            <p:cNvPr id="5" name="Rectangle: Rounded Corners 4">
              <a:extLst>
                <a:ext uri="{FF2B5EF4-FFF2-40B4-BE49-F238E27FC236}">
                  <a16:creationId xmlns:a16="http://schemas.microsoft.com/office/drawing/2014/main" id="{B512E559-D944-4CDE-8926-3C22F9A75085}"/>
                </a:ext>
              </a:extLst>
            </p:cNvPr>
            <p:cNvSpPr/>
            <p:nvPr/>
          </p:nvSpPr>
          <p:spPr>
            <a:xfrm>
              <a:off x="598636" y="1741636"/>
              <a:ext cx="1645920" cy="1131490"/>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3B449BF8-BCBF-48BF-BEC2-D7557AEECD8D}"/>
                </a:ext>
              </a:extLst>
            </p:cNvPr>
            <p:cNvSpPr/>
            <p:nvPr/>
          </p:nvSpPr>
          <p:spPr>
            <a:xfrm>
              <a:off x="457200" y="31559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894036" tIns="106680" rIns="106681" bIns="106680" numCol="1" spcCol="1270" anchor="t"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 per Employee</a:t>
              </a:r>
            </a:p>
            <a:p>
              <a:pPr marL="228600" lvl="1" indent="-228600" algn="l" defTabSz="977900">
                <a:lnSpc>
                  <a:spcPct val="90000"/>
                </a:lnSpc>
                <a:spcBef>
                  <a:spcPct val="0"/>
                </a:spcBef>
                <a:spcAft>
                  <a:spcPct val="15000"/>
                </a:spcAft>
                <a:buChar char="•"/>
              </a:pPr>
              <a:r>
                <a:rPr lang="en-US" sz="2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net income / number of employees</a:t>
              </a:r>
            </a:p>
          </p:txBody>
        </p:sp>
        <p:sp>
          <p:nvSpPr>
            <p:cNvPr id="7" name="Rectangle: Rounded Corners 6">
              <a:extLst>
                <a:ext uri="{FF2B5EF4-FFF2-40B4-BE49-F238E27FC236}">
                  <a16:creationId xmlns:a16="http://schemas.microsoft.com/office/drawing/2014/main" id="{B5F7533C-10A4-4BCC-8D00-FC733B36A9F4}"/>
                </a:ext>
              </a:extLst>
            </p:cNvPr>
            <p:cNvSpPr/>
            <p:nvPr/>
          </p:nvSpPr>
          <p:spPr>
            <a:xfrm>
              <a:off x="598636" y="3297436"/>
              <a:ext cx="1645920" cy="1131490"/>
            </a:xfrm>
            <a:prstGeom prst="roundRect">
              <a:avLst>
                <a:gd name="adj" fmla="val 10000"/>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08FE2B21-DF1A-4BFB-B6E5-228A7661FD4A}"/>
                </a:ext>
              </a:extLst>
            </p:cNvPr>
            <p:cNvSpPr/>
            <p:nvPr/>
          </p:nvSpPr>
          <p:spPr>
            <a:xfrm>
              <a:off x="457200" y="47117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94036" tIns="106680" rIns="106681" bIns="106680" numCol="1" spcCol="1270" anchor="t"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Net Income to Assets</a:t>
              </a:r>
            </a:p>
            <a:p>
              <a:pPr marL="228600" lvl="1" indent="-228600" algn="l" defTabSz="977900">
                <a:lnSpc>
                  <a:spcPct val="90000"/>
                </a:lnSpc>
                <a:spcBef>
                  <a:spcPct val="0"/>
                </a:spcBef>
                <a:spcAft>
                  <a:spcPct val="15000"/>
                </a:spcAft>
                <a:buChar char="•"/>
              </a:pPr>
              <a:r>
                <a:rPr lang="en-US" sz="2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net profit before taxes / total assets</a:t>
              </a:r>
            </a:p>
          </p:txBody>
        </p:sp>
        <p:sp>
          <p:nvSpPr>
            <p:cNvPr id="9" name="Rectangle: Rounded Corners 8">
              <a:extLst>
                <a:ext uri="{FF2B5EF4-FFF2-40B4-BE49-F238E27FC236}">
                  <a16:creationId xmlns:a16="http://schemas.microsoft.com/office/drawing/2014/main" id="{6EA25B48-CC5A-4EF0-AC63-8FDF399D7695}"/>
                </a:ext>
              </a:extLst>
            </p:cNvPr>
            <p:cNvSpPr/>
            <p:nvPr/>
          </p:nvSpPr>
          <p:spPr>
            <a:xfrm>
              <a:off x="598636" y="4853235"/>
              <a:ext cx="1645920" cy="1131490"/>
            </a:xfrm>
            <a:prstGeom prst="roundRect">
              <a:avLst>
                <a:gd name="adj" fmla="val 10000"/>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949FC7F-20DE-406A-A730-1E37DDAD278A}"/>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dirty="0"/>
              <a:t>Profitability Ratios</a:t>
            </a:r>
          </a:p>
        </p:txBody>
      </p:sp>
      <p:grpSp>
        <p:nvGrpSpPr>
          <p:cNvPr id="2" name="Group 1">
            <a:extLst>
              <a:ext uri="{FF2B5EF4-FFF2-40B4-BE49-F238E27FC236}">
                <a16:creationId xmlns:a16="http://schemas.microsoft.com/office/drawing/2014/main" id="{25941BC1-7DF3-4D84-BCCA-7B03787E1B6D}"/>
              </a:ext>
            </a:extLst>
          </p:cNvPr>
          <p:cNvGrpSpPr/>
          <p:nvPr/>
        </p:nvGrpSpPr>
        <p:grpSpPr>
          <a:xfrm>
            <a:off x="457200" y="1600200"/>
            <a:ext cx="8229600" cy="4525962"/>
            <a:chOff x="457200" y="1600200"/>
            <a:chExt cx="8229600" cy="4525962"/>
          </a:xfrm>
        </p:grpSpPr>
        <p:sp>
          <p:nvSpPr>
            <p:cNvPr id="3" name="Straight Connector 2">
              <a:extLst>
                <a:ext uri="{FF2B5EF4-FFF2-40B4-BE49-F238E27FC236}">
                  <a16:creationId xmlns:a16="http://schemas.microsoft.com/office/drawing/2014/main" id="{B24333F8-D232-42B7-BAE6-39854CA3250D}"/>
                </a:ext>
              </a:extLst>
            </p:cNvPr>
            <p:cNvSpPr/>
            <p:nvPr/>
          </p:nvSpPr>
          <p:spPr>
            <a:xfrm>
              <a:off x="457200" y="1628804"/>
              <a:ext cx="8229600" cy="0"/>
            </a:xfrm>
            <a:prstGeom prst="line">
              <a:avLst/>
            </a:prstGeom>
            <a:ln w="76200">
              <a:solidFill>
                <a:srgbClr val="9BBB59"/>
              </a:solid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 name="Freeform: Shape 3">
              <a:extLst>
                <a:ext uri="{FF2B5EF4-FFF2-40B4-BE49-F238E27FC236}">
                  <a16:creationId xmlns:a16="http://schemas.microsoft.com/office/drawing/2014/main" id="{2C5B799B-0479-4EA0-8A31-A5C0E206C3B3}"/>
                </a:ext>
              </a:extLst>
            </p:cNvPr>
            <p:cNvSpPr/>
            <p:nvPr/>
          </p:nvSpPr>
          <p:spPr>
            <a:xfrm>
              <a:off x="457200" y="1600200"/>
              <a:ext cx="8229600" cy="1131490"/>
            </a:xfrm>
            <a:custGeom>
              <a:avLst/>
              <a:gdLst>
                <a:gd name="connsiteX0" fmla="*/ 0 w 8229600"/>
                <a:gd name="connsiteY0" fmla="*/ 0 h 1131490"/>
                <a:gd name="connsiteX1" fmla="*/ 8229600 w 8229600"/>
                <a:gd name="connsiteY1" fmla="*/ 0 h 1131490"/>
                <a:gd name="connsiteX2" fmla="*/ 8229600 w 8229600"/>
                <a:gd name="connsiteY2" fmla="*/ 1131490 h 1131490"/>
                <a:gd name="connsiteX3" fmla="*/ 0 w 8229600"/>
                <a:gd name="connsiteY3" fmla="*/ 1131490 h 1131490"/>
                <a:gd name="connsiteX4" fmla="*/ 0 w 8229600"/>
                <a:gd name="connsiteY4" fmla="*/ 0 h 1131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31490">
                  <a:moveTo>
                    <a:pt x="0" y="0"/>
                  </a:moveTo>
                  <a:lnTo>
                    <a:pt x="8229600" y="0"/>
                  </a:lnTo>
                  <a:lnTo>
                    <a:pt x="8229600" y="1131490"/>
                  </a:lnTo>
                  <a:lnTo>
                    <a:pt x="0" y="11314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t>Cash Debt Coverage </a:t>
              </a:r>
              <a:r>
                <a:rPr lang="en-US" sz="3000" kern="1200" dirty="0"/>
                <a:t>= (cash flow from operations - dividends) / total debt</a:t>
              </a:r>
            </a:p>
          </p:txBody>
        </p:sp>
        <p:sp>
          <p:nvSpPr>
            <p:cNvPr id="5" name="Straight Connector 4">
              <a:extLst>
                <a:ext uri="{FF2B5EF4-FFF2-40B4-BE49-F238E27FC236}">
                  <a16:creationId xmlns:a16="http://schemas.microsoft.com/office/drawing/2014/main" id="{3FB0D27A-EF50-457F-A44E-268888987269}"/>
                </a:ext>
              </a:extLst>
            </p:cNvPr>
            <p:cNvSpPr/>
            <p:nvPr/>
          </p:nvSpPr>
          <p:spPr>
            <a:xfrm>
              <a:off x="457200" y="2780933"/>
              <a:ext cx="8229600" cy="0"/>
            </a:xfrm>
            <a:prstGeom prst="line">
              <a:avLst/>
            </a:prstGeom>
            <a:ln w="76200">
              <a:solidFill>
                <a:srgbClr val="5CB37C"/>
              </a:solid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sp>
        <p:sp>
          <p:nvSpPr>
            <p:cNvPr id="6" name="Freeform: Shape 5">
              <a:extLst>
                <a:ext uri="{FF2B5EF4-FFF2-40B4-BE49-F238E27FC236}">
                  <a16:creationId xmlns:a16="http://schemas.microsoft.com/office/drawing/2014/main" id="{786074D8-2296-4E57-B8DF-2F57D702A7C8}"/>
                </a:ext>
              </a:extLst>
            </p:cNvPr>
            <p:cNvSpPr/>
            <p:nvPr/>
          </p:nvSpPr>
          <p:spPr>
            <a:xfrm>
              <a:off x="457200" y="2801571"/>
              <a:ext cx="8229600" cy="1131490"/>
            </a:xfrm>
            <a:custGeom>
              <a:avLst/>
              <a:gdLst>
                <a:gd name="connsiteX0" fmla="*/ 0 w 8229600"/>
                <a:gd name="connsiteY0" fmla="*/ 0 h 1131490"/>
                <a:gd name="connsiteX1" fmla="*/ 8229600 w 8229600"/>
                <a:gd name="connsiteY1" fmla="*/ 0 h 1131490"/>
                <a:gd name="connsiteX2" fmla="*/ 8229600 w 8229600"/>
                <a:gd name="connsiteY2" fmla="*/ 1131490 h 1131490"/>
                <a:gd name="connsiteX3" fmla="*/ 0 w 8229600"/>
                <a:gd name="connsiteY3" fmla="*/ 1131490 h 1131490"/>
                <a:gd name="connsiteX4" fmla="*/ 0 w 8229600"/>
                <a:gd name="connsiteY4" fmla="*/ 0 h 1131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31490">
                  <a:moveTo>
                    <a:pt x="0" y="0"/>
                  </a:moveTo>
                  <a:lnTo>
                    <a:pt x="8229600" y="0"/>
                  </a:lnTo>
                  <a:lnTo>
                    <a:pt x="8229600" y="1131490"/>
                  </a:lnTo>
                  <a:lnTo>
                    <a:pt x="0" y="11314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t>Cash Return on Assets </a:t>
              </a:r>
              <a:r>
                <a:rPr lang="en-US" sz="3000" kern="1200" dirty="0"/>
                <a:t>= (cash flows from operations before interest and taxes) / total assets</a:t>
              </a:r>
            </a:p>
          </p:txBody>
        </p:sp>
        <p:sp>
          <p:nvSpPr>
            <p:cNvPr id="8" name="Straight Connector 7">
              <a:extLst>
                <a:ext uri="{FF2B5EF4-FFF2-40B4-BE49-F238E27FC236}">
                  <a16:creationId xmlns:a16="http://schemas.microsoft.com/office/drawing/2014/main" id="{D8669049-C0B8-4862-9596-3EDA031C4DB1}"/>
                </a:ext>
              </a:extLst>
            </p:cNvPr>
            <p:cNvSpPr/>
            <p:nvPr/>
          </p:nvSpPr>
          <p:spPr>
            <a:xfrm>
              <a:off x="457200" y="3863181"/>
              <a:ext cx="8229600" cy="0"/>
            </a:xfrm>
            <a:prstGeom prst="line">
              <a:avLst/>
            </a:prstGeom>
            <a:ln w="76200">
              <a:solidFill>
                <a:srgbClr val="608CAB"/>
              </a:solid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sp>
        <p:sp>
          <p:nvSpPr>
            <p:cNvPr id="9" name="Freeform: Shape 8">
              <a:extLst>
                <a:ext uri="{FF2B5EF4-FFF2-40B4-BE49-F238E27FC236}">
                  <a16:creationId xmlns:a16="http://schemas.microsoft.com/office/drawing/2014/main" id="{25AEF021-8BA4-4E89-8BFA-4CB81B0816CF}"/>
                </a:ext>
              </a:extLst>
            </p:cNvPr>
            <p:cNvSpPr/>
            <p:nvPr/>
          </p:nvSpPr>
          <p:spPr>
            <a:xfrm>
              <a:off x="457200" y="3953689"/>
              <a:ext cx="8229600" cy="1131490"/>
            </a:xfrm>
            <a:custGeom>
              <a:avLst/>
              <a:gdLst>
                <a:gd name="connsiteX0" fmla="*/ 0 w 8229600"/>
                <a:gd name="connsiteY0" fmla="*/ 0 h 1131490"/>
                <a:gd name="connsiteX1" fmla="*/ 8229600 w 8229600"/>
                <a:gd name="connsiteY1" fmla="*/ 0 h 1131490"/>
                <a:gd name="connsiteX2" fmla="*/ 8229600 w 8229600"/>
                <a:gd name="connsiteY2" fmla="*/ 1131490 h 1131490"/>
                <a:gd name="connsiteX3" fmla="*/ 0 w 8229600"/>
                <a:gd name="connsiteY3" fmla="*/ 1131490 h 1131490"/>
                <a:gd name="connsiteX4" fmla="*/ 0 w 8229600"/>
                <a:gd name="connsiteY4" fmla="*/ 0 h 1131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31490">
                  <a:moveTo>
                    <a:pt x="0" y="0"/>
                  </a:moveTo>
                  <a:lnTo>
                    <a:pt x="8229600" y="0"/>
                  </a:lnTo>
                  <a:lnTo>
                    <a:pt x="8229600" y="1131490"/>
                  </a:lnTo>
                  <a:lnTo>
                    <a:pt x="0" y="11314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t>Gross Profit Margin Ratio </a:t>
              </a:r>
              <a:r>
                <a:rPr lang="en-US" sz="3000" kern="1200" dirty="0"/>
                <a:t>= gross profit / sales</a:t>
              </a:r>
            </a:p>
          </p:txBody>
        </p:sp>
        <p:sp>
          <p:nvSpPr>
            <p:cNvPr id="10" name="Straight Connector 9">
              <a:extLst>
                <a:ext uri="{FF2B5EF4-FFF2-40B4-BE49-F238E27FC236}">
                  <a16:creationId xmlns:a16="http://schemas.microsoft.com/office/drawing/2014/main" id="{BEB69929-D42D-4117-9220-24D3EDFC3F56}"/>
                </a:ext>
              </a:extLst>
            </p:cNvPr>
            <p:cNvSpPr/>
            <p:nvPr/>
          </p:nvSpPr>
          <p:spPr>
            <a:xfrm>
              <a:off x="457200" y="4994672"/>
              <a:ext cx="8229600" cy="0"/>
            </a:xfrm>
            <a:prstGeom prst="line">
              <a:avLst/>
            </a:prstGeom>
            <a:ln w="76200">
              <a:solidFill>
                <a:srgbClr val="8064A2"/>
              </a:solid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EE82120C-8E85-4EB0-90C7-BBE1145EB18E}"/>
                </a:ext>
              </a:extLst>
            </p:cNvPr>
            <p:cNvSpPr/>
            <p:nvPr/>
          </p:nvSpPr>
          <p:spPr>
            <a:xfrm>
              <a:off x="457200" y="4994672"/>
              <a:ext cx="8229600" cy="1131490"/>
            </a:xfrm>
            <a:custGeom>
              <a:avLst/>
              <a:gdLst>
                <a:gd name="connsiteX0" fmla="*/ 0 w 8229600"/>
                <a:gd name="connsiteY0" fmla="*/ 0 h 1131490"/>
                <a:gd name="connsiteX1" fmla="*/ 8229600 w 8229600"/>
                <a:gd name="connsiteY1" fmla="*/ 0 h 1131490"/>
                <a:gd name="connsiteX2" fmla="*/ 8229600 w 8229600"/>
                <a:gd name="connsiteY2" fmla="*/ 1131490 h 1131490"/>
                <a:gd name="connsiteX3" fmla="*/ 0 w 8229600"/>
                <a:gd name="connsiteY3" fmla="*/ 1131490 h 1131490"/>
                <a:gd name="connsiteX4" fmla="*/ 0 w 8229600"/>
                <a:gd name="connsiteY4" fmla="*/ 0 h 1131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31490">
                  <a:moveTo>
                    <a:pt x="0" y="0"/>
                  </a:moveTo>
                  <a:lnTo>
                    <a:pt x="8229600" y="0"/>
                  </a:lnTo>
                  <a:lnTo>
                    <a:pt x="8229600" y="1131490"/>
                  </a:lnTo>
                  <a:lnTo>
                    <a:pt x="0" y="11314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t>Cash Return to Shareholders </a:t>
              </a:r>
              <a:r>
                <a:rPr lang="en-US" sz="3000" kern="1200" dirty="0"/>
                <a:t>= cash flow from operations / shareholders equity</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3548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BE9E0D0-1179-48C7-9B3E-C90AF8DD856D}"/>
              </a:ext>
            </a:extLst>
          </p:cNvPr>
          <p:cNvSpPr>
            <a:spLocks noGrp="1"/>
          </p:cNvSpPr>
          <p:nvPr>
            <p:ph sz="quarter" idx="11"/>
          </p:nvPr>
        </p:nvSpPr>
        <p:spPr/>
        <p:txBody>
          <a:bodyPr/>
          <a:lstStyle/>
          <a:p>
            <a:endParaRPr lang="en-US"/>
          </a:p>
        </p:txBody>
      </p:sp>
      <p:sp>
        <p:nvSpPr>
          <p:cNvPr id="23554" name="Title 1"/>
          <p:cNvSpPr>
            <a:spLocks noGrp="1"/>
          </p:cNvSpPr>
          <p:nvPr>
            <p:ph type="title"/>
          </p:nvPr>
        </p:nvSpPr>
        <p:spPr/>
        <p:txBody>
          <a:bodyPr/>
          <a:lstStyle/>
          <a:p>
            <a:r>
              <a:rPr lang="en-US" dirty="0"/>
              <a:t>Liquidity Ratios</a:t>
            </a:r>
          </a:p>
        </p:txBody>
      </p:sp>
      <p:grpSp>
        <p:nvGrpSpPr>
          <p:cNvPr id="2" name="Group 1">
            <a:extLst>
              <a:ext uri="{FF2B5EF4-FFF2-40B4-BE49-F238E27FC236}">
                <a16:creationId xmlns:a16="http://schemas.microsoft.com/office/drawing/2014/main" id="{D8EEAACC-506B-4DD3-8111-02649311F7AA}"/>
              </a:ext>
            </a:extLst>
          </p:cNvPr>
          <p:cNvGrpSpPr/>
          <p:nvPr/>
        </p:nvGrpSpPr>
        <p:grpSpPr>
          <a:xfrm>
            <a:off x="1104900" y="1515336"/>
            <a:ext cx="6934200" cy="4875076"/>
            <a:chOff x="1104900" y="1515336"/>
            <a:chExt cx="6934200" cy="4875076"/>
          </a:xfrm>
        </p:grpSpPr>
        <p:sp>
          <p:nvSpPr>
            <p:cNvPr id="3" name="Freeform: Shape 2">
              <a:extLst>
                <a:ext uri="{FF2B5EF4-FFF2-40B4-BE49-F238E27FC236}">
                  <a16:creationId xmlns:a16="http://schemas.microsoft.com/office/drawing/2014/main" id="{80351265-065E-4145-ACC6-C7E9F6627DFA}"/>
                </a:ext>
              </a:extLst>
            </p:cNvPr>
            <p:cNvSpPr/>
            <p:nvPr/>
          </p:nvSpPr>
          <p:spPr>
            <a:xfrm>
              <a:off x="1104900" y="5185500"/>
              <a:ext cx="6934200" cy="1204912"/>
            </a:xfrm>
            <a:custGeom>
              <a:avLst/>
              <a:gdLst>
                <a:gd name="connsiteX0" fmla="*/ 0 w 6934200"/>
                <a:gd name="connsiteY0" fmla="*/ 0 h 1204912"/>
                <a:gd name="connsiteX1" fmla="*/ 6934200 w 6934200"/>
                <a:gd name="connsiteY1" fmla="*/ 0 h 1204912"/>
                <a:gd name="connsiteX2" fmla="*/ 6934200 w 6934200"/>
                <a:gd name="connsiteY2" fmla="*/ 1204912 h 1204912"/>
                <a:gd name="connsiteX3" fmla="*/ 0 w 6934200"/>
                <a:gd name="connsiteY3" fmla="*/ 1204912 h 1204912"/>
                <a:gd name="connsiteX4" fmla="*/ 0 w 6934200"/>
                <a:gd name="connsiteY4" fmla="*/ 0 h 1204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0" h="1204912">
                  <a:moveTo>
                    <a:pt x="0" y="0"/>
                  </a:moveTo>
                  <a:lnTo>
                    <a:pt x="6934200" y="0"/>
                  </a:lnTo>
                  <a:lnTo>
                    <a:pt x="6934200" y="1204912"/>
                  </a:lnTo>
                  <a:lnTo>
                    <a:pt x="0" y="1204912"/>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7584" tIns="227584" rIns="227584" bIns="781844" numCol="1" spcCol="1270" anchor="ctr" anchorCtr="0">
              <a:noAutofit/>
            </a:bodyPr>
            <a:lstStyle/>
            <a:p>
              <a:pPr marL="0" lvl="0" indent="0" algn="ctr" defTabSz="1422400">
                <a:lnSpc>
                  <a:spcPct val="90000"/>
                </a:lnSpc>
                <a:spcBef>
                  <a:spcPct val="0"/>
                </a:spcBef>
                <a:spcAft>
                  <a:spcPct val="35000"/>
                </a:spcAft>
                <a:buNone/>
              </a:pPr>
              <a:r>
                <a:rPr lang="en-US" sz="3200" kern="1200" dirty="0"/>
                <a:t>Debt Income Ratio</a:t>
              </a:r>
            </a:p>
          </p:txBody>
        </p:sp>
        <p:sp>
          <p:nvSpPr>
            <p:cNvPr id="5" name="Freeform: Shape 4">
              <a:extLst>
                <a:ext uri="{FF2B5EF4-FFF2-40B4-BE49-F238E27FC236}">
                  <a16:creationId xmlns:a16="http://schemas.microsoft.com/office/drawing/2014/main" id="{67358DA1-A847-49C8-89C3-1FF2F2976CB7}"/>
                </a:ext>
              </a:extLst>
            </p:cNvPr>
            <p:cNvSpPr/>
            <p:nvPr/>
          </p:nvSpPr>
          <p:spPr>
            <a:xfrm>
              <a:off x="1104900" y="5812054"/>
              <a:ext cx="6934200" cy="554259"/>
            </a:xfrm>
            <a:custGeom>
              <a:avLst/>
              <a:gdLst>
                <a:gd name="connsiteX0" fmla="*/ 0 w 6934200"/>
                <a:gd name="connsiteY0" fmla="*/ 0 h 554259"/>
                <a:gd name="connsiteX1" fmla="*/ 6934200 w 6934200"/>
                <a:gd name="connsiteY1" fmla="*/ 0 h 554259"/>
                <a:gd name="connsiteX2" fmla="*/ 6934200 w 6934200"/>
                <a:gd name="connsiteY2" fmla="*/ 554259 h 554259"/>
                <a:gd name="connsiteX3" fmla="*/ 0 w 6934200"/>
                <a:gd name="connsiteY3" fmla="*/ 554259 h 554259"/>
                <a:gd name="connsiteX4" fmla="*/ 0 w 6934200"/>
                <a:gd name="connsiteY4" fmla="*/ 0 h 554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0" h="554259">
                  <a:moveTo>
                    <a:pt x="0" y="0"/>
                  </a:moveTo>
                  <a:lnTo>
                    <a:pt x="6934200" y="0"/>
                  </a:lnTo>
                  <a:lnTo>
                    <a:pt x="6934200" y="554259"/>
                  </a:lnTo>
                  <a:lnTo>
                    <a:pt x="0" y="554259"/>
                  </a:lnTo>
                  <a:lnTo>
                    <a:pt x="0" y="0"/>
                  </a:lnTo>
                  <a:close/>
                </a:path>
              </a:pathLst>
            </a:custGeom>
            <a:ln>
              <a:noFill/>
            </a:ln>
          </p:spPr>
          <p:style>
            <a:lnRef idx="2">
              <a:scrgbClr r="0" g="0" b="0"/>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dirty="0"/>
                <a:t>= total debt / net income</a:t>
              </a:r>
            </a:p>
          </p:txBody>
        </p:sp>
        <p:sp>
          <p:nvSpPr>
            <p:cNvPr id="6" name="Freeform: Shape 5">
              <a:extLst>
                <a:ext uri="{FF2B5EF4-FFF2-40B4-BE49-F238E27FC236}">
                  <a16:creationId xmlns:a16="http://schemas.microsoft.com/office/drawing/2014/main" id="{7E207D8C-1A5B-4248-9ACC-09FB7B5C9340}"/>
                </a:ext>
              </a:extLst>
            </p:cNvPr>
            <p:cNvSpPr/>
            <p:nvPr/>
          </p:nvSpPr>
          <p:spPr>
            <a:xfrm>
              <a:off x="1104900" y="3350418"/>
              <a:ext cx="6934200" cy="1853156"/>
            </a:xfrm>
            <a:custGeom>
              <a:avLst/>
              <a:gdLst>
                <a:gd name="connsiteX0" fmla="*/ 0 w 6934200"/>
                <a:gd name="connsiteY0" fmla="*/ 649030 h 1853155"/>
                <a:gd name="connsiteX1" fmla="*/ 3235456 w 6934200"/>
                <a:gd name="connsiteY1" fmla="*/ 649030 h 1853155"/>
                <a:gd name="connsiteX2" fmla="*/ 3235456 w 6934200"/>
                <a:gd name="connsiteY2" fmla="*/ 463289 h 1853155"/>
                <a:gd name="connsiteX3" fmla="*/ 3003811 w 6934200"/>
                <a:gd name="connsiteY3" fmla="*/ 463289 h 1853155"/>
                <a:gd name="connsiteX4" fmla="*/ 3467100 w 6934200"/>
                <a:gd name="connsiteY4" fmla="*/ 0 h 1853155"/>
                <a:gd name="connsiteX5" fmla="*/ 3930389 w 6934200"/>
                <a:gd name="connsiteY5" fmla="*/ 463289 h 1853155"/>
                <a:gd name="connsiteX6" fmla="*/ 3698744 w 6934200"/>
                <a:gd name="connsiteY6" fmla="*/ 463289 h 1853155"/>
                <a:gd name="connsiteX7" fmla="*/ 3698744 w 6934200"/>
                <a:gd name="connsiteY7" fmla="*/ 649030 h 1853155"/>
                <a:gd name="connsiteX8" fmla="*/ 6934200 w 6934200"/>
                <a:gd name="connsiteY8" fmla="*/ 649030 h 1853155"/>
                <a:gd name="connsiteX9" fmla="*/ 6934200 w 6934200"/>
                <a:gd name="connsiteY9" fmla="*/ 1853155 h 1853155"/>
                <a:gd name="connsiteX10" fmla="*/ 0 w 6934200"/>
                <a:gd name="connsiteY10" fmla="*/ 1853155 h 1853155"/>
                <a:gd name="connsiteX11" fmla="*/ 0 w 6934200"/>
                <a:gd name="connsiteY11" fmla="*/ 649030 h 185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34200" h="1853155">
                  <a:moveTo>
                    <a:pt x="6934200" y="1204125"/>
                  </a:moveTo>
                  <a:lnTo>
                    <a:pt x="3698744" y="1204125"/>
                  </a:lnTo>
                  <a:lnTo>
                    <a:pt x="3698744" y="1389866"/>
                  </a:lnTo>
                  <a:lnTo>
                    <a:pt x="3930389" y="1389866"/>
                  </a:lnTo>
                  <a:lnTo>
                    <a:pt x="3467100" y="1853154"/>
                  </a:lnTo>
                  <a:lnTo>
                    <a:pt x="3003811" y="1389866"/>
                  </a:lnTo>
                  <a:lnTo>
                    <a:pt x="3235456" y="1389866"/>
                  </a:lnTo>
                  <a:lnTo>
                    <a:pt x="3235456" y="1204125"/>
                  </a:lnTo>
                  <a:lnTo>
                    <a:pt x="0" y="1204125"/>
                  </a:lnTo>
                  <a:lnTo>
                    <a:pt x="0" y="1"/>
                  </a:lnTo>
                  <a:lnTo>
                    <a:pt x="6934200" y="1"/>
                  </a:lnTo>
                  <a:lnTo>
                    <a:pt x="6934200" y="1204125"/>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7584" tIns="227584" rIns="227584" bIns="1430283" numCol="1" spcCol="1270" anchor="ctr" anchorCtr="0">
              <a:noAutofit/>
            </a:bodyPr>
            <a:lstStyle/>
            <a:p>
              <a:pPr marL="0" lvl="0" indent="0" algn="ctr" defTabSz="1422400">
                <a:lnSpc>
                  <a:spcPct val="90000"/>
                </a:lnSpc>
                <a:spcBef>
                  <a:spcPct val="0"/>
                </a:spcBef>
                <a:spcAft>
                  <a:spcPct val="35000"/>
                </a:spcAft>
                <a:buNone/>
              </a:pPr>
              <a:r>
                <a:rPr lang="en-US" sz="3200" kern="1200" dirty="0"/>
                <a:t>Cash Debt Coverage </a:t>
              </a:r>
            </a:p>
          </p:txBody>
        </p:sp>
        <p:sp>
          <p:nvSpPr>
            <p:cNvPr id="7" name="Freeform: Shape 6">
              <a:extLst>
                <a:ext uri="{FF2B5EF4-FFF2-40B4-BE49-F238E27FC236}">
                  <a16:creationId xmlns:a16="http://schemas.microsoft.com/office/drawing/2014/main" id="{1D552E9D-3A54-4B0F-BA00-AD0DF0C47D02}"/>
                </a:ext>
              </a:extLst>
            </p:cNvPr>
            <p:cNvSpPr/>
            <p:nvPr/>
          </p:nvSpPr>
          <p:spPr>
            <a:xfrm>
              <a:off x="1104900" y="4000876"/>
              <a:ext cx="6934200" cy="554093"/>
            </a:xfrm>
            <a:custGeom>
              <a:avLst/>
              <a:gdLst>
                <a:gd name="connsiteX0" fmla="*/ 0 w 6934200"/>
                <a:gd name="connsiteY0" fmla="*/ 0 h 554093"/>
                <a:gd name="connsiteX1" fmla="*/ 6934200 w 6934200"/>
                <a:gd name="connsiteY1" fmla="*/ 0 h 554093"/>
                <a:gd name="connsiteX2" fmla="*/ 6934200 w 6934200"/>
                <a:gd name="connsiteY2" fmla="*/ 554093 h 554093"/>
                <a:gd name="connsiteX3" fmla="*/ 0 w 6934200"/>
                <a:gd name="connsiteY3" fmla="*/ 554093 h 554093"/>
                <a:gd name="connsiteX4" fmla="*/ 0 w 6934200"/>
                <a:gd name="connsiteY4" fmla="*/ 0 h 554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0" h="554093">
                  <a:moveTo>
                    <a:pt x="0" y="0"/>
                  </a:moveTo>
                  <a:lnTo>
                    <a:pt x="6934200" y="0"/>
                  </a:lnTo>
                  <a:lnTo>
                    <a:pt x="6934200" y="554093"/>
                  </a:lnTo>
                  <a:lnTo>
                    <a:pt x="0" y="554093"/>
                  </a:lnTo>
                  <a:lnTo>
                    <a:pt x="0" y="0"/>
                  </a:lnTo>
                  <a:close/>
                </a:path>
              </a:pathLst>
            </a:custGeom>
            <a:ln>
              <a:noFill/>
            </a:ln>
          </p:spPr>
          <p:style>
            <a:lnRef idx="2">
              <a:scrgbClr r="0" g="0" b="0"/>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dirty="0"/>
                <a:t>= (cash flow from operations - dividends) / total debt</a:t>
              </a:r>
            </a:p>
          </p:txBody>
        </p:sp>
        <p:sp>
          <p:nvSpPr>
            <p:cNvPr id="8" name="Freeform: Shape 7">
              <a:extLst>
                <a:ext uri="{FF2B5EF4-FFF2-40B4-BE49-F238E27FC236}">
                  <a16:creationId xmlns:a16="http://schemas.microsoft.com/office/drawing/2014/main" id="{2EECBE4D-1034-4427-9E0C-F99D5B1AE9F5}"/>
                </a:ext>
              </a:extLst>
            </p:cNvPr>
            <p:cNvSpPr/>
            <p:nvPr/>
          </p:nvSpPr>
          <p:spPr>
            <a:xfrm>
              <a:off x="1104900" y="1515336"/>
              <a:ext cx="6934200" cy="1853157"/>
            </a:xfrm>
            <a:custGeom>
              <a:avLst/>
              <a:gdLst>
                <a:gd name="connsiteX0" fmla="*/ 0 w 6934200"/>
                <a:gd name="connsiteY0" fmla="*/ 649030 h 1853155"/>
                <a:gd name="connsiteX1" fmla="*/ 3235456 w 6934200"/>
                <a:gd name="connsiteY1" fmla="*/ 649030 h 1853155"/>
                <a:gd name="connsiteX2" fmla="*/ 3235456 w 6934200"/>
                <a:gd name="connsiteY2" fmla="*/ 463289 h 1853155"/>
                <a:gd name="connsiteX3" fmla="*/ 3003811 w 6934200"/>
                <a:gd name="connsiteY3" fmla="*/ 463289 h 1853155"/>
                <a:gd name="connsiteX4" fmla="*/ 3467100 w 6934200"/>
                <a:gd name="connsiteY4" fmla="*/ 0 h 1853155"/>
                <a:gd name="connsiteX5" fmla="*/ 3930389 w 6934200"/>
                <a:gd name="connsiteY5" fmla="*/ 463289 h 1853155"/>
                <a:gd name="connsiteX6" fmla="*/ 3698744 w 6934200"/>
                <a:gd name="connsiteY6" fmla="*/ 463289 h 1853155"/>
                <a:gd name="connsiteX7" fmla="*/ 3698744 w 6934200"/>
                <a:gd name="connsiteY7" fmla="*/ 649030 h 1853155"/>
                <a:gd name="connsiteX8" fmla="*/ 6934200 w 6934200"/>
                <a:gd name="connsiteY8" fmla="*/ 649030 h 1853155"/>
                <a:gd name="connsiteX9" fmla="*/ 6934200 w 6934200"/>
                <a:gd name="connsiteY9" fmla="*/ 1853155 h 1853155"/>
                <a:gd name="connsiteX10" fmla="*/ 0 w 6934200"/>
                <a:gd name="connsiteY10" fmla="*/ 1853155 h 1853155"/>
                <a:gd name="connsiteX11" fmla="*/ 0 w 6934200"/>
                <a:gd name="connsiteY11" fmla="*/ 649030 h 185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34200" h="1853155">
                  <a:moveTo>
                    <a:pt x="6934200" y="1204125"/>
                  </a:moveTo>
                  <a:lnTo>
                    <a:pt x="3698744" y="1204125"/>
                  </a:lnTo>
                  <a:lnTo>
                    <a:pt x="3698744" y="1389866"/>
                  </a:lnTo>
                  <a:lnTo>
                    <a:pt x="3930389" y="1389866"/>
                  </a:lnTo>
                  <a:lnTo>
                    <a:pt x="3467100" y="1853154"/>
                  </a:lnTo>
                  <a:lnTo>
                    <a:pt x="3003811" y="1389866"/>
                  </a:lnTo>
                  <a:lnTo>
                    <a:pt x="3235456" y="1389866"/>
                  </a:lnTo>
                  <a:lnTo>
                    <a:pt x="3235456" y="1204125"/>
                  </a:lnTo>
                  <a:lnTo>
                    <a:pt x="0" y="1204125"/>
                  </a:lnTo>
                  <a:lnTo>
                    <a:pt x="0" y="1"/>
                  </a:lnTo>
                  <a:lnTo>
                    <a:pt x="6934200" y="1"/>
                  </a:lnTo>
                  <a:lnTo>
                    <a:pt x="6934200" y="1204125"/>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7584" tIns="227585" rIns="227584" bIns="1430283" numCol="1" spcCol="1270" anchor="ctr" anchorCtr="0">
              <a:noAutofit/>
            </a:bodyPr>
            <a:lstStyle/>
            <a:p>
              <a:pPr marL="0" lvl="0" indent="0" algn="ctr" defTabSz="1422400">
                <a:lnSpc>
                  <a:spcPct val="90000"/>
                </a:lnSpc>
                <a:spcBef>
                  <a:spcPct val="0"/>
                </a:spcBef>
                <a:spcAft>
                  <a:spcPct val="35000"/>
                </a:spcAft>
                <a:buNone/>
              </a:pPr>
              <a:r>
                <a:rPr lang="en-US" sz="3200" kern="1200" dirty="0"/>
                <a:t>Acid Test Ratio  (Quick Ratio) </a:t>
              </a:r>
            </a:p>
          </p:txBody>
        </p:sp>
        <p:sp>
          <p:nvSpPr>
            <p:cNvPr id="9" name="Freeform: Shape 8">
              <a:extLst>
                <a:ext uri="{FF2B5EF4-FFF2-40B4-BE49-F238E27FC236}">
                  <a16:creationId xmlns:a16="http://schemas.microsoft.com/office/drawing/2014/main" id="{AFD21E4B-1CAF-45BC-A2D6-1B271D73B125}"/>
                </a:ext>
              </a:extLst>
            </p:cNvPr>
            <p:cNvSpPr/>
            <p:nvPr/>
          </p:nvSpPr>
          <p:spPr>
            <a:xfrm>
              <a:off x="1104900" y="2165794"/>
              <a:ext cx="6934200" cy="554093"/>
            </a:xfrm>
            <a:custGeom>
              <a:avLst/>
              <a:gdLst>
                <a:gd name="connsiteX0" fmla="*/ 0 w 6934200"/>
                <a:gd name="connsiteY0" fmla="*/ 0 h 554093"/>
                <a:gd name="connsiteX1" fmla="*/ 6934200 w 6934200"/>
                <a:gd name="connsiteY1" fmla="*/ 0 h 554093"/>
                <a:gd name="connsiteX2" fmla="*/ 6934200 w 6934200"/>
                <a:gd name="connsiteY2" fmla="*/ 554093 h 554093"/>
                <a:gd name="connsiteX3" fmla="*/ 0 w 6934200"/>
                <a:gd name="connsiteY3" fmla="*/ 554093 h 554093"/>
                <a:gd name="connsiteX4" fmla="*/ 0 w 6934200"/>
                <a:gd name="connsiteY4" fmla="*/ 0 h 554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0" h="554093">
                  <a:moveTo>
                    <a:pt x="0" y="0"/>
                  </a:moveTo>
                  <a:lnTo>
                    <a:pt x="6934200" y="0"/>
                  </a:lnTo>
                  <a:lnTo>
                    <a:pt x="6934200" y="554093"/>
                  </a:lnTo>
                  <a:lnTo>
                    <a:pt x="0" y="554093"/>
                  </a:lnTo>
                  <a:lnTo>
                    <a:pt x="0" y="0"/>
                  </a:lnTo>
                  <a:close/>
                </a:path>
              </a:pathLst>
            </a:custGeom>
            <a:ln>
              <a:noFill/>
            </a:ln>
          </p:spPr>
          <p:style>
            <a:lnRef idx="2">
              <a:scrgbClr r="0" g="0" b="0"/>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dirty="0"/>
                <a:t>= (cash + marketable securities) / current liabilities</a:t>
              </a: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DDF7E3AE-737A-42DD-98AA-73E0FCA55779}"/>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Working Capital Ratios</a:t>
            </a:r>
          </a:p>
        </p:txBody>
      </p:sp>
      <p:grpSp>
        <p:nvGrpSpPr>
          <p:cNvPr id="2" name="Group 1">
            <a:extLst>
              <a:ext uri="{FF2B5EF4-FFF2-40B4-BE49-F238E27FC236}">
                <a16:creationId xmlns:a16="http://schemas.microsoft.com/office/drawing/2014/main" id="{426F10FF-80C7-4139-9AE2-CAF7BFA51841}"/>
              </a:ext>
            </a:extLst>
          </p:cNvPr>
          <p:cNvGrpSpPr/>
          <p:nvPr/>
        </p:nvGrpSpPr>
        <p:grpSpPr>
          <a:xfrm>
            <a:off x="503171" y="1600352"/>
            <a:ext cx="8431887" cy="4525658"/>
            <a:chOff x="503171" y="1600352"/>
            <a:chExt cx="8431887" cy="4525658"/>
          </a:xfrm>
        </p:grpSpPr>
        <p:sp>
          <p:nvSpPr>
            <p:cNvPr id="3" name="Straight Connector 2">
              <a:extLst>
                <a:ext uri="{FF2B5EF4-FFF2-40B4-BE49-F238E27FC236}">
                  <a16:creationId xmlns:a16="http://schemas.microsoft.com/office/drawing/2014/main" id="{2F0166A1-10FF-4F5C-97A0-9F8B6D1E99CE}"/>
                </a:ext>
              </a:extLst>
            </p:cNvPr>
            <p:cNvSpPr/>
            <p:nvPr/>
          </p:nvSpPr>
          <p:spPr>
            <a:xfrm>
              <a:off x="705458" y="6126010"/>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5" name="Straight Connector 4">
              <a:extLst>
                <a:ext uri="{FF2B5EF4-FFF2-40B4-BE49-F238E27FC236}">
                  <a16:creationId xmlns:a16="http://schemas.microsoft.com/office/drawing/2014/main" id="{EAF586B2-6FBC-434D-A374-B370C5C26605}"/>
                </a:ext>
              </a:extLst>
            </p:cNvPr>
            <p:cNvSpPr/>
            <p:nvPr/>
          </p:nvSpPr>
          <p:spPr>
            <a:xfrm>
              <a:off x="705458" y="4593126"/>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Straight Connector 5">
              <a:extLst>
                <a:ext uri="{FF2B5EF4-FFF2-40B4-BE49-F238E27FC236}">
                  <a16:creationId xmlns:a16="http://schemas.microsoft.com/office/drawing/2014/main" id="{AC09B090-AC9F-4E33-A0A0-6F17B785B8B1}"/>
                </a:ext>
              </a:extLst>
            </p:cNvPr>
            <p:cNvSpPr/>
            <p:nvPr/>
          </p:nvSpPr>
          <p:spPr>
            <a:xfrm>
              <a:off x="705458" y="3060242"/>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15D222A5-9E40-40B4-B41E-45CE81722508}"/>
                </a:ext>
              </a:extLst>
            </p:cNvPr>
            <p:cNvSpPr/>
            <p:nvPr/>
          </p:nvSpPr>
          <p:spPr>
            <a:xfrm>
              <a:off x="3602339" y="1600352"/>
              <a:ext cx="5084460" cy="1459889"/>
            </a:xfrm>
            <a:custGeom>
              <a:avLst/>
              <a:gdLst>
                <a:gd name="connsiteX0" fmla="*/ 0 w 5084460"/>
                <a:gd name="connsiteY0" fmla="*/ 0 h 1459889"/>
                <a:gd name="connsiteX1" fmla="*/ 5084460 w 5084460"/>
                <a:gd name="connsiteY1" fmla="*/ 0 h 1459889"/>
                <a:gd name="connsiteX2" fmla="*/ 5084460 w 5084460"/>
                <a:gd name="connsiteY2" fmla="*/ 1459889 h 1459889"/>
                <a:gd name="connsiteX3" fmla="*/ 0 w 5084460"/>
                <a:gd name="connsiteY3" fmla="*/ 1459889 h 1459889"/>
                <a:gd name="connsiteX4" fmla="*/ 0 w 5084460"/>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460" h="1459889">
                  <a:moveTo>
                    <a:pt x="0" y="0"/>
                  </a:moveTo>
                  <a:lnTo>
                    <a:pt x="5084460" y="0"/>
                  </a:lnTo>
                  <a:lnTo>
                    <a:pt x="5084460"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 current assets - current liabilities</a:t>
              </a:r>
            </a:p>
          </p:txBody>
        </p:sp>
        <p:sp>
          <p:nvSpPr>
            <p:cNvPr id="8" name="Freeform: Shape 7">
              <a:extLst>
                <a:ext uri="{FF2B5EF4-FFF2-40B4-BE49-F238E27FC236}">
                  <a16:creationId xmlns:a16="http://schemas.microsoft.com/office/drawing/2014/main" id="{739250D3-05A7-4550-9E5D-55C38F2BCFEB}"/>
                </a:ext>
              </a:extLst>
            </p:cNvPr>
            <p:cNvSpPr/>
            <p:nvPr/>
          </p:nvSpPr>
          <p:spPr>
            <a:xfrm>
              <a:off x="503171" y="1600352"/>
              <a:ext cx="3132728" cy="1459889"/>
            </a:xfrm>
            <a:custGeom>
              <a:avLst/>
              <a:gdLst>
                <a:gd name="connsiteX0" fmla="*/ 243363 w 3132728"/>
                <a:gd name="connsiteY0" fmla="*/ 0 h 1459889"/>
                <a:gd name="connsiteX1" fmla="*/ 2889365 w 3132728"/>
                <a:gd name="connsiteY1" fmla="*/ 0 h 1459889"/>
                <a:gd name="connsiteX2" fmla="*/ 3132728 w 3132728"/>
                <a:gd name="connsiteY2" fmla="*/ 243363 h 1459889"/>
                <a:gd name="connsiteX3" fmla="*/ 3132728 w 3132728"/>
                <a:gd name="connsiteY3" fmla="*/ 1459889 h 1459889"/>
                <a:gd name="connsiteX4" fmla="*/ 3132728 w 3132728"/>
                <a:gd name="connsiteY4" fmla="*/ 1459889 h 1459889"/>
                <a:gd name="connsiteX5" fmla="*/ 0 w 3132728"/>
                <a:gd name="connsiteY5" fmla="*/ 1459889 h 1459889"/>
                <a:gd name="connsiteX6" fmla="*/ 0 w 3132728"/>
                <a:gd name="connsiteY6" fmla="*/ 1459889 h 1459889"/>
                <a:gd name="connsiteX7" fmla="*/ 0 w 3132728"/>
                <a:gd name="connsiteY7" fmla="*/ 243363 h 1459889"/>
                <a:gd name="connsiteX8" fmla="*/ 243363 w 3132728"/>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2728" h="1459889">
                  <a:moveTo>
                    <a:pt x="243363" y="0"/>
                  </a:moveTo>
                  <a:lnTo>
                    <a:pt x="2889365" y="0"/>
                  </a:lnTo>
                  <a:cubicBezTo>
                    <a:pt x="3023771" y="0"/>
                    <a:pt x="3132728" y="108957"/>
                    <a:pt x="3132728" y="243363"/>
                  </a:cubicBezTo>
                  <a:lnTo>
                    <a:pt x="3132728" y="1459889"/>
                  </a:lnTo>
                  <a:lnTo>
                    <a:pt x="3132728" y="1459889"/>
                  </a:lnTo>
                  <a:lnTo>
                    <a:pt x="0" y="1459889"/>
                  </a:lnTo>
                  <a:lnTo>
                    <a:pt x="0" y="1459889"/>
                  </a:lnTo>
                  <a:lnTo>
                    <a:pt x="0" y="243363"/>
                  </a:lnTo>
                  <a:cubicBezTo>
                    <a:pt x="0" y="108957"/>
                    <a:pt x="108957" y="0"/>
                    <a:pt x="243363" y="0"/>
                  </a:cubicBez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6524" tIns="126524" rIns="126524" bIns="55245" numCol="1" spcCol="1270" anchor="ctr" anchorCtr="0">
              <a:noAutofit/>
            </a:bodyPr>
            <a:lstStyle/>
            <a:p>
              <a:pPr marL="0" lvl="0" indent="0" algn="l" defTabSz="1289050">
                <a:lnSpc>
                  <a:spcPct val="90000"/>
                </a:lnSpc>
                <a:spcBef>
                  <a:spcPct val="0"/>
                </a:spcBef>
                <a:spcAft>
                  <a:spcPct val="35000"/>
                </a:spcAft>
                <a:buNone/>
              </a:pPr>
              <a:r>
                <a:rPr lang="en-US" sz="2900" kern="1200" dirty="0"/>
                <a:t>Working Capital</a:t>
              </a:r>
            </a:p>
          </p:txBody>
        </p:sp>
        <p:sp>
          <p:nvSpPr>
            <p:cNvPr id="9" name="Freeform: Shape 8">
              <a:extLst>
                <a:ext uri="{FF2B5EF4-FFF2-40B4-BE49-F238E27FC236}">
                  <a16:creationId xmlns:a16="http://schemas.microsoft.com/office/drawing/2014/main" id="{B4A9B56A-254F-43DB-9FB9-0E261644DAF7}"/>
                </a:ext>
              </a:extLst>
            </p:cNvPr>
            <p:cNvSpPr/>
            <p:nvPr/>
          </p:nvSpPr>
          <p:spPr>
            <a:xfrm>
              <a:off x="3602339" y="3133236"/>
              <a:ext cx="5084460" cy="1459889"/>
            </a:xfrm>
            <a:custGeom>
              <a:avLst/>
              <a:gdLst>
                <a:gd name="connsiteX0" fmla="*/ 0 w 5084460"/>
                <a:gd name="connsiteY0" fmla="*/ 0 h 1459889"/>
                <a:gd name="connsiteX1" fmla="*/ 5084460 w 5084460"/>
                <a:gd name="connsiteY1" fmla="*/ 0 h 1459889"/>
                <a:gd name="connsiteX2" fmla="*/ 5084460 w 5084460"/>
                <a:gd name="connsiteY2" fmla="*/ 1459889 h 1459889"/>
                <a:gd name="connsiteX3" fmla="*/ 0 w 5084460"/>
                <a:gd name="connsiteY3" fmla="*/ 1459889 h 1459889"/>
                <a:gd name="connsiteX4" fmla="*/ 0 w 5084460"/>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460" h="1459889">
                  <a:moveTo>
                    <a:pt x="0" y="0"/>
                  </a:moveTo>
                  <a:lnTo>
                    <a:pt x="5084460" y="0"/>
                  </a:lnTo>
                  <a:lnTo>
                    <a:pt x="5084460"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 current assets / current liabilities</a:t>
              </a:r>
            </a:p>
          </p:txBody>
        </p:sp>
        <p:sp>
          <p:nvSpPr>
            <p:cNvPr id="10" name="Freeform: Shape 9">
              <a:extLst>
                <a:ext uri="{FF2B5EF4-FFF2-40B4-BE49-F238E27FC236}">
                  <a16:creationId xmlns:a16="http://schemas.microsoft.com/office/drawing/2014/main" id="{47450383-8AAD-4C90-8B50-BE13219E254C}"/>
                </a:ext>
              </a:extLst>
            </p:cNvPr>
            <p:cNvSpPr/>
            <p:nvPr/>
          </p:nvSpPr>
          <p:spPr>
            <a:xfrm>
              <a:off x="503171" y="3133236"/>
              <a:ext cx="3132728" cy="1459889"/>
            </a:xfrm>
            <a:custGeom>
              <a:avLst/>
              <a:gdLst>
                <a:gd name="connsiteX0" fmla="*/ 243363 w 3132728"/>
                <a:gd name="connsiteY0" fmla="*/ 0 h 1459889"/>
                <a:gd name="connsiteX1" fmla="*/ 2889365 w 3132728"/>
                <a:gd name="connsiteY1" fmla="*/ 0 h 1459889"/>
                <a:gd name="connsiteX2" fmla="*/ 3132728 w 3132728"/>
                <a:gd name="connsiteY2" fmla="*/ 243363 h 1459889"/>
                <a:gd name="connsiteX3" fmla="*/ 3132728 w 3132728"/>
                <a:gd name="connsiteY3" fmla="*/ 1459889 h 1459889"/>
                <a:gd name="connsiteX4" fmla="*/ 3132728 w 3132728"/>
                <a:gd name="connsiteY4" fmla="*/ 1459889 h 1459889"/>
                <a:gd name="connsiteX5" fmla="*/ 0 w 3132728"/>
                <a:gd name="connsiteY5" fmla="*/ 1459889 h 1459889"/>
                <a:gd name="connsiteX6" fmla="*/ 0 w 3132728"/>
                <a:gd name="connsiteY6" fmla="*/ 1459889 h 1459889"/>
                <a:gd name="connsiteX7" fmla="*/ 0 w 3132728"/>
                <a:gd name="connsiteY7" fmla="*/ 243363 h 1459889"/>
                <a:gd name="connsiteX8" fmla="*/ 243363 w 3132728"/>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2728" h="1459889">
                  <a:moveTo>
                    <a:pt x="243363" y="0"/>
                  </a:moveTo>
                  <a:lnTo>
                    <a:pt x="2889365" y="0"/>
                  </a:lnTo>
                  <a:cubicBezTo>
                    <a:pt x="3023771" y="0"/>
                    <a:pt x="3132728" y="108957"/>
                    <a:pt x="3132728" y="243363"/>
                  </a:cubicBezTo>
                  <a:lnTo>
                    <a:pt x="3132728" y="1459889"/>
                  </a:lnTo>
                  <a:lnTo>
                    <a:pt x="3132728" y="1459889"/>
                  </a:lnTo>
                  <a:lnTo>
                    <a:pt x="0" y="1459889"/>
                  </a:lnTo>
                  <a:lnTo>
                    <a:pt x="0" y="1459889"/>
                  </a:lnTo>
                  <a:lnTo>
                    <a:pt x="0" y="243363"/>
                  </a:lnTo>
                  <a:cubicBezTo>
                    <a:pt x="0" y="108957"/>
                    <a:pt x="108957" y="0"/>
                    <a:pt x="243363" y="0"/>
                  </a:cubicBez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6524" tIns="126524" rIns="126524" bIns="55245" numCol="1" spcCol="1270" anchor="ctr" anchorCtr="0">
              <a:noAutofit/>
            </a:bodyPr>
            <a:lstStyle/>
            <a:p>
              <a:pPr marL="0" lvl="0" indent="0" algn="l" defTabSz="1289050">
                <a:lnSpc>
                  <a:spcPct val="90000"/>
                </a:lnSpc>
                <a:spcBef>
                  <a:spcPct val="0"/>
                </a:spcBef>
                <a:spcAft>
                  <a:spcPct val="35000"/>
                </a:spcAft>
                <a:buNone/>
              </a:pPr>
              <a:r>
                <a:rPr lang="en-US" sz="2900" kern="1200" dirty="0"/>
                <a:t>Working Capital ratio</a:t>
              </a:r>
            </a:p>
          </p:txBody>
        </p:sp>
        <p:sp>
          <p:nvSpPr>
            <p:cNvPr id="11" name="Freeform: Shape 10">
              <a:extLst>
                <a:ext uri="{FF2B5EF4-FFF2-40B4-BE49-F238E27FC236}">
                  <a16:creationId xmlns:a16="http://schemas.microsoft.com/office/drawing/2014/main" id="{8EAE4084-ABE6-4ED2-BB26-B5920C14F893}"/>
                </a:ext>
              </a:extLst>
            </p:cNvPr>
            <p:cNvSpPr/>
            <p:nvPr/>
          </p:nvSpPr>
          <p:spPr>
            <a:xfrm>
              <a:off x="3602339" y="4666120"/>
              <a:ext cx="5084460" cy="1459889"/>
            </a:xfrm>
            <a:custGeom>
              <a:avLst/>
              <a:gdLst>
                <a:gd name="connsiteX0" fmla="*/ 0 w 5084460"/>
                <a:gd name="connsiteY0" fmla="*/ 0 h 1459889"/>
                <a:gd name="connsiteX1" fmla="*/ 5084460 w 5084460"/>
                <a:gd name="connsiteY1" fmla="*/ 0 h 1459889"/>
                <a:gd name="connsiteX2" fmla="*/ 5084460 w 5084460"/>
                <a:gd name="connsiteY2" fmla="*/ 1459889 h 1459889"/>
                <a:gd name="connsiteX3" fmla="*/ 0 w 5084460"/>
                <a:gd name="connsiteY3" fmla="*/ 1459889 h 1459889"/>
                <a:gd name="connsiteX4" fmla="*/ 0 w 5084460"/>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460" h="1459889">
                  <a:moveTo>
                    <a:pt x="0" y="0"/>
                  </a:moveTo>
                  <a:lnTo>
                    <a:pt x="5084460" y="0"/>
                  </a:lnTo>
                  <a:lnTo>
                    <a:pt x="5084460"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 working capital provided from operations / current liabilities</a:t>
              </a:r>
            </a:p>
          </p:txBody>
        </p:sp>
        <p:sp>
          <p:nvSpPr>
            <p:cNvPr id="12" name="Freeform: Shape 11">
              <a:extLst>
                <a:ext uri="{FF2B5EF4-FFF2-40B4-BE49-F238E27FC236}">
                  <a16:creationId xmlns:a16="http://schemas.microsoft.com/office/drawing/2014/main" id="{6B383836-B32A-45E7-9DFE-A8CE7B3E0212}"/>
                </a:ext>
              </a:extLst>
            </p:cNvPr>
            <p:cNvSpPr/>
            <p:nvPr/>
          </p:nvSpPr>
          <p:spPr>
            <a:xfrm>
              <a:off x="503171" y="4666120"/>
              <a:ext cx="3132728" cy="1459889"/>
            </a:xfrm>
            <a:custGeom>
              <a:avLst/>
              <a:gdLst>
                <a:gd name="connsiteX0" fmla="*/ 243363 w 3132728"/>
                <a:gd name="connsiteY0" fmla="*/ 0 h 1459889"/>
                <a:gd name="connsiteX1" fmla="*/ 2889365 w 3132728"/>
                <a:gd name="connsiteY1" fmla="*/ 0 h 1459889"/>
                <a:gd name="connsiteX2" fmla="*/ 3132728 w 3132728"/>
                <a:gd name="connsiteY2" fmla="*/ 243363 h 1459889"/>
                <a:gd name="connsiteX3" fmla="*/ 3132728 w 3132728"/>
                <a:gd name="connsiteY3" fmla="*/ 1459889 h 1459889"/>
                <a:gd name="connsiteX4" fmla="*/ 3132728 w 3132728"/>
                <a:gd name="connsiteY4" fmla="*/ 1459889 h 1459889"/>
                <a:gd name="connsiteX5" fmla="*/ 0 w 3132728"/>
                <a:gd name="connsiteY5" fmla="*/ 1459889 h 1459889"/>
                <a:gd name="connsiteX6" fmla="*/ 0 w 3132728"/>
                <a:gd name="connsiteY6" fmla="*/ 1459889 h 1459889"/>
                <a:gd name="connsiteX7" fmla="*/ 0 w 3132728"/>
                <a:gd name="connsiteY7" fmla="*/ 243363 h 1459889"/>
                <a:gd name="connsiteX8" fmla="*/ 243363 w 3132728"/>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2728" h="1459889">
                  <a:moveTo>
                    <a:pt x="243363" y="0"/>
                  </a:moveTo>
                  <a:lnTo>
                    <a:pt x="2889365" y="0"/>
                  </a:lnTo>
                  <a:cubicBezTo>
                    <a:pt x="3023771" y="0"/>
                    <a:pt x="3132728" y="108957"/>
                    <a:pt x="3132728" y="243363"/>
                  </a:cubicBezTo>
                  <a:lnTo>
                    <a:pt x="3132728" y="1459889"/>
                  </a:lnTo>
                  <a:lnTo>
                    <a:pt x="3132728" y="1459889"/>
                  </a:lnTo>
                  <a:lnTo>
                    <a:pt x="0" y="1459889"/>
                  </a:lnTo>
                  <a:lnTo>
                    <a:pt x="0" y="1459889"/>
                  </a:lnTo>
                  <a:lnTo>
                    <a:pt x="0" y="243363"/>
                  </a:lnTo>
                  <a:cubicBezTo>
                    <a:pt x="0" y="108957"/>
                    <a:pt x="108957" y="0"/>
                    <a:pt x="243363" y="0"/>
                  </a:cubicBez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6524" tIns="126524" rIns="126524" bIns="55245" numCol="1" spcCol="1270" anchor="ctr" anchorCtr="0">
              <a:noAutofit/>
            </a:bodyPr>
            <a:lstStyle/>
            <a:p>
              <a:pPr marL="0" lvl="0" indent="0" algn="l" defTabSz="1289050">
                <a:lnSpc>
                  <a:spcPct val="90000"/>
                </a:lnSpc>
                <a:spcBef>
                  <a:spcPct val="0"/>
                </a:spcBef>
                <a:spcAft>
                  <a:spcPct val="35000"/>
                </a:spcAft>
                <a:buNone/>
              </a:pPr>
              <a:r>
                <a:rPr lang="en-US" sz="2900" kern="1200" dirty="0"/>
                <a:t>Working Capital Provided by Net Income</a:t>
              </a: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78031029-A62D-475B-9823-06F2DA944E50}"/>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Bankruptcy Ratios</a:t>
            </a:r>
          </a:p>
        </p:txBody>
      </p:sp>
      <p:grpSp>
        <p:nvGrpSpPr>
          <p:cNvPr id="3" name="Group 2">
            <a:extLst>
              <a:ext uri="{FF2B5EF4-FFF2-40B4-BE49-F238E27FC236}">
                <a16:creationId xmlns:a16="http://schemas.microsoft.com/office/drawing/2014/main" id="{B8E85E18-E2A2-4E77-BA9E-00D91633208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02B7EEF3-38B9-4CDE-961D-7F0224FB47B1}"/>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Working Capital to Total Assets =</a:t>
              </a:r>
            </a:p>
            <a:p>
              <a:pPr marL="0" lvl="0" indent="0" algn="ctr" defTabSz="1066800">
                <a:lnSpc>
                  <a:spcPct val="90000"/>
                </a:lnSpc>
                <a:spcBef>
                  <a:spcPct val="0"/>
                </a:spcBef>
                <a:spcAft>
                  <a:spcPct val="35000"/>
                </a:spcAft>
                <a:buNone/>
              </a:pPr>
              <a:r>
                <a:rPr lang="en-US" sz="2400" kern="1200" dirty="0"/>
                <a:t>Net Working Capital</a:t>
              </a:r>
            </a:p>
            <a:p>
              <a:pPr marL="0" lvl="0" indent="0" algn="ctr" defTabSz="1066800">
                <a:lnSpc>
                  <a:spcPct val="90000"/>
                </a:lnSpc>
                <a:spcBef>
                  <a:spcPct val="0"/>
                </a:spcBef>
                <a:spcAft>
                  <a:spcPct val="35000"/>
                </a:spcAft>
                <a:buNone/>
              </a:pPr>
              <a:r>
                <a:rPr lang="en-US" sz="2400" kern="1200" dirty="0"/>
                <a:t>Total Assets</a:t>
              </a:r>
            </a:p>
            <a:p>
              <a:pPr marL="0" lvl="0" indent="0" algn="ctr" defTabSz="1066800">
                <a:lnSpc>
                  <a:spcPct val="90000"/>
                </a:lnSpc>
                <a:spcBef>
                  <a:spcPct val="0"/>
                </a:spcBef>
                <a:spcAft>
                  <a:spcPct val="35000"/>
                </a:spcAft>
                <a:buNone/>
              </a:pPr>
              <a:endParaRPr lang="en-US" sz="2400" kern="1200" dirty="0"/>
            </a:p>
          </p:txBody>
        </p:sp>
        <p:sp>
          <p:nvSpPr>
            <p:cNvPr id="5" name="Freeform: Shape 4">
              <a:extLst>
                <a:ext uri="{FF2B5EF4-FFF2-40B4-BE49-F238E27FC236}">
                  <a16:creationId xmlns:a16="http://schemas.microsoft.com/office/drawing/2014/main" id="{D7E8ED18-74A3-4C05-BCFB-F02C3A28936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Retained Earnings to Total Assets =</a:t>
              </a:r>
            </a:p>
            <a:p>
              <a:pPr marL="0" lvl="0" indent="0" algn="ctr" defTabSz="1066800">
                <a:lnSpc>
                  <a:spcPct val="90000"/>
                </a:lnSpc>
                <a:spcBef>
                  <a:spcPct val="0"/>
                </a:spcBef>
                <a:spcAft>
                  <a:spcPct val="35000"/>
                </a:spcAft>
                <a:buNone/>
              </a:pPr>
              <a:r>
                <a:rPr lang="en-US" sz="2400" b="0" kern="1200" dirty="0"/>
                <a:t>Retained Earnings</a:t>
              </a:r>
            </a:p>
            <a:p>
              <a:pPr marL="0" lvl="0" indent="0" algn="ctr" defTabSz="1066800">
                <a:lnSpc>
                  <a:spcPct val="90000"/>
                </a:lnSpc>
                <a:spcBef>
                  <a:spcPct val="0"/>
                </a:spcBef>
                <a:spcAft>
                  <a:spcPct val="35000"/>
                </a:spcAft>
                <a:buNone/>
              </a:pPr>
              <a:r>
                <a:rPr lang="en-US" sz="2400" b="0" kern="1200" dirty="0"/>
                <a:t>Total Assets</a:t>
              </a:r>
            </a:p>
            <a:p>
              <a:pPr marL="0" lvl="0" indent="0" algn="ctr" defTabSz="1066800">
                <a:lnSpc>
                  <a:spcPct val="90000"/>
                </a:lnSpc>
                <a:spcBef>
                  <a:spcPct val="0"/>
                </a:spcBef>
                <a:spcAft>
                  <a:spcPct val="35000"/>
                </a:spcAft>
                <a:buNone/>
              </a:pPr>
              <a:endParaRPr lang="en-US" sz="2400" b="1" kern="1200" dirty="0"/>
            </a:p>
          </p:txBody>
        </p:sp>
        <p:sp>
          <p:nvSpPr>
            <p:cNvPr id="7" name="Freeform: Shape 6">
              <a:extLst>
                <a:ext uri="{FF2B5EF4-FFF2-40B4-BE49-F238E27FC236}">
                  <a16:creationId xmlns:a16="http://schemas.microsoft.com/office/drawing/2014/main" id="{A9C14037-A595-49D1-91D7-42ABA2F253E2}"/>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EBIT to Total Assets =</a:t>
              </a:r>
            </a:p>
            <a:p>
              <a:pPr marL="0" lvl="0" indent="0" algn="ctr" defTabSz="1066800">
                <a:lnSpc>
                  <a:spcPct val="90000"/>
                </a:lnSpc>
                <a:spcBef>
                  <a:spcPct val="0"/>
                </a:spcBef>
                <a:spcAft>
                  <a:spcPct val="35000"/>
                </a:spcAft>
                <a:buNone/>
              </a:pPr>
              <a:r>
                <a:rPr lang="en-US" sz="2400" b="0" kern="1200" dirty="0"/>
                <a:t>EBIT</a:t>
              </a:r>
            </a:p>
            <a:p>
              <a:pPr marL="0" lvl="0" indent="0" algn="ctr" defTabSz="1066800">
                <a:lnSpc>
                  <a:spcPct val="90000"/>
                </a:lnSpc>
                <a:spcBef>
                  <a:spcPct val="0"/>
                </a:spcBef>
                <a:spcAft>
                  <a:spcPct val="35000"/>
                </a:spcAft>
                <a:buNone/>
              </a:pPr>
              <a:r>
                <a:rPr lang="en-US" sz="2400" b="0" kern="1200" dirty="0"/>
                <a:t>Total Assets</a:t>
              </a:r>
            </a:p>
            <a:p>
              <a:pPr marL="0" lvl="0" indent="0" algn="ctr" defTabSz="1066800">
                <a:lnSpc>
                  <a:spcPct val="90000"/>
                </a:lnSpc>
                <a:spcBef>
                  <a:spcPct val="0"/>
                </a:spcBef>
                <a:spcAft>
                  <a:spcPct val="35000"/>
                </a:spcAft>
                <a:buNone/>
              </a:pPr>
              <a:endParaRPr lang="en-US" sz="2400" b="1" kern="1200" dirty="0"/>
            </a:p>
          </p:txBody>
        </p:sp>
        <p:sp>
          <p:nvSpPr>
            <p:cNvPr id="12" name="Freeform: Shape 11">
              <a:extLst>
                <a:ext uri="{FF2B5EF4-FFF2-40B4-BE49-F238E27FC236}">
                  <a16:creationId xmlns:a16="http://schemas.microsoft.com/office/drawing/2014/main" id="{16A5FF58-8F45-44CC-A59F-7F8F03C355CE}"/>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Cash Flow to Debt =</a:t>
              </a:r>
            </a:p>
            <a:p>
              <a:pPr marL="0" lvl="0" indent="0" algn="ctr" defTabSz="1066800">
                <a:lnSpc>
                  <a:spcPct val="90000"/>
                </a:lnSpc>
                <a:spcBef>
                  <a:spcPct val="0"/>
                </a:spcBef>
                <a:spcAft>
                  <a:spcPct val="35000"/>
                </a:spcAft>
                <a:buNone/>
              </a:pPr>
              <a:r>
                <a:rPr lang="en-US" sz="2400" b="0" kern="1200" dirty="0"/>
                <a:t>Cash Flow</a:t>
              </a:r>
            </a:p>
            <a:p>
              <a:pPr marL="0" lvl="0" indent="0" algn="ctr" defTabSz="1066800">
                <a:lnSpc>
                  <a:spcPct val="90000"/>
                </a:lnSpc>
                <a:spcBef>
                  <a:spcPct val="0"/>
                </a:spcBef>
                <a:spcAft>
                  <a:spcPct val="35000"/>
                </a:spcAft>
                <a:buNone/>
              </a:pPr>
              <a:r>
                <a:rPr lang="en-US" sz="2400" b="0" kern="1200" dirty="0"/>
                <a:t>Total Debt</a:t>
              </a:r>
            </a:p>
            <a:p>
              <a:pPr marL="0" lvl="0" indent="0" algn="ctr" defTabSz="1066800">
                <a:lnSpc>
                  <a:spcPct val="90000"/>
                </a:lnSpc>
                <a:spcBef>
                  <a:spcPct val="0"/>
                </a:spcBef>
                <a:spcAft>
                  <a:spcPct val="35000"/>
                </a:spcAft>
                <a:buNone/>
              </a:pPr>
              <a:endParaRPr lang="en-US" sz="2100" b="1" kern="1200" dirty="0"/>
            </a:p>
          </p:txBody>
        </p:sp>
      </p:grpSp>
      <p:cxnSp>
        <p:nvCxnSpPr>
          <p:cNvPr id="8" name="Straight Connector 7"/>
          <p:cNvCxnSpPr/>
          <p:nvPr/>
        </p:nvCxnSpPr>
        <p:spPr>
          <a:xfrm>
            <a:off x="1547664" y="2780928"/>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5364088" y="5085184"/>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1547664" y="5085184"/>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a:off x="5364088" y="2780928"/>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2221811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5141168"/>
          </a:xfrm>
        </p:spPr>
        <p:txBody>
          <a:bodyPr>
            <a:normAutofit fontScale="55000" lnSpcReduction="20000"/>
          </a:bodyPr>
          <a:lstStyle/>
          <a:p>
            <a:pPr lvl="0">
              <a:lnSpc>
                <a:spcPct val="115000"/>
              </a:lnSpc>
              <a:spcBef>
                <a:spcPts val="0"/>
              </a:spcBef>
              <a:spcAft>
                <a:spcPts val="1000"/>
              </a:spcAft>
              <a:buFont typeface="+mj-lt"/>
              <a:buAutoNum type="arabicParenR"/>
            </a:pPr>
            <a:r>
              <a:rPr lang="en-US" sz="2900" dirty="0">
                <a:ea typeface="Times New Roman"/>
                <a:cs typeface="Times New Roman"/>
              </a:rPr>
              <a:t>Recognize the result of the following formula:  </a:t>
            </a:r>
            <a:r>
              <a:rPr lang="en-US" sz="2900" dirty="0">
                <a:ea typeface="Times New Roman"/>
                <a:cs typeface="Arial"/>
              </a:rPr>
              <a:t>Non-operating Income to Net Income = non-operating income / net income.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Shows the average profit generated per person employed in the company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relationship between operating income and amount of wages and salaries paid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Increasing ratios may mean that the business is moving away from its core business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Shows when net income is increasing faster than wages (in dollar terms)</a:t>
            </a:r>
            <a:endParaRPr lang="en-US" dirty="0">
              <a:ea typeface="Times New Roman"/>
              <a:cs typeface="Times New Roman"/>
            </a:endParaRPr>
          </a:p>
          <a:p>
            <a:pPr lvl="0">
              <a:lnSpc>
                <a:spcPct val="115000"/>
              </a:lnSpc>
              <a:spcBef>
                <a:spcPts val="0"/>
              </a:spcBef>
              <a:spcAft>
                <a:spcPts val="1000"/>
              </a:spcAft>
              <a:buFont typeface="+mj-lt"/>
              <a:buAutoNum type="arabicParenR"/>
            </a:pPr>
            <a:r>
              <a:rPr lang="en-US" sz="2900" dirty="0">
                <a:ea typeface="Times New Roman"/>
                <a:cs typeface="Times New Roman"/>
              </a:rPr>
              <a:t>Recognize the formula for the following result:  </a:t>
            </a:r>
            <a:r>
              <a:rPr lang="en-US" sz="2900" dirty="0">
                <a:ea typeface="Times New Roman"/>
                <a:cs typeface="Arial"/>
              </a:rPr>
              <a:t>This ratio provides a way for evaluating the efficiently of financial management of the average dollar invested in the firm's assets, and determines if the dollar came from investors or creditors.</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Net Income to Assets = net profit before taxes / total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Operating Income to Wages and Salaries = operating income / (salaries + wages + benefits)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Net Income Increases to Pay Increases  = change in net income / change in salaries, wages and benefits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Profits per Employee (Net Income per Employee) = net income / number of employees</a:t>
            </a:r>
            <a:endParaRPr lang="en-US" dirty="0">
              <a:ea typeface="Times New Roman"/>
              <a:cs typeface="Times New Roman"/>
            </a:endParaRPr>
          </a:p>
        </p:txBody>
      </p:sp>
    </p:spTree>
    <p:extLst>
      <p:ext uri="{BB962C8B-B14F-4D97-AF65-F5344CB8AC3E}">
        <p14:creationId xmlns:p14="http://schemas.microsoft.com/office/powerpoint/2010/main" val="14647958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Recognize the result of the following formula: </a:t>
            </a:r>
            <a:r>
              <a:rPr lang="en-US" dirty="0">
                <a:ea typeface="Times New Roman"/>
                <a:cs typeface="Arial"/>
              </a:rPr>
              <a:t>Cash Return to Shareholders = cash flow from operations / shareholders equity.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higher cash return on assets ratio indicates a greater cash return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The cash return to shareholders ratio indicates a return earned by shareholders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determines whether the fixed costs are too high for the production volume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This ratio shows how much profit the company makes for every dollar of sales</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Recognize the formula for the following result:  </a:t>
            </a:r>
            <a:r>
              <a:rPr lang="en-US" dirty="0">
                <a:ea typeface="Times New Roman"/>
                <a:cs typeface="Arial"/>
              </a:rPr>
              <a:t>This ratio provides clues to company pricing, cost structure and production efficiency.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Pretax Margin Ratio = net profit before taxes / sales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Contribution Margin Ratio = (sales - variable costs)/sales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Gross Profit Margin Ratio = gross profit / sales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888186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Recognize the result of the following formula: </a:t>
            </a: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amount of total debt in proportion to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percent of debt that current cash flow can retire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measures the  amount of cash immediately available to satisfy short term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is the amount of assets that can be quickly converted to cash</a:t>
            </a:r>
            <a:br>
              <a:rPr lang="en-US" dirty="0">
                <a:ea typeface="Times New Roman"/>
                <a:cs typeface="Arial"/>
              </a:rPr>
            </a:br>
            <a:endParaRPr lang="en-US" dirty="0">
              <a:ea typeface="Times New Roman"/>
              <a:cs typeface="Times New Roman"/>
            </a:endParaRPr>
          </a:p>
          <a:p>
            <a:pPr lvl="0">
              <a:lnSpc>
                <a:spcPct val="115000"/>
              </a:lnSpc>
              <a:spcBef>
                <a:spcPts val="0"/>
              </a:spcBef>
              <a:spcAft>
                <a:spcPts val="1000"/>
              </a:spcAft>
              <a:buFont typeface="+mj-lt"/>
              <a:buAutoNum type="arabicParenR" startAt="5"/>
            </a:pPr>
            <a:r>
              <a:rPr lang="en-US" dirty="0">
                <a:ea typeface="Times New Roman"/>
                <a:cs typeface="Times New Roman"/>
              </a:rPr>
              <a:t>Recognize the formula for the following result:  </a:t>
            </a:r>
            <a:r>
              <a:rPr lang="en-US" dirty="0">
                <a:ea typeface="Times New Roman"/>
                <a:cs typeface="Arial"/>
              </a:rPr>
              <a:t>This ratio shows the number of times that accounts payable are paid throughout the year.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Debt Income Ratio = total debt /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Quick Assets = cash + marketable securities + accounts receivable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Acid Test Ratio = (cash + marketable securities)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Accounts Payable Turnover Ratio = total supplier purchases / average accounts payable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842603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measures the degree internally generated working capital is available to satisfy obligations.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Ratio = current assets / current liabilities</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evaluates the liquidity, or ability to meet short-term debts.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Ratio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520647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ratio calculation do we use to get the following result: </a:t>
            </a:r>
            <a:r>
              <a:rPr lang="en-US" dirty="0">
                <a:ea typeface="Times New Roman"/>
                <a:cs typeface="Arial"/>
              </a:rPr>
              <a:t>This ratio shows the productivity of the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Working Capital to Total Assets</a:t>
            </a:r>
          </a:p>
          <a:p>
            <a:pPr lvl="1">
              <a:lnSpc>
                <a:spcPct val="115000"/>
              </a:lnSpc>
              <a:spcBef>
                <a:spcPts val="0"/>
              </a:spcBef>
              <a:spcAft>
                <a:spcPts val="0"/>
              </a:spcAft>
              <a:buFont typeface="+mj-lt"/>
              <a:buAutoNum type="alphaLcParenR"/>
            </a:pPr>
            <a:r>
              <a:rPr lang="en-US" dirty="0">
                <a:ea typeface="Times New Roman"/>
                <a:cs typeface="Times New Roman"/>
              </a:rPr>
              <a:t>Equity to Debt</a:t>
            </a:r>
          </a:p>
          <a:p>
            <a:pPr lvl="1">
              <a:lnSpc>
                <a:spcPct val="115000"/>
              </a:lnSpc>
              <a:spcBef>
                <a:spcPts val="0"/>
              </a:spcBef>
              <a:spcAft>
                <a:spcPts val="0"/>
              </a:spcAft>
              <a:buFont typeface="+mj-lt"/>
              <a:buAutoNum type="alphaLcParenR"/>
            </a:pPr>
            <a:r>
              <a:rPr lang="en-US" dirty="0">
                <a:ea typeface="Times New Roman"/>
                <a:cs typeface="Times New Roman"/>
              </a:rPr>
              <a:t>EBIT to Total Assets</a:t>
            </a:r>
          </a:p>
          <a:p>
            <a:pPr lvl="1">
              <a:lnSpc>
                <a:spcPct val="115000"/>
              </a:lnSpc>
              <a:spcBef>
                <a:spcPts val="0"/>
              </a:spcBef>
              <a:spcAft>
                <a:spcPts val="1000"/>
              </a:spcAft>
              <a:buFont typeface="+mj-lt"/>
              <a:buAutoNum type="alphaLcParenR"/>
            </a:pPr>
            <a:r>
              <a:rPr lang="en-US" dirty="0">
                <a:ea typeface="Times New Roman"/>
                <a:cs typeface="Times New Roman"/>
              </a:rPr>
              <a:t>Retained Earnings to Total Assets</a:t>
            </a:r>
          </a:p>
          <a:p>
            <a:pPr lvl="0">
              <a:lnSpc>
                <a:spcPct val="115000"/>
              </a:lnSpc>
              <a:spcBef>
                <a:spcPts val="0"/>
              </a:spcBef>
              <a:spcAft>
                <a:spcPts val="1000"/>
              </a:spcAft>
              <a:buFont typeface="+mj-lt"/>
              <a:buAutoNum type="arabicParenR" startAt="9"/>
            </a:pPr>
            <a:r>
              <a:rPr lang="en-US" dirty="0">
                <a:ea typeface="Times New Roman"/>
                <a:cs typeface="Times New Roman"/>
              </a:rPr>
              <a:t>What is the result of using the Cash Flow to Debt ratio calculation?</a:t>
            </a:r>
          </a:p>
          <a:p>
            <a:pPr lvl="1">
              <a:lnSpc>
                <a:spcPct val="115000"/>
              </a:lnSpc>
              <a:spcBef>
                <a:spcPts val="0"/>
              </a:spcBef>
              <a:spcAft>
                <a:spcPts val="0"/>
              </a:spcAft>
              <a:buFont typeface="+mj-lt"/>
              <a:buAutoNum type="alphaLcParenR"/>
            </a:pPr>
            <a:r>
              <a:rPr lang="en-US" dirty="0">
                <a:ea typeface="Times New Roman"/>
                <a:cs typeface="Arial"/>
              </a:rPr>
              <a:t>This ratio shows you by how much assets can decline in value before it becomes insolvent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negative ratio indicates potential financial problems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records net liquid assets relative to total capitalization. This is the most valuable indicator of a bankruptcy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This ratio shows potential insolvency issues</a:t>
            </a:r>
          </a:p>
          <a:p>
            <a:endParaRPr lang="en-US" dirty="0"/>
          </a:p>
        </p:txBody>
      </p:sp>
    </p:spTree>
    <p:extLst>
      <p:ext uri="{BB962C8B-B14F-4D97-AF65-F5344CB8AC3E}">
        <p14:creationId xmlns:p14="http://schemas.microsoft.com/office/powerpoint/2010/main" val="30369040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5141168"/>
          </a:xfrm>
        </p:spPr>
        <p:txBody>
          <a:bodyPr>
            <a:normAutofit fontScale="55000" lnSpcReduction="20000"/>
          </a:bodyPr>
          <a:lstStyle/>
          <a:p>
            <a:pPr lvl="0">
              <a:lnSpc>
                <a:spcPct val="115000"/>
              </a:lnSpc>
              <a:spcBef>
                <a:spcPts val="0"/>
              </a:spcBef>
              <a:spcAft>
                <a:spcPts val="1000"/>
              </a:spcAft>
              <a:buFont typeface="+mj-lt"/>
              <a:buAutoNum type="arabicParenR"/>
            </a:pPr>
            <a:r>
              <a:rPr lang="en-US" sz="2900" dirty="0">
                <a:ea typeface="Times New Roman"/>
                <a:cs typeface="Times New Roman"/>
              </a:rPr>
              <a:t>Recognize the result of the following formula:  </a:t>
            </a:r>
            <a:r>
              <a:rPr lang="en-US" sz="2900" dirty="0">
                <a:ea typeface="Times New Roman"/>
                <a:cs typeface="Arial"/>
              </a:rPr>
              <a:t>Non-operating Income to Net Income = non-operating income / net income.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Shows the average profit generated per person employed in the company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relationship between operating income and amount of wages and salaries paid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Increasing ratios may mean that the business is moving away from its core business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Shows when net income is increasing faster than wages (in dollar terms)</a:t>
            </a:r>
            <a:endParaRPr lang="en-US" dirty="0">
              <a:ea typeface="Times New Roman"/>
              <a:cs typeface="Times New Roman"/>
            </a:endParaRPr>
          </a:p>
          <a:p>
            <a:pPr lvl="0">
              <a:lnSpc>
                <a:spcPct val="115000"/>
              </a:lnSpc>
              <a:spcBef>
                <a:spcPts val="0"/>
              </a:spcBef>
              <a:spcAft>
                <a:spcPts val="1000"/>
              </a:spcAft>
              <a:buFont typeface="+mj-lt"/>
              <a:buAutoNum type="arabicParenR"/>
            </a:pPr>
            <a:r>
              <a:rPr lang="en-US" sz="2900" dirty="0">
                <a:ea typeface="Times New Roman"/>
                <a:cs typeface="Times New Roman"/>
              </a:rPr>
              <a:t>Recognize the formula for the following result:  </a:t>
            </a:r>
            <a:r>
              <a:rPr lang="en-US" sz="2900" dirty="0">
                <a:ea typeface="Times New Roman"/>
                <a:cs typeface="Arial"/>
              </a:rPr>
              <a:t>This ratio provides a way for evaluating the efficiently of financial management of the average dollar invested in the firm's assets, and determines if the dollar came from investors or creditors.</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Net Income to Assets = net profit before taxes / total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Operating Income to Wages and Salaries = operating income / (salaries + wages + benefits)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Net Income Increases to Pay Increases  = change in net income / change in salaries, wages and benefits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Profits per Employee (Net Income per Employee) = net income / number of employees</a:t>
            </a:r>
            <a:endParaRPr lang="en-US" dirty="0">
              <a:ea typeface="Times New Roman"/>
              <a:cs typeface="Times New Roman"/>
            </a:endParaRPr>
          </a:p>
        </p:txBody>
      </p:sp>
    </p:spTree>
    <p:extLst>
      <p:ext uri="{BB962C8B-B14F-4D97-AF65-F5344CB8AC3E}">
        <p14:creationId xmlns:p14="http://schemas.microsoft.com/office/powerpoint/2010/main" val="6371844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Recognize the result of the following formula: </a:t>
            </a:r>
            <a:r>
              <a:rPr lang="en-US" dirty="0">
                <a:ea typeface="Times New Roman"/>
                <a:cs typeface="Arial"/>
              </a:rPr>
              <a:t>Cash Return to Shareholders = cash flow from operations / shareholders equity.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higher cash return on assets ratio indicates a greater cash return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The cash return to shareholders ratio indicates a return earned by shareholders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determines whether the fixed costs are too high for the production volume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This ratio shows how much profit the company makes for every dollar of sales</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Recognize the formula for the following result:  </a:t>
            </a:r>
            <a:r>
              <a:rPr lang="en-US" dirty="0">
                <a:ea typeface="Times New Roman"/>
                <a:cs typeface="Arial"/>
              </a:rPr>
              <a:t>This ratio provides clues to company pricing, cost structure and production efficiency.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Pretax Margin Ratio = net profit before taxes / sales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Contribution Margin Ratio = (sales - variable costs)/sales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Gross Profit Margin Ratio = gross profit / sales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30680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134224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Recognize the result of the following formula: </a:t>
            </a: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amount of total debt in proportion to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This ratio shows the percent of debt that current cash flow can retire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measures the  amount of cash immediately available to satisfy short term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is the amount of assets that can be quickly converted to cash</a:t>
            </a:r>
            <a:br>
              <a:rPr lang="en-US" dirty="0">
                <a:ea typeface="Times New Roman"/>
                <a:cs typeface="Arial"/>
              </a:rPr>
            </a:br>
            <a:endParaRPr lang="en-US" dirty="0">
              <a:ea typeface="Times New Roman"/>
              <a:cs typeface="Times New Roman"/>
            </a:endParaRPr>
          </a:p>
          <a:p>
            <a:pPr lvl="0">
              <a:lnSpc>
                <a:spcPct val="115000"/>
              </a:lnSpc>
              <a:spcBef>
                <a:spcPts val="0"/>
              </a:spcBef>
              <a:spcAft>
                <a:spcPts val="1000"/>
              </a:spcAft>
              <a:buFont typeface="+mj-lt"/>
              <a:buAutoNum type="arabicParenR" startAt="5"/>
            </a:pPr>
            <a:r>
              <a:rPr lang="en-US" dirty="0">
                <a:ea typeface="Times New Roman"/>
                <a:cs typeface="Times New Roman"/>
              </a:rPr>
              <a:t>Recognize the formula for the following result:  </a:t>
            </a:r>
            <a:r>
              <a:rPr lang="en-US" dirty="0">
                <a:ea typeface="Times New Roman"/>
                <a:cs typeface="Arial"/>
              </a:rPr>
              <a:t>This ratio shows the number of times that accounts payable are paid throughout the year.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Debt Income Ratio = total debt /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Quick Assets = cash + marketable securities + accounts receivable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Acid Test Ratio = (cash + marketable securities)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Accounts Payable Turnover Ratio = total supplier purchases / average accounts payable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360694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measures the degree internally generated working capital is available to satisfy obligations.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Ratio = current assets / current liabilities</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evaluates the liquidity, or ability to meet short-term debts.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Working Capital Ratio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452012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ratio calculation do we use to get the following result: </a:t>
            </a:r>
            <a:r>
              <a:rPr lang="en-US" dirty="0">
                <a:ea typeface="Times New Roman"/>
                <a:cs typeface="Arial"/>
              </a:rPr>
              <a:t>This ratio shows the productivity of the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Working Capital to Total Assets</a:t>
            </a:r>
          </a:p>
          <a:p>
            <a:pPr lvl="1">
              <a:lnSpc>
                <a:spcPct val="115000"/>
              </a:lnSpc>
              <a:spcBef>
                <a:spcPts val="0"/>
              </a:spcBef>
              <a:spcAft>
                <a:spcPts val="0"/>
              </a:spcAft>
              <a:buFont typeface="+mj-lt"/>
              <a:buAutoNum type="alphaLcParenR"/>
            </a:pPr>
            <a:r>
              <a:rPr lang="en-US" dirty="0">
                <a:ea typeface="Times New Roman"/>
                <a:cs typeface="Times New Roman"/>
              </a:rPr>
              <a:t>Equity to Debt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EBIT to Total Assets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Retained Earnings to Total Assets</a:t>
            </a:r>
          </a:p>
          <a:p>
            <a:pPr lvl="0">
              <a:lnSpc>
                <a:spcPct val="115000"/>
              </a:lnSpc>
              <a:spcBef>
                <a:spcPts val="0"/>
              </a:spcBef>
              <a:spcAft>
                <a:spcPts val="1000"/>
              </a:spcAft>
              <a:buFont typeface="+mj-lt"/>
              <a:buAutoNum type="arabicParenR" startAt="9"/>
            </a:pPr>
            <a:r>
              <a:rPr lang="en-US" dirty="0">
                <a:ea typeface="Times New Roman"/>
                <a:cs typeface="Times New Roman"/>
              </a:rPr>
              <a:t>What is the result of using the Cash Flow to Debt ratio calculation?</a:t>
            </a:r>
          </a:p>
          <a:p>
            <a:pPr lvl="1">
              <a:lnSpc>
                <a:spcPct val="115000"/>
              </a:lnSpc>
              <a:spcBef>
                <a:spcPts val="0"/>
              </a:spcBef>
              <a:spcAft>
                <a:spcPts val="0"/>
              </a:spcAft>
              <a:buFont typeface="+mj-lt"/>
              <a:buAutoNum type="alphaLcParenR"/>
            </a:pPr>
            <a:r>
              <a:rPr lang="en-US" dirty="0">
                <a:ea typeface="Times New Roman"/>
                <a:cs typeface="Arial"/>
              </a:rPr>
              <a:t>This ratio shows you by how much assets can decline in value before it becomes insolvent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negative ratio indicates potential financial problems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records net liquid assets relative to total capitalization. This is the most valuable indicator of a bankruptcy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This ratio shows potential insolvency issues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862628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Module Five:</a:t>
            </a:r>
            <a:br>
              <a:rPr lang="en-US" dirty="0"/>
            </a:br>
            <a:r>
              <a:rPr lang="en-US" dirty="0"/>
              <a:t>Analyzing Financial Statements (II)</a:t>
            </a:r>
          </a:p>
        </p:txBody>
      </p:sp>
      <p:sp>
        <p:nvSpPr>
          <p:cNvPr id="26628"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dirty="0">
                <a:latin typeface="Cambria" pitchFamily="18" charset="0"/>
                <a:cs typeface="Times New Roman" pitchFamily="18" charset="0"/>
              </a:rPr>
              <a:t>Life is a game. Money is how we keep score.</a:t>
            </a:r>
            <a:endParaRPr lang="en-US" dirty="0">
              <a:cs typeface="Times New Roman" pitchFamily="18" charset="0"/>
            </a:endParaRPr>
          </a:p>
          <a:p>
            <a:pPr algn="ctr">
              <a:lnSpc>
                <a:spcPct val="115000"/>
              </a:lnSpc>
              <a:spcBef>
                <a:spcPct val="0"/>
              </a:spcBef>
              <a:spcAft>
                <a:spcPts val="1000"/>
              </a:spcAft>
            </a:pPr>
            <a:r>
              <a:rPr lang="en-US" b="1" dirty="0">
                <a:latin typeface="Cambria" pitchFamily="18" charset="0"/>
                <a:cs typeface="Times New Roman" pitchFamily="18" charset="0"/>
              </a:rPr>
              <a:t>Ted Turner</a:t>
            </a:r>
            <a:endParaRPr lang="en-US" b="1" dirty="0">
              <a:cs typeface="Times New Roman" pitchFamily="18" charset="0"/>
            </a:endParaRPr>
          </a:p>
          <a:p>
            <a:endParaRPr lang="en-US" dirty="0"/>
          </a:p>
        </p:txBody>
      </p:sp>
      <p:sp>
        <p:nvSpPr>
          <p:cNvPr id="26627" name="Content Placeholder 3"/>
          <p:cNvSpPr>
            <a:spLocks noGrp="1"/>
          </p:cNvSpPr>
          <p:nvPr>
            <p:ph type="body" sz="quarter" idx="11"/>
          </p:nvPr>
        </p:nvSpPr>
        <p:spPr/>
        <p:txBody>
          <a:bodyPr/>
          <a:lstStyle/>
          <a:p>
            <a:r>
              <a:rPr lang="en-US" sz="2800" dirty="0"/>
              <a:t>In this module, we are going to learn more </a:t>
            </a:r>
          </a:p>
          <a:p>
            <a:r>
              <a:rPr lang="en-US" sz="2800" dirty="0"/>
              <a:t>ratios and calculations for analyzing </a:t>
            </a:r>
          </a:p>
          <a:p>
            <a:r>
              <a:rPr lang="en-US" sz="2800" dirty="0"/>
              <a:t>financial statements.  Here are the topics </a:t>
            </a:r>
          </a:p>
          <a:p>
            <a:r>
              <a:rPr lang="en-US" sz="2800" dirty="0"/>
              <a:t>for this module:</a:t>
            </a:r>
          </a:p>
          <a:p>
            <a:pPr>
              <a:buFont typeface="Arial" charset="0"/>
              <a:buChar char="•"/>
            </a:pPr>
            <a:r>
              <a:rPr lang="en-US" sz="2800" dirty="0"/>
              <a:t>Long-term analysis ratios</a:t>
            </a:r>
          </a:p>
          <a:p>
            <a:pPr>
              <a:buFont typeface="Arial" charset="0"/>
              <a:buChar char="•"/>
            </a:pPr>
            <a:r>
              <a:rPr lang="en-US" sz="2800" dirty="0"/>
              <a:t>Coverage ratios</a:t>
            </a:r>
          </a:p>
          <a:p>
            <a:pPr>
              <a:buFont typeface="Arial" charset="0"/>
              <a:buChar char="•"/>
            </a:pPr>
            <a:r>
              <a:rPr lang="en-US" sz="2800" dirty="0"/>
              <a:t>Leverage ratios</a:t>
            </a:r>
          </a:p>
          <a:p>
            <a:pPr>
              <a:buFont typeface="Arial" charset="0"/>
              <a:buChar char="•"/>
            </a:pPr>
            <a:r>
              <a:rPr lang="en-US" sz="2800" dirty="0"/>
              <a:t>Calculating return on investment (ROI)</a:t>
            </a:r>
            <a:endParaRPr lang="en-US" dirty="0"/>
          </a:p>
          <a:p>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020B5202-6F7B-4D15-8F39-9850256EC812}"/>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Long-Term Analysis Ratios</a:t>
            </a:r>
          </a:p>
        </p:txBody>
      </p:sp>
      <p:grpSp>
        <p:nvGrpSpPr>
          <p:cNvPr id="3" name="Group 2">
            <a:extLst>
              <a:ext uri="{FF2B5EF4-FFF2-40B4-BE49-F238E27FC236}">
                <a16:creationId xmlns:a16="http://schemas.microsoft.com/office/drawing/2014/main" id="{39C1D0F9-2DC2-4E15-B63F-F2FC004CCCFD}"/>
              </a:ext>
            </a:extLst>
          </p:cNvPr>
          <p:cNvGrpSpPr/>
          <p:nvPr/>
        </p:nvGrpSpPr>
        <p:grpSpPr>
          <a:xfrm>
            <a:off x="468935" y="2355045"/>
            <a:ext cx="8228355" cy="3216295"/>
            <a:chOff x="468935" y="2355045"/>
            <a:chExt cx="8228355" cy="3216295"/>
          </a:xfrm>
        </p:grpSpPr>
        <p:sp>
          <p:nvSpPr>
            <p:cNvPr id="4" name="Freeform: Shape 3">
              <a:extLst>
                <a:ext uri="{FF2B5EF4-FFF2-40B4-BE49-F238E27FC236}">
                  <a16:creationId xmlns:a16="http://schemas.microsoft.com/office/drawing/2014/main" id="{DF35783B-E371-4CE0-972A-DD6470CA2BF6}"/>
                </a:ext>
              </a:extLst>
            </p:cNvPr>
            <p:cNvSpPr/>
            <p:nvPr/>
          </p:nvSpPr>
          <p:spPr>
            <a:xfrm rot="16200000">
              <a:off x="200910" y="2623070"/>
              <a:ext cx="3216295" cy="2680246"/>
            </a:xfrm>
            <a:custGeom>
              <a:avLst/>
              <a:gdLst>
                <a:gd name="connsiteX0" fmla="*/ 0 w 2680245"/>
                <a:gd name="connsiteY0" fmla="*/ 134012 h 3216294"/>
                <a:gd name="connsiteX1" fmla="*/ 134012 w 2680245"/>
                <a:gd name="connsiteY1" fmla="*/ 0 h 3216294"/>
                <a:gd name="connsiteX2" fmla="*/ 2546233 w 2680245"/>
                <a:gd name="connsiteY2" fmla="*/ 0 h 3216294"/>
                <a:gd name="connsiteX3" fmla="*/ 2680245 w 2680245"/>
                <a:gd name="connsiteY3" fmla="*/ 134012 h 3216294"/>
                <a:gd name="connsiteX4" fmla="*/ 2680245 w 2680245"/>
                <a:gd name="connsiteY4" fmla="*/ 3082282 h 3216294"/>
                <a:gd name="connsiteX5" fmla="*/ 2546233 w 2680245"/>
                <a:gd name="connsiteY5" fmla="*/ 3216294 h 3216294"/>
                <a:gd name="connsiteX6" fmla="*/ 134012 w 2680245"/>
                <a:gd name="connsiteY6" fmla="*/ 3216294 h 3216294"/>
                <a:gd name="connsiteX7" fmla="*/ 0 w 2680245"/>
                <a:gd name="connsiteY7" fmla="*/ 3082282 h 3216294"/>
                <a:gd name="connsiteX8" fmla="*/ 0 w 2680245"/>
                <a:gd name="connsiteY8" fmla="*/ 134012 h 321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245" h="3216294">
                  <a:moveTo>
                    <a:pt x="2568568" y="1"/>
                  </a:moveTo>
                  <a:cubicBezTo>
                    <a:pt x="2630245" y="1"/>
                    <a:pt x="2680245" y="71999"/>
                    <a:pt x="2680245" y="160815"/>
                  </a:cubicBezTo>
                  <a:lnTo>
                    <a:pt x="2680245" y="3055479"/>
                  </a:lnTo>
                  <a:cubicBezTo>
                    <a:pt x="2680245" y="3144295"/>
                    <a:pt x="2630245" y="3216293"/>
                    <a:pt x="2568568" y="3216293"/>
                  </a:cubicBezTo>
                  <a:lnTo>
                    <a:pt x="111677" y="3216293"/>
                  </a:lnTo>
                  <a:cubicBezTo>
                    <a:pt x="50000" y="3216293"/>
                    <a:pt x="0" y="3144295"/>
                    <a:pt x="0" y="3055479"/>
                  </a:cubicBezTo>
                  <a:lnTo>
                    <a:pt x="0" y="160815"/>
                  </a:lnTo>
                  <a:cubicBezTo>
                    <a:pt x="0" y="71999"/>
                    <a:pt x="50000" y="1"/>
                    <a:pt x="111677" y="1"/>
                  </a:cubicBezTo>
                  <a:lnTo>
                    <a:pt x="2568568" y="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78933" tIns="123446" rIns="160020" bIns="2144195" numCol="1" spcCol="1270" anchor="t" anchorCtr="0">
              <a:noAutofit/>
            </a:bodyPr>
            <a:lstStyle/>
            <a:p>
              <a:pPr marL="0" lvl="0" indent="0" algn="r" defTabSz="1600200">
                <a:lnSpc>
                  <a:spcPct val="90000"/>
                </a:lnSpc>
                <a:spcBef>
                  <a:spcPct val="0"/>
                </a:spcBef>
                <a:spcAft>
                  <a:spcPct val="35000"/>
                </a:spcAft>
                <a:buNone/>
              </a:pPr>
              <a:r>
                <a:rPr lang="en-US" sz="3600" kern="1200" dirty="0"/>
                <a:t> </a:t>
              </a:r>
            </a:p>
          </p:txBody>
        </p:sp>
        <p:sp>
          <p:nvSpPr>
            <p:cNvPr id="5" name="Freeform: Shape 4">
              <a:extLst>
                <a:ext uri="{FF2B5EF4-FFF2-40B4-BE49-F238E27FC236}">
                  <a16:creationId xmlns:a16="http://schemas.microsoft.com/office/drawing/2014/main" id="{94176EB9-658F-4444-8728-BB0ECEA9E0A2}"/>
                </a:ext>
              </a:extLst>
            </p:cNvPr>
            <p:cNvSpPr/>
            <p:nvPr/>
          </p:nvSpPr>
          <p:spPr>
            <a:xfrm>
              <a:off x="1004984" y="2355046"/>
              <a:ext cx="1996783" cy="3216294"/>
            </a:xfrm>
            <a:custGeom>
              <a:avLst/>
              <a:gdLst>
                <a:gd name="connsiteX0" fmla="*/ 0 w 1996783"/>
                <a:gd name="connsiteY0" fmla="*/ 0 h 3216294"/>
                <a:gd name="connsiteX1" fmla="*/ 1996783 w 1996783"/>
                <a:gd name="connsiteY1" fmla="*/ 0 h 3216294"/>
                <a:gd name="connsiteX2" fmla="*/ 1996783 w 1996783"/>
                <a:gd name="connsiteY2" fmla="*/ 3216294 h 3216294"/>
                <a:gd name="connsiteX3" fmla="*/ 0 w 1996783"/>
                <a:gd name="connsiteY3" fmla="*/ 3216294 h 3216294"/>
                <a:gd name="connsiteX4" fmla="*/ 0 w 1996783"/>
                <a:gd name="connsiteY4" fmla="*/ 0 h 321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783" h="3216294">
                  <a:moveTo>
                    <a:pt x="0" y="0"/>
                  </a:moveTo>
                  <a:lnTo>
                    <a:pt x="1996783" y="0"/>
                  </a:lnTo>
                  <a:lnTo>
                    <a:pt x="1996783" y="3216294"/>
                  </a:lnTo>
                  <a:lnTo>
                    <a:pt x="0" y="3216294"/>
                  </a:lnTo>
                  <a:lnTo>
                    <a:pt x="0" y="0"/>
                  </a:lnTo>
                  <a:close/>
                </a:path>
              </a:pathLst>
            </a:custGeom>
            <a:noFill/>
            <a:ln>
              <a:noFill/>
            </a:ln>
            <a:sp3d/>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n-US" sz="3200" kern="1200" dirty="0"/>
                <a:t>Current Assets</a:t>
              </a:r>
            </a:p>
            <a:p>
              <a:pPr marL="0" lvl="0" indent="0" algn="l" defTabSz="1422400">
                <a:lnSpc>
                  <a:spcPct val="90000"/>
                </a:lnSpc>
                <a:spcBef>
                  <a:spcPct val="0"/>
                </a:spcBef>
                <a:spcAft>
                  <a:spcPct val="35000"/>
                </a:spcAft>
                <a:buNone/>
              </a:pPr>
              <a:endParaRPr lang="en-US" sz="3200" kern="1200" dirty="0"/>
            </a:p>
            <a:p>
              <a:pPr marL="0" lvl="0" indent="0" algn="l" defTabSz="1422400">
                <a:lnSpc>
                  <a:spcPct val="90000"/>
                </a:lnSpc>
                <a:spcBef>
                  <a:spcPct val="0"/>
                </a:spcBef>
                <a:spcAft>
                  <a:spcPct val="35000"/>
                </a:spcAft>
                <a:buNone/>
              </a:pPr>
              <a:r>
                <a:rPr lang="en-US" sz="3200" kern="1200" dirty="0"/>
                <a:t>Current+ Long-Term Debt</a:t>
              </a:r>
            </a:p>
          </p:txBody>
        </p:sp>
        <p:sp>
          <p:nvSpPr>
            <p:cNvPr id="6" name="Freeform: Shape 5">
              <a:extLst>
                <a:ext uri="{FF2B5EF4-FFF2-40B4-BE49-F238E27FC236}">
                  <a16:creationId xmlns:a16="http://schemas.microsoft.com/office/drawing/2014/main" id="{43339A35-9DB6-4937-86FB-6B0D9585F8F0}"/>
                </a:ext>
              </a:extLst>
            </p:cNvPr>
            <p:cNvSpPr/>
            <p:nvPr/>
          </p:nvSpPr>
          <p:spPr>
            <a:xfrm rot="16200000">
              <a:off x="2974965" y="2623070"/>
              <a:ext cx="3216295" cy="2680246"/>
            </a:xfrm>
            <a:custGeom>
              <a:avLst/>
              <a:gdLst>
                <a:gd name="connsiteX0" fmla="*/ 0 w 2680245"/>
                <a:gd name="connsiteY0" fmla="*/ 134012 h 3216294"/>
                <a:gd name="connsiteX1" fmla="*/ 134012 w 2680245"/>
                <a:gd name="connsiteY1" fmla="*/ 0 h 3216294"/>
                <a:gd name="connsiteX2" fmla="*/ 2546233 w 2680245"/>
                <a:gd name="connsiteY2" fmla="*/ 0 h 3216294"/>
                <a:gd name="connsiteX3" fmla="*/ 2680245 w 2680245"/>
                <a:gd name="connsiteY3" fmla="*/ 134012 h 3216294"/>
                <a:gd name="connsiteX4" fmla="*/ 2680245 w 2680245"/>
                <a:gd name="connsiteY4" fmla="*/ 3082282 h 3216294"/>
                <a:gd name="connsiteX5" fmla="*/ 2546233 w 2680245"/>
                <a:gd name="connsiteY5" fmla="*/ 3216294 h 3216294"/>
                <a:gd name="connsiteX6" fmla="*/ 134012 w 2680245"/>
                <a:gd name="connsiteY6" fmla="*/ 3216294 h 3216294"/>
                <a:gd name="connsiteX7" fmla="*/ 0 w 2680245"/>
                <a:gd name="connsiteY7" fmla="*/ 3082282 h 3216294"/>
                <a:gd name="connsiteX8" fmla="*/ 0 w 2680245"/>
                <a:gd name="connsiteY8" fmla="*/ 134012 h 321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245" h="3216294">
                  <a:moveTo>
                    <a:pt x="2568568" y="1"/>
                  </a:moveTo>
                  <a:cubicBezTo>
                    <a:pt x="2630245" y="1"/>
                    <a:pt x="2680245" y="71999"/>
                    <a:pt x="2680245" y="160815"/>
                  </a:cubicBezTo>
                  <a:lnTo>
                    <a:pt x="2680245" y="3055479"/>
                  </a:lnTo>
                  <a:cubicBezTo>
                    <a:pt x="2680245" y="3144295"/>
                    <a:pt x="2630245" y="3216293"/>
                    <a:pt x="2568568" y="3216293"/>
                  </a:cubicBezTo>
                  <a:lnTo>
                    <a:pt x="111677" y="3216293"/>
                  </a:lnTo>
                  <a:cubicBezTo>
                    <a:pt x="50000" y="3216293"/>
                    <a:pt x="0" y="3144295"/>
                    <a:pt x="0" y="3055479"/>
                  </a:cubicBezTo>
                  <a:lnTo>
                    <a:pt x="0" y="160815"/>
                  </a:lnTo>
                  <a:cubicBezTo>
                    <a:pt x="0" y="71999"/>
                    <a:pt x="50000" y="1"/>
                    <a:pt x="111677" y="1"/>
                  </a:cubicBezTo>
                  <a:lnTo>
                    <a:pt x="2568568" y="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78933" tIns="123444" rIns="160021" bIns="2144197" numCol="1" spcCol="1270" anchor="t" anchorCtr="0">
              <a:noAutofit/>
            </a:bodyPr>
            <a:lstStyle/>
            <a:p>
              <a:pPr marL="0" lvl="0" indent="0" algn="r" defTabSz="1600200">
                <a:lnSpc>
                  <a:spcPct val="90000"/>
                </a:lnSpc>
                <a:spcBef>
                  <a:spcPct val="0"/>
                </a:spcBef>
                <a:spcAft>
                  <a:spcPct val="35000"/>
                </a:spcAft>
                <a:buNone/>
              </a:pPr>
              <a:r>
                <a:rPr lang="en-US" sz="3600" kern="1200" dirty="0"/>
                <a:t> </a:t>
              </a:r>
            </a:p>
          </p:txBody>
        </p:sp>
        <p:sp>
          <p:nvSpPr>
            <p:cNvPr id="7" name="Flowchart: Extract 6">
              <a:extLst>
                <a:ext uri="{FF2B5EF4-FFF2-40B4-BE49-F238E27FC236}">
                  <a16:creationId xmlns:a16="http://schemas.microsoft.com/office/drawing/2014/main" id="{6DE88F07-FB93-4111-BA6C-6CA7753C0175}"/>
                </a:ext>
              </a:extLst>
            </p:cNvPr>
            <p:cNvSpPr/>
            <p:nvPr/>
          </p:nvSpPr>
          <p:spPr>
            <a:xfrm rot="5400000">
              <a:off x="3210117" y="5248975"/>
              <a:ext cx="92547" cy="45719"/>
            </a:xfrm>
            <a:prstGeom prst="flowChartExtract">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D0D89CAD-1013-4A4F-8558-E3D5C0A59E78}"/>
                </a:ext>
              </a:extLst>
            </p:cNvPr>
            <p:cNvSpPr/>
            <p:nvPr/>
          </p:nvSpPr>
          <p:spPr>
            <a:xfrm>
              <a:off x="3779039" y="2355046"/>
              <a:ext cx="1996783" cy="3216294"/>
            </a:xfrm>
            <a:custGeom>
              <a:avLst/>
              <a:gdLst>
                <a:gd name="connsiteX0" fmla="*/ 0 w 1996783"/>
                <a:gd name="connsiteY0" fmla="*/ 0 h 3216294"/>
                <a:gd name="connsiteX1" fmla="*/ 1996783 w 1996783"/>
                <a:gd name="connsiteY1" fmla="*/ 0 h 3216294"/>
                <a:gd name="connsiteX2" fmla="*/ 1996783 w 1996783"/>
                <a:gd name="connsiteY2" fmla="*/ 3216294 h 3216294"/>
                <a:gd name="connsiteX3" fmla="*/ 0 w 1996783"/>
                <a:gd name="connsiteY3" fmla="*/ 3216294 h 3216294"/>
                <a:gd name="connsiteX4" fmla="*/ 0 w 1996783"/>
                <a:gd name="connsiteY4" fmla="*/ 0 h 321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783" h="3216294">
                  <a:moveTo>
                    <a:pt x="0" y="0"/>
                  </a:moveTo>
                  <a:lnTo>
                    <a:pt x="1996783" y="0"/>
                  </a:lnTo>
                  <a:lnTo>
                    <a:pt x="1996783" y="3216294"/>
                  </a:lnTo>
                  <a:lnTo>
                    <a:pt x="0" y="3216294"/>
                  </a:lnTo>
                  <a:lnTo>
                    <a:pt x="0" y="0"/>
                  </a:lnTo>
                  <a:close/>
                </a:path>
              </a:pathLst>
            </a:custGeom>
            <a:noFill/>
            <a:ln>
              <a:noFill/>
            </a:ln>
            <a:sp3d/>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r>
                <a:rPr lang="en-US" sz="2800" kern="1200" dirty="0"/>
                <a:t>Stockholders' Equity</a:t>
              </a:r>
            </a:p>
            <a:p>
              <a:pPr marL="0" lvl="0" indent="0" algn="l" defTabSz="1244600">
                <a:lnSpc>
                  <a:spcPct val="90000"/>
                </a:lnSpc>
                <a:spcBef>
                  <a:spcPct val="0"/>
                </a:spcBef>
                <a:spcAft>
                  <a:spcPct val="35000"/>
                </a:spcAft>
                <a:buNone/>
              </a:pPr>
              <a:endParaRPr lang="en-US" sz="3200" kern="1200" dirty="0"/>
            </a:p>
            <a:p>
              <a:pPr marL="0" lvl="0" indent="0" algn="l" defTabSz="1244600">
                <a:lnSpc>
                  <a:spcPct val="90000"/>
                </a:lnSpc>
                <a:spcBef>
                  <a:spcPct val="0"/>
                </a:spcBef>
                <a:spcAft>
                  <a:spcPct val="35000"/>
                </a:spcAft>
                <a:buNone/>
              </a:pPr>
              <a:endParaRPr lang="en-US" sz="3200" kern="1200" dirty="0"/>
            </a:p>
            <a:p>
              <a:pPr marL="0" lvl="0" indent="0" algn="l" defTabSz="1244600">
                <a:lnSpc>
                  <a:spcPct val="90000"/>
                </a:lnSpc>
                <a:spcBef>
                  <a:spcPct val="0"/>
                </a:spcBef>
                <a:spcAft>
                  <a:spcPct val="35000"/>
                </a:spcAft>
                <a:buNone/>
              </a:pPr>
              <a:r>
                <a:rPr lang="en-US" sz="3200" kern="1200" dirty="0"/>
                <a:t>Total Assets</a:t>
              </a:r>
            </a:p>
          </p:txBody>
        </p:sp>
        <p:sp>
          <p:nvSpPr>
            <p:cNvPr id="13" name="Freeform: Shape 12">
              <a:extLst>
                <a:ext uri="{FF2B5EF4-FFF2-40B4-BE49-F238E27FC236}">
                  <a16:creationId xmlns:a16="http://schemas.microsoft.com/office/drawing/2014/main" id="{3078DB32-011C-4F0D-9A13-9809ECDD2F1E}"/>
                </a:ext>
              </a:extLst>
            </p:cNvPr>
            <p:cNvSpPr/>
            <p:nvPr/>
          </p:nvSpPr>
          <p:spPr>
            <a:xfrm rot="16200000">
              <a:off x="5749019" y="2623070"/>
              <a:ext cx="3216295" cy="2680246"/>
            </a:xfrm>
            <a:custGeom>
              <a:avLst/>
              <a:gdLst>
                <a:gd name="connsiteX0" fmla="*/ 0 w 2680245"/>
                <a:gd name="connsiteY0" fmla="*/ 134012 h 3216294"/>
                <a:gd name="connsiteX1" fmla="*/ 134012 w 2680245"/>
                <a:gd name="connsiteY1" fmla="*/ 0 h 3216294"/>
                <a:gd name="connsiteX2" fmla="*/ 2546233 w 2680245"/>
                <a:gd name="connsiteY2" fmla="*/ 0 h 3216294"/>
                <a:gd name="connsiteX3" fmla="*/ 2680245 w 2680245"/>
                <a:gd name="connsiteY3" fmla="*/ 134012 h 3216294"/>
                <a:gd name="connsiteX4" fmla="*/ 2680245 w 2680245"/>
                <a:gd name="connsiteY4" fmla="*/ 3082282 h 3216294"/>
                <a:gd name="connsiteX5" fmla="*/ 2546233 w 2680245"/>
                <a:gd name="connsiteY5" fmla="*/ 3216294 h 3216294"/>
                <a:gd name="connsiteX6" fmla="*/ 134012 w 2680245"/>
                <a:gd name="connsiteY6" fmla="*/ 3216294 h 3216294"/>
                <a:gd name="connsiteX7" fmla="*/ 0 w 2680245"/>
                <a:gd name="connsiteY7" fmla="*/ 3082282 h 3216294"/>
                <a:gd name="connsiteX8" fmla="*/ 0 w 2680245"/>
                <a:gd name="connsiteY8" fmla="*/ 134012 h 321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245" h="3216294">
                  <a:moveTo>
                    <a:pt x="2568568" y="1"/>
                  </a:moveTo>
                  <a:cubicBezTo>
                    <a:pt x="2630245" y="1"/>
                    <a:pt x="2680245" y="71999"/>
                    <a:pt x="2680245" y="160815"/>
                  </a:cubicBezTo>
                  <a:lnTo>
                    <a:pt x="2680245" y="3055479"/>
                  </a:lnTo>
                  <a:cubicBezTo>
                    <a:pt x="2680245" y="3144295"/>
                    <a:pt x="2630245" y="3216293"/>
                    <a:pt x="2568568" y="3216293"/>
                  </a:cubicBezTo>
                  <a:lnTo>
                    <a:pt x="111677" y="3216293"/>
                  </a:lnTo>
                  <a:cubicBezTo>
                    <a:pt x="50000" y="3216293"/>
                    <a:pt x="0" y="3144295"/>
                    <a:pt x="0" y="3055479"/>
                  </a:cubicBezTo>
                  <a:lnTo>
                    <a:pt x="0" y="160815"/>
                  </a:lnTo>
                  <a:cubicBezTo>
                    <a:pt x="0" y="71999"/>
                    <a:pt x="50000" y="1"/>
                    <a:pt x="111677" y="1"/>
                  </a:cubicBezTo>
                  <a:lnTo>
                    <a:pt x="2568568" y="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78933" tIns="123444" rIns="160021" bIns="2144196" numCol="1" spcCol="1270" anchor="t" anchorCtr="0">
              <a:noAutofit/>
            </a:bodyPr>
            <a:lstStyle/>
            <a:p>
              <a:pPr marL="0" lvl="0" indent="0" algn="r" defTabSz="1600200">
                <a:lnSpc>
                  <a:spcPct val="90000"/>
                </a:lnSpc>
                <a:spcBef>
                  <a:spcPct val="0"/>
                </a:spcBef>
                <a:spcAft>
                  <a:spcPct val="35000"/>
                </a:spcAft>
                <a:buNone/>
              </a:pPr>
              <a:r>
                <a:rPr lang="en-US" sz="3600" kern="1200" dirty="0"/>
                <a:t> </a:t>
              </a:r>
            </a:p>
          </p:txBody>
        </p:sp>
        <p:sp>
          <p:nvSpPr>
            <p:cNvPr id="14" name="Flowchart: Extract 13">
              <a:extLst>
                <a:ext uri="{FF2B5EF4-FFF2-40B4-BE49-F238E27FC236}">
                  <a16:creationId xmlns:a16="http://schemas.microsoft.com/office/drawing/2014/main" id="{1364F331-EC16-4EEC-B593-C7E99D57A195}"/>
                </a:ext>
              </a:extLst>
            </p:cNvPr>
            <p:cNvSpPr/>
            <p:nvPr/>
          </p:nvSpPr>
          <p:spPr>
            <a:xfrm rot="5400000" flipH="1" flipV="1">
              <a:off x="6004718" y="5264996"/>
              <a:ext cx="51455" cy="45719"/>
            </a:xfrm>
            <a:prstGeom prst="flowChartExtract">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5" name="Freeform: Shape 14">
              <a:extLst>
                <a:ext uri="{FF2B5EF4-FFF2-40B4-BE49-F238E27FC236}">
                  <a16:creationId xmlns:a16="http://schemas.microsoft.com/office/drawing/2014/main" id="{878BF276-BB60-4BFB-BA50-4AB190577EF7}"/>
                </a:ext>
              </a:extLst>
            </p:cNvPr>
            <p:cNvSpPr/>
            <p:nvPr/>
          </p:nvSpPr>
          <p:spPr>
            <a:xfrm>
              <a:off x="6553093" y="2355046"/>
              <a:ext cx="1996783" cy="3216294"/>
            </a:xfrm>
            <a:custGeom>
              <a:avLst/>
              <a:gdLst>
                <a:gd name="connsiteX0" fmla="*/ 0 w 1996783"/>
                <a:gd name="connsiteY0" fmla="*/ 0 h 3216294"/>
                <a:gd name="connsiteX1" fmla="*/ 1996783 w 1996783"/>
                <a:gd name="connsiteY1" fmla="*/ 0 h 3216294"/>
                <a:gd name="connsiteX2" fmla="*/ 1996783 w 1996783"/>
                <a:gd name="connsiteY2" fmla="*/ 3216294 h 3216294"/>
                <a:gd name="connsiteX3" fmla="*/ 0 w 1996783"/>
                <a:gd name="connsiteY3" fmla="*/ 3216294 h 3216294"/>
                <a:gd name="connsiteX4" fmla="*/ 0 w 1996783"/>
                <a:gd name="connsiteY4" fmla="*/ 0 h 321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783" h="3216294">
                  <a:moveTo>
                    <a:pt x="0" y="0"/>
                  </a:moveTo>
                  <a:lnTo>
                    <a:pt x="1996783" y="0"/>
                  </a:lnTo>
                  <a:lnTo>
                    <a:pt x="1996783" y="3216294"/>
                  </a:lnTo>
                  <a:lnTo>
                    <a:pt x="0" y="3216294"/>
                  </a:lnTo>
                  <a:lnTo>
                    <a:pt x="0" y="0"/>
                  </a:lnTo>
                  <a:close/>
                </a:path>
              </a:pathLst>
            </a:custGeom>
            <a:noFill/>
            <a:ln>
              <a:noFill/>
            </a:ln>
            <a:sp3d/>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n-US" sz="3200" kern="1200" dirty="0"/>
                <a:t>Current + Deferred Debt</a:t>
              </a:r>
            </a:p>
            <a:p>
              <a:pPr marL="0" lvl="0" indent="0" algn="l" defTabSz="1422400">
                <a:lnSpc>
                  <a:spcPct val="90000"/>
                </a:lnSpc>
                <a:spcBef>
                  <a:spcPct val="0"/>
                </a:spcBef>
                <a:spcAft>
                  <a:spcPct val="35000"/>
                </a:spcAft>
                <a:buNone/>
              </a:pPr>
              <a:r>
                <a:rPr lang="en-US" sz="3200" kern="1200" dirty="0"/>
                <a:t>Tangible Net Worth</a:t>
              </a:r>
            </a:p>
          </p:txBody>
        </p:sp>
      </p:grpSp>
      <p:cxnSp>
        <p:nvCxnSpPr>
          <p:cNvPr id="10" name="Straight Connector 9"/>
          <p:cNvCxnSpPr/>
          <p:nvPr/>
        </p:nvCxnSpPr>
        <p:spPr>
          <a:xfrm>
            <a:off x="683568" y="3933056"/>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a:off x="6228184" y="3933056"/>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a:off x="3419872" y="3933056"/>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016539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3494778-F1CA-4D55-B7A0-230D0357F18A}"/>
              </a:ext>
            </a:extLst>
          </p:cNvPr>
          <p:cNvSpPr>
            <a:spLocks noGrp="1"/>
          </p:cNvSpPr>
          <p:nvPr>
            <p:ph sz="quarter" idx="11"/>
          </p:nvPr>
        </p:nvSpPr>
        <p:spPr/>
        <p:txBody>
          <a:bodyPr/>
          <a:lstStyle/>
          <a:p>
            <a:endParaRPr lang="en-US"/>
          </a:p>
        </p:txBody>
      </p:sp>
      <p:sp>
        <p:nvSpPr>
          <p:cNvPr id="28674" name="Title 1"/>
          <p:cNvSpPr>
            <a:spLocks noGrp="1"/>
          </p:cNvSpPr>
          <p:nvPr>
            <p:ph type="title"/>
          </p:nvPr>
        </p:nvSpPr>
        <p:spPr/>
        <p:txBody>
          <a:bodyPr/>
          <a:lstStyle/>
          <a:p>
            <a:r>
              <a:rPr lang="en-US" dirty="0"/>
              <a:t>Coverage Ratios</a:t>
            </a:r>
          </a:p>
        </p:txBody>
      </p:sp>
      <p:grpSp>
        <p:nvGrpSpPr>
          <p:cNvPr id="2" name="Group 1">
            <a:extLst>
              <a:ext uri="{FF2B5EF4-FFF2-40B4-BE49-F238E27FC236}">
                <a16:creationId xmlns:a16="http://schemas.microsoft.com/office/drawing/2014/main" id="{26035953-A312-4151-A37E-5A4FA86147BA}"/>
              </a:ext>
            </a:extLst>
          </p:cNvPr>
          <p:cNvGrpSpPr/>
          <p:nvPr/>
        </p:nvGrpSpPr>
        <p:grpSpPr>
          <a:xfrm>
            <a:off x="457200" y="1602201"/>
            <a:ext cx="8229600" cy="4521960"/>
            <a:chOff x="457200" y="1602201"/>
            <a:chExt cx="8229600" cy="4521960"/>
          </a:xfrm>
        </p:grpSpPr>
        <p:sp>
          <p:nvSpPr>
            <p:cNvPr id="4" name="Rectangle 3">
              <a:extLst>
                <a:ext uri="{FF2B5EF4-FFF2-40B4-BE49-F238E27FC236}">
                  <a16:creationId xmlns:a16="http://schemas.microsoft.com/office/drawing/2014/main" id="{BF469DE1-2021-41EE-A8AB-95FFCC75E946}"/>
                </a:ext>
              </a:extLst>
            </p:cNvPr>
            <p:cNvSpPr/>
            <p:nvPr/>
          </p:nvSpPr>
          <p:spPr>
            <a:xfrm>
              <a:off x="457200" y="2384481"/>
              <a:ext cx="8229600" cy="13356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ED386EC3-77D6-4F93-8D63-D3FDE9E8E83B}"/>
                </a:ext>
              </a:extLst>
            </p:cNvPr>
            <p:cNvSpPr/>
            <p:nvPr/>
          </p:nvSpPr>
          <p:spPr>
            <a:xfrm>
              <a:off x="868680" y="1602201"/>
              <a:ext cx="5760720" cy="1564560"/>
            </a:xfrm>
            <a:custGeom>
              <a:avLst/>
              <a:gdLst>
                <a:gd name="connsiteX0" fmla="*/ 0 w 5760720"/>
                <a:gd name="connsiteY0" fmla="*/ 260765 h 1564560"/>
                <a:gd name="connsiteX1" fmla="*/ 260765 w 5760720"/>
                <a:gd name="connsiteY1" fmla="*/ 0 h 1564560"/>
                <a:gd name="connsiteX2" fmla="*/ 5499955 w 5760720"/>
                <a:gd name="connsiteY2" fmla="*/ 0 h 1564560"/>
                <a:gd name="connsiteX3" fmla="*/ 5760720 w 5760720"/>
                <a:gd name="connsiteY3" fmla="*/ 260765 h 1564560"/>
                <a:gd name="connsiteX4" fmla="*/ 5760720 w 5760720"/>
                <a:gd name="connsiteY4" fmla="*/ 1303795 h 1564560"/>
                <a:gd name="connsiteX5" fmla="*/ 5499955 w 5760720"/>
                <a:gd name="connsiteY5" fmla="*/ 1564560 h 1564560"/>
                <a:gd name="connsiteX6" fmla="*/ 260765 w 5760720"/>
                <a:gd name="connsiteY6" fmla="*/ 1564560 h 1564560"/>
                <a:gd name="connsiteX7" fmla="*/ 0 w 5760720"/>
                <a:gd name="connsiteY7" fmla="*/ 1303795 h 1564560"/>
                <a:gd name="connsiteX8" fmla="*/ 0 w 5760720"/>
                <a:gd name="connsiteY8" fmla="*/ 260765 h 156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564560">
                  <a:moveTo>
                    <a:pt x="0" y="260765"/>
                  </a:moveTo>
                  <a:cubicBezTo>
                    <a:pt x="0" y="116748"/>
                    <a:pt x="116748" y="0"/>
                    <a:pt x="260765" y="0"/>
                  </a:cubicBezTo>
                  <a:lnTo>
                    <a:pt x="5499955" y="0"/>
                  </a:lnTo>
                  <a:cubicBezTo>
                    <a:pt x="5643972" y="0"/>
                    <a:pt x="5760720" y="116748"/>
                    <a:pt x="5760720" y="260765"/>
                  </a:cubicBezTo>
                  <a:lnTo>
                    <a:pt x="5760720" y="1303795"/>
                  </a:lnTo>
                  <a:cubicBezTo>
                    <a:pt x="5760720" y="1447812"/>
                    <a:pt x="5643972" y="1564560"/>
                    <a:pt x="5499955" y="1564560"/>
                  </a:cubicBezTo>
                  <a:lnTo>
                    <a:pt x="260765" y="1564560"/>
                  </a:lnTo>
                  <a:cubicBezTo>
                    <a:pt x="116748" y="1564560"/>
                    <a:pt x="0" y="1447812"/>
                    <a:pt x="0" y="1303795"/>
                  </a:cubicBezTo>
                  <a:lnTo>
                    <a:pt x="0" y="260765"/>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94118" tIns="76376" rIns="294118" bIns="76376" numCol="1" spcCol="1270" anchor="ctr" anchorCtr="0">
              <a:noAutofit/>
            </a:bodyPr>
            <a:lstStyle/>
            <a:p>
              <a:pPr marL="0" lvl="0" indent="0" algn="l" defTabSz="1955800">
                <a:lnSpc>
                  <a:spcPct val="90000"/>
                </a:lnSpc>
                <a:spcBef>
                  <a:spcPct val="0"/>
                </a:spcBef>
                <a:spcAft>
                  <a:spcPct val="35000"/>
                </a:spcAft>
                <a:buNone/>
              </a:pPr>
              <a:r>
                <a:rPr lang="en-US" sz="4400" kern="1200" dirty="0"/>
                <a:t>EBIT</a:t>
              </a:r>
            </a:p>
            <a:p>
              <a:pPr marL="0" lvl="0" indent="0" algn="l" defTabSz="1955800">
                <a:lnSpc>
                  <a:spcPct val="90000"/>
                </a:lnSpc>
                <a:spcBef>
                  <a:spcPct val="0"/>
                </a:spcBef>
                <a:spcAft>
                  <a:spcPct val="35000"/>
                </a:spcAft>
                <a:buNone/>
              </a:pPr>
              <a:r>
                <a:rPr lang="en-US" sz="4400" kern="1200" dirty="0"/>
                <a:t>   I</a:t>
              </a:r>
            </a:p>
          </p:txBody>
        </p:sp>
        <p:sp>
          <p:nvSpPr>
            <p:cNvPr id="8" name="Rectangle 7">
              <a:extLst>
                <a:ext uri="{FF2B5EF4-FFF2-40B4-BE49-F238E27FC236}">
                  <a16:creationId xmlns:a16="http://schemas.microsoft.com/office/drawing/2014/main" id="{CAA8EB00-DBB2-413A-B23E-E8F66AA16F6F}"/>
                </a:ext>
              </a:extLst>
            </p:cNvPr>
            <p:cNvSpPr/>
            <p:nvPr/>
          </p:nvSpPr>
          <p:spPr>
            <a:xfrm>
              <a:off x="457200" y="4788561"/>
              <a:ext cx="8229600" cy="13356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279BDB9-5568-47E1-8FE0-C68D56C0ABC2}"/>
                </a:ext>
              </a:extLst>
            </p:cNvPr>
            <p:cNvSpPr/>
            <p:nvPr/>
          </p:nvSpPr>
          <p:spPr>
            <a:xfrm>
              <a:off x="868680" y="4006281"/>
              <a:ext cx="5760720" cy="1564560"/>
            </a:xfrm>
            <a:custGeom>
              <a:avLst/>
              <a:gdLst>
                <a:gd name="connsiteX0" fmla="*/ 0 w 5760720"/>
                <a:gd name="connsiteY0" fmla="*/ 260765 h 1564560"/>
                <a:gd name="connsiteX1" fmla="*/ 260765 w 5760720"/>
                <a:gd name="connsiteY1" fmla="*/ 0 h 1564560"/>
                <a:gd name="connsiteX2" fmla="*/ 5499955 w 5760720"/>
                <a:gd name="connsiteY2" fmla="*/ 0 h 1564560"/>
                <a:gd name="connsiteX3" fmla="*/ 5760720 w 5760720"/>
                <a:gd name="connsiteY3" fmla="*/ 260765 h 1564560"/>
                <a:gd name="connsiteX4" fmla="*/ 5760720 w 5760720"/>
                <a:gd name="connsiteY4" fmla="*/ 1303795 h 1564560"/>
                <a:gd name="connsiteX5" fmla="*/ 5499955 w 5760720"/>
                <a:gd name="connsiteY5" fmla="*/ 1564560 h 1564560"/>
                <a:gd name="connsiteX6" fmla="*/ 260765 w 5760720"/>
                <a:gd name="connsiteY6" fmla="*/ 1564560 h 1564560"/>
                <a:gd name="connsiteX7" fmla="*/ 0 w 5760720"/>
                <a:gd name="connsiteY7" fmla="*/ 1303795 h 1564560"/>
                <a:gd name="connsiteX8" fmla="*/ 0 w 5760720"/>
                <a:gd name="connsiteY8" fmla="*/ 260765 h 156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564560">
                  <a:moveTo>
                    <a:pt x="0" y="260765"/>
                  </a:moveTo>
                  <a:cubicBezTo>
                    <a:pt x="0" y="116748"/>
                    <a:pt x="116748" y="0"/>
                    <a:pt x="260765" y="0"/>
                  </a:cubicBezTo>
                  <a:lnTo>
                    <a:pt x="5499955" y="0"/>
                  </a:lnTo>
                  <a:cubicBezTo>
                    <a:pt x="5643972" y="0"/>
                    <a:pt x="5760720" y="116748"/>
                    <a:pt x="5760720" y="260765"/>
                  </a:cubicBezTo>
                  <a:lnTo>
                    <a:pt x="5760720" y="1303795"/>
                  </a:lnTo>
                  <a:cubicBezTo>
                    <a:pt x="5760720" y="1447812"/>
                    <a:pt x="5643972" y="1564560"/>
                    <a:pt x="5499955" y="1564560"/>
                  </a:cubicBezTo>
                  <a:lnTo>
                    <a:pt x="260765" y="1564560"/>
                  </a:lnTo>
                  <a:cubicBezTo>
                    <a:pt x="116748" y="1564560"/>
                    <a:pt x="0" y="1447812"/>
                    <a:pt x="0" y="1303795"/>
                  </a:cubicBezTo>
                  <a:lnTo>
                    <a:pt x="0" y="260765"/>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94118" tIns="76376" rIns="294118" bIns="76376" numCol="1" spcCol="1270" anchor="ctr" anchorCtr="0">
              <a:noAutofit/>
            </a:bodyPr>
            <a:lstStyle/>
            <a:p>
              <a:pPr marL="0" lvl="0" indent="0" algn="l" defTabSz="1422400">
                <a:lnSpc>
                  <a:spcPct val="90000"/>
                </a:lnSpc>
                <a:spcBef>
                  <a:spcPct val="0"/>
                </a:spcBef>
                <a:spcAft>
                  <a:spcPct val="35000"/>
                </a:spcAft>
                <a:buNone/>
              </a:pPr>
              <a:r>
                <a:rPr lang="en-US" sz="3200" kern="1200" dirty="0"/>
                <a:t>I is the interest amount payable on the debt</a:t>
              </a:r>
            </a:p>
          </p:txBody>
        </p:sp>
      </p:grpSp>
      <p:cxnSp>
        <p:nvCxnSpPr>
          <p:cNvPr id="7" name="Straight Connector 6"/>
          <p:cNvCxnSpPr/>
          <p:nvPr/>
        </p:nvCxnSpPr>
        <p:spPr>
          <a:xfrm>
            <a:off x="1019593" y="2348880"/>
            <a:ext cx="1152128"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
        <p:nvSpPr>
          <p:cNvPr id="6" name="TextBox 5"/>
          <p:cNvSpPr txBox="1"/>
          <p:nvPr/>
        </p:nvSpPr>
        <p:spPr>
          <a:xfrm>
            <a:off x="2339752" y="2118047"/>
            <a:ext cx="4185569" cy="461665"/>
          </a:xfrm>
          <a:prstGeom prst="rect">
            <a:avLst/>
          </a:prstGeom>
          <a:noFill/>
        </p:spPr>
        <p:txBody>
          <a:bodyPr wrap="none" rtlCol="0">
            <a:spAutoFit/>
          </a:bodyPr>
          <a:lstStyle/>
          <a:p>
            <a:r>
              <a:rPr lang="en-US" sz="2400" dirty="0">
                <a:solidFill>
                  <a:schemeClr val="bg1"/>
                </a:solidFill>
              </a:rPr>
              <a:t>=Times Interest Earned Ratio</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94B011FB-459E-4CE3-9A6B-A8B404B11ED2}"/>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Leverage Ratios</a:t>
            </a:r>
          </a:p>
        </p:txBody>
      </p:sp>
      <p:grpSp>
        <p:nvGrpSpPr>
          <p:cNvPr id="3" name="Group 2">
            <a:extLst>
              <a:ext uri="{FF2B5EF4-FFF2-40B4-BE49-F238E27FC236}">
                <a16:creationId xmlns:a16="http://schemas.microsoft.com/office/drawing/2014/main" id="{5BE91365-6663-48F8-9976-A70FD8F8300E}"/>
              </a:ext>
            </a:extLst>
          </p:cNvPr>
          <p:cNvGrpSpPr/>
          <p:nvPr/>
        </p:nvGrpSpPr>
        <p:grpSpPr>
          <a:xfrm>
            <a:off x="2329755" y="1600552"/>
            <a:ext cx="4484488" cy="4525257"/>
            <a:chOff x="2329755" y="1600552"/>
            <a:chExt cx="4484488" cy="4525257"/>
          </a:xfrm>
        </p:grpSpPr>
        <p:sp>
          <p:nvSpPr>
            <p:cNvPr id="11" name="Freeform: Shape 10">
              <a:extLst>
                <a:ext uri="{FF2B5EF4-FFF2-40B4-BE49-F238E27FC236}">
                  <a16:creationId xmlns:a16="http://schemas.microsoft.com/office/drawing/2014/main" id="{04F00AC1-8845-434B-9FA9-E0A504550C39}"/>
                </a:ext>
              </a:extLst>
            </p:cNvPr>
            <p:cNvSpPr/>
            <p:nvPr/>
          </p:nvSpPr>
          <p:spPr>
            <a:xfrm>
              <a:off x="3809636" y="1600552"/>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Common Shareholder Equity</a:t>
              </a:r>
            </a:p>
            <a:p>
              <a:pPr marL="0" lvl="0" indent="0" algn="ctr" defTabSz="889000">
                <a:lnSpc>
                  <a:spcPct val="90000"/>
                </a:lnSpc>
                <a:spcBef>
                  <a:spcPct val="0"/>
                </a:spcBef>
                <a:spcAft>
                  <a:spcPct val="35000"/>
                </a:spcAft>
                <a:buNone/>
              </a:pPr>
              <a:r>
                <a:rPr lang="en-US" sz="2000" kern="1200" dirty="0"/>
                <a:t>Total Capital Employed</a:t>
              </a:r>
            </a:p>
          </p:txBody>
        </p:sp>
        <p:sp>
          <p:nvSpPr>
            <p:cNvPr id="12" name="Rectangle 11">
              <a:extLst>
                <a:ext uri="{FF2B5EF4-FFF2-40B4-BE49-F238E27FC236}">
                  <a16:creationId xmlns:a16="http://schemas.microsoft.com/office/drawing/2014/main" id="{616F744B-A497-4E55-BF03-5849685D5546}"/>
                </a:ext>
              </a:extLst>
            </p:cNvPr>
            <p:cNvSpPr/>
            <p:nvPr/>
          </p:nvSpPr>
          <p:spPr>
            <a:xfrm>
              <a:off x="2329755" y="1600552"/>
              <a:ext cx="1345346" cy="1358936"/>
            </a:xfrm>
            <a:prstGeom prst="rect">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ADD04FF0-7063-40A5-B7A3-955B787F03A4}"/>
                </a:ext>
              </a:extLst>
            </p:cNvPr>
            <p:cNvSpPr/>
            <p:nvPr/>
          </p:nvSpPr>
          <p:spPr>
            <a:xfrm>
              <a:off x="3799639" y="318371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Debt + Preferred Long-Term</a:t>
              </a:r>
            </a:p>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r>
                <a:rPr lang="en-US" sz="1800" kern="1200" dirty="0"/>
                <a:t>Common Stockholders' Equity</a:t>
              </a:r>
            </a:p>
          </p:txBody>
        </p:sp>
        <p:sp>
          <p:nvSpPr>
            <p:cNvPr id="14" name="Rectangle 13">
              <a:extLst>
                <a:ext uri="{FF2B5EF4-FFF2-40B4-BE49-F238E27FC236}">
                  <a16:creationId xmlns:a16="http://schemas.microsoft.com/office/drawing/2014/main" id="{F569621B-CEFE-4C86-B24B-A22E75A7B964}"/>
                </a:ext>
              </a:extLst>
            </p:cNvPr>
            <p:cNvSpPr/>
            <p:nvPr/>
          </p:nvSpPr>
          <p:spPr>
            <a:xfrm>
              <a:off x="2339755" y="3183713"/>
              <a:ext cx="1345346" cy="1358936"/>
            </a:xfrm>
            <a:prstGeom prst="rect">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15" name="Freeform: Shape 14">
              <a:extLst>
                <a:ext uri="{FF2B5EF4-FFF2-40B4-BE49-F238E27FC236}">
                  <a16:creationId xmlns:a16="http://schemas.microsoft.com/office/drawing/2014/main" id="{28C383BC-E6D3-43AC-9386-4CE177E27971}"/>
                </a:ext>
              </a:extLst>
            </p:cNvPr>
            <p:cNvSpPr/>
            <p:nvPr/>
          </p:nvSpPr>
          <p:spPr>
            <a:xfrm>
              <a:off x="3809636" y="476687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Current + Long-Term Debt</a:t>
              </a:r>
            </a:p>
            <a:p>
              <a:pPr marL="0" lvl="0" indent="0" algn="ctr" defTabSz="1066800">
                <a:lnSpc>
                  <a:spcPct val="90000"/>
                </a:lnSpc>
                <a:spcBef>
                  <a:spcPct val="0"/>
                </a:spcBef>
                <a:spcAft>
                  <a:spcPct val="35000"/>
                </a:spcAft>
                <a:buNone/>
              </a:pPr>
              <a:r>
                <a:rPr lang="en-US" sz="2400" kern="1200" dirty="0"/>
                <a:t>Total Assets</a:t>
              </a:r>
            </a:p>
          </p:txBody>
        </p:sp>
        <p:sp>
          <p:nvSpPr>
            <p:cNvPr id="16" name="Rectangle 15">
              <a:extLst>
                <a:ext uri="{FF2B5EF4-FFF2-40B4-BE49-F238E27FC236}">
                  <a16:creationId xmlns:a16="http://schemas.microsoft.com/office/drawing/2014/main" id="{3410BA9D-1D62-46CF-BCD1-AA8D42813B94}"/>
                </a:ext>
              </a:extLst>
            </p:cNvPr>
            <p:cNvSpPr/>
            <p:nvPr/>
          </p:nvSpPr>
          <p:spPr>
            <a:xfrm>
              <a:off x="2329755" y="4766873"/>
              <a:ext cx="1345346" cy="1358936"/>
            </a:xfrm>
            <a:prstGeom prst="rect">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grpSp>
      <p:cxnSp>
        <p:nvCxnSpPr>
          <p:cNvPr id="5" name="Straight Connector 4"/>
          <p:cNvCxnSpPr/>
          <p:nvPr/>
        </p:nvCxnSpPr>
        <p:spPr>
          <a:xfrm>
            <a:off x="4274065" y="2420888"/>
            <a:ext cx="2041065"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181307" y="5589240"/>
            <a:ext cx="2245172"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7" name="Straight Connector 6"/>
          <p:cNvCxnSpPr/>
          <p:nvPr/>
        </p:nvCxnSpPr>
        <p:spPr>
          <a:xfrm>
            <a:off x="4172011" y="3882712"/>
            <a:ext cx="2245172"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
        <p:nvSpPr>
          <p:cNvPr id="8" name="TextBox 7"/>
          <p:cNvSpPr txBox="1"/>
          <p:nvPr/>
        </p:nvSpPr>
        <p:spPr>
          <a:xfrm>
            <a:off x="2267744" y="1632894"/>
            <a:ext cx="1512168" cy="954107"/>
          </a:xfrm>
          <a:prstGeom prst="rect">
            <a:avLst/>
          </a:prstGeom>
          <a:noFill/>
        </p:spPr>
        <p:txBody>
          <a:bodyPr wrap="square" rtlCol="0">
            <a:spAutoFit/>
          </a:bodyPr>
          <a:lstStyle/>
          <a:p>
            <a:r>
              <a:rPr lang="en-US" sz="2800" dirty="0">
                <a:solidFill>
                  <a:schemeClr val="bg1"/>
                </a:solidFill>
              </a:rPr>
              <a:t>Equity Ratio =</a:t>
            </a:r>
          </a:p>
        </p:txBody>
      </p:sp>
      <p:sp>
        <p:nvSpPr>
          <p:cNvPr id="9" name="TextBox 8"/>
          <p:cNvSpPr txBox="1"/>
          <p:nvPr/>
        </p:nvSpPr>
        <p:spPr>
          <a:xfrm>
            <a:off x="2256314" y="3212976"/>
            <a:ext cx="1512168" cy="1384995"/>
          </a:xfrm>
          <a:prstGeom prst="rect">
            <a:avLst/>
          </a:prstGeom>
          <a:noFill/>
        </p:spPr>
        <p:txBody>
          <a:bodyPr wrap="square" rtlCol="0">
            <a:spAutoFit/>
          </a:bodyPr>
          <a:lstStyle/>
          <a:p>
            <a:r>
              <a:rPr lang="en-US" sz="2800" dirty="0">
                <a:solidFill>
                  <a:schemeClr val="bg1"/>
                </a:solidFill>
              </a:rPr>
              <a:t>Debt to Equity Ratio =</a:t>
            </a:r>
          </a:p>
        </p:txBody>
      </p:sp>
      <p:sp>
        <p:nvSpPr>
          <p:cNvPr id="10" name="TextBox 9"/>
          <p:cNvSpPr txBox="1"/>
          <p:nvPr/>
        </p:nvSpPr>
        <p:spPr>
          <a:xfrm>
            <a:off x="2256314" y="4797152"/>
            <a:ext cx="1512168" cy="954107"/>
          </a:xfrm>
          <a:prstGeom prst="rect">
            <a:avLst/>
          </a:prstGeom>
          <a:noFill/>
        </p:spPr>
        <p:txBody>
          <a:bodyPr wrap="square" rtlCol="0">
            <a:spAutoFit/>
          </a:bodyPr>
          <a:lstStyle/>
          <a:p>
            <a:r>
              <a:rPr lang="en-US" sz="2800" dirty="0">
                <a:solidFill>
                  <a:schemeClr val="bg1"/>
                </a:solidFill>
              </a:rPr>
              <a:t>Debt Ratio =</a:t>
            </a:r>
          </a:p>
        </p:txBody>
      </p:sp>
    </p:spTree>
    <p:extLst>
      <p:ext uri="{BB962C8B-B14F-4D97-AF65-F5344CB8AC3E}">
        <p14:creationId xmlns:p14="http://schemas.microsoft.com/office/powerpoint/2010/main" val="42854938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133A8A7-7F4B-4525-84E0-E3DD70C2CBD1}"/>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Calculating Return on Investment (ROI)</a:t>
            </a:r>
          </a:p>
        </p:txBody>
      </p:sp>
      <p:grpSp>
        <p:nvGrpSpPr>
          <p:cNvPr id="2" name="Group 1">
            <a:extLst>
              <a:ext uri="{FF2B5EF4-FFF2-40B4-BE49-F238E27FC236}">
                <a16:creationId xmlns:a16="http://schemas.microsoft.com/office/drawing/2014/main" id="{3869CC04-0BC7-4E95-BE6B-22DE8572C80A}"/>
              </a:ext>
            </a:extLst>
          </p:cNvPr>
          <p:cNvGrpSpPr/>
          <p:nvPr/>
        </p:nvGrpSpPr>
        <p:grpSpPr>
          <a:xfrm>
            <a:off x="457200" y="1996221"/>
            <a:ext cx="8229599" cy="3733919"/>
            <a:chOff x="457200" y="1996221"/>
            <a:chExt cx="8229599" cy="3733919"/>
          </a:xfrm>
        </p:grpSpPr>
        <p:sp>
          <p:nvSpPr>
            <p:cNvPr id="4" name="Freeform: Shape 3">
              <a:extLst>
                <a:ext uri="{FF2B5EF4-FFF2-40B4-BE49-F238E27FC236}">
                  <a16:creationId xmlns:a16="http://schemas.microsoft.com/office/drawing/2014/main" id="{38975743-CD7A-4ACE-B160-C466EA956964}"/>
                </a:ext>
              </a:extLst>
            </p:cNvPr>
            <p:cNvSpPr/>
            <p:nvPr/>
          </p:nvSpPr>
          <p:spPr>
            <a:xfrm>
              <a:off x="457200" y="1996221"/>
              <a:ext cx="8229599" cy="1131490"/>
            </a:xfrm>
            <a:custGeom>
              <a:avLst/>
              <a:gdLst>
                <a:gd name="connsiteX0" fmla="*/ 0 w 8229599"/>
                <a:gd name="connsiteY0" fmla="*/ 113149 h 1131490"/>
                <a:gd name="connsiteX1" fmla="*/ 113149 w 8229599"/>
                <a:gd name="connsiteY1" fmla="*/ 0 h 1131490"/>
                <a:gd name="connsiteX2" fmla="*/ 8116450 w 8229599"/>
                <a:gd name="connsiteY2" fmla="*/ 0 h 1131490"/>
                <a:gd name="connsiteX3" fmla="*/ 8229599 w 8229599"/>
                <a:gd name="connsiteY3" fmla="*/ 113149 h 1131490"/>
                <a:gd name="connsiteX4" fmla="*/ 8229599 w 8229599"/>
                <a:gd name="connsiteY4" fmla="*/ 1018341 h 1131490"/>
                <a:gd name="connsiteX5" fmla="*/ 8116450 w 8229599"/>
                <a:gd name="connsiteY5" fmla="*/ 1131490 h 1131490"/>
                <a:gd name="connsiteX6" fmla="*/ 113149 w 8229599"/>
                <a:gd name="connsiteY6" fmla="*/ 1131490 h 1131490"/>
                <a:gd name="connsiteX7" fmla="*/ 0 w 8229599"/>
                <a:gd name="connsiteY7" fmla="*/ 1018341 h 1131490"/>
                <a:gd name="connsiteX8" fmla="*/ 0 w 8229599"/>
                <a:gd name="connsiteY8" fmla="*/ 113149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599" h="1131490">
                  <a:moveTo>
                    <a:pt x="0" y="113149"/>
                  </a:moveTo>
                  <a:cubicBezTo>
                    <a:pt x="0" y="50659"/>
                    <a:pt x="50659" y="0"/>
                    <a:pt x="113149" y="0"/>
                  </a:cubicBezTo>
                  <a:lnTo>
                    <a:pt x="8116450" y="0"/>
                  </a:lnTo>
                  <a:cubicBezTo>
                    <a:pt x="8178940" y="0"/>
                    <a:pt x="8229599" y="50659"/>
                    <a:pt x="8229599" y="113149"/>
                  </a:cubicBezTo>
                  <a:lnTo>
                    <a:pt x="8229599" y="1018341"/>
                  </a:lnTo>
                  <a:cubicBezTo>
                    <a:pt x="8229599" y="1080831"/>
                    <a:pt x="8178940" y="1131490"/>
                    <a:pt x="8116450" y="1131490"/>
                  </a:cubicBezTo>
                  <a:lnTo>
                    <a:pt x="113149" y="1131490"/>
                  </a:lnTo>
                  <a:cubicBezTo>
                    <a:pt x="50659" y="1131490"/>
                    <a:pt x="0" y="1080831"/>
                    <a:pt x="0" y="1018341"/>
                  </a:cubicBezTo>
                  <a:lnTo>
                    <a:pt x="0" y="11314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910" tIns="76320" rIns="97910" bIns="76320" numCol="1" spcCol="1270" anchor="ctr" anchorCtr="0">
              <a:noAutofit/>
            </a:bodyPr>
            <a:lstStyle/>
            <a:p>
              <a:pPr marL="0" lvl="0" indent="0" algn="ctr" defTabSz="1511300">
                <a:lnSpc>
                  <a:spcPct val="90000"/>
                </a:lnSpc>
                <a:spcBef>
                  <a:spcPct val="0"/>
                </a:spcBef>
                <a:spcAft>
                  <a:spcPct val="35000"/>
                </a:spcAft>
                <a:buNone/>
              </a:pPr>
              <a:r>
                <a:rPr lang="en-US" sz="3400" kern="1200" dirty="0"/>
                <a:t>ROI = (Gain from investment – cost of investment) / cost of investment</a:t>
              </a:r>
            </a:p>
          </p:txBody>
        </p:sp>
        <p:sp>
          <p:nvSpPr>
            <p:cNvPr id="5" name="Rectangle: Rounded Corners 4">
              <a:extLst>
                <a:ext uri="{FF2B5EF4-FFF2-40B4-BE49-F238E27FC236}">
                  <a16:creationId xmlns:a16="http://schemas.microsoft.com/office/drawing/2014/main" id="{2F571BDF-B5DB-4323-B041-1C124F1830D1}"/>
                </a:ext>
              </a:extLst>
            </p:cNvPr>
            <p:cNvSpPr/>
            <p:nvPr/>
          </p:nvSpPr>
          <p:spPr>
            <a:xfrm>
              <a:off x="457200" y="3331380"/>
              <a:ext cx="1131490" cy="1131490"/>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36AC5FF-B801-400B-BCF9-A2B1E5262950}"/>
                </a:ext>
              </a:extLst>
            </p:cNvPr>
            <p:cNvSpPr/>
            <p:nvPr/>
          </p:nvSpPr>
          <p:spPr>
            <a:xfrm>
              <a:off x="1656580" y="3331380"/>
              <a:ext cx="7030219" cy="1131490"/>
            </a:xfrm>
            <a:custGeom>
              <a:avLst/>
              <a:gdLst>
                <a:gd name="connsiteX0" fmla="*/ 0 w 7030219"/>
                <a:gd name="connsiteY0" fmla="*/ 188619 h 1131490"/>
                <a:gd name="connsiteX1" fmla="*/ 188619 w 7030219"/>
                <a:gd name="connsiteY1" fmla="*/ 0 h 1131490"/>
                <a:gd name="connsiteX2" fmla="*/ 6841600 w 7030219"/>
                <a:gd name="connsiteY2" fmla="*/ 0 h 1131490"/>
                <a:gd name="connsiteX3" fmla="*/ 7030219 w 7030219"/>
                <a:gd name="connsiteY3" fmla="*/ 188619 h 1131490"/>
                <a:gd name="connsiteX4" fmla="*/ 7030219 w 7030219"/>
                <a:gd name="connsiteY4" fmla="*/ 942871 h 1131490"/>
                <a:gd name="connsiteX5" fmla="*/ 6841600 w 7030219"/>
                <a:gd name="connsiteY5" fmla="*/ 1131490 h 1131490"/>
                <a:gd name="connsiteX6" fmla="*/ 188619 w 7030219"/>
                <a:gd name="connsiteY6" fmla="*/ 1131490 h 1131490"/>
                <a:gd name="connsiteX7" fmla="*/ 0 w 7030219"/>
                <a:gd name="connsiteY7" fmla="*/ 942871 h 1131490"/>
                <a:gd name="connsiteX8" fmla="*/ 0 w 7030219"/>
                <a:gd name="connsiteY8" fmla="*/ 188619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0219" h="1131490">
                  <a:moveTo>
                    <a:pt x="0" y="188619"/>
                  </a:moveTo>
                  <a:cubicBezTo>
                    <a:pt x="0" y="84448"/>
                    <a:pt x="84448" y="0"/>
                    <a:pt x="188619" y="0"/>
                  </a:cubicBezTo>
                  <a:lnTo>
                    <a:pt x="6841600" y="0"/>
                  </a:lnTo>
                  <a:cubicBezTo>
                    <a:pt x="6945771" y="0"/>
                    <a:pt x="7030219" y="84448"/>
                    <a:pt x="7030219" y="188619"/>
                  </a:cubicBezTo>
                  <a:lnTo>
                    <a:pt x="7030219" y="942871"/>
                  </a:lnTo>
                  <a:cubicBezTo>
                    <a:pt x="7030219" y="1047042"/>
                    <a:pt x="6945771" y="1131490"/>
                    <a:pt x="6841600" y="1131490"/>
                  </a:cubicBezTo>
                  <a:lnTo>
                    <a:pt x="188619" y="1131490"/>
                  </a:lnTo>
                  <a:cubicBezTo>
                    <a:pt x="84448" y="1131490"/>
                    <a:pt x="0" y="1047042"/>
                    <a:pt x="0" y="942871"/>
                  </a:cubicBezTo>
                  <a:lnTo>
                    <a:pt x="0" y="18861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0157" tIns="240157" rIns="240157" bIns="240157" numCol="1" spcCol="1270" anchor="ctr" anchorCtr="0">
              <a:noAutofit/>
            </a:bodyPr>
            <a:lstStyle/>
            <a:p>
              <a:pPr marL="0" lvl="0" indent="0" algn="l" defTabSz="1155700">
                <a:lnSpc>
                  <a:spcPct val="90000"/>
                </a:lnSpc>
                <a:spcBef>
                  <a:spcPct val="0"/>
                </a:spcBef>
                <a:spcAft>
                  <a:spcPct val="35000"/>
                </a:spcAft>
                <a:buNone/>
              </a:pPr>
              <a:r>
                <a:rPr lang="en-US" sz="2600" kern="1200" dirty="0"/>
                <a:t>Determining if an investment is worth the effort</a:t>
              </a:r>
            </a:p>
          </p:txBody>
        </p:sp>
        <p:sp>
          <p:nvSpPr>
            <p:cNvPr id="7" name="Rectangle: Rounded Corners 6">
              <a:extLst>
                <a:ext uri="{FF2B5EF4-FFF2-40B4-BE49-F238E27FC236}">
                  <a16:creationId xmlns:a16="http://schemas.microsoft.com/office/drawing/2014/main" id="{ADAEDE1E-060D-4DEE-A370-C83772264758}"/>
                </a:ext>
              </a:extLst>
            </p:cNvPr>
            <p:cNvSpPr/>
            <p:nvPr/>
          </p:nvSpPr>
          <p:spPr>
            <a:xfrm>
              <a:off x="457200" y="4598650"/>
              <a:ext cx="1131490" cy="1131490"/>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A42563D-242E-4C4D-AAC8-8A73FF498461}"/>
                </a:ext>
              </a:extLst>
            </p:cNvPr>
            <p:cNvSpPr/>
            <p:nvPr/>
          </p:nvSpPr>
          <p:spPr>
            <a:xfrm>
              <a:off x="1656580" y="4598650"/>
              <a:ext cx="7030219" cy="1131490"/>
            </a:xfrm>
            <a:custGeom>
              <a:avLst/>
              <a:gdLst>
                <a:gd name="connsiteX0" fmla="*/ 0 w 7030219"/>
                <a:gd name="connsiteY0" fmla="*/ 188619 h 1131490"/>
                <a:gd name="connsiteX1" fmla="*/ 188619 w 7030219"/>
                <a:gd name="connsiteY1" fmla="*/ 0 h 1131490"/>
                <a:gd name="connsiteX2" fmla="*/ 6841600 w 7030219"/>
                <a:gd name="connsiteY2" fmla="*/ 0 h 1131490"/>
                <a:gd name="connsiteX3" fmla="*/ 7030219 w 7030219"/>
                <a:gd name="connsiteY3" fmla="*/ 188619 h 1131490"/>
                <a:gd name="connsiteX4" fmla="*/ 7030219 w 7030219"/>
                <a:gd name="connsiteY4" fmla="*/ 942871 h 1131490"/>
                <a:gd name="connsiteX5" fmla="*/ 6841600 w 7030219"/>
                <a:gd name="connsiteY5" fmla="*/ 1131490 h 1131490"/>
                <a:gd name="connsiteX6" fmla="*/ 188619 w 7030219"/>
                <a:gd name="connsiteY6" fmla="*/ 1131490 h 1131490"/>
                <a:gd name="connsiteX7" fmla="*/ 0 w 7030219"/>
                <a:gd name="connsiteY7" fmla="*/ 942871 h 1131490"/>
                <a:gd name="connsiteX8" fmla="*/ 0 w 7030219"/>
                <a:gd name="connsiteY8" fmla="*/ 188619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0219" h="1131490">
                  <a:moveTo>
                    <a:pt x="0" y="188619"/>
                  </a:moveTo>
                  <a:cubicBezTo>
                    <a:pt x="0" y="84448"/>
                    <a:pt x="84448" y="0"/>
                    <a:pt x="188619" y="0"/>
                  </a:cubicBezTo>
                  <a:lnTo>
                    <a:pt x="6841600" y="0"/>
                  </a:lnTo>
                  <a:cubicBezTo>
                    <a:pt x="6945771" y="0"/>
                    <a:pt x="7030219" y="84448"/>
                    <a:pt x="7030219" y="188619"/>
                  </a:cubicBezTo>
                  <a:lnTo>
                    <a:pt x="7030219" y="942871"/>
                  </a:lnTo>
                  <a:cubicBezTo>
                    <a:pt x="7030219" y="1047042"/>
                    <a:pt x="6945771" y="1131490"/>
                    <a:pt x="6841600" y="1131490"/>
                  </a:cubicBezTo>
                  <a:lnTo>
                    <a:pt x="188619" y="1131490"/>
                  </a:lnTo>
                  <a:cubicBezTo>
                    <a:pt x="84448" y="1131490"/>
                    <a:pt x="0" y="1047042"/>
                    <a:pt x="0" y="942871"/>
                  </a:cubicBezTo>
                  <a:lnTo>
                    <a:pt x="0" y="18861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0157" tIns="240157" rIns="240157" bIns="240157" numCol="1" spcCol="1270" anchor="ctr" anchorCtr="0">
              <a:noAutofit/>
            </a:bodyPr>
            <a:lstStyle/>
            <a:p>
              <a:pPr marL="0" lvl="0" indent="0" algn="l" defTabSz="1155700">
                <a:lnSpc>
                  <a:spcPct val="90000"/>
                </a:lnSpc>
                <a:spcBef>
                  <a:spcPct val="0"/>
                </a:spcBef>
                <a:spcAft>
                  <a:spcPct val="35000"/>
                </a:spcAft>
                <a:buNone/>
              </a:pPr>
              <a:r>
                <a:rPr lang="en-US" sz="2600" kern="1200" dirty="0"/>
                <a:t>Always a good practice to determine the ROI</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ratio calculation do we use to get the following result:  </a:t>
            </a:r>
            <a:r>
              <a:rPr lang="en-US" dirty="0">
                <a:ea typeface="Times New Roman"/>
                <a:cs typeface="Arial"/>
              </a:rPr>
              <a:t>This ratio determines the relative financial strength and long-run liquidity?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Stockholders’ Equity Ratio</a:t>
            </a:r>
          </a:p>
          <a:p>
            <a:pPr lvl="1">
              <a:lnSpc>
                <a:spcPct val="115000"/>
              </a:lnSpc>
              <a:spcBef>
                <a:spcPts val="0"/>
              </a:spcBef>
              <a:spcAft>
                <a:spcPts val="0"/>
              </a:spcAft>
              <a:buFont typeface="+mj-lt"/>
              <a:buAutoNum type="alphaLcParenR"/>
            </a:pPr>
            <a:r>
              <a:rPr lang="en-US" dirty="0">
                <a:ea typeface="Times New Roman"/>
                <a:cs typeface="Times New Roman"/>
              </a:rPr>
              <a:t>Total Debt to Net Worth</a:t>
            </a:r>
          </a:p>
          <a:p>
            <a:pPr lvl="1">
              <a:lnSpc>
                <a:spcPct val="115000"/>
              </a:lnSpc>
              <a:spcBef>
                <a:spcPts val="0"/>
              </a:spcBef>
              <a:spcAft>
                <a:spcPts val="0"/>
              </a:spcAft>
              <a:buFont typeface="+mj-lt"/>
              <a:buAutoNum type="alphaLcParenR"/>
            </a:pPr>
            <a:r>
              <a:rPr lang="en-US" dirty="0">
                <a:ea typeface="Times New Roman"/>
                <a:cs typeface="Times New Roman"/>
              </a:rPr>
              <a:t>Current Assets to Total Debt</a:t>
            </a:r>
          </a:p>
          <a:p>
            <a:pPr lvl="1">
              <a:lnSpc>
                <a:spcPct val="115000"/>
              </a:lnSpc>
              <a:spcBef>
                <a:spcPts val="0"/>
              </a:spcBef>
              <a:spcAft>
                <a:spcPts val="1000"/>
              </a:spcAft>
              <a:buFont typeface="+mj-lt"/>
              <a:buAutoNum type="alphaLcParenR"/>
            </a:pPr>
            <a:r>
              <a:rPr lang="en-US" dirty="0">
                <a:ea typeface="Times New Roman"/>
                <a:cs typeface="Times New Roman"/>
              </a:rPr>
              <a:t>Stockholder’s Net Worth</a:t>
            </a:r>
          </a:p>
          <a:p>
            <a:pPr lvl="0">
              <a:lnSpc>
                <a:spcPct val="115000"/>
              </a:lnSpc>
              <a:spcBef>
                <a:spcPts val="0"/>
              </a:spcBef>
              <a:spcAft>
                <a:spcPts val="1000"/>
              </a:spcAft>
              <a:buFont typeface="+mj-lt"/>
              <a:buAutoNum type="arabicParenR"/>
            </a:pPr>
            <a:r>
              <a:rPr lang="en-US" dirty="0">
                <a:ea typeface="Times New Roman"/>
                <a:cs typeface="Times New Roman"/>
              </a:rPr>
              <a:t>Why is using the long-term analysis helpful?</a:t>
            </a:r>
          </a:p>
          <a:p>
            <a:pPr lvl="1">
              <a:lnSpc>
                <a:spcPct val="115000"/>
              </a:lnSpc>
              <a:spcBef>
                <a:spcPts val="0"/>
              </a:spcBef>
              <a:spcAft>
                <a:spcPts val="0"/>
              </a:spcAft>
              <a:buFont typeface="+mj-lt"/>
              <a:buAutoNum type="alphaLcParenR"/>
            </a:pPr>
            <a:r>
              <a:rPr lang="en-US" dirty="0">
                <a:ea typeface="Times New Roman"/>
                <a:cs typeface="Times New Roman"/>
              </a:rPr>
              <a:t>Because it shows the real current financial situation </a:t>
            </a:r>
          </a:p>
          <a:p>
            <a:pPr lvl="1">
              <a:lnSpc>
                <a:spcPct val="115000"/>
              </a:lnSpc>
              <a:spcBef>
                <a:spcPts val="0"/>
              </a:spcBef>
              <a:spcAft>
                <a:spcPts val="0"/>
              </a:spcAft>
              <a:buFont typeface="+mj-lt"/>
              <a:buAutoNum type="alphaLcParenR"/>
            </a:pPr>
            <a:r>
              <a:rPr lang="en-US" dirty="0">
                <a:ea typeface="Times New Roman"/>
                <a:cs typeface="Times New Roman"/>
              </a:rPr>
              <a:t>Because it can determine an organization’s future financial performance</a:t>
            </a:r>
          </a:p>
          <a:p>
            <a:pPr lvl="1">
              <a:lnSpc>
                <a:spcPct val="115000"/>
              </a:lnSpc>
              <a:spcBef>
                <a:spcPts val="0"/>
              </a:spcBef>
              <a:spcAft>
                <a:spcPts val="0"/>
              </a:spcAft>
              <a:buFont typeface="+mj-lt"/>
              <a:buAutoNum type="alphaLcParenR"/>
            </a:pPr>
            <a:r>
              <a:rPr lang="en-US" dirty="0">
                <a:ea typeface="Times New Roman"/>
                <a:cs typeface="Times New Roman"/>
              </a:rPr>
              <a:t>Because it can solve an organization’s financial problems</a:t>
            </a:r>
          </a:p>
          <a:p>
            <a:pPr lvl="1">
              <a:lnSpc>
                <a:spcPct val="115000"/>
              </a:lnSpc>
              <a:spcBef>
                <a:spcPts val="0"/>
              </a:spcBef>
              <a:spcAft>
                <a:spcPts val="1000"/>
              </a:spcAft>
              <a:buFont typeface="+mj-lt"/>
              <a:buAutoNum type="alphaLcParenR"/>
            </a:pPr>
            <a:r>
              <a:rPr lang="en-US" dirty="0">
                <a:ea typeface="Times New Roman"/>
                <a:cs typeface="Times New Roman"/>
              </a:rPr>
              <a:t>Because it can definitely prevent financial damages</a:t>
            </a:r>
          </a:p>
        </p:txBody>
      </p:sp>
    </p:spTree>
    <p:extLst>
      <p:ext uri="{BB962C8B-B14F-4D97-AF65-F5344CB8AC3E}">
        <p14:creationId xmlns:p14="http://schemas.microsoft.com/office/powerpoint/2010/main" val="5754774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What is the name of the ratio calculation that we use for calculating the coverage ratios?</a:t>
            </a:r>
          </a:p>
          <a:p>
            <a:pPr lvl="1">
              <a:lnSpc>
                <a:spcPct val="115000"/>
              </a:lnSpc>
              <a:spcBef>
                <a:spcPts val="0"/>
              </a:spcBef>
              <a:spcAft>
                <a:spcPts val="0"/>
              </a:spcAft>
              <a:buFont typeface="+mj-lt"/>
              <a:buAutoNum type="alphaLcParenR"/>
            </a:pPr>
            <a:r>
              <a:rPr lang="en-US" dirty="0">
                <a:ea typeface="Times New Roman"/>
                <a:cs typeface="Times New Roman"/>
              </a:rPr>
              <a:t>Times Interest Ratio</a:t>
            </a:r>
          </a:p>
          <a:p>
            <a:pPr lvl="1">
              <a:lnSpc>
                <a:spcPct val="115000"/>
              </a:lnSpc>
              <a:spcBef>
                <a:spcPts val="0"/>
              </a:spcBef>
              <a:spcAft>
                <a:spcPts val="0"/>
              </a:spcAft>
              <a:buFont typeface="+mj-lt"/>
              <a:buAutoNum type="alphaLcParenR"/>
            </a:pPr>
            <a:r>
              <a:rPr lang="en-US" dirty="0">
                <a:ea typeface="Times New Roman"/>
                <a:cs typeface="Times New Roman"/>
              </a:rPr>
              <a:t>Times Earned Ratio</a:t>
            </a:r>
          </a:p>
          <a:p>
            <a:pPr lvl="1">
              <a:lnSpc>
                <a:spcPct val="115000"/>
              </a:lnSpc>
              <a:spcBef>
                <a:spcPts val="0"/>
              </a:spcBef>
              <a:spcAft>
                <a:spcPts val="0"/>
              </a:spcAft>
              <a:buFont typeface="+mj-lt"/>
              <a:buAutoNum type="alphaLcParenR"/>
            </a:pPr>
            <a:r>
              <a:rPr lang="en-US" dirty="0">
                <a:ea typeface="Times New Roman"/>
                <a:cs typeface="Times New Roman"/>
              </a:rPr>
              <a:t>Times Ratio</a:t>
            </a:r>
          </a:p>
          <a:p>
            <a:pPr lvl="1">
              <a:lnSpc>
                <a:spcPct val="115000"/>
              </a:lnSpc>
              <a:spcBef>
                <a:spcPts val="0"/>
              </a:spcBef>
              <a:spcAft>
                <a:spcPts val="1000"/>
              </a:spcAft>
              <a:buFont typeface="+mj-lt"/>
              <a:buAutoNum type="alphaLcParenR"/>
            </a:pPr>
            <a:r>
              <a:rPr lang="en-US" dirty="0">
                <a:ea typeface="Times New Roman"/>
                <a:cs typeface="Times New Roman"/>
              </a:rPr>
              <a:t>Times Interest Earned Ratio</a:t>
            </a:r>
          </a:p>
          <a:p>
            <a:pPr lvl="0">
              <a:lnSpc>
                <a:spcPct val="115000"/>
              </a:lnSpc>
              <a:spcBef>
                <a:spcPts val="0"/>
              </a:spcBef>
              <a:spcAft>
                <a:spcPts val="1000"/>
              </a:spcAft>
              <a:buFont typeface="+mj-lt"/>
              <a:buAutoNum type="arabicParenR" startAt="3"/>
            </a:pPr>
            <a:r>
              <a:rPr lang="en-US" dirty="0">
                <a:ea typeface="Times New Roman"/>
                <a:cs typeface="Times New Roman"/>
              </a:rPr>
              <a:t>What does the coverage ratio show?</a:t>
            </a:r>
          </a:p>
          <a:p>
            <a:pPr lvl="1">
              <a:lnSpc>
                <a:spcPct val="115000"/>
              </a:lnSpc>
              <a:spcBef>
                <a:spcPts val="0"/>
              </a:spcBef>
              <a:spcAft>
                <a:spcPts val="0"/>
              </a:spcAft>
              <a:buFont typeface="+mj-lt"/>
              <a:buAutoNum type="alphaLcParenR"/>
            </a:pPr>
            <a:r>
              <a:rPr lang="en-US" dirty="0">
                <a:ea typeface="Times New Roman"/>
                <a:cs typeface="Times New Roman"/>
              </a:rPr>
              <a:t>It shows how many times a company’s earnings can cover the fixed-interest payments on its short-term debt</a:t>
            </a:r>
          </a:p>
          <a:p>
            <a:pPr lvl="1">
              <a:lnSpc>
                <a:spcPct val="115000"/>
              </a:lnSpc>
              <a:spcBef>
                <a:spcPts val="0"/>
              </a:spcBef>
              <a:spcAft>
                <a:spcPts val="0"/>
              </a:spcAft>
              <a:buFont typeface="+mj-lt"/>
              <a:buAutoNum type="alphaLcParenR"/>
            </a:pPr>
            <a:r>
              <a:rPr lang="en-US" dirty="0">
                <a:ea typeface="Times New Roman"/>
                <a:cs typeface="Times New Roman"/>
              </a:rPr>
              <a:t>It shows how many times a company’s earnings can cover the fixed-interest payments on its long-term debt</a:t>
            </a:r>
          </a:p>
          <a:p>
            <a:pPr lvl="1">
              <a:lnSpc>
                <a:spcPct val="115000"/>
              </a:lnSpc>
              <a:spcBef>
                <a:spcPts val="0"/>
              </a:spcBef>
              <a:spcAft>
                <a:spcPts val="0"/>
              </a:spcAft>
              <a:buFont typeface="+mj-lt"/>
              <a:buAutoNum type="alphaLcParenR"/>
            </a:pPr>
            <a:r>
              <a:rPr lang="en-US" dirty="0">
                <a:ea typeface="Times New Roman"/>
                <a:cs typeface="Times New Roman"/>
              </a:rPr>
              <a:t>It shows  the earnings before interest and taxes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039365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ratio calculation do we use to get the following result: </a:t>
            </a:r>
            <a:r>
              <a:rPr lang="en-US" dirty="0">
                <a:ea typeface="Times New Roman"/>
                <a:cs typeface="Arial"/>
              </a:rPr>
              <a:t>This ratio determines how much of the assets are financed?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Debt to Equity Ratio</a:t>
            </a:r>
          </a:p>
          <a:p>
            <a:pPr lvl="1">
              <a:lnSpc>
                <a:spcPct val="115000"/>
              </a:lnSpc>
              <a:spcBef>
                <a:spcPts val="0"/>
              </a:spcBef>
              <a:spcAft>
                <a:spcPts val="0"/>
              </a:spcAft>
              <a:buFont typeface="+mj-lt"/>
              <a:buAutoNum type="alphaLcParenR"/>
            </a:pPr>
            <a:r>
              <a:rPr lang="en-US" dirty="0">
                <a:ea typeface="Times New Roman"/>
                <a:cs typeface="Times New Roman"/>
              </a:rPr>
              <a:t>Debt Ratio</a:t>
            </a:r>
          </a:p>
          <a:p>
            <a:pPr lvl="1">
              <a:lnSpc>
                <a:spcPct val="115000"/>
              </a:lnSpc>
              <a:spcBef>
                <a:spcPts val="0"/>
              </a:spcBef>
              <a:spcAft>
                <a:spcPts val="0"/>
              </a:spcAft>
              <a:buFont typeface="+mj-lt"/>
              <a:buAutoNum type="alphaLcParenR"/>
            </a:pPr>
            <a:r>
              <a:rPr lang="en-US" dirty="0">
                <a:ea typeface="Times New Roman"/>
                <a:cs typeface="Times New Roman"/>
              </a:rPr>
              <a:t>Equity ratio</a:t>
            </a:r>
          </a:p>
          <a:p>
            <a:pPr lvl="1">
              <a:lnSpc>
                <a:spcPct val="115000"/>
              </a:lnSpc>
              <a:spcBef>
                <a:spcPts val="0"/>
              </a:spcBef>
              <a:spcAft>
                <a:spcPts val="1000"/>
              </a:spcAft>
              <a:buFont typeface="+mj-lt"/>
              <a:buAutoNum type="alphaLcParenR"/>
            </a:pPr>
            <a:r>
              <a:rPr lang="en-US" dirty="0">
                <a:ea typeface="Times New Roman"/>
                <a:cs typeface="Times New Roman"/>
              </a:rPr>
              <a:t>Assets ratio</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What do the leverage ratios calculate?</a:t>
            </a:r>
          </a:p>
          <a:p>
            <a:pPr lvl="1">
              <a:lnSpc>
                <a:spcPct val="115000"/>
              </a:lnSpc>
              <a:spcBef>
                <a:spcPts val="0"/>
              </a:spcBef>
              <a:spcAft>
                <a:spcPts val="0"/>
              </a:spcAft>
              <a:buFont typeface="+mj-lt"/>
              <a:buAutoNum type="alphaLcParenR"/>
            </a:pPr>
            <a:r>
              <a:rPr lang="en-US" dirty="0">
                <a:ea typeface="Times New Roman"/>
                <a:cs typeface="Times New Roman"/>
              </a:rPr>
              <a:t>The proportion of the owner’s contribution and the contribution from creditors</a:t>
            </a:r>
          </a:p>
          <a:p>
            <a:pPr lvl="1">
              <a:lnSpc>
                <a:spcPct val="115000"/>
              </a:lnSpc>
              <a:spcBef>
                <a:spcPts val="0"/>
              </a:spcBef>
              <a:spcAft>
                <a:spcPts val="0"/>
              </a:spcAft>
              <a:buFont typeface="+mj-lt"/>
              <a:buAutoNum type="alphaLcParenR"/>
            </a:pPr>
            <a:r>
              <a:rPr lang="en-US" dirty="0">
                <a:ea typeface="Times New Roman"/>
                <a:cs typeface="Times New Roman"/>
              </a:rPr>
              <a:t>The owner’s contribution to the finance of an organization </a:t>
            </a:r>
          </a:p>
          <a:p>
            <a:pPr lvl="1">
              <a:lnSpc>
                <a:spcPct val="115000"/>
              </a:lnSpc>
              <a:spcBef>
                <a:spcPts val="0"/>
              </a:spcBef>
              <a:spcAft>
                <a:spcPts val="0"/>
              </a:spcAft>
              <a:buFont typeface="+mj-lt"/>
              <a:buAutoNum type="alphaLcParenR"/>
            </a:pPr>
            <a:r>
              <a:rPr lang="en-US" dirty="0">
                <a:ea typeface="Times New Roman"/>
                <a:cs typeface="Times New Roman"/>
              </a:rPr>
              <a:t>The creditors’ contribution to the finance of an organization </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2001468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Why is calculating the Return on Investment helpful for the job?</a:t>
            </a:r>
          </a:p>
          <a:p>
            <a:pPr lvl="1">
              <a:lnSpc>
                <a:spcPct val="115000"/>
              </a:lnSpc>
              <a:spcBef>
                <a:spcPts val="0"/>
              </a:spcBef>
              <a:spcAft>
                <a:spcPts val="0"/>
              </a:spcAft>
              <a:buFont typeface="+mj-lt"/>
              <a:buAutoNum type="alphaLcParenR"/>
            </a:pPr>
            <a:r>
              <a:rPr lang="en-US" dirty="0">
                <a:ea typeface="Times New Roman"/>
                <a:cs typeface="Times New Roman"/>
              </a:rPr>
              <a:t>Because it can practically make a financial decision instead of you</a:t>
            </a:r>
          </a:p>
          <a:p>
            <a:pPr lvl="1">
              <a:lnSpc>
                <a:spcPct val="115000"/>
              </a:lnSpc>
              <a:spcBef>
                <a:spcPts val="0"/>
              </a:spcBef>
              <a:spcAft>
                <a:spcPts val="0"/>
              </a:spcAft>
              <a:buFont typeface="+mj-lt"/>
              <a:buAutoNum type="alphaLcParenR"/>
            </a:pPr>
            <a:r>
              <a:rPr lang="en-US" dirty="0">
                <a:ea typeface="Times New Roman"/>
                <a:cs typeface="Times New Roman"/>
              </a:rPr>
              <a:t>Because it can show the efficiency of an investment</a:t>
            </a:r>
          </a:p>
          <a:p>
            <a:pPr lvl="1">
              <a:lnSpc>
                <a:spcPct val="115000"/>
              </a:lnSpc>
              <a:spcBef>
                <a:spcPts val="0"/>
              </a:spcBef>
              <a:spcAft>
                <a:spcPts val="0"/>
              </a:spcAft>
              <a:buFont typeface="+mj-lt"/>
              <a:buAutoNum type="alphaLcParenR"/>
            </a:pPr>
            <a:r>
              <a:rPr lang="en-US" dirty="0">
                <a:ea typeface="Times New Roman"/>
                <a:cs typeface="Times New Roman"/>
              </a:rPr>
              <a:t>Because it is absolutely reliable way for preventing the investment to fail</a:t>
            </a:r>
          </a:p>
          <a:p>
            <a:pPr lvl="1">
              <a:lnSpc>
                <a:spcPct val="115000"/>
              </a:lnSpc>
              <a:spcBef>
                <a:spcPts val="0"/>
              </a:spcBef>
              <a:spcAft>
                <a:spcPts val="1000"/>
              </a:spcAft>
              <a:buFont typeface="+mj-lt"/>
              <a:buAutoNum type="alphaLcParenR"/>
            </a:pPr>
            <a:r>
              <a:rPr lang="en-US" dirty="0">
                <a:ea typeface="Times New Roman"/>
                <a:cs typeface="Times New Roman"/>
              </a:rPr>
              <a:t>Because it will make you look wiser and more dedicated</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on the list of possible calculations?</a:t>
            </a:r>
          </a:p>
          <a:p>
            <a:pPr lvl="1">
              <a:lnSpc>
                <a:spcPct val="115000"/>
              </a:lnSpc>
              <a:spcBef>
                <a:spcPts val="0"/>
              </a:spcBef>
              <a:spcAft>
                <a:spcPts val="0"/>
              </a:spcAft>
              <a:buFont typeface="+mj-lt"/>
              <a:buAutoNum type="alphaLcParenR"/>
            </a:pPr>
            <a:r>
              <a:rPr lang="en-US" dirty="0">
                <a:ea typeface="Times New Roman"/>
                <a:cs typeface="Times New Roman"/>
              </a:rPr>
              <a:t>Return on gross invested capital (ROGIC)</a:t>
            </a:r>
          </a:p>
          <a:p>
            <a:pPr lvl="1">
              <a:lnSpc>
                <a:spcPct val="115000"/>
              </a:lnSpc>
              <a:spcBef>
                <a:spcPts val="0"/>
              </a:spcBef>
              <a:spcAft>
                <a:spcPts val="0"/>
              </a:spcAft>
              <a:buFont typeface="+mj-lt"/>
              <a:buAutoNum type="alphaLcParenR"/>
            </a:pPr>
            <a:r>
              <a:rPr lang="en-US" dirty="0">
                <a:ea typeface="Times New Roman"/>
                <a:cs typeface="Times New Roman"/>
              </a:rPr>
              <a:t>Return on capital employed (ROCE)</a:t>
            </a:r>
          </a:p>
          <a:p>
            <a:pPr lvl="1">
              <a:lnSpc>
                <a:spcPct val="115000"/>
              </a:lnSpc>
              <a:spcBef>
                <a:spcPts val="0"/>
              </a:spcBef>
              <a:spcAft>
                <a:spcPts val="0"/>
              </a:spcAft>
              <a:buFont typeface="+mj-lt"/>
              <a:buAutoNum type="alphaLcParenR"/>
            </a:pPr>
            <a:r>
              <a:rPr lang="en-US" dirty="0">
                <a:ea typeface="Times New Roman"/>
                <a:cs typeface="Times New Roman"/>
              </a:rPr>
              <a:t>Return of Loss (ROL)</a:t>
            </a:r>
          </a:p>
          <a:p>
            <a:pPr lvl="1">
              <a:lnSpc>
                <a:spcPct val="115000"/>
              </a:lnSpc>
              <a:spcBef>
                <a:spcPts val="0"/>
              </a:spcBef>
              <a:spcAft>
                <a:spcPts val="1000"/>
              </a:spcAft>
              <a:buFont typeface="+mj-lt"/>
              <a:buAutoNum type="alphaLcParenR"/>
            </a:pPr>
            <a:r>
              <a:rPr lang="en-US" dirty="0">
                <a:ea typeface="Times New Roman"/>
                <a:cs typeface="Times New Roman"/>
              </a:rPr>
              <a:t>Return on equity (ROE)</a:t>
            </a:r>
          </a:p>
          <a:p>
            <a:endParaRPr lang="en-US" dirty="0"/>
          </a:p>
        </p:txBody>
      </p:sp>
    </p:spTree>
    <p:extLst>
      <p:ext uri="{BB962C8B-B14F-4D97-AF65-F5344CB8AC3E}">
        <p14:creationId xmlns:p14="http://schemas.microsoft.com/office/powerpoint/2010/main" val="8757133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ratio calculation do we use to get the following result:  </a:t>
            </a:r>
            <a:r>
              <a:rPr lang="en-US" dirty="0">
                <a:ea typeface="Times New Roman"/>
                <a:cs typeface="Arial"/>
              </a:rPr>
              <a:t>This ratio determines the relative financial strength and long-run liquidity?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Stockholders’ Equity Ratio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Total Debt to Net Worth</a:t>
            </a:r>
          </a:p>
          <a:p>
            <a:pPr lvl="1">
              <a:lnSpc>
                <a:spcPct val="115000"/>
              </a:lnSpc>
              <a:spcBef>
                <a:spcPts val="0"/>
              </a:spcBef>
              <a:spcAft>
                <a:spcPts val="0"/>
              </a:spcAft>
              <a:buFont typeface="+mj-lt"/>
              <a:buAutoNum type="alphaLcParenR"/>
            </a:pPr>
            <a:r>
              <a:rPr lang="en-US" dirty="0">
                <a:ea typeface="Times New Roman"/>
                <a:cs typeface="Times New Roman"/>
              </a:rPr>
              <a:t>Current Assets to Total Debt</a:t>
            </a:r>
          </a:p>
          <a:p>
            <a:pPr lvl="1">
              <a:lnSpc>
                <a:spcPct val="115000"/>
              </a:lnSpc>
              <a:spcBef>
                <a:spcPts val="0"/>
              </a:spcBef>
              <a:spcAft>
                <a:spcPts val="1000"/>
              </a:spcAft>
              <a:buFont typeface="+mj-lt"/>
              <a:buAutoNum type="alphaLcParenR"/>
            </a:pPr>
            <a:r>
              <a:rPr lang="en-US" dirty="0">
                <a:ea typeface="Times New Roman"/>
                <a:cs typeface="Times New Roman"/>
              </a:rPr>
              <a:t>Stockholder’s Net Worth</a:t>
            </a:r>
          </a:p>
          <a:p>
            <a:pPr lvl="0">
              <a:lnSpc>
                <a:spcPct val="115000"/>
              </a:lnSpc>
              <a:spcBef>
                <a:spcPts val="0"/>
              </a:spcBef>
              <a:spcAft>
                <a:spcPts val="1000"/>
              </a:spcAft>
              <a:buFont typeface="+mj-lt"/>
              <a:buAutoNum type="arabicParenR"/>
            </a:pPr>
            <a:r>
              <a:rPr lang="en-US" dirty="0">
                <a:ea typeface="Times New Roman"/>
                <a:cs typeface="Times New Roman"/>
              </a:rPr>
              <a:t>Why is using the long-term analysis helpful?</a:t>
            </a:r>
          </a:p>
          <a:p>
            <a:pPr lvl="1">
              <a:lnSpc>
                <a:spcPct val="115000"/>
              </a:lnSpc>
              <a:spcBef>
                <a:spcPts val="0"/>
              </a:spcBef>
              <a:spcAft>
                <a:spcPts val="0"/>
              </a:spcAft>
              <a:buFont typeface="+mj-lt"/>
              <a:buAutoNum type="alphaLcParenR"/>
            </a:pPr>
            <a:r>
              <a:rPr lang="en-US" dirty="0">
                <a:ea typeface="Times New Roman"/>
                <a:cs typeface="Times New Roman"/>
              </a:rPr>
              <a:t>Because it shows the real current financial situation </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it can determine an organization’s future financial performance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Because it can solve an organization’s financial problems</a:t>
            </a:r>
          </a:p>
          <a:p>
            <a:pPr lvl="1">
              <a:lnSpc>
                <a:spcPct val="115000"/>
              </a:lnSpc>
              <a:spcBef>
                <a:spcPts val="0"/>
              </a:spcBef>
              <a:spcAft>
                <a:spcPts val="1000"/>
              </a:spcAft>
              <a:buFont typeface="+mj-lt"/>
              <a:buAutoNum type="alphaLcParenR"/>
            </a:pPr>
            <a:r>
              <a:rPr lang="en-US" dirty="0">
                <a:ea typeface="Times New Roman"/>
                <a:cs typeface="Times New Roman"/>
              </a:rPr>
              <a:t>Because it can definitely prevent financial damages</a:t>
            </a:r>
          </a:p>
        </p:txBody>
      </p:sp>
    </p:spTree>
    <p:extLst>
      <p:ext uri="{BB962C8B-B14F-4D97-AF65-F5344CB8AC3E}">
        <p14:creationId xmlns:p14="http://schemas.microsoft.com/office/powerpoint/2010/main" val="25604034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What is the name of the ratio calculation that we use for calculating the coverage ratios?</a:t>
            </a:r>
          </a:p>
          <a:p>
            <a:pPr lvl="1">
              <a:lnSpc>
                <a:spcPct val="115000"/>
              </a:lnSpc>
              <a:spcBef>
                <a:spcPts val="0"/>
              </a:spcBef>
              <a:spcAft>
                <a:spcPts val="0"/>
              </a:spcAft>
              <a:buFont typeface="+mj-lt"/>
              <a:buAutoNum type="alphaLcParenR"/>
            </a:pPr>
            <a:r>
              <a:rPr lang="en-US" dirty="0">
                <a:ea typeface="Times New Roman"/>
                <a:cs typeface="Times New Roman"/>
              </a:rPr>
              <a:t>Times Interest Ratio</a:t>
            </a:r>
          </a:p>
          <a:p>
            <a:pPr lvl="1">
              <a:lnSpc>
                <a:spcPct val="115000"/>
              </a:lnSpc>
              <a:spcBef>
                <a:spcPts val="0"/>
              </a:spcBef>
              <a:spcAft>
                <a:spcPts val="0"/>
              </a:spcAft>
              <a:buFont typeface="+mj-lt"/>
              <a:buAutoNum type="alphaLcParenR"/>
            </a:pPr>
            <a:r>
              <a:rPr lang="en-US" dirty="0">
                <a:ea typeface="Times New Roman"/>
                <a:cs typeface="Times New Roman"/>
              </a:rPr>
              <a:t>Times Earned Ratio</a:t>
            </a:r>
          </a:p>
          <a:p>
            <a:pPr lvl="1">
              <a:lnSpc>
                <a:spcPct val="115000"/>
              </a:lnSpc>
              <a:spcBef>
                <a:spcPts val="0"/>
              </a:spcBef>
              <a:spcAft>
                <a:spcPts val="0"/>
              </a:spcAft>
              <a:buFont typeface="+mj-lt"/>
              <a:buAutoNum type="alphaLcParenR"/>
            </a:pPr>
            <a:r>
              <a:rPr lang="en-US" dirty="0">
                <a:ea typeface="Times New Roman"/>
                <a:cs typeface="Times New Roman"/>
              </a:rPr>
              <a:t>Times Ratio</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Times Interest Earned Ratio</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What does the coverage ratio show?</a:t>
            </a:r>
          </a:p>
          <a:p>
            <a:pPr lvl="1">
              <a:lnSpc>
                <a:spcPct val="115000"/>
              </a:lnSpc>
              <a:spcBef>
                <a:spcPts val="0"/>
              </a:spcBef>
              <a:spcAft>
                <a:spcPts val="0"/>
              </a:spcAft>
              <a:buFont typeface="+mj-lt"/>
              <a:buAutoNum type="alphaLcParenR"/>
            </a:pPr>
            <a:r>
              <a:rPr lang="en-US" dirty="0">
                <a:ea typeface="Times New Roman"/>
                <a:cs typeface="Times New Roman"/>
              </a:rPr>
              <a:t>It shows how many times a company’s earnings can cover the fixed-interest payments on its short-term debt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shows how many times a company’s earnings can cover the fixed-interest payments on its long-term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shows  the earnings before interest and taxes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5617635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ratio calculation do we use to get the following result: </a:t>
            </a:r>
            <a:r>
              <a:rPr lang="en-US" dirty="0">
                <a:ea typeface="Times New Roman"/>
                <a:cs typeface="Arial"/>
              </a:rPr>
              <a:t>This ratio determines how much of the assets are financed?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Debt to Equity Ratio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Debt Ratio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Equity ratio</a:t>
            </a:r>
          </a:p>
          <a:p>
            <a:pPr lvl="1">
              <a:lnSpc>
                <a:spcPct val="115000"/>
              </a:lnSpc>
              <a:spcBef>
                <a:spcPts val="0"/>
              </a:spcBef>
              <a:spcAft>
                <a:spcPts val="1000"/>
              </a:spcAft>
              <a:buFont typeface="+mj-lt"/>
              <a:buAutoNum type="alphaLcParenR"/>
            </a:pPr>
            <a:r>
              <a:rPr lang="en-US" dirty="0">
                <a:ea typeface="Times New Roman"/>
                <a:cs typeface="Times New Roman"/>
              </a:rPr>
              <a:t>Assets ratio</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What do the leverage ratios calculate?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proportion of the owner’s contribution and the contribution from creditors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owner’s contribution to the finance of an organization </a:t>
            </a:r>
          </a:p>
          <a:p>
            <a:pPr lvl="1">
              <a:lnSpc>
                <a:spcPct val="115000"/>
              </a:lnSpc>
              <a:spcBef>
                <a:spcPts val="0"/>
              </a:spcBef>
              <a:spcAft>
                <a:spcPts val="0"/>
              </a:spcAft>
              <a:buFont typeface="+mj-lt"/>
              <a:buAutoNum type="alphaLcParenR"/>
            </a:pPr>
            <a:r>
              <a:rPr lang="en-US" dirty="0">
                <a:ea typeface="Times New Roman"/>
                <a:cs typeface="Times New Roman"/>
              </a:rPr>
              <a:t>The creditors’ contribution to the finance of an organization </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24348148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Why is calculating the Return on Investment helpful for the job?</a:t>
            </a:r>
          </a:p>
          <a:p>
            <a:pPr lvl="1">
              <a:lnSpc>
                <a:spcPct val="115000"/>
              </a:lnSpc>
              <a:spcBef>
                <a:spcPts val="0"/>
              </a:spcBef>
              <a:spcAft>
                <a:spcPts val="0"/>
              </a:spcAft>
              <a:buFont typeface="+mj-lt"/>
              <a:buAutoNum type="alphaLcParenR"/>
            </a:pPr>
            <a:r>
              <a:rPr lang="en-US" dirty="0">
                <a:ea typeface="Times New Roman"/>
                <a:cs typeface="Times New Roman"/>
              </a:rPr>
              <a:t>Because it can practically make a financial decision instead of you</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it can show the efficiency of an investment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Because it is absolutely reliable way for preventing the investment to fail</a:t>
            </a:r>
          </a:p>
          <a:p>
            <a:pPr lvl="1">
              <a:lnSpc>
                <a:spcPct val="115000"/>
              </a:lnSpc>
              <a:spcBef>
                <a:spcPts val="0"/>
              </a:spcBef>
              <a:spcAft>
                <a:spcPts val="1000"/>
              </a:spcAft>
              <a:buFont typeface="+mj-lt"/>
              <a:buAutoNum type="alphaLcParenR"/>
            </a:pPr>
            <a:r>
              <a:rPr lang="en-US" dirty="0">
                <a:ea typeface="Times New Roman"/>
                <a:cs typeface="Times New Roman"/>
              </a:rPr>
              <a:t>Because it will make you look wiser and more dedicated</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on the list of possible calculations?</a:t>
            </a:r>
          </a:p>
          <a:p>
            <a:pPr lvl="1">
              <a:lnSpc>
                <a:spcPct val="115000"/>
              </a:lnSpc>
              <a:spcBef>
                <a:spcPts val="0"/>
              </a:spcBef>
              <a:spcAft>
                <a:spcPts val="0"/>
              </a:spcAft>
              <a:buFont typeface="+mj-lt"/>
              <a:buAutoNum type="alphaLcParenR"/>
            </a:pPr>
            <a:r>
              <a:rPr lang="en-US" dirty="0">
                <a:ea typeface="Times New Roman"/>
                <a:cs typeface="Times New Roman"/>
              </a:rPr>
              <a:t>Return on gross invested capital (ROGIC)</a:t>
            </a:r>
          </a:p>
          <a:p>
            <a:pPr lvl="1">
              <a:lnSpc>
                <a:spcPct val="115000"/>
              </a:lnSpc>
              <a:spcBef>
                <a:spcPts val="0"/>
              </a:spcBef>
              <a:spcAft>
                <a:spcPts val="0"/>
              </a:spcAft>
              <a:buFont typeface="+mj-lt"/>
              <a:buAutoNum type="alphaLcParenR"/>
            </a:pPr>
            <a:r>
              <a:rPr lang="en-US" dirty="0">
                <a:ea typeface="Times New Roman"/>
                <a:cs typeface="Times New Roman"/>
              </a:rPr>
              <a:t>Return on capital employed (ROCE)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Return of Loss (ROL)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Return on equity (ROE)</a:t>
            </a:r>
          </a:p>
          <a:p>
            <a:endParaRPr lang="en-US" dirty="0"/>
          </a:p>
        </p:txBody>
      </p:sp>
    </p:spTree>
    <p:extLst>
      <p:ext uri="{BB962C8B-B14F-4D97-AF65-F5344CB8AC3E}">
        <p14:creationId xmlns:p14="http://schemas.microsoft.com/office/powerpoint/2010/main" val="39848048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Module Six: </a:t>
            </a:r>
            <a:br>
              <a:rPr lang="en-US" dirty="0"/>
            </a:br>
            <a:r>
              <a:rPr lang="en-US" dirty="0"/>
              <a:t>Understanding Budgets</a:t>
            </a:r>
          </a:p>
        </p:txBody>
      </p:sp>
      <p:sp>
        <p:nvSpPr>
          <p:cNvPr id="31748"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dirty="0">
                <a:latin typeface="Cambria" pitchFamily="18" charset="0"/>
                <a:cs typeface="Times New Roman" pitchFamily="18" charset="0"/>
              </a:rPr>
              <a:t>A budget is just a method of worrying before you spend money, as well as afterward.</a:t>
            </a:r>
            <a:endParaRPr lang="en-US" dirty="0">
              <a:cs typeface="Times New Roman" pitchFamily="18" charset="0"/>
            </a:endParaRPr>
          </a:p>
          <a:p>
            <a:pPr algn="ctr">
              <a:lnSpc>
                <a:spcPct val="115000"/>
              </a:lnSpc>
              <a:spcBef>
                <a:spcPct val="0"/>
              </a:spcBef>
              <a:spcAft>
                <a:spcPts val="1000"/>
              </a:spcAft>
            </a:pPr>
            <a:r>
              <a:rPr lang="en-US" b="1" dirty="0">
                <a:latin typeface="Cambria" pitchFamily="18" charset="0"/>
                <a:cs typeface="Times New Roman" pitchFamily="18" charset="0"/>
              </a:rPr>
              <a:t>Anonymous</a:t>
            </a:r>
            <a:endParaRPr lang="en-US" b="1" dirty="0">
              <a:cs typeface="Times New Roman" pitchFamily="18" charset="0"/>
            </a:endParaRPr>
          </a:p>
          <a:p>
            <a:endParaRPr lang="en-US" dirty="0"/>
          </a:p>
        </p:txBody>
      </p:sp>
      <p:sp>
        <p:nvSpPr>
          <p:cNvPr id="30723" name="Content Placeholder 3"/>
          <p:cNvSpPr>
            <a:spLocks noGrp="1"/>
          </p:cNvSpPr>
          <p:nvPr>
            <p:ph type="body" sz="quarter" idx="11"/>
          </p:nvPr>
        </p:nvSpPr>
        <p:spPr/>
        <p:txBody>
          <a:bodyPr>
            <a:normAutofit/>
          </a:bodyPr>
          <a:lstStyle/>
          <a:p>
            <a:pPr>
              <a:defRPr/>
            </a:pPr>
            <a:r>
              <a:rPr lang="en-US" dirty="0"/>
              <a:t>In this module, you will learn the following on budgets:</a:t>
            </a:r>
          </a:p>
          <a:p>
            <a:pPr>
              <a:buFont typeface="Arial" pitchFamily="34" charset="0"/>
              <a:buChar char="•"/>
              <a:defRPr/>
            </a:pPr>
            <a:r>
              <a:rPr lang="en-US" dirty="0"/>
              <a:t>Common types of budgets</a:t>
            </a:r>
          </a:p>
          <a:p>
            <a:pPr>
              <a:buFont typeface="Arial" pitchFamily="34" charset="0"/>
              <a:buChar char="•"/>
              <a:defRPr/>
            </a:pPr>
            <a:r>
              <a:rPr lang="en-US" dirty="0"/>
              <a:t>What information do I need?</a:t>
            </a:r>
          </a:p>
          <a:p>
            <a:pPr>
              <a:buFont typeface="Arial" pitchFamily="34" charset="0"/>
              <a:buChar char="•"/>
              <a:defRPr/>
            </a:pPr>
            <a:r>
              <a:rPr lang="en-US" dirty="0"/>
              <a:t>Who should be involved?</a:t>
            </a:r>
          </a:p>
          <a:p>
            <a:pPr>
              <a:buFont typeface="Arial" pitchFamily="34" charset="0"/>
              <a:buChar char="•"/>
              <a:defRPr/>
            </a:pPr>
            <a:r>
              <a:rPr lang="en-US" dirty="0"/>
              <a:t>What should a budget look like?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55DB060-C1DB-4C2C-9735-638E583979B0}"/>
              </a:ext>
            </a:extLst>
          </p:cNvPr>
          <p:cNvSpPr>
            <a:spLocks noGrp="1"/>
          </p:cNvSpPr>
          <p:nvPr>
            <p:ph sz="quarter" idx="11"/>
          </p:nvPr>
        </p:nvSpPr>
        <p:spPr/>
        <p:txBody>
          <a:bodyPr/>
          <a:lstStyle/>
          <a:p>
            <a:endParaRPr lang="en-US"/>
          </a:p>
        </p:txBody>
      </p:sp>
      <p:sp>
        <p:nvSpPr>
          <p:cNvPr id="32770" name="Title 4"/>
          <p:cNvSpPr>
            <a:spLocks noGrp="1"/>
          </p:cNvSpPr>
          <p:nvPr>
            <p:ph type="title"/>
          </p:nvPr>
        </p:nvSpPr>
        <p:spPr/>
        <p:txBody>
          <a:bodyPr/>
          <a:lstStyle/>
          <a:p>
            <a:r>
              <a:rPr lang="en-US" dirty="0"/>
              <a:t>Common Types of Budgets</a:t>
            </a:r>
          </a:p>
        </p:txBody>
      </p:sp>
      <p:grpSp>
        <p:nvGrpSpPr>
          <p:cNvPr id="2" name="Group 1">
            <a:extLst>
              <a:ext uri="{FF2B5EF4-FFF2-40B4-BE49-F238E27FC236}">
                <a16:creationId xmlns:a16="http://schemas.microsoft.com/office/drawing/2014/main" id="{A3A1197E-799E-4AF8-B78F-6FF64FA4F2E5}"/>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F2FCC8BE-C5D7-47E6-BB1C-4747E5432357}"/>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Sales</a:t>
              </a:r>
            </a:p>
          </p:txBody>
        </p:sp>
        <p:sp>
          <p:nvSpPr>
            <p:cNvPr id="5" name="Freeform: Shape 4">
              <a:extLst>
                <a:ext uri="{FF2B5EF4-FFF2-40B4-BE49-F238E27FC236}">
                  <a16:creationId xmlns:a16="http://schemas.microsoft.com/office/drawing/2014/main" id="{4FF34271-3A99-4B71-B184-EB468EDA0098}"/>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936304"/>
                <a:satOff val="-1168"/>
                <a:lumOff val="275"/>
                <a:alphaOff val="0"/>
              </a:schemeClr>
            </a:fillRef>
            <a:effectRef idx="0">
              <a:schemeClr val="accent2">
                <a:hueOff val="936304"/>
                <a:satOff val="-1168"/>
                <a:lumOff val="275"/>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Production</a:t>
              </a:r>
            </a:p>
          </p:txBody>
        </p:sp>
        <p:sp>
          <p:nvSpPr>
            <p:cNvPr id="6" name="Freeform: Shape 5">
              <a:extLst>
                <a:ext uri="{FF2B5EF4-FFF2-40B4-BE49-F238E27FC236}">
                  <a16:creationId xmlns:a16="http://schemas.microsoft.com/office/drawing/2014/main" id="{894FB668-FFF3-4C56-9A57-14E8849EC58A}"/>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1872608"/>
                <a:satOff val="-2336"/>
                <a:lumOff val="549"/>
                <a:alphaOff val="0"/>
              </a:schemeClr>
            </a:fillRef>
            <a:effectRef idx="0">
              <a:schemeClr val="accent2">
                <a:hueOff val="1872608"/>
                <a:satOff val="-2336"/>
                <a:lumOff val="549"/>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Cash Flow/Cash</a:t>
              </a:r>
            </a:p>
          </p:txBody>
        </p:sp>
        <p:sp>
          <p:nvSpPr>
            <p:cNvPr id="7" name="Freeform: Shape 6">
              <a:extLst>
                <a:ext uri="{FF2B5EF4-FFF2-40B4-BE49-F238E27FC236}">
                  <a16:creationId xmlns:a16="http://schemas.microsoft.com/office/drawing/2014/main" id="{DE749C32-4420-422A-9B41-5D1360DEF63C}"/>
                </a:ext>
              </a:extLst>
            </p:cNvPr>
            <p:cNvSpPr/>
            <p:nvPr/>
          </p:nvSpPr>
          <p:spPr>
            <a:xfrm>
              <a:off x="457200"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2808911"/>
                <a:satOff val="-3503"/>
                <a:lumOff val="824"/>
                <a:alphaOff val="0"/>
              </a:schemeClr>
            </a:fillRef>
            <a:effectRef idx="0">
              <a:schemeClr val="accent2">
                <a:hueOff val="2808911"/>
                <a:satOff val="-3503"/>
                <a:lumOff val="824"/>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Marketing </a:t>
              </a:r>
            </a:p>
          </p:txBody>
        </p:sp>
        <p:sp>
          <p:nvSpPr>
            <p:cNvPr id="8" name="Freeform: Shape 7">
              <a:extLst>
                <a:ext uri="{FF2B5EF4-FFF2-40B4-BE49-F238E27FC236}">
                  <a16:creationId xmlns:a16="http://schemas.microsoft.com/office/drawing/2014/main" id="{256ECCF3-4197-407F-AE64-2036977EFB9C}"/>
                </a:ext>
              </a:extLst>
            </p:cNvPr>
            <p:cNvSpPr/>
            <p:nvPr/>
          </p:nvSpPr>
          <p:spPr>
            <a:xfrm>
              <a:off x="3286125"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Project </a:t>
              </a:r>
            </a:p>
          </p:txBody>
        </p:sp>
        <p:sp>
          <p:nvSpPr>
            <p:cNvPr id="9" name="Freeform: Shape 8">
              <a:extLst>
                <a:ext uri="{FF2B5EF4-FFF2-40B4-BE49-F238E27FC236}">
                  <a16:creationId xmlns:a16="http://schemas.microsoft.com/office/drawing/2014/main" id="{34F30536-9CA0-4939-9854-2EF4ACC2D4CE}"/>
                </a:ext>
              </a:extLst>
            </p:cNvPr>
            <p:cNvSpPr/>
            <p:nvPr/>
          </p:nvSpPr>
          <p:spPr>
            <a:xfrm>
              <a:off x="6115049"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Expenditure </a:t>
              </a:r>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458F378-A92F-4645-8C2F-31520640D7B1}"/>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dirty="0"/>
              <a:t>What Information do I Need?</a:t>
            </a:r>
          </a:p>
        </p:txBody>
      </p:sp>
      <p:grpSp>
        <p:nvGrpSpPr>
          <p:cNvPr id="2" name="Group 1">
            <a:extLst>
              <a:ext uri="{FF2B5EF4-FFF2-40B4-BE49-F238E27FC236}">
                <a16:creationId xmlns:a16="http://schemas.microsoft.com/office/drawing/2014/main" id="{942150E3-9184-4987-98AC-FF5DB6506DB0}"/>
              </a:ext>
            </a:extLst>
          </p:cNvPr>
          <p:cNvGrpSpPr/>
          <p:nvPr/>
        </p:nvGrpSpPr>
        <p:grpSpPr>
          <a:xfrm>
            <a:off x="458927" y="1600200"/>
            <a:ext cx="8226144" cy="4525963"/>
            <a:chOff x="458927" y="1600200"/>
            <a:chExt cx="8226144" cy="4525963"/>
          </a:xfrm>
        </p:grpSpPr>
        <p:sp>
          <p:nvSpPr>
            <p:cNvPr id="4" name="Freeform: Shape 3">
              <a:extLst>
                <a:ext uri="{FF2B5EF4-FFF2-40B4-BE49-F238E27FC236}">
                  <a16:creationId xmlns:a16="http://schemas.microsoft.com/office/drawing/2014/main" id="{90A41147-8642-43EA-B1B1-52E0FD59597E}"/>
                </a:ext>
              </a:extLst>
            </p:cNvPr>
            <p:cNvSpPr/>
            <p:nvPr/>
          </p:nvSpPr>
          <p:spPr>
            <a:xfrm>
              <a:off x="458927"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0256" tIns="2080641" rIns="270256" bIns="1175449"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are the goals</a:t>
              </a:r>
            </a:p>
          </p:txBody>
        </p:sp>
        <p:sp>
          <p:nvSpPr>
            <p:cNvPr id="5" name="Oval 4">
              <a:extLst>
                <a:ext uri="{FF2B5EF4-FFF2-40B4-BE49-F238E27FC236}">
                  <a16:creationId xmlns:a16="http://schemas.microsoft.com/office/drawing/2014/main" id="{344622F3-1304-45A0-BD6D-75F1D725E2E0}"/>
                </a:ext>
              </a:extLst>
            </p:cNvPr>
            <p:cNvSpPr/>
            <p:nvPr/>
          </p:nvSpPr>
          <p:spPr>
            <a:xfrm>
              <a:off x="1049496" y="1871757"/>
              <a:ext cx="1507145" cy="1507145"/>
            </a:xfrm>
            <a:prstGeom prst="ellipse">
              <a:avLst/>
            </a:prstGeom>
            <a:solidFill>
              <a:schemeClr val="accent2">
                <a:tint val="50000"/>
                <a:hueOff val="0"/>
                <a:satOff val="0"/>
                <a:lumOff val="0"/>
              </a:schemeClr>
            </a:solidFill>
            <a:ln>
              <a:solidFill>
                <a:schemeClr val="lt1">
                  <a:hueOff val="0"/>
                  <a:satOff val="0"/>
                  <a:lumOff val="0"/>
                </a:schemeClr>
              </a:solidFill>
            </a:ln>
          </p:spPr>
          <p:style>
            <a:lnRef idx="2">
              <a:scrgbClr r="0" g="0" b="0"/>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EC172AE3-A605-4C44-99D1-17953E0AB910}"/>
                </a:ext>
              </a:extLst>
            </p:cNvPr>
            <p:cNvSpPr/>
            <p:nvPr/>
          </p:nvSpPr>
          <p:spPr>
            <a:xfrm>
              <a:off x="3227858"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70256" tIns="2080641" rIns="270256" bIns="1175449"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How much money?</a:t>
              </a:r>
            </a:p>
          </p:txBody>
        </p:sp>
        <p:sp>
          <p:nvSpPr>
            <p:cNvPr id="7" name="Oval 6">
              <a:extLst>
                <a:ext uri="{FF2B5EF4-FFF2-40B4-BE49-F238E27FC236}">
                  <a16:creationId xmlns:a16="http://schemas.microsoft.com/office/drawing/2014/main" id="{03C30C48-9254-4F6B-A602-5DA00FB02A06}"/>
                </a:ext>
              </a:extLst>
            </p:cNvPr>
            <p:cNvSpPr/>
            <p:nvPr/>
          </p:nvSpPr>
          <p:spPr>
            <a:xfrm>
              <a:off x="3818427" y="1871757"/>
              <a:ext cx="1507145" cy="1507145"/>
            </a:xfrm>
            <a:prstGeom prst="ellipse">
              <a:avLst/>
            </a:prstGeom>
            <a:solidFill>
              <a:schemeClr val="accent2">
                <a:tint val="50000"/>
                <a:hueOff val="2501437"/>
                <a:satOff val="-2237"/>
                <a:lumOff val="6"/>
              </a:schemeClr>
            </a:solidFill>
          </p:spPr>
          <p:style>
            <a:lnRef idx="2">
              <a:schemeClr val="lt1">
                <a:hueOff val="0"/>
                <a:satOff val="0"/>
                <a:lumOff val="0"/>
                <a:alphaOff val="0"/>
              </a:schemeClr>
            </a:lnRef>
            <a:fillRef idx="1">
              <a:scrgbClr r="0" g="0" b="0"/>
            </a:fillRef>
            <a:effectRef idx="0">
              <a:schemeClr val="accent2">
                <a:tint val="50000"/>
                <a:hueOff val="2501437"/>
                <a:satOff val="-2237"/>
                <a:lumOff val="6"/>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88FE3DBE-46C7-4850-8B89-5DC8CE41D2FC}"/>
                </a:ext>
              </a:extLst>
            </p:cNvPr>
            <p:cNvSpPr/>
            <p:nvPr/>
          </p:nvSpPr>
          <p:spPr>
            <a:xfrm>
              <a:off x="5996789"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70256" tIns="2080641" rIns="270256" bIns="1175449" numCol="1" spcCol="1270" anchor="ctr" anchorCtr="0">
              <a:noAutofit/>
            </a:bodyPr>
            <a:lstStyle/>
            <a:p>
              <a:pPr marL="0" lvl="0" indent="0" algn="ctr" defTabSz="1689100">
                <a:lnSpc>
                  <a:spcPct val="90000"/>
                </a:lnSpc>
                <a:spcBef>
                  <a:spcPct val="0"/>
                </a:spcBef>
                <a:spcAft>
                  <a:spcPct val="35000"/>
                </a:spcAft>
                <a:buNone/>
              </a:pPr>
              <a:r>
                <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What are the costs?</a:t>
              </a:r>
            </a:p>
          </p:txBody>
        </p:sp>
        <p:sp>
          <p:nvSpPr>
            <p:cNvPr id="9" name="Oval 8">
              <a:extLst>
                <a:ext uri="{FF2B5EF4-FFF2-40B4-BE49-F238E27FC236}">
                  <a16:creationId xmlns:a16="http://schemas.microsoft.com/office/drawing/2014/main" id="{9C9A06DE-B55A-48D7-AF85-F4A607FBBB3D}"/>
                </a:ext>
              </a:extLst>
            </p:cNvPr>
            <p:cNvSpPr/>
            <p:nvPr/>
          </p:nvSpPr>
          <p:spPr>
            <a:xfrm>
              <a:off x="6587358" y="1871757"/>
              <a:ext cx="1507145" cy="1507145"/>
            </a:xfrm>
            <a:prstGeom prst="ellipse">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sp>
          <p:nvSpPr>
            <p:cNvPr id="10" name="Arrow: Left-Right 9">
              <a:extLst>
                <a:ext uri="{FF2B5EF4-FFF2-40B4-BE49-F238E27FC236}">
                  <a16:creationId xmlns:a16="http://schemas.microsoft.com/office/drawing/2014/main" id="{07473E83-F205-405C-80DF-A776BD55858E}"/>
                </a:ext>
              </a:extLst>
            </p:cNvPr>
            <p:cNvSpPr/>
            <p:nvPr/>
          </p:nvSpPr>
          <p:spPr>
            <a:xfrm>
              <a:off x="786383" y="5220970"/>
              <a:ext cx="7571232" cy="678894"/>
            </a:xfrm>
            <a:prstGeom prst="leftRight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01BE2CB9-7583-470E-A10E-2D3B6E7959E5}"/>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r>
              <a:rPr lang="en-US" dirty="0"/>
              <a:t>Who Should Be Involved?</a:t>
            </a:r>
          </a:p>
        </p:txBody>
      </p:sp>
      <p:grpSp>
        <p:nvGrpSpPr>
          <p:cNvPr id="2" name="Group 1">
            <a:extLst>
              <a:ext uri="{FF2B5EF4-FFF2-40B4-BE49-F238E27FC236}">
                <a16:creationId xmlns:a16="http://schemas.microsoft.com/office/drawing/2014/main" id="{FE3B9CA2-8B27-4334-8E87-0702611A4275}"/>
              </a:ext>
            </a:extLst>
          </p:cNvPr>
          <p:cNvGrpSpPr/>
          <p:nvPr/>
        </p:nvGrpSpPr>
        <p:grpSpPr>
          <a:xfrm>
            <a:off x="457200" y="1601525"/>
            <a:ext cx="8229599" cy="4523311"/>
            <a:chOff x="457200" y="1601525"/>
            <a:chExt cx="8229599" cy="4523311"/>
          </a:xfrm>
        </p:grpSpPr>
        <p:sp>
          <p:nvSpPr>
            <p:cNvPr id="4" name="Freeform: Shape 3">
              <a:extLst>
                <a:ext uri="{FF2B5EF4-FFF2-40B4-BE49-F238E27FC236}">
                  <a16:creationId xmlns:a16="http://schemas.microsoft.com/office/drawing/2014/main" id="{4E9EF811-7387-4E4F-A39B-DCB3186FE905}"/>
                </a:ext>
              </a:extLst>
            </p:cNvPr>
            <p:cNvSpPr/>
            <p:nvPr/>
          </p:nvSpPr>
          <p:spPr>
            <a:xfrm>
              <a:off x="3749039" y="1601525"/>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32385" tIns="163877" rIns="426859" bIns="163876" numCol="1" spcCol="1270" anchor="t" anchorCtr="0">
              <a:noAutofit/>
            </a:bodyPr>
            <a:lstStyle/>
            <a:p>
              <a:pPr marL="285750" lvl="1" indent="-285750" algn="l" defTabSz="2266950">
                <a:lnSpc>
                  <a:spcPct val="90000"/>
                </a:lnSpc>
                <a:spcBef>
                  <a:spcPct val="0"/>
                </a:spcBef>
                <a:spcAft>
                  <a:spcPct val="15000"/>
                </a:spcAft>
                <a:buChar char="•"/>
              </a:pPr>
              <a:endParaRPr lang="en-US" sz="5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Freeform: Shape 4">
              <a:extLst>
                <a:ext uri="{FF2B5EF4-FFF2-40B4-BE49-F238E27FC236}">
                  <a16:creationId xmlns:a16="http://schemas.microsoft.com/office/drawing/2014/main" id="{41BC0140-B47F-49FB-ABE8-2B650AD09BE0}"/>
                </a:ext>
              </a:extLst>
            </p:cNvPr>
            <p:cNvSpPr/>
            <p:nvPr/>
          </p:nvSpPr>
          <p:spPr>
            <a:xfrm>
              <a:off x="457200" y="1601525"/>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2801" tIns="137076" rIns="222801" bIns="137076"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CEO</a:t>
              </a:r>
            </a:p>
          </p:txBody>
        </p:sp>
        <p:sp>
          <p:nvSpPr>
            <p:cNvPr id="6" name="Freeform: Shape 5">
              <a:extLst>
                <a:ext uri="{FF2B5EF4-FFF2-40B4-BE49-F238E27FC236}">
                  <a16:creationId xmlns:a16="http://schemas.microsoft.com/office/drawing/2014/main" id="{4C189389-BE87-4162-84BD-DAE65785F7B5}"/>
                </a:ext>
              </a:extLst>
            </p:cNvPr>
            <p:cNvSpPr/>
            <p:nvPr/>
          </p:nvSpPr>
          <p:spPr>
            <a:xfrm>
              <a:off x="3749039" y="2758652"/>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txBody>
            <a:bodyPr spcFirstLastPara="0" vert="horz" wrap="square" lIns="32385" tIns="163877" rIns="426859" bIns="163876" numCol="1" spcCol="1270" anchor="t" anchorCtr="0">
              <a:noAutofit/>
            </a:bodyPr>
            <a:lstStyle/>
            <a:p>
              <a:pPr marL="285750" lvl="1" indent="-285750" algn="l" defTabSz="2266950">
                <a:lnSpc>
                  <a:spcPct val="90000"/>
                </a:lnSpc>
                <a:spcBef>
                  <a:spcPct val="0"/>
                </a:spcBef>
                <a:spcAft>
                  <a:spcPct val="15000"/>
                </a:spcAft>
                <a:buChar char="•"/>
              </a:pPr>
              <a:endParaRPr lang="en-US" sz="5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Freeform: Shape 6">
              <a:extLst>
                <a:ext uri="{FF2B5EF4-FFF2-40B4-BE49-F238E27FC236}">
                  <a16:creationId xmlns:a16="http://schemas.microsoft.com/office/drawing/2014/main" id="{77D45919-A767-4EB1-A695-940D03AFE477}"/>
                </a:ext>
              </a:extLst>
            </p:cNvPr>
            <p:cNvSpPr/>
            <p:nvPr/>
          </p:nvSpPr>
          <p:spPr>
            <a:xfrm>
              <a:off x="457200" y="2758652"/>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22801" tIns="137076" rIns="222801" bIns="137076"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CFO</a:t>
              </a:r>
            </a:p>
          </p:txBody>
        </p:sp>
        <p:sp>
          <p:nvSpPr>
            <p:cNvPr id="8" name="Freeform: Shape 7">
              <a:extLst>
                <a:ext uri="{FF2B5EF4-FFF2-40B4-BE49-F238E27FC236}">
                  <a16:creationId xmlns:a16="http://schemas.microsoft.com/office/drawing/2014/main" id="{A4F771F1-6EF1-41AA-97CC-9530394C4F9E}"/>
                </a:ext>
              </a:extLst>
            </p:cNvPr>
            <p:cNvSpPr/>
            <p:nvPr/>
          </p:nvSpPr>
          <p:spPr>
            <a:xfrm>
              <a:off x="3749039" y="3915778"/>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txBody>
            <a:bodyPr spcFirstLastPara="0" vert="horz" wrap="square" lIns="32385" tIns="163877" rIns="426859" bIns="163876" numCol="1" spcCol="1270" anchor="t" anchorCtr="0">
              <a:noAutofit/>
            </a:bodyPr>
            <a:lstStyle/>
            <a:p>
              <a:pPr marL="285750" lvl="1" indent="-285750" algn="l" defTabSz="2266950">
                <a:lnSpc>
                  <a:spcPct val="90000"/>
                </a:lnSpc>
                <a:spcBef>
                  <a:spcPct val="0"/>
                </a:spcBef>
                <a:spcAft>
                  <a:spcPct val="15000"/>
                </a:spcAft>
                <a:buChar char="•"/>
              </a:pPr>
              <a:endParaRPr lang="en-US" sz="5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reeform: Shape 8">
              <a:extLst>
                <a:ext uri="{FF2B5EF4-FFF2-40B4-BE49-F238E27FC236}">
                  <a16:creationId xmlns:a16="http://schemas.microsoft.com/office/drawing/2014/main" id="{6F4A6A02-C810-488A-B020-041455A10918}"/>
                </a:ext>
              </a:extLst>
            </p:cNvPr>
            <p:cNvSpPr/>
            <p:nvPr/>
          </p:nvSpPr>
          <p:spPr>
            <a:xfrm>
              <a:off x="457200" y="3915778"/>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22801" tIns="137076" rIns="222801" bIns="137076"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Managers</a:t>
              </a:r>
            </a:p>
          </p:txBody>
        </p:sp>
        <p:sp>
          <p:nvSpPr>
            <p:cNvPr id="10" name="Freeform: Shape 9">
              <a:extLst>
                <a:ext uri="{FF2B5EF4-FFF2-40B4-BE49-F238E27FC236}">
                  <a16:creationId xmlns:a16="http://schemas.microsoft.com/office/drawing/2014/main" id="{C60952FA-6CCB-4810-9FAC-945A603D7CE1}"/>
                </a:ext>
              </a:extLst>
            </p:cNvPr>
            <p:cNvSpPr/>
            <p:nvPr/>
          </p:nvSpPr>
          <p:spPr>
            <a:xfrm>
              <a:off x="3749039" y="5072904"/>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32385" tIns="163877" rIns="426859" bIns="163876" numCol="1" spcCol="1270" anchor="t" anchorCtr="0">
              <a:noAutofit/>
            </a:bodyPr>
            <a:lstStyle/>
            <a:p>
              <a:pPr marL="285750" lvl="1" indent="-285750" algn="l" defTabSz="2266950">
                <a:lnSpc>
                  <a:spcPct val="90000"/>
                </a:lnSpc>
                <a:spcBef>
                  <a:spcPct val="0"/>
                </a:spcBef>
                <a:spcAft>
                  <a:spcPct val="15000"/>
                </a:spcAft>
                <a:buChar char="•"/>
              </a:pPr>
              <a:endParaRPr lang="en-US" sz="5100" kern="1200" dirty="0"/>
            </a:p>
          </p:txBody>
        </p:sp>
        <p:sp>
          <p:nvSpPr>
            <p:cNvPr id="11" name="Freeform: Shape 10">
              <a:extLst>
                <a:ext uri="{FF2B5EF4-FFF2-40B4-BE49-F238E27FC236}">
                  <a16:creationId xmlns:a16="http://schemas.microsoft.com/office/drawing/2014/main" id="{A523AD9F-C379-4C03-B602-993E52D5967C}"/>
                </a:ext>
              </a:extLst>
            </p:cNvPr>
            <p:cNvSpPr/>
            <p:nvPr/>
          </p:nvSpPr>
          <p:spPr>
            <a:xfrm>
              <a:off x="457200" y="5072904"/>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2801" tIns="137076" rIns="222801" bIns="137076" numCol="1" spcCol="1270" anchor="ctr" anchorCtr="0">
              <a:noAutofit/>
            </a:bodyPr>
            <a:lstStyle/>
            <a:p>
              <a:pPr marL="0" lvl="0" indent="0" algn="ctr" defTabSz="2000250">
                <a:lnSpc>
                  <a:spcPct val="90000"/>
                </a:lnSpc>
                <a:spcBef>
                  <a:spcPct val="0"/>
                </a:spcBef>
                <a:spcAft>
                  <a:spcPct val="35000"/>
                </a:spcAft>
                <a:buNone/>
              </a:pPr>
              <a:r>
                <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Operations</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689C69A-9AAA-4738-A149-E12BE488DF5D}"/>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noAutofit/>
          </a:bodyPr>
          <a:lstStyle/>
          <a:p>
            <a:pPr>
              <a:defRPr/>
            </a:pPr>
            <a:r>
              <a:rPr lang="en-US" dirty="0"/>
              <a:t>What Should a Budget Look Like?</a:t>
            </a:r>
          </a:p>
        </p:txBody>
      </p:sp>
      <p:grpSp>
        <p:nvGrpSpPr>
          <p:cNvPr id="2" name="Group 1">
            <a:extLst>
              <a:ext uri="{FF2B5EF4-FFF2-40B4-BE49-F238E27FC236}">
                <a16:creationId xmlns:a16="http://schemas.microsoft.com/office/drawing/2014/main" id="{86960FAD-2CFE-43E4-AB15-CE7474EB9AD6}"/>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C217E8D4-7A3F-41D3-96E3-7105D17A7CBF}"/>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0" tIns="905193" rIns="180578" bIns="905193"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Categories</a:t>
              </a:r>
            </a:p>
          </p:txBody>
        </p:sp>
        <p:sp>
          <p:nvSpPr>
            <p:cNvPr id="5" name="Freeform: Shape 4">
              <a:extLst>
                <a:ext uri="{FF2B5EF4-FFF2-40B4-BE49-F238E27FC236}">
                  <a16:creationId xmlns:a16="http://schemas.microsoft.com/office/drawing/2014/main" id="{1D19DDC0-2049-4E71-9EF7-1E6D8848555E}"/>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77800" tIns="905193" rIns="180579" bIns="905193"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Actual</a:t>
              </a:r>
            </a:p>
          </p:txBody>
        </p:sp>
        <p:sp>
          <p:nvSpPr>
            <p:cNvPr id="6" name="Freeform: Shape 5">
              <a:extLst>
                <a:ext uri="{FF2B5EF4-FFF2-40B4-BE49-F238E27FC236}">
                  <a16:creationId xmlns:a16="http://schemas.microsoft.com/office/drawing/2014/main" id="{D2B4F752-FA66-45AE-B15B-2FB43871A68E}"/>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77800" tIns="905193" rIns="180578" bIns="905193"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Budget</a:t>
              </a:r>
            </a:p>
          </p:txBody>
        </p:sp>
        <p:sp>
          <p:nvSpPr>
            <p:cNvPr id="7" name="Freeform: Shape 6">
              <a:extLst>
                <a:ext uri="{FF2B5EF4-FFF2-40B4-BE49-F238E27FC236}">
                  <a16:creationId xmlns:a16="http://schemas.microsoft.com/office/drawing/2014/main" id="{120C9E64-54CB-403B-BFCD-B00324539853}"/>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7800" tIns="905193" rIns="180578" bIns="905193" numCol="1" spcCol="1270" anchor="ctr" anchorCtr="0">
              <a:noAutofit/>
            </a:bodyPr>
            <a:lstStyle/>
            <a:p>
              <a:pPr marL="0" lvl="0" indent="0" algn="ctr"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Difference</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common type of budget?</a:t>
            </a:r>
          </a:p>
          <a:p>
            <a:pPr lvl="1">
              <a:lnSpc>
                <a:spcPct val="115000"/>
              </a:lnSpc>
              <a:spcBef>
                <a:spcPts val="0"/>
              </a:spcBef>
              <a:spcAft>
                <a:spcPts val="0"/>
              </a:spcAft>
              <a:buFont typeface="+mj-lt"/>
              <a:buAutoNum type="alphaLcParenR"/>
            </a:pPr>
            <a:r>
              <a:rPr lang="en-US" dirty="0">
                <a:ea typeface="Times New Roman"/>
                <a:cs typeface="Times New Roman"/>
              </a:rPr>
              <a:t>Project budget</a:t>
            </a:r>
          </a:p>
          <a:p>
            <a:pPr lvl="1">
              <a:lnSpc>
                <a:spcPct val="115000"/>
              </a:lnSpc>
              <a:spcBef>
                <a:spcPts val="0"/>
              </a:spcBef>
              <a:spcAft>
                <a:spcPts val="0"/>
              </a:spcAft>
              <a:buFont typeface="+mj-lt"/>
              <a:buAutoNum type="alphaLcParenR"/>
            </a:pPr>
            <a:r>
              <a:rPr lang="en-US" dirty="0">
                <a:ea typeface="Times New Roman"/>
                <a:cs typeface="Times New Roman"/>
              </a:rPr>
              <a:t>Cash flow/Cash budget</a:t>
            </a:r>
          </a:p>
          <a:p>
            <a:pPr lvl="1">
              <a:lnSpc>
                <a:spcPct val="115000"/>
              </a:lnSpc>
              <a:spcBef>
                <a:spcPts val="0"/>
              </a:spcBef>
              <a:spcAft>
                <a:spcPts val="0"/>
              </a:spcAft>
              <a:buFont typeface="+mj-lt"/>
              <a:buAutoNum type="alphaLcParenR"/>
            </a:pPr>
            <a:r>
              <a:rPr lang="en-US" dirty="0">
                <a:ea typeface="Times New Roman"/>
                <a:cs typeface="Times New Roman"/>
              </a:rPr>
              <a:t>Private budget</a:t>
            </a:r>
          </a:p>
          <a:p>
            <a:pPr lvl="1">
              <a:lnSpc>
                <a:spcPct val="115000"/>
              </a:lnSpc>
              <a:spcBef>
                <a:spcPts val="0"/>
              </a:spcBef>
              <a:spcAft>
                <a:spcPts val="1000"/>
              </a:spcAft>
              <a:buFont typeface="+mj-lt"/>
              <a:buAutoNum type="alphaLcParenR"/>
            </a:pPr>
            <a:r>
              <a:rPr lang="en-US" dirty="0">
                <a:ea typeface="Times New Roman"/>
                <a:cs typeface="Times New Roman"/>
              </a:rPr>
              <a:t>Marketing budget</a:t>
            </a:r>
          </a:p>
          <a:p>
            <a:pPr lvl="0">
              <a:lnSpc>
                <a:spcPct val="115000"/>
              </a:lnSpc>
              <a:spcBef>
                <a:spcPts val="0"/>
              </a:spcBef>
              <a:spcAft>
                <a:spcPts val="1000"/>
              </a:spcAft>
              <a:buFont typeface="+mj-lt"/>
              <a:buAutoNum type="arabicParenR"/>
            </a:pPr>
            <a:r>
              <a:rPr lang="en-US" dirty="0">
                <a:ea typeface="Times New Roman"/>
                <a:cs typeface="Times New Roman"/>
              </a:rPr>
              <a:t>Which type of budget estimates what expenses the organization will have for a time?</a:t>
            </a:r>
          </a:p>
          <a:p>
            <a:pPr lvl="1">
              <a:lnSpc>
                <a:spcPct val="115000"/>
              </a:lnSpc>
              <a:spcBef>
                <a:spcPts val="0"/>
              </a:spcBef>
              <a:spcAft>
                <a:spcPts val="0"/>
              </a:spcAft>
              <a:buFont typeface="+mj-lt"/>
              <a:buAutoNum type="alphaLcParenR"/>
            </a:pPr>
            <a:r>
              <a:rPr lang="en-US" dirty="0">
                <a:ea typeface="Times New Roman"/>
                <a:cs typeface="Times New Roman"/>
              </a:rPr>
              <a:t>Production Budget</a:t>
            </a:r>
          </a:p>
          <a:p>
            <a:pPr lvl="1">
              <a:lnSpc>
                <a:spcPct val="115000"/>
              </a:lnSpc>
              <a:spcBef>
                <a:spcPts val="0"/>
              </a:spcBef>
              <a:spcAft>
                <a:spcPts val="0"/>
              </a:spcAft>
              <a:buFont typeface="+mj-lt"/>
              <a:buAutoNum type="alphaLcParenR"/>
            </a:pPr>
            <a:r>
              <a:rPr lang="en-US" dirty="0">
                <a:ea typeface="Times New Roman"/>
                <a:cs typeface="Times New Roman"/>
              </a:rPr>
              <a:t>Sales budget</a:t>
            </a:r>
          </a:p>
          <a:p>
            <a:pPr lvl="1">
              <a:lnSpc>
                <a:spcPct val="115000"/>
              </a:lnSpc>
              <a:spcBef>
                <a:spcPts val="0"/>
              </a:spcBef>
              <a:spcAft>
                <a:spcPts val="0"/>
              </a:spcAft>
              <a:buFont typeface="+mj-lt"/>
              <a:buAutoNum type="alphaLcParenR"/>
            </a:pPr>
            <a:r>
              <a:rPr lang="en-US" dirty="0">
                <a:ea typeface="Times New Roman"/>
                <a:cs typeface="Times New Roman"/>
              </a:rPr>
              <a:t>Expenditure budget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27560687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The SMART technique for setting goals implies that the goal should be:</a:t>
            </a:r>
          </a:p>
          <a:p>
            <a:pPr lvl="1">
              <a:lnSpc>
                <a:spcPct val="115000"/>
              </a:lnSpc>
              <a:spcBef>
                <a:spcPts val="0"/>
              </a:spcBef>
              <a:spcAft>
                <a:spcPts val="0"/>
              </a:spcAft>
              <a:buFont typeface="+mj-lt"/>
              <a:buAutoNum type="alphaLcParenR"/>
            </a:pPr>
            <a:r>
              <a:rPr lang="en-US" dirty="0">
                <a:ea typeface="Times New Roman"/>
                <a:cs typeface="Times New Roman"/>
              </a:rPr>
              <a:t>Specific, Measurable, Attainable, Realistic, Time driven</a:t>
            </a:r>
          </a:p>
          <a:p>
            <a:pPr lvl="1">
              <a:lnSpc>
                <a:spcPct val="115000"/>
              </a:lnSpc>
              <a:spcBef>
                <a:spcPts val="0"/>
              </a:spcBef>
              <a:spcAft>
                <a:spcPts val="0"/>
              </a:spcAft>
              <a:buFont typeface="+mj-lt"/>
              <a:buAutoNum type="alphaLcParenR"/>
            </a:pPr>
            <a:r>
              <a:rPr lang="en-US" dirty="0">
                <a:ea typeface="Times New Roman"/>
                <a:cs typeface="Times New Roman"/>
              </a:rPr>
              <a:t>Special, Measurable, Appealing, Realistic, Time driven</a:t>
            </a:r>
          </a:p>
          <a:p>
            <a:pPr lvl="1">
              <a:lnSpc>
                <a:spcPct val="115000"/>
              </a:lnSpc>
              <a:spcBef>
                <a:spcPts val="0"/>
              </a:spcBef>
              <a:spcAft>
                <a:spcPts val="0"/>
              </a:spcAft>
              <a:buFont typeface="+mj-lt"/>
              <a:buAutoNum type="alphaLcParenR"/>
            </a:pPr>
            <a:r>
              <a:rPr lang="en-US" dirty="0">
                <a:ea typeface="Times New Roman"/>
                <a:cs typeface="Times New Roman"/>
              </a:rPr>
              <a:t>Specific, Magnetic, Attainable, Realistic, Tactical</a:t>
            </a:r>
          </a:p>
          <a:p>
            <a:pPr lvl="1">
              <a:lnSpc>
                <a:spcPct val="115000"/>
              </a:lnSpc>
              <a:spcBef>
                <a:spcPts val="0"/>
              </a:spcBef>
              <a:spcAft>
                <a:spcPts val="1000"/>
              </a:spcAft>
              <a:buFont typeface="+mj-lt"/>
              <a:buAutoNum type="alphaLcParenR"/>
            </a:pPr>
            <a:r>
              <a:rPr lang="en-US" dirty="0">
                <a:ea typeface="Times New Roman"/>
                <a:cs typeface="Times New Roman"/>
              </a:rPr>
              <a:t>Smart, Measurable, Appealing, Representative, Tactical</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necessary information for starting a budget?</a:t>
            </a:r>
          </a:p>
          <a:p>
            <a:pPr lvl="1">
              <a:lnSpc>
                <a:spcPct val="115000"/>
              </a:lnSpc>
              <a:spcBef>
                <a:spcPts val="0"/>
              </a:spcBef>
              <a:spcAft>
                <a:spcPts val="0"/>
              </a:spcAft>
              <a:buFont typeface="+mj-lt"/>
              <a:buAutoNum type="alphaLcParenR"/>
            </a:pPr>
            <a:r>
              <a:rPr lang="en-US" dirty="0">
                <a:ea typeface="Times New Roman"/>
                <a:cs typeface="Times New Roman"/>
              </a:rPr>
              <a:t>Money</a:t>
            </a:r>
          </a:p>
          <a:p>
            <a:pPr lvl="1">
              <a:lnSpc>
                <a:spcPct val="115000"/>
              </a:lnSpc>
              <a:spcBef>
                <a:spcPts val="0"/>
              </a:spcBef>
              <a:spcAft>
                <a:spcPts val="0"/>
              </a:spcAft>
              <a:buFont typeface="+mj-lt"/>
              <a:buAutoNum type="alphaLcParenR"/>
            </a:pPr>
            <a:r>
              <a:rPr lang="en-US" dirty="0">
                <a:ea typeface="Times New Roman"/>
                <a:cs typeface="Times New Roman"/>
              </a:rPr>
              <a:t>Goal</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1000"/>
              </a:spcAft>
              <a:buFont typeface="+mj-lt"/>
              <a:buAutoNum type="alphaLcParenR"/>
            </a:pPr>
            <a:r>
              <a:rPr lang="en-US" dirty="0">
                <a:ea typeface="Times New Roman"/>
                <a:cs typeface="Times New Roman"/>
              </a:rPr>
              <a:t>Means</a:t>
            </a:r>
          </a:p>
        </p:txBody>
      </p:sp>
    </p:spTree>
    <p:extLst>
      <p:ext uri="{BB962C8B-B14F-4D97-AF65-F5344CB8AC3E}">
        <p14:creationId xmlns:p14="http://schemas.microsoft.com/office/powerpoint/2010/main" val="29693778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of the following IS NOT an area that a budget team should necessarily include?</a:t>
            </a:r>
          </a:p>
          <a:p>
            <a:pPr lvl="1">
              <a:lnSpc>
                <a:spcPct val="115000"/>
              </a:lnSpc>
              <a:spcBef>
                <a:spcPts val="0"/>
              </a:spcBef>
              <a:spcAft>
                <a:spcPts val="0"/>
              </a:spcAft>
              <a:buFont typeface="+mj-lt"/>
              <a:buAutoNum type="alphaLcParenR"/>
            </a:pPr>
            <a:r>
              <a:rPr lang="en-US" dirty="0">
                <a:ea typeface="Times New Roman"/>
                <a:cs typeface="Times New Roman"/>
              </a:rPr>
              <a:t>Sales</a:t>
            </a:r>
          </a:p>
          <a:p>
            <a:pPr lvl="1">
              <a:lnSpc>
                <a:spcPct val="115000"/>
              </a:lnSpc>
              <a:spcBef>
                <a:spcPts val="0"/>
              </a:spcBef>
              <a:spcAft>
                <a:spcPts val="0"/>
              </a:spcAft>
              <a:buFont typeface="+mj-lt"/>
              <a:buAutoNum type="alphaLcParenR"/>
            </a:pPr>
            <a:r>
              <a:rPr lang="en-US" dirty="0">
                <a:ea typeface="Times New Roman"/>
                <a:cs typeface="Times New Roman"/>
              </a:rPr>
              <a:t>Accounting</a:t>
            </a:r>
          </a:p>
          <a:p>
            <a:pPr lvl="1">
              <a:lnSpc>
                <a:spcPct val="115000"/>
              </a:lnSpc>
              <a:spcBef>
                <a:spcPts val="0"/>
              </a:spcBef>
              <a:spcAft>
                <a:spcPts val="0"/>
              </a:spcAft>
              <a:buFont typeface="+mj-lt"/>
              <a:buAutoNum type="alphaLcParenR"/>
            </a:pPr>
            <a:r>
              <a:rPr lang="en-US" dirty="0">
                <a:ea typeface="Times New Roman"/>
                <a:cs typeface="Times New Roman"/>
              </a:rPr>
              <a:t>Human resources</a:t>
            </a:r>
          </a:p>
          <a:p>
            <a:pPr lvl="1">
              <a:lnSpc>
                <a:spcPct val="115000"/>
              </a:lnSpc>
              <a:spcBef>
                <a:spcPts val="0"/>
              </a:spcBef>
              <a:spcAft>
                <a:spcPts val="1000"/>
              </a:spcAft>
              <a:buFont typeface="+mj-lt"/>
              <a:buAutoNum type="alphaLcParenR"/>
            </a:pPr>
            <a:r>
              <a:rPr lang="en-US" dirty="0">
                <a:ea typeface="Times New Roman"/>
                <a:cs typeface="Times New Roman"/>
              </a:rPr>
              <a:t>Top administration officials</a:t>
            </a:r>
          </a:p>
          <a:p>
            <a:pPr lvl="0">
              <a:lnSpc>
                <a:spcPct val="115000"/>
              </a:lnSpc>
              <a:spcBef>
                <a:spcPts val="0"/>
              </a:spcBef>
              <a:spcAft>
                <a:spcPts val="1000"/>
              </a:spcAft>
              <a:buFont typeface="+mj-lt"/>
              <a:buAutoNum type="arabicParenR" startAt="5"/>
            </a:pPr>
            <a:r>
              <a:rPr lang="en-US" dirty="0">
                <a:ea typeface="Times New Roman"/>
                <a:cs typeface="Times New Roman"/>
              </a:rPr>
              <a:t>What should the team members do once they are established?</a:t>
            </a:r>
          </a:p>
          <a:p>
            <a:pPr lvl="1">
              <a:lnSpc>
                <a:spcPct val="115000"/>
              </a:lnSpc>
              <a:spcBef>
                <a:spcPts val="0"/>
              </a:spcBef>
              <a:spcAft>
                <a:spcPts val="0"/>
              </a:spcAft>
              <a:buFont typeface="+mj-lt"/>
              <a:buAutoNum type="alphaLcParenR"/>
            </a:pPr>
            <a:r>
              <a:rPr lang="en-US" dirty="0">
                <a:ea typeface="Times New Roman"/>
                <a:cs typeface="Times New Roman"/>
              </a:rPr>
              <a:t>They should each submit budgets from their areas</a:t>
            </a:r>
          </a:p>
          <a:p>
            <a:pPr lvl="1">
              <a:lnSpc>
                <a:spcPct val="115000"/>
              </a:lnSpc>
              <a:spcBef>
                <a:spcPts val="0"/>
              </a:spcBef>
              <a:spcAft>
                <a:spcPts val="0"/>
              </a:spcAft>
              <a:buFont typeface="+mj-lt"/>
              <a:buAutoNum type="alphaLcParenR"/>
            </a:pPr>
            <a:r>
              <a:rPr lang="en-US" dirty="0">
                <a:ea typeface="Times New Roman"/>
                <a:cs typeface="Times New Roman"/>
              </a:rPr>
              <a:t>They should all be able to do equal assignments</a:t>
            </a:r>
          </a:p>
          <a:p>
            <a:pPr lvl="1">
              <a:lnSpc>
                <a:spcPct val="115000"/>
              </a:lnSpc>
              <a:spcBef>
                <a:spcPts val="0"/>
              </a:spcBef>
              <a:spcAft>
                <a:spcPts val="0"/>
              </a:spcAft>
              <a:buFont typeface="+mj-lt"/>
              <a:buAutoNum type="alphaLcParenR"/>
            </a:pPr>
            <a:r>
              <a:rPr lang="en-US" dirty="0">
                <a:ea typeface="Times New Roman"/>
                <a:cs typeface="Times New Roman"/>
              </a:rPr>
              <a:t>They should do anything that attracts them</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2647723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elements is not a part of the most common form of a budget outline?</a:t>
            </a:r>
          </a:p>
          <a:p>
            <a:pPr lvl="1">
              <a:lnSpc>
                <a:spcPct val="115000"/>
              </a:lnSpc>
              <a:spcBef>
                <a:spcPts val="0"/>
              </a:spcBef>
              <a:spcAft>
                <a:spcPts val="0"/>
              </a:spcAft>
              <a:buFont typeface="+mj-lt"/>
              <a:buAutoNum type="alphaLcParenR"/>
            </a:pPr>
            <a:r>
              <a:rPr lang="en-US" dirty="0">
                <a:ea typeface="Times New Roman"/>
                <a:cs typeface="Times New Roman"/>
              </a:rPr>
              <a:t>Categories</a:t>
            </a:r>
          </a:p>
          <a:p>
            <a:pPr lvl="1">
              <a:lnSpc>
                <a:spcPct val="115000"/>
              </a:lnSpc>
              <a:spcBef>
                <a:spcPts val="0"/>
              </a:spcBef>
              <a:spcAft>
                <a:spcPts val="0"/>
              </a:spcAft>
              <a:buFont typeface="+mj-lt"/>
              <a:buAutoNum type="alphaLcParenR"/>
            </a:pPr>
            <a:r>
              <a:rPr lang="en-US" dirty="0">
                <a:ea typeface="Times New Roman"/>
                <a:cs typeface="Times New Roman"/>
              </a:rPr>
              <a:t>Difference</a:t>
            </a:r>
          </a:p>
          <a:p>
            <a:pPr lvl="1">
              <a:lnSpc>
                <a:spcPct val="115000"/>
              </a:lnSpc>
              <a:spcBef>
                <a:spcPts val="0"/>
              </a:spcBef>
              <a:spcAft>
                <a:spcPts val="0"/>
              </a:spcAft>
              <a:buFont typeface="+mj-lt"/>
              <a:buAutoNum type="alphaLcParenR"/>
            </a:pPr>
            <a:r>
              <a:rPr lang="en-US" dirty="0">
                <a:ea typeface="Times New Roman"/>
                <a:cs typeface="Times New Roman"/>
              </a:rPr>
              <a:t>Actual</a:t>
            </a:r>
          </a:p>
          <a:p>
            <a:pPr lvl="1">
              <a:lnSpc>
                <a:spcPct val="115000"/>
              </a:lnSpc>
              <a:spcBef>
                <a:spcPts val="0"/>
              </a:spcBef>
              <a:spcAft>
                <a:spcPts val="1000"/>
              </a:spcAft>
              <a:buFont typeface="+mj-lt"/>
              <a:buAutoNum type="alphaLcParenR"/>
            </a:pPr>
            <a:r>
              <a:rPr lang="en-US" dirty="0">
                <a:ea typeface="Times New Roman"/>
                <a:cs typeface="Times New Roman"/>
              </a:rPr>
              <a:t>Similarities</a:t>
            </a:r>
          </a:p>
          <a:p>
            <a:pPr lvl="0">
              <a:lnSpc>
                <a:spcPct val="115000"/>
              </a:lnSpc>
              <a:spcBef>
                <a:spcPts val="0"/>
              </a:spcBef>
              <a:spcAft>
                <a:spcPts val="1000"/>
              </a:spcAft>
              <a:buFont typeface="+mj-lt"/>
              <a:buAutoNum type="arabicParenR" startAt="7"/>
            </a:pPr>
            <a:r>
              <a:rPr lang="en-US" dirty="0">
                <a:ea typeface="Times New Roman"/>
                <a:cs typeface="Times New Roman"/>
              </a:rPr>
              <a:t>What format is the common budget outline similar with?</a:t>
            </a:r>
          </a:p>
          <a:p>
            <a:pPr lvl="1">
              <a:lnSpc>
                <a:spcPct val="115000"/>
              </a:lnSpc>
              <a:spcBef>
                <a:spcPts val="0"/>
              </a:spcBef>
              <a:spcAft>
                <a:spcPts val="0"/>
              </a:spcAft>
              <a:buFont typeface="+mj-lt"/>
              <a:buAutoNum type="alphaLcParenR"/>
            </a:pPr>
            <a:r>
              <a:rPr lang="en-US" dirty="0">
                <a:ea typeface="Times New Roman"/>
                <a:cs typeface="Times New Roman"/>
              </a:rPr>
              <a:t>The income statement</a:t>
            </a:r>
          </a:p>
          <a:p>
            <a:pPr lvl="1">
              <a:lnSpc>
                <a:spcPct val="115000"/>
              </a:lnSpc>
              <a:spcBef>
                <a:spcPts val="0"/>
              </a:spcBef>
              <a:spcAft>
                <a:spcPts val="0"/>
              </a:spcAft>
              <a:buFont typeface="+mj-lt"/>
              <a:buAutoNum type="alphaLcParenR"/>
            </a:pPr>
            <a:r>
              <a:rPr lang="en-US" dirty="0">
                <a:ea typeface="Times New Roman"/>
                <a:cs typeface="Times New Roman"/>
              </a:rPr>
              <a:t>The annual report</a:t>
            </a:r>
          </a:p>
          <a:p>
            <a:pPr lvl="1">
              <a:lnSpc>
                <a:spcPct val="115000"/>
              </a:lnSpc>
              <a:spcBef>
                <a:spcPts val="0"/>
              </a:spcBef>
              <a:spcAft>
                <a:spcPts val="0"/>
              </a:spcAft>
              <a:buFont typeface="+mj-lt"/>
              <a:buAutoNum type="alphaLcParenR"/>
            </a:pPr>
            <a:r>
              <a:rPr lang="en-US" dirty="0">
                <a:ea typeface="Times New Roman"/>
                <a:cs typeface="Times New Roman"/>
              </a:rPr>
              <a:t>Balance sheet</a:t>
            </a:r>
          </a:p>
          <a:p>
            <a:pPr lvl="1">
              <a:lnSpc>
                <a:spcPct val="115000"/>
              </a:lnSpc>
              <a:spcBef>
                <a:spcPts val="0"/>
              </a:spcBef>
              <a:spcAft>
                <a:spcPts val="1000"/>
              </a:spcAft>
              <a:buFont typeface="+mj-lt"/>
              <a:buAutoNum type="alphaLcParenR"/>
            </a:pPr>
            <a:r>
              <a:rPr lang="en-US" dirty="0">
                <a:ea typeface="Times New Roman"/>
                <a:cs typeface="Times New Roman"/>
              </a:rPr>
              <a:t>Cash flow statement</a:t>
            </a:r>
          </a:p>
          <a:p>
            <a:endParaRPr lang="en-US" dirty="0"/>
          </a:p>
        </p:txBody>
      </p:sp>
    </p:spTree>
    <p:extLst>
      <p:ext uri="{BB962C8B-B14F-4D97-AF65-F5344CB8AC3E}">
        <p14:creationId xmlns:p14="http://schemas.microsoft.com/office/powerpoint/2010/main" val="9012353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common type of budget?</a:t>
            </a:r>
          </a:p>
          <a:p>
            <a:pPr lvl="1">
              <a:lnSpc>
                <a:spcPct val="115000"/>
              </a:lnSpc>
              <a:spcBef>
                <a:spcPts val="0"/>
              </a:spcBef>
              <a:spcAft>
                <a:spcPts val="0"/>
              </a:spcAft>
              <a:buFont typeface="+mj-lt"/>
              <a:buAutoNum type="alphaLcParenR"/>
            </a:pPr>
            <a:r>
              <a:rPr lang="en-US" dirty="0">
                <a:ea typeface="Times New Roman"/>
                <a:cs typeface="Times New Roman"/>
              </a:rPr>
              <a:t>Project budget</a:t>
            </a:r>
          </a:p>
          <a:p>
            <a:pPr lvl="1">
              <a:lnSpc>
                <a:spcPct val="115000"/>
              </a:lnSpc>
              <a:spcBef>
                <a:spcPts val="0"/>
              </a:spcBef>
              <a:spcAft>
                <a:spcPts val="0"/>
              </a:spcAft>
              <a:buFont typeface="+mj-lt"/>
              <a:buAutoNum type="alphaLcParenR"/>
            </a:pPr>
            <a:r>
              <a:rPr lang="en-US" dirty="0">
                <a:ea typeface="Times New Roman"/>
                <a:cs typeface="Times New Roman"/>
              </a:rPr>
              <a:t>Cash flow/Cash budget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Private budget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Marketing budget</a:t>
            </a:r>
          </a:p>
          <a:p>
            <a:pPr lvl="0">
              <a:lnSpc>
                <a:spcPct val="115000"/>
              </a:lnSpc>
              <a:spcBef>
                <a:spcPts val="0"/>
              </a:spcBef>
              <a:spcAft>
                <a:spcPts val="1000"/>
              </a:spcAft>
              <a:buFont typeface="+mj-lt"/>
              <a:buAutoNum type="arabicParenR"/>
            </a:pPr>
            <a:r>
              <a:rPr lang="en-US" dirty="0">
                <a:ea typeface="Times New Roman"/>
                <a:cs typeface="Times New Roman"/>
              </a:rPr>
              <a:t>Which type of budget estimates what expenses the organization will have for a 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Production Budget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Sales budget</a:t>
            </a:r>
          </a:p>
          <a:p>
            <a:pPr lvl="1">
              <a:lnSpc>
                <a:spcPct val="115000"/>
              </a:lnSpc>
              <a:spcBef>
                <a:spcPts val="0"/>
              </a:spcBef>
              <a:spcAft>
                <a:spcPts val="0"/>
              </a:spcAft>
              <a:buFont typeface="+mj-lt"/>
              <a:buAutoNum type="alphaLcParenR"/>
            </a:pPr>
            <a:r>
              <a:rPr lang="en-US" dirty="0">
                <a:ea typeface="Times New Roman"/>
                <a:cs typeface="Times New Roman"/>
              </a:rPr>
              <a:t>Expenditure budget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4977558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The SMART technique for setting goals implies that the goal should be: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Measurable, Attainable, Realistic, Time driven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Special, Measurable, Appealing, Realistic, Time driven</a:t>
            </a:r>
          </a:p>
          <a:p>
            <a:pPr lvl="1">
              <a:lnSpc>
                <a:spcPct val="115000"/>
              </a:lnSpc>
              <a:spcBef>
                <a:spcPts val="0"/>
              </a:spcBef>
              <a:spcAft>
                <a:spcPts val="0"/>
              </a:spcAft>
              <a:buFont typeface="+mj-lt"/>
              <a:buAutoNum type="alphaLcParenR"/>
            </a:pPr>
            <a:r>
              <a:rPr lang="en-US" dirty="0">
                <a:ea typeface="Times New Roman"/>
                <a:cs typeface="Times New Roman"/>
              </a:rPr>
              <a:t>Specific, Magnetic, Attainable, Realistic, Tactical</a:t>
            </a:r>
          </a:p>
          <a:p>
            <a:pPr lvl="1">
              <a:lnSpc>
                <a:spcPct val="115000"/>
              </a:lnSpc>
              <a:spcBef>
                <a:spcPts val="0"/>
              </a:spcBef>
              <a:spcAft>
                <a:spcPts val="1000"/>
              </a:spcAft>
              <a:buFont typeface="+mj-lt"/>
              <a:buAutoNum type="alphaLcParenR"/>
            </a:pPr>
            <a:r>
              <a:rPr lang="en-US" dirty="0">
                <a:ea typeface="Times New Roman"/>
                <a:cs typeface="Times New Roman"/>
              </a:rPr>
              <a:t>Smart, Measurable, Appealing, Representative, Tactical</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necessary information for starting a budget?</a:t>
            </a:r>
          </a:p>
          <a:p>
            <a:pPr lvl="1">
              <a:lnSpc>
                <a:spcPct val="115000"/>
              </a:lnSpc>
              <a:spcBef>
                <a:spcPts val="0"/>
              </a:spcBef>
              <a:spcAft>
                <a:spcPts val="0"/>
              </a:spcAft>
              <a:buFont typeface="+mj-lt"/>
              <a:buAutoNum type="alphaLcParenR"/>
            </a:pPr>
            <a:r>
              <a:rPr lang="en-US" dirty="0">
                <a:ea typeface="Times New Roman"/>
                <a:cs typeface="Times New Roman"/>
              </a:rPr>
              <a:t>Money</a:t>
            </a:r>
          </a:p>
          <a:p>
            <a:pPr lvl="1">
              <a:lnSpc>
                <a:spcPct val="115000"/>
              </a:lnSpc>
              <a:spcBef>
                <a:spcPts val="0"/>
              </a:spcBef>
              <a:spcAft>
                <a:spcPts val="0"/>
              </a:spcAft>
              <a:buFont typeface="+mj-lt"/>
              <a:buAutoNum type="alphaLcParenR"/>
            </a:pPr>
            <a:r>
              <a:rPr lang="en-US" dirty="0">
                <a:ea typeface="Times New Roman"/>
                <a:cs typeface="Times New Roman"/>
              </a:rPr>
              <a:t>Goal</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Means</a:t>
            </a:r>
            <a:endParaRPr lang="en-US" dirty="0">
              <a:ea typeface="Times New Roman"/>
              <a:cs typeface="Times New Roman"/>
            </a:endParaRPr>
          </a:p>
        </p:txBody>
      </p:sp>
    </p:spTree>
    <p:extLst>
      <p:ext uri="{BB962C8B-B14F-4D97-AF65-F5344CB8AC3E}">
        <p14:creationId xmlns:p14="http://schemas.microsoft.com/office/powerpoint/2010/main" val="36494199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of the following IS NOT an area that a budget team should necessarily include?</a:t>
            </a:r>
          </a:p>
          <a:p>
            <a:pPr lvl="1">
              <a:lnSpc>
                <a:spcPct val="115000"/>
              </a:lnSpc>
              <a:spcBef>
                <a:spcPts val="0"/>
              </a:spcBef>
              <a:spcAft>
                <a:spcPts val="0"/>
              </a:spcAft>
              <a:buFont typeface="+mj-lt"/>
              <a:buAutoNum type="alphaLcParenR"/>
            </a:pPr>
            <a:r>
              <a:rPr lang="en-US" dirty="0">
                <a:ea typeface="Times New Roman"/>
                <a:cs typeface="Times New Roman"/>
              </a:rPr>
              <a:t>Sales</a:t>
            </a:r>
          </a:p>
          <a:p>
            <a:pPr lvl="1">
              <a:lnSpc>
                <a:spcPct val="115000"/>
              </a:lnSpc>
              <a:spcBef>
                <a:spcPts val="0"/>
              </a:spcBef>
              <a:spcAft>
                <a:spcPts val="0"/>
              </a:spcAft>
              <a:buFont typeface="+mj-lt"/>
              <a:buAutoNum type="alphaLcParenR"/>
            </a:pPr>
            <a:r>
              <a:rPr lang="en-US" dirty="0">
                <a:ea typeface="Times New Roman"/>
                <a:cs typeface="Times New Roman"/>
              </a:rPr>
              <a:t>Accounting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Human resources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Top administration officials</a:t>
            </a:r>
          </a:p>
          <a:p>
            <a:pPr lvl="0">
              <a:lnSpc>
                <a:spcPct val="115000"/>
              </a:lnSpc>
              <a:spcBef>
                <a:spcPts val="0"/>
              </a:spcBef>
              <a:spcAft>
                <a:spcPts val="1000"/>
              </a:spcAft>
              <a:buFont typeface="+mj-lt"/>
              <a:buAutoNum type="arabicParenR" startAt="5"/>
            </a:pPr>
            <a:r>
              <a:rPr lang="en-US" dirty="0">
                <a:ea typeface="Times New Roman"/>
                <a:cs typeface="Times New Roman"/>
              </a:rPr>
              <a:t>What should the team members do once they are established?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each submit budgets from their areas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should all be able to do equal assignments</a:t>
            </a:r>
          </a:p>
          <a:p>
            <a:pPr lvl="1">
              <a:lnSpc>
                <a:spcPct val="115000"/>
              </a:lnSpc>
              <a:spcBef>
                <a:spcPts val="0"/>
              </a:spcBef>
              <a:spcAft>
                <a:spcPts val="0"/>
              </a:spcAft>
              <a:buFont typeface="+mj-lt"/>
              <a:buAutoNum type="alphaLcParenR"/>
            </a:pPr>
            <a:r>
              <a:rPr lang="en-US" dirty="0">
                <a:ea typeface="Times New Roman"/>
                <a:cs typeface="Times New Roman"/>
              </a:rPr>
              <a:t>They should do anything that attracts them</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21165354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elements is not a part of the most common form of a budget outline?</a:t>
            </a:r>
          </a:p>
          <a:p>
            <a:pPr lvl="1">
              <a:lnSpc>
                <a:spcPct val="115000"/>
              </a:lnSpc>
              <a:spcBef>
                <a:spcPts val="0"/>
              </a:spcBef>
              <a:spcAft>
                <a:spcPts val="0"/>
              </a:spcAft>
              <a:buFont typeface="+mj-lt"/>
              <a:buAutoNum type="alphaLcParenR"/>
            </a:pPr>
            <a:r>
              <a:rPr lang="en-US" dirty="0">
                <a:ea typeface="Times New Roman"/>
                <a:cs typeface="Times New Roman"/>
              </a:rPr>
              <a:t>Categories</a:t>
            </a:r>
          </a:p>
          <a:p>
            <a:pPr lvl="1">
              <a:lnSpc>
                <a:spcPct val="115000"/>
              </a:lnSpc>
              <a:spcBef>
                <a:spcPts val="0"/>
              </a:spcBef>
              <a:spcAft>
                <a:spcPts val="0"/>
              </a:spcAft>
              <a:buFont typeface="+mj-lt"/>
              <a:buAutoNum type="alphaLcParenR"/>
            </a:pPr>
            <a:r>
              <a:rPr lang="en-US" dirty="0">
                <a:ea typeface="Times New Roman"/>
                <a:cs typeface="Times New Roman"/>
              </a:rPr>
              <a:t>Difference</a:t>
            </a:r>
          </a:p>
          <a:p>
            <a:pPr lvl="1">
              <a:lnSpc>
                <a:spcPct val="115000"/>
              </a:lnSpc>
              <a:spcBef>
                <a:spcPts val="0"/>
              </a:spcBef>
              <a:spcAft>
                <a:spcPts val="0"/>
              </a:spcAft>
              <a:buFont typeface="+mj-lt"/>
              <a:buAutoNum type="alphaLcParenR"/>
            </a:pPr>
            <a:r>
              <a:rPr lang="en-US" dirty="0">
                <a:ea typeface="Times New Roman"/>
                <a:cs typeface="Times New Roman"/>
              </a:rPr>
              <a:t>Actual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Similarities</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What format is the common budget outline similar with?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income statement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annual report</a:t>
            </a:r>
          </a:p>
          <a:p>
            <a:pPr lvl="1">
              <a:lnSpc>
                <a:spcPct val="115000"/>
              </a:lnSpc>
              <a:spcBef>
                <a:spcPts val="0"/>
              </a:spcBef>
              <a:spcAft>
                <a:spcPts val="0"/>
              </a:spcAft>
              <a:buFont typeface="+mj-lt"/>
              <a:buAutoNum type="alphaLcParenR"/>
            </a:pPr>
            <a:r>
              <a:rPr lang="en-US" dirty="0">
                <a:ea typeface="Times New Roman"/>
                <a:cs typeface="Times New Roman"/>
              </a:rPr>
              <a:t>Balance sheet</a:t>
            </a:r>
          </a:p>
          <a:p>
            <a:pPr lvl="1">
              <a:lnSpc>
                <a:spcPct val="115000"/>
              </a:lnSpc>
              <a:spcBef>
                <a:spcPts val="0"/>
              </a:spcBef>
              <a:spcAft>
                <a:spcPts val="1000"/>
              </a:spcAft>
              <a:buFont typeface="+mj-lt"/>
              <a:buAutoNum type="alphaLcParenR"/>
            </a:pPr>
            <a:r>
              <a:rPr lang="en-US" dirty="0">
                <a:ea typeface="Times New Roman"/>
                <a:cs typeface="Times New Roman"/>
              </a:rPr>
              <a:t>Cash flow statement</a:t>
            </a:r>
          </a:p>
          <a:p>
            <a:endParaRPr lang="en-US" dirty="0"/>
          </a:p>
        </p:txBody>
      </p:sp>
    </p:spTree>
    <p:extLst>
      <p:ext uri="{BB962C8B-B14F-4D97-AF65-F5344CB8AC3E}">
        <p14:creationId xmlns:p14="http://schemas.microsoft.com/office/powerpoint/2010/main" val="38564662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r>
              <a:rPr lang="en-US" dirty="0"/>
              <a:t>Module Seven:</a:t>
            </a:r>
            <a:br>
              <a:rPr lang="en-US" dirty="0"/>
            </a:br>
            <a:r>
              <a:rPr lang="en-US" dirty="0"/>
              <a:t>Budgeting Made Easy</a:t>
            </a:r>
          </a:p>
        </p:txBody>
      </p:sp>
      <p:sp>
        <p:nvSpPr>
          <p:cNvPr id="36868"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dirty="0">
                <a:latin typeface="Cambria" pitchFamily="18" charset="0"/>
                <a:cs typeface="Times New Roman" pitchFamily="18" charset="0"/>
              </a:rPr>
              <a:t>About the time we can make ends meet, somebody moves the ends.</a:t>
            </a:r>
            <a:endParaRPr lang="en-US" dirty="0">
              <a:cs typeface="Times New Roman" pitchFamily="18" charset="0"/>
            </a:endParaRPr>
          </a:p>
          <a:p>
            <a:pPr algn="ctr">
              <a:lnSpc>
                <a:spcPct val="115000"/>
              </a:lnSpc>
              <a:spcBef>
                <a:spcPct val="0"/>
              </a:spcBef>
              <a:spcAft>
                <a:spcPts val="1000"/>
              </a:spcAft>
            </a:pPr>
            <a:r>
              <a:rPr lang="en-US" b="1" dirty="0">
                <a:latin typeface="Cambria" pitchFamily="18" charset="0"/>
                <a:cs typeface="Times New Roman" pitchFamily="18" charset="0"/>
              </a:rPr>
              <a:t>Herbert Hoover</a:t>
            </a:r>
            <a:endParaRPr lang="en-US" b="1" dirty="0">
              <a:cs typeface="Times New Roman" pitchFamily="18" charset="0"/>
            </a:endParaRPr>
          </a:p>
          <a:p>
            <a:endParaRPr lang="en-US" dirty="0"/>
          </a:p>
        </p:txBody>
      </p:sp>
      <p:sp>
        <p:nvSpPr>
          <p:cNvPr id="36867" name="Content Placeholder 4"/>
          <p:cNvSpPr>
            <a:spLocks noGrp="1"/>
          </p:cNvSpPr>
          <p:nvPr>
            <p:ph type="body" sz="quarter" idx="11"/>
          </p:nvPr>
        </p:nvSpPr>
        <p:spPr/>
        <p:txBody>
          <a:bodyPr/>
          <a:lstStyle/>
          <a:p>
            <a:r>
              <a:rPr lang="en-US" dirty="0"/>
              <a:t>In this module, you will learn the</a:t>
            </a:r>
          </a:p>
          <a:p>
            <a:r>
              <a:rPr lang="en-US" dirty="0"/>
              <a:t>following techniques that will make </a:t>
            </a:r>
          </a:p>
          <a:p>
            <a:r>
              <a:rPr lang="en-US" dirty="0"/>
              <a:t>budgeting easier:</a:t>
            </a:r>
          </a:p>
          <a:p>
            <a:pPr lvl="1">
              <a:buFont typeface="Arial" charset="0"/>
              <a:buChar char="•"/>
            </a:pPr>
            <a:r>
              <a:rPr lang="en-US" dirty="0"/>
              <a:t>Factoring in historical data</a:t>
            </a:r>
          </a:p>
          <a:p>
            <a:pPr lvl="1">
              <a:buFont typeface="Arial" charset="0"/>
              <a:buChar char="•"/>
            </a:pPr>
            <a:r>
              <a:rPr lang="en-US" dirty="0"/>
              <a:t>Gathering related information</a:t>
            </a:r>
          </a:p>
          <a:p>
            <a:pPr lvl="1">
              <a:buFont typeface="Arial" charset="0"/>
              <a:buChar char="•"/>
            </a:pPr>
            <a:r>
              <a:rPr lang="en-US" dirty="0"/>
              <a:t>Adjusting for special circumstances</a:t>
            </a:r>
          </a:p>
          <a:p>
            <a:pPr lvl="1">
              <a:buFont typeface="Arial" charset="0"/>
              <a:buChar char="•"/>
            </a:pPr>
            <a:r>
              <a:rPr lang="en-US" dirty="0"/>
              <a:t>Putting it all together</a:t>
            </a:r>
          </a:p>
          <a:p>
            <a:pPr lvl="1">
              <a:buFont typeface="Arial" charset="0"/>
              <a:buChar char="•"/>
            </a:pPr>
            <a:r>
              <a:rPr lang="en-US" dirty="0"/>
              <a:t>Computer based methods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79F451F-1254-4C07-BFE4-14BD19CBA635}"/>
              </a:ext>
            </a:extLst>
          </p:cNvPr>
          <p:cNvSpPr>
            <a:spLocks noGrp="1"/>
          </p:cNvSpPr>
          <p:nvPr>
            <p:ph sz="quarter" idx="11"/>
          </p:nvPr>
        </p:nvSpPr>
        <p:spPr/>
        <p:txBody>
          <a:bodyPr/>
          <a:lstStyle/>
          <a:p>
            <a:endParaRPr lang="en-US"/>
          </a:p>
        </p:txBody>
      </p:sp>
      <p:sp>
        <p:nvSpPr>
          <p:cNvPr id="37890" name="Title 4"/>
          <p:cNvSpPr>
            <a:spLocks noGrp="1"/>
          </p:cNvSpPr>
          <p:nvPr>
            <p:ph type="title"/>
          </p:nvPr>
        </p:nvSpPr>
        <p:spPr/>
        <p:txBody>
          <a:bodyPr/>
          <a:lstStyle/>
          <a:p>
            <a:r>
              <a:rPr lang="en-US" dirty="0"/>
              <a:t>Factoring in Historical Data</a:t>
            </a:r>
          </a:p>
        </p:txBody>
      </p:sp>
      <p:grpSp>
        <p:nvGrpSpPr>
          <p:cNvPr id="2" name="Group 1">
            <a:extLst>
              <a:ext uri="{FF2B5EF4-FFF2-40B4-BE49-F238E27FC236}">
                <a16:creationId xmlns:a16="http://schemas.microsoft.com/office/drawing/2014/main" id="{C127425E-EFDC-4512-9C97-C93313EBB8B8}"/>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F676DB43-8EF4-408B-8D88-F49797F7E6B0}"/>
                </a:ext>
              </a:extLst>
            </p:cNvPr>
            <p:cNvSpPr/>
            <p:nvPr/>
          </p:nvSpPr>
          <p:spPr>
            <a:xfrm>
              <a:off x="457200" y="1600200"/>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Use previous financial information</a:t>
              </a:r>
            </a:p>
          </p:txBody>
        </p:sp>
        <p:sp>
          <p:nvSpPr>
            <p:cNvPr id="4" name="Rectangle: Rounded Corners 3">
              <a:extLst>
                <a:ext uri="{FF2B5EF4-FFF2-40B4-BE49-F238E27FC236}">
                  <a16:creationId xmlns:a16="http://schemas.microsoft.com/office/drawing/2014/main" id="{DA9A6D80-D3BE-4C6F-8CEB-7D5301FFD8C7}"/>
                </a:ext>
              </a:extLst>
            </p:cNvPr>
            <p:cNvSpPr/>
            <p:nvPr/>
          </p:nvSpPr>
          <p:spPr>
            <a:xfrm>
              <a:off x="598636" y="1741636"/>
              <a:ext cx="1645920" cy="1131490"/>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215B034A-BFAE-4104-80FC-2DD0B3972D5F}"/>
                </a:ext>
              </a:extLst>
            </p:cNvPr>
            <p:cNvSpPr/>
            <p:nvPr/>
          </p:nvSpPr>
          <p:spPr>
            <a:xfrm>
              <a:off x="457200" y="31559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Shows trends and patterns</a:t>
              </a:r>
            </a:p>
          </p:txBody>
        </p:sp>
        <p:sp>
          <p:nvSpPr>
            <p:cNvPr id="7" name="Rectangle: Rounded Corners 6">
              <a:extLst>
                <a:ext uri="{FF2B5EF4-FFF2-40B4-BE49-F238E27FC236}">
                  <a16:creationId xmlns:a16="http://schemas.microsoft.com/office/drawing/2014/main" id="{1FEFD543-A34C-4B40-AB9E-9CFC20936109}"/>
                </a:ext>
              </a:extLst>
            </p:cNvPr>
            <p:cNvSpPr/>
            <p:nvPr/>
          </p:nvSpPr>
          <p:spPr>
            <a:xfrm>
              <a:off x="598636" y="3297436"/>
              <a:ext cx="1645920" cy="1131490"/>
            </a:xfrm>
            <a:prstGeom prst="roundRect">
              <a:avLst>
                <a:gd name="adj" fmla="val 10000"/>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AECADC67-469B-4762-829C-213FD0D3B17E}"/>
                </a:ext>
              </a:extLst>
            </p:cNvPr>
            <p:cNvSpPr/>
            <p:nvPr/>
          </p:nvSpPr>
          <p:spPr>
            <a:xfrm>
              <a:off x="457200" y="47117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Good way to justify your budget</a:t>
              </a:r>
            </a:p>
          </p:txBody>
        </p:sp>
        <p:sp>
          <p:nvSpPr>
            <p:cNvPr id="9" name="Rectangle: Rounded Corners 8">
              <a:extLst>
                <a:ext uri="{FF2B5EF4-FFF2-40B4-BE49-F238E27FC236}">
                  <a16:creationId xmlns:a16="http://schemas.microsoft.com/office/drawing/2014/main" id="{A77EFA8A-6FF5-4378-8950-9F407046BF81}"/>
                </a:ext>
              </a:extLst>
            </p:cNvPr>
            <p:cNvSpPr/>
            <p:nvPr/>
          </p:nvSpPr>
          <p:spPr>
            <a:xfrm>
              <a:off x="598636" y="4853235"/>
              <a:ext cx="1645920" cy="1131490"/>
            </a:xfrm>
            <a:prstGeom prst="roundRect">
              <a:avLst>
                <a:gd name="adj" fmla="val 10000"/>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BF4DF0E-8BD5-45B6-8D1A-0C37BB34E928}"/>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Gathering Related Information</a:t>
            </a:r>
          </a:p>
        </p:txBody>
      </p:sp>
      <p:grpSp>
        <p:nvGrpSpPr>
          <p:cNvPr id="2" name="Group 1">
            <a:extLst>
              <a:ext uri="{FF2B5EF4-FFF2-40B4-BE49-F238E27FC236}">
                <a16:creationId xmlns:a16="http://schemas.microsoft.com/office/drawing/2014/main" id="{8604981A-79A9-45F3-9B81-CC386E2A908B}"/>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37FE8039-B833-474B-BAF4-E614E0912D06}"/>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9653" tIns="139653" rIns="1239915" bIns="139653"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the external environment</a:t>
              </a:r>
            </a:p>
          </p:txBody>
        </p:sp>
        <p:sp>
          <p:nvSpPr>
            <p:cNvPr id="5" name="Freeform: Shape 4">
              <a:extLst>
                <a:ext uri="{FF2B5EF4-FFF2-40B4-BE49-F238E27FC236}">
                  <a16:creationId xmlns:a16="http://schemas.microsoft.com/office/drawing/2014/main" id="{4032DBD0-65BB-4E5F-B1BE-B712351DAC68}"/>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39653" tIns="139653" rIns="1338249" bIns="139653"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the internal environment</a:t>
              </a:r>
            </a:p>
          </p:txBody>
        </p:sp>
        <p:sp>
          <p:nvSpPr>
            <p:cNvPr id="6" name="Freeform: Shape 5">
              <a:extLst>
                <a:ext uri="{FF2B5EF4-FFF2-40B4-BE49-F238E27FC236}">
                  <a16:creationId xmlns:a16="http://schemas.microsoft.com/office/drawing/2014/main" id="{A6D43598-8780-4FC2-8F71-3C0C430100A8}"/>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39653" tIns="139653" rIns="1330020" bIns="139653"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the staff requirements</a:t>
              </a:r>
            </a:p>
          </p:txBody>
        </p:sp>
        <p:sp>
          <p:nvSpPr>
            <p:cNvPr id="7" name="Freeform: Shape 6">
              <a:extLst>
                <a:ext uri="{FF2B5EF4-FFF2-40B4-BE49-F238E27FC236}">
                  <a16:creationId xmlns:a16="http://schemas.microsoft.com/office/drawing/2014/main" id="{CF369E28-22BE-4332-9A2C-32E2681408EA}"/>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39653" tIns="139653" rIns="1338249" bIns="139653" numCol="1" spcCol="1270" anchor="ctr" anchorCtr="0">
              <a:noAutofit/>
            </a:bodyPr>
            <a:lstStyle/>
            <a:p>
              <a:pPr marL="0" lvl="0" indent="0" algn="l" defTabSz="1289050">
                <a:lnSpc>
                  <a:spcPct val="90000"/>
                </a:lnSpc>
                <a:spcBef>
                  <a:spcPct val="0"/>
                </a:spcBef>
                <a:spcAft>
                  <a:spcPct val="35000"/>
                </a:spcAft>
                <a:buNone/>
              </a:pPr>
              <a:r>
                <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Review existing policies</a:t>
              </a:r>
            </a:p>
          </p:txBody>
        </p:sp>
        <p:sp>
          <p:nvSpPr>
            <p:cNvPr id="8" name="Freeform: Shape 7">
              <a:extLst>
                <a:ext uri="{FF2B5EF4-FFF2-40B4-BE49-F238E27FC236}">
                  <a16:creationId xmlns:a16="http://schemas.microsoft.com/office/drawing/2014/main" id="{2D7D8798-B4A1-4414-80F6-3E4A128F05EB}"/>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C496E97B-B570-42A5-BD97-73310AAE1998}"/>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EA2F6F4E-6C69-447D-AC3C-759F985FFF06}"/>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5C9F3A8-7740-4F8B-BEF7-F92C24D8E161}"/>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noAutofit/>
          </a:bodyPr>
          <a:lstStyle/>
          <a:p>
            <a:pPr>
              <a:defRPr/>
            </a:pPr>
            <a:r>
              <a:rPr lang="en-US" dirty="0"/>
              <a:t>Adjusting for Special Circumstances</a:t>
            </a:r>
          </a:p>
        </p:txBody>
      </p:sp>
      <p:grpSp>
        <p:nvGrpSpPr>
          <p:cNvPr id="2" name="Group 1">
            <a:extLst>
              <a:ext uri="{FF2B5EF4-FFF2-40B4-BE49-F238E27FC236}">
                <a16:creationId xmlns:a16="http://schemas.microsoft.com/office/drawing/2014/main" id="{1DE26FEB-4166-44F8-916D-3CF13362FC1D}"/>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A7A58220-3ADF-4141-B3B5-D96FE7927ABC}"/>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CAFF8F1-77A2-4209-9E6D-FA0862751AC6}"/>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List all potential issues</a:t>
              </a:r>
            </a:p>
          </p:txBody>
        </p:sp>
        <p:sp>
          <p:nvSpPr>
            <p:cNvPr id="6" name="Oval 5">
              <a:extLst>
                <a:ext uri="{FF2B5EF4-FFF2-40B4-BE49-F238E27FC236}">
                  <a16:creationId xmlns:a16="http://schemas.microsoft.com/office/drawing/2014/main" id="{569EF9FF-2DB2-435A-8EFE-DDF9DCA130DF}"/>
                </a:ext>
              </a:extLst>
            </p:cNvPr>
            <p:cNvSpPr/>
            <p:nvPr/>
          </p:nvSpPr>
          <p:spPr>
            <a:xfrm>
              <a:off x="533437" y="1861121"/>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8014115-0546-4C0A-A9FE-755908FB61F1}"/>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Order the issues</a:t>
              </a:r>
            </a:p>
          </p:txBody>
        </p:sp>
        <p:sp>
          <p:nvSpPr>
            <p:cNvPr id="8" name="Oval 7">
              <a:extLst>
                <a:ext uri="{FF2B5EF4-FFF2-40B4-BE49-F238E27FC236}">
                  <a16:creationId xmlns:a16="http://schemas.microsoft.com/office/drawing/2014/main" id="{8C3806CF-8E57-4F5E-8857-2DE1D14581B9}"/>
                </a:ext>
              </a:extLst>
            </p:cNvPr>
            <p:cNvSpPr/>
            <p:nvPr/>
          </p:nvSpPr>
          <p:spPr>
            <a:xfrm>
              <a:off x="932627" y="2905714"/>
              <a:ext cx="870342" cy="870342"/>
            </a:xfrm>
            <a:prstGeom prst="ellipse">
              <a:avLst/>
            </a:prstGeom>
          </p:spPr>
          <p:style>
            <a:lnRef idx="2">
              <a:schemeClr val="accent3">
                <a:hueOff val="3750088"/>
                <a:satOff val="-5627"/>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C96E678-B63E-4FB2-88B2-D791A1D0BA59}"/>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Assess the cost of each issue</a:t>
              </a:r>
            </a:p>
          </p:txBody>
        </p:sp>
        <p:sp>
          <p:nvSpPr>
            <p:cNvPr id="10" name="Oval 9">
              <a:extLst>
                <a:ext uri="{FF2B5EF4-FFF2-40B4-BE49-F238E27FC236}">
                  <a16:creationId xmlns:a16="http://schemas.microsoft.com/office/drawing/2014/main" id="{78E59B52-7AB8-4E08-9D91-B63E77AD7445}"/>
                </a:ext>
              </a:extLst>
            </p:cNvPr>
            <p:cNvSpPr/>
            <p:nvPr/>
          </p:nvSpPr>
          <p:spPr>
            <a:xfrm>
              <a:off x="932627" y="3950306"/>
              <a:ext cx="870342" cy="870342"/>
            </a:xfrm>
            <a:prstGeom prst="ellipse">
              <a:avLst/>
            </a:prstGeom>
          </p:spPr>
          <p:style>
            <a:lnRef idx="2">
              <a:schemeClr val="accent3">
                <a:hueOff val="7500176"/>
                <a:satOff val="-11253"/>
                <a:lumOff val="-18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A4E7DA4B-AFBC-4B6C-B78D-51A938C58300}"/>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Determine if this cost should be factored in</a:t>
              </a:r>
            </a:p>
          </p:txBody>
        </p:sp>
        <p:sp>
          <p:nvSpPr>
            <p:cNvPr id="12" name="Oval 11">
              <a:extLst>
                <a:ext uri="{FF2B5EF4-FFF2-40B4-BE49-F238E27FC236}">
                  <a16:creationId xmlns:a16="http://schemas.microsoft.com/office/drawing/2014/main" id="{ABEA0B31-3A66-4E83-A509-8FCA992E9AD9}"/>
                </a:ext>
              </a:extLst>
            </p:cNvPr>
            <p:cNvSpPr/>
            <p:nvPr/>
          </p:nvSpPr>
          <p:spPr>
            <a:xfrm>
              <a:off x="533437" y="4994898"/>
              <a:ext cx="870342" cy="870342"/>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08EC4D75-74E0-4164-AEF7-202081B97542}"/>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Putting It All Together</a:t>
            </a:r>
          </a:p>
        </p:txBody>
      </p:sp>
      <p:grpSp>
        <p:nvGrpSpPr>
          <p:cNvPr id="2" name="Group 1">
            <a:extLst>
              <a:ext uri="{FF2B5EF4-FFF2-40B4-BE49-F238E27FC236}">
                <a16:creationId xmlns:a16="http://schemas.microsoft.com/office/drawing/2014/main" id="{1BE33490-5820-4DCC-A19E-21CD6570B37D}"/>
              </a:ext>
            </a:extLst>
          </p:cNvPr>
          <p:cNvGrpSpPr/>
          <p:nvPr/>
        </p:nvGrpSpPr>
        <p:grpSpPr>
          <a:xfrm>
            <a:off x="1991700" y="1600936"/>
            <a:ext cx="5160598" cy="4460412"/>
            <a:chOff x="1991700" y="1600936"/>
            <a:chExt cx="5160598" cy="4460412"/>
          </a:xfrm>
        </p:grpSpPr>
        <p:sp>
          <p:nvSpPr>
            <p:cNvPr id="3" name="Freeform: Shape 2">
              <a:extLst>
                <a:ext uri="{FF2B5EF4-FFF2-40B4-BE49-F238E27FC236}">
                  <a16:creationId xmlns:a16="http://schemas.microsoft.com/office/drawing/2014/main" id="{A4ABAED6-01B2-4B73-BE20-CBC81806EA56}"/>
                </a:ext>
              </a:extLst>
            </p:cNvPr>
            <p:cNvSpPr/>
            <p:nvPr/>
          </p:nvSpPr>
          <p:spPr>
            <a:xfrm>
              <a:off x="3828603" y="1600936"/>
              <a:ext cx="1486792" cy="966415"/>
            </a:xfrm>
            <a:custGeom>
              <a:avLst/>
              <a:gdLst>
                <a:gd name="connsiteX0" fmla="*/ 0 w 1486792"/>
                <a:gd name="connsiteY0" fmla="*/ 161072 h 966415"/>
                <a:gd name="connsiteX1" fmla="*/ 161072 w 1486792"/>
                <a:gd name="connsiteY1" fmla="*/ 0 h 966415"/>
                <a:gd name="connsiteX2" fmla="*/ 1325720 w 1486792"/>
                <a:gd name="connsiteY2" fmla="*/ 0 h 966415"/>
                <a:gd name="connsiteX3" fmla="*/ 1486792 w 1486792"/>
                <a:gd name="connsiteY3" fmla="*/ 161072 h 966415"/>
                <a:gd name="connsiteX4" fmla="*/ 1486792 w 1486792"/>
                <a:gd name="connsiteY4" fmla="*/ 805343 h 966415"/>
                <a:gd name="connsiteX5" fmla="*/ 1325720 w 1486792"/>
                <a:gd name="connsiteY5" fmla="*/ 966415 h 966415"/>
                <a:gd name="connsiteX6" fmla="*/ 161072 w 1486792"/>
                <a:gd name="connsiteY6" fmla="*/ 966415 h 966415"/>
                <a:gd name="connsiteX7" fmla="*/ 0 w 1486792"/>
                <a:gd name="connsiteY7" fmla="*/ 805343 h 966415"/>
                <a:gd name="connsiteX8" fmla="*/ 0 w 1486792"/>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6792" h="966415">
                  <a:moveTo>
                    <a:pt x="0" y="161072"/>
                  </a:moveTo>
                  <a:cubicBezTo>
                    <a:pt x="0" y="72114"/>
                    <a:pt x="72114" y="0"/>
                    <a:pt x="161072" y="0"/>
                  </a:cubicBezTo>
                  <a:lnTo>
                    <a:pt x="1325720" y="0"/>
                  </a:lnTo>
                  <a:cubicBezTo>
                    <a:pt x="1414678" y="0"/>
                    <a:pt x="1486792" y="72114"/>
                    <a:pt x="1486792" y="161072"/>
                  </a:cubicBezTo>
                  <a:lnTo>
                    <a:pt x="1486792" y="805343"/>
                  </a:lnTo>
                  <a:cubicBezTo>
                    <a:pt x="1486792" y="894301"/>
                    <a:pt x="1414678" y="966415"/>
                    <a:pt x="1325720"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2426" tIns="142426" rIns="142426" bIns="142426"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Research </a:t>
              </a:r>
            </a:p>
          </p:txBody>
        </p:sp>
        <p:sp>
          <p:nvSpPr>
            <p:cNvPr id="4" name="Freeform: Shape 3">
              <a:extLst>
                <a:ext uri="{FF2B5EF4-FFF2-40B4-BE49-F238E27FC236}">
                  <a16:creationId xmlns:a16="http://schemas.microsoft.com/office/drawing/2014/main" id="{374284CC-8764-4482-AF26-A9FF2C28A80A}"/>
                </a:ext>
              </a:extLst>
            </p:cNvPr>
            <p:cNvSpPr/>
            <p:nvPr/>
          </p:nvSpPr>
          <p:spPr>
            <a:xfrm>
              <a:off x="2640565" y="2084143"/>
              <a:ext cx="3862868" cy="3862868"/>
            </a:xfrm>
            <a:custGeom>
              <a:avLst/>
              <a:gdLst/>
              <a:ahLst/>
              <a:cxnLst/>
              <a:rect l="0" t="0" r="0" b="0"/>
              <a:pathLst>
                <a:path>
                  <a:moveTo>
                    <a:pt x="2874166" y="245702"/>
                  </a:moveTo>
                  <a:arcTo wR="1931434" hR="1931434" stAng="17952946" swAng="1212315"/>
                </a:path>
              </a:pathLst>
            </a:custGeom>
            <a:noFill/>
            <a:ln>
              <a:tailEnd type="arrow"/>
            </a:ln>
          </p:spPr>
          <p:style>
            <a:lnRef idx="1">
              <a:schemeClr val="accent3">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C031D826-3661-4CB8-BA19-3DB0AB40E2F8}"/>
                </a:ext>
              </a:extLst>
            </p:cNvPr>
            <p:cNvSpPr/>
            <p:nvPr/>
          </p:nvSpPr>
          <p:spPr>
            <a:xfrm>
              <a:off x="5665506" y="2935524"/>
              <a:ext cx="1486792" cy="966415"/>
            </a:xfrm>
            <a:custGeom>
              <a:avLst/>
              <a:gdLst>
                <a:gd name="connsiteX0" fmla="*/ 0 w 1486792"/>
                <a:gd name="connsiteY0" fmla="*/ 161072 h 966415"/>
                <a:gd name="connsiteX1" fmla="*/ 161072 w 1486792"/>
                <a:gd name="connsiteY1" fmla="*/ 0 h 966415"/>
                <a:gd name="connsiteX2" fmla="*/ 1325720 w 1486792"/>
                <a:gd name="connsiteY2" fmla="*/ 0 h 966415"/>
                <a:gd name="connsiteX3" fmla="*/ 1486792 w 1486792"/>
                <a:gd name="connsiteY3" fmla="*/ 161072 h 966415"/>
                <a:gd name="connsiteX4" fmla="*/ 1486792 w 1486792"/>
                <a:gd name="connsiteY4" fmla="*/ 805343 h 966415"/>
                <a:gd name="connsiteX5" fmla="*/ 1325720 w 1486792"/>
                <a:gd name="connsiteY5" fmla="*/ 966415 h 966415"/>
                <a:gd name="connsiteX6" fmla="*/ 161072 w 1486792"/>
                <a:gd name="connsiteY6" fmla="*/ 966415 h 966415"/>
                <a:gd name="connsiteX7" fmla="*/ 0 w 1486792"/>
                <a:gd name="connsiteY7" fmla="*/ 805343 h 966415"/>
                <a:gd name="connsiteX8" fmla="*/ 0 w 1486792"/>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6792" h="966415">
                  <a:moveTo>
                    <a:pt x="0" y="161072"/>
                  </a:moveTo>
                  <a:cubicBezTo>
                    <a:pt x="0" y="72114"/>
                    <a:pt x="72114" y="0"/>
                    <a:pt x="161072" y="0"/>
                  </a:cubicBezTo>
                  <a:lnTo>
                    <a:pt x="1325720" y="0"/>
                  </a:lnTo>
                  <a:cubicBezTo>
                    <a:pt x="1414678" y="0"/>
                    <a:pt x="1486792" y="72114"/>
                    <a:pt x="1486792" y="161072"/>
                  </a:cubicBezTo>
                  <a:lnTo>
                    <a:pt x="1486792" y="805343"/>
                  </a:lnTo>
                  <a:cubicBezTo>
                    <a:pt x="1486792" y="894301"/>
                    <a:pt x="1414678" y="966415"/>
                    <a:pt x="1325720"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42426" tIns="142426" rIns="142426" bIns="142426"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Acquire </a:t>
              </a:r>
            </a:p>
          </p:txBody>
        </p:sp>
        <p:sp>
          <p:nvSpPr>
            <p:cNvPr id="7" name="Freeform: Shape 6">
              <a:extLst>
                <a:ext uri="{FF2B5EF4-FFF2-40B4-BE49-F238E27FC236}">
                  <a16:creationId xmlns:a16="http://schemas.microsoft.com/office/drawing/2014/main" id="{F9A43512-9E22-4550-9450-EA114AA3EA37}"/>
                </a:ext>
              </a:extLst>
            </p:cNvPr>
            <p:cNvSpPr/>
            <p:nvPr/>
          </p:nvSpPr>
          <p:spPr>
            <a:xfrm>
              <a:off x="2640565" y="2084143"/>
              <a:ext cx="3862868" cy="3862868"/>
            </a:xfrm>
            <a:custGeom>
              <a:avLst/>
              <a:gdLst/>
              <a:ahLst/>
              <a:cxnLst/>
              <a:rect l="0" t="0" r="0" b="0"/>
              <a:pathLst>
                <a:path>
                  <a:moveTo>
                    <a:pt x="3858244" y="2064990"/>
                  </a:moveTo>
                  <a:arcTo wR="1931434" hR="1931434" stAng="21837907" swAng="1360327"/>
                </a:path>
              </a:pathLst>
            </a:custGeom>
            <a:noFill/>
            <a:ln>
              <a:tailEnd type="arrow"/>
            </a:ln>
          </p:spPr>
          <p:style>
            <a:lnRef idx="1">
              <a:schemeClr val="accent3">
                <a:hueOff val="2812566"/>
                <a:satOff val="-4220"/>
                <a:lumOff val="-686"/>
                <a:alphaOff val="0"/>
              </a:schemeClr>
            </a:lnRef>
            <a:fillRef idx="0">
              <a:scrgbClr r="0" g="0" b="0"/>
            </a:fillRef>
            <a:effectRef idx="0">
              <a:scrgbClr r="0" g="0" b="0"/>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444CF4A6-A6FB-4397-9C83-CAD8B46A7A3C}"/>
                </a:ext>
              </a:extLst>
            </p:cNvPr>
            <p:cNvSpPr/>
            <p:nvPr/>
          </p:nvSpPr>
          <p:spPr>
            <a:xfrm>
              <a:off x="4963871" y="5094933"/>
              <a:ext cx="1486792" cy="966415"/>
            </a:xfrm>
            <a:custGeom>
              <a:avLst/>
              <a:gdLst>
                <a:gd name="connsiteX0" fmla="*/ 0 w 1486792"/>
                <a:gd name="connsiteY0" fmla="*/ 161072 h 966415"/>
                <a:gd name="connsiteX1" fmla="*/ 161072 w 1486792"/>
                <a:gd name="connsiteY1" fmla="*/ 0 h 966415"/>
                <a:gd name="connsiteX2" fmla="*/ 1325720 w 1486792"/>
                <a:gd name="connsiteY2" fmla="*/ 0 h 966415"/>
                <a:gd name="connsiteX3" fmla="*/ 1486792 w 1486792"/>
                <a:gd name="connsiteY3" fmla="*/ 161072 h 966415"/>
                <a:gd name="connsiteX4" fmla="*/ 1486792 w 1486792"/>
                <a:gd name="connsiteY4" fmla="*/ 805343 h 966415"/>
                <a:gd name="connsiteX5" fmla="*/ 1325720 w 1486792"/>
                <a:gd name="connsiteY5" fmla="*/ 966415 h 966415"/>
                <a:gd name="connsiteX6" fmla="*/ 161072 w 1486792"/>
                <a:gd name="connsiteY6" fmla="*/ 966415 h 966415"/>
                <a:gd name="connsiteX7" fmla="*/ 0 w 1486792"/>
                <a:gd name="connsiteY7" fmla="*/ 805343 h 966415"/>
                <a:gd name="connsiteX8" fmla="*/ 0 w 1486792"/>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6792" h="966415">
                  <a:moveTo>
                    <a:pt x="0" y="161072"/>
                  </a:moveTo>
                  <a:cubicBezTo>
                    <a:pt x="0" y="72114"/>
                    <a:pt x="72114" y="0"/>
                    <a:pt x="161072" y="0"/>
                  </a:cubicBezTo>
                  <a:lnTo>
                    <a:pt x="1325720" y="0"/>
                  </a:lnTo>
                  <a:cubicBezTo>
                    <a:pt x="1414678" y="0"/>
                    <a:pt x="1486792" y="72114"/>
                    <a:pt x="1486792" y="161072"/>
                  </a:cubicBezTo>
                  <a:lnTo>
                    <a:pt x="1486792" y="805343"/>
                  </a:lnTo>
                  <a:cubicBezTo>
                    <a:pt x="1486792" y="894301"/>
                    <a:pt x="1414678" y="966415"/>
                    <a:pt x="1325720"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42426" tIns="142426" rIns="142426" bIns="142426"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Develop </a:t>
              </a:r>
            </a:p>
          </p:txBody>
        </p:sp>
        <p:sp>
          <p:nvSpPr>
            <p:cNvPr id="9" name="Freeform: Shape 8">
              <a:extLst>
                <a:ext uri="{FF2B5EF4-FFF2-40B4-BE49-F238E27FC236}">
                  <a16:creationId xmlns:a16="http://schemas.microsoft.com/office/drawing/2014/main" id="{10B4BC8E-AA3D-4F38-A271-A7D998DFF46F}"/>
                </a:ext>
              </a:extLst>
            </p:cNvPr>
            <p:cNvSpPr/>
            <p:nvPr/>
          </p:nvSpPr>
          <p:spPr>
            <a:xfrm>
              <a:off x="2640565" y="2084143"/>
              <a:ext cx="3862868" cy="3862868"/>
            </a:xfrm>
            <a:custGeom>
              <a:avLst/>
              <a:gdLst/>
              <a:ahLst/>
              <a:cxnLst/>
              <a:rect l="0" t="0" r="0" b="0"/>
              <a:pathLst>
                <a:path>
                  <a:moveTo>
                    <a:pt x="2168696" y="3848239"/>
                  </a:moveTo>
                  <a:arcTo wR="1931434" hR="1931434" stAng="4976630" swAng="846741"/>
                </a:path>
              </a:pathLst>
            </a:custGeom>
            <a:noFill/>
            <a:ln>
              <a:tailEnd type="arrow"/>
            </a:ln>
          </p:spPr>
          <p:style>
            <a:lnRef idx="1">
              <a:schemeClr val="accent3">
                <a:hueOff val="5625132"/>
                <a:satOff val="-8440"/>
                <a:lumOff val="-1373"/>
                <a:alphaOff val="0"/>
              </a:schemeClr>
            </a:lnRef>
            <a:fillRef idx="0">
              <a:scrgbClr r="0" g="0" b="0"/>
            </a:fillRef>
            <a:effectRef idx="0">
              <a:scrgbClr r="0" g="0" b="0"/>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6DFC0B38-E128-4EFE-A254-D51010FB2F87}"/>
                </a:ext>
              </a:extLst>
            </p:cNvPr>
            <p:cNvSpPr/>
            <p:nvPr/>
          </p:nvSpPr>
          <p:spPr>
            <a:xfrm>
              <a:off x="2693335" y="5094933"/>
              <a:ext cx="1486792" cy="966415"/>
            </a:xfrm>
            <a:custGeom>
              <a:avLst/>
              <a:gdLst>
                <a:gd name="connsiteX0" fmla="*/ 0 w 1486792"/>
                <a:gd name="connsiteY0" fmla="*/ 161072 h 966415"/>
                <a:gd name="connsiteX1" fmla="*/ 161072 w 1486792"/>
                <a:gd name="connsiteY1" fmla="*/ 0 h 966415"/>
                <a:gd name="connsiteX2" fmla="*/ 1325720 w 1486792"/>
                <a:gd name="connsiteY2" fmla="*/ 0 h 966415"/>
                <a:gd name="connsiteX3" fmla="*/ 1486792 w 1486792"/>
                <a:gd name="connsiteY3" fmla="*/ 161072 h 966415"/>
                <a:gd name="connsiteX4" fmla="*/ 1486792 w 1486792"/>
                <a:gd name="connsiteY4" fmla="*/ 805343 h 966415"/>
                <a:gd name="connsiteX5" fmla="*/ 1325720 w 1486792"/>
                <a:gd name="connsiteY5" fmla="*/ 966415 h 966415"/>
                <a:gd name="connsiteX6" fmla="*/ 161072 w 1486792"/>
                <a:gd name="connsiteY6" fmla="*/ 966415 h 966415"/>
                <a:gd name="connsiteX7" fmla="*/ 0 w 1486792"/>
                <a:gd name="connsiteY7" fmla="*/ 805343 h 966415"/>
                <a:gd name="connsiteX8" fmla="*/ 0 w 1486792"/>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6792" h="966415">
                  <a:moveTo>
                    <a:pt x="0" y="161072"/>
                  </a:moveTo>
                  <a:cubicBezTo>
                    <a:pt x="0" y="72114"/>
                    <a:pt x="72114" y="0"/>
                    <a:pt x="161072" y="0"/>
                  </a:cubicBezTo>
                  <a:lnTo>
                    <a:pt x="1325720" y="0"/>
                  </a:lnTo>
                  <a:cubicBezTo>
                    <a:pt x="1414678" y="0"/>
                    <a:pt x="1486792" y="72114"/>
                    <a:pt x="1486792" y="161072"/>
                  </a:cubicBezTo>
                  <a:lnTo>
                    <a:pt x="1486792" y="805343"/>
                  </a:lnTo>
                  <a:cubicBezTo>
                    <a:pt x="1486792" y="894301"/>
                    <a:pt x="1414678" y="966415"/>
                    <a:pt x="1325720"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42426" tIns="142426" rIns="142426" bIns="142426"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Adopt </a:t>
              </a:r>
            </a:p>
          </p:txBody>
        </p:sp>
        <p:sp>
          <p:nvSpPr>
            <p:cNvPr id="11" name="Freeform: Shape 10">
              <a:extLst>
                <a:ext uri="{FF2B5EF4-FFF2-40B4-BE49-F238E27FC236}">
                  <a16:creationId xmlns:a16="http://schemas.microsoft.com/office/drawing/2014/main" id="{B25BE2A8-CAF6-4A46-8A2D-1DABC0D29495}"/>
                </a:ext>
              </a:extLst>
            </p:cNvPr>
            <p:cNvSpPr/>
            <p:nvPr/>
          </p:nvSpPr>
          <p:spPr>
            <a:xfrm>
              <a:off x="2640565" y="2084143"/>
              <a:ext cx="3862868" cy="3862868"/>
            </a:xfrm>
            <a:custGeom>
              <a:avLst/>
              <a:gdLst/>
              <a:ahLst/>
              <a:cxnLst/>
              <a:rect l="0" t="0" r="0" b="0"/>
              <a:pathLst>
                <a:path>
                  <a:moveTo>
                    <a:pt x="204996" y="2797373"/>
                  </a:moveTo>
                  <a:arcTo wR="1931434" hR="1931434" stAng="9201766" swAng="1360327"/>
                </a:path>
              </a:pathLst>
            </a:custGeom>
            <a:noFill/>
            <a:ln>
              <a:tailEnd type="arrow"/>
            </a:ln>
          </p:spPr>
          <p:style>
            <a:lnRef idx="1">
              <a:schemeClr val="accent3">
                <a:hueOff val="8437698"/>
                <a:satOff val="-12660"/>
                <a:lumOff val="-2059"/>
                <a:alphaOff val="0"/>
              </a:schemeClr>
            </a:lnRef>
            <a:fillRef idx="0">
              <a:scrgbClr r="0" g="0" b="0"/>
            </a:fillRef>
            <a:effectRef idx="0">
              <a:scrgbClr r="0" g="0" b="0"/>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27932348-D48A-445C-88AD-DC4407ECF289}"/>
                </a:ext>
              </a:extLst>
            </p:cNvPr>
            <p:cNvSpPr/>
            <p:nvPr/>
          </p:nvSpPr>
          <p:spPr>
            <a:xfrm>
              <a:off x="1991700" y="2935524"/>
              <a:ext cx="1486792" cy="966415"/>
            </a:xfrm>
            <a:custGeom>
              <a:avLst/>
              <a:gdLst>
                <a:gd name="connsiteX0" fmla="*/ 0 w 1486792"/>
                <a:gd name="connsiteY0" fmla="*/ 161072 h 966415"/>
                <a:gd name="connsiteX1" fmla="*/ 161072 w 1486792"/>
                <a:gd name="connsiteY1" fmla="*/ 0 h 966415"/>
                <a:gd name="connsiteX2" fmla="*/ 1325720 w 1486792"/>
                <a:gd name="connsiteY2" fmla="*/ 0 h 966415"/>
                <a:gd name="connsiteX3" fmla="*/ 1486792 w 1486792"/>
                <a:gd name="connsiteY3" fmla="*/ 161072 h 966415"/>
                <a:gd name="connsiteX4" fmla="*/ 1486792 w 1486792"/>
                <a:gd name="connsiteY4" fmla="*/ 805343 h 966415"/>
                <a:gd name="connsiteX5" fmla="*/ 1325720 w 1486792"/>
                <a:gd name="connsiteY5" fmla="*/ 966415 h 966415"/>
                <a:gd name="connsiteX6" fmla="*/ 161072 w 1486792"/>
                <a:gd name="connsiteY6" fmla="*/ 966415 h 966415"/>
                <a:gd name="connsiteX7" fmla="*/ 0 w 1486792"/>
                <a:gd name="connsiteY7" fmla="*/ 805343 h 966415"/>
                <a:gd name="connsiteX8" fmla="*/ 0 w 1486792"/>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6792" h="966415">
                  <a:moveTo>
                    <a:pt x="0" y="161072"/>
                  </a:moveTo>
                  <a:cubicBezTo>
                    <a:pt x="0" y="72114"/>
                    <a:pt x="72114" y="0"/>
                    <a:pt x="161072" y="0"/>
                  </a:cubicBezTo>
                  <a:lnTo>
                    <a:pt x="1325720" y="0"/>
                  </a:lnTo>
                  <a:cubicBezTo>
                    <a:pt x="1414678" y="0"/>
                    <a:pt x="1486792" y="72114"/>
                    <a:pt x="1486792" y="161072"/>
                  </a:cubicBezTo>
                  <a:lnTo>
                    <a:pt x="1486792" y="805343"/>
                  </a:lnTo>
                  <a:cubicBezTo>
                    <a:pt x="1486792" y="894301"/>
                    <a:pt x="1414678" y="966415"/>
                    <a:pt x="1325720"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2426" tIns="142426" rIns="142426" bIns="142426" numCol="1" spcCol="1270" anchor="ctr" anchorCtr="0">
              <a:noAutofit/>
            </a:bodyPr>
            <a:lstStyle/>
            <a:p>
              <a:pPr marL="0" lvl="0" indent="0" algn="ctr" defTabSz="1111250">
                <a:lnSpc>
                  <a:spcPct val="90000"/>
                </a:lnSpc>
                <a:spcBef>
                  <a:spcPct val="0"/>
                </a:spcBef>
                <a:spcAft>
                  <a:spcPct val="35000"/>
                </a:spcAft>
                <a:buNone/>
              </a:pPr>
              <a:r>
                <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Report </a:t>
              </a:r>
            </a:p>
          </p:txBody>
        </p:sp>
        <p:sp>
          <p:nvSpPr>
            <p:cNvPr id="13" name="Freeform: Shape 12">
              <a:extLst>
                <a:ext uri="{FF2B5EF4-FFF2-40B4-BE49-F238E27FC236}">
                  <a16:creationId xmlns:a16="http://schemas.microsoft.com/office/drawing/2014/main" id="{9248F185-2BE5-4425-81E9-DA5698955849}"/>
                </a:ext>
              </a:extLst>
            </p:cNvPr>
            <p:cNvSpPr/>
            <p:nvPr/>
          </p:nvSpPr>
          <p:spPr>
            <a:xfrm>
              <a:off x="2640565" y="2084143"/>
              <a:ext cx="3862868" cy="3862868"/>
            </a:xfrm>
            <a:custGeom>
              <a:avLst/>
              <a:gdLst/>
              <a:ahLst/>
              <a:cxnLst/>
              <a:rect l="0" t="0" r="0" b="0"/>
              <a:pathLst>
                <a:path>
                  <a:moveTo>
                    <a:pt x="464490" y="675044"/>
                  </a:moveTo>
                  <a:arcTo wR="1931434" hR="1931434" stAng="13234739" swAng="1212315"/>
                </a:path>
              </a:pathLst>
            </a:custGeom>
            <a:noFill/>
            <a:ln>
              <a:tailEnd type="arrow"/>
            </a:ln>
          </p:spPr>
          <p:style>
            <a:lnRef idx="1">
              <a:schemeClr val="accent3">
                <a:hueOff val="11250264"/>
                <a:satOff val="-16880"/>
                <a:lumOff val="-2745"/>
                <a:alphaOff val="0"/>
              </a:schemeClr>
            </a:lnRef>
            <a:fillRef idx="0">
              <a:scrgbClr r="0" g="0" b="0"/>
            </a:fillRef>
            <a:effectRef idx="0">
              <a:scrgbClr r="0" g="0" b="0"/>
            </a:effectRef>
            <a:fontRef idx="minor">
              <a:schemeClr val="tx1">
                <a:hueOff val="0"/>
                <a:satOff val="0"/>
                <a:lumOff val="0"/>
                <a:alphaOff val="0"/>
              </a:schemeClr>
            </a:fontRef>
          </p:style>
        </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97370B3A-EFDF-4F96-A2B1-864BF751A6B0}"/>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Computer Based Methods</a:t>
            </a:r>
          </a:p>
        </p:txBody>
      </p:sp>
      <p:grpSp>
        <p:nvGrpSpPr>
          <p:cNvPr id="2" name="Group 1">
            <a:extLst>
              <a:ext uri="{FF2B5EF4-FFF2-40B4-BE49-F238E27FC236}">
                <a16:creationId xmlns:a16="http://schemas.microsoft.com/office/drawing/2014/main" id="{F1473816-B9D2-427B-84DC-AF95CC0AC509}"/>
              </a:ext>
            </a:extLst>
          </p:cNvPr>
          <p:cNvGrpSpPr/>
          <p:nvPr/>
        </p:nvGrpSpPr>
        <p:grpSpPr>
          <a:xfrm>
            <a:off x="1389611" y="1600200"/>
            <a:ext cx="6926796" cy="4525962"/>
            <a:chOff x="1389611" y="1600200"/>
            <a:chExt cx="6926796" cy="4525962"/>
          </a:xfrm>
        </p:grpSpPr>
        <p:sp>
          <p:nvSpPr>
            <p:cNvPr id="3" name="Freeform: Shape 2">
              <a:extLst>
                <a:ext uri="{FF2B5EF4-FFF2-40B4-BE49-F238E27FC236}">
                  <a16:creationId xmlns:a16="http://schemas.microsoft.com/office/drawing/2014/main" id="{66EE5940-ED97-4095-9720-3637D2B44AB8}"/>
                </a:ext>
              </a:extLst>
            </p:cNvPr>
            <p:cNvSpPr/>
            <p:nvPr/>
          </p:nvSpPr>
          <p:spPr>
            <a:xfrm>
              <a:off x="2411036" y="2865206"/>
              <a:ext cx="1981191" cy="1981014"/>
            </a:xfrm>
            <a:custGeom>
              <a:avLst/>
              <a:gdLst>
                <a:gd name="connsiteX0" fmla="*/ 0 w 1981191"/>
                <a:gd name="connsiteY0" fmla="*/ 990507 h 1981014"/>
                <a:gd name="connsiteX1" fmla="*/ 990596 w 1981191"/>
                <a:gd name="connsiteY1" fmla="*/ 0 h 1981014"/>
                <a:gd name="connsiteX2" fmla="*/ 1981192 w 1981191"/>
                <a:gd name="connsiteY2" fmla="*/ 990507 h 1981014"/>
                <a:gd name="connsiteX3" fmla="*/ 990596 w 1981191"/>
                <a:gd name="connsiteY3" fmla="*/ 1981014 h 1981014"/>
                <a:gd name="connsiteX4" fmla="*/ 0 w 1981191"/>
                <a:gd name="connsiteY4" fmla="*/ 990507 h 198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191" h="1981014">
                  <a:moveTo>
                    <a:pt x="0" y="990507"/>
                  </a:moveTo>
                  <a:cubicBezTo>
                    <a:pt x="0" y="443465"/>
                    <a:pt x="443505" y="0"/>
                    <a:pt x="990596" y="0"/>
                  </a:cubicBezTo>
                  <a:cubicBezTo>
                    <a:pt x="1537687" y="0"/>
                    <a:pt x="1981192" y="443465"/>
                    <a:pt x="1981192" y="990507"/>
                  </a:cubicBezTo>
                  <a:cubicBezTo>
                    <a:pt x="1981192" y="1537549"/>
                    <a:pt x="1537687" y="1981014"/>
                    <a:pt x="990596" y="1981014"/>
                  </a:cubicBezTo>
                  <a:cubicBezTo>
                    <a:pt x="443505" y="1981014"/>
                    <a:pt x="0" y="1537549"/>
                    <a:pt x="0" y="990507"/>
                  </a:cubicBez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29509" tIns="329483" rIns="329509" bIns="329483" numCol="1" spcCol="1270" anchor="ctr" anchorCtr="0">
              <a:noAutofit/>
            </a:bodyPr>
            <a:lstStyle/>
            <a:p>
              <a:pPr marL="0" lvl="0" indent="0" algn="ctr" defTabSz="1377950">
                <a:lnSpc>
                  <a:spcPct val="90000"/>
                </a:lnSpc>
                <a:spcBef>
                  <a:spcPct val="0"/>
                </a:spcBef>
                <a:spcAft>
                  <a:spcPct val="35000"/>
                </a:spcAft>
                <a:buNone/>
              </a:pPr>
              <a:r>
                <a:rPr lang="en-US" sz="3100" kern="1200" dirty="0"/>
                <a:t>Benefits</a:t>
              </a:r>
            </a:p>
          </p:txBody>
        </p:sp>
        <p:sp>
          <p:nvSpPr>
            <p:cNvPr id="4" name="Block Arc 3">
              <a:extLst>
                <a:ext uri="{FF2B5EF4-FFF2-40B4-BE49-F238E27FC236}">
                  <a16:creationId xmlns:a16="http://schemas.microsoft.com/office/drawing/2014/main" id="{917FA3DA-BC46-4187-856E-2C7294DA2D87}"/>
                </a:ext>
              </a:extLst>
            </p:cNvPr>
            <p:cNvSpPr/>
            <p:nvPr/>
          </p:nvSpPr>
          <p:spPr>
            <a:xfrm>
              <a:off x="1389611" y="1763587"/>
              <a:ext cx="3993210" cy="4162528"/>
            </a:xfrm>
            <a:prstGeom prst="blockArc">
              <a:avLst>
                <a:gd name="adj1" fmla="val 16509444"/>
                <a:gd name="adj2" fmla="val 5088054"/>
                <a:gd name="adj3" fmla="val 524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6" name="Oval 5">
              <a:extLst>
                <a:ext uri="{FF2B5EF4-FFF2-40B4-BE49-F238E27FC236}">
                  <a16:creationId xmlns:a16="http://schemas.microsoft.com/office/drawing/2014/main" id="{4B2C57F7-48FF-4BEA-8AAF-FE75ED17C1D5}"/>
                </a:ext>
              </a:extLst>
            </p:cNvPr>
            <p:cNvSpPr/>
            <p:nvPr/>
          </p:nvSpPr>
          <p:spPr>
            <a:xfrm>
              <a:off x="3861738" y="1600200"/>
              <a:ext cx="1061560" cy="1061338"/>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57EDB8EE-4784-4238-A757-6CF338856661}"/>
                </a:ext>
              </a:extLst>
            </p:cNvPr>
            <p:cNvSpPr/>
            <p:nvPr/>
          </p:nvSpPr>
          <p:spPr>
            <a:xfrm>
              <a:off x="4971090" y="1613777"/>
              <a:ext cx="1775172" cy="1027393"/>
            </a:xfrm>
            <a:custGeom>
              <a:avLst/>
              <a:gdLst>
                <a:gd name="connsiteX0" fmla="*/ 0 w 1775172"/>
                <a:gd name="connsiteY0" fmla="*/ 0 h 1027393"/>
                <a:gd name="connsiteX1" fmla="*/ 1775172 w 1775172"/>
                <a:gd name="connsiteY1" fmla="*/ 0 h 1027393"/>
                <a:gd name="connsiteX2" fmla="*/ 1775172 w 1775172"/>
                <a:gd name="connsiteY2" fmla="*/ 1027393 h 1027393"/>
                <a:gd name="connsiteX3" fmla="*/ 0 w 1775172"/>
                <a:gd name="connsiteY3" fmla="*/ 1027393 h 1027393"/>
                <a:gd name="connsiteX4" fmla="*/ 0 w 1775172"/>
                <a:gd name="connsiteY4" fmla="*/ 0 h 1027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172" h="1027393">
                  <a:moveTo>
                    <a:pt x="0" y="0"/>
                  </a:moveTo>
                  <a:lnTo>
                    <a:pt x="1775172" y="0"/>
                  </a:lnTo>
                  <a:lnTo>
                    <a:pt x="1775172" y="1027393"/>
                  </a:lnTo>
                  <a:lnTo>
                    <a:pt x="0" y="10273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dirty="0"/>
                <a:t>Collaboration</a:t>
              </a:r>
            </a:p>
          </p:txBody>
        </p:sp>
        <p:sp>
          <p:nvSpPr>
            <p:cNvPr id="8" name="Oval 7">
              <a:extLst>
                <a:ext uri="{FF2B5EF4-FFF2-40B4-BE49-F238E27FC236}">
                  <a16:creationId xmlns:a16="http://schemas.microsoft.com/office/drawing/2014/main" id="{37AE9434-31C9-49E3-A90B-1F3B8E4B4E1C}"/>
                </a:ext>
              </a:extLst>
            </p:cNvPr>
            <p:cNvSpPr/>
            <p:nvPr/>
          </p:nvSpPr>
          <p:spPr>
            <a:xfrm>
              <a:off x="4645838" y="2588670"/>
              <a:ext cx="1061560" cy="1061338"/>
            </a:xfrm>
            <a:prstGeom prst="ellipse">
              <a:avLst/>
            </a:prstGeom>
            <a:solidFill>
              <a:schemeClr val="accent3">
                <a:tint val="50000"/>
                <a:hueOff val="3584065"/>
                <a:satOff val="-4703"/>
                <a:lumOff val="-463"/>
              </a:schemeClr>
            </a:solidFill>
          </p:spPr>
          <p:style>
            <a:lnRef idx="2">
              <a:schemeClr val="lt1">
                <a:hueOff val="0"/>
                <a:satOff val="0"/>
                <a:lumOff val="0"/>
                <a:alphaOff val="0"/>
              </a:schemeClr>
            </a:lnRef>
            <a:fillRef idx="1">
              <a:scrgbClr r="0" g="0" b="0"/>
            </a:fillRef>
            <a:effectRef idx="0">
              <a:schemeClr val="accent3">
                <a:tint val="50000"/>
                <a:hueOff val="3584066"/>
                <a:satOff val="-4703"/>
                <a:lumOff val="-463"/>
                <a:alphaOff val="0"/>
              </a:schemeClr>
            </a:effectRef>
            <a:fontRef idx="minor">
              <a:schemeClr val="lt1">
                <a:hueOff val="0"/>
                <a:satOff val="0"/>
                <a:lumOff val="0"/>
                <a:alphaOff val="0"/>
              </a:schemeClr>
            </a:fontRef>
          </p:style>
        </p:sp>
        <p:sp>
          <p:nvSpPr>
            <p:cNvPr id="9" name="Freeform: Shape 8">
              <a:extLst>
                <a:ext uri="{FF2B5EF4-FFF2-40B4-BE49-F238E27FC236}">
                  <a16:creationId xmlns:a16="http://schemas.microsoft.com/office/drawing/2014/main" id="{1D8D672B-BE03-4E5F-8E47-D1FED3B9BE6F}"/>
                </a:ext>
              </a:extLst>
            </p:cNvPr>
            <p:cNvSpPr/>
            <p:nvPr/>
          </p:nvSpPr>
          <p:spPr>
            <a:xfrm>
              <a:off x="5799354" y="2607226"/>
              <a:ext cx="2517053" cy="1027393"/>
            </a:xfrm>
            <a:custGeom>
              <a:avLst/>
              <a:gdLst>
                <a:gd name="connsiteX0" fmla="*/ 0 w 2517053"/>
                <a:gd name="connsiteY0" fmla="*/ 0 h 1027393"/>
                <a:gd name="connsiteX1" fmla="*/ 2517053 w 2517053"/>
                <a:gd name="connsiteY1" fmla="*/ 0 h 1027393"/>
                <a:gd name="connsiteX2" fmla="*/ 2517053 w 2517053"/>
                <a:gd name="connsiteY2" fmla="*/ 1027393 h 1027393"/>
                <a:gd name="connsiteX3" fmla="*/ 0 w 2517053"/>
                <a:gd name="connsiteY3" fmla="*/ 1027393 h 1027393"/>
                <a:gd name="connsiteX4" fmla="*/ 0 w 2517053"/>
                <a:gd name="connsiteY4" fmla="*/ 0 h 1027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7053" h="1027393">
                  <a:moveTo>
                    <a:pt x="0" y="0"/>
                  </a:moveTo>
                  <a:lnTo>
                    <a:pt x="2517053" y="0"/>
                  </a:lnTo>
                  <a:lnTo>
                    <a:pt x="2517053" y="1027393"/>
                  </a:lnTo>
                  <a:lnTo>
                    <a:pt x="0" y="10273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dirty="0"/>
                <a:t>Reduced errors</a:t>
              </a:r>
            </a:p>
          </p:txBody>
        </p:sp>
        <p:sp>
          <p:nvSpPr>
            <p:cNvPr id="10" name="Oval 9">
              <a:extLst>
                <a:ext uri="{FF2B5EF4-FFF2-40B4-BE49-F238E27FC236}">
                  <a16:creationId xmlns:a16="http://schemas.microsoft.com/office/drawing/2014/main" id="{081B2363-7A23-4E50-91FF-34E7370B843E}"/>
                </a:ext>
              </a:extLst>
            </p:cNvPr>
            <p:cNvSpPr/>
            <p:nvPr/>
          </p:nvSpPr>
          <p:spPr>
            <a:xfrm>
              <a:off x="4641766" y="4041957"/>
              <a:ext cx="1061560" cy="1061338"/>
            </a:xfrm>
            <a:prstGeom prst="ellipse">
              <a:avLst/>
            </a:prstGeom>
            <a:solidFill>
              <a:schemeClr val="accent3">
                <a:tint val="50000"/>
                <a:hueOff val="7168130"/>
                <a:satOff val="-9405"/>
                <a:lumOff val="-925"/>
              </a:schemeClr>
            </a:solidFill>
          </p:spPr>
          <p:style>
            <a:lnRef idx="2">
              <a:schemeClr val="lt1">
                <a:hueOff val="0"/>
                <a:satOff val="0"/>
                <a:lumOff val="0"/>
                <a:alphaOff val="0"/>
              </a:schemeClr>
            </a:lnRef>
            <a:fillRef idx="1">
              <a:scrgbClr r="0" g="0" b="0"/>
            </a:fillRef>
            <a:effectRef idx="0">
              <a:schemeClr val="accent3">
                <a:tint val="50000"/>
                <a:hueOff val="7168132"/>
                <a:satOff val="-9405"/>
                <a:lumOff val="-925"/>
                <a:alphaOff val="0"/>
              </a:schemeClr>
            </a:effectRef>
            <a:fontRef idx="minor">
              <a:schemeClr val="lt1">
                <a:hueOff val="0"/>
                <a:satOff val="0"/>
                <a:lumOff val="0"/>
                <a:alphaOff val="0"/>
              </a:schemeClr>
            </a:fontRef>
          </p:style>
        </p:sp>
        <p:sp>
          <p:nvSpPr>
            <p:cNvPr id="11" name="Freeform: Shape 10">
              <a:extLst>
                <a:ext uri="{FF2B5EF4-FFF2-40B4-BE49-F238E27FC236}">
                  <a16:creationId xmlns:a16="http://schemas.microsoft.com/office/drawing/2014/main" id="{05F3ABC3-3F8E-4DC0-B1A6-F5B20C38AD1F}"/>
                </a:ext>
              </a:extLst>
            </p:cNvPr>
            <p:cNvSpPr/>
            <p:nvPr/>
          </p:nvSpPr>
          <p:spPr>
            <a:xfrm>
              <a:off x="5755423" y="4059155"/>
              <a:ext cx="2200943" cy="1027393"/>
            </a:xfrm>
            <a:custGeom>
              <a:avLst/>
              <a:gdLst>
                <a:gd name="connsiteX0" fmla="*/ 0 w 2200943"/>
                <a:gd name="connsiteY0" fmla="*/ 0 h 1027393"/>
                <a:gd name="connsiteX1" fmla="*/ 2200943 w 2200943"/>
                <a:gd name="connsiteY1" fmla="*/ 0 h 1027393"/>
                <a:gd name="connsiteX2" fmla="*/ 2200943 w 2200943"/>
                <a:gd name="connsiteY2" fmla="*/ 1027393 h 1027393"/>
                <a:gd name="connsiteX3" fmla="*/ 0 w 2200943"/>
                <a:gd name="connsiteY3" fmla="*/ 1027393 h 1027393"/>
                <a:gd name="connsiteX4" fmla="*/ 0 w 2200943"/>
                <a:gd name="connsiteY4" fmla="*/ 0 h 1027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43" h="1027393">
                  <a:moveTo>
                    <a:pt x="0" y="0"/>
                  </a:moveTo>
                  <a:lnTo>
                    <a:pt x="2200943" y="0"/>
                  </a:lnTo>
                  <a:lnTo>
                    <a:pt x="2200943" y="1027393"/>
                  </a:lnTo>
                  <a:lnTo>
                    <a:pt x="0" y="10273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dirty="0"/>
                <a:t>Quick analysis</a:t>
              </a:r>
            </a:p>
          </p:txBody>
        </p:sp>
        <p:sp>
          <p:nvSpPr>
            <p:cNvPr id="12" name="Oval 11">
              <a:extLst>
                <a:ext uri="{FF2B5EF4-FFF2-40B4-BE49-F238E27FC236}">
                  <a16:creationId xmlns:a16="http://schemas.microsoft.com/office/drawing/2014/main" id="{80959B40-56A7-488A-8038-2B9CB4E86FC3}"/>
                </a:ext>
              </a:extLst>
            </p:cNvPr>
            <p:cNvSpPr/>
            <p:nvPr/>
          </p:nvSpPr>
          <p:spPr>
            <a:xfrm>
              <a:off x="3861738" y="5064824"/>
              <a:ext cx="1061560" cy="1061338"/>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sp>
          <p:nvSpPr>
            <p:cNvPr id="13" name="Freeform: Shape 12">
              <a:extLst>
                <a:ext uri="{FF2B5EF4-FFF2-40B4-BE49-F238E27FC236}">
                  <a16:creationId xmlns:a16="http://schemas.microsoft.com/office/drawing/2014/main" id="{DF6168BA-4A9D-431B-A51E-A4D3E66A8D94}"/>
                </a:ext>
              </a:extLst>
            </p:cNvPr>
            <p:cNvSpPr/>
            <p:nvPr/>
          </p:nvSpPr>
          <p:spPr>
            <a:xfrm>
              <a:off x="5004151" y="5086549"/>
              <a:ext cx="1421036" cy="1027393"/>
            </a:xfrm>
            <a:custGeom>
              <a:avLst/>
              <a:gdLst>
                <a:gd name="connsiteX0" fmla="*/ 0 w 1421036"/>
                <a:gd name="connsiteY0" fmla="*/ 0 h 1027393"/>
                <a:gd name="connsiteX1" fmla="*/ 1421036 w 1421036"/>
                <a:gd name="connsiteY1" fmla="*/ 0 h 1027393"/>
                <a:gd name="connsiteX2" fmla="*/ 1421036 w 1421036"/>
                <a:gd name="connsiteY2" fmla="*/ 1027393 h 1027393"/>
                <a:gd name="connsiteX3" fmla="*/ 0 w 1421036"/>
                <a:gd name="connsiteY3" fmla="*/ 1027393 h 1027393"/>
                <a:gd name="connsiteX4" fmla="*/ 0 w 1421036"/>
                <a:gd name="connsiteY4" fmla="*/ 0 h 1027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1036" h="1027393">
                  <a:moveTo>
                    <a:pt x="0" y="0"/>
                  </a:moveTo>
                  <a:lnTo>
                    <a:pt x="1421036" y="0"/>
                  </a:lnTo>
                  <a:lnTo>
                    <a:pt x="1421036" y="1027393"/>
                  </a:lnTo>
                  <a:lnTo>
                    <a:pt x="0" y="10273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dirty="0"/>
                <a:t>Visuals</a:t>
              </a:r>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reasons IS NOT a factor that makes using historical data so helpful?</a:t>
            </a:r>
          </a:p>
          <a:p>
            <a:pPr lvl="1">
              <a:lnSpc>
                <a:spcPct val="115000"/>
              </a:lnSpc>
              <a:spcBef>
                <a:spcPts val="0"/>
              </a:spcBef>
              <a:spcAft>
                <a:spcPts val="0"/>
              </a:spcAft>
              <a:buFont typeface="+mj-lt"/>
              <a:buAutoNum type="alphaLcParenR"/>
            </a:pPr>
            <a:r>
              <a:rPr lang="en-US" dirty="0">
                <a:ea typeface="Times New Roman"/>
                <a:cs typeface="Times New Roman"/>
              </a:rPr>
              <a:t>The historical data show the past trends</a:t>
            </a:r>
          </a:p>
          <a:p>
            <a:pPr lvl="1">
              <a:lnSpc>
                <a:spcPct val="115000"/>
              </a:lnSpc>
              <a:spcBef>
                <a:spcPts val="0"/>
              </a:spcBef>
              <a:spcAft>
                <a:spcPts val="0"/>
              </a:spcAft>
              <a:buFont typeface="+mj-lt"/>
              <a:buAutoNum type="alphaLcParenR"/>
            </a:pPr>
            <a:r>
              <a:rPr lang="en-US" dirty="0">
                <a:ea typeface="Times New Roman"/>
                <a:cs typeface="Times New Roman"/>
              </a:rPr>
              <a:t>Using historical data can halve the work and efforts</a:t>
            </a:r>
          </a:p>
          <a:p>
            <a:pPr lvl="1">
              <a:lnSpc>
                <a:spcPct val="115000"/>
              </a:lnSpc>
              <a:spcBef>
                <a:spcPts val="0"/>
              </a:spcBef>
              <a:spcAft>
                <a:spcPts val="0"/>
              </a:spcAft>
              <a:buFont typeface="+mj-lt"/>
              <a:buAutoNum type="alphaLcParenR"/>
            </a:pPr>
            <a:r>
              <a:rPr lang="en-US" dirty="0">
                <a:ea typeface="Times New Roman"/>
                <a:cs typeface="Times New Roman"/>
              </a:rPr>
              <a:t>Historical data can be incorporated in budget report and justify the budget</a:t>
            </a:r>
          </a:p>
          <a:p>
            <a:pPr lvl="1">
              <a:lnSpc>
                <a:spcPct val="115000"/>
              </a:lnSpc>
              <a:spcBef>
                <a:spcPts val="0"/>
              </a:spcBef>
              <a:spcAft>
                <a:spcPts val="1000"/>
              </a:spcAft>
              <a:buFont typeface="+mj-lt"/>
              <a:buAutoNum type="alphaLcParenR"/>
            </a:pPr>
            <a:r>
              <a:rPr lang="en-US" dirty="0">
                <a:ea typeface="Times New Roman"/>
                <a:cs typeface="Times New Roman"/>
              </a:rPr>
              <a:t>Historical data can help you determine certain budget numbers</a:t>
            </a:r>
          </a:p>
          <a:p>
            <a:pPr lvl="0">
              <a:lnSpc>
                <a:spcPct val="115000"/>
              </a:lnSpc>
              <a:spcBef>
                <a:spcPts val="0"/>
              </a:spcBef>
              <a:spcAft>
                <a:spcPts val="1000"/>
              </a:spcAft>
              <a:buFont typeface="+mj-lt"/>
              <a:buAutoNum type="arabicParenR"/>
            </a:pPr>
            <a:r>
              <a:rPr lang="en-US" dirty="0">
                <a:ea typeface="Times New Roman"/>
                <a:cs typeface="Times New Roman"/>
              </a:rPr>
              <a:t>What is the common consequence of using the historical data from unreliable sources?</a:t>
            </a:r>
          </a:p>
          <a:p>
            <a:pPr lvl="1">
              <a:lnSpc>
                <a:spcPct val="115000"/>
              </a:lnSpc>
              <a:spcBef>
                <a:spcPts val="0"/>
              </a:spcBef>
              <a:spcAft>
                <a:spcPts val="0"/>
              </a:spcAft>
              <a:buFont typeface="+mj-lt"/>
              <a:buAutoNum type="alphaLcParenR"/>
            </a:pPr>
            <a:r>
              <a:rPr lang="en-US" dirty="0">
                <a:ea typeface="Times New Roman"/>
                <a:cs typeface="Times New Roman"/>
              </a:rPr>
              <a:t>Bad and even disastrous results</a:t>
            </a:r>
          </a:p>
          <a:p>
            <a:pPr lvl="1">
              <a:lnSpc>
                <a:spcPct val="115000"/>
              </a:lnSpc>
              <a:spcBef>
                <a:spcPts val="0"/>
              </a:spcBef>
              <a:spcAft>
                <a:spcPts val="0"/>
              </a:spcAft>
              <a:buFont typeface="+mj-lt"/>
              <a:buAutoNum type="alphaLcParenR"/>
            </a:pPr>
            <a:r>
              <a:rPr lang="en-US" dirty="0">
                <a:ea typeface="Times New Roman"/>
                <a:cs typeface="Times New Roman"/>
              </a:rPr>
              <a:t>It can cause some minor problems</a:t>
            </a:r>
          </a:p>
          <a:p>
            <a:pPr lvl="1">
              <a:lnSpc>
                <a:spcPct val="115000"/>
              </a:lnSpc>
              <a:spcBef>
                <a:spcPts val="0"/>
              </a:spcBef>
              <a:spcAft>
                <a:spcPts val="0"/>
              </a:spcAft>
              <a:buFont typeface="+mj-lt"/>
              <a:buAutoNum type="alphaLcParenR"/>
            </a:pPr>
            <a:r>
              <a:rPr lang="en-US" dirty="0">
                <a:ea typeface="Times New Roman"/>
                <a:cs typeface="Times New Roman"/>
              </a:rPr>
              <a:t>There are no consequences, since the historical data do not have significant influence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5474611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 subject of analyzing the external environment?</a:t>
            </a:r>
          </a:p>
          <a:p>
            <a:pPr lvl="1">
              <a:lnSpc>
                <a:spcPct val="115000"/>
              </a:lnSpc>
              <a:spcBef>
                <a:spcPts val="0"/>
              </a:spcBef>
              <a:spcAft>
                <a:spcPts val="0"/>
              </a:spcAft>
              <a:buFont typeface="+mj-lt"/>
              <a:buAutoNum type="alphaLcParenR"/>
            </a:pPr>
            <a:r>
              <a:rPr lang="en-US" dirty="0">
                <a:ea typeface="Times New Roman"/>
                <a:cs typeface="Times New Roman"/>
              </a:rPr>
              <a:t>Market trends</a:t>
            </a:r>
          </a:p>
          <a:p>
            <a:pPr lvl="1">
              <a:lnSpc>
                <a:spcPct val="115000"/>
              </a:lnSpc>
              <a:spcBef>
                <a:spcPts val="0"/>
              </a:spcBef>
              <a:spcAft>
                <a:spcPts val="0"/>
              </a:spcAft>
              <a:buFont typeface="+mj-lt"/>
              <a:buAutoNum type="alphaLcParenR"/>
            </a:pPr>
            <a:r>
              <a:rPr lang="en-US" dirty="0">
                <a:ea typeface="Times New Roman"/>
                <a:cs typeface="Times New Roman"/>
              </a:rPr>
              <a:t>Competition</a:t>
            </a:r>
          </a:p>
          <a:p>
            <a:pPr lvl="1">
              <a:lnSpc>
                <a:spcPct val="115000"/>
              </a:lnSpc>
              <a:spcBef>
                <a:spcPts val="0"/>
              </a:spcBef>
              <a:spcAft>
                <a:spcPts val="0"/>
              </a:spcAft>
              <a:buFont typeface="+mj-lt"/>
              <a:buAutoNum type="alphaLcParenR"/>
            </a:pPr>
            <a:r>
              <a:rPr lang="en-US" dirty="0">
                <a:ea typeface="Times New Roman"/>
                <a:cs typeface="Times New Roman"/>
              </a:rPr>
              <a:t>Regulatory issues</a:t>
            </a:r>
          </a:p>
          <a:p>
            <a:pPr lvl="1">
              <a:lnSpc>
                <a:spcPct val="115000"/>
              </a:lnSpc>
              <a:spcBef>
                <a:spcPts val="0"/>
              </a:spcBef>
              <a:spcAft>
                <a:spcPts val="1000"/>
              </a:spcAft>
              <a:buFont typeface="+mj-lt"/>
              <a:buAutoNum type="alphaLcParenR"/>
            </a:pPr>
            <a:r>
              <a:rPr lang="en-US" dirty="0">
                <a:ea typeface="Times New Roman"/>
                <a:cs typeface="Times New Roman"/>
              </a:rPr>
              <a:t>Strength  and weaknesses which is determined by review the financial statements of the organization</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areas IS NOT related to the gathering of budget information?</a:t>
            </a:r>
          </a:p>
          <a:p>
            <a:pPr lvl="1">
              <a:lnSpc>
                <a:spcPct val="115000"/>
              </a:lnSpc>
              <a:spcBef>
                <a:spcPts val="0"/>
              </a:spcBef>
              <a:spcAft>
                <a:spcPts val="0"/>
              </a:spcAft>
              <a:buFont typeface="+mj-lt"/>
              <a:buAutoNum type="alphaLcParenR"/>
            </a:pPr>
            <a:r>
              <a:rPr lang="en-US" dirty="0">
                <a:ea typeface="Times New Roman"/>
                <a:cs typeface="Times New Roman"/>
              </a:rPr>
              <a:t>Internal environment</a:t>
            </a:r>
          </a:p>
          <a:p>
            <a:pPr lvl="1">
              <a:lnSpc>
                <a:spcPct val="115000"/>
              </a:lnSpc>
              <a:spcBef>
                <a:spcPts val="0"/>
              </a:spcBef>
              <a:spcAft>
                <a:spcPts val="0"/>
              </a:spcAft>
              <a:buFont typeface="+mj-lt"/>
              <a:buAutoNum type="alphaLcParenR"/>
            </a:pPr>
            <a:r>
              <a:rPr lang="en-US" dirty="0">
                <a:ea typeface="Times New Roman"/>
                <a:cs typeface="Times New Roman"/>
              </a:rPr>
              <a:t>Existing policies</a:t>
            </a:r>
          </a:p>
          <a:p>
            <a:pPr lvl="1">
              <a:lnSpc>
                <a:spcPct val="115000"/>
              </a:lnSpc>
              <a:spcBef>
                <a:spcPts val="0"/>
              </a:spcBef>
              <a:spcAft>
                <a:spcPts val="0"/>
              </a:spcAft>
              <a:buFont typeface="+mj-lt"/>
              <a:buAutoNum type="alphaLcParenR"/>
            </a:pPr>
            <a:r>
              <a:rPr lang="en-US" dirty="0">
                <a:ea typeface="Times New Roman"/>
                <a:cs typeface="Times New Roman"/>
              </a:rPr>
              <a:t>Accounting</a:t>
            </a:r>
          </a:p>
          <a:p>
            <a:pPr lvl="1">
              <a:lnSpc>
                <a:spcPct val="115000"/>
              </a:lnSpc>
              <a:spcBef>
                <a:spcPts val="0"/>
              </a:spcBef>
              <a:spcAft>
                <a:spcPts val="1000"/>
              </a:spcAft>
              <a:buFont typeface="+mj-lt"/>
              <a:buAutoNum type="alphaLcParenR"/>
            </a:pPr>
            <a:r>
              <a:rPr lang="en-US" dirty="0">
                <a:ea typeface="Times New Roman"/>
                <a:cs typeface="Times New Roman"/>
              </a:rPr>
              <a:t>Staff requirements</a:t>
            </a:r>
          </a:p>
        </p:txBody>
      </p:sp>
    </p:spTree>
    <p:extLst>
      <p:ext uri="{BB962C8B-B14F-4D97-AF65-F5344CB8AC3E}">
        <p14:creationId xmlns:p14="http://schemas.microsoft.com/office/powerpoint/2010/main" val="2208910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steps does the LOAD technique for determining the budget for special circumstances imply?</a:t>
            </a:r>
          </a:p>
          <a:p>
            <a:pPr lvl="1">
              <a:lnSpc>
                <a:spcPct val="115000"/>
              </a:lnSpc>
              <a:spcBef>
                <a:spcPts val="0"/>
              </a:spcBef>
              <a:spcAft>
                <a:spcPts val="0"/>
              </a:spcAft>
              <a:buFont typeface="+mj-lt"/>
              <a:buAutoNum type="alphaLcParenR"/>
            </a:pPr>
            <a:r>
              <a:rPr lang="en-US" dirty="0">
                <a:ea typeface="Times New Roman"/>
                <a:cs typeface="Times New Roman"/>
              </a:rPr>
              <a:t>List, Order, Assess, Determine</a:t>
            </a:r>
          </a:p>
          <a:p>
            <a:pPr lvl="1">
              <a:lnSpc>
                <a:spcPct val="115000"/>
              </a:lnSpc>
              <a:spcBef>
                <a:spcPts val="0"/>
              </a:spcBef>
              <a:spcAft>
                <a:spcPts val="0"/>
              </a:spcAft>
              <a:buFont typeface="+mj-lt"/>
              <a:buAutoNum type="alphaLcParenR"/>
            </a:pPr>
            <a:r>
              <a:rPr lang="en-US" dirty="0">
                <a:ea typeface="Times New Roman"/>
                <a:cs typeface="Times New Roman"/>
              </a:rPr>
              <a:t>List, Obtain, Address, Determine</a:t>
            </a:r>
          </a:p>
          <a:p>
            <a:pPr lvl="1">
              <a:lnSpc>
                <a:spcPct val="115000"/>
              </a:lnSpc>
              <a:spcBef>
                <a:spcPts val="0"/>
              </a:spcBef>
              <a:spcAft>
                <a:spcPts val="0"/>
              </a:spcAft>
              <a:buFont typeface="+mj-lt"/>
              <a:buAutoNum type="alphaLcParenR"/>
            </a:pPr>
            <a:r>
              <a:rPr lang="en-US" dirty="0">
                <a:ea typeface="Times New Roman"/>
                <a:cs typeface="Times New Roman"/>
              </a:rPr>
              <a:t>Label, Order, Assess, Determine</a:t>
            </a:r>
          </a:p>
          <a:p>
            <a:pPr lvl="1">
              <a:lnSpc>
                <a:spcPct val="115000"/>
              </a:lnSpc>
              <a:spcBef>
                <a:spcPts val="0"/>
              </a:spcBef>
              <a:spcAft>
                <a:spcPts val="1000"/>
              </a:spcAft>
              <a:buFont typeface="+mj-lt"/>
              <a:buAutoNum type="alphaLcParenR"/>
            </a:pPr>
            <a:r>
              <a:rPr lang="en-US" dirty="0">
                <a:ea typeface="Times New Roman"/>
                <a:cs typeface="Times New Roman"/>
              </a:rPr>
              <a:t>Label, Obtain, Address, Determine</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budget is a guide and should be regarded as flexible</a:t>
            </a:r>
          </a:p>
          <a:p>
            <a:pPr lvl="1">
              <a:lnSpc>
                <a:spcPct val="115000"/>
              </a:lnSpc>
              <a:spcBef>
                <a:spcPts val="0"/>
              </a:spcBef>
              <a:spcAft>
                <a:spcPts val="0"/>
              </a:spcAft>
              <a:buFont typeface="+mj-lt"/>
              <a:buAutoNum type="alphaLcParenR"/>
            </a:pPr>
            <a:r>
              <a:rPr lang="en-US" dirty="0">
                <a:ea typeface="Times New Roman"/>
                <a:cs typeface="Times New Roman"/>
              </a:rPr>
              <a:t>The budgets are unstable and some special circumstances always occur</a:t>
            </a:r>
          </a:p>
          <a:p>
            <a:pPr lvl="1">
              <a:lnSpc>
                <a:spcPct val="115000"/>
              </a:lnSpc>
              <a:spcBef>
                <a:spcPts val="0"/>
              </a:spcBef>
              <a:spcAft>
                <a:spcPts val="0"/>
              </a:spcAft>
              <a:buFont typeface="+mj-lt"/>
              <a:buAutoNum type="alphaLcParenR"/>
            </a:pPr>
            <a:r>
              <a:rPr lang="en-US" dirty="0">
                <a:ea typeface="Times New Roman"/>
                <a:cs typeface="Times New Roman"/>
              </a:rPr>
              <a:t>The budget should not be changed randomly or whenever something happens</a:t>
            </a:r>
          </a:p>
          <a:p>
            <a:pPr lvl="1">
              <a:lnSpc>
                <a:spcPct val="115000"/>
              </a:lnSpc>
              <a:spcBef>
                <a:spcPts val="0"/>
              </a:spcBef>
              <a:spcAft>
                <a:spcPts val="1000"/>
              </a:spcAft>
              <a:buFont typeface="+mj-lt"/>
              <a:buAutoNum type="alphaLcParenR"/>
            </a:pPr>
            <a:r>
              <a:rPr lang="en-US" dirty="0">
                <a:ea typeface="Times New Roman"/>
                <a:cs typeface="Times New Roman"/>
              </a:rPr>
              <a:t>If the contingent funds are not used by the end of the budget period, it should be returned to the organization</a:t>
            </a:r>
          </a:p>
        </p:txBody>
      </p:sp>
    </p:spTree>
    <p:extLst>
      <p:ext uri="{BB962C8B-B14F-4D97-AF65-F5344CB8AC3E}">
        <p14:creationId xmlns:p14="http://schemas.microsoft.com/office/powerpoint/2010/main" val="7716070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arenR" startAt="7"/>
            </a:pPr>
            <a:r>
              <a:rPr lang="en-US" dirty="0">
                <a:ea typeface="Times New Roman"/>
                <a:cs typeface="Times New Roman"/>
              </a:rPr>
              <a:t>What steps does the RADAR technique for putting the budget together imply?</a:t>
            </a:r>
          </a:p>
          <a:p>
            <a:pPr lvl="1">
              <a:lnSpc>
                <a:spcPct val="115000"/>
              </a:lnSpc>
              <a:spcBef>
                <a:spcPts val="0"/>
              </a:spcBef>
              <a:spcAft>
                <a:spcPts val="0"/>
              </a:spcAft>
              <a:buFont typeface="+mj-lt"/>
              <a:buAutoNum type="alphaLcParenR"/>
            </a:pPr>
            <a:r>
              <a:rPr lang="en-US" dirty="0">
                <a:ea typeface="Times New Roman"/>
                <a:cs typeface="Times New Roman"/>
              </a:rPr>
              <a:t>Rationalize, Acquire, Develop, Assess, Report</a:t>
            </a:r>
          </a:p>
          <a:p>
            <a:pPr lvl="1">
              <a:lnSpc>
                <a:spcPct val="115000"/>
              </a:lnSpc>
              <a:spcBef>
                <a:spcPts val="0"/>
              </a:spcBef>
              <a:spcAft>
                <a:spcPts val="0"/>
              </a:spcAft>
              <a:buFont typeface="+mj-lt"/>
              <a:buAutoNum type="alphaLcParenR"/>
            </a:pPr>
            <a:r>
              <a:rPr lang="en-US" dirty="0">
                <a:ea typeface="Times New Roman"/>
                <a:cs typeface="Times New Roman"/>
              </a:rPr>
              <a:t>Research, Assess, Debate, Acquire, Report</a:t>
            </a:r>
          </a:p>
          <a:p>
            <a:pPr lvl="1">
              <a:lnSpc>
                <a:spcPct val="115000"/>
              </a:lnSpc>
              <a:spcBef>
                <a:spcPts val="0"/>
              </a:spcBef>
              <a:spcAft>
                <a:spcPts val="0"/>
              </a:spcAft>
              <a:buFont typeface="+mj-lt"/>
              <a:buAutoNum type="alphaLcParenR"/>
            </a:pPr>
            <a:r>
              <a:rPr lang="en-US" dirty="0">
                <a:ea typeface="Times New Roman"/>
                <a:cs typeface="Times New Roman"/>
              </a:rPr>
              <a:t>Reach, Affirm, Develop, Adopt, Reaffirm</a:t>
            </a:r>
          </a:p>
          <a:p>
            <a:pPr lvl="1">
              <a:lnSpc>
                <a:spcPct val="115000"/>
              </a:lnSpc>
              <a:spcBef>
                <a:spcPts val="0"/>
              </a:spcBef>
              <a:spcAft>
                <a:spcPts val="1000"/>
              </a:spcAft>
              <a:buFont typeface="+mj-lt"/>
              <a:buAutoNum type="alphaLcParenR"/>
            </a:pPr>
            <a:r>
              <a:rPr lang="en-US" dirty="0">
                <a:ea typeface="Times New Roman"/>
                <a:cs typeface="Times New Roman"/>
              </a:rPr>
              <a:t>Research, Acquire, Develop, Adopt, Report</a:t>
            </a:r>
          </a:p>
          <a:p>
            <a:pPr lvl="0">
              <a:lnSpc>
                <a:spcPct val="115000"/>
              </a:lnSpc>
              <a:spcBef>
                <a:spcPts val="0"/>
              </a:spcBef>
              <a:spcAft>
                <a:spcPts val="1000"/>
              </a:spcAft>
              <a:buFont typeface="+mj-lt"/>
              <a:buAutoNum type="arabicParenR" startAt="7"/>
            </a:pPr>
            <a:r>
              <a:rPr lang="en-US" dirty="0">
                <a:ea typeface="Times New Roman"/>
                <a:cs typeface="Times New Roman"/>
              </a:rPr>
              <a:t>Who gives the approval of the final budget?</a:t>
            </a:r>
          </a:p>
          <a:p>
            <a:pPr lvl="1">
              <a:lnSpc>
                <a:spcPct val="115000"/>
              </a:lnSpc>
              <a:spcBef>
                <a:spcPts val="0"/>
              </a:spcBef>
              <a:spcAft>
                <a:spcPts val="0"/>
              </a:spcAft>
              <a:buFont typeface="+mj-lt"/>
              <a:buAutoNum type="alphaLcParenR"/>
            </a:pPr>
            <a:r>
              <a:rPr lang="en-US" dirty="0">
                <a:ea typeface="Times New Roman"/>
                <a:cs typeface="Times New Roman"/>
              </a:rPr>
              <a:t>CEO</a:t>
            </a:r>
          </a:p>
          <a:p>
            <a:pPr lvl="1">
              <a:lnSpc>
                <a:spcPct val="115000"/>
              </a:lnSpc>
              <a:spcBef>
                <a:spcPts val="0"/>
              </a:spcBef>
              <a:spcAft>
                <a:spcPts val="0"/>
              </a:spcAft>
              <a:buFont typeface="+mj-lt"/>
              <a:buAutoNum type="alphaLcParenR"/>
            </a:pPr>
            <a:r>
              <a:rPr lang="en-US" dirty="0">
                <a:ea typeface="Times New Roman"/>
                <a:cs typeface="Times New Roman"/>
              </a:rPr>
              <a:t>Board of Directors</a:t>
            </a:r>
          </a:p>
          <a:p>
            <a:pPr lvl="1">
              <a:lnSpc>
                <a:spcPct val="115000"/>
              </a:lnSpc>
              <a:spcBef>
                <a:spcPts val="0"/>
              </a:spcBef>
              <a:spcAft>
                <a:spcPts val="0"/>
              </a:spcAft>
              <a:buFont typeface="+mj-lt"/>
              <a:buAutoNum type="alphaLcParenR"/>
            </a:pPr>
            <a:r>
              <a:rPr lang="en-US" dirty="0">
                <a:ea typeface="Times New Roman"/>
                <a:cs typeface="Times New Roman"/>
              </a:rPr>
              <a:t>CFO</a:t>
            </a:r>
          </a:p>
          <a:p>
            <a:pPr lvl="1">
              <a:lnSpc>
                <a:spcPct val="115000"/>
              </a:lnSpc>
              <a:spcBef>
                <a:spcPts val="0"/>
              </a:spcBef>
              <a:spcAft>
                <a:spcPts val="1000"/>
              </a:spcAft>
              <a:buFont typeface="+mj-lt"/>
              <a:buAutoNum type="alphaLcParenR"/>
            </a:pPr>
            <a:r>
              <a:rPr lang="en-US" dirty="0">
                <a:ea typeface="Times New Roman"/>
                <a:cs typeface="Times New Roman"/>
              </a:rPr>
              <a:t>The manager</a:t>
            </a:r>
          </a:p>
          <a:p>
            <a:endParaRPr lang="en-US" dirty="0"/>
          </a:p>
        </p:txBody>
      </p:sp>
    </p:spTree>
    <p:extLst>
      <p:ext uri="{BB962C8B-B14F-4D97-AF65-F5344CB8AC3E}">
        <p14:creationId xmlns:p14="http://schemas.microsoft.com/office/powerpoint/2010/main" val="24062644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When it comes to computer programs, they usually: </a:t>
            </a:r>
          </a:p>
          <a:p>
            <a:pPr lvl="1">
              <a:lnSpc>
                <a:spcPct val="115000"/>
              </a:lnSpc>
              <a:spcBef>
                <a:spcPts val="0"/>
              </a:spcBef>
              <a:spcAft>
                <a:spcPts val="0"/>
              </a:spcAft>
              <a:buFont typeface="+mj-lt"/>
              <a:buAutoNum type="alphaLcParenR"/>
            </a:pPr>
            <a:r>
              <a:rPr lang="en-US" dirty="0">
                <a:ea typeface="Times New Roman"/>
                <a:cs typeface="Times New Roman"/>
              </a:rPr>
              <a:t>Make things more complicated</a:t>
            </a:r>
          </a:p>
          <a:p>
            <a:pPr lvl="1">
              <a:lnSpc>
                <a:spcPct val="115000"/>
              </a:lnSpc>
              <a:spcBef>
                <a:spcPts val="0"/>
              </a:spcBef>
              <a:spcAft>
                <a:spcPts val="0"/>
              </a:spcAft>
              <a:buFont typeface="+mj-lt"/>
              <a:buAutoNum type="alphaLcParenR"/>
            </a:pPr>
            <a:r>
              <a:rPr lang="en-US" dirty="0">
                <a:ea typeface="Times New Roman"/>
                <a:cs typeface="Times New Roman"/>
              </a:rPr>
              <a:t>Mix up the data</a:t>
            </a:r>
          </a:p>
          <a:p>
            <a:pPr lvl="1">
              <a:lnSpc>
                <a:spcPct val="115000"/>
              </a:lnSpc>
              <a:spcBef>
                <a:spcPts val="0"/>
              </a:spcBef>
              <a:spcAft>
                <a:spcPts val="0"/>
              </a:spcAft>
              <a:buFont typeface="+mj-lt"/>
              <a:buAutoNum type="alphaLcParenR"/>
            </a:pPr>
            <a:r>
              <a:rPr lang="en-US" dirty="0">
                <a:ea typeface="Times New Roman"/>
                <a:cs typeface="Times New Roman"/>
              </a:rPr>
              <a:t>Make things easier and more efficient</a:t>
            </a:r>
          </a:p>
          <a:p>
            <a:pPr lvl="1">
              <a:lnSpc>
                <a:spcPct val="115000"/>
              </a:lnSpc>
              <a:spcBef>
                <a:spcPts val="0"/>
              </a:spcBef>
              <a:spcAft>
                <a:spcPts val="1000"/>
              </a:spcAft>
              <a:buFont typeface="+mj-lt"/>
              <a:buAutoNum type="alphaLcParenR"/>
            </a:pPr>
            <a:r>
              <a:rPr lang="en-US" dirty="0">
                <a:ea typeface="Times New Roman"/>
                <a:cs typeface="Times New Roman"/>
              </a:rPr>
              <a:t>Do the half of the work automatically</a:t>
            </a:r>
          </a:p>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listed as a benefit of computer programs?</a:t>
            </a:r>
          </a:p>
          <a:p>
            <a:pPr lvl="1">
              <a:lnSpc>
                <a:spcPct val="115000"/>
              </a:lnSpc>
              <a:spcBef>
                <a:spcPts val="0"/>
              </a:spcBef>
              <a:spcAft>
                <a:spcPts val="0"/>
              </a:spcAft>
              <a:buFont typeface="+mj-lt"/>
              <a:buAutoNum type="alphaLcParenR"/>
            </a:pPr>
            <a:r>
              <a:rPr lang="en-US" dirty="0">
                <a:ea typeface="Times New Roman"/>
                <a:cs typeface="Times New Roman"/>
              </a:rPr>
              <a:t>Reduced calculation errors</a:t>
            </a:r>
          </a:p>
          <a:p>
            <a:pPr lvl="1">
              <a:lnSpc>
                <a:spcPct val="115000"/>
              </a:lnSpc>
              <a:spcBef>
                <a:spcPts val="0"/>
              </a:spcBef>
              <a:spcAft>
                <a:spcPts val="0"/>
              </a:spcAft>
              <a:buFont typeface="+mj-lt"/>
              <a:buAutoNum type="alphaLcParenR"/>
            </a:pPr>
            <a:r>
              <a:rPr lang="en-US" dirty="0">
                <a:ea typeface="Times New Roman"/>
                <a:cs typeface="Times New Roman"/>
              </a:rPr>
              <a:t>Graphs and visuals</a:t>
            </a:r>
          </a:p>
          <a:p>
            <a:pPr lvl="1">
              <a:lnSpc>
                <a:spcPct val="115000"/>
              </a:lnSpc>
              <a:spcBef>
                <a:spcPts val="0"/>
              </a:spcBef>
              <a:spcAft>
                <a:spcPts val="0"/>
              </a:spcAft>
              <a:buFont typeface="+mj-lt"/>
              <a:buAutoNum type="alphaLcParenR"/>
            </a:pPr>
            <a:r>
              <a:rPr lang="en-US" dirty="0">
                <a:ea typeface="Times New Roman"/>
                <a:cs typeface="Times New Roman"/>
              </a:rPr>
              <a:t>Automatic creating of budget</a:t>
            </a:r>
          </a:p>
          <a:p>
            <a:pPr lvl="1">
              <a:lnSpc>
                <a:spcPct val="115000"/>
              </a:lnSpc>
              <a:spcBef>
                <a:spcPts val="0"/>
              </a:spcBef>
              <a:spcAft>
                <a:spcPts val="1000"/>
              </a:spcAft>
              <a:buFont typeface="+mj-lt"/>
              <a:buAutoNum type="alphaLcParenR"/>
            </a:pPr>
            <a:r>
              <a:rPr lang="en-US" dirty="0">
                <a:ea typeface="Times New Roman"/>
                <a:cs typeface="Times New Roman"/>
              </a:rPr>
              <a:t>Reporting features</a:t>
            </a:r>
          </a:p>
          <a:p>
            <a:endParaRPr lang="en-US" dirty="0"/>
          </a:p>
        </p:txBody>
      </p:sp>
    </p:spTree>
    <p:extLst>
      <p:ext uri="{BB962C8B-B14F-4D97-AF65-F5344CB8AC3E}">
        <p14:creationId xmlns:p14="http://schemas.microsoft.com/office/powerpoint/2010/main" val="843892799"/>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23885</Words>
  <Application>Microsoft Office PowerPoint</Application>
  <PresentationFormat>On-screen Show (4:3)</PresentationFormat>
  <Paragraphs>3508</Paragraphs>
  <Slides>165</Slides>
  <Notes>71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165</vt:i4>
      </vt:variant>
    </vt:vector>
  </HeadingPairs>
  <TitlesOfParts>
    <vt:vector size="175" baseType="lpstr">
      <vt:lpstr>Arial</vt:lpstr>
      <vt:lpstr>Calibri</vt:lpstr>
      <vt:lpstr>Cambria</vt:lpstr>
      <vt:lpstr>Knowledge Medium</vt:lpstr>
      <vt:lpstr>NewCenturySchlbk-Roman</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Glossary</vt:lpstr>
      <vt:lpstr>What is Finance?</vt:lpstr>
      <vt:lpstr>Commonly Used Terms</vt:lpstr>
      <vt:lpstr>Key Players</vt:lpstr>
      <vt:lpstr>Important Financial Organizations</vt:lpstr>
      <vt:lpstr>Understanding GAAP</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Understanding Financial Statements</vt:lpstr>
      <vt:lpstr>Balance Sheets</vt:lpstr>
      <vt:lpstr>Income Statements (AKA Profit &amp; Loss Statements)</vt:lpstr>
      <vt:lpstr>Statement of Retained Earnings</vt:lpstr>
      <vt:lpstr>Statement of Cash Flows</vt:lpstr>
      <vt:lpstr>Annual Reports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Analyzing Financial Statements (I)</vt:lpstr>
      <vt:lpstr>Income Ratios</vt:lpstr>
      <vt:lpstr>Profitability Ratios</vt:lpstr>
      <vt:lpstr>Liquidity Ratios</vt:lpstr>
      <vt:lpstr>Working Capital Ratios</vt:lpstr>
      <vt:lpstr>Bankruptcy Ratios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Analyzing Financial Statements (II)</vt:lpstr>
      <vt:lpstr>Long-Term Analysis Ratios</vt:lpstr>
      <vt:lpstr>Coverage Ratios</vt:lpstr>
      <vt:lpstr>Leverage Ratios</vt:lpstr>
      <vt:lpstr>Calculating Return on Investment (ROI)</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Understanding Budgets</vt:lpstr>
      <vt:lpstr>Common Types of Budgets</vt:lpstr>
      <vt:lpstr>What Information do I Need?</vt:lpstr>
      <vt:lpstr>Who Should Be Involved?</vt:lpstr>
      <vt:lpstr>What Should a Budget Look Like?</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Budgeting Made Easy</vt:lpstr>
      <vt:lpstr>Factoring in Historical Data</vt:lpstr>
      <vt:lpstr>Gathering Related Information</vt:lpstr>
      <vt:lpstr>Adjusting for Special Circumstances</vt:lpstr>
      <vt:lpstr>Putting It All Together</vt:lpstr>
      <vt:lpstr>Computer Based Methods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Advanced Forecasting Techniques</vt:lpstr>
      <vt:lpstr>Using the Average</vt:lpstr>
      <vt:lpstr>Regression Analysis and Extrapolation</vt:lpstr>
      <vt:lpstr>Formal Financial Models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Managing the Budget</vt:lpstr>
      <vt:lpstr>How to Tell If You’re on Track</vt:lpstr>
      <vt:lpstr>Should Your Budget be Updated</vt:lpstr>
      <vt:lpstr>Keeping a Diary of Lessons Learned</vt:lpstr>
      <vt:lpstr>When to Panic</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Making Smart Purchasing Decisions</vt:lpstr>
      <vt:lpstr>10 Questions You Must Ask</vt:lpstr>
      <vt:lpstr>Determining the Payback Period</vt:lpstr>
      <vt:lpstr>Deciding Whether to Lease or Buy</vt:lpstr>
      <vt:lpstr>Thinking outside the Box</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A Glimpse into the Legal World</vt:lpstr>
      <vt:lpstr>A Brief History</vt:lpstr>
      <vt:lpstr>The Sarbanes-Oxley Act</vt:lpstr>
      <vt:lpstr>CEO/CFO Certification</vt:lpstr>
      <vt:lpstr>8th Company Law Directive</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2012-11-27T15:43:45Z</dcterms:created>
  <dcterms:modified xsi:type="dcterms:W3CDTF">2017-07-20T19:53:45Z</dcterms:modified>
</cp:coreProperties>
</file>