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6.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0.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1.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4.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5.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8.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9.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42.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43.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6.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7.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55"/>
  </p:notesMasterIdLst>
  <p:sldIdLst>
    <p:sldId id="413" r:id="rId2"/>
    <p:sldId id="414" r:id="rId3"/>
    <p:sldId id="415" r:id="rId4"/>
    <p:sldId id="416" r:id="rId5"/>
    <p:sldId id="417" r:id="rId6"/>
    <p:sldId id="418" r:id="rId7"/>
    <p:sldId id="312" r:id="rId8"/>
    <p:sldId id="257" r:id="rId9"/>
    <p:sldId id="258" r:id="rId10"/>
    <p:sldId id="261" r:id="rId11"/>
    <p:sldId id="262" r:id="rId12"/>
    <p:sldId id="263" r:id="rId13"/>
    <p:sldId id="313" r:id="rId14"/>
    <p:sldId id="314" r:id="rId15"/>
    <p:sldId id="315" r:id="rId16"/>
    <p:sldId id="316" r:id="rId17"/>
    <p:sldId id="317" r:id="rId18"/>
    <p:sldId id="363" r:id="rId19"/>
    <p:sldId id="364" r:id="rId20"/>
    <p:sldId id="365" r:id="rId21"/>
    <p:sldId id="366" r:id="rId22"/>
    <p:sldId id="367" r:id="rId23"/>
    <p:sldId id="264" r:id="rId24"/>
    <p:sldId id="308" r:id="rId25"/>
    <p:sldId id="265" r:id="rId26"/>
    <p:sldId id="309" r:id="rId27"/>
    <p:sldId id="318" r:id="rId28"/>
    <p:sldId id="319" r:id="rId29"/>
    <p:sldId id="321" r:id="rId30"/>
    <p:sldId id="322" r:id="rId31"/>
    <p:sldId id="320" r:id="rId32"/>
    <p:sldId id="368" r:id="rId33"/>
    <p:sldId id="369" r:id="rId34"/>
    <p:sldId id="370" r:id="rId35"/>
    <p:sldId id="371" r:id="rId36"/>
    <p:sldId id="372" r:id="rId37"/>
    <p:sldId id="266" r:id="rId38"/>
    <p:sldId id="267" r:id="rId39"/>
    <p:sldId id="268" r:id="rId40"/>
    <p:sldId id="269" r:id="rId41"/>
    <p:sldId id="323" r:id="rId42"/>
    <p:sldId id="324" r:id="rId43"/>
    <p:sldId id="325" r:id="rId44"/>
    <p:sldId id="326" r:id="rId45"/>
    <p:sldId id="327" r:id="rId46"/>
    <p:sldId id="373" r:id="rId47"/>
    <p:sldId id="374" r:id="rId48"/>
    <p:sldId id="375" r:id="rId49"/>
    <p:sldId id="376" r:id="rId50"/>
    <p:sldId id="377" r:id="rId51"/>
    <p:sldId id="270" r:id="rId52"/>
    <p:sldId id="310" r:id="rId53"/>
    <p:sldId id="271" r:id="rId54"/>
    <p:sldId id="272" r:id="rId55"/>
    <p:sldId id="328" r:id="rId56"/>
    <p:sldId id="329" r:id="rId57"/>
    <p:sldId id="330" r:id="rId58"/>
    <p:sldId id="331" r:id="rId59"/>
    <p:sldId id="332" r:id="rId60"/>
    <p:sldId id="378" r:id="rId61"/>
    <p:sldId id="379" r:id="rId62"/>
    <p:sldId id="380" r:id="rId63"/>
    <p:sldId id="381" r:id="rId64"/>
    <p:sldId id="382" r:id="rId65"/>
    <p:sldId id="276" r:id="rId66"/>
    <p:sldId id="277" r:id="rId67"/>
    <p:sldId id="278" r:id="rId68"/>
    <p:sldId id="279" r:id="rId69"/>
    <p:sldId id="333" r:id="rId70"/>
    <p:sldId id="334" r:id="rId71"/>
    <p:sldId id="335" r:id="rId72"/>
    <p:sldId id="336" r:id="rId73"/>
    <p:sldId id="337" r:id="rId74"/>
    <p:sldId id="383" r:id="rId75"/>
    <p:sldId id="384" r:id="rId76"/>
    <p:sldId id="385" r:id="rId77"/>
    <p:sldId id="386" r:id="rId78"/>
    <p:sldId id="387" r:id="rId79"/>
    <p:sldId id="280" r:id="rId80"/>
    <p:sldId id="281" r:id="rId81"/>
    <p:sldId id="285" r:id="rId82"/>
    <p:sldId id="286" r:id="rId83"/>
    <p:sldId id="338" r:id="rId84"/>
    <p:sldId id="339" r:id="rId85"/>
    <p:sldId id="340" r:id="rId86"/>
    <p:sldId id="341" r:id="rId87"/>
    <p:sldId id="342" r:id="rId88"/>
    <p:sldId id="388" r:id="rId89"/>
    <p:sldId id="389" r:id="rId90"/>
    <p:sldId id="390" r:id="rId91"/>
    <p:sldId id="391" r:id="rId92"/>
    <p:sldId id="392" r:id="rId93"/>
    <p:sldId id="287" r:id="rId94"/>
    <p:sldId id="288" r:id="rId95"/>
    <p:sldId id="290" r:id="rId96"/>
    <p:sldId id="291" r:id="rId97"/>
    <p:sldId id="343" r:id="rId98"/>
    <p:sldId id="344" r:id="rId99"/>
    <p:sldId id="345" r:id="rId100"/>
    <p:sldId id="346" r:id="rId101"/>
    <p:sldId id="347" r:id="rId102"/>
    <p:sldId id="393" r:id="rId103"/>
    <p:sldId id="394" r:id="rId104"/>
    <p:sldId id="395" r:id="rId105"/>
    <p:sldId id="396" r:id="rId106"/>
    <p:sldId id="397" r:id="rId107"/>
    <p:sldId id="292" r:id="rId108"/>
    <p:sldId id="293" r:id="rId109"/>
    <p:sldId id="294" r:id="rId110"/>
    <p:sldId id="295" r:id="rId111"/>
    <p:sldId id="348" r:id="rId112"/>
    <p:sldId id="349" r:id="rId113"/>
    <p:sldId id="350" r:id="rId114"/>
    <p:sldId id="351" r:id="rId115"/>
    <p:sldId id="352" r:id="rId116"/>
    <p:sldId id="398" r:id="rId117"/>
    <p:sldId id="399" r:id="rId118"/>
    <p:sldId id="400" r:id="rId119"/>
    <p:sldId id="401" r:id="rId120"/>
    <p:sldId id="402" r:id="rId121"/>
    <p:sldId id="296" r:id="rId122"/>
    <p:sldId id="297" r:id="rId123"/>
    <p:sldId id="298" r:id="rId124"/>
    <p:sldId id="299" r:id="rId125"/>
    <p:sldId id="353" r:id="rId126"/>
    <p:sldId id="354" r:id="rId127"/>
    <p:sldId id="355" r:id="rId128"/>
    <p:sldId id="356" r:id="rId129"/>
    <p:sldId id="357" r:id="rId130"/>
    <p:sldId id="403" r:id="rId131"/>
    <p:sldId id="404" r:id="rId132"/>
    <p:sldId id="405" r:id="rId133"/>
    <p:sldId id="406" r:id="rId134"/>
    <p:sldId id="407" r:id="rId135"/>
    <p:sldId id="300" r:id="rId136"/>
    <p:sldId id="301" r:id="rId137"/>
    <p:sldId id="303" r:id="rId138"/>
    <p:sldId id="305" r:id="rId139"/>
    <p:sldId id="358" r:id="rId140"/>
    <p:sldId id="359" r:id="rId141"/>
    <p:sldId id="360" r:id="rId142"/>
    <p:sldId id="361" r:id="rId143"/>
    <p:sldId id="362" r:id="rId144"/>
    <p:sldId id="408" r:id="rId145"/>
    <p:sldId id="409" r:id="rId146"/>
    <p:sldId id="410" r:id="rId147"/>
    <p:sldId id="411" r:id="rId148"/>
    <p:sldId id="412" r:id="rId149"/>
    <p:sldId id="307" r:id="rId150"/>
    <p:sldId id="311" r:id="rId151"/>
    <p:sldId id="419" r:id="rId152"/>
    <p:sldId id="420" r:id="rId153"/>
    <p:sldId id="421" r:id="rId15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8351"/>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593" autoAdjust="0"/>
    <p:restoredTop sz="28039" autoAdjust="0"/>
  </p:normalViewPr>
  <p:slideViewPr>
    <p:cSldViewPr>
      <p:cViewPr varScale="1">
        <p:scale>
          <a:sx n="29" d="100"/>
          <a:sy n="29" d="100"/>
        </p:scale>
        <p:origin x="984" y="38"/>
      </p:cViewPr>
      <p:guideLst>
        <p:guide orient="horz" pos="2160"/>
        <p:guide pos="2880"/>
      </p:guideLst>
    </p:cSldViewPr>
  </p:slideViewPr>
  <p:notesTextViewPr>
    <p:cViewPr>
      <p:scale>
        <a:sx n="100" d="100"/>
        <a:sy n="100" d="100"/>
      </p:scale>
      <p:origin x="0" y="-1435"/>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tableStyles" Target="tableStyle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notesMaster" Target="notesMasters/notesMaster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403EAA2-956F-4BCD-9642-8C2CB550AF70}"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F4E96814-C8B7-4B07-9357-731939AC44F7}">
      <dgm:prSet phldrT="[Text]" custT="1"/>
      <dgm:spPr/>
      <dgm:t>
        <a:bodyPr/>
        <a:lstStyle/>
        <a:p>
          <a:pPr algn="r"/>
          <a:r>
            <a:rPr lang="en-US" sz="3600" dirty="0"/>
            <a:t>Implement discussions or workshops </a:t>
          </a:r>
        </a:p>
      </dgm:t>
    </dgm:pt>
    <dgm:pt modelId="{113253DD-1A0E-4A70-A6EB-113A25F4D3C4}" type="parTrans" cxnId="{2D57424C-ACDF-44C2-AFCE-A7FF0FF94FB2}">
      <dgm:prSet/>
      <dgm:spPr/>
      <dgm:t>
        <a:bodyPr/>
        <a:lstStyle/>
        <a:p>
          <a:endParaRPr lang="en-US"/>
        </a:p>
      </dgm:t>
    </dgm:pt>
    <dgm:pt modelId="{779303B0-F3D7-4450-97D1-A61BC5E94A83}" type="sibTrans" cxnId="{2D57424C-ACDF-44C2-AFCE-A7FF0FF94FB2}">
      <dgm:prSet/>
      <dgm:spPr/>
      <dgm:t>
        <a:bodyPr/>
        <a:lstStyle/>
        <a:p>
          <a:endParaRPr lang="en-US"/>
        </a:p>
      </dgm:t>
    </dgm:pt>
    <dgm:pt modelId="{0702A56C-C9CB-4BC2-95DF-67F3FCD90D1F}">
      <dgm:prSet phldrT="[Text]" custT="1"/>
      <dgm:spPr/>
      <dgm:t>
        <a:bodyPr/>
        <a:lstStyle/>
        <a:p>
          <a:pPr algn="r"/>
          <a:r>
            <a:rPr lang="en-US" sz="3600" dirty="0"/>
            <a:t>Evaluate your buying habits</a:t>
          </a:r>
        </a:p>
      </dgm:t>
    </dgm:pt>
    <dgm:pt modelId="{2598838F-74FD-41E8-B92C-35752EDDBF75}" type="parTrans" cxnId="{8778C889-4717-4114-9724-8B49C65F3C73}">
      <dgm:prSet/>
      <dgm:spPr/>
      <dgm:t>
        <a:bodyPr/>
        <a:lstStyle/>
        <a:p>
          <a:endParaRPr lang="en-US"/>
        </a:p>
      </dgm:t>
    </dgm:pt>
    <dgm:pt modelId="{D88B0692-E8D4-4F24-B9C3-2B13926E1040}" type="sibTrans" cxnId="{8778C889-4717-4114-9724-8B49C65F3C73}">
      <dgm:prSet/>
      <dgm:spPr/>
      <dgm:t>
        <a:bodyPr/>
        <a:lstStyle/>
        <a:p>
          <a:endParaRPr lang="en-US"/>
        </a:p>
      </dgm:t>
    </dgm:pt>
    <dgm:pt modelId="{93A8D43A-9208-4ED3-A19D-61862B094AF1}">
      <dgm:prSet phldrT="[Text]" custT="1"/>
      <dgm:spPr/>
      <dgm:t>
        <a:bodyPr/>
        <a:lstStyle/>
        <a:p>
          <a:pPr algn="r"/>
          <a:r>
            <a:rPr lang="en-US" sz="3600" dirty="0"/>
            <a:t>Educate and challenge others</a:t>
          </a:r>
        </a:p>
      </dgm:t>
    </dgm:pt>
    <dgm:pt modelId="{E64ADC17-C102-4ED8-BC26-6248484D8675}" type="parTrans" cxnId="{1C101B50-84FC-43F3-9A64-B9BFB72BE9F5}">
      <dgm:prSet/>
      <dgm:spPr/>
      <dgm:t>
        <a:bodyPr/>
        <a:lstStyle/>
        <a:p>
          <a:endParaRPr lang="en-US"/>
        </a:p>
      </dgm:t>
    </dgm:pt>
    <dgm:pt modelId="{E91F16E1-452C-450A-A529-9C547E95C691}" type="sibTrans" cxnId="{1C101B50-84FC-43F3-9A64-B9BFB72BE9F5}">
      <dgm:prSet/>
      <dgm:spPr/>
      <dgm:t>
        <a:bodyPr/>
        <a:lstStyle/>
        <a:p>
          <a:endParaRPr lang="en-US"/>
        </a:p>
      </dgm:t>
    </dgm:pt>
    <dgm:pt modelId="{1232A979-8B92-41F0-9DE4-2CFEFE482494}" type="pres">
      <dgm:prSet presAssocID="{6403EAA2-956F-4BCD-9642-8C2CB550AF70}" presName="Name0" presStyleCnt="0">
        <dgm:presLayoutVars>
          <dgm:dir/>
          <dgm:animLvl val="lvl"/>
          <dgm:resizeHandles/>
        </dgm:presLayoutVars>
      </dgm:prSet>
      <dgm:spPr/>
    </dgm:pt>
    <dgm:pt modelId="{81A6EDB6-356E-4A11-B52F-6BA7BD987D43}" type="pres">
      <dgm:prSet presAssocID="{F4E96814-C8B7-4B07-9357-731939AC44F7}" presName="linNode" presStyleCnt="0"/>
      <dgm:spPr/>
    </dgm:pt>
    <dgm:pt modelId="{13C47E1C-C0C4-443D-B3F7-1EC0246600F0}" type="pres">
      <dgm:prSet presAssocID="{F4E96814-C8B7-4B07-9357-731939AC44F7}" presName="parentShp" presStyleLbl="node1" presStyleIdx="0" presStyleCnt="3" custScaleX="379751">
        <dgm:presLayoutVars>
          <dgm:bulletEnabled val="1"/>
        </dgm:presLayoutVars>
      </dgm:prSet>
      <dgm:spPr/>
    </dgm:pt>
    <dgm:pt modelId="{97B25422-712D-43A1-A0B1-28FA079CB2B9}" type="pres">
      <dgm:prSet presAssocID="{F4E96814-C8B7-4B07-9357-731939AC44F7}" presName="childShp" presStyleLbl="bgAccFollowNode1" presStyleIdx="0" presStyleCnt="3">
        <dgm:presLayoutVars>
          <dgm:bulletEnabled val="1"/>
        </dgm:presLayoutVars>
      </dgm:prSet>
      <dgm:spPr/>
    </dgm:pt>
    <dgm:pt modelId="{25816BAF-D339-416C-8799-DDEFB8572FFC}" type="pres">
      <dgm:prSet presAssocID="{779303B0-F3D7-4450-97D1-A61BC5E94A83}" presName="spacing" presStyleCnt="0"/>
      <dgm:spPr/>
    </dgm:pt>
    <dgm:pt modelId="{5498ECB7-A38F-45ED-BF6A-BD62A7785905}" type="pres">
      <dgm:prSet presAssocID="{0702A56C-C9CB-4BC2-95DF-67F3FCD90D1F}" presName="linNode" presStyleCnt="0"/>
      <dgm:spPr/>
    </dgm:pt>
    <dgm:pt modelId="{1C11A633-AE33-45CB-8D41-1D7540219ADC}" type="pres">
      <dgm:prSet presAssocID="{0702A56C-C9CB-4BC2-95DF-67F3FCD90D1F}" presName="parentShp" presStyleLbl="node1" presStyleIdx="1" presStyleCnt="3" custScaleX="379751">
        <dgm:presLayoutVars>
          <dgm:bulletEnabled val="1"/>
        </dgm:presLayoutVars>
      </dgm:prSet>
      <dgm:spPr/>
    </dgm:pt>
    <dgm:pt modelId="{458183B1-2116-4D21-ACB1-F030B6197D92}" type="pres">
      <dgm:prSet presAssocID="{0702A56C-C9CB-4BC2-95DF-67F3FCD90D1F}" presName="childShp" presStyleLbl="bgAccFollowNode1" presStyleIdx="1" presStyleCnt="3">
        <dgm:presLayoutVars>
          <dgm:bulletEnabled val="1"/>
        </dgm:presLayoutVars>
      </dgm:prSet>
      <dgm:spPr/>
    </dgm:pt>
    <dgm:pt modelId="{455BCE56-CB4B-4AB4-A701-050F5A48702F}" type="pres">
      <dgm:prSet presAssocID="{D88B0692-E8D4-4F24-B9C3-2B13926E1040}" presName="spacing" presStyleCnt="0"/>
      <dgm:spPr/>
    </dgm:pt>
    <dgm:pt modelId="{F42230D7-59E2-42F3-8D8D-86ED308468EA}" type="pres">
      <dgm:prSet presAssocID="{93A8D43A-9208-4ED3-A19D-61862B094AF1}" presName="linNode" presStyleCnt="0"/>
      <dgm:spPr/>
    </dgm:pt>
    <dgm:pt modelId="{0699A2BE-C2F4-4450-A27A-53B314143AC2}" type="pres">
      <dgm:prSet presAssocID="{93A8D43A-9208-4ED3-A19D-61862B094AF1}" presName="parentShp" presStyleLbl="node1" presStyleIdx="2" presStyleCnt="3" custScaleX="379751">
        <dgm:presLayoutVars>
          <dgm:bulletEnabled val="1"/>
        </dgm:presLayoutVars>
      </dgm:prSet>
      <dgm:spPr/>
    </dgm:pt>
    <dgm:pt modelId="{D14AD9C5-F52E-48A8-89EE-B9583A1E2946}" type="pres">
      <dgm:prSet presAssocID="{93A8D43A-9208-4ED3-A19D-61862B094AF1}" presName="childShp" presStyleLbl="bgAccFollowNode1" presStyleIdx="2" presStyleCnt="3">
        <dgm:presLayoutVars>
          <dgm:bulletEnabled val="1"/>
        </dgm:presLayoutVars>
      </dgm:prSet>
      <dgm:spPr/>
    </dgm:pt>
  </dgm:ptLst>
  <dgm:cxnLst>
    <dgm:cxn modelId="{BE4C1C0A-CB03-4BEC-8078-E9F898C3D637}" type="presOf" srcId="{6403EAA2-956F-4BCD-9642-8C2CB550AF70}" destId="{1232A979-8B92-41F0-9DE4-2CFEFE482494}" srcOrd="0" destOrd="0" presId="urn:microsoft.com/office/officeart/2005/8/layout/vList6"/>
    <dgm:cxn modelId="{14CCE349-1DA8-4038-B57F-E15634D1E831}" type="presOf" srcId="{F4E96814-C8B7-4B07-9357-731939AC44F7}" destId="{13C47E1C-C0C4-443D-B3F7-1EC0246600F0}" srcOrd="0" destOrd="0" presId="urn:microsoft.com/office/officeart/2005/8/layout/vList6"/>
    <dgm:cxn modelId="{2D57424C-ACDF-44C2-AFCE-A7FF0FF94FB2}" srcId="{6403EAA2-956F-4BCD-9642-8C2CB550AF70}" destId="{F4E96814-C8B7-4B07-9357-731939AC44F7}" srcOrd="0" destOrd="0" parTransId="{113253DD-1A0E-4A70-A6EB-113A25F4D3C4}" sibTransId="{779303B0-F3D7-4450-97D1-A61BC5E94A83}"/>
    <dgm:cxn modelId="{1C101B50-84FC-43F3-9A64-B9BFB72BE9F5}" srcId="{6403EAA2-956F-4BCD-9642-8C2CB550AF70}" destId="{93A8D43A-9208-4ED3-A19D-61862B094AF1}" srcOrd="2" destOrd="0" parTransId="{E64ADC17-C102-4ED8-BC26-6248484D8675}" sibTransId="{E91F16E1-452C-450A-A529-9C547E95C691}"/>
    <dgm:cxn modelId="{018F3A89-875C-4AC2-BB71-2055DBD2EFD7}" type="presOf" srcId="{0702A56C-C9CB-4BC2-95DF-67F3FCD90D1F}" destId="{1C11A633-AE33-45CB-8D41-1D7540219ADC}" srcOrd="0" destOrd="0" presId="urn:microsoft.com/office/officeart/2005/8/layout/vList6"/>
    <dgm:cxn modelId="{8778C889-4717-4114-9724-8B49C65F3C73}" srcId="{6403EAA2-956F-4BCD-9642-8C2CB550AF70}" destId="{0702A56C-C9CB-4BC2-95DF-67F3FCD90D1F}" srcOrd="1" destOrd="0" parTransId="{2598838F-74FD-41E8-B92C-35752EDDBF75}" sibTransId="{D88B0692-E8D4-4F24-B9C3-2B13926E1040}"/>
    <dgm:cxn modelId="{48C8A3B0-456C-417D-8585-9D7F2B2DA7F3}" type="presOf" srcId="{93A8D43A-9208-4ED3-A19D-61862B094AF1}" destId="{0699A2BE-C2F4-4450-A27A-53B314143AC2}" srcOrd="0" destOrd="0" presId="urn:microsoft.com/office/officeart/2005/8/layout/vList6"/>
    <dgm:cxn modelId="{F91F8362-A223-432D-8701-9F8C81CE7EF1}" type="presParOf" srcId="{1232A979-8B92-41F0-9DE4-2CFEFE482494}" destId="{81A6EDB6-356E-4A11-B52F-6BA7BD987D43}" srcOrd="0" destOrd="0" presId="urn:microsoft.com/office/officeart/2005/8/layout/vList6"/>
    <dgm:cxn modelId="{578700CA-8248-4EA7-AA61-02155D6CC6FD}" type="presParOf" srcId="{81A6EDB6-356E-4A11-B52F-6BA7BD987D43}" destId="{13C47E1C-C0C4-443D-B3F7-1EC0246600F0}" srcOrd="0" destOrd="0" presId="urn:microsoft.com/office/officeart/2005/8/layout/vList6"/>
    <dgm:cxn modelId="{0B9F4459-647A-4B17-AE42-FB1FCAD06C0E}" type="presParOf" srcId="{81A6EDB6-356E-4A11-B52F-6BA7BD987D43}" destId="{97B25422-712D-43A1-A0B1-28FA079CB2B9}" srcOrd="1" destOrd="0" presId="urn:microsoft.com/office/officeart/2005/8/layout/vList6"/>
    <dgm:cxn modelId="{04D2EE99-75B9-4529-8F9A-84D9B4BF64A9}" type="presParOf" srcId="{1232A979-8B92-41F0-9DE4-2CFEFE482494}" destId="{25816BAF-D339-416C-8799-DDEFB8572FFC}" srcOrd="1" destOrd="0" presId="urn:microsoft.com/office/officeart/2005/8/layout/vList6"/>
    <dgm:cxn modelId="{DFCBB0D3-E1DA-4D3F-BF7C-113A8B85C151}" type="presParOf" srcId="{1232A979-8B92-41F0-9DE4-2CFEFE482494}" destId="{5498ECB7-A38F-45ED-BF6A-BD62A7785905}" srcOrd="2" destOrd="0" presId="urn:microsoft.com/office/officeart/2005/8/layout/vList6"/>
    <dgm:cxn modelId="{D29B5105-CD47-4389-B9FC-B5B9F21D371C}" type="presParOf" srcId="{5498ECB7-A38F-45ED-BF6A-BD62A7785905}" destId="{1C11A633-AE33-45CB-8D41-1D7540219ADC}" srcOrd="0" destOrd="0" presId="urn:microsoft.com/office/officeart/2005/8/layout/vList6"/>
    <dgm:cxn modelId="{F16394F5-D338-48A2-8CE0-5674B82FF2CA}" type="presParOf" srcId="{5498ECB7-A38F-45ED-BF6A-BD62A7785905}" destId="{458183B1-2116-4D21-ACB1-F030B6197D92}" srcOrd="1" destOrd="0" presId="urn:microsoft.com/office/officeart/2005/8/layout/vList6"/>
    <dgm:cxn modelId="{88893481-A7F4-4E13-AEE8-4081DB5E3AD0}" type="presParOf" srcId="{1232A979-8B92-41F0-9DE4-2CFEFE482494}" destId="{455BCE56-CB4B-4AB4-A701-050F5A48702F}" srcOrd="3" destOrd="0" presId="urn:microsoft.com/office/officeart/2005/8/layout/vList6"/>
    <dgm:cxn modelId="{CDA1D210-AF67-42FF-B3B6-847DCFF2223B}" type="presParOf" srcId="{1232A979-8B92-41F0-9DE4-2CFEFE482494}" destId="{F42230D7-59E2-42F3-8D8D-86ED308468EA}" srcOrd="4" destOrd="0" presId="urn:microsoft.com/office/officeart/2005/8/layout/vList6"/>
    <dgm:cxn modelId="{E1B53587-A117-4F13-B191-0DFE5E0E7849}" type="presParOf" srcId="{F42230D7-59E2-42F3-8D8D-86ED308468EA}" destId="{0699A2BE-C2F4-4450-A27A-53B314143AC2}" srcOrd="0" destOrd="0" presId="urn:microsoft.com/office/officeart/2005/8/layout/vList6"/>
    <dgm:cxn modelId="{DB873FC2-1F44-495C-B2A4-C1EF0AA82223}" type="presParOf" srcId="{F42230D7-59E2-42F3-8D8D-86ED308468EA}" destId="{D14AD9C5-F52E-48A8-89EE-B9583A1E2946}"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2D30F58-8A8D-47ED-A5AC-3903C4D8B629}"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48E69E62-A07C-4A6C-8536-E7D2A17D5715}">
      <dgm:prSet phldrT="[Text]"/>
      <dgm:spPr/>
      <dgm:t>
        <a:bodyPr/>
        <a:lstStyle/>
        <a:p>
          <a:r>
            <a:rPr lang="en-US" dirty="0"/>
            <a:t>Choose to listen</a:t>
          </a:r>
        </a:p>
      </dgm:t>
    </dgm:pt>
    <dgm:pt modelId="{933AAB4C-927F-45AB-8B10-4D8BA758D583}" type="parTrans" cxnId="{3C8B556A-B194-4EDF-8A93-7DD98AD466B7}">
      <dgm:prSet/>
      <dgm:spPr/>
      <dgm:t>
        <a:bodyPr/>
        <a:lstStyle/>
        <a:p>
          <a:endParaRPr lang="en-US"/>
        </a:p>
      </dgm:t>
    </dgm:pt>
    <dgm:pt modelId="{3EE580E7-7C8C-4548-8E1D-8B46224E723A}" type="sibTrans" cxnId="{3C8B556A-B194-4EDF-8A93-7DD98AD466B7}">
      <dgm:prSet/>
      <dgm:spPr/>
      <dgm:t>
        <a:bodyPr/>
        <a:lstStyle/>
        <a:p>
          <a:endParaRPr lang="en-US"/>
        </a:p>
      </dgm:t>
    </dgm:pt>
    <dgm:pt modelId="{8AFC70D5-F732-47CD-9637-AF165FED39DB}">
      <dgm:prSet phldrT="[Text]"/>
      <dgm:spPr/>
      <dgm:t>
        <a:bodyPr/>
        <a:lstStyle/>
        <a:p>
          <a:r>
            <a:rPr lang="en-US" dirty="0"/>
            <a:t>Concentrate</a:t>
          </a:r>
        </a:p>
      </dgm:t>
    </dgm:pt>
    <dgm:pt modelId="{701042DC-697B-487E-8438-4AF52CCC5063}" type="parTrans" cxnId="{1EA2A038-A62B-4074-90AD-27A54A9C7202}">
      <dgm:prSet/>
      <dgm:spPr/>
      <dgm:t>
        <a:bodyPr/>
        <a:lstStyle/>
        <a:p>
          <a:endParaRPr lang="en-US"/>
        </a:p>
      </dgm:t>
    </dgm:pt>
    <dgm:pt modelId="{6CF37869-3EE0-4C51-8F4F-B84DEE0676A5}" type="sibTrans" cxnId="{1EA2A038-A62B-4074-90AD-27A54A9C7202}">
      <dgm:prSet/>
      <dgm:spPr/>
      <dgm:t>
        <a:bodyPr/>
        <a:lstStyle/>
        <a:p>
          <a:endParaRPr lang="en-US"/>
        </a:p>
      </dgm:t>
    </dgm:pt>
    <dgm:pt modelId="{560FDC6C-914F-4166-BA4C-F736EF159EC9}">
      <dgm:prSet phldrT="[Text]"/>
      <dgm:spPr/>
      <dgm:t>
        <a:bodyPr/>
        <a:lstStyle/>
        <a:p>
          <a:r>
            <a:rPr lang="en-US" dirty="0"/>
            <a:t>Listening leads to learning</a:t>
          </a:r>
        </a:p>
      </dgm:t>
    </dgm:pt>
    <dgm:pt modelId="{0BA052F1-CA52-4D69-8538-D9823CB27BCD}" type="parTrans" cxnId="{DF2CBA80-40C7-41B3-973A-741DCFA3EC5B}">
      <dgm:prSet/>
      <dgm:spPr/>
      <dgm:t>
        <a:bodyPr/>
        <a:lstStyle/>
        <a:p>
          <a:endParaRPr lang="en-US"/>
        </a:p>
      </dgm:t>
    </dgm:pt>
    <dgm:pt modelId="{65443AE2-F1AA-49F9-94E6-D3C93216EA70}" type="sibTrans" cxnId="{DF2CBA80-40C7-41B3-973A-741DCFA3EC5B}">
      <dgm:prSet/>
      <dgm:spPr/>
      <dgm:t>
        <a:bodyPr/>
        <a:lstStyle/>
        <a:p>
          <a:endParaRPr lang="en-US"/>
        </a:p>
      </dgm:t>
    </dgm:pt>
    <dgm:pt modelId="{82AC148C-74A8-4823-83EC-198D43441AB5}" type="pres">
      <dgm:prSet presAssocID="{82D30F58-8A8D-47ED-A5AC-3903C4D8B629}" presName="Name0" presStyleCnt="0">
        <dgm:presLayoutVars>
          <dgm:dir/>
          <dgm:resizeHandles val="exact"/>
        </dgm:presLayoutVars>
      </dgm:prSet>
      <dgm:spPr/>
    </dgm:pt>
    <dgm:pt modelId="{9E36F2DD-7264-49CA-AC1A-D7CBA35DCFF1}" type="pres">
      <dgm:prSet presAssocID="{48E69E62-A07C-4A6C-8536-E7D2A17D5715}" presName="node" presStyleLbl="node1" presStyleIdx="0" presStyleCnt="3">
        <dgm:presLayoutVars>
          <dgm:bulletEnabled val="1"/>
        </dgm:presLayoutVars>
      </dgm:prSet>
      <dgm:spPr/>
    </dgm:pt>
    <dgm:pt modelId="{207D9989-1B0A-4C1C-BF98-0E32D59FFD2C}" type="pres">
      <dgm:prSet presAssocID="{3EE580E7-7C8C-4548-8E1D-8B46224E723A}" presName="sibTrans" presStyleCnt="0"/>
      <dgm:spPr/>
    </dgm:pt>
    <dgm:pt modelId="{677C51E4-1283-4D2B-AB28-8CAFFD0EA840}" type="pres">
      <dgm:prSet presAssocID="{8AFC70D5-F732-47CD-9637-AF165FED39DB}" presName="node" presStyleLbl="node1" presStyleIdx="1" presStyleCnt="3">
        <dgm:presLayoutVars>
          <dgm:bulletEnabled val="1"/>
        </dgm:presLayoutVars>
      </dgm:prSet>
      <dgm:spPr/>
    </dgm:pt>
    <dgm:pt modelId="{F4AC34DA-F8D6-4DBB-9149-419CDBBE50BF}" type="pres">
      <dgm:prSet presAssocID="{6CF37869-3EE0-4C51-8F4F-B84DEE0676A5}" presName="sibTrans" presStyleCnt="0"/>
      <dgm:spPr/>
    </dgm:pt>
    <dgm:pt modelId="{D018B405-5DB7-4922-912C-16CA600B4617}" type="pres">
      <dgm:prSet presAssocID="{560FDC6C-914F-4166-BA4C-F736EF159EC9}" presName="node" presStyleLbl="node1" presStyleIdx="2" presStyleCnt="3">
        <dgm:presLayoutVars>
          <dgm:bulletEnabled val="1"/>
        </dgm:presLayoutVars>
      </dgm:prSet>
      <dgm:spPr/>
    </dgm:pt>
  </dgm:ptLst>
  <dgm:cxnLst>
    <dgm:cxn modelId="{1EA2A038-A62B-4074-90AD-27A54A9C7202}" srcId="{82D30F58-8A8D-47ED-A5AC-3903C4D8B629}" destId="{8AFC70D5-F732-47CD-9637-AF165FED39DB}" srcOrd="1" destOrd="0" parTransId="{701042DC-697B-487E-8438-4AF52CCC5063}" sibTransId="{6CF37869-3EE0-4C51-8F4F-B84DEE0676A5}"/>
    <dgm:cxn modelId="{B5E08842-D852-490F-AE1F-F6013B8908BC}" type="presOf" srcId="{82D30F58-8A8D-47ED-A5AC-3903C4D8B629}" destId="{82AC148C-74A8-4823-83EC-198D43441AB5}" srcOrd="0" destOrd="0" presId="urn:microsoft.com/office/officeart/2005/8/layout/hList6"/>
    <dgm:cxn modelId="{3C8B556A-B194-4EDF-8A93-7DD98AD466B7}" srcId="{82D30F58-8A8D-47ED-A5AC-3903C4D8B629}" destId="{48E69E62-A07C-4A6C-8536-E7D2A17D5715}" srcOrd="0" destOrd="0" parTransId="{933AAB4C-927F-45AB-8B10-4D8BA758D583}" sibTransId="{3EE580E7-7C8C-4548-8E1D-8B46224E723A}"/>
    <dgm:cxn modelId="{05BF8658-A221-4A0C-9995-EF4D5F5F25C5}" type="presOf" srcId="{8AFC70D5-F732-47CD-9637-AF165FED39DB}" destId="{677C51E4-1283-4D2B-AB28-8CAFFD0EA840}" srcOrd="0" destOrd="0" presId="urn:microsoft.com/office/officeart/2005/8/layout/hList6"/>
    <dgm:cxn modelId="{DF2CBA80-40C7-41B3-973A-741DCFA3EC5B}" srcId="{82D30F58-8A8D-47ED-A5AC-3903C4D8B629}" destId="{560FDC6C-914F-4166-BA4C-F736EF159EC9}" srcOrd="2" destOrd="0" parTransId="{0BA052F1-CA52-4D69-8538-D9823CB27BCD}" sibTransId="{65443AE2-F1AA-49F9-94E6-D3C93216EA70}"/>
    <dgm:cxn modelId="{A120EFA8-2506-48D6-8626-E0CB391D2A38}" type="presOf" srcId="{560FDC6C-914F-4166-BA4C-F736EF159EC9}" destId="{D018B405-5DB7-4922-912C-16CA600B4617}" srcOrd="0" destOrd="0" presId="urn:microsoft.com/office/officeart/2005/8/layout/hList6"/>
    <dgm:cxn modelId="{F1E99DE6-AAE7-472D-A00A-84344E1EEEA9}" type="presOf" srcId="{48E69E62-A07C-4A6C-8536-E7D2A17D5715}" destId="{9E36F2DD-7264-49CA-AC1A-D7CBA35DCFF1}" srcOrd="0" destOrd="0" presId="urn:microsoft.com/office/officeart/2005/8/layout/hList6"/>
    <dgm:cxn modelId="{405B2025-EDE0-456D-BBE1-DB91AC677F69}" type="presParOf" srcId="{82AC148C-74A8-4823-83EC-198D43441AB5}" destId="{9E36F2DD-7264-49CA-AC1A-D7CBA35DCFF1}" srcOrd="0" destOrd="0" presId="urn:microsoft.com/office/officeart/2005/8/layout/hList6"/>
    <dgm:cxn modelId="{5275B6AB-D968-4243-AC2E-2318992AD0FF}" type="presParOf" srcId="{82AC148C-74A8-4823-83EC-198D43441AB5}" destId="{207D9989-1B0A-4C1C-BF98-0E32D59FFD2C}" srcOrd="1" destOrd="0" presId="urn:microsoft.com/office/officeart/2005/8/layout/hList6"/>
    <dgm:cxn modelId="{E5CE6FC1-9315-489B-8025-E53207D3C249}" type="presParOf" srcId="{82AC148C-74A8-4823-83EC-198D43441AB5}" destId="{677C51E4-1283-4D2B-AB28-8CAFFD0EA840}" srcOrd="2" destOrd="0" presId="urn:microsoft.com/office/officeart/2005/8/layout/hList6"/>
    <dgm:cxn modelId="{481E734A-4995-4356-9F07-164F17B53B90}" type="presParOf" srcId="{82AC148C-74A8-4823-83EC-198D43441AB5}" destId="{F4AC34DA-F8D6-4DBB-9149-419CDBBE50BF}" srcOrd="3" destOrd="0" presId="urn:microsoft.com/office/officeart/2005/8/layout/hList6"/>
    <dgm:cxn modelId="{B604442F-409E-42E7-BC86-7D99EB54AF6A}" type="presParOf" srcId="{82AC148C-74A8-4823-83EC-198D43441AB5}" destId="{D018B405-5DB7-4922-912C-16CA600B4617}"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5CF96AF-72D7-4652-8659-66DAD4865EBE}" type="doc">
      <dgm:prSet loTypeId="urn:microsoft.com/office/officeart/2005/8/layout/hProcess9" loCatId="process" qsTypeId="urn:microsoft.com/office/officeart/2005/8/quickstyle/simple1" qsCatId="simple" csTypeId="urn:microsoft.com/office/officeart/2005/8/colors/colorful1" csCatId="colorful" phldr="1"/>
      <dgm:spPr/>
    </dgm:pt>
    <dgm:pt modelId="{57A2BCD6-DB44-4921-AC95-7C8A3CE98393}">
      <dgm:prSet phldrT="[Text]"/>
      <dgm:spPr/>
      <dgm:t>
        <a:bodyPr/>
        <a:lstStyle/>
        <a:p>
          <a:r>
            <a:rPr lang="en-US" b="0" dirty="0"/>
            <a:t>Open Questions</a:t>
          </a:r>
        </a:p>
      </dgm:t>
    </dgm:pt>
    <dgm:pt modelId="{A026309A-43B3-4A4B-83D7-1473613A3C39}" type="parTrans" cxnId="{E4E0E5B4-2FCD-4A90-946D-1F6B3F8A3B9A}">
      <dgm:prSet/>
      <dgm:spPr/>
    </dgm:pt>
    <dgm:pt modelId="{68B09283-02E7-45BF-A92D-95FD2D7E7F93}" type="sibTrans" cxnId="{E4E0E5B4-2FCD-4A90-946D-1F6B3F8A3B9A}">
      <dgm:prSet/>
      <dgm:spPr/>
    </dgm:pt>
    <dgm:pt modelId="{F84844B2-148D-4EC6-B43C-18148545E075}">
      <dgm:prSet phldrT="[Text]"/>
      <dgm:spPr/>
      <dgm:t>
        <a:bodyPr/>
        <a:lstStyle/>
        <a:p>
          <a:r>
            <a:rPr lang="en-US" b="0" dirty="0"/>
            <a:t>Clarifying Questions</a:t>
          </a:r>
        </a:p>
      </dgm:t>
    </dgm:pt>
    <dgm:pt modelId="{0F7A5097-CD74-4F79-BFF5-C4C0A485667C}" type="parTrans" cxnId="{E9C9BE77-7FBD-469B-91D2-C6CB34F3F571}">
      <dgm:prSet/>
      <dgm:spPr/>
    </dgm:pt>
    <dgm:pt modelId="{7CA130A2-568B-4B9C-9F21-4CBB13441E33}" type="sibTrans" cxnId="{E9C9BE77-7FBD-469B-91D2-C6CB34F3F571}">
      <dgm:prSet/>
      <dgm:spPr/>
    </dgm:pt>
    <dgm:pt modelId="{9596A0AA-C9EA-439C-A91B-07230D07D532}">
      <dgm:prSet phldrT="[Text]"/>
      <dgm:spPr/>
      <dgm:t>
        <a:bodyPr/>
        <a:lstStyle/>
        <a:p>
          <a:r>
            <a:rPr lang="en-US" b="0" dirty="0"/>
            <a:t>Closed Questions</a:t>
          </a:r>
        </a:p>
      </dgm:t>
    </dgm:pt>
    <dgm:pt modelId="{79E7627C-1D82-48C2-AB32-7D1E5E3E4DE1}" type="parTrans" cxnId="{B59081EA-6502-4545-9D1E-C2159112AB0B}">
      <dgm:prSet/>
      <dgm:spPr/>
    </dgm:pt>
    <dgm:pt modelId="{2841AED4-FAC9-4F4B-B481-E60B2CDC68C6}" type="sibTrans" cxnId="{B59081EA-6502-4545-9D1E-C2159112AB0B}">
      <dgm:prSet/>
      <dgm:spPr/>
    </dgm:pt>
    <dgm:pt modelId="{E8191A2E-EF59-4CF4-BC8F-3BC4E573D304}" type="pres">
      <dgm:prSet presAssocID="{65CF96AF-72D7-4652-8659-66DAD4865EBE}" presName="CompostProcess" presStyleCnt="0">
        <dgm:presLayoutVars>
          <dgm:dir/>
          <dgm:resizeHandles val="exact"/>
        </dgm:presLayoutVars>
      </dgm:prSet>
      <dgm:spPr/>
    </dgm:pt>
    <dgm:pt modelId="{3C664A1B-7619-4834-A3A3-A8CCDC2D27CF}" type="pres">
      <dgm:prSet presAssocID="{65CF96AF-72D7-4652-8659-66DAD4865EBE}" presName="arrow" presStyleLbl="bgShp" presStyleIdx="0" presStyleCnt="1"/>
      <dgm:spPr/>
    </dgm:pt>
    <dgm:pt modelId="{5F799D99-BBF4-46DB-88D8-891902204C9C}" type="pres">
      <dgm:prSet presAssocID="{65CF96AF-72D7-4652-8659-66DAD4865EBE}" presName="linearProcess" presStyleCnt="0"/>
      <dgm:spPr/>
    </dgm:pt>
    <dgm:pt modelId="{4D4B6553-1730-46A7-A44C-24EFB533DFA7}" type="pres">
      <dgm:prSet presAssocID="{57A2BCD6-DB44-4921-AC95-7C8A3CE98393}" presName="textNode" presStyleLbl="node1" presStyleIdx="0" presStyleCnt="3">
        <dgm:presLayoutVars>
          <dgm:bulletEnabled val="1"/>
        </dgm:presLayoutVars>
      </dgm:prSet>
      <dgm:spPr/>
    </dgm:pt>
    <dgm:pt modelId="{70898ECD-48B4-4E3E-83F7-9EC19FD9ADB2}" type="pres">
      <dgm:prSet presAssocID="{68B09283-02E7-45BF-A92D-95FD2D7E7F93}" presName="sibTrans" presStyleCnt="0"/>
      <dgm:spPr/>
    </dgm:pt>
    <dgm:pt modelId="{70FEE25D-A089-4273-B06F-EF9DA84230FF}" type="pres">
      <dgm:prSet presAssocID="{F84844B2-148D-4EC6-B43C-18148545E075}" presName="textNode" presStyleLbl="node1" presStyleIdx="1" presStyleCnt="3">
        <dgm:presLayoutVars>
          <dgm:bulletEnabled val="1"/>
        </dgm:presLayoutVars>
      </dgm:prSet>
      <dgm:spPr/>
    </dgm:pt>
    <dgm:pt modelId="{4B3E2B1B-208D-4481-9BA4-74275DD5BFCC}" type="pres">
      <dgm:prSet presAssocID="{7CA130A2-568B-4B9C-9F21-4CBB13441E33}" presName="sibTrans" presStyleCnt="0"/>
      <dgm:spPr/>
    </dgm:pt>
    <dgm:pt modelId="{4E4EBAA1-2C0C-42EB-AD80-4FC5C8CB0A26}" type="pres">
      <dgm:prSet presAssocID="{9596A0AA-C9EA-439C-A91B-07230D07D532}" presName="textNode" presStyleLbl="node1" presStyleIdx="2" presStyleCnt="3">
        <dgm:presLayoutVars>
          <dgm:bulletEnabled val="1"/>
        </dgm:presLayoutVars>
      </dgm:prSet>
      <dgm:spPr/>
    </dgm:pt>
  </dgm:ptLst>
  <dgm:cxnLst>
    <dgm:cxn modelId="{43C8E56C-47ED-4930-9CDF-9544C7019FEB}" type="presOf" srcId="{9596A0AA-C9EA-439C-A91B-07230D07D532}" destId="{4E4EBAA1-2C0C-42EB-AD80-4FC5C8CB0A26}" srcOrd="0" destOrd="0" presId="urn:microsoft.com/office/officeart/2005/8/layout/hProcess9"/>
    <dgm:cxn modelId="{E9C9BE77-7FBD-469B-91D2-C6CB34F3F571}" srcId="{65CF96AF-72D7-4652-8659-66DAD4865EBE}" destId="{F84844B2-148D-4EC6-B43C-18148545E075}" srcOrd="1" destOrd="0" parTransId="{0F7A5097-CD74-4F79-BFF5-C4C0A485667C}" sibTransId="{7CA130A2-568B-4B9C-9F21-4CBB13441E33}"/>
    <dgm:cxn modelId="{59A3AE9C-47AE-42EF-91E1-A9D2F07AD883}" type="presOf" srcId="{F84844B2-148D-4EC6-B43C-18148545E075}" destId="{70FEE25D-A089-4273-B06F-EF9DA84230FF}" srcOrd="0" destOrd="0" presId="urn:microsoft.com/office/officeart/2005/8/layout/hProcess9"/>
    <dgm:cxn modelId="{E4E0E5B4-2FCD-4A90-946D-1F6B3F8A3B9A}" srcId="{65CF96AF-72D7-4652-8659-66DAD4865EBE}" destId="{57A2BCD6-DB44-4921-AC95-7C8A3CE98393}" srcOrd="0" destOrd="0" parTransId="{A026309A-43B3-4A4B-83D7-1473613A3C39}" sibTransId="{68B09283-02E7-45BF-A92D-95FD2D7E7F93}"/>
    <dgm:cxn modelId="{30A1EBE1-2099-4A33-A0A8-EDDD4CF8FE84}" type="presOf" srcId="{57A2BCD6-DB44-4921-AC95-7C8A3CE98393}" destId="{4D4B6553-1730-46A7-A44C-24EFB533DFA7}" srcOrd="0" destOrd="0" presId="urn:microsoft.com/office/officeart/2005/8/layout/hProcess9"/>
    <dgm:cxn modelId="{B59081EA-6502-4545-9D1E-C2159112AB0B}" srcId="{65CF96AF-72D7-4652-8659-66DAD4865EBE}" destId="{9596A0AA-C9EA-439C-A91B-07230D07D532}" srcOrd="2" destOrd="0" parTransId="{79E7627C-1D82-48C2-AB32-7D1E5E3E4DE1}" sibTransId="{2841AED4-FAC9-4F4B-B481-E60B2CDC68C6}"/>
    <dgm:cxn modelId="{44BECCFC-0E4F-4192-91B2-F07E3C034E84}" type="presOf" srcId="{65CF96AF-72D7-4652-8659-66DAD4865EBE}" destId="{E8191A2E-EF59-4CF4-BC8F-3BC4E573D304}" srcOrd="0" destOrd="0" presId="urn:microsoft.com/office/officeart/2005/8/layout/hProcess9"/>
    <dgm:cxn modelId="{1B2CACA0-5F49-496E-A150-A1935723DFCB}" type="presParOf" srcId="{E8191A2E-EF59-4CF4-BC8F-3BC4E573D304}" destId="{3C664A1B-7619-4834-A3A3-A8CCDC2D27CF}" srcOrd="0" destOrd="0" presId="urn:microsoft.com/office/officeart/2005/8/layout/hProcess9"/>
    <dgm:cxn modelId="{9D3CD834-664F-4F0D-8FA2-9C6F1021E1C8}" type="presParOf" srcId="{E8191A2E-EF59-4CF4-BC8F-3BC4E573D304}" destId="{5F799D99-BBF4-46DB-88D8-891902204C9C}" srcOrd="1" destOrd="0" presId="urn:microsoft.com/office/officeart/2005/8/layout/hProcess9"/>
    <dgm:cxn modelId="{D73D536B-6715-41B3-B4D2-FAA94FB9A479}" type="presParOf" srcId="{5F799D99-BBF4-46DB-88D8-891902204C9C}" destId="{4D4B6553-1730-46A7-A44C-24EFB533DFA7}" srcOrd="0" destOrd="0" presId="urn:microsoft.com/office/officeart/2005/8/layout/hProcess9"/>
    <dgm:cxn modelId="{5E97C75D-93FE-419C-BEB7-782A2124CC7F}" type="presParOf" srcId="{5F799D99-BBF4-46DB-88D8-891902204C9C}" destId="{70898ECD-48B4-4E3E-83F7-9EC19FD9ADB2}" srcOrd="1" destOrd="0" presId="urn:microsoft.com/office/officeart/2005/8/layout/hProcess9"/>
    <dgm:cxn modelId="{1F462839-F34B-43E4-9EC6-97E00A00055B}" type="presParOf" srcId="{5F799D99-BBF4-46DB-88D8-891902204C9C}" destId="{70FEE25D-A089-4273-B06F-EF9DA84230FF}" srcOrd="2" destOrd="0" presId="urn:microsoft.com/office/officeart/2005/8/layout/hProcess9"/>
    <dgm:cxn modelId="{F93B231D-D87C-4D75-AABA-3A0A8082CAE0}" type="presParOf" srcId="{5F799D99-BBF4-46DB-88D8-891902204C9C}" destId="{4B3E2B1B-208D-4481-9BA4-74275DD5BFCC}" srcOrd="3" destOrd="0" presId="urn:microsoft.com/office/officeart/2005/8/layout/hProcess9"/>
    <dgm:cxn modelId="{F0EB8172-6A52-4D72-B1B4-CACA7BF1390C}" type="presParOf" srcId="{5F799D99-BBF4-46DB-88D8-891902204C9C}" destId="{4E4EBAA1-2C0C-42EB-AD80-4FC5C8CB0A26}"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A990C00-8A10-4A86-9458-D001DB182652}"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8B46B33F-5ED2-46F5-A6B0-9779665B3D29}">
      <dgm:prSet phldrT="[Text]"/>
      <dgm:spPr/>
      <dgm:t>
        <a:bodyPr/>
        <a:lstStyle/>
        <a:p>
          <a:r>
            <a:rPr lang="en-US" dirty="0"/>
            <a:t>Make clear eye contact</a:t>
          </a:r>
        </a:p>
      </dgm:t>
    </dgm:pt>
    <dgm:pt modelId="{CBDBAA8F-7908-4AB2-A6B0-255EED460F73}" type="parTrans" cxnId="{C8B5F1A5-0744-4B7E-8853-C785F02092FA}">
      <dgm:prSet/>
      <dgm:spPr/>
      <dgm:t>
        <a:bodyPr/>
        <a:lstStyle/>
        <a:p>
          <a:endParaRPr lang="en-US"/>
        </a:p>
      </dgm:t>
    </dgm:pt>
    <dgm:pt modelId="{DA3E5FEE-D6ED-4BDB-9B74-3E9190C5799B}" type="sibTrans" cxnId="{C8B5F1A5-0744-4B7E-8853-C785F02092FA}">
      <dgm:prSet/>
      <dgm:spPr/>
      <dgm:t>
        <a:bodyPr/>
        <a:lstStyle/>
        <a:p>
          <a:endParaRPr lang="en-US"/>
        </a:p>
      </dgm:t>
    </dgm:pt>
    <dgm:pt modelId="{3CF56470-D26C-4CAF-BE3B-0BB096269427}">
      <dgm:prSet phldrT="[Text]"/>
      <dgm:spPr/>
      <dgm:t>
        <a:bodyPr/>
        <a:lstStyle/>
        <a:p>
          <a:r>
            <a:rPr lang="en-US" dirty="0"/>
            <a:t>Speak a bit more slowly than you normally do</a:t>
          </a:r>
        </a:p>
      </dgm:t>
    </dgm:pt>
    <dgm:pt modelId="{DD965855-0C0B-4706-9A5C-38FC776A8EC5}" type="parTrans" cxnId="{B5C74FAF-D411-4ADD-9749-4255B099953F}">
      <dgm:prSet/>
      <dgm:spPr/>
      <dgm:t>
        <a:bodyPr/>
        <a:lstStyle/>
        <a:p>
          <a:endParaRPr lang="en-US"/>
        </a:p>
      </dgm:t>
    </dgm:pt>
    <dgm:pt modelId="{BBDDB130-5DD3-4543-898C-1BD3936968DF}" type="sibTrans" cxnId="{B5C74FAF-D411-4ADD-9749-4255B099953F}">
      <dgm:prSet/>
      <dgm:spPr/>
      <dgm:t>
        <a:bodyPr/>
        <a:lstStyle/>
        <a:p>
          <a:endParaRPr lang="en-US"/>
        </a:p>
      </dgm:t>
    </dgm:pt>
    <dgm:pt modelId="{7CC0853C-8864-4F77-861A-A3BC48FC8BD7}">
      <dgm:prSet phldrT="[Text]"/>
      <dgm:spPr/>
      <dgm:t>
        <a:bodyPr/>
        <a:lstStyle/>
        <a:p>
          <a:r>
            <a:rPr lang="en-US" dirty="0"/>
            <a:t>Be patient</a:t>
          </a:r>
        </a:p>
      </dgm:t>
    </dgm:pt>
    <dgm:pt modelId="{8887DB9A-0C18-4716-9294-F387A74F2746}" type="parTrans" cxnId="{63869669-6275-47D4-8A9D-9BE0AEBFAA2C}">
      <dgm:prSet/>
      <dgm:spPr/>
      <dgm:t>
        <a:bodyPr/>
        <a:lstStyle/>
        <a:p>
          <a:endParaRPr lang="en-US"/>
        </a:p>
      </dgm:t>
    </dgm:pt>
    <dgm:pt modelId="{ABD8BF29-91D8-415D-A3F1-F8C6209B10FD}" type="sibTrans" cxnId="{63869669-6275-47D4-8A9D-9BE0AEBFAA2C}">
      <dgm:prSet/>
      <dgm:spPr/>
      <dgm:t>
        <a:bodyPr/>
        <a:lstStyle/>
        <a:p>
          <a:endParaRPr lang="en-US"/>
        </a:p>
      </dgm:t>
    </dgm:pt>
    <dgm:pt modelId="{8FA6BA3D-6235-476C-9E55-7A44B899137B}">
      <dgm:prSet phldrT="[Text]"/>
      <dgm:spPr/>
      <dgm:t>
        <a:bodyPr/>
        <a:lstStyle/>
        <a:p>
          <a:r>
            <a:rPr lang="en-US" dirty="0"/>
            <a:t>Avoid slang</a:t>
          </a:r>
        </a:p>
      </dgm:t>
    </dgm:pt>
    <dgm:pt modelId="{EF8A736B-1811-4CF5-900B-065E15BF649F}" type="parTrans" cxnId="{76CF8598-891F-4C7B-928C-9325816550A0}">
      <dgm:prSet/>
      <dgm:spPr/>
    </dgm:pt>
    <dgm:pt modelId="{25078CED-573B-4E9B-98C3-A8A9DFC8FFC6}" type="sibTrans" cxnId="{76CF8598-891F-4C7B-928C-9325816550A0}">
      <dgm:prSet/>
      <dgm:spPr/>
    </dgm:pt>
    <dgm:pt modelId="{3E49F818-23EE-476F-B18E-37AA60FECCC8}" type="pres">
      <dgm:prSet presAssocID="{BA990C00-8A10-4A86-9458-D001DB182652}" presName="Name0" presStyleCnt="0">
        <dgm:presLayoutVars>
          <dgm:chMax val="7"/>
          <dgm:chPref val="7"/>
          <dgm:dir/>
        </dgm:presLayoutVars>
      </dgm:prSet>
      <dgm:spPr/>
    </dgm:pt>
    <dgm:pt modelId="{3A774D0E-A880-43A5-91F4-CD31D3F71313}" type="pres">
      <dgm:prSet presAssocID="{BA990C00-8A10-4A86-9458-D001DB182652}" presName="Name1" presStyleCnt="0"/>
      <dgm:spPr/>
    </dgm:pt>
    <dgm:pt modelId="{FCB5559C-D4EB-44A2-89B7-6041243433FA}" type="pres">
      <dgm:prSet presAssocID="{BA990C00-8A10-4A86-9458-D001DB182652}" presName="cycle" presStyleCnt="0"/>
      <dgm:spPr/>
    </dgm:pt>
    <dgm:pt modelId="{F4977930-0D75-46FF-92D6-72278289B75E}" type="pres">
      <dgm:prSet presAssocID="{BA990C00-8A10-4A86-9458-D001DB182652}" presName="srcNode" presStyleLbl="node1" presStyleIdx="0" presStyleCnt="4"/>
      <dgm:spPr/>
    </dgm:pt>
    <dgm:pt modelId="{BBD4F078-2979-4877-B76C-D16EF2A1133F}" type="pres">
      <dgm:prSet presAssocID="{BA990C00-8A10-4A86-9458-D001DB182652}" presName="conn" presStyleLbl="parChTrans1D2" presStyleIdx="0" presStyleCnt="1"/>
      <dgm:spPr/>
    </dgm:pt>
    <dgm:pt modelId="{D7165A1E-8AFD-4BE1-BA69-E26CB72CB87D}" type="pres">
      <dgm:prSet presAssocID="{BA990C00-8A10-4A86-9458-D001DB182652}" presName="extraNode" presStyleLbl="node1" presStyleIdx="0" presStyleCnt="4"/>
      <dgm:spPr/>
    </dgm:pt>
    <dgm:pt modelId="{D277E408-68CC-43CE-99F8-76F3133A64FB}" type="pres">
      <dgm:prSet presAssocID="{BA990C00-8A10-4A86-9458-D001DB182652}" presName="dstNode" presStyleLbl="node1" presStyleIdx="0" presStyleCnt="4"/>
      <dgm:spPr/>
    </dgm:pt>
    <dgm:pt modelId="{882D72F1-CB63-44A6-A592-25598874C2D1}" type="pres">
      <dgm:prSet presAssocID="{8B46B33F-5ED2-46F5-A6B0-9779665B3D29}" presName="text_1" presStyleLbl="node1" presStyleIdx="0" presStyleCnt="4">
        <dgm:presLayoutVars>
          <dgm:bulletEnabled val="1"/>
        </dgm:presLayoutVars>
      </dgm:prSet>
      <dgm:spPr/>
    </dgm:pt>
    <dgm:pt modelId="{8896CAF6-1D4B-4CA0-A7C3-0098FC099833}" type="pres">
      <dgm:prSet presAssocID="{8B46B33F-5ED2-46F5-A6B0-9779665B3D29}" presName="accent_1" presStyleCnt="0"/>
      <dgm:spPr/>
    </dgm:pt>
    <dgm:pt modelId="{9353C2B9-0905-4986-A643-CD35CC738404}" type="pres">
      <dgm:prSet presAssocID="{8B46B33F-5ED2-46F5-A6B0-9779665B3D29}" presName="accentRepeatNode" presStyleLbl="solidFgAcc1" presStyleIdx="0" presStyleCnt="4"/>
      <dgm:spPr/>
    </dgm:pt>
    <dgm:pt modelId="{A41804E4-ADBF-4D36-A260-5546629B473E}" type="pres">
      <dgm:prSet presAssocID="{3CF56470-D26C-4CAF-BE3B-0BB096269427}" presName="text_2" presStyleLbl="node1" presStyleIdx="1" presStyleCnt="4">
        <dgm:presLayoutVars>
          <dgm:bulletEnabled val="1"/>
        </dgm:presLayoutVars>
      </dgm:prSet>
      <dgm:spPr/>
    </dgm:pt>
    <dgm:pt modelId="{D7D5942E-909F-49D0-85A5-E8D573268364}" type="pres">
      <dgm:prSet presAssocID="{3CF56470-D26C-4CAF-BE3B-0BB096269427}" presName="accent_2" presStyleCnt="0"/>
      <dgm:spPr/>
    </dgm:pt>
    <dgm:pt modelId="{22AD4577-50F7-4D16-B6D1-8296671C1F10}" type="pres">
      <dgm:prSet presAssocID="{3CF56470-D26C-4CAF-BE3B-0BB096269427}" presName="accentRepeatNode" presStyleLbl="solidFgAcc1" presStyleIdx="1" presStyleCnt="4"/>
      <dgm:spPr/>
    </dgm:pt>
    <dgm:pt modelId="{53C500C6-66CE-4568-BAFF-B386331FED43}" type="pres">
      <dgm:prSet presAssocID="{7CC0853C-8864-4F77-861A-A3BC48FC8BD7}" presName="text_3" presStyleLbl="node1" presStyleIdx="2" presStyleCnt="4">
        <dgm:presLayoutVars>
          <dgm:bulletEnabled val="1"/>
        </dgm:presLayoutVars>
      </dgm:prSet>
      <dgm:spPr/>
    </dgm:pt>
    <dgm:pt modelId="{D2BBCAC1-90F1-41B3-8CEA-2B30CF1FF653}" type="pres">
      <dgm:prSet presAssocID="{7CC0853C-8864-4F77-861A-A3BC48FC8BD7}" presName="accent_3" presStyleCnt="0"/>
      <dgm:spPr/>
    </dgm:pt>
    <dgm:pt modelId="{831E532C-3826-492E-8776-2E3DA4CBE93C}" type="pres">
      <dgm:prSet presAssocID="{7CC0853C-8864-4F77-861A-A3BC48FC8BD7}" presName="accentRepeatNode" presStyleLbl="solidFgAcc1" presStyleIdx="2" presStyleCnt="4"/>
      <dgm:spPr/>
    </dgm:pt>
    <dgm:pt modelId="{37F0E1B3-BB99-476E-8901-106B413E9BB5}" type="pres">
      <dgm:prSet presAssocID="{8FA6BA3D-6235-476C-9E55-7A44B899137B}" presName="text_4" presStyleLbl="node1" presStyleIdx="3" presStyleCnt="4">
        <dgm:presLayoutVars>
          <dgm:bulletEnabled val="1"/>
        </dgm:presLayoutVars>
      </dgm:prSet>
      <dgm:spPr/>
    </dgm:pt>
    <dgm:pt modelId="{52C25AA1-C9AD-497D-A0C1-837353B9E573}" type="pres">
      <dgm:prSet presAssocID="{8FA6BA3D-6235-476C-9E55-7A44B899137B}" presName="accent_4" presStyleCnt="0"/>
      <dgm:spPr/>
    </dgm:pt>
    <dgm:pt modelId="{08EB8ADF-84D3-4AD1-926E-19C2D20B1967}" type="pres">
      <dgm:prSet presAssocID="{8FA6BA3D-6235-476C-9E55-7A44B899137B}" presName="accentRepeatNode" presStyleLbl="solidFgAcc1" presStyleIdx="3" presStyleCnt="4"/>
      <dgm:spPr/>
    </dgm:pt>
  </dgm:ptLst>
  <dgm:cxnLst>
    <dgm:cxn modelId="{63869669-6275-47D4-8A9D-9BE0AEBFAA2C}" srcId="{BA990C00-8A10-4A86-9458-D001DB182652}" destId="{7CC0853C-8864-4F77-861A-A3BC48FC8BD7}" srcOrd="2" destOrd="0" parTransId="{8887DB9A-0C18-4716-9294-F387A74F2746}" sibTransId="{ABD8BF29-91D8-415D-A3F1-F8C6209B10FD}"/>
    <dgm:cxn modelId="{F2BEE969-367E-4B78-9635-A0B348121202}" type="presOf" srcId="{7CC0853C-8864-4F77-861A-A3BC48FC8BD7}" destId="{53C500C6-66CE-4568-BAFF-B386331FED43}" srcOrd="0" destOrd="0" presId="urn:microsoft.com/office/officeart/2008/layout/VerticalCurvedList"/>
    <dgm:cxn modelId="{3D517671-8E7E-473A-9459-478880D00C86}" type="presOf" srcId="{BA990C00-8A10-4A86-9458-D001DB182652}" destId="{3E49F818-23EE-476F-B18E-37AA60FECCC8}" srcOrd="0" destOrd="0" presId="urn:microsoft.com/office/officeart/2008/layout/VerticalCurvedList"/>
    <dgm:cxn modelId="{B9DDA386-9389-47D8-A69B-4626803E3CE5}" type="presOf" srcId="{DA3E5FEE-D6ED-4BDB-9B74-3E9190C5799B}" destId="{BBD4F078-2979-4877-B76C-D16EF2A1133F}" srcOrd="0" destOrd="0" presId="urn:microsoft.com/office/officeart/2008/layout/VerticalCurvedList"/>
    <dgm:cxn modelId="{775E0A91-996C-4D0D-A31C-F6719304300D}" type="presOf" srcId="{8FA6BA3D-6235-476C-9E55-7A44B899137B}" destId="{37F0E1B3-BB99-476E-8901-106B413E9BB5}" srcOrd="0" destOrd="0" presId="urn:microsoft.com/office/officeart/2008/layout/VerticalCurvedList"/>
    <dgm:cxn modelId="{76CF8598-891F-4C7B-928C-9325816550A0}" srcId="{BA990C00-8A10-4A86-9458-D001DB182652}" destId="{8FA6BA3D-6235-476C-9E55-7A44B899137B}" srcOrd="3" destOrd="0" parTransId="{EF8A736B-1811-4CF5-900B-065E15BF649F}" sibTransId="{25078CED-573B-4E9B-98C3-A8A9DFC8FFC6}"/>
    <dgm:cxn modelId="{C8B5F1A5-0744-4B7E-8853-C785F02092FA}" srcId="{BA990C00-8A10-4A86-9458-D001DB182652}" destId="{8B46B33F-5ED2-46F5-A6B0-9779665B3D29}" srcOrd="0" destOrd="0" parTransId="{CBDBAA8F-7908-4AB2-A6B0-255EED460F73}" sibTransId="{DA3E5FEE-D6ED-4BDB-9B74-3E9190C5799B}"/>
    <dgm:cxn modelId="{B5C74FAF-D411-4ADD-9749-4255B099953F}" srcId="{BA990C00-8A10-4A86-9458-D001DB182652}" destId="{3CF56470-D26C-4CAF-BE3B-0BB096269427}" srcOrd="1" destOrd="0" parTransId="{DD965855-0C0B-4706-9A5C-38FC776A8EC5}" sibTransId="{BBDDB130-5DD3-4543-898C-1BD3936968DF}"/>
    <dgm:cxn modelId="{A3E018BE-0C08-4438-AE66-664BBE146985}" type="presOf" srcId="{3CF56470-D26C-4CAF-BE3B-0BB096269427}" destId="{A41804E4-ADBF-4D36-A260-5546629B473E}" srcOrd="0" destOrd="0" presId="urn:microsoft.com/office/officeart/2008/layout/VerticalCurvedList"/>
    <dgm:cxn modelId="{331881C5-2FFC-4659-A529-FB3761ACBF78}" type="presOf" srcId="{8B46B33F-5ED2-46F5-A6B0-9779665B3D29}" destId="{882D72F1-CB63-44A6-A592-25598874C2D1}" srcOrd="0" destOrd="0" presId="urn:microsoft.com/office/officeart/2008/layout/VerticalCurvedList"/>
    <dgm:cxn modelId="{2F478411-9B3E-4454-BA09-AA3A00B1F921}" type="presParOf" srcId="{3E49F818-23EE-476F-B18E-37AA60FECCC8}" destId="{3A774D0E-A880-43A5-91F4-CD31D3F71313}" srcOrd="0" destOrd="0" presId="urn:microsoft.com/office/officeart/2008/layout/VerticalCurvedList"/>
    <dgm:cxn modelId="{64F904E2-EC8B-4709-B84F-B57E36AB128A}" type="presParOf" srcId="{3A774D0E-A880-43A5-91F4-CD31D3F71313}" destId="{FCB5559C-D4EB-44A2-89B7-6041243433FA}" srcOrd="0" destOrd="0" presId="urn:microsoft.com/office/officeart/2008/layout/VerticalCurvedList"/>
    <dgm:cxn modelId="{59E8EEBE-C88F-452B-9D48-F94F2CABB9C5}" type="presParOf" srcId="{FCB5559C-D4EB-44A2-89B7-6041243433FA}" destId="{F4977930-0D75-46FF-92D6-72278289B75E}" srcOrd="0" destOrd="0" presId="urn:microsoft.com/office/officeart/2008/layout/VerticalCurvedList"/>
    <dgm:cxn modelId="{75329892-0D49-4202-8F3A-6BF865EE3045}" type="presParOf" srcId="{FCB5559C-D4EB-44A2-89B7-6041243433FA}" destId="{BBD4F078-2979-4877-B76C-D16EF2A1133F}" srcOrd="1" destOrd="0" presId="urn:microsoft.com/office/officeart/2008/layout/VerticalCurvedList"/>
    <dgm:cxn modelId="{332DBD5F-424F-43B3-ACAA-5399A5C6747F}" type="presParOf" srcId="{FCB5559C-D4EB-44A2-89B7-6041243433FA}" destId="{D7165A1E-8AFD-4BE1-BA69-E26CB72CB87D}" srcOrd="2" destOrd="0" presId="urn:microsoft.com/office/officeart/2008/layout/VerticalCurvedList"/>
    <dgm:cxn modelId="{C5960DA0-1E76-45F3-B4C6-41E46EBF2FBD}" type="presParOf" srcId="{FCB5559C-D4EB-44A2-89B7-6041243433FA}" destId="{D277E408-68CC-43CE-99F8-76F3133A64FB}" srcOrd="3" destOrd="0" presId="urn:microsoft.com/office/officeart/2008/layout/VerticalCurvedList"/>
    <dgm:cxn modelId="{4EDB9A96-472B-476D-A89E-2621E5B87EA5}" type="presParOf" srcId="{3A774D0E-A880-43A5-91F4-CD31D3F71313}" destId="{882D72F1-CB63-44A6-A592-25598874C2D1}" srcOrd="1" destOrd="0" presId="urn:microsoft.com/office/officeart/2008/layout/VerticalCurvedList"/>
    <dgm:cxn modelId="{5CF3E5B4-8911-40B6-956B-F91874C7CF99}" type="presParOf" srcId="{3A774D0E-A880-43A5-91F4-CD31D3F71313}" destId="{8896CAF6-1D4B-4CA0-A7C3-0098FC099833}" srcOrd="2" destOrd="0" presId="urn:microsoft.com/office/officeart/2008/layout/VerticalCurvedList"/>
    <dgm:cxn modelId="{035647B5-6BF0-48DD-BC03-25E06BD7370F}" type="presParOf" srcId="{8896CAF6-1D4B-4CA0-A7C3-0098FC099833}" destId="{9353C2B9-0905-4986-A643-CD35CC738404}" srcOrd="0" destOrd="0" presId="urn:microsoft.com/office/officeart/2008/layout/VerticalCurvedList"/>
    <dgm:cxn modelId="{8EA8CAEA-10BF-4BA7-9911-17109D265579}" type="presParOf" srcId="{3A774D0E-A880-43A5-91F4-CD31D3F71313}" destId="{A41804E4-ADBF-4D36-A260-5546629B473E}" srcOrd="3" destOrd="0" presId="urn:microsoft.com/office/officeart/2008/layout/VerticalCurvedList"/>
    <dgm:cxn modelId="{1256E0AB-D32D-4798-BBC8-A85B83CA8155}" type="presParOf" srcId="{3A774D0E-A880-43A5-91F4-CD31D3F71313}" destId="{D7D5942E-909F-49D0-85A5-E8D573268364}" srcOrd="4" destOrd="0" presId="urn:microsoft.com/office/officeart/2008/layout/VerticalCurvedList"/>
    <dgm:cxn modelId="{89883829-E5D7-45A8-A91C-C0C1A184D3C5}" type="presParOf" srcId="{D7D5942E-909F-49D0-85A5-E8D573268364}" destId="{22AD4577-50F7-4D16-B6D1-8296671C1F10}" srcOrd="0" destOrd="0" presId="urn:microsoft.com/office/officeart/2008/layout/VerticalCurvedList"/>
    <dgm:cxn modelId="{88C265F8-0A63-452C-91F1-D33FD591AFFA}" type="presParOf" srcId="{3A774D0E-A880-43A5-91F4-CD31D3F71313}" destId="{53C500C6-66CE-4568-BAFF-B386331FED43}" srcOrd="5" destOrd="0" presId="urn:microsoft.com/office/officeart/2008/layout/VerticalCurvedList"/>
    <dgm:cxn modelId="{8D8A2460-AE94-4894-A762-B1FE171CCFD4}" type="presParOf" srcId="{3A774D0E-A880-43A5-91F4-CD31D3F71313}" destId="{D2BBCAC1-90F1-41B3-8CEA-2B30CF1FF653}" srcOrd="6" destOrd="0" presId="urn:microsoft.com/office/officeart/2008/layout/VerticalCurvedList"/>
    <dgm:cxn modelId="{A21731AD-F7A0-452D-8B89-3E3593189FD0}" type="presParOf" srcId="{D2BBCAC1-90F1-41B3-8CEA-2B30CF1FF653}" destId="{831E532C-3826-492E-8776-2E3DA4CBE93C}" srcOrd="0" destOrd="0" presId="urn:microsoft.com/office/officeart/2008/layout/VerticalCurvedList"/>
    <dgm:cxn modelId="{EAEEC3CF-E5C9-477A-8C5E-AE5A527E0116}" type="presParOf" srcId="{3A774D0E-A880-43A5-91F4-CD31D3F71313}" destId="{37F0E1B3-BB99-476E-8901-106B413E9BB5}" srcOrd="7" destOrd="0" presId="urn:microsoft.com/office/officeart/2008/layout/VerticalCurvedList"/>
    <dgm:cxn modelId="{794C792A-64E9-4CCB-ABF9-92345F095A44}" type="presParOf" srcId="{3A774D0E-A880-43A5-91F4-CD31D3F71313}" destId="{52C25AA1-C9AD-497D-A0C1-837353B9E573}" srcOrd="8" destOrd="0" presId="urn:microsoft.com/office/officeart/2008/layout/VerticalCurvedList"/>
    <dgm:cxn modelId="{8E8F2FEC-6EDE-489D-BDF5-B65A93B7C887}" type="presParOf" srcId="{52C25AA1-C9AD-497D-A0C1-837353B9E573}" destId="{08EB8ADF-84D3-4AD1-926E-19C2D20B1967}"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50CDF53-0FCA-4426-8106-FB405B54EE7A}"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222B35ED-9518-4C40-8384-DD43A2057C82}">
      <dgm:prSet phldrT="[Text]" custT="1"/>
      <dgm:spPr/>
      <dgm:t>
        <a:bodyPr/>
        <a:lstStyle/>
        <a:p>
          <a:r>
            <a:rPr lang="en-US" sz="2800" dirty="0"/>
            <a:t>Communication</a:t>
          </a:r>
        </a:p>
      </dgm:t>
    </dgm:pt>
    <dgm:pt modelId="{DC75CA5B-3B7F-4197-AE4E-5373C00B0ECE}" type="parTrans" cxnId="{0168BA3E-A4B9-4563-BC9E-71600FC22B5A}">
      <dgm:prSet/>
      <dgm:spPr/>
      <dgm:t>
        <a:bodyPr/>
        <a:lstStyle/>
        <a:p>
          <a:endParaRPr lang="en-US"/>
        </a:p>
      </dgm:t>
    </dgm:pt>
    <dgm:pt modelId="{ED226291-9FC8-49C9-84CE-7E4A3B41FB81}" type="sibTrans" cxnId="{0168BA3E-A4B9-4563-BC9E-71600FC22B5A}">
      <dgm:prSet/>
      <dgm:spPr/>
      <dgm:t>
        <a:bodyPr/>
        <a:lstStyle/>
        <a:p>
          <a:endParaRPr lang="en-US"/>
        </a:p>
      </dgm:t>
    </dgm:pt>
    <dgm:pt modelId="{7A8D2C62-F87E-4F45-AB57-079B4CBF2462}">
      <dgm:prSet phldrT="[Text]" custT="1"/>
      <dgm:spPr/>
      <dgm:t>
        <a:bodyPr/>
        <a:lstStyle/>
        <a:p>
          <a:r>
            <a:rPr lang="en-US" sz="2800" dirty="0"/>
            <a:t>Match your words</a:t>
          </a:r>
        </a:p>
      </dgm:t>
    </dgm:pt>
    <dgm:pt modelId="{D4963184-DE1B-4165-AF0C-57AD316DFE77}" type="parTrans" cxnId="{FB19009E-97A4-43D4-809C-781BE2EF4013}">
      <dgm:prSet/>
      <dgm:spPr/>
      <dgm:t>
        <a:bodyPr/>
        <a:lstStyle/>
        <a:p>
          <a:endParaRPr lang="en-US"/>
        </a:p>
      </dgm:t>
    </dgm:pt>
    <dgm:pt modelId="{47103E03-D076-4F13-8E53-6E0F500B0626}" type="sibTrans" cxnId="{FB19009E-97A4-43D4-809C-781BE2EF4013}">
      <dgm:prSet/>
      <dgm:spPr/>
      <dgm:t>
        <a:bodyPr/>
        <a:lstStyle/>
        <a:p>
          <a:endParaRPr lang="en-US"/>
        </a:p>
      </dgm:t>
    </dgm:pt>
    <dgm:pt modelId="{98FE4458-D057-427D-B765-76C62B51800E}">
      <dgm:prSet phldrT="[Text]" custT="1"/>
      <dgm:spPr/>
      <dgm:t>
        <a:bodyPr/>
        <a:lstStyle/>
        <a:p>
          <a:r>
            <a:rPr lang="en-US" sz="2800" dirty="0"/>
            <a:t>Body language trumps spoken words</a:t>
          </a:r>
        </a:p>
      </dgm:t>
    </dgm:pt>
    <dgm:pt modelId="{312B5226-E36B-4543-978D-66B42C353547}" type="parTrans" cxnId="{6965FA24-E69B-4AB7-85F3-8F5DAFFCDFF8}">
      <dgm:prSet/>
      <dgm:spPr/>
      <dgm:t>
        <a:bodyPr/>
        <a:lstStyle/>
        <a:p>
          <a:endParaRPr lang="en-US"/>
        </a:p>
      </dgm:t>
    </dgm:pt>
    <dgm:pt modelId="{205EA72E-E99C-443B-8DEC-876DD3BA04C0}" type="sibTrans" cxnId="{6965FA24-E69B-4AB7-85F3-8F5DAFFCDFF8}">
      <dgm:prSet/>
      <dgm:spPr/>
      <dgm:t>
        <a:bodyPr/>
        <a:lstStyle/>
        <a:p>
          <a:endParaRPr lang="en-US"/>
        </a:p>
      </dgm:t>
    </dgm:pt>
    <dgm:pt modelId="{36A77991-0059-443D-8A44-A056ED2689A3}" type="pres">
      <dgm:prSet presAssocID="{150CDF53-0FCA-4426-8106-FB405B54EE7A}" presName="linear" presStyleCnt="0">
        <dgm:presLayoutVars>
          <dgm:dir/>
          <dgm:animLvl val="lvl"/>
          <dgm:resizeHandles val="exact"/>
        </dgm:presLayoutVars>
      </dgm:prSet>
      <dgm:spPr/>
    </dgm:pt>
    <dgm:pt modelId="{42FE4BD4-B847-4193-B91F-2A2B13951654}" type="pres">
      <dgm:prSet presAssocID="{222B35ED-9518-4C40-8384-DD43A2057C82}" presName="parentLin" presStyleCnt="0"/>
      <dgm:spPr/>
    </dgm:pt>
    <dgm:pt modelId="{EAB6D1AF-1C29-4DA4-96A1-647FD0CEC58F}" type="pres">
      <dgm:prSet presAssocID="{222B35ED-9518-4C40-8384-DD43A2057C82}" presName="parentLeftMargin" presStyleLbl="node1" presStyleIdx="0" presStyleCnt="3"/>
      <dgm:spPr/>
    </dgm:pt>
    <dgm:pt modelId="{B0A77579-C047-458F-9DDC-1839B5288FD8}" type="pres">
      <dgm:prSet presAssocID="{222B35ED-9518-4C40-8384-DD43A2057C82}" presName="parentText" presStyleLbl="node1" presStyleIdx="0" presStyleCnt="3">
        <dgm:presLayoutVars>
          <dgm:chMax val="0"/>
          <dgm:bulletEnabled val="1"/>
        </dgm:presLayoutVars>
      </dgm:prSet>
      <dgm:spPr/>
    </dgm:pt>
    <dgm:pt modelId="{4166E82C-A1BC-4162-B2D9-7438949A7DFD}" type="pres">
      <dgm:prSet presAssocID="{222B35ED-9518-4C40-8384-DD43A2057C82}" presName="negativeSpace" presStyleCnt="0"/>
      <dgm:spPr/>
    </dgm:pt>
    <dgm:pt modelId="{87EE3289-2AB7-4CFF-88A0-E0F739EE6FF1}" type="pres">
      <dgm:prSet presAssocID="{222B35ED-9518-4C40-8384-DD43A2057C82}" presName="childText" presStyleLbl="conFgAcc1" presStyleIdx="0" presStyleCnt="3">
        <dgm:presLayoutVars>
          <dgm:bulletEnabled val="1"/>
        </dgm:presLayoutVars>
      </dgm:prSet>
      <dgm:spPr/>
    </dgm:pt>
    <dgm:pt modelId="{41BC5543-F398-45D6-A936-E99141D6C785}" type="pres">
      <dgm:prSet presAssocID="{ED226291-9FC8-49C9-84CE-7E4A3B41FB81}" presName="spaceBetweenRectangles" presStyleCnt="0"/>
      <dgm:spPr/>
    </dgm:pt>
    <dgm:pt modelId="{E1D34EFF-E5BD-4865-AF97-4E77C9F16E40}" type="pres">
      <dgm:prSet presAssocID="{7A8D2C62-F87E-4F45-AB57-079B4CBF2462}" presName="parentLin" presStyleCnt="0"/>
      <dgm:spPr/>
    </dgm:pt>
    <dgm:pt modelId="{F983B17E-B97C-4A37-A553-14B02131EA71}" type="pres">
      <dgm:prSet presAssocID="{7A8D2C62-F87E-4F45-AB57-079B4CBF2462}" presName="parentLeftMargin" presStyleLbl="node1" presStyleIdx="0" presStyleCnt="3"/>
      <dgm:spPr/>
    </dgm:pt>
    <dgm:pt modelId="{238BB79C-16AF-4B02-91B6-75F048BDE4AA}" type="pres">
      <dgm:prSet presAssocID="{7A8D2C62-F87E-4F45-AB57-079B4CBF2462}" presName="parentText" presStyleLbl="node1" presStyleIdx="1" presStyleCnt="3">
        <dgm:presLayoutVars>
          <dgm:chMax val="0"/>
          <dgm:bulletEnabled val="1"/>
        </dgm:presLayoutVars>
      </dgm:prSet>
      <dgm:spPr/>
    </dgm:pt>
    <dgm:pt modelId="{9ABB2EBB-FD55-4C07-9087-EAA6ECFAA2DE}" type="pres">
      <dgm:prSet presAssocID="{7A8D2C62-F87E-4F45-AB57-079B4CBF2462}" presName="negativeSpace" presStyleCnt="0"/>
      <dgm:spPr/>
    </dgm:pt>
    <dgm:pt modelId="{42A54D74-D870-4A46-93B0-40FF48EBB058}" type="pres">
      <dgm:prSet presAssocID="{7A8D2C62-F87E-4F45-AB57-079B4CBF2462}" presName="childText" presStyleLbl="conFgAcc1" presStyleIdx="1" presStyleCnt="3">
        <dgm:presLayoutVars>
          <dgm:bulletEnabled val="1"/>
        </dgm:presLayoutVars>
      </dgm:prSet>
      <dgm:spPr/>
    </dgm:pt>
    <dgm:pt modelId="{7BD9906F-6D1F-41B8-864C-AF9625F1A29A}" type="pres">
      <dgm:prSet presAssocID="{47103E03-D076-4F13-8E53-6E0F500B0626}" presName="spaceBetweenRectangles" presStyleCnt="0"/>
      <dgm:spPr/>
    </dgm:pt>
    <dgm:pt modelId="{81676883-2C5E-49B1-9A3B-6E16741BB930}" type="pres">
      <dgm:prSet presAssocID="{98FE4458-D057-427D-B765-76C62B51800E}" presName="parentLin" presStyleCnt="0"/>
      <dgm:spPr/>
    </dgm:pt>
    <dgm:pt modelId="{937E0519-0717-4C21-8D54-E13C7DB609BD}" type="pres">
      <dgm:prSet presAssocID="{98FE4458-D057-427D-B765-76C62B51800E}" presName="parentLeftMargin" presStyleLbl="node1" presStyleIdx="1" presStyleCnt="3"/>
      <dgm:spPr/>
    </dgm:pt>
    <dgm:pt modelId="{9E7CAAB9-D224-46E9-A781-48847B7CAEC3}" type="pres">
      <dgm:prSet presAssocID="{98FE4458-D057-427D-B765-76C62B51800E}" presName="parentText" presStyleLbl="node1" presStyleIdx="2" presStyleCnt="3">
        <dgm:presLayoutVars>
          <dgm:chMax val="0"/>
          <dgm:bulletEnabled val="1"/>
        </dgm:presLayoutVars>
      </dgm:prSet>
      <dgm:spPr/>
    </dgm:pt>
    <dgm:pt modelId="{254115CE-1A03-498F-916A-2C5E3247D82A}" type="pres">
      <dgm:prSet presAssocID="{98FE4458-D057-427D-B765-76C62B51800E}" presName="negativeSpace" presStyleCnt="0"/>
      <dgm:spPr/>
    </dgm:pt>
    <dgm:pt modelId="{F674BB07-E4AE-4198-8065-C0ED82828605}" type="pres">
      <dgm:prSet presAssocID="{98FE4458-D057-427D-B765-76C62B51800E}" presName="childText" presStyleLbl="conFgAcc1" presStyleIdx="2" presStyleCnt="3">
        <dgm:presLayoutVars>
          <dgm:bulletEnabled val="1"/>
        </dgm:presLayoutVars>
      </dgm:prSet>
      <dgm:spPr/>
    </dgm:pt>
  </dgm:ptLst>
  <dgm:cxnLst>
    <dgm:cxn modelId="{EFE6E40D-1709-4B91-8E96-FDF6A76CF960}" type="presOf" srcId="{7A8D2C62-F87E-4F45-AB57-079B4CBF2462}" destId="{F983B17E-B97C-4A37-A553-14B02131EA71}" srcOrd="0" destOrd="0" presId="urn:microsoft.com/office/officeart/2005/8/layout/list1"/>
    <dgm:cxn modelId="{FD2C6E19-B3D2-46D6-A20B-23CFD978387E}" type="presOf" srcId="{222B35ED-9518-4C40-8384-DD43A2057C82}" destId="{EAB6D1AF-1C29-4DA4-96A1-647FD0CEC58F}" srcOrd="0" destOrd="0" presId="urn:microsoft.com/office/officeart/2005/8/layout/list1"/>
    <dgm:cxn modelId="{DB840523-F255-4D09-8779-F8436DB2929E}" type="presOf" srcId="{150CDF53-0FCA-4426-8106-FB405B54EE7A}" destId="{36A77991-0059-443D-8A44-A056ED2689A3}" srcOrd="0" destOrd="0" presId="urn:microsoft.com/office/officeart/2005/8/layout/list1"/>
    <dgm:cxn modelId="{6965FA24-E69B-4AB7-85F3-8F5DAFFCDFF8}" srcId="{150CDF53-0FCA-4426-8106-FB405B54EE7A}" destId="{98FE4458-D057-427D-B765-76C62B51800E}" srcOrd="2" destOrd="0" parTransId="{312B5226-E36B-4543-978D-66B42C353547}" sibTransId="{205EA72E-E99C-443B-8DEC-876DD3BA04C0}"/>
    <dgm:cxn modelId="{DB0B0B3E-FAA8-49C0-AE23-45B7DAB826CB}" type="presOf" srcId="{98FE4458-D057-427D-B765-76C62B51800E}" destId="{937E0519-0717-4C21-8D54-E13C7DB609BD}" srcOrd="0" destOrd="0" presId="urn:microsoft.com/office/officeart/2005/8/layout/list1"/>
    <dgm:cxn modelId="{0168BA3E-A4B9-4563-BC9E-71600FC22B5A}" srcId="{150CDF53-0FCA-4426-8106-FB405B54EE7A}" destId="{222B35ED-9518-4C40-8384-DD43A2057C82}" srcOrd="0" destOrd="0" parTransId="{DC75CA5B-3B7F-4197-AE4E-5373C00B0ECE}" sibTransId="{ED226291-9FC8-49C9-84CE-7E4A3B41FB81}"/>
    <dgm:cxn modelId="{E4D84564-AA6A-42CE-8094-0E5195D56E72}" type="presOf" srcId="{222B35ED-9518-4C40-8384-DD43A2057C82}" destId="{B0A77579-C047-458F-9DDC-1839B5288FD8}" srcOrd="1" destOrd="0" presId="urn:microsoft.com/office/officeart/2005/8/layout/list1"/>
    <dgm:cxn modelId="{B99D6A68-B939-4DB0-9DD6-22BCF2208AA2}" type="presOf" srcId="{98FE4458-D057-427D-B765-76C62B51800E}" destId="{9E7CAAB9-D224-46E9-A781-48847B7CAEC3}" srcOrd="1" destOrd="0" presId="urn:microsoft.com/office/officeart/2005/8/layout/list1"/>
    <dgm:cxn modelId="{FB19009E-97A4-43D4-809C-781BE2EF4013}" srcId="{150CDF53-0FCA-4426-8106-FB405B54EE7A}" destId="{7A8D2C62-F87E-4F45-AB57-079B4CBF2462}" srcOrd="1" destOrd="0" parTransId="{D4963184-DE1B-4165-AF0C-57AD316DFE77}" sibTransId="{47103E03-D076-4F13-8E53-6E0F500B0626}"/>
    <dgm:cxn modelId="{A411E7ED-A277-4551-9868-0EC3C3AE3730}" type="presOf" srcId="{7A8D2C62-F87E-4F45-AB57-079B4CBF2462}" destId="{238BB79C-16AF-4B02-91B6-75F048BDE4AA}" srcOrd="1" destOrd="0" presId="urn:microsoft.com/office/officeart/2005/8/layout/list1"/>
    <dgm:cxn modelId="{BC3EF873-DB03-4A33-9E93-90244850354B}" type="presParOf" srcId="{36A77991-0059-443D-8A44-A056ED2689A3}" destId="{42FE4BD4-B847-4193-B91F-2A2B13951654}" srcOrd="0" destOrd="0" presId="urn:microsoft.com/office/officeart/2005/8/layout/list1"/>
    <dgm:cxn modelId="{14C0CA5C-75D2-4EEF-91D0-DB70EB63894C}" type="presParOf" srcId="{42FE4BD4-B847-4193-B91F-2A2B13951654}" destId="{EAB6D1AF-1C29-4DA4-96A1-647FD0CEC58F}" srcOrd="0" destOrd="0" presId="urn:microsoft.com/office/officeart/2005/8/layout/list1"/>
    <dgm:cxn modelId="{4F1C2A95-7403-416B-B236-537F4DD717E2}" type="presParOf" srcId="{42FE4BD4-B847-4193-B91F-2A2B13951654}" destId="{B0A77579-C047-458F-9DDC-1839B5288FD8}" srcOrd="1" destOrd="0" presId="urn:microsoft.com/office/officeart/2005/8/layout/list1"/>
    <dgm:cxn modelId="{D45AC425-045A-4408-87B4-B6A01614A1B1}" type="presParOf" srcId="{36A77991-0059-443D-8A44-A056ED2689A3}" destId="{4166E82C-A1BC-4162-B2D9-7438949A7DFD}" srcOrd="1" destOrd="0" presId="urn:microsoft.com/office/officeart/2005/8/layout/list1"/>
    <dgm:cxn modelId="{B153D192-27D7-4256-A2E6-16D8796DB0CA}" type="presParOf" srcId="{36A77991-0059-443D-8A44-A056ED2689A3}" destId="{87EE3289-2AB7-4CFF-88A0-E0F739EE6FF1}" srcOrd="2" destOrd="0" presId="urn:microsoft.com/office/officeart/2005/8/layout/list1"/>
    <dgm:cxn modelId="{0FB0EADE-CE09-49F4-91A3-BC0E39813601}" type="presParOf" srcId="{36A77991-0059-443D-8A44-A056ED2689A3}" destId="{41BC5543-F398-45D6-A936-E99141D6C785}" srcOrd="3" destOrd="0" presId="urn:microsoft.com/office/officeart/2005/8/layout/list1"/>
    <dgm:cxn modelId="{42770F84-9F32-4161-9CCE-5E4934173C35}" type="presParOf" srcId="{36A77991-0059-443D-8A44-A056ED2689A3}" destId="{E1D34EFF-E5BD-4865-AF97-4E77C9F16E40}" srcOrd="4" destOrd="0" presId="urn:microsoft.com/office/officeart/2005/8/layout/list1"/>
    <dgm:cxn modelId="{D5DA27A0-E0D8-4F71-BD29-90605D583200}" type="presParOf" srcId="{E1D34EFF-E5BD-4865-AF97-4E77C9F16E40}" destId="{F983B17E-B97C-4A37-A553-14B02131EA71}" srcOrd="0" destOrd="0" presId="urn:microsoft.com/office/officeart/2005/8/layout/list1"/>
    <dgm:cxn modelId="{544C4915-628F-4278-AFA3-EDEEC2719AC2}" type="presParOf" srcId="{E1D34EFF-E5BD-4865-AF97-4E77C9F16E40}" destId="{238BB79C-16AF-4B02-91B6-75F048BDE4AA}" srcOrd="1" destOrd="0" presId="urn:microsoft.com/office/officeart/2005/8/layout/list1"/>
    <dgm:cxn modelId="{CE451289-134C-4354-9A6D-63A06DE3A15A}" type="presParOf" srcId="{36A77991-0059-443D-8A44-A056ED2689A3}" destId="{9ABB2EBB-FD55-4C07-9087-EAA6ECFAA2DE}" srcOrd="5" destOrd="0" presId="urn:microsoft.com/office/officeart/2005/8/layout/list1"/>
    <dgm:cxn modelId="{0D2FAE16-1A11-4B21-BF24-2423FE12F504}" type="presParOf" srcId="{36A77991-0059-443D-8A44-A056ED2689A3}" destId="{42A54D74-D870-4A46-93B0-40FF48EBB058}" srcOrd="6" destOrd="0" presId="urn:microsoft.com/office/officeart/2005/8/layout/list1"/>
    <dgm:cxn modelId="{E20198D5-5432-44BF-A875-FC8A58FFFF0D}" type="presParOf" srcId="{36A77991-0059-443D-8A44-A056ED2689A3}" destId="{7BD9906F-6D1F-41B8-864C-AF9625F1A29A}" srcOrd="7" destOrd="0" presId="urn:microsoft.com/office/officeart/2005/8/layout/list1"/>
    <dgm:cxn modelId="{8FE282CA-10A1-4712-8D14-87425901BD96}" type="presParOf" srcId="{36A77991-0059-443D-8A44-A056ED2689A3}" destId="{81676883-2C5E-49B1-9A3B-6E16741BB930}" srcOrd="8" destOrd="0" presId="urn:microsoft.com/office/officeart/2005/8/layout/list1"/>
    <dgm:cxn modelId="{CE8746D1-6CCF-47F1-B485-4666EE524262}" type="presParOf" srcId="{81676883-2C5E-49B1-9A3B-6E16741BB930}" destId="{937E0519-0717-4C21-8D54-E13C7DB609BD}" srcOrd="0" destOrd="0" presId="urn:microsoft.com/office/officeart/2005/8/layout/list1"/>
    <dgm:cxn modelId="{8EE5D87E-B109-4058-B156-756F1FC063AA}" type="presParOf" srcId="{81676883-2C5E-49B1-9A3B-6E16741BB930}" destId="{9E7CAAB9-D224-46E9-A781-48847B7CAEC3}" srcOrd="1" destOrd="0" presId="urn:microsoft.com/office/officeart/2005/8/layout/list1"/>
    <dgm:cxn modelId="{A745664C-FDBB-432D-907A-C68008E18653}" type="presParOf" srcId="{36A77991-0059-443D-8A44-A056ED2689A3}" destId="{254115CE-1A03-498F-916A-2C5E3247D82A}" srcOrd="9" destOrd="0" presId="urn:microsoft.com/office/officeart/2005/8/layout/list1"/>
    <dgm:cxn modelId="{E7B24098-3106-4A6E-85EE-FCA227086B16}" type="presParOf" srcId="{36A77991-0059-443D-8A44-A056ED2689A3}" destId="{F674BB07-E4AE-4198-8065-C0ED8282860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E414FA7-2D2F-406F-99EB-26B80A528D3B}" type="doc">
      <dgm:prSet loTypeId="urn:microsoft.com/office/officeart/2005/8/layout/hList9" loCatId="list" qsTypeId="urn:microsoft.com/office/officeart/2005/8/quickstyle/simple1" qsCatId="simple" csTypeId="urn:microsoft.com/office/officeart/2005/8/colors/colorful2" csCatId="colorful" phldr="1"/>
      <dgm:spPr/>
      <dgm:t>
        <a:bodyPr/>
        <a:lstStyle/>
        <a:p>
          <a:endParaRPr lang="en-US"/>
        </a:p>
      </dgm:t>
    </dgm:pt>
    <dgm:pt modelId="{FAAAD24B-1CCD-4883-8F8D-598B8DD1455F}">
      <dgm:prSet phldrT="[Text]" custT="1"/>
      <dgm:spPr/>
      <dgm:t>
        <a:bodyPr/>
        <a:lstStyle/>
        <a:p>
          <a:r>
            <a:rPr lang="en-US" sz="2800" b="0" dirty="0"/>
            <a:t>Eye Contact</a:t>
          </a:r>
        </a:p>
      </dgm:t>
    </dgm:pt>
    <dgm:pt modelId="{27383F2B-3B6B-496F-AFDF-1500FF5092DB}" type="parTrans" cxnId="{6F77E7CA-D147-4418-94FB-91AB6E5CFBF0}">
      <dgm:prSet/>
      <dgm:spPr/>
      <dgm:t>
        <a:bodyPr/>
        <a:lstStyle/>
        <a:p>
          <a:endParaRPr lang="en-US"/>
        </a:p>
      </dgm:t>
    </dgm:pt>
    <dgm:pt modelId="{655FE7C8-6292-4EFD-B0FF-55B3794094AA}" type="sibTrans" cxnId="{6F77E7CA-D147-4418-94FB-91AB6E5CFBF0}">
      <dgm:prSet/>
      <dgm:spPr/>
      <dgm:t>
        <a:bodyPr/>
        <a:lstStyle/>
        <a:p>
          <a:endParaRPr lang="en-US"/>
        </a:p>
      </dgm:t>
    </dgm:pt>
    <dgm:pt modelId="{5535663C-FCBA-4808-8572-CF87E4959FE3}">
      <dgm:prSet phldrT="[Text]" custT="1"/>
      <dgm:spPr/>
      <dgm:t>
        <a:bodyPr/>
        <a:lstStyle/>
        <a:p>
          <a:r>
            <a:rPr lang="en-US" sz="2800" b="0" dirty="0"/>
            <a:t>Posture</a:t>
          </a:r>
        </a:p>
      </dgm:t>
    </dgm:pt>
    <dgm:pt modelId="{CAD51563-F9F0-4D2C-B72F-3D5F11C51587}" type="parTrans" cxnId="{FB393EF0-D3B4-4BEC-BE08-A198080BFAD6}">
      <dgm:prSet/>
      <dgm:spPr/>
      <dgm:t>
        <a:bodyPr/>
        <a:lstStyle/>
        <a:p>
          <a:endParaRPr lang="en-US"/>
        </a:p>
      </dgm:t>
    </dgm:pt>
    <dgm:pt modelId="{1C497A5A-C3BB-44DF-91AA-370889594B33}" type="sibTrans" cxnId="{FB393EF0-D3B4-4BEC-BE08-A198080BFAD6}">
      <dgm:prSet/>
      <dgm:spPr/>
      <dgm:t>
        <a:bodyPr/>
        <a:lstStyle/>
        <a:p>
          <a:endParaRPr lang="en-US"/>
        </a:p>
      </dgm:t>
    </dgm:pt>
    <dgm:pt modelId="{1326D005-787D-432D-8F9E-45C79A72DE35}">
      <dgm:prSet phldrT="[Text]" custT="1"/>
      <dgm:spPr/>
      <dgm:t>
        <a:bodyPr/>
        <a:lstStyle/>
        <a:p>
          <a:r>
            <a:rPr lang="en-US" sz="2800" b="0" dirty="0"/>
            <a:t>Gestures</a:t>
          </a:r>
        </a:p>
      </dgm:t>
    </dgm:pt>
    <dgm:pt modelId="{C9510541-DF3D-4B02-9585-2D28AB086B92}" type="parTrans" cxnId="{AEB395F5-A5B2-4BA5-A569-5BADD0FB0903}">
      <dgm:prSet/>
      <dgm:spPr/>
      <dgm:t>
        <a:bodyPr/>
        <a:lstStyle/>
        <a:p>
          <a:endParaRPr lang="en-US"/>
        </a:p>
      </dgm:t>
    </dgm:pt>
    <dgm:pt modelId="{FDDA2DC4-AA1F-4CA4-A10C-6677F110664A}" type="sibTrans" cxnId="{AEB395F5-A5B2-4BA5-A569-5BADD0FB0903}">
      <dgm:prSet/>
      <dgm:spPr/>
      <dgm:t>
        <a:bodyPr/>
        <a:lstStyle/>
        <a:p>
          <a:endParaRPr lang="en-US"/>
        </a:p>
      </dgm:t>
    </dgm:pt>
    <dgm:pt modelId="{D017BC2A-6ED1-4D4B-920A-83D98803FF84}" type="pres">
      <dgm:prSet presAssocID="{AE414FA7-2D2F-406F-99EB-26B80A528D3B}" presName="list" presStyleCnt="0">
        <dgm:presLayoutVars>
          <dgm:dir/>
          <dgm:animLvl val="lvl"/>
        </dgm:presLayoutVars>
      </dgm:prSet>
      <dgm:spPr/>
    </dgm:pt>
    <dgm:pt modelId="{4E541717-9E30-4C5C-9930-310D409D47F8}" type="pres">
      <dgm:prSet presAssocID="{FAAAD24B-1CCD-4883-8F8D-598B8DD1455F}" presName="posSpace" presStyleCnt="0"/>
      <dgm:spPr/>
    </dgm:pt>
    <dgm:pt modelId="{333A56E9-EFE7-467D-8329-BDDAEBBE8D92}" type="pres">
      <dgm:prSet presAssocID="{FAAAD24B-1CCD-4883-8F8D-598B8DD1455F}" presName="vertFlow" presStyleCnt="0"/>
      <dgm:spPr/>
    </dgm:pt>
    <dgm:pt modelId="{6F502406-D869-45DC-BF8D-E8BC163B88EB}" type="pres">
      <dgm:prSet presAssocID="{FAAAD24B-1CCD-4883-8F8D-598B8DD1455F}" presName="topSpace" presStyleCnt="0"/>
      <dgm:spPr/>
    </dgm:pt>
    <dgm:pt modelId="{4C47E146-700A-44AA-B4B6-31913D713A72}" type="pres">
      <dgm:prSet presAssocID="{FAAAD24B-1CCD-4883-8F8D-598B8DD1455F}" presName="firstComp" presStyleCnt="0"/>
      <dgm:spPr/>
    </dgm:pt>
    <dgm:pt modelId="{63165CC8-9819-40BD-B055-DB01BF182AF6}" type="pres">
      <dgm:prSet presAssocID="{FAAAD24B-1CCD-4883-8F8D-598B8DD1455F}" presName="firstChild" presStyleLbl="bgAccFollowNode1" presStyleIdx="0" presStyleCnt="3" custLinFactNeighborX="8845" custLinFactNeighborY="75956"/>
      <dgm:spPr/>
    </dgm:pt>
    <dgm:pt modelId="{B958C6BA-107B-4253-9CC0-0334B0B60A74}" type="pres">
      <dgm:prSet presAssocID="{FAAAD24B-1CCD-4883-8F8D-598B8DD1455F}" presName="firstChildTx" presStyleLbl="bgAccFollowNode1" presStyleIdx="0" presStyleCnt="3">
        <dgm:presLayoutVars>
          <dgm:bulletEnabled val="1"/>
        </dgm:presLayoutVars>
      </dgm:prSet>
      <dgm:spPr/>
    </dgm:pt>
    <dgm:pt modelId="{A0EC527F-008F-478E-A9A1-D59ECCFE40DD}" type="pres">
      <dgm:prSet presAssocID="{FAAAD24B-1CCD-4883-8F8D-598B8DD1455F}" presName="negSpace" presStyleCnt="0"/>
      <dgm:spPr/>
    </dgm:pt>
    <dgm:pt modelId="{236F6472-0A03-46EC-BE62-B708AB3C276B}" type="pres">
      <dgm:prSet presAssocID="{FAAAD24B-1CCD-4883-8F8D-598B8DD1455F}" presName="circle" presStyleLbl="node1" presStyleIdx="0" presStyleCnt="3" custScaleX="214359" custScaleY="214359"/>
      <dgm:spPr/>
    </dgm:pt>
    <dgm:pt modelId="{EFCB19AB-0429-4C77-916E-74353C1CA2B0}" type="pres">
      <dgm:prSet presAssocID="{655FE7C8-6292-4EFD-B0FF-55B3794094AA}" presName="transSpace" presStyleCnt="0"/>
      <dgm:spPr/>
    </dgm:pt>
    <dgm:pt modelId="{F30CC9A5-DC22-486D-8E05-390AEE5B65ED}" type="pres">
      <dgm:prSet presAssocID="{5535663C-FCBA-4808-8572-CF87E4959FE3}" presName="posSpace" presStyleCnt="0"/>
      <dgm:spPr/>
    </dgm:pt>
    <dgm:pt modelId="{9ACA34A8-B90E-453E-8CA4-46A407B92DDB}" type="pres">
      <dgm:prSet presAssocID="{5535663C-FCBA-4808-8572-CF87E4959FE3}" presName="vertFlow" presStyleCnt="0"/>
      <dgm:spPr/>
    </dgm:pt>
    <dgm:pt modelId="{17C142C6-E442-4813-8109-701EB0267FC2}" type="pres">
      <dgm:prSet presAssocID="{5535663C-FCBA-4808-8572-CF87E4959FE3}" presName="topSpace" presStyleCnt="0"/>
      <dgm:spPr/>
    </dgm:pt>
    <dgm:pt modelId="{9081256A-C4DF-4D98-8E16-977A82188345}" type="pres">
      <dgm:prSet presAssocID="{5535663C-FCBA-4808-8572-CF87E4959FE3}" presName="firstComp" presStyleCnt="0"/>
      <dgm:spPr/>
    </dgm:pt>
    <dgm:pt modelId="{2EF4BF85-9875-4601-A8B1-19FDECEFA805}" type="pres">
      <dgm:prSet presAssocID="{5535663C-FCBA-4808-8572-CF87E4959FE3}" presName="firstChild" presStyleLbl="bgAccFollowNode1" presStyleIdx="1" presStyleCnt="3" custLinFactNeighborX="6547" custLinFactNeighborY="75956"/>
      <dgm:spPr/>
    </dgm:pt>
    <dgm:pt modelId="{5034EF4D-CB50-4D70-8463-9B1ECACB8E48}" type="pres">
      <dgm:prSet presAssocID="{5535663C-FCBA-4808-8572-CF87E4959FE3}" presName="firstChildTx" presStyleLbl="bgAccFollowNode1" presStyleIdx="1" presStyleCnt="3">
        <dgm:presLayoutVars>
          <dgm:bulletEnabled val="1"/>
        </dgm:presLayoutVars>
      </dgm:prSet>
      <dgm:spPr/>
    </dgm:pt>
    <dgm:pt modelId="{C3FE2C4C-8354-4F4D-B73E-B20BDA464929}" type="pres">
      <dgm:prSet presAssocID="{5535663C-FCBA-4808-8572-CF87E4959FE3}" presName="negSpace" presStyleCnt="0"/>
      <dgm:spPr/>
    </dgm:pt>
    <dgm:pt modelId="{1D123A58-4134-4275-91AF-2D5A53C82EBE}" type="pres">
      <dgm:prSet presAssocID="{5535663C-FCBA-4808-8572-CF87E4959FE3}" presName="circle" presStyleLbl="node1" presStyleIdx="1" presStyleCnt="3" custScaleX="214359" custScaleY="214359"/>
      <dgm:spPr/>
    </dgm:pt>
    <dgm:pt modelId="{32DD72B1-EF15-4CD2-AD1B-2AA537B6780D}" type="pres">
      <dgm:prSet presAssocID="{1C497A5A-C3BB-44DF-91AA-370889594B33}" presName="transSpace" presStyleCnt="0"/>
      <dgm:spPr/>
    </dgm:pt>
    <dgm:pt modelId="{93BD5B26-1148-4970-B443-2C9557FA70B5}" type="pres">
      <dgm:prSet presAssocID="{1326D005-787D-432D-8F9E-45C79A72DE35}" presName="posSpace" presStyleCnt="0"/>
      <dgm:spPr/>
    </dgm:pt>
    <dgm:pt modelId="{A37DC88C-EB67-4AE5-89CB-ABC0D6DED273}" type="pres">
      <dgm:prSet presAssocID="{1326D005-787D-432D-8F9E-45C79A72DE35}" presName="vertFlow" presStyleCnt="0"/>
      <dgm:spPr/>
    </dgm:pt>
    <dgm:pt modelId="{BD1AF8C9-CE55-40BF-ACFC-0309805E0ADD}" type="pres">
      <dgm:prSet presAssocID="{1326D005-787D-432D-8F9E-45C79A72DE35}" presName="topSpace" presStyleCnt="0"/>
      <dgm:spPr/>
    </dgm:pt>
    <dgm:pt modelId="{C7861CDA-87CB-4BFD-9525-8745383726FD}" type="pres">
      <dgm:prSet presAssocID="{1326D005-787D-432D-8F9E-45C79A72DE35}" presName="firstComp" presStyleCnt="0"/>
      <dgm:spPr/>
    </dgm:pt>
    <dgm:pt modelId="{3F336578-BF5F-4545-AF6E-212F70289A0C}" type="pres">
      <dgm:prSet presAssocID="{1326D005-787D-432D-8F9E-45C79A72DE35}" presName="firstChild" presStyleLbl="bgAccFollowNode1" presStyleIdx="2" presStyleCnt="3" custLinFactNeighborX="4969" custLinFactNeighborY="75956"/>
      <dgm:spPr/>
    </dgm:pt>
    <dgm:pt modelId="{5A63523A-8D85-4778-94B1-C851424BC280}" type="pres">
      <dgm:prSet presAssocID="{1326D005-787D-432D-8F9E-45C79A72DE35}" presName="firstChildTx" presStyleLbl="bgAccFollowNode1" presStyleIdx="2" presStyleCnt="3">
        <dgm:presLayoutVars>
          <dgm:bulletEnabled val="1"/>
        </dgm:presLayoutVars>
      </dgm:prSet>
      <dgm:spPr/>
    </dgm:pt>
    <dgm:pt modelId="{B4684231-3DAE-4D3E-B71C-83550BEF00E6}" type="pres">
      <dgm:prSet presAssocID="{1326D005-787D-432D-8F9E-45C79A72DE35}" presName="negSpace" presStyleCnt="0"/>
      <dgm:spPr/>
    </dgm:pt>
    <dgm:pt modelId="{31AAEC50-142B-4ACF-B514-86997948B3F9}" type="pres">
      <dgm:prSet presAssocID="{1326D005-787D-432D-8F9E-45C79A72DE35}" presName="circle" presStyleLbl="node1" presStyleIdx="2" presStyleCnt="3" custScaleX="214359" custScaleY="214359"/>
      <dgm:spPr/>
    </dgm:pt>
  </dgm:ptLst>
  <dgm:cxnLst>
    <dgm:cxn modelId="{63148C03-7967-47D3-82B8-7D57B4CF080E}" type="presOf" srcId="{AE414FA7-2D2F-406F-99EB-26B80A528D3B}" destId="{D017BC2A-6ED1-4D4B-920A-83D98803FF84}" srcOrd="0" destOrd="0" presId="urn:microsoft.com/office/officeart/2005/8/layout/hList9"/>
    <dgm:cxn modelId="{09C4A189-7E6F-4E78-8279-3604B1F48624}" type="presOf" srcId="{FAAAD24B-1CCD-4883-8F8D-598B8DD1455F}" destId="{236F6472-0A03-46EC-BE62-B708AB3C276B}" srcOrd="0" destOrd="0" presId="urn:microsoft.com/office/officeart/2005/8/layout/hList9"/>
    <dgm:cxn modelId="{A61BB797-D2FB-489F-88FD-5C967C5AC9B0}" type="presOf" srcId="{1326D005-787D-432D-8F9E-45C79A72DE35}" destId="{31AAEC50-142B-4ACF-B514-86997948B3F9}" srcOrd="0" destOrd="0" presId="urn:microsoft.com/office/officeart/2005/8/layout/hList9"/>
    <dgm:cxn modelId="{375F9F9B-DF35-4DF2-9AE3-C3C0EB2B6D88}" type="presOf" srcId="{5535663C-FCBA-4808-8572-CF87E4959FE3}" destId="{1D123A58-4134-4275-91AF-2D5A53C82EBE}" srcOrd="0" destOrd="0" presId="urn:microsoft.com/office/officeart/2005/8/layout/hList9"/>
    <dgm:cxn modelId="{6F77E7CA-D147-4418-94FB-91AB6E5CFBF0}" srcId="{AE414FA7-2D2F-406F-99EB-26B80A528D3B}" destId="{FAAAD24B-1CCD-4883-8F8D-598B8DD1455F}" srcOrd="0" destOrd="0" parTransId="{27383F2B-3B6B-496F-AFDF-1500FF5092DB}" sibTransId="{655FE7C8-6292-4EFD-B0FF-55B3794094AA}"/>
    <dgm:cxn modelId="{FB393EF0-D3B4-4BEC-BE08-A198080BFAD6}" srcId="{AE414FA7-2D2F-406F-99EB-26B80A528D3B}" destId="{5535663C-FCBA-4808-8572-CF87E4959FE3}" srcOrd="1" destOrd="0" parTransId="{CAD51563-F9F0-4D2C-B72F-3D5F11C51587}" sibTransId="{1C497A5A-C3BB-44DF-91AA-370889594B33}"/>
    <dgm:cxn modelId="{AEB395F5-A5B2-4BA5-A569-5BADD0FB0903}" srcId="{AE414FA7-2D2F-406F-99EB-26B80A528D3B}" destId="{1326D005-787D-432D-8F9E-45C79A72DE35}" srcOrd="2" destOrd="0" parTransId="{C9510541-DF3D-4B02-9585-2D28AB086B92}" sibTransId="{FDDA2DC4-AA1F-4CA4-A10C-6677F110664A}"/>
    <dgm:cxn modelId="{694E7E54-6617-4E80-84AC-16EF785DB624}" type="presParOf" srcId="{D017BC2A-6ED1-4D4B-920A-83D98803FF84}" destId="{4E541717-9E30-4C5C-9930-310D409D47F8}" srcOrd="0" destOrd="0" presId="urn:microsoft.com/office/officeart/2005/8/layout/hList9"/>
    <dgm:cxn modelId="{46D7AD58-2DC7-46F7-9028-1E90A6B03D01}" type="presParOf" srcId="{D017BC2A-6ED1-4D4B-920A-83D98803FF84}" destId="{333A56E9-EFE7-467D-8329-BDDAEBBE8D92}" srcOrd="1" destOrd="0" presId="urn:microsoft.com/office/officeart/2005/8/layout/hList9"/>
    <dgm:cxn modelId="{EBF4BE73-F6AE-474A-8117-9C0E35C14AFC}" type="presParOf" srcId="{333A56E9-EFE7-467D-8329-BDDAEBBE8D92}" destId="{6F502406-D869-45DC-BF8D-E8BC163B88EB}" srcOrd="0" destOrd="0" presId="urn:microsoft.com/office/officeart/2005/8/layout/hList9"/>
    <dgm:cxn modelId="{AED5C1F3-D5C0-4E07-BE80-2A8390A98ED1}" type="presParOf" srcId="{333A56E9-EFE7-467D-8329-BDDAEBBE8D92}" destId="{4C47E146-700A-44AA-B4B6-31913D713A72}" srcOrd="1" destOrd="0" presId="urn:microsoft.com/office/officeart/2005/8/layout/hList9"/>
    <dgm:cxn modelId="{B6A68BEE-2047-4C8D-AAD1-7772BECA4BC6}" type="presParOf" srcId="{4C47E146-700A-44AA-B4B6-31913D713A72}" destId="{63165CC8-9819-40BD-B055-DB01BF182AF6}" srcOrd="0" destOrd="0" presId="urn:microsoft.com/office/officeart/2005/8/layout/hList9"/>
    <dgm:cxn modelId="{158B88EB-3DF3-4E30-952C-F655966C9A5A}" type="presParOf" srcId="{4C47E146-700A-44AA-B4B6-31913D713A72}" destId="{B958C6BA-107B-4253-9CC0-0334B0B60A74}" srcOrd="1" destOrd="0" presId="urn:microsoft.com/office/officeart/2005/8/layout/hList9"/>
    <dgm:cxn modelId="{82405A4E-E17B-41C7-8F8F-B992DC19031A}" type="presParOf" srcId="{D017BC2A-6ED1-4D4B-920A-83D98803FF84}" destId="{A0EC527F-008F-478E-A9A1-D59ECCFE40DD}" srcOrd="2" destOrd="0" presId="urn:microsoft.com/office/officeart/2005/8/layout/hList9"/>
    <dgm:cxn modelId="{2BD734FA-C71F-45AE-9581-618D8265EBBB}" type="presParOf" srcId="{D017BC2A-6ED1-4D4B-920A-83D98803FF84}" destId="{236F6472-0A03-46EC-BE62-B708AB3C276B}" srcOrd="3" destOrd="0" presId="urn:microsoft.com/office/officeart/2005/8/layout/hList9"/>
    <dgm:cxn modelId="{385E329B-45A3-462D-BB45-D33481CA8C1E}" type="presParOf" srcId="{D017BC2A-6ED1-4D4B-920A-83D98803FF84}" destId="{EFCB19AB-0429-4C77-916E-74353C1CA2B0}" srcOrd="4" destOrd="0" presId="urn:microsoft.com/office/officeart/2005/8/layout/hList9"/>
    <dgm:cxn modelId="{3C53CD76-9635-4705-8B04-F7F7BC7C4A8B}" type="presParOf" srcId="{D017BC2A-6ED1-4D4B-920A-83D98803FF84}" destId="{F30CC9A5-DC22-486D-8E05-390AEE5B65ED}" srcOrd="5" destOrd="0" presId="urn:microsoft.com/office/officeart/2005/8/layout/hList9"/>
    <dgm:cxn modelId="{94E84744-7DF3-4996-B02E-ACF2E6607F71}" type="presParOf" srcId="{D017BC2A-6ED1-4D4B-920A-83D98803FF84}" destId="{9ACA34A8-B90E-453E-8CA4-46A407B92DDB}" srcOrd="6" destOrd="0" presId="urn:microsoft.com/office/officeart/2005/8/layout/hList9"/>
    <dgm:cxn modelId="{7367D0A6-0B7F-477E-8854-77189FECC102}" type="presParOf" srcId="{9ACA34A8-B90E-453E-8CA4-46A407B92DDB}" destId="{17C142C6-E442-4813-8109-701EB0267FC2}" srcOrd="0" destOrd="0" presId="urn:microsoft.com/office/officeart/2005/8/layout/hList9"/>
    <dgm:cxn modelId="{1FC9D35C-F7F7-452A-AECF-FED8006EEE30}" type="presParOf" srcId="{9ACA34A8-B90E-453E-8CA4-46A407B92DDB}" destId="{9081256A-C4DF-4D98-8E16-977A82188345}" srcOrd="1" destOrd="0" presId="urn:microsoft.com/office/officeart/2005/8/layout/hList9"/>
    <dgm:cxn modelId="{42ACBC4A-0519-4E80-9231-2858917C7230}" type="presParOf" srcId="{9081256A-C4DF-4D98-8E16-977A82188345}" destId="{2EF4BF85-9875-4601-A8B1-19FDECEFA805}" srcOrd="0" destOrd="0" presId="urn:microsoft.com/office/officeart/2005/8/layout/hList9"/>
    <dgm:cxn modelId="{B90C9D4A-7552-418B-898C-D3BD2DE55BAD}" type="presParOf" srcId="{9081256A-C4DF-4D98-8E16-977A82188345}" destId="{5034EF4D-CB50-4D70-8463-9B1ECACB8E48}" srcOrd="1" destOrd="0" presId="urn:microsoft.com/office/officeart/2005/8/layout/hList9"/>
    <dgm:cxn modelId="{4CB306AC-5737-4E7C-BF5A-F38CE33DFC23}" type="presParOf" srcId="{D017BC2A-6ED1-4D4B-920A-83D98803FF84}" destId="{C3FE2C4C-8354-4F4D-B73E-B20BDA464929}" srcOrd="7" destOrd="0" presId="urn:microsoft.com/office/officeart/2005/8/layout/hList9"/>
    <dgm:cxn modelId="{3BBD744D-F5B8-4188-8D6A-E6060EA1AB50}" type="presParOf" srcId="{D017BC2A-6ED1-4D4B-920A-83D98803FF84}" destId="{1D123A58-4134-4275-91AF-2D5A53C82EBE}" srcOrd="8" destOrd="0" presId="urn:microsoft.com/office/officeart/2005/8/layout/hList9"/>
    <dgm:cxn modelId="{DFD866A9-4919-4BB7-AE19-8646FFDB0626}" type="presParOf" srcId="{D017BC2A-6ED1-4D4B-920A-83D98803FF84}" destId="{32DD72B1-EF15-4CD2-AD1B-2AA537B6780D}" srcOrd="9" destOrd="0" presId="urn:microsoft.com/office/officeart/2005/8/layout/hList9"/>
    <dgm:cxn modelId="{F2184408-35DD-4A7A-B491-4AFD2AB42033}" type="presParOf" srcId="{D017BC2A-6ED1-4D4B-920A-83D98803FF84}" destId="{93BD5B26-1148-4970-B443-2C9557FA70B5}" srcOrd="10" destOrd="0" presId="urn:microsoft.com/office/officeart/2005/8/layout/hList9"/>
    <dgm:cxn modelId="{B5897844-2637-475D-9BE7-E9A841756865}" type="presParOf" srcId="{D017BC2A-6ED1-4D4B-920A-83D98803FF84}" destId="{A37DC88C-EB67-4AE5-89CB-ABC0D6DED273}" srcOrd="11" destOrd="0" presId="urn:microsoft.com/office/officeart/2005/8/layout/hList9"/>
    <dgm:cxn modelId="{F80EEDBE-650B-4764-921A-D3C4A97622A9}" type="presParOf" srcId="{A37DC88C-EB67-4AE5-89CB-ABC0D6DED273}" destId="{BD1AF8C9-CE55-40BF-ACFC-0309805E0ADD}" srcOrd="0" destOrd="0" presId="urn:microsoft.com/office/officeart/2005/8/layout/hList9"/>
    <dgm:cxn modelId="{43989F36-0AD5-4BCB-888F-A0FC0B8C9DEE}" type="presParOf" srcId="{A37DC88C-EB67-4AE5-89CB-ABC0D6DED273}" destId="{C7861CDA-87CB-4BFD-9525-8745383726FD}" srcOrd="1" destOrd="0" presId="urn:microsoft.com/office/officeart/2005/8/layout/hList9"/>
    <dgm:cxn modelId="{CE034C8D-A2E3-4E63-9D9C-74C324310A73}" type="presParOf" srcId="{C7861CDA-87CB-4BFD-9525-8745383726FD}" destId="{3F336578-BF5F-4545-AF6E-212F70289A0C}" srcOrd="0" destOrd="0" presId="urn:microsoft.com/office/officeart/2005/8/layout/hList9"/>
    <dgm:cxn modelId="{0C8F393E-CF2D-4421-AD97-8E3BA34A313C}" type="presParOf" srcId="{C7861CDA-87CB-4BFD-9525-8745383726FD}" destId="{5A63523A-8D85-4778-94B1-C851424BC280}" srcOrd="1" destOrd="0" presId="urn:microsoft.com/office/officeart/2005/8/layout/hList9"/>
    <dgm:cxn modelId="{B82D1EC5-0233-48AA-926D-F010F8750EB2}" type="presParOf" srcId="{D017BC2A-6ED1-4D4B-920A-83D98803FF84}" destId="{B4684231-3DAE-4D3E-B71C-83550BEF00E6}" srcOrd="12" destOrd="0" presId="urn:microsoft.com/office/officeart/2005/8/layout/hList9"/>
    <dgm:cxn modelId="{B4D9C719-B5E8-4102-95B7-0D7C82284C5D}" type="presParOf" srcId="{D017BC2A-6ED1-4D4B-920A-83D98803FF84}" destId="{31AAEC50-142B-4ACF-B514-86997948B3F9}" srcOrd="13"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356E2C0A-8097-4033-93D5-5250AB9B343A}"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2A631DEE-DA3A-4F33-950E-58D4212C4845}">
      <dgm:prSet phldrT="[Text]"/>
      <dgm:spPr/>
      <dgm:t>
        <a:bodyPr/>
        <a:lstStyle/>
        <a:p>
          <a:r>
            <a:rPr lang="en-US" dirty="0"/>
            <a:t>Posture affects breathing</a:t>
          </a:r>
        </a:p>
      </dgm:t>
    </dgm:pt>
    <dgm:pt modelId="{771B1BA8-472D-453C-A615-0D63A31ADF1C}" type="parTrans" cxnId="{DC73440D-603E-4EAC-93F6-0D9FC7FBC46E}">
      <dgm:prSet/>
      <dgm:spPr/>
      <dgm:t>
        <a:bodyPr/>
        <a:lstStyle/>
        <a:p>
          <a:endParaRPr lang="en-US"/>
        </a:p>
      </dgm:t>
    </dgm:pt>
    <dgm:pt modelId="{32FF46EB-FA3C-44CB-ACD9-0A9FD87D7605}" type="sibTrans" cxnId="{DC73440D-603E-4EAC-93F6-0D9FC7FBC46E}">
      <dgm:prSet/>
      <dgm:spPr/>
      <dgm:t>
        <a:bodyPr/>
        <a:lstStyle/>
        <a:p>
          <a:endParaRPr lang="en-US"/>
        </a:p>
      </dgm:t>
    </dgm:pt>
    <dgm:pt modelId="{3EA27985-EA81-4FAC-9811-5DFAF7B02743}">
      <dgm:prSet phldrT="[Text]"/>
      <dgm:spPr/>
      <dgm:t>
        <a:bodyPr/>
        <a:lstStyle/>
        <a:p>
          <a:r>
            <a:rPr lang="en-US" dirty="0"/>
            <a:t>Smile</a:t>
          </a:r>
        </a:p>
      </dgm:t>
    </dgm:pt>
    <dgm:pt modelId="{8FF93F43-551B-43AA-8509-81EB6936DE9D}" type="parTrans" cxnId="{A92319FA-443D-4E35-8D12-CCB66B9CA92C}">
      <dgm:prSet/>
      <dgm:spPr/>
      <dgm:t>
        <a:bodyPr/>
        <a:lstStyle/>
        <a:p>
          <a:endParaRPr lang="en-US"/>
        </a:p>
      </dgm:t>
    </dgm:pt>
    <dgm:pt modelId="{6E973942-832F-482E-A160-62C928906961}" type="sibTrans" cxnId="{A92319FA-443D-4E35-8D12-CCB66B9CA92C}">
      <dgm:prSet/>
      <dgm:spPr/>
      <dgm:t>
        <a:bodyPr/>
        <a:lstStyle/>
        <a:p>
          <a:endParaRPr lang="en-US"/>
        </a:p>
      </dgm:t>
    </dgm:pt>
    <dgm:pt modelId="{08F4002F-9691-423C-8F2F-2F817E17A747}">
      <dgm:prSet phldrT="[Text]"/>
      <dgm:spPr/>
      <dgm:t>
        <a:bodyPr/>
        <a:lstStyle/>
        <a:p>
          <a:r>
            <a:rPr lang="en-US" dirty="0"/>
            <a:t>Record your voice</a:t>
          </a:r>
        </a:p>
      </dgm:t>
    </dgm:pt>
    <dgm:pt modelId="{F4A53692-372E-4621-A7E6-34CC616355D3}" type="parTrans" cxnId="{D0B826E6-050F-4AE9-A05C-E47F66FEDB39}">
      <dgm:prSet/>
      <dgm:spPr/>
      <dgm:t>
        <a:bodyPr/>
        <a:lstStyle/>
        <a:p>
          <a:endParaRPr lang="en-US"/>
        </a:p>
      </dgm:t>
    </dgm:pt>
    <dgm:pt modelId="{0ACCA11C-E574-4DAB-A083-8F60377C9627}" type="sibTrans" cxnId="{D0B826E6-050F-4AE9-A05C-E47F66FEDB39}">
      <dgm:prSet/>
      <dgm:spPr/>
      <dgm:t>
        <a:bodyPr/>
        <a:lstStyle/>
        <a:p>
          <a:endParaRPr lang="en-US"/>
        </a:p>
      </dgm:t>
    </dgm:pt>
    <dgm:pt modelId="{5AF1A2FD-2540-4147-A2CA-CC1B0B40B603}" type="pres">
      <dgm:prSet presAssocID="{356E2C0A-8097-4033-93D5-5250AB9B343A}" presName="Name0" presStyleCnt="0">
        <dgm:presLayoutVars>
          <dgm:resizeHandles/>
        </dgm:presLayoutVars>
      </dgm:prSet>
      <dgm:spPr/>
    </dgm:pt>
    <dgm:pt modelId="{919BC1F3-9920-4B80-A33C-4266A5FD4D1A}" type="pres">
      <dgm:prSet presAssocID="{2A631DEE-DA3A-4F33-950E-58D4212C4845}" presName="text" presStyleLbl="node1" presStyleIdx="0" presStyleCnt="3">
        <dgm:presLayoutVars>
          <dgm:bulletEnabled val="1"/>
        </dgm:presLayoutVars>
      </dgm:prSet>
      <dgm:spPr/>
    </dgm:pt>
    <dgm:pt modelId="{29249D39-9ACF-4B76-A7D7-AA7AC0751E2E}" type="pres">
      <dgm:prSet presAssocID="{32FF46EB-FA3C-44CB-ACD9-0A9FD87D7605}" presName="space" presStyleCnt="0"/>
      <dgm:spPr/>
    </dgm:pt>
    <dgm:pt modelId="{D75134A0-7EA8-4976-917C-987C4A891DAE}" type="pres">
      <dgm:prSet presAssocID="{3EA27985-EA81-4FAC-9811-5DFAF7B02743}" presName="text" presStyleLbl="node1" presStyleIdx="1" presStyleCnt="3">
        <dgm:presLayoutVars>
          <dgm:bulletEnabled val="1"/>
        </dgm:presLayoutVars>
      </dgm:prSet>
      <dgm:spPr/>
    </dgm:pt>
    <dgm:pt modelId="{9ADB5792-6F73-47D0-8424-9296282D587D}" type="pres">
      <dgm:prSet presAssocID="{6E973942-832F-482E-A160-62C928906961}" presName="space" presStyleCnt="0"/>
      <dgm:spPr/>
    </dgm:pt>
    <dgm:pt modelId="{FAB5276F-1079-4841-8669-1492FC2D3D68}" type="pres">
      <dgm:prSet presAssocID="{08F4002F-9691-423C-8F2F-2F817E17A747}" presName="text" presStyleLbl="node1" presStyleIdx="2" presStyleCnt="3">
        <dgm:presLayoutVars>
          <dgm:bulletEnabled val="1"/>
        </dgm:presLayoutVars>
      </dgm:prSet>
      <dgm:spPr/>
    </dgm:pt>
  </dgm:ptLst>
  <dgm:cxnLst>
    <dgm:cxn modelId="{DC73440D-603E-4EAC-93F6-0D9FC7FBC46E}" srcId="{356E2C0A-8097-4033-93D5-5250AB9B343A}" destId="{2A631DEE-DA3A-4F33-950E-58D4212C4845}" srcOrd="0" destOrd="0" parTransId="{771B1BA8-472D-453C-A615-0D63A31ADF1C}" sibTransId="{32FF46EB-FA3C-44CB-ACD9-0A9FD87D7605}"/>
    <dgm:cxn modelId="{84369048-EEC4-45A4-AEFD-992C9203072B}" type="presOf" srcId="{3EA27985-EA81-4FAC-9811-5DFAF7B02743}" destId="{D75134A0-7EA8-4976-917C-987C4A891DAE}" srcOrd="0" destOrd="0" presId="urn:diagrams.loki3.com/VaryingWidthList+Icon"/>
    <dgm:cxn modelId="{64661B6B-E602-4DA2-9704-9279232E7301}" type="presOf" srcId="{08F4002F-9691-423C-8F2F-2F817E17A747}" destId="{FAB5276F-1079-4841-8669-1492FC2D3D68}" srcOrd="0" destOrd="0" presId="urn:diagrams.loki3.com/VaryingWidthList+Icon"/>
    <dgm:cxn modelId="{73DD55DD-ADF1-4EB2-9871-FC1B72A887FA}" type="presOf" srcId="{356E2C0A-8097-4033-93D5-5250AB9B343A}" destId="{5AF1A2FD-2540-4147-A2CA-CC1B0B40B603}" srcOrd="0" destOrd="0" presId="urn:diagrams.loki3.com/VaryingWidthList+Icon"/>
    <dgm:cxn modelId="{D0B826E6-050F-4AE9-A05C-E47F66FEDB39}" srcId="{356E2C0A-8097-4033-93D5-5250AB9B343A}" destId="{08F4002F-9691-423C-8F2F-2F817E17A747}" srcOrd="2" destOrd="0" parTransId="{F4A53692-372E-4621-A7E6-34CC616355D3}" sibTransId="{0ACCA11C-E574-4DAB-A083-8F60377C9627}"/>
    <dgm:cxn modelId="{C22EADF0-1AE8-47DB-8FA4-B521B2DD5DB7}" type="presOf" srcId="{2A631DEE-DA3A-4F33-950E-58D4212C4845}" destId="{919BC1F3-9920-4B80-A33C-4266A5FD4D1A}" srcOrd="0" destOrd="0" presId="urn:diagrams.loki3.com/VaryingWidthList+Icon"/>
    <dgm:cxn modelId="{A92319FA-443D-4E35-8D12-CCB66B9CA92C}" srcId="{356E2C0A-8097-4033-93D5-5250AB9B343A}" destId="{3EA27985-EA81-4FAC-9811-5DFAF7B02743}" srcOrd="1" destOrd="0" parTransId="{8FF93F43-551B-43AA-8509-81EB6936DE9D}" sibTransId="{6E973942-832F-482E-A160-62C928906961}"/>
    <dgm:cxn modelId="{F6F22E03-B8CC-43A1-8701-5740CD27B83E}" type="presParOf" srcId="{5AF1A2FD-2540-4147-A2CA-CC1B0B40B603}" destId="{919BC1F3-9920-4B80-A33C-4266A5FD4D1A}" srcOrd="0" destOrd="0" presId="urn:diagrams.loki3.com/VaryingWidthList+Icon"/>
    <dgm:cxn modelId="{6DFCD4BF-22DE-48EB-9565-CAB9D6F573B3}" type="presParOf" srcId="{5AF1A2FD-2540-4147-A2CA-CC1B0B40B603}" destId="{29249D39-9ACF-4B76-A7D7-AA7AC0751E2E}" srcOrd="1" destOrd="0" presId="urn:diagrams.loki3.com/VaryingWidthList+Icon"/>
    <dgm:cxn modelId="{32D47106-BBD2-48FC-802C-6D57D49604F7}" type="presParOf" srcId="{5AF1A2FD-2540-4147-A2CA-CC1B0B40B603}" destId="{D75134A0-7EA8-4976-917C-987C4A891DAE}" srcOrd="2" destOrd="0" presId="urn:diagrams.loki3.com/VaryingWidthList+Icon"/>
    <dgm:cxn modelId="{5B7BDD41-EC5B-4960-8A36-91AB3A4B3266}" type="presParOf" srcId="{5AF1A2FD-2540-4147-A2CA-CC1B0B40B603}" destId="{9ADB5792-6F73-47D0-8424-9296282D587D}" srcOrd="3" destOrd="0" presId="urn:diagrams.loki3.com/VaryingWidthList+Icon"/>
    <dgm:cxn modelId="{C2C250F4-A778-40F3-A7D7-F3E852A667F3}" type="presParOf" srcId="{5AF1A2FD-2540-4147-A2CA-CC1B0B40B603}" destId="{FAB5276F-1079-4841-8669-1492FC2D3D68}"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4E069755-E32B-4B0F-BDCE-97C502F20120}"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13AACF3B-4FEE-423F-B011-69471EEEA6B9}">
      <dgm:prSet phldrT="[Text]"/>
      <dgm:spPr/>
      <dgm:t>
        <a:bodyPr/>
        <a:lstStyle/>
        <a:p>
          <a:r>
            <a:rPr lang="en-US" dirty="0"/>
            <a:t>Behave proactively</a:t>
          </a:r>
        </a:p>
      </dgm:t>
    </dgm:pt>
    <dgm:pt modelId="{549549AF-8924-4A1A-94C0-936F547181F6}" type="parTrans" cxnId="{6AC96174-8304-4A8B-8FB3-B64970570C2E}">
      <dgm:prSet/>
      <dgm:spPr/>
      <dgm:t>
        <a:bodyPr/>
        <a:lstStyle/>
        <a:p>
          <a:endParaRPr lang="en-US"/>
        </a:p>
      </dgm:t>
    </dgm:pt>
    <dgm:pt modelId="{DB2C7DA5-934E-43DC-B3D3-E465FD9E5DA0}" type="sibTrans" cxnId="{6AC96174-8304-4A8B-8FB3-B64970570C2E}">
      <dgm:prSet/>
      <dgm:spPr/>
      <dgm:t>
        <a:bodyPr/>
        <a:lstStyle/>
        <a:p>
          <a:endParaRPr lang="en-US" dirty="0"/>
        </a:p>
      </dgm:t>
    </dgm:pt>
    <dgm:pt modelId="{EC5C8CB1-C1E1-4A3D-B842-B17670AEA4C1}">
      <dgm:prSet phldrT="[Text]"/>
      <dgm:spPr/>
      <dgm:t>
        <a:bodyPr/>
        <a:lstStyle/>
        <a:p>
          <a:r>
            <a:rPr lang="en-US" dirty="0"/>
            <a:t>Promote ownership of issues</a:t>
          </a:r>
        </a:p>
      </dgm:t>
    </dgm:pt>
    <dgm:pt modelId="{C4BAB191-F315-4B68-8341-39283643655F}" type="parTrans" cxnId="{34142925-629F-407B-B02E-D58009F4F3A6}">
      <dgm:prSet/>
      <dgm:spPr/>
      <dgm:t>
        <a:bodyPr/>
        <a:lstStyle/>
        <a:p>
          <a:endParaRPr lang="en-US"/>
        </a:p>
      </dgm:t>
    </dgm:pt>
    <dgm:pt modelId="{6EAAD110-C6C9-470A-8FCB-A604E3B9A80F}" type="sibTrans" cxnId="{34142925-629F-407B-B02E-D58009F4F3A6}">
      <dgm:prSet/>
      <dgm:spPr/>
      <dgm:t>
        <a:bodyPr/>
        <a:lstStyle/>
        <a:p>
          <a:endParaRPr lang="en-US" dirty="0"/>
        </a:p>
      </dgm:t>
    </dgm:pt>
    <dgm:pt modelId="{6E2C1BD5-BB77-405D-8B1F-E717014510A1}">
      <dgm:prSet phldrT="[Text]"/>
      <dgm:spPr/>
      <dgm:t>
        <a:bodyPr/>
        <a:lstStyle/>
        <a:p>
          <a:r>
            <a:rPr lang="en-US" dirty="0"/>
            <a:t>Think and behave inclusively</a:t>
          </a:r>
        </a:p>
      </dgm:t>
    </dgm:pt>
    <dgm:pt modelId="{7B9561F7-E1BE-4610-8366-839CCCEF0DCA}" type="parTrans" cxnId="{5EF651A7-B380-4254-80D3-D7AEC64683C6}">
      <dgm:prSet/>
      <dgm:spPr/>
      <dgm:t>
        <a:bodyPr/>
        <a:lstStyle/>
        <a:p>
          <a:endParaRPr lang="en-US"/>
        </a:p>
      </dgm:t>
    </dgm:pt>
    <dgm:pt modelId="{8812E729-1976-43C0-A7BB-34126750EF54}" type="sibTrans" cxnId="{5EF651A7-B380-4254-80D3-D7AEC64683C6}">
      <dgm:prSet/>
      <dgm:spPr/>
      <dgm:t>
        <a:bodyPr/>
        <a:lstStyle/>
        <a:p>
          <a:endParaRPr lang="en-US"/>
        </a:p>
      </dgm:t>
    </dgm:pt>
    <dgm:pt modelId="{D9351901-4983-4A32-9A86-58A78288B857}" type="pres">
      <dgm:prSet presAssocID="{4E069755-E32B-4B0F-BDCE-97C502F20120}" presName="outerComposite" presStyleCnt="0">
        <dgm:presLayoutVars>
          <dgm:chMax val="5"/>
          <dgm:dir/>
          <dgm:resizeHandles val="exact"/>
        </dgm:presLayoutVars>
      </dgm:prSet>
      <dgm:spPr/>
    </dgm:pt>
    <dgm:pt modelId="{F87C9CAC-A5E5-4E2D-B77A-B0B2A75C311F}" type="pres">
      <dgm:prSet presAssocID="{4E069755-E32B-4B0F-BDCE-97C502F20120}" presName="dummyMaxCanvas" presStyleCnt="0">
        <dgm:presLayoutVars/>
      </dgm:prSet>
      <dgm:spPr/>
    </dgm:pt>
    <dgm:pt modelId="{A49BA82C-6926-42D6-8B1B-24C55B9FBE65}" type="pres">
      <dgm:prSet presAssocID="{4E069755-E32B-4B0F-BDCE-97C502F20120}" presName="ThreeNodes_1" presStyleLbl="node1" presStyleIdx="0" presStyleCnt="3">
        <dgm:presLayoutVars>
          <dgm:bulletEnabled val="1"/>
        </dgm:presLayoutVars>
      </dgm:prSet>
      <dgm:spPr/>
    </dgm:pt>
    <dgm:pt modelId="{02B8EB37-F9FD-44F2-8602-A13E36C90377}" type="pres">
      <dgm:prSet presAssocID="{4E069755-E32B-4B0F-BDCE-97C502F20120}" presName="ThreeNodes_2" presStyleLbl="node1" presStyleIdx="1" presStyleCnt="3">
        <dgm:presLayoutVars>
          <dgm:bulletEnabled val="1"/>
        </dgm:presLayoutVars>
      </dgm:prSet>
      <dgm:spPr/>
    </dgm:pt>
    <dgm:pt modelId="{EC4B942C-2464-412C-9465-9D4CF16A8A14}" type="pres">
      <dgm:prSet presAssocID="{4E069755-E32B-4B0F-BDCE-97C502F20120}" presName="ThreeNodes_3" presStyleLbl="node1" presStyleIdx="2" presStyleCnt="3">
        <dgm:presLayoutVars>
          <dgm:bulletEnabled val="1"/>
        </dgm:presLayoutVars>
      </dgm:prSet>
      <dgm:spPr/>
    </dgm:pt>
    <dgm:pt modelId="{C6FDA58A-EFD1-4D5B-B6E3-C35E898484E2}" type="pres">
      <dgm:prSet presAssocID="{4E069755-E32B-4B0F-BDCE-97C502F20120}" presName="ThreeConn_1-2" presStyleLbl="fgAccFollowNode1" presStyleIdx="0" presStyleCnt="2">
        <dgm:presLayoutVars>
          <dgm:bulletEnabled val="1"/>
        </dgm:presLayoutVars>
      </dgm:prSet>
      <dgm:spPr/>
    </dgm:pt>
    <dgm:pt modelId="{6BBE841B-C32F-4F61-978A-C6104AB2A3B0}" type="pres">
      <dgm:prSet presAssocID="{4E069755-E32B-4B0F-BDCE-97C502F20120}" presName="ThreeConn_2-3" presStyleLbl="fgAccFollowNode1" presStyleIdx="1" presStyleCnt="2">
        <dgm:presLayoutVars>
          <dgm:bulletEnabled val="1"/>
        </dgm:presLayoutVars>
      </dgm:prSet>
      <dgm:spPr/>
    </dgm:pt>
    <dgm:pt modelId="{D61DC5CF-3D33-4977-BAD6-047109D9A48F}" type="pres">
      <dgm:prSet presAssocID="{4E069755-E32B-4B0F-BDCE-97C502F20120}" presName="ThreeNodes_1_text" presStyleLbl="node1" presStyleIdx="2" presStyleCnt="3">
        <dgm:presLayoutVars>
          <dgm:bulletEnabled val="1"/>
        </dgm:presLayoutVars>
      </dgm:prSet>
      <dgm:spPr/>
    </dgm:pt>
    <dgm:pt modelId="{9BBA6863-021B-480A-BBA7-0BE4C4D5DEEE}" type="pres">
      <dgm:prSet presAssocID="{4E069755-E32B-4B0F-BDCE-97C502F20120}" presName="ThreeNodes_2_text" presStyleLbl="node1" presStyleIdx="2" presStyleCnt="3">
        <dgm:presLayoutVars>
          <dgm:bulletEnabled val="1"/>
        </dgm:presLayoutVars>
      </dgm:prSet>
      <dgm:spPr/>
    </dgm:pt>
    <dgm:pt modelId="{5056B43C-B70A-498A-900B-07F41BD11B25}" type="pres">
      <dgm:prSet presAssocID="{4E069755-E32B-4B0F-BDCE-97C502F20120}" presName="ThreeNodes_3_text" presStyleLbl="node1" presStyleIdx="2" presStyleCnt="3">
        <dgm:presLayoutVars>
          <dgm:bulletEnabled val="1"/>
        </dgm:presLayoutVars>
      </dgm:prSet>
      <dgm:spPr/>
    </dgm:pt>
  </dgm:ptLst>
  <dgm:cxnLst>
    <dgm:cxn modelId="{9155700C-1071-40A7-B2BA-A7574128E7F8}" type="presOf" srcId="{EC5C8CB1-C1E1-4A3D-B842-B17670AEA4C1}" destId="{9BBA6863-021B-480A-BBA7-0BE4C4D5DEEE}" srcOrd="1" destOrd="0" presId="urn:microsoft.com/office/officeart/2005/8/layout/vProcess5"/>
    <dgm:cxn modelId="{DAD9010D-CD7D-4BF9-B63F-22958A6B98B2}" type="presOf" srcId="{13AACF3B-4FEE-423F-B011-69471EEEA6B9}" destId="{D61DC5CF-3D33-4977-BAD6-047109D9A48F}" srcOrd="1" destOrd="0" presId="urn:microsoft.com/office/officeart/2005/8/layout/vProcess5"/>
    <dgm:cxn modelId="{D0487F24-0CCA-494C-8D19-6400EDE8547F}" type="presOf" srcId="{DB2C7DA5-934E-43DC-B3D3-E465FD9E5DA0}" destId="{C6FDA58A-EFD1-4D5B-B6E3-C35E898484E2}" srcOrd="0" destOrd="0" presId="urn:microsoft.com/office/officeart/2005/8/layout/vProcess5"/>
    <dgm:cxn modelId="{34142925-629F-407B-B02E-D58009F4F3A6}" srcId="{4E069755-E32B-4B0F-BDCE-97C502F20120}" destId="{EC5C8CB1-C1E1-4A3D-B842-B17670AEA4C1}" srcOrd="1" destOrd="0" parTransId="{C4BAB191-F315-4B68-8341-39283643655F}" sibTransId="{6EAAD110-C6C9-470A-8FCB-A604E3B9A80F}"/>
    <dgm:cxn modelId="{3AE66C33-BCDA-4D39-813E-D544ADCF1079}" type="presOf" srcId="{EC5C8CB1-C1E1-4A3D-B842-B17670AEA4C1}" destId="{02B8EB37-F9FD-44F2-8602-A13E36C90377}" srcOrd="0" destOrd="0" presId="urn:microsoft.com/office/officeart/2005/8/layout/vProcess5"/>
    <dgm:cxn modelId="{97B74D3A-6A0F-41C5-AD65-9E27E06307D3}" type="presOf" srcId="{13AACF3B-4FEE-423F-B011-69471EEEA6B9}" destId="{A49BA82C-6926-42D6-8B1B-24C55B9FBE65}" srcOrd="0" destOrd="0" presId="urn:microsoft.com/office/officeart/2005/8/layout/vProcess5"/>
    <dgm:cxn modelId="{6AC96174-8304-4A8B-8FB3-B64970570C2E}" srcId="{4E069755-E32B-4B0F-BDCE-97C502F20120}" destId="{13AACF3B-4FEE-423F-B011-69471EEEA6B9}" srcOrd="0" destOrd="0" parTransId="{549549AF-8924-4A1A-94C0-936F547181F6}" sibTransId="{DB2C7DA5-934E-43DC-B3D3-E465FD9E5DA0}"/>
    <dgm:cxn modelId="{40A9019D-9E7D-4098-80AE-18729AF4679B}" type="presOf" srcId="{6EAAD110-C6C9-470A-8FCB-A604E3B9A80F}" destId="{6BBE841B-C32F-4F61-978A-C6104AB2A3B0}" srcOrd="0" destOrd="0" presId="urn:microsoft.com/office/officeart/2005/8/layout/vProcess5"/>
    <dgm:cxn modelId="{5EF651A7-B380-4254-80D3-D7AEC64683C6}" srcId="{4E069755-E32B-4B0F-BDCE-97C502F20120}" destId="{6E2C1BD5-BB77-405D-8B1F-E717014510A1}" srcOrd="2" destOrd="0" parTransId="{7B9561F7-E1BE-4610-8366-839CCCEF0DCA}" sibTransId="{8812E729-1976-43C0-A7BB-34126750EF54}"/>
    <dgm:cxn modelId="{FAEF3EBF-C3B6-4F15-9FE6-71F388FB7B16}" type="presOf" srcId="{6E2C1BD5-BB77-405D-8B1F-E717014510A1}" destId="{5056B43C-B70A-498A-900B-07F41BD11B25}" srcOrd="1" destOrd="0" presId="urn:microsoft.com/office/officeart/2005/8/layout/vProcess5"/>
    <dgm:cxn modelId="{149DA8CD-BE17-47C0-AE85-BCAADACF8F97}" type="presOf" srcId="{6E2C1BD5-BB77-405D-8B1F-E717014510A1}" destId="{EC4B942C-2464-412C-9465-9D4CF16A8A14}" srcOrd="0" destOrd="0" presId="urn:microsoft.com/office/officeart/2005/8/layout/vProcess5"/>
    <dgm:cxn modelId="{8FF5CAFF-4CEC-47C7-BD42-9B8737A12A8F}" type="presOf" srcId="{4E069755-E32B-4B0F-BDCE-97C502F20120}" destId="{D9351901-4983-4A32-9A86-58A78288B857}" srcOrd="0" destOrd="0" presId="urn:microsoft.com/office/officeart/2005/8/layout/vProcess5"/>
    <dgm:cxn modelId="{902D8AB7-6D0E-4358-A124-B558EE5E3E44}" type="presParOf" srcId="{D9351901-4983-4A32-9A86-58A78288B857}" destId="{F87C9CAC-A5E5-4E2D-B77A-B0B2A75C311F}" srcOrd="0" destOrd="0" presId="urn:microsoft.com/office/officeart/2005/8/layout/vProcess5"/>
    <dgm:cxn modelId="{F0D8D8EF-4CEE-4B2D-BF30-F76DEA8F4920}" type="presParOf" srcId="{D9351901-4983-4A32-9A86-58A78288B857}" destId="{A49BA82C-6926-42D6-8B1B-24C55B9FBE65}" srcOrd="1" destOrd="0" presId="urn:microsoft.com/office/officeart/2005/8/layout/vProcess5"/>
    <dgm:cxn modelId="{FD3C7739-2E4B-42A5-AE38-91B2A75D4AD7}" type="presParOf" srcId="{D9351901-4983-4A32-9A86-58A78288B857}" destId="{02B8EB37-F9FD-44F2-8602-A13E36C90377}" srcOrd="2" destOrd="0" presId="urn:microsoft.com/office/officeart/2005/8/layout/vProcess5"/>
    <dgm:cxn modelId="{D34C525C-5502-4B40-9803-211A32300D1F}" type="presParOf" srcId="{D9351901-4983-4A32-9A86-58A78288B857}" destId="{EC4B942C-2464-412C-9465-9D4CF16A8A14}" srcOrd="3" destOrd="0" presId="urn:microsoft.com/office/officeart/2005/8/layout/vProcess5"/>
    <dgm:cxn modelId="{67A859F2-B1FD-4ACB-992C-A964F3B12B7B}" type="presParOf" srcId="{D9351901-4983-4A32-9A86-58A78288B857}" destId="{C6FDA58A-EFD1-4D5B-B6E3-C35E898484E2}" srcOrd="4" destOrd="0" presId="urn:microsoft.com/office/officeart/2005/8/layout/vProcess5"/>
    <dgm:cxn modelId="{49399851-445E-4A35-BE47-6EA9B05DBE1B}" type="presParOf" srcId="{D9351901-4983-4A32-9A86-58A78288B857}" destId="{6BBE841B-C32F-4F61-978A-C6104AB2A3B0}" srcOrd="5" destOrd="0" presId="urn:microsoft.com/office/officeart/2005/8/layout/vProcess5"/>
    <dgm:cxn modelId="{4B8B6998-C72D-4A3E-8EF3-E8354635E3B2}" type="presParOf" srcId="{D9351901-4983-4A32-9A86-58A78288B857}" destId="{D61DC5CF-3D33-4977-BAD6-047109D9A48F}" srcOrd="6" destOrd="0" presId="urn:microsoft.com/office/officeart/2005/8/layout/vProcess5"/>
    <dgm:cxn modelId="{4E5C4DC4-4236-4CA7-B210-F57AD0DA8F3E}" type="presParOf" srcId="{D9351901-4983-4A32-9A86-58A78288B857}" destId="{9BBA6863-021B-480A-BBA7-0BE4C4D5DEEE}" srcOrd="7" destOrd="0" presId="urn:microsoft.com/office/officeart/2005/8/layout/vProcess5"/>
    <dgm:cxn modelId="{B3A5ACEB-065E-4602-9E46-A8D9EEFC529E}" type="presParOf" srcId="{D9351901-4983-4A32-9A86-58A78288B857}" destId="{5056B43C-B70A-498A-900B-07F41BD11B25}"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99198998-DC50-4930-876C-1EAB1127D63C}"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8A361FA1-6458-418B-97D5-DBAD6D0F090A}">
      <dgm:prSet phldrT="[Text]"/>
      <dgm:spPr/>
      <dgm:t>
        <a:bodyPr/>
        <a:lstStyle/>
        <a:p>
          <a:r>
            <a:rPr lang="en-US" dirty="0"/>
            <a:t>Maintain open communication</a:t>
          </a:r>
        </a:p>
      </dgm:t>
    </dgm:pt>
    <dgm:pt modelId="{4AAE301E-73F3-4357-8ECF-750D4C7AD74A}" type="parTrans" cxnId="{11FAA093-A17F-4EC6-8B07-CF2FB2063EF0}">
      <dgm:prSet/>
      <dgm:spPr/>
      <dgm:t>
        <a:bodyPr/>
        <a:lstStyle/>
        <a:p>
          <a:endParaRPr lang="en-US"/>
        </a:p>
      </dgm:t>
    </dgm:pt>
    <dgm:pt modelId="{28C3B39F-AF4C-4AA0-AFBA-A6C2F81C443C}" type="sibTrans" cxnId="{11FAA093-A17F-4EC6-8B07-CF2FB2063EF0}">
      <dgm:prSet/>
      <dgm:spPr/>
      <dgm:t>
        <a:bodyPr/>
        <a:lstStyle/>
        <a:p>
          <a:endParaRPr lang="en-US"/>
        </a:p>
      </dgm:t>
    </dgm:pt>
    <dgm:pt modelId="{2E887AE3-B275-46D6-9491-5DEFEEFE21A4}">
      <dgm:prSet phldrT="[Text]"/>
      <dgm:spPr/>
      <dgm:t>
        <a:bodyPr/>
        <a:lstStyle/>
        <a:p>
          <a:r>
            <a:rPr lang="en-US" dirty="0"/>
            <a:t>Obtain up-to-date information</a:t>
          </a:r>
        </a:p>
      </dgm:t>
    </dgm:pt>
    <dgm:pt modelId="{6FF5C326-2DC3-4C59-B249-06B4177BFA6D}" type="parTrans" cxnId="{B4E3ECAF-63D7-4EF6-A6D0-DD0DB5564035}">
      <dgm:prSet/>
      <dgm:spPr/>
      <dgm:t>
        <a:bodyPr/>
        <a:lstStyle/>
        <a:p>
          <a:endParaRPr lang="en-US"/>
        </a:p>
      </dgm:t>
    </dgm:pt>
    <dgm:pt modelId="{3BE07EE2-5923-43C7-A92E-D643828F3DF0}" type="sibTrans" cxnId="{B4E3ECAF-63D7-4EF6-A6D0-DD0DB5564035}">
      <dgm:prSet/>
      <dgm:spPr/>
      <dgm:t>
        <a:bodyPr/>
        <a:lstStyle/>
        <a:p>
          <a:endParaRPr lang="en-US"/>
        </a:p>
      </dgm:t>
    </dgm:pt>
    <dgm:pt modelId="{FC3E2671-7B3E-4687-8E1A-5A81D356E43B}">
      <dgm:prSet phldrT="[Text]"/>
      <dgm:spPr/>
      <dgm:t>
        <a:bodyPr/>
        <a:lstStyle/>
        <a:p>
          <a:r>
            <a:rPr lang="en-US" dirty="0"/>
            <a:t>Consider joining a professional organization</a:t>
          </a:r>
        </a:p>
      </dgm:t>
    </dgm:pt>
    <dgm:pt modelId="{997E5037-B642-49D7-8DBF-F5A34159A46B}" type="parTrans" cxnId="{770A06C4-C100-442D-9F61-B45CBA229A62}">
      <dgm:prSet/>
      <dgm:spPr/>
      <dgm:t>
        <a:bodyPr/>
        <a:lstStyle/>
        <a:p>
          <a:endParaRPr lang="en-US"/>
        </a:p>
      </dgm:t>
    </dgm:pt>
    <dgm:pt modelId="{E4ED7129-291F-4B73-99C3-FDDB0992B60E}" type="sibTrans" cxnId="{770A06C4-C100-442D-9F61-B45CBA229A62}">
      <dgm:prSet/>
      <dgm:spPr/>
      <dgm:t>
        <a:bodyPr/>
        <a:lstStyle/>
        <a:p>
          <a:endParaRPr lang="en-US"/>
        </a:p>
      </dgm:t>
    </dgm:pt>
    <dgm:pt modelId="{242E2E53-C2FA-41CE-873F-1F3E6A334116}" type="pres">
      <dgm:prSet presAssocID="{99198998-DC50-4930-876C-1EAB1127D63C}" presName="Name0" presStyleCnt="0">
        <dgm:presLayoutVars>
          <dgm:chMax val="7"/>
          <dgm:chPref val="7"/>
          <dgm:dir/>
        </dgm:presLayoutVars>
      </dgm:prSet>
      <dgm:spPr/>
    </dgm:pt>
    <dgm:pt modelId="{48A42343-F7F3-4E09-A1EF-4FFD3A71BD7A}" type="pres">
      <dgm:prSet presAssocID="{99198998-DC50-4930-876C-1EAB1127D63C}" presName="Name1" presStyleCnt="0"/>
      <dgm:spPr/>
    </dgm:pt>
    <dgm:pt modelId="{B0243ADE-3633-463D-81E0-479E405EC568}" type="pres">
      <dgm:prSet presAssocID="{99198998-DC50-4930-876C-1EAB1127D63C}" presName="cycle" presStyleCnt="0"/>
      <dgm:spPr/>
    </dgm:pt>
    <dgm:pt modelId="{5EBA5807-2959-4830-ABBD-91FA62E3A0E7}" type="pres">
      <dgm:prSet presAssocID="{99198998-DC50-4930-876C-1EAB1127D63C}" presName="srcNode" presStyleLbl="node1" presStyleIdx="0" presStyleCnt="3"/>
      <dgm:spPr/>
    </dgm:pt>
    <dgm:pt modelId="{1495AD95-7C1C-43F4-ABA6-CAAD1EA3EF22}" type="pres">
      <dgm:prSet presAssocID="{99198998-DC50-4930-876C-1EAB1127D63C}" presName="conn" presStyleLbl="parChTrans1D2" presStyleIdx="0" presStyleCnt="1"/>
      <dgm:spPr/>
    </dgm:pt>
    <dgm:pt modelId="{5DCA78A6-614B-45D1-8862-B9151A86ECDB}" type="pres">
      <dgm:prSet presAssocID="{99198998-DC50-4930-876C-1EAB1127D63C}" presName="extraNode" presStyleLbl="node1" presStyleIdx="0" presStyleCnt="3"/>
      <dgm:spPr/>
    </dgm:pt>
    <dgm:pt modelId="{C8DF28B3-BAF0-4DEE-8FDF-7EAB13ABB8C6}" type="pres">
      <dgm:prSet presAssocID="{99198998-DC50-4930-876C-1EAB1127D63C}" presName="dstNode" presStyleLbl="node1" presStyleIdx="0" presStyleCnt="3"/>
      <dgm:spPr/>
    </dgm:pt>
    <dgm:pt modelId="{C139B267-95A2-4F8C-B648-5EBCB179F3EB}" type="pres">
      <dgm:prSet presAssocID="{8A361FA1-6458-418B-97D5-DBAD6D0F090A}" presName="text_1" presStyleLbl="node1" presStyleIdx="0" presStyleCnt="3">
        <dgm:presLayoutVars>
          <dgm:bulletEnabled val="1"/>
        </dgm:presLayoutVars>
      </dgm:prSet>
      <dgm:spPr/>
    </dgm:pt>
    <dgm:pt modelId="{A1428E4A-1F7C-427D-88F7-62676E2DEB84}" type="pres">
      <dgm:prSet presAssocID="{8A361FA1-6458-418B-97D5-DBAD6D0F090A}" presName="accent_1" presStyleCnt="0"/>
      <dgm:spPr/>
    </dgm:pt>
    <dgm:pt modelId="{BD55DBBD-853D-4E06-BD8F-4F7786C7698C}" type="pres">
      <dgm:prSet presAssocID="{8A361FA1-6458-418B-97D5-DBAD6D0F090A}" presName="accentRepeatNode" presStyleLbl="solidFgAcc1" presStyleIdx="0" presStyleCnt="3"/>
      <dgm:spPr/>
    </dgm:pt>
    <dgm:pt modelId="{C1E0FC83-DF23-444C-AB47-F8C8A1500756}" type="pres">
      <dgm:prSet presAssocID="{2E887AE3-B275-46D6-9491-5DEFEEFE21A4}" presName="text_2" presStyleLbl="node1" presStyleIdx="1" presStyleCnt="3">
        <dgm:presLayoutVars>
          <dgm:bulletEnabled val="1"/>
        </dgm:presLayoutVars>
      </dgm:prSet>
      <dgm:spPr/>
    </dgm:pt>
    <dgm:pt modelId="{20EDE292-A1A0-4C42-92F0-6D3F2F1E154E}" type="pres">
      <dgm:prSet presAssocID="{2E887AE3-B275-46D6-9491-5DEFEEFE21A4}" presName="accent_2" presStyleCnt="0"/>
      <dgm:spPr/>
    </dgm:pt>
    <dgm:pt modelId="{05D0D534-96BB-4E46-9734-C92CB9C36FFC}" type="pres">
      <dgm:prSet presAssocID="{2E887AE3-B275-46D6-9491-5DEFEEFE21A4}" presName="accentRepeatNode" presStyleLbl="solidFgAcc1" presStyleIdx="1" presStyleCnt="3"/>
      <dgm:spPr/>
    </dgm:pt>
    <dgm:pt modelId="{A3D1BA73-B2BD-433A-A0FA-2DD68CA7EDE3}" type="pres">
      <dgm:prSet presAssocID="{FC3E2671-7B3E-4687-8E1A-5A81D356E43B}" presName="text_3" presStyleLbl="node1" presStyleIdx="2" presStyleCnt="3">
        <dgm:presLayoutVars>
          <dgm:bulletEnabled val="1"/>
        </dgm:presLayoutVars>
      </dgm:prSet>
      <dgm:spPr/>
    </dgm:pt>
    <dgm:pt modelId="{2880CC1F-C670-406E-992A-76755C3EC872}" type="pres">
      <dgm:prSet presAssocID="{FC3E2671-7B3E-4687-8E1A-5A81D356E43B}" presName="accent_3" presStyleCnt="0"/>
      <dgm:spPr/>
    </dgm:pt>
    <dgm:pt modelId="{C0BC6E19-F044-4674-A7BF-AD0F93C88584}" type="pres">
      <dgm:prSet presAssocID="{FC3E2671-7B3E-4687-8E1A-5A81D356E43B}" presName="accentRepeatNode" presStyleLbl="solidFgAcc1" presStyleIdx="2" presStyleCnt="3"/>
      <dgm:spPr/>
    </dgm:pt>
  </dgm:ptLst>
  <dgm:cxnLst>
    <dgm:cxn modelId="{FC6F5F3D-F00B-479C-9D8F-8462F9E73527}" type="presOf" srcId="{FC3E2671-7B3E-4687-8E1A-5A81D356E43B}" destId="{A3D1BA73-B2BD-433A-A0FA-2DD68CA7EDE3}" srcOrd="0" destOrd="0" presId="urn:microsoft.com/office/officeart/2008/layout/VerticalCurvedList"/>
    <dgm:cxn modelId="{D35C796B-9764-414F-81AA-57DDA8393A84}" type="presOf" srcId="{2E887AE3-B275-46D6-9491-5DEFEEFE21A4}" destId="{C1E0FC83-DF23-444C-AB47-F8C8A1500756}" srcOrd="0" destOrd="0" presId="urn:microsoft.com/office/officeart/2008/layout/VerticalCurvedList"/>
    <dgm:cxn modelId="{11FAA093-A17F-4EC6-8B07-CF2FB2063EF0}" srcId="{99198998-DC50-4930-876C-1EAB1127D63C}" destId="{8A361FA1-6458-418B-97D5-DBAD6D0F090A}" srcOrd="0" destOrd="0" parTransId="{4AAE301E-73F3-4357-8ECF-750D4C7AD74A}" sibTransId="{28C3B39F-AF4C-4AA0-AFBA-A6C2F81C443C}"/>
    <dgm:cxn modelId="{B4E3ECAF-63D7-4EF6-A6D0-DD0DB5564035}" srcId="{99198998-DC50-4930-876C-1EAB1127D63C}" destId="{2E887AE3-B275-46D6-9491-5DEFEEFE21A4}" srcOrd="1" destOrd="0" parTransId="{6FF5C326-2DC3-4C59-B249-06B4177BFA6D}" sibTransId="{3BE07EE2-5923-43C7-A92E-D643828F3DF0}"/>
    <dgm:cxn modelId="{323075C2-C379-4687-83E9-3BA722F9F850}" type="presOf" srcId="{28C3B39F-AF4C-4AA0-AFBA-A6C2F81C443C}" destId="{1495AD95-7C1C-43F4-ABA6-CAAD1EA3EF22}" srcOrd="0" destOrd="0" presId="urn:microsoft.com/office/officeart/2008/layout/VerticalCurvedList"/>
    <dgm:cxn modelId="{770A06C4-C100-442D-9F61-B45CBA229A62}" srcId="{99198998-DC50-4930-876C-1EAB1127D63C}" destId="{FC3E2671-7B3E-4687-8E1A-5A81D356E43B}" srcOrd="2" destOrd="0" parTransId="{997E5037-B642-49D7-8DBF-F5A34159A46B}" sibTransId="{E4ED7129-291F-4B73-99C3-FDDB0992B60E}"/>
    <dgm:cxn modelId="{EDC5D3C7-BA3F-4E31-AD51-A1DB55A29790}" type="presOf" srcId="{8A361FA1-6458-418B-97D5-DBAD6D0F090A}" destId="{C139B267-95A2-4F8C-B648-5EBCB179F3EB}" srcOrd="0" destOrd="0" presId="urn:microsoft.com/office/officeart/2008/layout/VerticalCurvedList"/>
    <dgm:cxn modelId="{091B47CE-ADCB-4D04-82B8-2182AFAA00D5}" type="presOf" srcId="{99198998-DC50-4930-876C-1EAB1127D63C}" destId="{242E2E53-C2FA-41CE-873F-1F3E6A334116}" srcOrd="0" destOrd="0" presId="urn:microsoft.com/office/officeart/2008/layout/VerticalCurvedList"/>
    <dgm:cxn modelId="{26A0E947-4575-4A07-AA70-A8436E996249}" type="presParOf" srcId="{242E2E53-C2FA-41CE-873F-1F3E6A334116}" destId="{48A42343-F7F3-4E09-A1EF-4FFD3A71BD7A}" srcOrd="0" destOrd="0" presId="urn:microsoft.com/office/officeart/2008/layout/VerticalCurvedList"/>
    <dgm:cxn modelId="{39ED2AF7-239A-4CB5-A784-B36C90158994}" type="presParOf" srcId="{48A42343-F7F3-4E09-A1EF-4FFD3A71BD7A}" destId="{B0243ADE-3633-463D-81E0-479E405EC568}" srcOrd="0" destOrd="0" presId="urn:microsoft.com/office/officeart/2008/layout/VerticalCurvedList"/>
    <dgm:cxn modelId="{2994E81F-FCF3-434A-A068-C1A9A18B9BB6}" type="presParOf" srcId="{B0243ADE-3633-463D-81E0-479E405EC568}" destId="{5EBA5807-2959-4830-ABBD-91FA62E3A0E7}" srcOrd="0" destOrd="0" presId="urn:microsoft.com/office/officeart/2008/layout/VerticalCurvedList"/>
    <dgm:cxn modelId="{DDD6439C-FDA3-4B73-A208-5358DF15F6A2}" type="presParOf" srcId="{B0243ADE-3633-463D-81E0-479E405EC568}" destId="{1495AD95-7C1C-43F4-ABA6-CAAD1EA3EF22}" srcOrd="1" destOrd="0" presId="urn:microsoft.com/office/officeart/2008/layout/VerticalCurvedList"/>
    <dgm:cxn modelId="{D7BC899F-4B2C-4EEA-B18B-F192550D872A}" type="presParOf" srcId="{B0243ADE-3633-463D-81E0-479E405EC568}" destId="{5DCA78A6-614B-45D1-8862-B9151A86ECDB}" srcOrd="2" destOrd="0" presId="urn:microsoft.com/office/officeart/2008/layout/VerticalCurvedList"/>
    <dgm:cxn modelId="{2A6D170E-03AA-48B2-B12E-908D9E9EA7EB}" type="presParOf" srcId="{B0243ADE-3633-463D-81E0-479E405EC568}" destId="{C8DF28B3-BAF0-4DEE-8FDF-7EAB13ABB8C6}" srcOrd="3" destOrd="0" presId="urn:microsoft.com/office/officeart/2008/layout/VerticalCurvedList"/>
    <dgm:cxn modelId="{3DE9277D-D84E-4EBC-BB5A-AE9B3A3918C8}" type="presParOf" srcId="{48A42343-F7F3-4E09-A1EF-4FFD3A71BD7A}" destId="{C139B267-95A2-4F8C-B648-5EBCB179F3EB}" srcOrd="1" destOrd="0" presId="urn:microsoft.com/office/officeart/2008/layout/VerticalCurvedList"/>
    <dgm:cxn modelId="{FAAC1D8F-5112-4098-95E6-7B1EEB2DB355}" type="presParOf" srcId="{48A42343-F7F3-4E09-A1EF-4FFD3A71BD7A}" destId="{A1428E4A-1F7C-427D-88F7-62676E2DEB84}" srcOrd="2" destOrd="0" presId="urn:microsoft.com/office/officeart/2008/layout/VerticalCurvedList"/>
    <dgm:cxn modelId="{EBA7995E-54B4-40E9-AF21-371981B57B34}" type="presParOf" srcId="{A1428E4A-1F7C-427D-88F7-62676E2DEB84}" destId="{BD55DBBD-853D-4E06-BD8F-4F7786C7698C}" srcOrd="0" destOrd="0" presId="urn:microsoft.com/office/officeart/2008/layout/VerticalCurvedList"/>
    <dgm:cxn modelId="{44BF7F41-977C-42D4-9A0C-A5C79BA80FEE}" type="presParOf" srcId="{48A42343-F7F3-4E09-A1EF-4FFD3A71BD7A}" destId="{C1E0FC83-DF23-444C-AB47-F8C8A1500756}" srcOrd="3" destOrd="0" presId="urn:microsoft.com/office/officeart/2008/layout/VerticalCurvedList"/>
    <dgm:cxn modelId="{A289C419-93ED-4B36-9015-9CBDBC1149E5}" type="presParOf" srcId="{48A42343-F7F3-4E09-A1EF-4FFD3A71BD7A}" destId="{20EDE292-A1A0-4C42-92F0-6D3F2F1E154E}" srcOrd="4" destOrd="0" presId="urn:microsoft.com/office/officeart/2008/layout/VerticalCurvedList"/>
    <dgm:cxn modelId="{3EB1EF64-66EF-4CCE-A5FD-9A79C8C54F38}" type="presParOf" srcId="{20EDE292-A1A0-4C42-92F0-6D3F2F1E154E}" destId="{05D0D534-96BB-4E46-9734-C92CB9C36FFC}" srcOrd="0" destOrd="0" presId="urn:microsoft.com/office/officeart/2008/layout/VerticalCurvedList"/>
    <dgm:cxn modelId="{2A334E64-4032-41A3-BDF0-8D543478428B}" type="presParOf" srcId="{48A42343-F7F3-4E09-A1EF-4FFD3A71BD7A}" destId="{A3D1BA73-B2BD-433A-A0FA-2DD68CA7EDE3}" srcOrd="5" destOrd="0" presId="urn:microsoft.com/office/officeart/2008/layout/VerticalCurvedList"/>
    <dgm:cxn modelId="{F2756239-EEE3-4137-82B0-B50B2BB39E87}" type="presParOf" srcId="{48A42343-F7F3-4E09-A1EF-4FFD3A71BD7A}" destId="{2880CC1F-C670-406E-992A-76755C3EC872}" srcOrd="6" destOrd="0" presId="urn:microsoft.com/office/officeart/2008/layout/VerticalCurvedList"/>
    <dgm:cxn modelId="{AA526134-E06D-472B-9B09-EA81AF76751B}" type="presParOf" srcId="{2880CC1F-C670-406E-992A-76755C3EC872}" destId="{C0BC6E19-F044-4674-A7BF-AD0F93C8858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3B69EB1C-22E0-4174-8009-C08D04F1B9CF}"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66CB2F03-D9C5-4BB6-98AD-A546D626C240}">
      <dgm:prSet phldrT="[Text]" custT="1"/>
      <dgm:spPr/>
      <dgm:t>
        <a:bodyPr/>
        <a:lstStyle/>
        <a:p>
          <a:r>
            <a:rPr lang="en-US" sz="2800" dirty="0"/>
            <a:t>If you hear something, speak up</a:t>
          </a:r>
        </a:p>
      </dgm:t>
    </dgm:pt>
    <dgm:pt modelId="{6203018B-A874-4F85-A26C-E9827A3FAF25}" type="parTrans" cxnId="{435FA98D-88E7-4FED-87DF-03B0DEC78CAA}">
      <dgm:prSet/>
      <dgm:spPr/>
      <dgm:t>
        <a:bodyPr/>
        <a:lstStyle/>
        <a:p>
          <a:endParaRPr lang="en-US"/>
        </a:p>
      </dgm:t>
    </dgm:pt>
    <dgm:pt modelId="{6424D549-C463-49C9-A188-6A8B5A3A13C0}" type="sibTrans" cxnId="{435FA98D-88E7-4FED-87DF-03B0DEC78CAA}">
      <dgm:prSet/>
      <dgm:spPr/>
      <dgm:t>
        <a:bodyPr/>
        <a:lstStyle/>
        <a:p>
          <a:endParaRPr lang="en-US"/>
        </a:p>
      </dgm:t>
    </dgm:pt>
    <dgm:pt modelId="{DA201229-191F-45D6-8E65-0AE1BFEFE7E4}">
      <dgm:prSet phldrT="[Text]" custT="1"/>
      <dgm:spPr/>
      <dgm:t>
        <a:bodyPr/>
        <a:lstStyle/>
        <a:p>
          <a:r>
            <a:rPr lang="en-US" sz="2800" dirty="0"/>
            <a:t>Understand the unique needs of some groups</a:t>
          </a:r>
        </a:p>
      </dgm:t>
    </dgm:pt>
    <dgm:pt modelId="{9A6A353A-16D2-4056-89DC-E0CEE900AB6D}" type="parTrans" cxnId="{5EC6A899-C28B-40AC-B87C-E1A9176F87DF}">
      <dgm:prSet/>
      <dgm:spPr/>
      <dgm:t>
        <a:bodyPr/>
        <a:lstStyle/>
        <a:p>
          <a:endParaRPr lang="en-US"/>
        </a:p>
      </dgm:t>
    </dgm:pt>
    <dgm:pt modelId="{13D20AD7-B514-4E06-8932-18CA9793049D}" type="sibTrans" cxnId="{5EC6A899-C28B-40AC-B87C-E1A9176F87DF}">
      <dgm:prSet/>
      <dgm:spPr/>
      <dgm:t>
        <a:bodyPr/>
        <a:lstStyle/>
        <a:p>
          <a:endParaRPr lang="en-US"/>
        </a:p>
      </dgm:t>
    </dgm:pt>
    <dgm:pt modelId="{162FCF3C-4A8B-418E-B7D0-1A8421080270}">
      <dgm:prSet phldrT="[Text]" custT="1"/>
      <dgm:spPr/>
      <dgm:t>
        <a:bodyPr/>
        <a:lstStyle/>
        <a:p>
          <a:r>
            <a:rPr lang="en-US" sz="2800" dirty="0"/>
            <a:t>Create an inclusive atmosphere</a:t>
          </a:r>
        </a:p>
      </dgm:t>
    </dgm:pt>
    <dgm:pt modelId="{30F641A8-9920-4850-927E-1C1D82C471AB}" type="parTrans" cxnId="{95C967CC-312A-49B5-9748-7862AC008A46}">
      <dgm:prSet/>
      <dgm:spPr/>
      <dgm:t>
        <a:bodyPr/>
        <a:lstStyle/>
        <a:p>
          <a:endParaRPr lang="en-US"/>
        </a:p>
      </dgm:t>
    </dgm:pt>
    <dgm:pt modelId="{2B28BE37-0E1F-4283-AB06-EC01DC764A85}" type="sibTrans" cxnId="{95C967CC-312A-49B5-9748-7862AC008A46}">
      <dgm:prSet/>
      <dgm:spPr/>
      <dgm:t>
        <a:bodyPr/>
        <a:lstStyle/>
        <a:p>
          <a:endParaRPr lang="en-US"/>
        </a:p>
      </dgm:t>
    </dgm:pt>
    <dgm:pt modelId="{2ED4E8DC-4798-4D84-9193-486EB1F677C2}" type="pres">
      <dgm:prSet presAssocID="{3B69EB1C-22E0-4174-8009-C08D04F1B9CF}" presName="linear" presStyleCnt="0">
        <dgm:presLayoutVars>
          <dgm:dir/>
          <dgm:animLvl val="lvl"/>
          <dgm:resizeHandles val="exact"/>
        </dgm:presLayoutVars>
      </dgm:prSet>
      <dgm:spPr/>
    </dgm:pt>
    <dgm:pt modelId="{F8E105F9-77DA-45CE-A871-684624213C41}" type="pres">
      <dgm:prSet presAssocID="{66CB2F03-D9C5-4BB6-98AD-A546D626C240}" presName="parentLin" presStyleCnt="0"/>
      <dgm:spPr/>
    </dgm:pt>
    <dgm:pt modelId="{B4A92417-553B-409E-8AF0-9D1365131DA9}" type="pres">
      <dgm:prSet presAssocID="{66CB2F03-D9C5-4BB6-98AD-A546D626C240}" presName="parentLeftMargin" presStyleLbl="node1" presStyleIdx="0" presStyleCnt="3"/>
      <dgm:spPr/>
    </dgm:pt>
    <dgm:pt modelId="{81BEE1E2-42B2-4E02-987B-CA840EA78D21}" type="pres">
      <dgm:prSet presAssocID="{66CB2F03-D9C5-4BB6-98AD-A546D626C240}" presName="parentText" presStyleLbl="node1" presStyleIdx="0" presStyleCnt="3">
        <dgm:presLayoutVars>
          <dgm:chMax val="0"/>
          <dgm:bulletEnabled val="1"/>
        </dgm:presLayoutVars>
      </dgm:prSet>
      <dgm:spPr/>
    </dgm:pt>
    <dgm:pt modelId="{B10908A6-9362-4DA5-A210-4CE0C9AC1347}" type="pres">
      <dgm:prSet presAssocID="{66CB2F03-D9C5-4BB6-98AD-A546D626C240}" presName="negativeSpace" presStyleCnt="0"/>
      <dgm:spPr/>
    </dgm:pt>
    <dgm:pt modelId="{A350A480-79F5-498E-BEAF-61E1E18FE63E}" type="pres">
      <dgm:prSet presAssocID="{66CB2F03-D9C5-4BB6-98AD-A546D626C240}" presName="childText" presStyleLbl="conFgAcc1" presStyleIdx="0" presStyleCnt="3">
        <dgm:presLayoutVars>
          <dgm:bulletEnabled val="1"/>
        </dgm:presLayoutVars>
      </dgm:prSet>
      <dgm:spPr/>
    </dgm:pt>
    <dgm:pt modelId="{06439D83-9086-4693-BB2A-977A78AB03F2}" type="pres">
      <dgm:prSet presAssocID="{6424D549-C463-49C9-A188-6A8B5A3A13C0}" presName="spaceBetweenRectangles" presStyleCnt="0"/>
      <dgm:spPr/>
    </dgm:pt>
    <dgm:pt modelId="{BD3FCC17-FC95-4F8B-90AE-CC77658D7884}" type="pres">
      <dgm:prSet presAssocID="{DA201229-191F-45D6-8E65-0AE1BFEFE7E4}" presName="parentLin" presStyleCnt="0"/>
      <dgm:spPr/>
    </dgm:pt>
    <dgm:pt modelId="{45A3F26A-FC61-4AE4-A81F-A9076A15FA83}" type="pres">
      <dgm:prSet presAssocID="{DA201229-191F-45D6-8E65-0AE1BFEFE7E4}" presName="parentLeftMargin" presStyleLbl="node1" presStyleIdx="0" presStyleCnt="3"/>
      <dgm:spPr/>
    </dgm:pt>
    <dgm:pt modelId="{568EF560-62AF-4D4D-9BB0-693DD4D1E645}" type="pres">
      <dgm:prSet presAssocID="{DA201229-191F-45D6-8E65-0AE1BFEFE7E4}" presName="parentText" presStyleLbl="node1" presStyleIdx="1" presStyleCnt="3">
        <dgm:presLayoutVars>
          <dgm:chMax val="0"/>
          <dgm:bulletEnabled val="1"/>
        </dgm:presLayoutVars>
      </dgm:prSet>
      <dgm:spPr/>
    </dgm:pt>
    <dgm:pt modelId="{DE0EA3DD-A5BD-425C-A91C-AB0A01CA6BAB}" type="pres">
      <dgm:prSet presAssocID="{DA201229-191F-45D6-8E65-0AE1BFEFE7E4}" presName="negativeSpace" presStyleCnt="0"/>
      <dgm:spPr/>
    </dgm:pt>
    <dgm:pt modelId="{BC7EE8E1-29C2-4EC4-9795-04E280D96655}" type="pres">
      <dgm:prSet presAssocID="{DA201229-191F-45D6-8E65-0AE1BFEFE7E4}" presName="childText" presStyleLbl="conFgAcc1" presStyleIdx="1" presStyleCnt="3">
        <dgm:presLayoutVars>
          <dgm:bulletEnabled val="1"/>
        </dgm:presLayoutVars>
      </dgm:prSet>
      <dgm:spPr/>
    </dgm:pt>
    <dgm:pt modelId="{47F4A416-0DF3-4C51-84C8-5FFED93F1BD9}" type="pres">
      <dgm:prSet presAssocID="{13D20AD7-B514-4E06-8932-18CA9793049D}" presName="spaceBetweenRectangles" presStyleCnt="0"/>
      <dgm:spPr/>
    </dgm:pt>
    <dgm:pt modelId="{7A4A0F93-77DA-4869-A110-38084FC7C317}" type="pres">
      <dgm:prSet presAssocID="{162FCF3C-4A8B-418E-B7D0-1A8421080270}" presName="parentLin" presStyleCnt="0"/>
      <dgm:spPr/>
    </dgm:pt>
    <dgm:pt modelId="{D5CE73FB-8FEB-4587-8D2F-5AE005A60A94}" type="pres">
      <dgm:prSet presAssocID="{162FCF3C-4A8B-418E-B7D0-1A8421080270}" presName="parentLeftMargin" presStyleLbl="node1" presStyleIdx="1" presStyleCnt="3"/>
      <dgm:spPr/>
    </dgm:pt>
    <dgm:pt modelId="{3AE35F03-CC52-4001-A757-411BD4DF6E1B}" type="pres">
      <dgm:prSet presAssocID="{162FCF3C-4A8B-418E-B7D0-1A8421080270}" presName="parentText" presStyleLbl="node1" presStyleIdx="2" presStyleCnt="3">
        <dgm:presLayoutVars>
          <dgm:chMax val="0"/>
          <dgm:bulletEnabled val="1"/>
        </dgm:presLayoutVars>
      </dgm:prSet>
      <dgm:spPr/>
    </dgm:pt>
    <dgm:pt modelId="{57F3D047-DA83-4679-A7F0-DF9463FE7A25}" type="pres">
      <dgm:prSet presAssocID="{162FCF3C-4A8B-418E-B7D0-1A8421080270}" presName="negativeSpace" presStyleCnt="0"/>
      <dgm:spPr/>
    </dgm:pt>
    <dgm:pt modelId="{00C24567-D4F6-4216-A418-3269C20650D0}" type="pres">
      <dgm:prSet presAssocID="{162FCF3C-4A8B-418E-B7D0-1A8421080270}" presName="childText" presStyleLbl="conFgAcc1" presStyleIdx="2" presStyleCnt="3">
        <dgm:presLayoutVars>
          <dgm:bulletEnabled val="1"/>
        </dgm:presLayoutVars>
      </dgm:prSet>
      <dgm:spPr/>
    </dgm:pt>
  </dgm:ptLst>
  <dgm:cxnLst>
    <dgm:cxn modelId="{D3361704-22A6-467A-8113-3B293626047D}" type="presOf" srcId="{162FCF3C-4A8B-418E-B7D0-1A8421080270}" destId="{D5CE73FB-8FEB-4587-8D2F-5AE005A60A94}" srcOrd="0" destOrd="0" presId="urn:microsoft.com/office/officeart/2005/8/layout/list1"/>
    <dgm:cxn modelId="{CB6A4D2B-9FCD-467C-B91C-4C27870C90D2}" type="presOf" srcId="{DA201229-191F-45D6-8E65-0AE1BFEFE7E4}" destId="{45A3F26A-FC61-4AE4-A81F-A9076A15FA83}" srcOrd="0" destOrd="0" presId="urn:microsoft.com/office/officeart/2005/8/layout/list1"/>
    <dgm:cxn modelId="{CEB7B162-F4A8-4A01-A960-AAFB6615B4BC}" type="presOf" srcId="{66CB2F03-D9C5-4BB6-98AD-A546D626C240}" destId="{B4A92417-553B-409E-8AF0-9D1365131DA9}" srcOrd="0" destOrd="0" presId="urn:microsoft.com/office/officeart/2005/8/layout/list1"/>
    <dgm:cxn modelId="{A1411569-EA26-46AA-A9EB-CDD6106DC7B5}" type="presOf" srcId="{DA201229-191F-45D6-8E65-0AE1BFEFE7E4}" destId="{568EF560-62AF-4D4D-9BB0-693DD4D1E645}" srcOrd="1" destOrd="0" presId="urn:microsoft.com/office/officeart/2005/8/layout/list1"/>
    <dgm:cxn modelId="{678F4674-BD4B-49A3-8D22-3EEB53FCE4FE}" type="presOf" srcId="{66CB2F03-D9C5-4BB6-98AD-A546D626C240}" destId="{81BEE1E2-42B2-4E02-987B-CA840EA78D21}" srcOrd="1" destOrd="0" presId="urn:microsoft.com/office/officeart/2005/8/layout/list1"/>
    <dgm:cxn modelId="{3BBA9555-621F-4B2D-AAE9-503DE236F8B6}" type="presOf" srcId="{3B69EB1C-22E0-4174-8009-C08D04F1B9CF}" destId="{2ED4E8DC-4798-4D84-9193-486EB1F677C2}" srcOrd="0" destOrd="0" presId="urn:microsoft.com/office/officeart/2005/8/layout/list1"/>
    <dgm:cxn modelId="{C574798B-E4C1-4170-B6FB-04BBE5CDA12A}" type="presOf" srcId="{162FCF3C-4A8B-418E-B7D0-1A8421080270}" destId="{3AE35F03-CC52-4001-A757-411BD4DF6E1B}" srcOrd="1" destOrd="0" presId="urn:microsoft.com/office/officeart/2005/8/layout/list1"/>
    <dgm:cxn modelId="{435FA98D-88E7-4FED-87DF-03B0DEC78CAA}" srcId="{3B69EB1C-22E0-4174-8009-C08D04F1B9CF}" destId="{66CB2F03-D9C5-4BB6-98AD-A546D626C240}" srcOrd="0" destOrd="0" parTransId="{6203018B-A874-4F85-A26C-E9827A3FAF25}" sibTransId="{6424D549-C463-49C9-A188-6A8B5A3A13C0}"/>
    <dgm:cxn modelId="{5EC6A899-C28B-40AC-B87C-E1A9176F87DF}" srcId="{3B69EB1C-22E0-4174-8009-C08D04F1B9CF}" destId="{DA201229-191F-45D6-8E65-0AE1BFEFE7E4}" srcOrd="1" destOrd="0" parTransId="{9A6A353A-16D2-4056-89DC-E0CEE900AB6D}" sibTransId="{13D20AD7-B514-4E06-8932-18CA9793049D}"/>
    <dgm:cxn modelId="{95C967CC-312A-49B5-9748-7862AC008A46}" srcId="{3B69EB1C-22E0-4174-8009-C08D04F1B9CF}" destId="{162FCF3C-4A8B-418E-B7D0-1A8421080270}" srcOrd="2" destOrd="0" parTransId="{30F641A8-9920-4850-927E-1C1D82C471AB}" sibTransId="{2B28BE37-0E1F-4283-AB06-EC01DC764A85}"/>
    <dgm:cxn modelId="{4F2165BD-FC1C-4029-A059-BCB97EE67F1E}" type="presParOf" srcId="{2ED4E8DC-4798-4D84-9193-486EB1F677C2}" destId="{F8E105F9-77DA-45CE-A871-684624213C41}" srcOrd="0" destOrd="0" presId="urn:microsoft.com/office/officeart/2005/8/layout/list1"/>
    <dgm:cxn modelId="{751C21BA-EF03-4655-9559-E79041931708}" type="presParOf" srcId="{F8E105F9-77DA-45CE-A871-684624213C41}" destId="{B4A92417-553B-409E-8AF0-9D1365131DA9}" srcOrd="0" destOrd="0" presId="urn:microsoft.com/office/officeart/2005/8/layout/list1"/>
    <dgm:cxn modelId="{B2B70151-BF6D-49EC-8A27-1C08BD955539}" type="presParOf" srcId="{F8E105F9-77DA-45CE-A871-684624213C41}" destId="{81BEE1E2-42B2-4E02-987B-CA840EA78D21}" srcOrd="1" destOrd="0" presId="urn:microsoft.com/office/officeart/2005/8/layout/list1"/>
    <dgm:cxn modelId="{D4E403E3-E5A2-4E2B-948F-03F68A8511C6}" type="presParOf" srcId="{2ED4E8DC-4798-4D84-9193-486EB1F677C2}" destId="{B10908A6-9362-4DA5-A210-4CE0C9AC1347}" srcOrd="1" destOrd="0" presId="urn:microsoft.com/office/officeart/2005/8/layout/list1"/>
    <dgm:cxn modelId="{0FAE4E16-50F0-4F8D-B57A-BA29D4EE543B}" type="presParOf" srcId="{2ED4E8DC-4798-4D84-9193-486EB1F677C2}" destId="{A350A480-79F5-498E-BEAF-61E1E18FE63E}" srcOrd="2" destOrd="0" presId="urn:microsoft.com/office/officeart/2005/8/layout/list1"/>
    <dgm:cxn modelId="{85B48FDE-2D55-4CA9-81FA-6B92B01A2AF1}" type="presParOf" srcId="{2ED4E8DC-4798-4D84-9193-486EB1F677C2}" destId="{06439D83-9086-4693-BB2A-977A78AB03F2}" srcOrd="3" destOrd="0" presId="urn:microsoft.com/office/officeart/2005/8/layout/list1"/>
    <dgm:cxn modelId="{A90B4D0E-70E6-4641-AA40-EC40B758C21F}" type="presParOf" srcId="{2ED4E8DC-4798-4D84-9193-486EB1F677C2}" destId="{BD3FCC17-FC95-4F8B-90AE-CC77658D7884}" srcOrd="4" destOrd="0" presId="urn:microsoft.com/office/officeart/2005/8/layout/list1"/>
    <dgm:cxn modelId="{9450F769-B2B3-4D82-81FD-DEB06FCEAB84}" type="presParOf" srcId="{BD3FCC17-FC95-4F8B-90AE-CC77658D7884}" destId="{45A3F26A-FC61-4AE4-A81F-A9076A15FA83}" srcOrd="0" destOrd="0" presId="urn:microsoft.com/office/officeart/2005/8/layout/list1"/>
    <dgm:cxn modelId="{3B4B1D18-CC61-4734-9641-13C7EF3C4CD8}" type="presParOf" srcId="{BD3FCC17-FC95-4F8B-90AE-CC77658D7884}" destId="{568EF560-62AF-4D4D-9BB0-693DD4D1E645}" srcOrd="1" destOrd="0" presId="urn:microsoft.com/office/officeart/2005/8/layout/list1"/>
    <dgm:cxn modelId="{ED0AD139-6198-4E0E-8923-A2F70764614C}" type="presParOf" srcId="{2ED4E8DC-4798-4D84-9193-486EB1F677C2}" destId="{DE0EA3DD-A5BD-425C-A91C-AB0A01CA6BAB}" srcOrd="5" destOrd="0" presId="urn:microsoft.com/office/officeart/2005/8/layout/list1"/>
    <dgm:cxn modelId="{04068D7A-CF6C-45C4-8BEC-73C073D2D7B8}" type="presParOf" srcId="{2ED4E8DC-4798-4D84-9193-486EB1F677C2}" destId="{BC7EE8E1-29C2-4EC4-9795-04E280D96655}" srcOrd="6" destOrd="0" presId="urn:microsoft.com/office/officeart/2005/8/layout/list1"/>
    <dgm:cxn modelId="{CEC3E5F9-08D6-48DE-BB25-18B33849062F}" type="presParOf" srcId="{2ED4E8DC-4798-4D84-9193-486EB1F677C2}" destId="{47F4A416-0DF3-4C51-84C8-5FFED93F1BD9}" srcOrd="7" destOrd="0" presId="urn:microsoft.com/office/officeart/2005/8/layout/list1"/>
    <dgm:cxn modelId="{0E18AE1B-F358-4219-9AC0-4CEC881E6453}" type="presParOf" srcId="{2ED4E8DC-4798-4D84-9193-486EB1F677C2}" destId="{7A4A0F93-77DA-4869-A110-38084FC7C317}" srcOrd="8" destOrd="0" presId="urn:microsoft.com/office/officeart/2005/8/layout/list1"/>
    <dgm:cxn modelId="{AF8C249B-4DB0-43E8-9202-B25597B4A8CE}" type="presParOf" srcId="{7A4A0F93-77DA-4869-A110-38084FC7C317}" destId="{D5CE73FB-8FEB-4587-8D2F-5AE005A60A94}" srcOrd="0" destOrd="0" presId="urn:microsoft.com/office/officeart/2005/8/layout/list1"/>
    <dgm:cxn modelId="{F7E49619-1C58-44AE-ABCB-BB27FEDAB53B}" type="presParOf" srcId="{7A4A0F93-77DA-4869-A110-38084FC7C317}" destId="{3AE35F03-CC52-4001-A757-411BD4DF6E1B}" srcOrd="1" destOrd="0" presId="urn:microsoft.com/office/officeart/2005/8/layout/list1"/>
    <dgm:cxn modelId="{B3422C48-7C04-4DAE-82CC-9934681F59D7}" type="presParOf" srcId="{2ED4E8DC-4798-4D84-9193-486EB1F677C2}" destId="{57F3D047-DA83-4679-A7F0-DF9463FE7A25}" srcOrd="9" destOrd="0" presId="urn:microsoft.com/office/officeart/2005/8/layout/list1"/>
    <dgm:cxn modelId="{DCABF7C0-3941-4EFF-9FCC-A6AC3A2DC8F2}" type="presParOf" srcId="{2ED4E8DC-4798-4D84-9193-486EB1F677C2}" destId="{00C24567-D4F6-4216-A418-3269C20650D0}"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907DD40-6F48-4D3C-B467-8F3E9D7CAD4D}"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D27CE50E-8885-46C8-8372-40EE67DF3D80}">
      <dgm:prSet phldrT="[Text]"/>
      <dgm:spPr/>
      <dgm:t>
        <a:bodyPr/>
        <a:lstStyle/>
        <a:p>
          <a:r>
            <a:rPr lang="en-US" dirty="0"/>
            <a:t>Define diversity</a:t>
          </a:r>
        </a:p>
      </dgm:t>
    </dgm:pt>
    <dgm:pt modelId="{BDAB30AC-898C-4726-B72C-A0BCEC54C205}" type="parTrans" cxnId="{6CC191C5-C3EB-4A65-A6BB-128D77A62A76}">
      <dgm:prSet/>
      <dgm:spPr/>
      <dgm:t>
        <a:bodyPr/>
        <a:lstStyle/>
        <a:p>
          <a:endParaRPr lang="en-US"/>
        </a:p>
      </dgm:t>
    </dgm:pt>
    <dgm:pt modelId="{14A8E979-E8AB-42FD-9489-E60568A95D5B}" type="sibTrans" cxnId="{6CC191C5-C3EB-4A65-A6BB-128D77A62A76}">
      <dgm:prSet/>
      <dgm:spPr/>
      <dgm:t>
        <a:bodyPr/>
        <a:lstStyle/>
        <a:p>
          <a:endParaRPr lang="en-US"/>
        </a:p>
      </dgm:t>
    </dgm:pt>
    <dgm:pt modelId="{511E4939-7FBA-444E-9C5C-F78F59AC5AE6}">
      <dgm:prSet phldrT="[Text]"/>
      <dgm:spPr/>
      <dgm:t>
        <a:bodyPr/>
        <a:lstStyle/>
        <a:p>
          <a:r>
            <a:rPr lang="en-US" dirty="0"/>
            <a:t>Remove barriers</a:t>
          </a:r>
        </a:p>
      </dgm:t>
    </dgm:pt>
    <dgm:pt modelId="{16EC1B0F-9186-4DFE-B684-B9B2FE69BEDC}" type="parTrans" cxnId="{D4F2CB55-F4AD-4A37-94E5-42DAA71FEDC3}">
      <dgm:prSet/>
      <dgm:spPr/>
      <dgm:t>
        <a:bodyPr/>
        <a:lstStyle/>
        <a:p>
          <a:endParaRPr lang="en-US"/>
        </a:p>
      </dgm:t>
    </dgm:pt>
    <dgm:pt modelId="{A0814F84-9FC0-4DC5-A283-5D6BEE710654}" type="sibTrans" cxnId="{D4F2CB55-F4AD-4A37-94E5-42DAA71FEDC3}">
      <dgm:prSet/>
      <dgm:spPr/>
      <dgm:t>
        <a:bodyPr/>
        <a:lstStyle/>
        <a:p>
          <a:endParaRPr lang="en-US"/>
        </a:p>
      </dgm:t>
    </dgm:pt>
    <dgm:pt modelId="{B94980CC-86B2-4AAC-BF6B-4C00B690BCDA}">
      <dgm:prSet phldrT="[Text]"/>
      <dgm:spPr/>
      <dgm:t>
        <a:bodyPr/>
        <a:lstStyle/>
        <a:p>
          <a:r>
            <a:rPr lang="en-US" dirty="0"/>
            <a:t>Dealing with complaints</a:t>
          </a:r>
        </a:p>
      </dgm:t>
    </dgm:pt>
    <dgm:pt modelId="{826B7273-9499-4BA7-80B7-03893DE61FAA}" type="parTrans" cxnId="{7C80FD0F-4A93-4D95-8AF8-24235F47FFE0}">
      <dgm:prSet/>
      <dgm:spPr/>
    </dgm:pt>
    <dgm:pt modelId="{8EBA5684-337D-423F-89EF-F514D7E0BD5C}" type="sibTrans" cxnId="{7C80FD0F-4A93-4D95-8AF8-24235F47FFE0}">
      <dgm:prSet/>
      <dgm:spPr/>
    </dgm:pt>
    <dgm:pt modelId="{1C228AA7-4E0B-4D35-8C45-13E4FAAA2502}" type="pres">
      <dgm:prSet presAssocID="{D907DD40-6F48-4D3C-B467-8F3E9D7CAD4D}" presName="Name0" presStyleCnt="0">
        <dgm:presLayoutVars>
          <dgm:dir/>
          <dgm:resizeHandles val="exact"/>
        </dgm:presLayoutVars>
      </dgm:prSet>
      <dgm:spPr/>
    </dgm:pt>
    <dgm:pt modelId="{2673F554-0FD0-451E-BC98-BD0A1DD939F6}" type="pres">
      <dgm:prSet presAssocID="{D27CE50E-8885-46C8-8372-40EE67DF3D80}" presName="node" presStyleLbl="node1" presStyleIdx="0" presStyleCnt="3">
        <dgm:presLayoutVars>
          <dgm:bulletEnabled val="1"/>
        </dgm:presLayoutVars>
      </dgm:prSet>
      <dgm:spPr/>
    </dgm:pt>
    <dgm:pt modelId="{A6417CD9-3155-4610-84D3-E58E67B12F1A}" type="pres">
      <dgm:prSet presAssocID="{14A8E979-E8AB-42FD-9489-E60568A95D5B}" presName="sibTrans" presStyleCnt="0"/>
      <dgm:spPr/>
    </dgm:pt>
    <dgm:pt modelId="{0325569D-F359-477E-B0B2-510E270BA911}" type="pres">
      <dgm:prSet presAssocID="{511E4939-7FBA-444E-9C5C-F78F59AC5AE6}" presName="node" presStyleLbl="node1" presStyleIdx="1" presStyleCnt="3">
        <dgm:presLayoutVars>
          <dgm:bulletEnabled val="1"/>
        </dgm:presLayoutVars>
      </dgm:prSet>
      <dgm:spPr/>
    </dgm:pt>
    <dgm:pt modelId="{D2EF3138-6D79-4559-8659-927EE5CE8B12}" type="pres">
      <dgm:prSet presAssocID="{A0814F84-9FC0-4DC5-A283-5D6BEE710654}" presName="sibTrans" presStyleCnt="0"/>
      <dgm:spPr/>
    </dgm:pt>
    <dgm:pt modelId="{051BB14D-5E65-4F10-BC6B-87A06F4DBAE9}" type="pres">
      <dgm:prSet presAssocID="{B94980CC-86B2-4AAC-BF6B-4C00B690BCDA}" presName="node" presStyleLbl="node1" presStyleIdx="2" presStyleCnt="3">
        <dgm:presLayoutVars>
          <dgm:bulletEnabled val="1"/>
        </dgm:presLayoutVars>
      </dgm:prSet>
      <dgm:spPr/>
    </dgm:pt>
  </dgm:ptLst>
  <dgm:cxnLst>
    <dgm:cxn modelId="{7C80FD0F-4A93-4D95-8AF8-24235F47FFE0}" srcId="{D907DD40-6F48-4D3C-B467-8F3E9D7CAD4D}" destId="{B94980CC-86B2-4AAC-BF6B-4C00B690BCDA}" srcOrd="2" destOrd="0" parTransId="{826B7273-9499-4BA7-80B7-03893DE61FAA}" sibTransId="{8EBA5684-337D-423F-89EF-F514D7E0BD5C}"/>
    <dgm:cxn modelId="{FCBB8F6B-A227-43F9-97AE-FF5B2B2411A9}" type="presOf" srcId="{511E4939-7FBA-444E-9C5C-F78F59AC5AE6}" destId="{0325569D-F359-477E-B0B2-510E270BA911}" srcOrd="0" destOrd="0" presId="urn:microsoft.com/office/officeart/2005/8/layout/hList6"/>
    <dgm:cxn modelId="{D4F2CB55-F4AD-4A37-94E5-42DAA71FEDC3}" srcId="{D907DD40-6F48-4D3C-B467-8F3E9D7CAD4D}" destId="{511E4939-7FBA-444E-9C5C-F78F59AC5AE6}" srcOrd="1" destOrd="0" parTransId="{16EC1B0F-9186-4DFE-B684-B9B2FE69BEDC}" sibTransId="{A0814F84-9FC0-4DC5-A283-5D6BEE710654}"/>
    <dgm:cxn modelId="{D851257D-F344-452E-806E-F2291F4C84AC}" type="presOf" srcId="{D907DD40-6F48-4D3C-B467-8F3E9D7CAD4D}" destId="{1C228AA7-4E0B-4D35-8C45-13E4FAAA2502}" srcOrd="0" destOrd="0" presId="urn:microsoft.com/office/officeart/2005/8/layout/hList6"/>
    <dgm:cxn modelId="{82F45A8B-7409-4461-B2E0-73D207B4498B}" type="presOf" srcId="{D27CE50E-8885-46C8-8372-40EE67DF3D80}" destId="{2673F554-0FD0-451E-BC98-BD0A1DD939F6}" srcOrd="0" destOrd="0" presId="urn:microsoft.com/office/officeart/2005/8/layout/hList6"/>
    <dgm:cxn modelId="{6CC191C5-C3EB-4A65-A6BB-128D77A62A76}" srcId="{D907DD40-6F48-4D3C-B467-8F3E9D7CAD4D}" destId="{D27CE50E-8885-46C8-8372-40EE67DF3D80}" srcOrd="0" destOrd="0" parTransId="{BDAB30AC-898C-4726-B72C-A0BCEC54C205}" sibTransId="{14A8E979-E8AB-42FD-9489-E60568A95D5B}"/>
    <dgm:cxn modelId="{AA508ECA-E254-46AD-BCEA-96A73CCD9459}" type="presOf" srcId="{B94980CC-86B2-4AAC-BF6B-4C00B690BCDA}" destId="{051BB14D-5E65-4F10-BC6B-87A06F4DBAE9}" srcOrd="0" destOrd="0" presId="urn:microsoft.com/office/officeart/2005/8/layout/hList6"/>
    <dgm:cxn modelId="{58579267-EB6C-4D01-AE7B-7B01267397DA}" type="presParOf" srcId="{1C228AA7-4E0B-4D35-8C45-13E4FAAA2502}" destId="{2673F554-0FD0-451E-BC98-BD0A1DD939F6}" srcOrd="0" destOrd="0" presId="urn:microsoft.com/office/officeart/2005/8/layout/hList6"/>
    <dgm:cxn modelId="{11A01782-1A52-47B5-BE64-E0403532440B}" type="presParOf" srcId="{1C228AA7-4E0B-4D35-8C45-13E4FAAA2502}" destId="{A6417CD9-3155-4610-84D3-E58E67B12F1A}" srcOrd="1" destOrd="0" presId="urn:microsoft.com/office/officeart/2005/8/layout/hList6"/>
    <dgm:cxn modelId="{353F9599-9AAF-4400-8E9C-E7FD0DC13CE2}" type="presParOf" srcId="{1C228AA7-4E0B-4D35-8C45-13E4FAAA2502}" destId="{0325569D-F359-477E-B0B2-510E270BA911}" srcOrd="2" destOrd="0" presId="urn:microsoft.com/office/officeart/2005/8/layout/hList6"/>
    <dgm:cxn modelId="{9430C709-D356-49E7-BB12-4CF8C8E76979}" type="presParOf" srcId="{1C228AA7-4E0B-4D35-8C45-13E4FAAA2502}" destId="{D2EF3138-6D79-4559-8659-927EE5CE8B12}" srcOrd="3" destOrd="0" presId="urn:microsoft.com/office/officeart/2005/8/layout/hList6"/>
    <dgm:cxn modelId="{41E22B13-DE6B-4382-B020-0B79A6AB530D}" type="presParOf" srcId="{1C228AA7-4E0B-4D35-8C45-13E4FAAA2502}" destId="{051BB14D-5E65-4F10-BC6B-87A06F4DBAE9}"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89F6890F-456C-4A08-898C-367CB794CD9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05B75445-2216-46A5-9E49-F1A24FFE866E}">
      <dgm:prSet phldrT="[Text]"/>
      <dgm:spPr/>
      <dgm:t>
        <a:bodyPr/>
        <a:lstStyle/>
        <a:p>
          <a:r>
            <a:rPr lang="en-US" b="0" dirty="0"/>
            <a:t>Demographics</a:t>
          </a:r>
        </a:p>
      </dgm:t>
    </dgm:pt>
    <dgm:pt modelId="{593F9F60-9774-481E-A2C4-250056094FD8}" type="parTrans" cxnId="{CA5C966F-E3D7-4588-8982-25936FD00CBC}">
      <dgm:prSet/>
      <dgm:spPr/>
      <dgm:t>
        <a:bodyPr/>
        <a:lstStyle/>
        <a:p>
          <a:endParaRPr lang="en-US"/>
        </a:p>
      </dgm:t>
    </dgm:pt>
    <dgm:pt modelId="{18864E1C-C4CF-4225-9FD2-2572E99E1B9C}" type="sibTrans" cxnId="{CA5C966F-E3D7-4588-8982-25936FD00CBC}">
      <dgm:prSet/>
      <dgm:spPr/>
      <dgm:t>
        <a:bodyPr/>
        <a:lstStyle/>
        <a:p>
          <a:endParaRPr lang="en-US"/>
        </a:p>
      </dgm:t>
    </dgm:pt>
    <dgm:pt modelId="{87377ED3-3F90-448F-9579-30049DC98D2B}">
      <dgm:prSet phldrT="[Text]"/>
      <dgm:spPr/>
      <dgm:t>
        <a:bodyPr/>
        <a:lstStyle/>
        <a:p>
          <a:r>
            <a:rPr lang="en-US" b="0" dirty="0"/>
            <a:t>Promotions</a:t>
          </a:r>
        </a:p>
      </dgm:t>
    </dgm:pt>
    <dgm:pt modelId="{D01A9064-20AF-459D-88CF-13992066740E}" type="parTrans" cxnId="{E3160887-0255-46EF-A740-802FDB0CD95B}">
      <dgm:prSet/>
      <dgm:spPr/>
      <dgm:t>
        <a:bodyPr/>
        <a:lstStyle/>
        <a:p>
          <a:endParaRPr lang="en-US"/>
        </a:p>
      </dgm:t>
    </dgm:pt>
    <dgm:pt modelId="{A9189E53-9E76-4E78-8732-A52027D7767A}" type="sibTrans" cxnId="{E3160887-0255-46EF-A740-802FDB0CD95B}">
      <dgm:prSet/>
      <dgm:spPr/>
      <dgm:t>
        <a:bodyPr/>
        <a:lstStyle/>
        <a:p>
          <a:endParaRPr lang="en-US"/>
        </a:p>
      </dgm:t>
    </dgm:pt>
    <dgm:pt modelId="{9FE7B061-2FBB-4E8E-AAD2-BD2FA51D8C8A}">
      <dgm:prSet phldrT="[Text]"/>
      <dgm:spPr/>
      <dgm:t>
        <a:bodyPr/>
        <a:lstStyle/>
        <a:p>
          <a:r>
            <a:rPr lang="en-US" b="0" dirty="0"/>
            <a:t>Wage Discrimination</a:t>
          </a:r>
        </a:p>
      </dgm:t>
    </dgm:pt>
    <dgm:pt modelId="{E7E34C7B-CFED-4872-9D0D-9C6385ABABBA}" type="parTrans" cxnId="{C05F6506-5422-4B64-A266-EB6AD88D798C}">
      <dgm:prSet/>
      <dgm:spPr/>
      <dgm:t>
        <a:bodyPr/>
        <a:lstStyle/>
        <a:p>
          <a:endParaRPr lang="en-US"/>
        </a:p>
      </dgm:t>
    </dgm:pt>
    <dgm:pt modelId="{59211F50-7487-4158-AF22-DD96E9318D76}" type="sibTrans" cxnId="{C05F6506-5422-4B64-A266-EB6AD88D798C}">
      <dgm:prSet/>
      <dgm:spPr/>
      <dgm:t>
        <a:bodyPr/>
        <a:lstStyle/>
        <a:p>
          <a:endParaRPr lang="en-US"/>
        </a:p>
      </dgm:t>
    </dgm:pt>
    <dgm:pt modelId="{7AEEF7AC-E5B8-4515-9108-7004DF8DFAED}">
      <dgm:prSet phldrT="[Text]"/>
      <dgm:spPr/>
      <dgm:t>
        <a:bodyPr/>
        <a:lstStyle/>
        <a:p>
          <a:r>
            <a:rPr lang="en-US" b="0" dirty="0"/>
            <a:t>Individual Stories and Experiences</a:t>
          </a:r>
        </a:p>
      </dgm:t>
    </dgm:pt>
    <dgm:pt modelId="{CE6F41E1-FB14-41D9-8645-6F2189F5EA50}" type="parTrans" cxnId="{3A2C8388-15F4-4074-A4AE-685D7B89C7D9}">
      <dgm:prSet/>
      <dgm:spPr/>
      <dgm:t>
        <a:bodyPr/>
        <a:lstStyle/>
        <a:p>
          <a:endParaRPr lang="en-US"/>
        </a:p>
      </dgm:t>
    </dgm:pt>
    <dgm:pt modelId="{10E792A5-738E-4B50-BB02-080C2B027DA1}" type="sibTrans" cxnId="{3A2C8388-15F4-4074-A4AE-685D7B89C7D9}">
      <dgm:prSet/>
      <dgm:spPr/>
      <dgm:t>
        <a:bodyPr/>
        <a:lstStyle/>
        <a:p>
          <a:endParaRPr lang="en-US"/>
        </a:p>
      </dgm:t>
    </dgm:pt>
    <dgm:pt modelId="{2BC71690-22CD-4ACA-8004-460409512ECB}" type="pres">
      <dgm:prSet presAssocID="{89F6890F-456C-4A08-898C-367CB794CD99}" presName="diagram" presStyleCnt="0">
        <dgm:presLayoutVars>
          <dgm:dir/>
          <dgm:resizeHandles val="exact"/>
        </dgm:presLayoutVars>
      </dgm:prSet>
      <dgm:spPr/>
    </dgm:pt>
    <dgm:pt modelId="{5E11E409-542E-4EC7-8FC9-04C79D6C4285}" type="pres">
      <dgm:prSet presAssocID="{05B75445-2216-46A5-9E49-F1A24FFE866E}" presName="node" presStyleLbl="node1" presStyleIdx="0" presStyleCnt="4">
        <dgm:presLayoutVars>
          <dgm:bulletEnabled val="1"/>
        </dgm:presLayoutVars>
      </dgm:prSet>
      <dgm:spPr/>
    </dgm:pt>
    <dgm:pt modelId="{93FA1B0B-F522-45CB-91B5-6E954E2762FA}" type="pres">
      <dgm:prSet presAssocID="{18864E1C-C4CF-4225-9FD2-2572E99E1B9C}" presName="sibTrans" presStyleCnt="0"/>
      <dgm:spPr/>
    </dgm:pt>
    <dgm:pt modelId="{8D0E62D3-3B4E-4553-9402-2458283E1558}" type="pres">
      <dgm:prSet presAssocID="{87377ED3-3F90-448F-9579-30049DC98D2B}" presName="node" presStyleLbl="node1" presStyleIdx="1" presStyleCnt="4">
        <dgm:presLayoutVars>
          <dgm:bulletEnabled val="1"/>
        </dgm:presLayoutVars>
      </dgm:prSet>
      <dgm:spPr/>
    </dgm:pt>
    <dgm:pt modelId="{E453CBF1-1B28-44EF-A2F5-7170BA091B13}" type="pres">
      <dgm:prSet presAssocID="{A9189E53-9E76-4E78-8732-A52027D7767A}" presName="sibTrans" presStyleCnt="0"/>
      <dgm:spPr/>
    </dgm:pt>
    <dgm:pt modelId="{24023D1A-D74D-46BF-96B9-E765065672BA}" type="pres">
      <dgm:prSet presAssocID="{9FE7B061-2FBB-4E8E-AAD2-BD2FA51D8C8A}" presName="node" presStyleLbl="node1" presStyleIdx="2" presStyleCnt="4">
        <dgm:presLayoutVars>
          <dgm:bulletEnabled val="1"/>
        </dgm:presLayoutVars>
      </dgm:prSet>
      <dgm:spPr/>
    </dgm:pt>
    <dgm:pt modelId="{C3426E13-63EE-4FFB-BBC9-6A501B1A3329}" type="pres">
      <dgm:prSet presAssocID="{59211F50-7487-4158-AF22-DD96E9318D76}" presName="sibTrans" presStyleCnt="0"/>
      <dgm:spPr/>
    </dgm:pt>
    <dgm:pt modelId="{68A0DC41-D8C0-4738-95EF-9EB1E496CE28}" type="pres">
      <dgm:prSet presAssocID="{7AEEF7AC-E5B8-4515-9108-7004DF8DFAED}" presName="node" presStyleLbl="node1" presStyleIdx="3" presStyleCnt="4">
        <dgm:presLayoutVars>
          <dgm:bulletEnabled val="1"/>
        </dgm:presLayoutVars>
      </dgm:prSet>
      <dgm:spPr/>
    </dgm:pt>
  </dgm:ptLst>
  <dgm:cxnLst>
    <dgm:cxn modelId="{C05F6506-5422-4B64-A266-EB6AD88D798C}" srcId="{89F6890F-456C-4A08-898C-367CB794CD99}" destId="{9FE7B061-2FBB-4E8E-AAD2-BD2FA51D8C8A}" srcOrd="2" destOrd="0" parTransId="{E7E34C7B-CFED-4872-9D0D-9C6385ABABBA}" sibTransId="{59211F50-7487-4158-AF22-DD96E9318D76}"/>
    <dgm:cxn modelId="{D13A4427-1562-490D-A816-F68FCA538827}" type="presOf" srcId="{87377ED3-3F90-448F-9579-30049DC98D2B}" destId="{8D0E62D3-3B4E-4553-9402-2458283E1558}" srcOrd="0" destOrd="0" presId="urn:microsoft.com/office/officeart/2005/8/layout/default"/>
    <dgm:cxn modelId="{76D8DC31-1283-49CC-86A7-6344B6A78DF6}" type="presOf" srcId="{7AEEF7AC-E5B8-4515-9108-7004DF8DFAED}" destId="{68A0DC41-D8C0-4738-95EF-9EB1E496CE28}" srcOrd="0" destOrd="0" presId="urn:microsoft.com/office/officeart/2005/8/layout/default"/>
    <dgm:cxn modelId="{5198BA3E-55A5-4C4E-87B8-D198843F374B}" type="presOf" srcId="{9FE7B061-2FBB-4E8E-AAD2-BD2FA51D8C8A}" destId="{24023D1A-D74D-46BF-96B9-E765065672BA}" srcOrd="0" destOrd="0" presId="urn:microsoft.com/office/officeart/2005/8/layout/default"/>
    <dgm:cxn modelId="{5F865662-305F-423E-8134-604C735A187A}" type="presOf" srcId="{05B75445-2216-46A5-9E49-F1A24FFE866E}" destId="{5E11E409-542E-4EC7-8FC9-04C79D6C4285}" srcOrd="0" destOrd="0" presId="urn:microsoft.com/office/officeart/2005/8/layout/default"/>
    <dgm:cxn modelId="{CA5C966F-E3D7-4588-8982-25936FD00CBC}" srcId="{89F6890F-456C-4A08-898C-367CB794CD99}" destId="{05B75445-2216-46A5-9E49-F1A24FFE866E}" srcOrd="0" destOrd="0" parTransId="{593F9F60-9774-481E-A2C4-250056094FD8}" sibTransId="{18864E1C-C4CF-4225-9FD2-2572E99E1B9C}"/>
    <dgm:cxn modelId="{E3160887-0255-46EF-A740-802FDB0CD95B}" srcId="{89F6890F-456C-4A08-898C-367CB794CD99}" destId="{87377ED3-3F90-448F-9579-30049DC98D2B}" srcOrd="1" destOrd="0" parTransId="{D01A9064-20AF-459D-88CF-13992066740E}" sibTransId="{A9189E53-9E76-4E78-8732-A52027D7767A}"/>
    <dgm:cxn modelId="{3A2C8388-15F4-4074-A4AE-685D7B89C7D9}" srcId="{89F6890F-456C-4A08-898C-367CB794CD99}" destId="{7AEEF7AC-E5B8-4515-9108-7004DF8DFAED}" srcOrd="3" destOrd="0" parTransId="{CE6F41E1-FB14-41D9-8645-6F2189F5EA50}" sibTransId="{10E792A5-738E-4B50-BB02-080C2B027DA1}"/>
    <dgm:cxn modelId="{3EBA72F9-8997-42FA-B555-CA40C2E879A1}" type="presOf" srcId="{89F6890F-456C-4A08-898C-367CB794CD99}" destId="{2BC71690-22CD-4ACA-8004-460409512ECB}" srcOrd="0" destOrd="0" presId="urn:microsoft.com/office/officeart/2005/8/layout/default"/>
    <dgm:cxn modelId="{67705BD5-731B-46BE-A76F-42CBD3C80BE5}" type="presParOf" srcId="{2BC71690-22CD-4ACA-8004-460409512ECB}" destId="{5E11E409-542E-4EC7-8FC9-04C79D6C4285}" srcOrd="0" destOrd="0" presId="urn:microsoft.com/office/officeart/2005/8/layout/default"/>
    <dgm:cxn modelId="{483610BB-B41E-4A1D-8A2F-8ED8E3852BCA}" type="presParOf" srcId="{2BC71690-22CD-4ACA-8004-460409512ECB}" destId="{93FA1B0B-F522-45CB-91B5-6E954E2762FA}" srcOrd="1" destOrd="0" presId="urn:microsoft.com/office/officeart/2005/8/layout/default"/>
    <dgm:cxn modelId="{0E575F6F-EC6C-4480-8AB1-0708228D06C9}" type="presParOf" srcId="{2BC71690-22CD-4ACA-8004-460409512ECB}" destId="{8D0E62D3-3B4E-4553-9402-2458283E1558}" srcOrd="2" destOrd="0" presId="urn:microsoft.com/office/officeart/2005/8/layout/default"/>
    <dgm:cxn modelId="{ACBD8100-0252-40D5-A7E2-750311BF350C}" type="presParOf" srcId="{2BC71690-22CD-4ACA-8004-460409512ECB}" destId="{E453CBF1-1B28-44EF-A2F5-7170BA091B13}" srcOrd="3" destOrd="0" presId="urn:microsoft.com/office/officeart/2005/8/layout/default"/>
    <dgm:cxn modelId="{8DEF11F1-C44E-4F9B-9374-FB319782DC7C}" type="presParOf" srcId="{2BC71690-22CD-4ACA-8004-460409512ECB}" destId="{24023D1A-D74D-46BF-96B9-E765065672BA}" srcOrd="4" destOrd="0" presId="urn:microsoft.com/office/officeart/2005/8/layout/default"/>
    <dgm:cxn modelId="{849B6985-719B-46A8-A977-7C4B6644FF9B}" type="presParOf" srcId="{2BC71690-22CD-4ACA-8004-460409512ECB}" destId="{C3426E13-63EE-4FFB-BBC9-6A501B1A3329}" srcOrd="5" destOrd="0" presId="urn:microsoft.com/office/officeart/2005/8/layout/default"/>
    <dgm:cxn modelId="{2D198552-8B7E-4277-8853-804259EDD41C}" type="presParOf" srcId="{2BC71690-22CD-4ACA-8004-460409512ECB}" destId="{68A0DC41-D8C0-4738-95EF-9EB1E496CE28}"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DCD4374-6862-467A-B07D-2B2C4349BA06}"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74E68E23-3930-40CB-B942-344F8228E2A3}">
      <dgm:prSet phldrT="[Text]"/>
      <dgm:spPr/>
      <dgm:t>
        <a:bodyPr/>
        <a:lstStyle/>
        <a:p>
          <a:r>
            <a:rPr lang="en-US" dirty="0"/>
            <a:t>Termination </a:t>
          </a:r>
        </a:p>
      </dgm:t>
    </dgm:pt>
    <dgm:pt modelId="{FAE597FC-BADB-4294-9D73-B78A193F85D8}" type="parTrans" cxnId="{B33C6DE0-1B79-4702-9DF6-FA31BAC936DD}">
      <dgm:prSet/>
      <dgm:spPr/>
      <dgm:t>
        <a:bodyPr/>
        <a:lstStyle/>
        <a:p>
          <a:endParaRPr lang="en-US"/>
        </a:p>
      </dgm:t>
    </dgm:pt>
    <dgm:pt modelId="{E1399777-DAB7-4AFC-B818-2D230262058F}" type="sibTrans" cxnId="{B33C6DE0-1B79-4702-9DF6-FA31BAC936DD}">
      <dgm:prSet/>
      <dgm:spPr/>
      <dgm:t>
        <a:bodyPr/>
        <a:lstStyle/>
        <a:p>
          <a:endParaRPr lang="en-US"/>
        </a:p>
      </dgm:t>
    </dgm:pt>
    <dgm:pt modelId="{5685185E-4CAA-48D8-8CD9-39909197A17E}">
      <dgm:prSet phldrT="[Text]"/>
      <dgm:spPr/>
      <dgm:t>
        <a:bodyPr/>
        <a:lstStyle/>
        <a:p>
          <a:r>
            <a:rPr lang="en-US" dirty="0"/>
            <a:t>Denying a promotion</a:t>
          </a:r>
        </a:p>
      </dgm:t>
    </dgm:pt>
    <dgm:pt modelId="{4CA56F23-25EC-4067-A903-6D8E3BB8AC22}" type="parTrans" cxnId="{FC936CF5-E8C2-4093-9E85-55ED72C3241A}">
      <dgm:prSet/>
      <dgm:spPr/>
      <dgm:t>
        <a:bodyPr/>
        <a:lstStyle/>
        <a:p>
          <a:endParaRPr lang="en-US"/>
        </a:p>
      </dgm:t>
    </dgm:pt>
    <dgm:pt modelId="{520128A2-43B7-4F12-BDD5-A34A89DB1FFC}" type="sibTrans" cxnId="{FC936CF5-E8C2-4093-9E85-55ED72C3241A}">
      <dgm:prSet/>
      <dgm:spPr/>
      <dgm:t>
        <a:bodyPr/>
        <a:lstStyle/>
        <a:p>
          <a:endParaRPr lang="en-US"/>
        </a:p>
      </dgm:t>
    </dgm:pt>
    <dgm:pt modelId="{7E014262-3556-4480-BFF6-2DD4A7134B1B}">
      <dgm:prSet phldrT="[Text]"/>
      <dgm:spPr/>
      <dgm:t>
        <a:bodyPr/>
        <a:lstStyle/>
        <a:p>
          <a:r>
            <a:rPr lang="en-US" dirty="0"/>
            <a:t>Poor performance review</a:t>
          </a:r>
        </a:p>
      </dgm:t>
    </dgm:pt>
    <dgm:pt modelId="{6C6B2640-2E6F-4418-A1C6-8B5803EF42C5}" type="parTrans" cxnId="{D3EF63B5-FAF6-4415-A9C5-3B6B2C902F7F}">
      <dgm:prSet/>
      <dgm:spPr/>
      <dgm:t>
        <a:bodyPr/>
        <a:lstStyle/>
        <a:p>
          <a:endParaRPr lang="en-US"/>
        </a:p>
      </dgm:t>
    </dgm:pt>
    <dgm:pt modelId="{E8C854C5-F2FB-4C56-AF43-695CD890B447}" type="sibTrans" cxnId="{D3EF63B5-FAF6-4415-A9C5-3B6B2C902F7F}">
      <dgm:prSet/>
      <dgm:spPr/>
      <dgm:t>
        <a:bodyPr/>
        <a:lstStyle/>
        <a:p>
          <a:endParaRPr lang="en-US"/>
        </a:p>
      </dgm:t>
    </dgm:pt>
    <dgm:pt modelId="{707D9DD0-CB66-45B1-9EC1-82EE3D7F595A}">
      <dgm:prSet phldrT="[Text]"/>
      <dgm:spPr/>
      <dgm:t>
        <a:bodyPr/>
        <a:lstStyle/>
        <a:p>
          <a:r>
            <a:rPr lang="en-US" dirty="0"/>
            <a:t>Threats</a:t>
          </a:r>
        </a:p>
      </dgm:t>
    </dgm:pt>
    <dgm:pt modelId="{311E0E6F-3B7C-4121-8C27-C824A067C16D}" type="parTrans" cxnId="{C53BD20A-D56C-44B6-804B-534129613F9B}">
      <dgm:prSet/>
      <dgm:spPr/>
      <dgm:t>
        <a:bodyPr/>
        <a:lstStyle/>
        <a:p>
          <a:endParaRPr lang="en-US"/>
        </a:p>
      </dgm:t>
    </dgm:pt>
    <dgm:pt modelId="{6E91380B-5E61-48B6-B2BB-83F530EF503A}" type="sibTrans" cxnId="{C53BD20A-D56C-44B6-804B-534129613F9B}">
      <dgm:prSet/>
      <dgm:spPr/>
      <dgm:t>
        <a:bodyPr/>
        <a:lstStyle/>
        <a:p>
          <a:endParaRPr lang="en-US"/>
        </a:p>
      </dgm:t>
    </dgm:pt>
    <dgm:pt modelId="{E5AC27C2-C091-4961-86D0-6512BA8B17C5}" type="pres">
      <dgm:prSet presAssocID="{ADCD4374-6862-467A-B07D-2B2C4349BA06}" presName="linear" presStyleCnt="0">
        <dgm:presLayoutVars>
          <dgm:animLvl val="lvl"/>
          <dgm:resizeHandles val="exact"/>
        </dgm:presLayoutVars>
      </dgm:prSet>
      <dgm:spPr/>
    </dgm:pt>
    <dgm:pt modelId="{FBD93C39-6BC5-46A4-B63D-BE0FE3D09439}" type="pres">
      <dgm:prSet presAssocID="{74E68E23-3930-40CB-B942-344F8228E2A3}" presName="parentText" presStyleLbl="node1" presStyleIdx="0" presStyleCnt="4">
        <dgm:presLayoutVars>
          <dgm:chMax val="0"/>
          <dgm:bulletEnabled val="1"/>
        </dgm:presLayoutVars>
      </dgm:prSet>
      <dgm:spPr/>
    </dgm:pt>
    <dgm:pt modelId="{82D11B54-8651-4B03-A60D-43E7A8100703}" type="pres">
      <dgm:prSet presAssocID="{E1399777-DAB7-4AFC-B818-2D230262058F}" presName="spacer" presStyleCnt="0"/>
      <dgm:spPr/>
    </dgm:pt>
    <dgm:pt modelId="{F9AE677D-10B0-4AE2-A5A4-212CE91D3B6D}" type="pres">
      <dgm:prSet presAssocID="{5685185E-4CAA-48D8-8CD9-39909197A17E}" presName="parentText" presStyleLbl="node1" presStyleIdx="1" presStyleCnt="4">
        <dgm:presLayoutVars>
          <dgm:chMax val="0"/>
          <dgm:bulletEnabled val="1"/>
        </dgm:presLayoutVars>
      </dgm:prSet>
      <dgm:spPr/>
    </dgm:pt>
    <dgm:pt modelId="{AF608D70-E70D-4A51-A8E3-54064CA78504}" type="pres">
      <dgm:prSet presAssocID="{520128A2-43B7-4F12-BDD5-A34A89DB1FFC}" presName="spacer" presStyleCnt="0"/>
      <dgm:spPr/>
    </dgm:pt>
    <dgm:pt modelId="{463CBCE2-7469-46BC-A65D-AECB52496397}" type="pres">
      <dgm:prSet presAssocID="{7E014262-3556-4480-BFF6-2DD4A7134B1B}" presName="parentText" presStyleLbl="node1" presStyleIdx="2" presStyleCnt="4">
        <dgm:presLayoutVars>
          <dgm:chMax val="0"/>
          <dgm:bulletEnabled val="1"/>
        </dgm:presLayoutVars>
      </dgm:prSet>
      <dgm:spPr/>
    </dgm:pt>
    <dgm:pt modelId="{A22DCE2B-A8E0-4A1A-B6BF-D11CC8F2DE73}" type="pres">
      <dgm:prSet presAssocID="{E8C854C5-F2FB-4C56-AF43-695CD890B447}" presName="spacer" presStyleCnt="0"/>
      <dgm:spPr/>
    </dgm:pt>
    <dgm:pt modelId="{DADCA94E-002E-4C99-AFFE-7E72E91BD471}" type="pres">
      <dgm:prSet presAssocID="{707D9DD0-CB66-45B1-9EC1-82EE3D7F595A}" presName="parentText" presStyleLbl="node1" presStyleIdx="3" presStyleCnt="4">
        <dgm:presLayoutVars>
          <dgm:chMax val="0"/>
          <dgm:bulletEnabled val="1"/>
        </dgm:presLayoutVars>
      </dgm:prSet>
      <dgm:spPr/>
    </dgm:pt>
  </dgm:ptLst>
  <dgm:cxnLst>
    <dgm:cxn modelId="{C53BD20A-D56C-44B6-804B-534129613F9B}" srcId="{ADCD4374-6862-467A-B07D-2B2C4349BA06}" destId="{707D9DD0-CB66-45B1-9EC1-82EE3D7F595A}" srcOrd="3" destOrd="0" parTransId="{311E0E6F-3B7C-4121-8C27-C824A067C16D}" sibTransId="{6E91380B-5E61-48B6-B2BB-83F530EF503A}"/>
    <dgm:cxn modelId="{C0D0FF45-3BEA-4D04-AE1B-2156ADB14E5E}" type="presOf" srcId="{707D9DD0-CB66-45B1-9EC1-82EE3D7F595A}" destId="{DADCA94E-002E-4C99-AFFE-7E72E91BD471}" srcOrd="0" destOrd="0" presId="urn:microsoft.com/office/officeart/2005/8/layout/vList2"/>
    <dgm:cxn modelId="{83C1EE4B-1653-4F6D-853F-BFD9DD029066}" type="presOf" srcId="{74E68E23-3930-40CB-B942-344F8228E2A3}" destId="{FBD93C39-6BC5-46A4-B63D-BE0FE3D09439}" srcOrd="0" destOrd="0" presId="urn:microsoft.com/office/officeart/2005/8/layout/vList2"/>
    <dgm:cxn modelId="{B3C64275-50E1-4055-AECD-0DC9E74E9115}" type="presOf" srcId="{5685185E-4CAA-48D8-8CD9-39909197A17E}" destId="{F9AE677D-10B0-4AE2-A5A4-212CE91D3B6D}" srcOrd="0" destOrd="0" presId="urn:microsoft.com/office/officeart/2005/8/layout/vList2"/>
    <dgm:cxn modelId="{D3EF63B5-FAF6-4415-A9C5-3B6B2C902F7F}" srcId="{ADCD4374-6862-467A-B07D-2B2C4349BA06}" destId="{7E014262-3556-4480-BFF6-2DD4A7134B1B}" srcOrd="2" destOrd="0" parTransId="{6C6B2640-2E6F-4418-A1C6-8B5803EF42C5}" sibTransId="{E8C854C5-F2FB-4C56-AF43-695CD890B447}"/>
    <dgm:cxn modelId="{B33C6DE0-1B79-4702-9DF6-FA31BAC936DD}" srcId="{ADCD4374-6862-467A-B07D-2B2C4349BA06}" destId="{74E68E23-3930-40CB-B942-344F8228E2A3}" srcOrd="0" destOrd="0" parTransId="{FAE597FC-BADB-4294-9D73-B78A193F85D8}" sibTransId="{E1399777-DAB7-4AFC-B818-2D230262058F}"/>
    <dgm:cxn modelId="{502D2DE5-A772-45A6-867E-372D7CFDB0F6}" type="presOf" srcId="{7E014262-3556-4480-BFF6-2DD4A7134B1B}" destId="{463CBCE2-7469-46BC-A65D-AECB52496397}" srcOrd="0" destOrd="0" presId="urn:microsoft.com/office/officeart/2005/8/layout/vList2"/>
    <dgm:cxn modelId="{FC936CF5-E8C2-4093-9E85-55ED72C3241A}" srcId="{ADCD4374-6862-467A-B07D-2B2C4349BA06}" destId="{5685185E-4CAA-48D8-8CD9-39909197A17E}" srcOrd="1" destOrd="0" parTransId="{4CA56F23-25EC-4067-A903-6D8E3BB8AC22}" sibTransId="{520128A2-43B7-4F12-BDD5-A34A89DB1FFC}"/>
    <dgm:cxn modelId="{89489CFE-D9EE-4FDC-8061-9A766E3FDC49}" type="presOf" srcId="{ADCD4374-6862-467A-B07D-2B2C4349BA06}" destId="{E5AC27C2-C091-4961-86D0-6512BA8B17C5}" srcOrd="0" destOrd="0" presId="urn:microsoft.com/office/officeart/2005/8/layout/vList2"/>
    <dgm:cxn modelId="{FD5273D8-A699-40ED-AB03-AC950A8520FC}" type="presParOf" srcId="{E5AC27C2-C091-4961-86D0-6512BA8B17C5}" destId="{FBD93C39-6BC5-46A4-B63D-BE0FE3D09439}" srcOrd="0" destOrd="0" presId="urn:microsoft.com/office/officeart/2005/8/layout/vList2"/>
    <dgm:cxn modelId="{DB49AF30-31BD-42C3-8D71-A248D45C4045}" type="presParOf" srcId="{E5AC27C2-C091-4961-86D0-6512BA8B17C5}" destId="{82D11B54-8651-4B03-A60D-43E7A8100703}" srcOrd="1" destOrd="0" presId="urn:microsoft.com/office/officeart/2005/8/layout/vList2"/>
    <dgm:cxn modelId="{2D014821-2BF2-49F5-979A-9B2BDE684C39}" type="presParOf" srcId="{E5AC27C2-C091-4961-86D0-6512BA8B17C5}" destId="{F9AE677D-10B0-4AE2-A5A4-212CE91D3B6D}" srcOrd="2" destOrd="0" presId="urn:microsoft.com/office/officeart/2005/8/layout/vList2"/>
    <dgm:cxn modelId="{151F221C-08A4-4921-99A2-D624D0C31A52}" type="presParOf" srcId="{E5AC27C2-C091-4961-86D0-6512BA8B17C5}" destId="{AF608D70-E70D-4A51-A8E3-54064CA78504}" srcOrd="3" destOrd="0" presId="urn:microsoft.com/office/officeart/2005/8/layout/vList2"/>
    <dgm:cxn modelId="{490A1990-5D8D-44F6-A8EC-1F7898F8EEF3}" type="presParOf" srcId="{E5AC27C2-C091-4961-86D0-6512BA8B17C5}" destId="{463CBCE2-7469-46BC-A65D-AECB52496397}" srcOrd="4" destOrd="0" presId="urn:microsoft.com/office/officeart/2005/8/layout/vList2"/>
    <dgm:cxn modelId="{11D415AC-6B09-405C-B3D2-47DAFAD1A804}" type="presParOf" srcId="{E5AC27C2-C091-4961-86D0-6512BA8B17C5}" destId="{A22DCE2B-A8E0-4A1A-B6BF-D11CC8F2DE73}" srcOrd="5" destOrd="0" presId="urn:microsoft.com/office/officeart/2005/8/layout/vList2"/>
    <dgm:cxn modelId="{5FF18E57-F1C3-4450-AB0A-E76F54BEE04C}" type="presParOf" srcId="{E5AC27C2-C091-4961-86D0-6512BA8B17C5}" destId="{DADCA94E-002E-4C99-AFFE-7E72E91BD471}"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A597E591-E15D-4C2A-8769-464C42ECFF26}" type="doc">
      <dgm:prSet loTypeId="urn:diagrams.loki3.com/VaryingWidthList+Icon" loCatId="list" qsTypeId="urn:microsoft.com/office/officeart/2005/8/quickstyle/simple1" qsCatId="simple" csTypeId="urn:microsoft.com/office/officeart/2005/8/colors/colorful1" csCatId="colorful" phldr="1"/>
      <dgm:spPr/>
    </dgm:pt>
    <dgm:pt modelId="{5CDC9A4A-3579-4621-AE37-A00F0051D10E}">
      <dgm:prSet phldrT="[Text]"/>
      <dgm:spPr/>
      <dgm:t>
        <a:bodyPr/>
        <a:lstStyle/>
        <a:p>
          <a:r>
            <a:rPr lang="en-US" b="0" dirty="0"/>
            <a:t>Document the Problem</a:t>
          </a:r>
        </a:p>
      </dgm:t>
    </dgm:pt>
    <dgm:pt modelId="{F09E0D01-67E0-421C-917A-3ABC31D7F2DD}" type="parTrans" cxnId="{7A16E42E-0681-48C8-B4A2-493831731B48}">
      <dgm:prSet/>
      <dgm:spPr/>
      <dgm:t>
        <a:bodyPr/>
        <a:lstStyle/>
        <a:p>
          <a:endParaRPr lang="en-US"/>
        </a:p>
      </dgm:t>
    </dgm:pt>
    <dgm:pt modelId="{6B734623-0EB9-4DBD-A870-F41EFE1887F0}" type="sibTrans" cxnId="{7A16E42E-0681-48C8-B4A2-493831731B48}">
      <dgm:prSet/>
      <dgm:spPr/>
      <dgm:t>
        <a:bodyPr/>
        <a:lstStyle/>
        <a:p>
          <a:endParaRPr lang="en-US"/>
        </a:p>
      </dgm:t>
    </dgm:pt>
    <dgm:pt modelId="{E30AED74-FF7C-4931-9272-3BC5C66416B6}">
      <dgm:prSet phldrT="[Text]"/>
      <dgm:spPr/>
      <dgm:t>
        <a:bodyPr/>
        <a:lstStyle/>
        <a:p>
          <a:r>
            <a:rPr lang="en-US" b="0" dirty="0"/>
            <a:t>Know Your Rights </a:t>
          </a:r>
        </a:p>
      </dgm:t>
    </dgm:pt>
    <dgm:pt modelId="{C5D2FEF8-2FDE-4707-B1C8-3498A5575AE1}" type="parTrans" cxnId="{D2903F0A-6B6E-4F6A-9EA3-D24899AF3B47}">
      <dgm:prSet/>
      <dgm:spPr/>
      <dgm:t>
        <a:bodyPr/>
        <a:lstStyle/>
        <a:p>
          <a:endParaRPr lang="en-US"/>
        </a:p>
      </dgm:t>
    </dgm:pt>
    <dgm:pt modelId="{31AFD476-B705-4828-8B06-C59BE6CF7275}" type="sibTrans" cxnId="{D2903F0A-6B6E-4F6A-9EA3-D24899AF3B47}">
      <dgm:prSet/>
      <dgm:spPr/>
      <dgm:t>
        <a:bodyPr/>
        <a:lstStyle/>
        <a:p>
          <a:endParaRPr lang="en-US"/>
        </a:p>
      </dgm:t>
    </dgm:pt>
    <dgm:pt modelId="{D3E71120-1990-407A-9C9C-358D29E004D6}">
      <dgm:prSet phldrT="[Text]"/>
      <dgm:spPr/>
      <dgm:t>
        <a:bodyPr/>
        <a:lstStyle/>
        <a:p>
          <a:r>
            <a:rPr lang="en-US" b="0" dirty="0"/>
            <a:t>Ask for a Meeting with your employer</a:t>
          </a:r>
        </a:p>
      </dgm:t>
    </dgm:pt>
    <dgm:pt modelId="{BB8E2E21-7ACA-437F-806B-6805FBB64B76}" type="parTrans" cxnId="{03147350-3E05-4F89-A3B3-57A7645B475B}">
      <dgm:prSet/>
      <dgm:spPr/>
      <dgm:t>
        <a:bodyPr/>
        <a:lstStyle/>
        <a:p>
          <a:endParaRPr lang="en-US"/>
        </a:p>
      </dgm:t>
    </dgm:pt>
    <dgm:pt modelId="{BA8455EF-892D-4FA8-AA5C-34EB7C7BDAAF}" type="sibTrans" cxnId="{03147350-3E05-4F89-A3B3-57A7645B475B}">
      <dgm:prSet/>
      <dgm:spPr/>
      <dgm:t>
        <a:bodyPr/>
        <a:lstStyle/>
        <a:p>
          <a:endParaRPr lang="en-US"/>
        </a:p>
      </dgm:t>
    </dgm:pt>
    <dgm:pt modelId="{75572EEB-8247-4BB6-8236-EA247D6639D1}" type="pres">
      <dgm:prSet presAssocID="{A597E591-E15D-4C2A-8769-464C42ECFF26}" presName="Name0" presStyleCnt="0">
        <dgm:presLayoutVars>
          <dgm:resizeHandles/>
        </dgm:presLayoutVars>
      </dgm:prSet>
      <dgm:spPr/>
    </dgm:pt>
    <dgm:pt modelId="{D4C41274-9278-44D9-A2F1-9A37CBAD3A02}" type="pres">
      <dgm:prSet presAssocID="{5CDC9A4A-3579-4621-AE37-A00F0051D10E}" presName="text" presStyleLbl="node1" presStyleIdx="0" presStyleCnt="3">
        <dgm:presLayoutVars>
          <dgm:bulletEnabled val="1"/>
        </dgm:presLayoutVars>
      </dgm:prSet>
      <dgm:spPr/>
    </dgm:pt>
    <dgm:pt modelId="{61722D9C-D45D-426D-A11C-F2F4F2725536}" type="pres">
      <dgm:prSet presAssocID="{6B734623-0EB9-4DBD-A870-F41EFE1887F0}" presName="space" presStyleCnt="0"/>
      <dgm:spPr/>
    </dgm:pt>
    <dgm:pt modelId="{EC249B2D-767F-426A-BDE5-7D2C353369B6}" type="pres">
      <dgm:prSet presAssocID="{E30AED74-FF7C-4931-9272-3BC5C66416B6}" presName="text" presStyleLbl="node1" presStyleIdx="1" presStyleCnt="3" custScaleX="235795">
        <dgm:presLayoutVars>
          <dgm:bulletEnabled val="1"/>
        </dgm:presLayoutVars>
      </dgm:prSet>
      <dgm:spPr/>
    </dgm:pt>
    <dgm:pt modelId="{1BA62BD8-0EF8-4622-A6A5-B62F366FC1B5}" type="pres">
      <dgm:prSet presAssocID="{31AFD476-B705-4828-8B06-C59BE6CF7275}" presName="space" presStyleCnt="0"/>
      <dgm:spPr/>
    </dgm:pt>
    <dgm:pt modelId="{C789B1D2-8B5C-4334-97EF-B0F264ACA1FD}" type="pres">
      <dgm:prSet presAssocID="{D3E71120-1990-407A-9C9C-358D29E004D6}" presName="text" presStyleLbl="node1" presStyleIdx="2" presStyleCnt="3">
        <dgm:presLayoutVars>
          <dgm:bulletEnabled val="1"/>
        </dgm:presLayoutVars>
      </dgm:prSet>
      <dgm:spPr/>
    </dgm:pt>
  </dgm:ptLst>
  <dgm:cxnLst>
    <dgm:cxn modelId="{BEFC7800-B03E-4E71-8C6E-D37B7024FEE7}" type="presOf" srcId="{D3E71120-1990-407A-9C9C-358D29E004D6}" destId="{C789B1D2-8B5C-4334-97EF-B0F264ACA1FD}" srcOrd="0" destOrd="0" presId="urn:diagrams.loki3.com/VaryingWidthList+Icon"/>
    <dgm:cxn modelId="{D2903F0A-6B6E-4F6A-9EA3-D24899AF3B47}" srcId="{A597E591-E15D-4C2A-8769-464C42ECFF26}" destId="{E30AED74-FF7C-4931-9272-3BC5C66416B6}" srcOrd="1" destOrd="0" parTransId="{C5D2FEF8-2FDE-4707-B1C8-3498A5575AE1}" sibTransId="{31AFD476-B705-4828-8B06-C59BE6CF7275}"/>
    <dgm:cxn modelId="{1381BB2C-E644-4C62-9E07-4E0CA1DF8DCA}" type="presOf" srcId="{E30AED74-FF7C-4931-9272-3BC5C66416B6}" destId="{EC249B2D-767F-426A-BDE5-7D2C353369B6}" srcOrd="0" destOrd="0" presId="urn:diagrams.loki3.com/VaryingWidthList+Icon"/>
    <dgm:cxn modelId="{7A16E42E-0681-48C8-B4A2-493831731B48}" srcId="{A597E591-E15D-4C2A-8769-464C42ECFF26}" destId="{5CDC9A4A-3579-4621-AE37-A00F0051D10E}" srcOrd="0" destOrd="0" parTransId="{F09E0D01-67E0-421C-917A-3ABC31D7F2DD}" sibTransId="{6B734623-0EB9-4DBD-A870-F41EFE1887F0}"/>
    <dgm:cxn modelId="{03147350-3E05-4F89-A3B3-57A7645B475B}" srcId="{A597E591-E15D-4C2A-8769-464C42ECFF26}" destId="{D3E71120-1990-407A-9C9C-358D29E004D6}" srcOrd="2" destOrd="0" parTransId="{BB8E2E21-7ACA-437F-806B-6805FBB64B76}" sibTransId="{BA8455EF-892D-4FA8-AA5C-34EB7C7BDAAF}"/>
    <dgm:cxn modelId="{C36120EA-A290-4857-BEC0-D9E635C4B6A4}" type="presOf" srcId="{5CDC9A4A-3579-4621-AE37-A00F0051D10E}" destId="{D4C41274-9278-44D9-A2F1-9A37CBAD3A02}" srcOrd="0" destOrd="0" presId="urn:diagrams.loki3.com/VaryingWidthList+Icon"/>
    <dgm:cxn modelId="{93FA7DF9-F15B-44B7-889A-84E7EC3079CC}" type="presOf" srcId="{A597E591-E15D-4C2A-8769-464C42ECFF26}" destId="{75572EEB-8247-4BB6-8236-EA247D6639D1}" srcOrd="0" destOrd="0" presId="urn:diagrams.loki3.com/VaryingWidthList+Icon"/>
    <dgm:cxn modelId="{E798920F-D12E-406C-B1EE-A0E351682B1E}" type="presParOf" srcId="{75572EEB-8247-4BB6-8236-EA247D6639D1}" destId="{D4C41274-9278-44D9-A2F1-9A37CBAD3A02}" srcOrd="0" destOrd="0" presId="urn:diagrams.loki3.com/VaryingWidthList+Icon"/>
    <dgm:cxn modelId="{17F11060-517A-457E-81F6-14FF4961137C}" type="presParOf" srcId="{75572EEB-8247-4BB6-8236-EA247D6639D1}" destId="{61722D9C-D45D-426D-A11C-F2F4F2725536}" srcOrd="1" destOrd="0" presId="urn:diagrams.loki3.com/VaryingWidthList+Icon"/>
    <dgm:cxn modelId="{D688CD80-B40A-4B10-83EF-7CDA3F096C01}" type="presParOf" srcId="{75572EEB-8247-4BB6-8236-EA247D6639D1}" destId="{EC249B2D-767F-426A-BDE5-7D2C353369B6}" srcOrd="2" destOrd="0" presId="urn:diagrams.loki3.com/VaryingWidthList+Icon"/>
    <dgm:cxn modelId="{1550ACEB-7AF1-4380-86ED-573A1DAB1695}" type="presParOf" srcId="{75572EEB-8247-4BB6-8236-EA247D6639D1}" destId="{1BA62BD8-0EF8-4622-A6A5-B62F366FC1B5}" srcOrd="3" destOrd="0" presId="urn:diagrams.loki3.com/VaryingWidthList+Icon"/>
    <dgm:cxn modelId="{0BD71423-70DC-415B-B8BD-BB54EE8F4AA8}" type="presParOf" srcId="{75572EEB-8247-4BB6-8236-EA247D6639D1}" destId="{C789B1D2-8B5C-4334-97EF-B0F264ACA1FD}"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EE79D293-3927-4346-9804-D224CC039E1A}"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en-US"/>
        </a:p>
      </dgm:t>
    </dgm:pt>
    <dgm:pt modelId="{5E8DB206-5368-402C-B1DC-031A095F687E}">
      <dgm:prSet phldrT="[Text]"/>
      <dgm:spPr/>
      <dgm:t>
        <a:bodyPr/>
        <a:lstStyle/>
        <a:p>
          <a:r>
            <a:rPr lang="en-US" dirty="0"/>
            <a:t>Your information</a:t>
          </a:r>
        </a:p>
      </dgm:t>
    </dgm:pt>
    <dgm:pt modelId="{2E7F846E-3C10-4853-B43D-92EE69B92D27}" type="parTrans" cxnId="{E27A35B5-F9E8-46BC-AF86-82813E964B7B}">
      <dgm:prSet/>
      <dgm:spPr/>
      <dgm:t>
        <a:bodyPr/>
        <a:lstStyle/>
        <a:p>
          <a:endParaRPr lang="en-US"/>
        </a:p>
      </dgm:t>
    </dgm:pt>
    <dgm:pt modelId="{D55AE241-7D0F-4747-AA5D-F26B22610D9C}" type="sibTrans" cxnId="{E27A35B5-F9E8-46BC-AF86-82813E964B7B}">
      <dgm:prSet/>
      <dgm:spPr/>
      <dgm:t>
        <a:bodyPr/>
        <a:lstStyle/>
        <a:p>
          <a:endParaRPr lang="en-US"/>
        </a:p>
      </dgm:t>
    </dgm:pt>
    <dgm:pt modelId="{36E48D0C-5761-47CE-89CE-4307479401A8}">
      <dgm:prSet phldrT="[Text]"/>
      <dgm:spPr/>
      <dgm:t>
        <a:bodyPr/>
        <a:lstStyle/>
        <a:p>
          <a:r>
            <a:rPr lang="en-US" dirty="0"/>
            <a:t>Company’s information</a:t>
          </a:r>
        </a:p>
      </dgm:t>
    </dgm:pt>
    <dgm:pt modelId="{A9587435-04C3-4FC6-B242-D7536AE2469D}" type="parTrans" cxnId="{DC8434AC-BFA6-48F7-B244-3E0BE14970EE}">
      <dgm:prSet/>
      <dgm:spPr/>
      <dgm:t>
        <a:bodyPr/>
        <a:lstStyle/>
        <a:p>
          <a:endParaRPr lang="en-US"/>
        </a:p>
      </dgm:t>
    </dgm:pt>
    <dgm:pt modelId="{1A598F84-D0DD-41F3-9BB4-8A322D6EA71A}" type="sibTrans" cxnId="{DC8434AC-BFA6-48F7-B244-3E0BE14970EE}">
      <dgm:prSet/>
      <dgm:spPr/>
      <dgm:t>
        <a:bodyPr/>
        <a:lstStyle/>
        <a:p>
          <a:endParaRPr lang="en-US"/>
        </a:p>
      </dgm:t>
    </dgm:pt>
    <dgm:pt modelId="{A0766DFE-E4EC-4936-BDB3-AF06A817C79E}">
      <dgm:prSet phldrT="[Text]"/>
      <dgm:spPr/>
      <dgm:t>
        <a:bodyPr/>
        <a:lstStyle/>
        <a:p>
          <a:r>
            <a:rPr lang="en-US" dirty="0"/>
            <a:t>The details</a:t>
          </a:r>
        </a:p>
      </dgm:t>
    </dgm:pt>
    <dgm:pt modelId="{21A88495-001A-4E82-A690-735860945E5C}" type="parTrans" cxnId="{0F570C6E-9870-46C4-9FFB-4F32C5BF2ECB}">
      <dgm:prSet/>
      <dgm:spPr/>
      <dgm:t>
        <a:bodyPr/>
        <a:lstStyle/>
        <a:p>
          <a:endParaRPr lang="en-US"/>
        </a:p>
      </dgm:t>
    </dgm:pt>
    <dgm:pt modelId="{79199B54-0FCF-4970-BDF6-A2D3212428F6}" type="sibTrans" cxnId="{0F570C6E-9870-46C4-9FFB-4F32C5BF2ECB}">
      <dgm:prSet/>
      <dgm:spPr/>
      <dgm:t>
        <a:bodyPr/>
        <a:lstStyle/>
        <a:p>
          <a:endParaRPr lang="en-US"/>
        </a:p>
      </dgm:t>
    </dgm:pt>
    <dgm:pt modelId="{E8251E5B-8A72-4396-B0C6-FBBDA12CE345}">
      <dgm:prSet phldrT="[Text]"/>
      <dgm:spPr/>
      <dgm:t>
        <a:bodyPr/>
        <a:lstStyle/>
        <a:p>
          <a:r>
            <a:rPr lang="en-US" dirty="0"/>
            <a:t>Any other relevant information</a:t>
          </a:r>
        </a:p>
      </dgm:t>
    </dgm:pt>
    <dgm:pt modelId="{C596205C-D3CF-4F62-8572-CA94A35B2061}" type="parTrans" cxnId="{6C1168B9-2539-45B4-807B-7118A536F29B}">
      <dgm:prSet/>
      <dgm:spPr/>
      <dgm:t>
        <a:bodyPr/>
        <a:lstStyle/>
        <a:p>
          <a:endParaRPr lang="en-US"/>
        </a:p>
      </dgm:t>
    </dgm:pt>
    <dgm:pt modelId="{D8A322FD-DCA0-4D5F-8AE2-E8638AA4B5A0}" type="sibTrans" cxnId="{6C1168B9-2539-45B4-807B-7118A536F29B}">
      <dgm:prSet/>
      <dgm:spPr/>
      <dgm:t>
        <a:bodyPr/>
        <a:lstStyle/>
        <a:p>
          <a:endParaRPr lang="en-US"/>
        </a:p>
      </dgm:t>
    </dgm:pt>
    <dgm:pt modelId="{2DC38BB5-A125-4389-A583-3E55B1B9F987}" type="pres">
      <dgm:prSet presAssocID="{EE79D293-3927-4346-9804-D224CC039E1A}" presName="Name0" presStyleCnt="0">
        <dgm:presLayoutVars>
          <dgm:chMax val="7"/>
          <dgm:dir/>
          <dgm:animLvl val="lvl"/>
          <dgm:resizeHandles val="exact"/>
        </dgm:presLayoutVars>
      </dgm:prSet>
      <dgm:spPr/>
    </dgm:pt>
    <dgm:pt modelId="{8A01847B-562D-42DF-9D9B-6AE65B5C3949}" type="pres">
      <dgm:prSet presAssocID="{5E8DB206-5368-402C-B1DC-031A095F687E}" presName="circle1" presStyleLbl="node1" presStyleIdx="0" presStyleCnt="4"/>
      <dgm:spPr/>
    </dgm:pt>
    <dgm:pt modelId="{390A3524-AAAD-4DDD-995C-BEC6DBAEFDA0}" type="pres">
      <dgm:prSet presAssocID="{5E8DB206-5368-402C-B1DC-031A095F687E}" presName="space" presStyleCnt="0"/>
      <dgm:spPr/>
    </dgm:pt>
    <dgm:pt modelId="{C192DAA7-A141-4255-9C4C-FEB8C5F53F46}" type="pres">
      <dgm:prSet presAssocID="{5E8DB206-5368-402C-B1DC-031A095F687E}" presName="rect1" presStyleLbl="alignAcc1" presStyleIdx="0" presStyleCnt="4"/>
      <dgm:spPr/>
    </dgm:pt>
    <dgm:pt modelId="{4A080BE4-CE8D-46E6-837D-C7822CFD6750}" type="pres">
      <dgm:prSet presAssocID="{36E48D0C-5761-47CE-89CE-4307479401A8}" presName="vertSpace2" presStyleLbl="node1" presStyleIdx="0" presStyleCnt="4"/>
      <dgm:spPr/>
    </dgm:pt>
    <dgm:pt modelId="{755975EA-29A1-478C-9205-6F29283215D8}" type="pres">
      <dgm:prSet presAssocID="{36E48D0C-5761-47CE-89CE-4307479401A8}" presName="circle2" presStyleLbl="node1" presStyleIdx="1" presStyleCnt="4"/>
      <dgm:spPr>
        <a:solidFill>
          <a:srgbClr val="BE8351"/>
        </a:solidFill>
      </dgm:spPr>
    </dgm:pt>
    <dgm:pt modelId="{BC654905-15A4-4AC1-8786-7AA188EC69AE}" type="pres">
      <dgm:prSet presAssocID="{36E48D0C-5761-47CE-89CE-4307479401A8}" presName="rect2" presStyleLbl="alignAcc1" presStyleIdx="1" presStyleCnt="4"/>
      <dgm:spPr/>
    </dgm:pt>
    <dgm:pt modelId="{F6FA5B6A-ECB0-4FD4-83E1-0402933A843F}" type="pres">
      <dgm:prSet presAssocID="{A0766DFE-E4EC-4936-BDB3-AF06A817C79E}" presName="vertSpace3" presStyleLbl="node1" presStyleIdx="1" presStyleCnt="4"/>
      <dgm:spPr/>
    </dgm:pt>
    <dgm:pt modelId="{666B32B1-24E6-4472-80FE-B7C3C7A81CD8}" type="pres">
      <dgm:prSet presAssocID="{A0766DFE-E4EC-4936-BDB3-AF06A817C79E}" presName="circle3" presStyleLbl="node1" presStyleIdx="2" presStyleCnt="4"/>
      <dgm:spPr/>
    </dgm:pt>
    <dgm:pt modelId="{77B3E328-2AD3-43EE-9031-D9D1457C62C1}" type="pres">
      <dgm:prSet presAssocID="{A0766DFE-E4EC-4936-BDB3-AF06A817C79E}" presName="rect3" presStyleLbl="alignAcc1" presStyleIdx="2" presStyleCnt="4"/>
      <dgm:spPr/>
    </dgm:pt>
    <dgm:pt modelId="{2962648D-7290-438F-A276-956DFB9DF9F9}" type="pres">
      <dgm:prSet presAssocID="{E8251E5B-8A72-4396-B0C6-FBBDA12CE345}" presName="vertSpace4" presStyleLbl="node1" presStyleIdx="2" presStyleCnt="4"/>
      <dgm:spPr/>
    </dgm:pt>
    <dgm:pt modelId="{9B47FA19-F09B-4D27-85BA-9631DC54E1A6}" type="pres">
      <dgm:prSet presAssocID="{E8251E5B-8A72-4396-B0C6-FBBDA12CE345}" presName="circle4" presStyleLbl="node1" presStyleIdx="3" presStyleCnt="4"/>
      <dgm:spPr/>
    </dgm:pt>
    <dgm:pt modelId="{2687AB16-DD64-4FB2-86FF-2F5C8B28D5D1}" type="pres">
      <dgm:prSet presAssocID="{E8251E5B-8A72-4396-B0C6-FBBDA12CE345}" presName="rect4" presStyleLbl="alignAcc1" presStyleIdx="3" presStyleCnt="4"/>
      <dgm:spPr/>
    </dgm:pt>
    <dgm:pt modelId="{6E085721-F78A-4B57-9CAD-5A269A433AA8}" type="pres">
      <dgm:prSet presAssocID="{5E8DB206-5368-402C-B1DC-031A095F687E}" presName="rect1ParTxNoCh" presStyleLbl="alignAcc1" presStyleIdx="3" presStyleCnt="4">
        <dgm:presLayoutVars>
          <dgm:chMax val="1"/>
          <dgm:bulletEnabled val="1"/>
        </dgm:presLayoutVars>
      </dgm:prSet>
      <dgm:spPr/>
    </dgm:pt>
    <dgm:pt modelId="{B1C27162-00F4-458F-8573-89BE31653FC8}" type="pres">
      <dgm:prSet presAssocID="{36E48D0C-5761-47CE-89CE-4307479401A8}" presName="rect2ParTxNoCh" presStyleLbl="alignAcc1" presStyleIdx="3" presStyleCnt="4">
        <dgm:presLayoutVars>
          <dgm:chMax val="1"/>
          <dgm:bulletEnabled val="1"/>
        </dgm:presLayoutVars>
      </dgm:prSet>
      <dgm:spPr/>
    </dgm:pt>
    <dgm:pt modelId="{7C407783-C607-4923-91DC-CBFD2B4C6F5D}" type="pres">
      <dgm:prSet presAssocID="{A0766DFE-E4EC-4936-BDB3-AF06A817C79E}" presName="rect3ParTxNoCh" presStyleLbl="alignAcc1" presStyleIdx="3" presStyleCnt="4">
        <dgm:presLayoutVars>
          <dgm:chMax val="1"/>
          <dgm:bulletEnabled val="1"/>
        </dgm:presLayoutVars>
      </dgm:prSet>
      <dgm:spPr/>
    </dgm:pt>
    <dgm:pt modelId="{2662F532-4C70-4057-B961-A1AF6D1C5797}" type="pres">
      <dgm:prSet presAssocID="{E8251E5B-8A72-4396-B0C6-FBBDA12CE345}" presName="rect4ParTxNoCh" presStyleLbl="alignAcc1" presStyleIdx="3" presStyleCnt="4">
        <dgm:presLayoutVars>
          <dgm:chMax val="1"/>
          <dgm:bulletEnabled val="1"/>
        </dgm:presLayoutVars>
      </dgm:prSet>
      <dgm:spPr/>
    </dgm:pt>
  </dgm:ptLst>
  <dgm:cxnLst>
    <dgm:cxn modelId="{0D2CBD37-8081-4C36-8460-E7FD93F79658}" type="presOf" srcId="{5E8DB206-5368-402C-B1DC-031A095F687E}" destId="{6E085721-F78A-4B57-9CAD-5A269A433AA8}" srcOrd="1" destOrd="0" presId="urn:microsoft.com/office/officeart/2005/8/layout/target3"/>
    <dgm:cxn modelId="{57441B5D-52C4-4891-A9F0-D94C73E0B71A}" type="presOf" srcId="{E8251E5B-8A72-4396-B0C6-FBBDA12CE345}" destId="{2687AB16-DD64-4FB2-86FF-2F5C8B28D5D1}" srcOrd="0" destOrd="0" presId="urn:microsoft.com/office/officeart/2005/8/layout/target3"/>
    <dgm:cxn modelId="{0F570C6E-9870-46C4-9FFB-4F32C5BF2ECB}" srcId="{EE79D293-3927-4346-9804-D224CC039E1A}" destId="{A0766DFE-E4EC-4936-BDB3-AF06A817C79E}" srcOrd="2" destOrd="0" parTransId="{21A88495-001A-4E82-A690-735860945E5C}" sibTransId="{79199B54-0FCF-4970-BDF6-A2D3212428F6}"/>
    <dgm:cxn modelId="{2A1BD990-E5D4-41DD-BBA9-4179D44DC050}" type="presOf" srcId="{36E48D0C-5761-47CE-89CE-4307479401A8}" destId="{B1C27162-00F4-458F-8573-89BE31653FC8}" srcOrd="1" destOrd="0" presId="urn:microsoft.com/office/officeart/2005/8/layout/target3"/>
    <dgm:cxn modelId="{D5BC3B97-71FB-42AE-B771-A8E87861148E}" type="presOf" srcId="{A0766DFE-E4EC-4936-BDB3-AF06A817C79E}" destId="{77B3E328-2AD3-43EE-9031-D9D1457C62C1}" srcOrd="0" destOrd="0" presId="urn:microsoft.com/office/officeart/2005/8/layout/target3"/>
    <dgm:cxn modelId="{2C56D1A3-4DA3-4B42-9B49-117BE74D461E}" type="presOf" srcId="{5E8DB206-5368-402C-B1DC-031A095F687E}" destId="{C192DAA7-A141-4255-9C4C-FEB8C5F53F46}" srcOrd="0" destOrd="0" presId="urn:microsoft.com/office/officeart/2005/8/layout/target3"/>
    <dgm:cxn modelId="{570FFEAA-867B-4D22-AB83-AEA8416DEC7C}" type="presOf" srcId="{36E48D0C-5761-47CE-89CE-4307479401A8}" destId="{BC654905-15A4-4AC1-8786-7AA188EC69AE}" srcOrd="0" destOrd="0" presId="urn:microsoft.com/office/officeart/2005/8/layout/target3"/>
    <dgm:cxn modelId="{DC8434AC-BFA6-48F7-B244-3E0BE14970EE}" srcId="{EE79D293-3927-4346-9804-D224CC039E1A}" destId="{36E48D0C-5761-47CE-89CE-4307479401A8}" srcOrd="1" destOrd="0" parTransId="{A9587435-04C3-4FC6-B242-D7536AE2469D}" sibTransId="{1A598F84-D0DD-41F3-9BB4-8A322D6EA71A}"/>
    <dgm:cxn modelId="{E27A35B5-F9E8-46BC-AF86-82813E964B7B}" srcId="{EE79D293-3927-4346-9804-D224CC039E1A}" destId="{5E8DB206-5368-402C-B1DC-031A095F687E}" srcOrd="0" destOrd="0" parTransId="{2E7F846E-3C10-4853-B43D-92EE69B92D27}" sibTransId="{D55AE241-7D0F-4747-AA5D-F26B22610D9C}"/>
    <dgm:cxn modelId="{6C1168B9-2539-45B4-807B-7118A536F29B}" srcId="{EE79D293-3927-4346-9804-D224CC039E1A}" destId="{E8251E5B-8A72-4396-B0C6-FBBDA12CE345}" srcOrd="3" destOrd="0" parTransId="{C596205C-D3CF-4F62-8572-CA94A35B2061}" sibTransId="{D8A322FD-DCA0-4D5F-8AE2-E8638AA4B5A0}"/>
    <dgm:cxn modelId="{1AEC8FC6-2FA6-4A6B-AC07-26F85C5C4DC8}" type="presOf" srcId="{EE79D293-3927-4346-9804-D224CC039E1A}" destId="{2DC38BB5-A125-4389-A583-3E55B1B9F987}" srcOrd="0" destOrd="0" presId="urn:microsoft.com/office/officeart/2005/8/layout/target3"/>
    <dgm:cxn modelId="{4B4561DC-019A-4BEA-AFFA-F38E1C277151}" type="presOf" srcId="{E8251E5B-8A72-4396-B0C6-FBBDA12CE345}" destId="{2662F532-4C70-4057-B961-A1AF6D1C5797}" srcOrd="1" destOrd="0" presId="urn:microsoft.com/office/officeart/2005/8/layout/target3"/>
    <dgm:cxn modelId="{23562AF3-A462-4E6D-98DC-00E45E2955A7}" type="presOf" srcId="{A0766DFE-E4EC-4936-BDB3-AF06A817C79E}" destId="{7C407783-C607-4923-91DC-CBFD2B4C6F5D}" srcOrd="1" destOrd="0" presId="urn:microsoft.com/office/officeart/2005/8/layout/target3"/>
    <dgm:cxn modelId="{C7D6F9CA-B5AC-43D3-A67E-B8BD7589B59B}" type="presParOf" srcId="{2DC38BB5-A125-4389-A583-3E55B1B9F987}" destId="{8A01847B-562D-42DF-9D9B-6AE65B5C3949}" srcOrd="0" destOrd="0" presId="urn:microsoft.com/office/officeart/2005/8/layout/target3"/>
    <dgm:cxn modelId="{BA8042DF-ADFB-49CA-8254-2FA49C0347DF}" type="presParOf" srcId="{2DC38BB5-A125-4389-A583-3E55B1B9F987}" destId="{390A3524-AAAD-4DDD-995C-BEC6DBAEFDA0}" srcOrd="1" destOrd="0" presId="urn:microsoft.com/office/officeart/2005/8/layout/target3"/>
    <dgm:cxn modelId="{77CD71DF-0DA3-4C66-B94F-B07FCAB0789B}" type="presParOf" srcId="{2DC38BB5-A125-4389-A583-3E55B1B9F987}" destId="{C192DAA7-A141-4255-9C4C-FEB8C5F53F46}" srcOrd="2" destOrd="0" presId="urn:microsoft.com/office/officeart/2005/8/layout/target3"/>
    <dgm:cxn modelId="{7F808676-B514-4D67-BD5C-1CA37A730D5E}" type="presParOf" srcId="{2DC38BB5-A125-4389-A583-3E55B1B9F987}" destId="{4A080BE4-CE8D-46E6-837D-C7822CFD6750}" srcOrd="3" destOrd="0" presId="urn:microsoft.com/office/officeart/2005/8/layout/target3"/>
    <dgm:cxn modelId="{78ED5540-6059-4920-AEA8-6FEBB7853617}" type="presParOf" srcId="{2DC38BB5-A125-4389-A583-3E55B1B9F987}" destId="{755975EA-29A1-478C-9205-6F29283215D8}" srcOrd="4" destOrd="0" presId="urn:microsoft.com/office/officeart/2005/8/layout/target3"/>
    <dgm:cxn modelId="{39FBA35A-92B2-4DCD-862C-D93AE983143E}" type="presParOf" srcId="{2DC38BB5-A125-4389-A583-3E55B1B9F987}" destId="{BC654905-15A4-4AC1-8786-7AA188EC69AE}" srcOrd="5" destOrd="0" presId="urn:microsoft.com/office/officeart/2005/8/layout/target3"/>
    <dgm:cxn modelId="{A3DF2F7C-3579-4949-8194-8B0E5538C409}" type="presParOf" srcId="{2DC38BB5-A125-4389-A583-3E55B1B9F987}" destId="{F6FA5B6A-ECB0-4FD4-83E1-0402933A843F}" srcOrd="6" destOrd="0" presId="urn:microsoft.com/office/officeart/2005/8/layout/target3"/>
    <dgm:cxn modelId="{4AC6F04D-89E9-4603-B570-ADCCE14088E3}" type="presParOf" srcId="{2DC38BB5-A125-4389-A583-3E55B1B9F987}" destId="{666B32B1-24E6-4472-80FE-B7C3C7A81CD8}" srcOrd="7" destOrd="0" presId="urn:microsoft.com/office/officeart/2005/8/layout/target3"/>
    <dgm:cxn modelId="{798643A8-A470-42B8-8C67-018FECAEAD33}" type="presParOf" srcId="{2DC38BB5-A125-4389-A583-3E55B1B9F987}" destId="{77B3E328-2AD3-43EE-9031-D9D1457C62C1}" srcOrd="8" destOrd="0" presId="urn:microsoft.com/office/officeart/2005/8/layout/target3"/>
    <dgm:cxn modelId="{CD3AA7C1-5090-4B4C-B784-EF73929F0763}" type="presParOf" srcId="{2DC38BB5-A125-4389-A583-3E55B1B9F987}" destId="{2962648D-7290-438F-A276-956DFB9DF9F9}" srcOrd="9" destOrd="0" presId="urn:microsoft.com/office/officeart/2005/8/layout/target3"/>
    <dgm:cxn modelId="{EE362D52-55FA-4C0E-A57D-E2378E703A8E}" type="presParOf" srcId="{2DC38BB5-A125-4389-A583-3E55B1B9F987}" destId="{9B47FA19-F09B-4D27-85BA-9631DC54E1A6}" srcOrd="10" destOrd="0" presId="urn:microsoft.com/office/officeart/2005/8/layout/target3"/>
    <dgm:cxn modelId="{81175A57-EEBB-4EEA-87DE-64BBAF18EBAE}" type="presParOf" srcId="{2DC38BB5-A125-4389-A583-3E55B1B9F987}" destId="{2687AB16-DD64-4FB2-86FF-2F5C8B28D5D1}" srcOrd="11" destOrd="0" presId="urn:microsoft.com/office/officeart/2005/8/layout/target3"/>
    <dgm:cxn modelId="{DFDE7ACD-288D-4328-B1E6-5A29227025B5}" type="presParOf" srcId="{2DC38BB5-A125-4389-A583-3E55B1B9F987}" destId="{6E085721-F78A-4B57-9CAD-5A269A433AA8}" srcOrd="12" destOrd="0" presId="urn:microsoft.com/office/officeart/2005/8/layout/target3"/>
    <dgm:cxn modelId="{87B49F71-92FD-4612-93E1-E1FE6EBA4F5F}" type="presParOf" srcId="{2DC38BB5-A125-4389-A583-3E55B1B9F987}" destId="{B1C27162-00F4-458F-8573-89BE31653FC8}" srcOrd="13" destOrd="0" presId="urn:microsoft.com/office/officeart/2005/8/layout/target3"/>
    <dgm:cxn modelId="{B4831742-DB27-4F01-9B13-6500551592C9}" type="presParOf" srcId="{2DC38BB5-A125-4389-A583-3E55B1B9F987}" destId="{7C407783-C607-4923-91DC-CBFD2B4C6F5D}" srcOrd="14" destOrd="0" presId="urn:microsoft.com/office/officeart/2005/8/layout/target3"/>
    <dgm:cxn modelId="{0CA031C7-A106-4566-8C27-7A2A1D340E1C}" type="presParOf" srcId="{2DC38BB5-A125-4389-A583-3E55B1B9F987}" destId="{2662F532-4C70-4057-B961-A1AF6D1C5797}" srcOrd="15"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2193BED-B584-4ED6-BB3D-C57DD8937EE4}"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0DCD2962-C188-4232-BC94-2A5974C8A7B8}">
      <dgm:prSet phldrT="[Text]"/>
      <dgm:spPr/>
      <dgm:t>
        <a:bodyPr/>
        <a:lstStyle/>
        <a:p>
          <a:r>
            <a:rPr lang="en-US" dirty="0"/>
            <a:t>Keep a log of any related events that occur after you have made the complaint</a:t>
          </a:r>
        </a:p>
      </dgm:t>
    </dgm:pt>
    <dgm:pt modelId="{8EDE0AEA-5772-4FE4-84A8-FA7401AF62DB}" type="parTrans" cxnId="{85055B7F-588A-465C-8640-D3D008790EA2}">
      <dgm:prSet/>
      <dgm:spPr/>
      <dgm:t>
        <a:bodyPr/>
        <a:lstStyle/>
        <a:p>
          <a:endParaRPr lang="en-US"/>
        </a:p>
      </dgm:t>
    </dgm:pt>
    <dgm:pt modelId="{9AD01648-C9C4-41C2-8649-940976F999E2}" type="sibTrans" cxnId="{85055B7F-588A-465C-8640-D3D008790EA2}">
      <dgm:prSet/>
      <dgm:spPr/>
      <dgm:t>
        <a:bodyPr/>
        <a:lstStyle/>
        <a:p>
          <a:endParaRPr lang="en-US"/>
        </a:p>
      </dgm:t>
    </dgm:pt>
    <dgm:pt modelId="{979C5D54-0A99-444E-811E-E929CFBB964C}">
      <dgm:prSet phldrT="[Text]"/>
      <dgm:spPr>
        <a:solidFill>
          <a:srgbClr val="BE8351"/>
        </a:solidFill>
      </dgm:spPr>
      <dgm:t>
        <a:bodyPr/>
        <a:lstStyle/>
        <a:p>
          <a:r>
            <a:rPr lang="en-US" dirty="0"/>
            <a:t>Expect to be interviewed</a:t>
          </a:r>
        </a:p>
      </dgm:t>
    </dgm:pt>
    <dgm:pt modelId="{D5632FC6-1EA2-4CCF-993E-B6DA1B39CC1D}" type="parTrans" cxnId="{E8FA2CCA-26D2-44C8-BC36-736FADFFCBDA}">
      <dgm:prSet/>
      <dgm:spPr/>
      <dgm:t>
        <a:bodyPr/>
        <a:lstStyle/>
        <a:p>
          <a:endParaRPr lang="en-US"/>
        </a:p>
      </dgm:t>
    </dgm:pt>
    <dgm:pt modelId="{CE570FEC-A3B0-408A-8100-396F4F14C7BA}" type="sibTrans" cxnId="{E8FA2CCA-26D2-44C8-BC36-736FADFFCBDA}">
      <dgm:prSet/>
      <dgm:spPr/>
      <dgm:t>
        <a:bodyPr/>
        <a:lstStyle/>
        <a:p>
          <a:endParaRPr lang="en-US"/>
        </a:p>
      </dgm:t>
    </dgm:pt>
    <dgm:pt modelId="{813B0644-D6E8-488C-8EB3-AE7F8FAFB667}" type="pres">
      <dgm:prSet presAssocID="{72193BED-B584-4ED6-BB3D-C57DD8937EE4}" presName="diagram" presStyleCnt="0">
        <dgm:presLayoutVars>
          <dgm:dir/>
          <dgm:resizeHandles val="exact"/>
        </dgm:presLayoutVars>
      </dgm:prSet>
      <dgm:spPr/>
    </dgm:pt>
    <dgm:pt modelId="{8A96256C-0B8C-4031-AA79-8B8F3D2028CD}" type="pres">
      <dgm:prSet presAssocID="{0DCD2962-C188-4232-BC94-2A5974C8A7B8}" presName="node" presStyleLbl="node1" presStyleIdx="0" presStyleCnt="2">
        <dgm:presLayoutVars>
          <dgm:bulletEnabled val="1"/>
        </dgm:presLayoutVars>
      </dgm:prSet>
      <dgm:spPr/>
    </dgm:pt>
    <dgm:pt modelId="{C4CEEF21-122F-4789-8CD4-0A907485AFEA}" type="pres">
      <dgm:prSet presAssocID="{9AD01648-C9C4-41C2-8649-940976F999E2}" presName="sibTrans" presStyleCnt="0"/>
      <dgm:spPr/>
    </dgm:pt>
    <dgm:pt modelId="{FB741F24-371D-45E9-9CB1-53FDD7C977BB}" type="pres">
      <dgm:prSet presAssocID="{979C5D54-0A99-444E-811E-E929CFBB964C}" presName="node" presStyleLbl="node1" presStyleIdx="1" presStyleCnt="2">
        <dgm:presLayoutVars>
          <dgm:bulletEnabled val="1"/>
        </dgm:presLayoutVars>
      </dgm:prSet>
      <dgm:spPr/>
    </dgm:pt>
  </dgm:ptLst>
  <dgm:cxnLst>
    <dgm:cxn modelId="{85055B7F-588A-465C-8640-D3D008790EA2}" srcId="{72193BED-B584-4ED6-BB3D-C57DD8937EE4}" destId="{0DCD2962-C188-4232-BC94-2A5974C8A7B8}" srcOrd="0" destOrd="0" parTransId="{8EDE0AEA-5772-4FE4-84A8-FA7401AF62DB}" sibTransId="{9AD01648-C9C4-41C2-8649-940976F999E2}"/>
    <dgm:cxn modelId="{E8FA2CCA-26D2-44C8-BC36-736FADFFCBDA}" srcId="{72193BED-B584-4ED6-BB3D-C57DD8937EE4}" destId="{979C5D54-0A99-444E-811E-E929CFBB964C}" srcOrd="1" destOrd="0" parTransId="{D5632FC6-1EA2-4CCF-993E-B6DA1B39CC1D}" sibTransId="{CE570FEC-A3B0-408A-8100-396F4F14C7BA}"/>
    <dgm:cxn modelId="{03834CD6-0080-41DE-BE9C-C0E97C5E3448}" type="presOf" srcId="{0DCD2962-C188-4232-BC94-2A5974C8A7B8}" destId="{8A96256C-0B8C-4031-AA79-8B8F3D2028CD}" srcOrd="0" destOrd="0" presId="urn:microsoft.com/office/officeart/2005/8/layout/default"/>
    <dgm:cxn modelId="{18C80DD7-73E9-4338-AC3F-432ACE61C651}" type="presOf" srcId="{979C5D54-0A99-444E-811E-E929CFBB964C}" destId="{FB741F24-371D-45E9-9CB1-53FDD7C977BB}" srcOrd="0" destOrd="0" presId="urn:microsoft.com/office/officeart/2005/8/layout/default"/>
    <dgm:cxn modelId="{69EED5EE-82D6-479F-80BB-B3890301468D}" type="presOf" srcId="{72193BED-B584-4ED6-BB3D-C57DD8937EE4}" destId="{813B0644-D6E8-488C-8EB3-AE7F8FAFB667}" srcOrd="0" destOrd="0" presId="urn:microsoft.com/office/officeart/2005/8/layout/default"/>
    <dgm:cxn modelId="{E5B32528-24FD-4590-A4C0-E3C2284A56FB}" type="presParOf" srcId="{813B0644-D6E8-488C-8EB3-AE7F8FAFB667}" destId="{8A96256C-0B8C-4031-AA79-8B8F3D2028CD}" srcOrd="0" destOrd="0" presId="urn:microsoft.com/office/officeart/2005/8/layout/default"/>
    <dgm:cxn modelId="{713840AC-B0C3-4843-99E6-06D3817AC87C}" type="presParOf" srcId="{813B0644-D6E8-488C-8EB3-AE7F8FAFB667}" destId="{C4CEEF21-122F-4789-8CD4-0A907485AFEA}" srcOrd="1" destOrd="0" presId="urn:microsoft.com/office/officeart/2005/8/layout/default"/>
    <dgm:cxn modelId="{03E272DC-1BFF-4B1D-9D28-1F163025F4CB}" type="presParOf" srcId="{813B0644-D6E8-488C-8EB3-AE7F8FAFB667}" destId="{FB741F24-371D-45E9-9CB1-53FDD7C977BB}"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C2F97E24-BB6F-4EC4-B3FE-0FD6EBFA2ED2}"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EEB9F838-73AB-4A7E-AA38-3BD2304B2621}">
      <dgm:prSet phldrT="[Text]"/>
      <dgm:spPr/>
      <dgm:t>
        <a:bodyPr/>
        <a:lstStyle/>
        <a:p>
          <a:r>
            <a:rPr lang="en-US" dirty="0"/>
            <a:t>Take weeks or months</a:t>
          </a:r>
        </a:p>
      </dgm:t>
    </dgm:pt>
    <dgm:pt modelId="{D33020AC-6758-4A4A-B79A-72F541FEB8C0}" type="parTrans" cxnId="{EB3CEF2F-1029-46A6-B9DF-8091C41E3086}">
      <dgm:prSet/>
      <dgm:spPr/>
      <dgm:t>
        <a:bodyPr/>
        <a:lstStyle/>
        <a:p>
          <a:endParaRPr lang="en-US"/>
        </a:p>
      </dgm:t>
    </dgm:pt>
    <dgm:pt modelId="{014B4A34-2221-4767-BD3F-21F8E689A4B6}" type="sibTrans" cxnId="{EB3CEF2F-1029-46A6-B9DF-8091C41E3086}">
      <dgm:prSet/>
      <dgm:spPr/>
      <dgm:t>
        <a:bodyPr/>
        <a:lstStyle/>
        <a:p>
          <a:endParaRPr lang="en-US"/>
        </a:p>
      </dgm:t>
    </dgm:pt>
    <dgm:pt modelId="{4C704D21-01A6-4734-A9B1-5838B8506249}">
      <dgm:prSet phldrT="[Text]"/>
      <dgm:spPr/>
      <dgm:t>
        <a:bodyPr/>
        <a:lstStyle/>
        <a:p>
          <a:r>
            <a:rPr lang="en-US" dirty="0"/>
            <a:t>Keep communicating</a:t>
          </a:r>
        </a:p>
      </dgm:t>
    </dgm:pt>
    <dgm:pt modelId="{B2F50698-0997-4679-8D25-81A4F380C6AF}" type="parTrans" cxnId="{90525F57-3C09-4003-B2D6-0264FE097FD1}">
      <dgm:prSet/>
      <dgm:spPr/>
      <dgm:t>
        <a:bodyPr/>
        <a:lstStyle/>
        <a:p>
          <a:endParaRPr lang="en-US"/>
        </a:p>
      </dgm:t>
    </dgm:pt>
    <dgm:pt modelId="{60366C1F-7900-41B4-B7EB-2648E02051D3}" type="sibTrans" cxnId="{90525F57-3C09-4003-B2D6-0264FE097FD1}">
      <dgm:prSet/>
      <dgm:spPr/>
      <dgm:t>
        <a:bodyPr/>
        <a:lstStyle/>
        <a:p>
          <a:endParaRPr lang="en-US"/>
        </a:p>
      </dgm:t>
    </dgm:pt>
    <dgm:pt modelId="{E84951B2-2283-41AD-8338-74C972E12540}">
      <dgm:prSet phldrT="[Text]"/>
      <dgm:spPr/>
      <dgm:t>
        <a:bodyPr/>
        <a:lstStyle/>
        <a:p>
          <a:r>
            <a:rPr lang="en-US" dirty="0"/>
            <a:t>Continue your normal work</a:t>
          </a:r>
        </a:p>
      </dgm:t>
    </dgm:pt>
    <dgm:pt modelId="{23ECDD11-6EDF-4927-A178-8D8915497529}" type="parTrans" cxnId="{0665A5F7-13D1-4428-85DF-65226AAD5D9D}">
      <dgm:prSet/>
      <dgm:spPr/>
      <dgm:t>
        <a:bodyPr/>
        <a:lstStyle/>
        <a:p>
          <a:endParaRPr lang="en-US"/>
        </a:p>
      </dgm:t>
    </dgm:pt>
    <dgm:pt modelId="{86519497-E03B-4667-BB9F-59FBD6ED80A1}" type="sibTrans" cxnId="{0665A5F7-13D1-4428-85DF-65226AAD5D9D}">
      <dgm:prSet/>
      <dgm:spPr/>
      <dgm:t>
        <a:bodyPr/>
        <a:lstStyle/>
        <a:p>
          <a:endParaRPr lang="en-US"/>
        </a:p>
      </dgm:t>
    </dgm:pt>
    <dgm:pt modelId="{BD3E629B-88B8-4B6C-A616-83CF948C4A24}" type="pres">
      <dgm:prSet presAssocID="{C2F97E24-BB6F-4EC4-B3FE-0FD6EBFA2ED2}" presName="Name0" presStyleCnt="0">
        <dgm:presLayoutVars>
          <dgm:resizeHandles/>
        </dgm:presLayoutVars>
      </dgm:prSet>
      <dgm:spPr/>
    </dgm:pt>
    <dgm:pt modelId="{00D52483-56AD-4845-B275-77EB735AF180}" type="pres">
      <dgm:prSet presAssocID="{EEB9F838-73AB-4A7E-AA38-3BD2304B2621}" presName="text" presStyleLbl="node1" presStyleIdx="0" presStyleCnt="3">
        <dgm:presLayoutVars>
          <dgm:bulletEnabled val="1"/>
        </dgm:presLayoutVars>
      </dgm:prSet>
      <dgm:spPr/>
    </dgm:pt>
    <dgm:pt modelId="{548D6FB7-D202-4FDF-8377-033F088BA4DC}" type="pres">
      <dgm:prSet presAssocID="{014B4A34-2221-4767-BD3F-21F8E689A4B6}" presName="space" presStyleCnt="0"/>
      <dgm:spPr/>
    </dgm:pt>
    <dgm:pt modelId="{5D65FD92-051C-411E-B866-A941578BFBCC}" type="pres">
      <dgm:prSet presAssocID="{4C704D21-01A6-4734-A9B1-5838B8506249}" presName="text" presStyleLbl="node1" presStyleIdx="1" presStyleCnt="3">
        <dgm:presLayoutVars>
          <dgm:bulletEnabled val="1"/>
        </dgm:presLayoutVars>
      </dgm:prSet>
      <dgm:spPr/>
    </dgm:pt>
    <dgm:pt modelId="{59E03907-2634-41FC-BA11-6200617744FA}" type="pres">
      <dgm:prSet presAssocID="{60366C1F-7900-41B4-B7EB-2648E02051D3}" presName="space" presStyleCnt="0"/>
      <dgm:spPr/>
    </dgm:pt>
    <dgm:pt modelId="{96A8F62F-8A33-47ED-89C0-321DE0951A2F}" type="pres">
      <dgm:prSet presAssocID="{E84951B2-2283-41AD-8338-74C972E12540}" presName="text" presStyleLbl="node1" presStyleIdx="2" presStyleCnt="3">
        <dgm:presLayoutVars>
          <dgm:bulletEnabled val="1"/>
        </dgm:presLayoutVars>
      </dgm:prSet>
      <dgm:spPr/>
    </dgm:pt>
  </dgm:ptLst>
  <dgm:cxnLst>
    <dgm:cxn modelId="{EB3CEF2F-1029-46A6-B9DF-8091C41E3086}" srcId="{C2F97E24-BB6F-4EC4-B3FE-0FD6EBFA2ED2}" destId="{EEB9F838-73AB-4A7E-AA38-3BD2304B2621}" srcOrd="0" destOrd="0" parTransId="{D33020AC-6758-4A4A-B79A-72F541FEB8C0}" sibTransId="{014B4A34-2221-4767-BD3F-21F8E689A4B6}"/>
    <dgm:cxn modelId="{53B37D68-C948-4F75-BA5A-02BB151AF216}" type="presOf" srcId="{EEB9F838-73AB-4A7E-AA38-3BD2304B2621}" destId="{00D52483-56AD-4845-B275-77EB735AF180}" srcOrd="0" destOrd="0" presId="urn:diagrams.loki3.com/VaryingWidthList+Icon"/>
    <dgm:cxn modelId="{90525F57-3C09-4003-B2D6-0264FE097FD1}" srcId="{C2F97E24-BB6F-4EC4-B3FE-0FD6EBFA2ED2}" destId="{4C704D21-01A6-4734-A9B1-5838B8506249}" srcOrd="1" destOrd="0" parTransId="{B2F50698-0997-4679-8D25-81A4F380C6AF}" sibTransId="{60366C1F-7900-41B4-B7EB-2648E02051D3}"/>
    <dgm:cxn modelId="{91D3488A-60FF-4B18-9995-2AD62FC0BF5E}" type="presOf" srcId="{C2F97E24-BB6F-4EC4-B3FE-0FD6EBFA2ED2}" destId="{BD3E629B-88B8-4B6C-A616-83CF948C4A24}" srcOrd="0" destOrd="0" presId="urn:diagrams.loki3.com/VaryingWidthList+Icon"/>
    <dgm:cxn modelId="{5FB8898F-ADEC-4249-8829-76FC4AA1E5EF}" type="presOf" srcId="{E84951B2-2283-41AD-8338-74C972E12540}" destId="{96A8F62F-8A33-47ED-89C0-321DE0951A2F}" srcOrd="0" destOrd="0" presId="urn:diagrams.loki3.com/VaryingWidthList+Icon"/>
    <dgm:cxn modelId="{77128FCF-C6E2-48AB-A074-E3604C740B29}" type="presOf" srcId="{4C704D21-01A6-4734-A9B1-5838B8506249}" destId="{5D65FD92-051C-411E-B866-A941578BFBCC}" srcOrd="0" destOrd="0" presId="urn:diagrams.loki3.com/VaryingWidthList+Icon"/>
    <dgm:cxn modelId="{0665A5F7-13D1-4428-85DF-65226AAD5D9D}" srcId="{C2F97E24-BB6F-4EC4-B3FE-0FD6EBFA2ED2}" destId="{E84951B2-2283-41AD-8338-74C972E12540}" srcOrd="2" destOrd="0" parTransId="{23ECDD11-6EDF-4927-A178-8D8915497529}" sibTransId="{86519497-E03B-4667-BB9F-59FBD6ED80A1}"/>
    <dgm:cxn modelId="{70E361C4-6149-4E2A-8784-0B9CE5FE1026}" type="presParOf" srcId="{BD3E629B-88B8-4B6C-A616-83CF948C4A24}" destId="{00D52483-56AD-4845-B275-77EB735AF180}" srcOrd="0" destOrd="0" presId="urn:diagrams.loki3.com/VaryingWidthList+Icon"/>
    <dgm:cxn modelId="{6A149943-0E25-4945-A178-1D9828B36D84}" type="presParOf" srcId="{BD3E629B-88B8-4B6C-A616-83CF948C4A24}" destId="{548D6FB7-D202-4FDF-8377-033F088BA4DC}" srcOrd="1" destOrd="0" presId="urn:diagrams.loki3.com/VaryingWidthList+Icon"/>
    <dgm:cxn modelId="{6E3F372D-253E-48E2-9BDB-82975C12918B}" type="presParOf" srcId="{BD3E629B-88B8-4B6C-A616-83CF948C4A24}" destId="{5D65FD92-051C-411E-B866-A941578BFBCC}" srcOrd="2" destOrd="0" presId="urn:diagrams.loki3.com/VaryingWidthList+Icon"/>
    <dgm:cxn modelId="{FA723D32-53F1-4EF9-BDF3-EA794ABC1A5A}" type="presParOf" srcId="{BD3E629B-88B8-4B6C-A616-83CF948C4A24}" destId="{59E03907-2634-41FC-BA11-6200617744FA}" srcOrd="3" destOrd="0" presId="urn:diagrams.loki3.com/VaryingWidthList+Icon"/>
    <dgm:cxn modelId="{09BA934F-40A9-4951-A87E-A1ED7AA239F9}" type="presParOf" srcId="{BD3E629B-88B8-4B6C-A616-83CF948C4A24}" destId="{96A8F62F-8A33-47ED-89C0-321DE0951A2F}"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39440FA-882C-4483-8354-478F20DCC4AF}" type="doc">
      <dgm:prSet loTypeId="urn:microsoft.com/office/officeart/2005/8/layout/hList6" loCatId="list" qsTypeId="urn:microsoft.com/office/officeart/2005/8/quickstyle/simple1" qsCatId="simple" csTypeId="urn:microsoft.com/office/officeart/2005/8/colors/colorful3" csCatId="colorful" phldr="1"/>
      <dgm:spPr/>
      <dgm:t>
        <a:bodyPr/>
        <a:lstStyle/>
        <a:p>
          <a:endParaRPr lang="en-US"/>
        </a:p>
      </dgm:t>
    </dgm:pt>
    <dgm:pt modelId="{DBE82C9F-FA92-4CC0-9345-BFDE58997308}">
      <dgm:prSet phldrT="[Text]"/>
      <dgm:spPr/>
      <dgm:t>
        <a:bodyPr/>
        <a:lstStyle/>
        <a:p>
          <a:r>
            <a:rPr lang="en-US" dirty="0"/>
            <a:t>As soon as possible</a:t>
          </a:r>
        </a:p>
      </dgm:t>
    </dgm:pt>
    <dgm:pt modelId="{1BEA4A6A-6436-4325-8C0B-277579D9CF07}" type="parTrans" cxnId="{02ABED53-8EE0-4087-B53A-FD6C3500B6DD}">
      <dgm:prSet/>
      <dgm:spPr/>
      <dgm:t>
        <a:bodyPr/>
        <a:lstStyle/>
        <a:p>
          <a:endParaRPr lang="en-US"/>
        </a:p>
      </dgm:t>
    </dgm:pt>
    <dgm:pt modelId="{9337455E-78A4-4BDD-9868-01ABEE8640EE}" type="sibTrans" cxnId="{02ABED53-8EE0-4087-B53A-FD6C3500B6DD}">
      <dgm:prSet/>
      <dgm:spPr/>
      <dgm:t>
        <a:bodyPr/>
        <a:lstStyle/>
        <a:p>
          <a:endParaRPr lang="en-US"/>
        </a:p>
      </dgm:t>
    </dgm:pt>
    <dgm:pt modelId="{4E6137ED-DC9E-48EE-9131-088E08B92359}">
      <dgm:prSet phldrT="[Text]"/>
      <dgm:spPr/>
      <dgm:t>
        <a:bodyPr/>
        <a:lstStyle/>
        <a:p>
          <a:r>
            <a:rPr lang="en-US" dirty="0"/>
            <a:t>Private setting</a:t>
          </a:r>
        </a:p>
      </dgm:t>
    </dgm:pt>
    <dgm:pt modelId="{734F2038-ADA4-4D16-A2F2-772990E80D25}" type="parTrans" cxnId="{077AC824-2CD9-465F-A25A-743F70C4DAF8}">
      <dgm:prSet/>
      <dgm:spPr/>
      <dgm:t>
        <a:bodyPr/>
        <a:lstStyle/>
        <a:p>
          <a:endParaRPr lang="en-US"/>
        </a:p>
      </dgm:t>
    </dgm:pt>
    <dgm:pt modelId="{5C2DBF80-F3B5-4A20-B084-B74B8D6FE06D}" type="sibTrans" cxnId="{077AC824-2CD9-465F-A25A-743F70C4DAF8}">
      <dgm:prSet/>
      <dgm:spPr/>
      <dgm:t>
        <a:bodyPr/>
        <a:lstStyle/>
        <a:p>
          <a:endParaRPr lang="en-US"/>
        </a:p>
      </dgm:t>
    </dgm:pt>
    <dgm:pt modelId="{CDE99DD9-1707-4038-B6E2-8EF1204645F7}">
      <dgm:prSet phldrT="[Text]"/>
      <dgm:spPr/>
      <dgm:t>
        <a:bodyPr/>
        <a:lstStyle/>
        <a:p>
          <a:r>
            <a:rPr lang="en-US" dirty="0"/>
            <a:t>Careful notes</a:t>
          </a:r>
        </a:p>
      </dgm:t>
    </dgm:pt>
    <dgm:pt modelId="{8E4E9F8D-BAC9-416B-B2E6-199E2A9CB738}" type="parTrans" cxnId="{506236CE-7F74-4642-A404-94308AA2A7F4}">
      <dgm:prSet/>
      <dgm:spPr/>
      <dgm:t>
        <a:bodyPr/>
        <a:lstStyle/>
        <a:p>
          <a:endParaRPr lang="en-US"/>
        </a:p>
      </dgm:t>
    </dgm:pt>
    <dgm:pt modelId="{1D760326-1442-4B2C-8E7E-57EC4F919B45}" type="sibTrans" cxnId="{506236CE-7F74-4642-A404-94308AA2A7F4}">
      <dgm:prSet/>
      <dgm:spPr/>
      <dgm:t>
        <a:bodyPr/>
        <a:lstStyle/>
        <a:p>
          <a:endParaRPr lang="en-US"/>
        </a:p>
      </dgm:t>
    </dgm:pt>
    <dgm:pt modelId="{9644BDF6-8841-4C3B-A1EB-685C0588661C}">
      <dgm:prSet phldrT="[Text]"/>
      <dgm:spPr/>
      <dgm:t>
        <a:bodyPr/>
        <a:lstStyle/>
        <a:p>
          <a:r>
            <a:rPr lang="en-US" dirty="0"/>
            <a:t>Stay objective</a:t>
          </a:r>
        </a:p>
      </dgm:t>
    </dgm:pt>
    <dgm:pt modelId="{18B3AFE6-36A4-418C-9FCF-E950732408D7}" type="parTrans" cxnId="{62B2FE39-28C7-4B92-B7FD-B166BD4A1BD9}">
      <dgm:prSet/>
      <dgm:spPr/>
      <dgm:t>
        <a:bodyPr/>
        <a:lstStyle/>
        <a:p>
          <a:endParaRPr lang="en-US"/>
        </a:p>
      </dgm:t>
    </dgm:pt>
    <dgm:pt modelId="{D67AB241-3A63-4E45-9EB1-831626D6D34D}" type="sibTrans" cxnId="{62B2FE39-28C7-4B92-B7FD-B166BD4A1BD9}">
      <dgm:prSet/>
      <dgm:spPr/>
      <dgm:t>
        <a:bodyPr/>
        <a:lstStyle/>
        <a:p>
          <a:endParaRPr lang="en-US"/>
        </a:p>
      </dgm:t>
    </dgm:pt>
    <dgm:pt modelId="{0FFD92B8-256D-402F-B259-FCDDD89AF554}" type="pres">
      <dgm:prSet presAssocID="{239440FA-882C-4483-8354-478F20DCC4AF}" presName="Name0" presStyleCnt="0">
        <dgm:presLayoutVars>
          <dgm:dir/>
          <dgm:resizeHandles val="exact"/>
        </dgm:presLayoutVars>
      </dgm:prSet>
      <dgm:spPr/>
    </dgm:pt>
    <dgm:pt modelId="{904A6F04-670D-49B5-A6E7-88C38895E0DF}" type="pres">
      <dgm:prSet presAssocID="{DBE82C9F-FA92-4CC0-9345-BFDE58997308}" presName="node" presStyleLbl="node1" presStyleIdx="0" presStyleCnt="4">
        <dgm:presLayoutVars>
          <dgm:bulletEnabled val="1"/>
        </dgm:presLayoutVars>
      </dgm:prSet>
      <dgm:spPr/>
    </dgm:pt>
    <dgm:pt modelId="{FDF677E3-32BF-40B6-AE28-752301DCDE11}" type="pres">
      <dgm:prSet presAssocID="{9337455E-78A4-4BDD-9868-01ABEE8640EE}" presName="sibTrans" presStyleCnt="0"/>
      <dgm:spPr/>
    </dgm:pt>
    <dgm:pt modelId="{238A87B3-23DE-461F-AC15-FED3BA2A1D87}" type="pres">
      <dgm:prSet presAssocID="{4E6137ED-DC9E-48EE-9131-088E08B92359}" presName="node" presStyleLbl="node1" presStyleIdx="1" presStyleCnt="4">
        <dgm:presLayoutVars>
          <dgm:bulletEnabled val="1"/>
        </dgm:presLayoutVars>
      </dgm:prSet>
      <dgm:spPr/>
    </dgm:pt>
    <dgm:pt modelId="{4242AFA0-DB97-48DD-846F-558A4CE0D2EF}" type="pres">
      <dgm:prSet presAssocID="{5C2DBF80-F3B5-4A20-B084-B74B8D6FE06D}" presName="sibTrans" presStyleCnt="0"/>
      <dgm:spPr/>
    </dgm:pt>
    <dgm:pt modelId="{0E06C8BC-1419-4979-9B12-F89272895D4B}" type="pres">
      <dgm:prSet presAssocID="{CDE99DD9-1707-4038-B6E2-8EF1204645F7}" presName="node" presStyleLbl="node1" presStyleIdx="2" presStyleCnt="4">
        <dgm:presLayoutVars>
          <dgm:bulletEnabled val="1"/>
        </dgm:presLayoutVars>
      </dgm:prSet>
      <dgm:spPr/>
    </dgm:pt>
    <dgm:pt modelId="{860D6054-49A3-4A78-AB4D-181EA1C12CF3}" type="pres">
      <dgm:prSet presAssocID="{1D760326-1442-4B2C-8E7E-57EC4F919B45}" presName="sibTrans" presStyleCnt="0"/>
      <dgm:spPr/>
    </dgm:pt>
    <dgm:pt modelId="{9261FF58-79B5-4189-852D-4B123119A733}" type="pres">
      <dgm:prSet presAssocID="{9644BDF6-8841-4C3B-A1EB-685C0588661C}" presName="node" presStyleLbl="node1" presStyleIdx="3" presStyleCnt="4">
        <dgm:presLayoutVars>
          <dgm:bulletEnabled val="1"/>
        </dgm:presLayoutVars>
      </dgm:prSet>
      <dgm:spPr/>
    </dgm:pt>
  </dgm:ptLst>
  <dgm:cxnLst>
    <dgm:cxn modelId="{6D4BE204-B28B-440E-9B82-0A2220311EAD}" type="presOf" srcId="{DBE82C9F-FA92-4CC0-9345-BFDE58997308}" destId="{904A6F04-670D-49B5-A6E7-88C38895E0DF}" srcOrd="0" destOrd="0" presId="urn:microsoft.com/office/officeart/2005/8/layout/hList6"/>
    <dgm:cxn modelId="{077AC824-2CD9-465F-A25A-743F70C4DAF8}" srcId="{239440FA-882C-4483-8354-478F20DCC4AF}" destId="{4E6137ED-DC9E-48EE-9131-088E08B92359}" srcOrd="1" destOrd="0" parTransId="{734F2038-ADA4-4D16-A2F2-772990E80D25}" sibTransId="{5C2DBF80-F3B5-4A20-B084-B74B8D6FE06D}"/>
    <dgm:cxn modelId="{D8CAD924-2F20-48C6-968C-E39E8EEF4B4B}" type="presOf" srcId="{239440FA-882C-4483-8354-478F20DCC4AF}" destId="{0FFD92B8-256D-402F-B259-FCDDD89AF554}" srcOrd="0" destOrd="0" presId="urn:microsoft.com/office/officeart/2005/8/layout/hList6"/>
    <dgm:cxn modelId="{62B2FE39-28C7-4B92-B7FD-B166BD4A1BD9}" srcId="{239440FA-882C-4483-8354-478F20DCC4AF}" destId="{9644BDF6-8841-4C3B-A1EB-685C0588661C}" srcOrd="3" destOrd="0" parTransId="{18B3AFE6-36A4-418C-9FCF-E950732408D7}" sibTransId="{D67AB241-3A63-4E45-9EB1-831626D6D34D}"/>
    <dgm:cxn modelId="{31E7CC4B-657E-4C1E-B9C3-327228A5EC87}" type="presOf" srcId="{4E6137ED-DC9E-48EE-9131-088E08B92359}" destId="{238A87B3-23DE-461F-AC15-FED3BA2A1D87}" srcOrd="0" destOrd="0" presId="urn:microsoft.com/office/officeart/2005/8/layout/hList6"/>
    <dgm:cxn modelId="{02ABED53-8EE0-4087-B53A-FD6C3500B6DD}" srcId="{239440FA-882C-4483-8354-478F20DCC4AF}" destId="{DBE82C9F-FA92-4CC0-9345-BFDE58997308}" srcOrd="0" destOrd="0" parTransId="{1BEA4A6A-6436-4325-8C0B-277579D9CF07}" sibTransId="{9337455E-78A4-4BDD-9868-01ABEE8640EE}"/>
    <dgm:cxn modelId="{70AF95C0-D6AE-4ECD-B47C-BEA8E9B6911B}" type="presOf" srcId="{CDE99DD9-1707-4038-B6E2-8EF1204645F7}" destId="{0E06C8BC-1419-4979-9B12-F89272895D4B}" srcOrd="0" destOrd="0" presId="urn:microsoft.com/office/officeart/2005/8/layout/hList6"/>
    <dgm:cxn modelId="{80EFD2C2-ACDA-434F-A1DD-0E6E85CC076B}" type="presOf" srcId="{9644BDF6-8841-4C3B-A1EB-685C0588661C}" destId="{9261FF58-79B5-4189-852D-4B123119A733}" srcOrd="0" destOrd="0" presId="urn:microsoft.com/office/officeart/2005/8/layout/hList6"/>
    <dgm:cxn modelId="{506236CE-7F74-4642-A404-94308AA2A7F4}" srcId="{239440FA-882C-4483-8354-478F20DCC4AF}" destId="{CDE99DD9-1707-4038-B6E2-8EF1204645F7}" srcOrd="2" destOrd="0" parTransId="{8E4E9F8D-BAC9-416B-B2E6-199E2A9CB738}" sibTransId="{1D760326-1442-4B2C-8E7E-57EC4F919B45}"/>
    <dgm:cxn modelId="{F08CDC3A-99A2-41A5-9537-673D945D7C0E}" type="presParOf" srcId="{0FFD92B8-256D-402F-B259-FCDDD89AF554}" destId="{904A6F04-670D-49B5-A6E7-88C38895E0DF}" srcOrd="0" destOrd="0" presId="urn:microsoft.com/office/officeart/2005/8/layout/hList6"/>
    <dgm:cxn modelId="{A1C7E0AE-A238-464D-8C5B-B743317F71FC}" type="presParOf" srcId="{0FFD92B8-256D-402F-B259-FCDDD89AF554}" destId="{FDF677E3-32BF-40B6-AE28-752301DCDE11}" srcOrd="1" destOrd="0" presId="urn:microsoft.com/office/officeart/2005/8/layout/hList6"/>
    <dgm:cxn modelId="{46007A58-8787-41F5-BECF-6FEA79466388}" type="presParOf" srcId="{0FFD92B8-256D-402F-B259-FCDDD89AF554}" destId="{238A87B3-23DE-461F-AC15-FED3BA2A1D87}" srcOrd="2" destOrd="0" presId="urn:microsoft.com/office/officeart/2005/8/layout/hList6"/>
    <dgm:cxn modelId="{2F9EEBC0-F282-40C9-B4BB-B1EE267BD281}" type="presParOf" srcId="{0FFD92B8-256D-402F-B259-FCDDD89AF554}" destId="{4242AFA0-DB97-48DD-846F-558A4CE0D2EF}" srcOrd="3" destOrd="0" presId="urn:microsoft.com/office/officeart/2005/8/layout/hList6"/>
    <dgm:cxn modelId="{547457A1-1DCA-45AB-8201-4F2ABA05545F}" type="presParOf" srcId="{0FFD92B8-256D-402F-B259-FCDDD89AF554}" destId="{0E06C8BC-1419-4979-9B12-F89272895D4B}" srcOrd="4" destOrd="0" presId="urn:microsoft.com/office/officeart/2005/8/layout/hList6"/>
    <dgm:cxn modelId="{812F391F-C538-459F-B79B-3B9F2FACF31C}" type="presParOf" srcId="{0FFD92B8-256D-402F-B259-FCDDD89AF554}" destId="{860D6054-49A3-4A78-AB4D-181EA1C12CF3}" srcOrd="5" destOrd="0" presId="urn:microsoft.com/office/officeart/2005/8/layout/hList6"/>
    <dgm:cxn modelId="{E0536E7F-897B-4AA9-8A55-EC7818CE0559}" type="presParOf" srcId="{0FFD92B8-256D-402F-B259-FCDDD89AF554}" destId="{9261FF58-79B5-4189-852D-4B123119A733}"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00452B7-2E88-4717-9BD5-FD056A4CE48E}"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1BF0345A-F277-4EEF-9DC1-CAFF4B4C8A04}">
      <dgm:prSet phldrT="[Text]"/>
      <dgm:spPr/>
      <dgm:t>
        <a:bodyPr/>
        <a:lstStyle/>
        <a:p>
          <a:r>
            <a:rPr lang="en-US" dirty="0"/>
            <a:t>Direct supervisor</a:t>
          </a:r>
        </a:p>
      </dgm:t>
    </dgm:pt>
    <dgm:pt modelId="{DC47F3E2-2A01-49B8-BF2C-24E4E65DC8BD}" type="parTrans" cxnId="{AA7E5450-8D32-4BE9-918C-C4DCE1A8064F}">
      <dgm:prSet/>
      <dgm:spPr/>
      <dgm:t>
        <a:bodyPr/>
        <a:lstStyle/>
        <a:p>
          <a:endParaRPr lang="en-US"/>
        </a:p>
      </dgm:t>
    </dgm:pt>
    <dgm:pt modelId="{BDCFBC44-499A-433D-ACE6-8C6CF1B6FF1A}" type="sibTrans" cxnId="{AA7E5450-8D32-4BE9-918C-C4DCE1A8064F}">
      <dgm:prSet/>
      <dgm:spPr/>
      <dgm:t>
        <a:bodyPr/>
        <a:lstStyle/>
        <a:p>
          <a:endParaRPr lang="en-US"/>
        </a:p>
      </dgm:t>
    </dgm:pt>
    <dgm:pt modelId="{7045FCC5-D7D9-4612-B27C-9CED6D777E21}">
      <dgm:prSet phldrT="[Text]"/>
      <dgm:spPr/>
      <dgm:t>
        <a:bodyPr/>
        <a:lstStyle/>
        <a:p>
          <a:r>
            <a:rPr lang="en-US" dirty="0"/>
            <a:t>Do not discuss with  others</a:t>
          </a:r>
        </a:p>
      </dgm:t>
    </dgm:pt>
    <dgm:pt modelId="{8A299FED-3FCE-4901-B83B-6A5363AFA8B2}" type="parTrans" cxnId="{89B42F9C-A572-4353-BF9A-D23A23608130}">
      <dgm:prSet/>
      <dgm:spPr/>
      <dgm:t>
        <a:bodyPr/>
        <a:lstStyle/>
        <a:p>
          <a:endParaRPr lang="en-US"/>
        </a:p>
      </dgm:t>
    </dgm:pt>
    <dgm:pt modelId="{894F9169-F3C5-4073-99D6-4CCE1ED1AD28}" type="sibTrans" cxnId="{89B42F9C-A572-4353-BF9A-D23A23608130}">
      <dgm:prSet/>
      <dgm:spPr/>
      <dgm:t>
        <a:bodyPr/>
        <a:lstStyle/>
        <a:p>
          <a:endParaRPr lang="en-US"/>
        </a:p>
      </dgm:t>
    </dgm:pt>
    <dgm:pt modelId="{E86CB061-16D9-484E-8892-4C99FE6A35DB}">
      <dgm:prSet phldrT="[Text]"/>
      <dgm:spPr/>
      <dgm:t>
        <a:bodyPr/>
        <a:lstStyle/>
        <a:p>
          <a:r>
            <a:rPr lang="en-US" dirty="0"/>
            <a:t>Confidentiality</a:t>
          </a:r>
        </a:p>
      </dgm:t>
    </dgm:pt>
    <dgm:pt modelId="{87AEA101-E8E8-4BC9-AD87-BB29C271DDD1}" type="parTrans" cxnId="{DA80A57D-32AC-4FA4-843E-2F3D65FEFBA1}">
      <dgm:prSet/>
      <dgm:spPr/>
      <dgm:t>
        <a:bodyPr/>
        <a:lstStyle/>
        <a:p>
          <a:endParaRPr lang="en-US"/>
        </a:p>
      </dgm:t>
    </dgm:pt>
    <dgm:pt modelId="{73D354AA-8AED-494C-99F8-0ED2AC79F3A7}" type="sibTrans" cxnId="{DA80A57D-32AC-4FA4-843E-2F3D65FEFBA1}">
      <dgm:prSet/>
      <dgm:spPr/>
      <dgm:t>
        <a:bodyPr/>
        <a:lstStyle/>
        <a:p>
          <a:endParaRPr lang="en-US"/>
        </a:p>
      </dgm:t>
    </dgm:pt>
    <dgm:pt modelId="{49EC1F95-1C36-4C29-B94C-2AADC33069F6}" type="pres">
      <dgm:prSet presAssocID="{700452B7-2E88-4717-9BD5-FD056A4CE48E}" presName="Name0" presStyleCnt="0">
        <dgm:presLayoutVars>
          <dgm:resizeHandles/>
        </dgm:presLayoutVars>
      </dgm:prSet>
      <dgm:spPr/>
    </dgm:pt>
    <dgm:pt modelId="{E0423AED-5FE8-455D-A16F-138D67886059}" type="pres">
      <dgm:prSet presAssocID="{1BF0345A-F277-4EEF-9DC1-CAFF4B4C8A04}" presName="text" presStyleLbl="node1" presStyleIdx="0" presStyleCnt="3">
        <dgm:presLayoutVars>
          <dgm:bulletEnabled val="1"/>
        </dgm:presLayoutVars>
      </dgm:prSet>
      <dgm:spPr/>
    </dgm:pt>
    <dgm:pt modelId="{671412C7-ED91-4DE2-8300-D40D4D8F45AA}" type="pres">
      <dgm:prSet presAssocID="{BDCFBC44-499A-433D-ACE6-8C6CF1B6FF1A}" presName="space" presStyleCnt="0"/>
      <dgm:spPr/>
    </dgm:pt>
    <dgm:pt modelId="{CC69E83A-394C-4ADB-9EA5-9D82C65DB1C2}" type="pres">
      <dgm:prSet presAssocID="{7045FCC5-D7D9-4612-B27C-9CED6D777E21}" presName="text" presStyleLbl="node1" presStyleIdx="1" presStyleCnt="3">
        <dgm:presLayoutVars>
          <dgm:bulletEnabled val="1"/>
        </dgm:presLayoutVars>
      </dgm:prSet>
      <dgm:spPr/>
    </dgm:pt>
    <dgm:pt modelId="{3B23C9A1-EF9D-4FE2-8492-B5AEF908C0F9}" type="pres">
      <dgm:prSet presAssocID="{894F9169-F3C5-4073-99D6-4CCE1ED1AD28}" presName="space" presStyleCnt="0"/>
      <dgm:spPr/>
    </dgm:pt>
    <dgm:pt modelId="{887392A1-616F-44BB-8D20-A916C274692F}" type="pres">
      <dgm:prSet presAssocID="{E86CB061-16D9-484E-8892-4C99FE6A35DB}" presName="text" presStyleLbl="node1" presStyleIdx="2" presStyleCnt="3">
        <dgm:presLayoutVars>
          <dgm:bulletEnabled val="1"/>
        </dgm:presLayoutVars>
      </dgm:prSet>
      <dgm:spPr/>
    </dgm:pt>
  </dgm:ptLst>
  <dgm:cxnLst>
    <dgm:cxn modelId="{9F214360-CDAD-44DD-9ECC-2B75DEDBA9BF}" type="presOf" srcId="{E86CB061-16D9-484E-8892-4C99FE6A35DB}" destId="{887392A1-616F-44BB-8D20-A916C274692F}" srcOrd="0" destOrd="0" presId="urn:diagrams.loki3.com/VaryingWidthList+Icon"/>
    <dgm:cxn modelId="{AA7E5450-8D32-4BE9-918C-C4DCE1A8064F}" srcId="{700452B7-2E88-4717-9BD5-FD056A4CE48E}" destId="{1BF0345A-F277-4EEF-9DC1-CAFF4B4C8A04}" srcOrd="0" destOrd="0" parTransId="{DC47F3E2-2A01-49B8-BF2C-24E4E65DC8BD}" sibTransId="{BDCFBC44-499A-433D-ACE6-8C6CF1B6FF1A}"/>
    <dgm:cxn modelId="{858C3653-CEE6-495A-B4C4-0849B11DDC54}" type="presOf" srcId="{700452B7-2E88-4717-9BD5-FD056A4CE48E}" destId="{49EC1F95-1C36-4C29-B94C-2AADC33069F6}" srcOrd="0" destOrd="0" presId="urn:diagrams.loki3.com/VaryingWidthList+Icon"/>
    <dgm:cxn modelId="{8D8B2B7B-38D9-4A41-9226-60F87C0044DF}" type="presOf" srcId="{7045FCC5-D7D9-4612-B27C-9CED6D777E21}" destId="{CC69E83A-394C-4ADB-9EA5-9D82C65DB1C2}" srcOrd="0" destOrd="0" presId="urn:diagrams.loki3.com/VaryingWidthList+Icon"/>
    <dgm:cxn modelId="{DA80A57D-32AC-4FA4-843E-2F3D65FEFBA1}" srcId="{700452B7-2E88-4717-9BD5-FD056A4CE48E}" destId="{E86CB061-16D9-484E-8892-4C99FE6A35DB}" srcOrd="2" destOrd="0" parTransId="{87AEA101-E8E8-4BC9-AD87-BB29C271DDD1}" sibTransId="{73D354AA-8AED-494C-99F8-0ED2AC79F3A7}"/>
    <dgm:cxn modelId="{89B42F9C-A572-4353-BF9A-D23A23608130}" srcId="{700452B7-2E88-4717-9BD5-FD056A4CE48E}" destId="{7045FCC5-D7D9-4612-B27C-9CED6D777E21}" srcOrd="1" destOrd="0" parTransId="{8A299FED-3FCE-4901-B83B-6A5363AFA8B2}" sibTransId="{894F9169-F3C5-4073-99D6-4CCE1ED1AD28}"/>
    <dgm:cxn modelId="{A6309DDF-6A58-4A00-BFF7-27D41FA04394}" type="presOf" srcId="{1BF0345A-F277-4EEF-9DC1-CAFF4B4C8A04}" destId="{E0423AED-5FE8-455D-A16F-138D67886059}" srcOrd="0" destOrd="0" presId="urn:diagrams.loki3.com/VaryingWidthList+Icon"/>
    <dgm:cxn modelId="{CE5E8BA8-41FB-4901-B456-ED9FAE65052D}" type="presParOf" srcId="{49EC1F95-1C36-4C29-B94C-2AADC33069F6}" destId="{E0423AED-5FE8-455D-A16F-138D67886059}" srcOrd="0" destOrd="0" presId="urn:diagrams.loki3.com/VaryingWidthList+Icon"/>
    <dgm:cxn modelId="{0D90BD9D-9EDA-4576-88BC-4F783BB15A64}" type="presParOf" srcId="{49EC1F95-1C36-4C29-B94C-2AADC33069F6}" destId="{671412C7-ED91-4DE2-8300-D40D4D8F45AA}" srcOrd="1" destOrd="0" presId="urn:diagrams.loki3.com/VaryingWidthList+Icon"/>
    <dgm:cxn modelId="{4C769EDA-1880-405E-B1DB-474D6F01AD3D}" type="presParOf" srcId="{49EC1F95-1C36-4C29-B94C-2AADC33069F6}" destId="{CC69E83A-394C-4ADB-9EA5-9D82C65DB1C2}" srcOrd="2" destOrd="0" presId="urn:diagrams.loki3.com/VaryingWidthList+Icon"/>
    <dgm:cxn modelId="{A8EB936C-AC9A-487F-A1AF-36E1648B4630}" type="presParOf" srcId="{49EC1F95-1C36-4C29-B94C-2AADC33069F6}" destId="{3B23C9A1-EF9D-4FE2-8492-B5AEF908C0F9}" srcOrd="3" destOrd="0" presId="urn:diagrams.loki3.com/VaryingWidthList+Icon"/>
    <dgm:cxn modelId="{3424269B-0AA2-47A8-9B20-EBB5F17782B0}" type="presParOf" srcId="{49EC1F95-1C36-4C29-B94C-2AADC33069F6}" destId="{887392A1-616F-44BB-8D20-A916C274692F}"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3E93A75-CA98-45E9-9467-B730FB477941}" type="doc">
      <dgm:prSet loTypeId="urn:microsoft.com/office/officeart/2005/8/layout/hProcess9" loCatId="process" qsTypeId="urn:microsoft.com/office/officeart/2005/8/quickstyle/simple1" qsCatId="simple" csTypeId="urn:microsoft.com/office/officeart/2005/8/colors/colorful3" csCatId="colorful" phldr="1"/>
      <dgm:spPr/>
    </dgm:pt>
    <dgm:pt modelId="{2ED90A47-178B-48AB-915E-2ED9D3A0D976}">
      <dgm:prSet phldrT="[Text]"/>
      <dgm:spPr/>
      <dgm:t>
        <a:bodyPr/>
        <a:lstStyle/>
        <a:p>
          <a:r>
            <a:rPr lang="en-US" dirty="0"/>
            <a:t>Monitor the situation</a:t>
          </a:r>
        </a:p>
      </dgm:t>
    </dgm:pt>
    <dgm:pt modelId="{F6581D39-2609-4D5A-A54A-CEFE09D63A5F}" type="parTrans" cxnId="{0EA19A26-E458-4002-8911-2FCC537EB407}">
      <dgm:prSet/>
      <dgm:spPr/>
    </dgm:pt>
    <dgm:pt modelId="{6ADFFBED-74AA-4C3E-A0E2-DD6347F7A1D4}" type="sibTrans" cxnId="{0EA19A26-E458-4002-8911-2FCC537EB407}">
      <dgm:prSet/>
      <dgm:spPr/>
    </dgm:pt>
    <dgm:pt modelId="{8F9523E4-9E9B-41A1-B2AE-4B780F608236}">
      <dgm:prSet phldrT="[Text]"/>
      <dgm:spPr/>
      <dgm:t>
        <a:bodyPr/>
        <a:lstStyle/>
        <a:p>
          <a:r>
            <a:rPr lang="en-US" dirty="0"/>
            <a:t>Temporarily reassign</a:t>
          </a:r>
        </a:p>
      </dgm:t>
    </dgm:pt>
    <dgm:pt modelId="{AA93DDB1-C92F-4DB0-8F55-2CB91F1FAA86}" type="parTrans" cxnId="{78F72C4B-1865-466A-8322-775371EC9A40}">
      <dgm:prSet/>
      <dgm:spPr/>
    </dgm:pt>
    <dgm:pt modelId="{9EF22568-83DC-475A-B2A4-FA3438FAD160}" type="sibTrans" cxnId="{78F72C4B-1865-466A-8322-775371EC9A40}">
      <dgm:prSet/>
      <dgm:spPr/>
    </dgm:pt>
    <dgm:pt modelId="{0F484065-4ACE-42FD-953B-97D5218DDC61}">
      <dgm:prSet phldrT="[Text]"/>
      <dgm:spPr/>
      <dgm:t>
        <a:bodyPr/>
        <a:lstStyle/>
        <a:p>
          <a:r>
            <a:rPr lang="en-US" dirty="0"/>
            <a:t>Remain business-like</a:t>
          </a:r>
        </a:p>
      </dgm:t>
    </dgm:pt>
    <dgm:pt modelId="{8696B4D0-432D-4C01-9694-58122FBE76B1}" type="parTrans" cxnId="{C45FB95A-C924-4166-BFC3-E4D1C9686E24}">
      <dgm:prSet/>
      <dgm:spPr/>
    </dgm:pt>
    <dgm:pt modelId="{57D7E514-2DBD-492F-AB85-738996A837F7}" type="sibTrans" cxnId="{C45FB95A-C924-4166-BFC3-E4D1C9686E24}">
      <dgm:prSet/>
      <dgm:spPr/>
    </dgm:pt>
    <dgm:pt modelId="{19EEA24A-2DDC-4BD9-B873-32E3F48CE5CA}" type="pres">
      <dgm:prSet presAssocID="{23E93A75-CA98-45E9-9467-B730FB477941}" presName="CompostProcess" presStyleCnt="0">
        <dgm:presLayoutVars>
          <dgm:dir/>
          <dgm:resizeHandles val="exact"/>
        </dgm:presLayoutVars>
      </dgm:prSet>
      <dgm:spPr/>
    </dgm:pt>
    <dgm:pt modelId="{151E6791-3014-4605-8420-87185BD4F3DE}" type="pres">
      <dgm:prSet presAssocID="{23E93A75-CA98-45E9-9467-B730FB477941}" presName="arrow" presStyleLbl="bgShp" presStyleIdx="0" presStyleCnt="1"/>
      <dgm:spPr/>
    </dgm:pt>
    <dgm:pt modelId="{46211ECA-8F00-45F2-8282-0780077E6062}" type="pres">
      <dgm:prSet presAssocID="{23E93A75-CA98-45E9-9467-B730FB477941}" presName="linearProcess" presStyleCnt="0"/>
      <dgm:spPr/>
    </dgm:pt>
    <dgm:pt modelId="{8C21BBB0-C32A-448C-976E-34DF6D4F3346}" type="pres">
      <dgm:prSet presAssocID="{2ED90A47-178B-48AB-915E-2ED9D3A0D976}" presName="textNode" presStyleLbl="node1" presStyleIdx="0" presStyleCnt="3">
        <dgm:presLayoutVars>
          <dgm:bulletEnabled val="1"/>
        </dgm:presLayoutVars>
      </dgm:prSet>
      <dgm:spPr/>
    </dgm:pt>
    <dgm:pt modelId="{FB032BAB-3148-4601-8881-A3304B87D502}" type="pres">
      <dgm:prSet presAssocID="{6ADFFBED-74AA-4C3E-A0E2-DD6347F7A1D4}" presName="sibTrans" presStyleCnt="0"/>
      <dgm:spPr/>
    </dgm:pt>
    <dgm:pt modelId="{C00B5C20-B45A-4833-B870-9AB805145F83}" type="pres">
      <dgm:prSet presAssocID="{8F9523E4-9E9B-41A1-B2AE-4B780F608236}" presName="textNode" presStyleLbl="node1" presStyleIdx="1" presStyleCnt="3">
        <dgm:presLayoutVars>
          <dgm:bulletEnabled val="1"/>
        </dgm:presLayoutVars>
      </dgm:prSet>
      <dgm:spPr/>
    </dgm:pt>
    <dgm:pt modelId="{ABD6778A-812B-4D0E-A3CC-15B286198405}" type="pres">
      <dgm:prSet presAssocID="{9EF22568-83DC-475A-B2A4-FA3438FAD160}" presName="sibTrans" presStyleCnt="0"/>
      <dgm:spPr/>
    </dgm:pt>
    <dgm:pt modelId="{77568834-E32A-4D9E-8F30-BCB552A57F46}" type="pres">
      <dgm:prSet presAssocID="{0F484065-4ACE-42FD-953B-97D5218DDC61}" presName="textNode" presStyleLbl="node1" presStyleIdx="2" presStyleCnt="3">
        <dgm:presLayoutVars>
          <dgm:bulletEnabled val="1"/>
        </dgm:presLayoutVars>
      </dgm:prSet>
      <dgm:spPr/>
    </dgm:pt>
  </dgm:ptLst>
  <dgm:cxnLst>
    <dgm:cxn modelId="{0EA19A26-E458-4002-8911-2FCC537EB407}" srcId="{23E93A75-CA98-45E9-9467-B730FB477941}" destId="{2ED90A47-178B-48AB-915E-2ED9D3A0D976}" srcOrd="0" destOrd="0" parTransId="{F6581D39-2609-4D5A-A54A-CEFE09D63A5F}" sibTransId="{6ADFFBED-74AA-4C3E-A0E2-DD6347F7A1D4}"/>
    <dgm:cxn modelId="{6A047F36-8A7B-4AA1-AA13-63429DD8565A}" type="presOf" srcId="{23E93A75-CA98-45E9-9467-B730FB477941}" destId="{19EEA24A-2DDC-4BD9-B873-32E3F48CE5CA}" srcOrd="0" destOrd="0" presId="urn:microsoft.com/office/officeart/2005/8/layout/hProcess9"/>
    <dgm:cxn modelId="{C6EB7E60-E40D-4D9F-A993-8A5BF46EA436}" type="presOf" srcId="{0F484065-4ACE-42FD-953B-97D5218DDC61}" destId="{77568834-E32A-4D9E-8F30-BCB552A57F46}" srcOrd="0" destOrd="0" presId="urn:microsoft.com/office/officeart/2005/8/layout/hProcess9"/>
    <dgm:cxn modelId="{78F72C4B-1865-466A-8322-775371EC9A40}" srcId="{23E93A75-CA98-45E9-9467-B730FB477941}" destId="{8F9523E4-9E9B-41A1-B2AE-4B780F608236}" srcOrd="1" destOrd="0" parTransId="{AA93DDB1-C92F-4DB0-8F55-2CB91F1FAA86}" sibTransId="{9EF22568-83DC-475A-B2A4-FA3438FAD160}"/>
    <dgm:cxn modelId="{92865459-FDB6-4F60-8380-AC853B063838}" type="presOf" srcId="{2ED90A47-178B-48AB-915E-2ED9D3A0D976}" destId="{8C21BBB0-C32A-448C-976E-34DF6D4F3346}" srcOrd="0" destOrd="0" presId="urn:microsoft.com/office/officeart/2005/8/layout/hProcess9"/>
    <dgm:cxn modelId="{C45FB95A-C924-4166-BFC3-E4D1C9686E24}" srcId="{23E93A75-CA98-45E9-9467-B730FB477941}" destId="{0F484065-4ACE-42FD-953B-97D5218DDC61}" srcOrd="2" destOrd="0" parTransId="{8696B4D0-432D-4C01-9694-58122FBE76B1}" sibTransId="{57D7E514-2DBD-492F-AB85-738996A837F7}"/>
    <dgm:cxn modelId="{D17A78D8-F54E-4FFF-92AB-F9AE6ED3A267}" type="presOf" srcId="{8F9523E4-9E9B-41A1-B2AE-4B780F608236}" destId="{C00B5C20-B45A-4833-B870-9AB805145F83}" srcOrd="0" destOrd="0" presId="urn:microsoft.com/office/officeart/2005/8/layout/hProcess9"/>
    <dgm:cxn modelId="{6522A82C-D62F-4B5F-8D3F-2C24FE3E81F6}" type="presParOf" srcId="{19EEA24A-2DDC-4BD9-B873-32E3F48CE5CA}" destId="{151E6791-3014-4605-8420-87185BD4F3DE}" srcOrd="0" destOrd="0" presId="urn:microsoft.com/office/officeart/2005/8/layout/hProcess9"/>
    <dgm:cxn modelId="{A25693DF-CD6C-4069-936A-C05F71CDB857}" type="presParOf" srcId="{19EEA24A-2DDC-4BD9-B873-32E3F48CE5CA}" destId="{46211ECA-8F00-45F2-8282-0780077E6062}" srcOrd="1" destOrd="0" presId="urn:microsoft.com/office/officeart/2005/8/layout/hProcess9"/>
    <dgm:cxn modelId="{58904721-D958-4A54-9F14-7F79BC322778}" type="presParOf" srcId="{46211ECA-8F00-45F2-8282-0780077E6062}" destId="{8C21BBB0-C32A-448C-976E-34DF6D4F3346}" srcOrd="0" destOrd="0" presId="urn:microsoft.com/office/officeart/2005/8/layout/hProcess9"/>
    <dgm:cxn modelId="{3A42F87E-D778-4874-A267-12D07FCB3854}" type="presParOf" srcId="{46211ECA-8F00-45F2-8282-0780077E6062}" destId="{FB032BAB-3148-4601-8881-A3304B87D502}" srcOrd="1" destOrd="0" presId="urn:microsoft.com/office/officeart/2005/8/layout/hProcess9"/>
    <dgm:cxn modelId="{9D482CE2-6673-4194-A4C8-B8E0D8604B2B}" type="presParOf" srcId="{46211ECA-8F00-45F2-8282-0780077E6062}" destId="{C00B5C20-B45A-4833-B870-9AB805145F83}" srcOrd="2" destOrd="0" presId="urn:microsoft.com/office/officeart/2005/8/layout/hProcess9"/>
    <dgm:cxn modelId="{689AE1A2-3668-4695-A256-AAC1EFBFC9FD}" type="presParOf" srcId="{46211ECA-8F00-45F2-8282-0780077E6062}" destId="{ABD6778A-812B-4D0E-A3CC-15B286198405}" srcOrd="3" destOrd="0" presId="urn:microsoft.com/office/officeart/2005/8/layout/hProcess9"/>
    <dgm:cxn modelId="{D0303445-1DB4-4C68-9D84-24198C673047}" type="presParOf" srcId="{46211ECA-8F00-45F2-8282-0780077E6062}" destId="{77568834-E32A-4D9E-8F30-BCB552A57F46}"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B7528F97-E906-4BB5-84D4-59D3D3BFD5CF}"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D52685E2-ED75-446E-B6DE-87EF6C47EB16}">
      <dgm:prSet phldrT="[Text]"/>
      <dgm:spPr/>
      <dgm:t>
        <a:bodyPr/>
        <a:lstStyle/>
        <a:p>
          <a:r>
            <a:rPr lang="en-US" b="0" dirty="0"/>
            <a:t>Map out the investigation</a:t>
          </a:r>
        </a:p>
      </dgm:t>
    </dgm:pt>
    <dgm:pt modelId="{1832E3AF-44C0-445C-888B-660DD3D0C582}" type="parTrans" cxnId="{F7E903C6-1FE5-4B0D-83FF-D7C207FE6406}">
      <dgm:prSet/>
      <dgm:spPr/>
      <dgm:t>
        <a:bodyPr/>
        <a:lstStyle/>
        <a:p>
          <a:endParaRPr lang="en-US"/>
        </a:p>
      </dgm:t>
    </dgm:pt>
    <dgm:pt modelId="{C83E8332-82FE-465B-A4F5-8A4FF5D47E36}" type="sibTrans" cxnId="{F7E903C6-1FE5-4B0D-83FF-D7C207FE6406}">
      <dgm:prSet/>
      <dgm:spPr/>
      <dgm:t>
        <a:bodyPr/>
        <a:lstStyle/>
        <a:p>
          <a:endParaRPr lang="en-US" dirty="0"/>
        </a:p>
      </dgm:t>
    </dgm:pt>
    <dgm:pt modelId="{25CAD66E-00F1-40BA-9983-B44B1231FC92}">
      <dgm:prSet phldrT="[Text]"/>
      <dgm:spPr/>
      <dgm:t>
        <a:bodyPr/>
        <a:lstStyle/>
        <a:p>
          <a:r>
            <a:rPr lang="en-US" b="0" dirty="0"/>
            <a:t>Assemble documents and other evidence</a:t>
          </a:r>
        </a:p>
      </dgm:t>
    </dgm:pt>
    <dgm:pt modelId="{6EAB157E-593A-40AF-82E7-7211B0A97778}" type="parTrans" cxnId="{31310BF7-4A3A-4240-80BC-3C14B60B5143}">
      <dgm:prSet/>
      <dgm:spPr/>
      <dgm:t>
        <a:bodyPr/>
        <a:lstStyle/>
        <a:p>
          <a:endParaRPr lang="en-US"/>
        </a:p>
      </dgm:t>
    </dgm:pt>
    <dgm:pt modelId="{363D85ED-E180-4E51-BBEB-E302E850A753}" type="sibTrans" cxnId="{31310BF7-4A3A-4240-80BC-3C14B60B5143}">
      <dgm:prSet/>
      <dgm:spPr/>
      <dgm:t>
        <a:bodyPr/>
        <a:lstStyle/>
        <a:p>
          <a:endParaRPr lang="en-US" dirty="0"/>
        </a:p>
      </dgm:t>
    </dgm:pt>
    <dgm:pt modelId="{632D9A55-CA7A-4FBF-8090-87B70280E065}">
      <dgm:prSet phldrT="[Text]"/>
      <dgm:spPr/>
      <dgm:t>
        <a:bodyPr/>
        <a:lstStyle/>
        <a:p>
          <a:r>
            <a:rPr lang="en-US" b="0" dirty="0"/>
            <a:t>Plan and conduct interviews</a:t>
          </a:r>
        </a:p>
      </dgm:t>
    </dgm:pt>
    <dgm:pt modelId="{F4F04FAE-4FF3-4FDD-8880-F390FCF72E3D}" type="parTrans" cxnId="{97A9729F-0182-4F54-ABDA-596199A1D85D}">
      <dgm:prSet/>
      <dgm:spPr/>
      <dgm:t>
        <a:bodyPr/>
        <a:lstStyle/>
        <a:p>
          <a:endParaRPr lang="en-US"/>
        </a:p>
      </dgm:t>
    </dgm:pt>
    <dgm:pt modelId="{E9B79ECC-0DC7-44A0-A85B-B37F66D0C818}" type="sibTrans" cxnId="{97A9729F-0182-4F54-ABDA-596199A1D85D}">
      <dgm:prSet/>
      <dgm:spPr/>
      <dgm:t>
        <a:bodyPr/>
        <a:lstStyle/>
        <a:p>
          <a:endParaRPr lang="en-US" dirty="0"/>
        </a:p>
      </dgm:t>
    </dgm:pt>
    <dgm:pt modelId="{07A2C53E-DB7F-4C5C-9561-E20856548EA9}">
      <dgm:prSet phldrT="[Text]"/>
      <dgm:spPr/>
      <dgm:t>
        <a:bodyPr/>
        <a:lstStyle/>
        <a:p>
          <a:r>
            <a:rPr lang="en-US" b="0" dirty="0"/>
            <a:t>Review and evaluate the evidence</a:t>
          </a:r>
        </a:p>
      </dgm:t>
    </dgm:pt>
    <dgm:pt modelId="{8E7A6EB0-3483-4CB7-A34C-FC456280A831}" type="parTrans" cxnId="{7392376C-B792-4545-B4AC-639A57ACBB06}">
      <dgm:prSet/>
      <dgm:spPr/>
    </dgm:pt>
    <dgm:pt modelId="{53E9B0ED-AF38-4A79-BC2E-099CAEE88F42}" type="sibTrans" cxnId="{7392376C-B792-4545-B4AC-639A57ACBB06}">
      <dgm:prSet/>
      <dgm:spPr/>
    </dgm:pt>
    <dgm:pt modelId="{95FBAD4B-4F94-471B-B0F4-B0A5BC570F77}" type="pres">
      <dgm:prSet presAssocID="{B7528F97-E906-4BB5-84D4-59D3D3BFD5CF}" presName="outerComposite" presStyleCnt="0">
        <dgm:presLayoutVars>
          <dgm:chMax val="5"/>
          <dgm:dir/>
          <dgm:resizeHandles val="exact"/>
        </dgm:presLayoutVars>
      </dgm:prSet>
      <dgm:spPr/>
    </dgm:pt>
    <dgm:pt modelId="{53201322-6F42-4223-AD07-92AF83DE2A20}" type="pres">
      <dgm:prSet presAssocID="{B7528F97-E906-4BB5-84D4-59D3D3BFD5CF}" presName="dummyMaxCanvas" presStyleCnt="0">
        <dgm:presLayoutVars/>
      </dgm:prSet>
      <dgm:spPr/>
    </dgm:pt>
    <dgm:pt modelId="{AEED21CA-8122-409C-BAC1-EAFAAF12322A}" type="pres">
      <dgm:prSet presAssocID="{B7528F97-E906-4BB5-84D4-59D3D3BFD5CF}" presName="FourNodes_1" presStyleLbl="node1" presStyleIdx="0" presStyleCnt="4">
        <dgm:presLayoutVars>
          <dgm:bulletEnabled val="1"/>
        </dgm:presLayoutVars>
      </dgm:prSet>
      <dgm:spPr/>
    </dgm:pt>
    <dgm:pt modelId="{FB4AC930-93E6-4EC6-A73D-48C3AE561A76}" type="pres">
      <dgm:prSet presAssocID="{B7528F97-E906-4BB5-84D4-59D3D3BFD5CF}" presName="FourNodes_2" presStyleLbl="node1" presStyleIdx="1" presStyleCnt="4">
        <dgm:presLayoutVars>
          <dgm:bulletEnabled val="1"/>
        </dgm:presLayoutVars>
      </dgm:prSet>
      <dgm:spPr/>
    </dgm:pt>
    <dgm:pt modelId="{A28416EE-1391-4B68-B8FB-A183AB0B16D0}" type="pres">
      <dgm:prSet presAssocID="{B7528F97-E906-4BB5-84D4-59D3D3BFD5CF}" presName="FourNodes_3" presStyleLbl="node1" presStyleIdx="2" presStyleCnt="4">
        <dgm:presLayoutVars>
          <dgm:bulletEnabled val="1"/>
        </dgm:presLayoutVars>
      </dgm:prSet>
      <dgm:spPr/>
    </dgm:pt>
    <dgm:pt modelId="{7C47935E-07F8-40A1-8CF7-AC2F238B7BA9}" type="pres">
      <dgm:prSet presAssocID="{B7528F97-E906-4BB5-84D4-59D3D3BFD5CF}" presName="FourNodes_4" presStyleLbl="node1" presStyleIdx="3" presStyleCnt="4">
        <dgm:presLayoutVars>
          <dgm:bulletEnabled val="1"/>
        </dgm:presLayoutVars>
      </dgm:prSet>
      <dgm:spPr/>
    </dgm:pt>
    <dgm:pt modelId="{80620BD6-868B-44EB-B0E3-2EFDD2EC8A33}" type="pres">
      <dgm:prSet presAssocID="{B7528F97-E906-4BB5-84D4-59D3D3BFD5CF}" presName="FourConn_1-2" presStyleLbl="fgAccFollowNode1" presStyleIdx="0" presStyleCnt="3">
        <dgm:presLayoutVars>
          <dgm:bulletEnabled val="1"/>
        </dgm:presLayoutVars>
      </dgm:prSet>
      <dgm:spPr/>
    </dgm:pt>
    <dgm:pt modelId="{0A35B26C-7BE4-4EDC-9D40-48CCD0E01C35}" type="pres">
      <dgm:prSet presAssocID="{B7528F97-E906-4BB5-84D4-59D3D3BFD5CF}" presName="FourConn_2-3" presStyleLbl="fgAccFollowNode1" presStyleIdx="1" presStyleCnt="3">
        <dgm:presLayoutVars>
          <dgm:bulletEnabled val="1"/>
        </dgm:presLayoutVars>
      </dgm:prSet>
      <dgm:spPr/>
    </dgm:pt>
    <dgm:pt modelId="{61E231F6-36E6-4324-8EDC-27DC649E6E96}" type="pres">
      <dgm:prSet presAssocID="{B7528F97-E906-4BB5-84D4-59D3D3BFD5CF}" presName="FourConn_3-4" presStyleLbl="fgAccFollowNode1" presStyleIdx="2" presStyleCnt="3">
        <dgm:presLayoutVars>
          <dgm:bulletEnabled val="1"/>
        </dgm:presLayoutVars>
      </dgm:prSet>
      <dgm:spPr/>
    </dgm:pt>
    <dgm:pt modelId="{65578162-282A-4930-BA11-3B58BE920680}" type="pres">
      <dgm:prSet presAssocID="{B7528F97-E906-4BB5-84D4-59D3D3BFD5CF}" presName="FourNodes_1_text" presStyleLbl="node1" presStyleIdx="3" presStyleCnt="4">
        <dgm:presLayoutVars>
          <dgm:bulletEnabled val="1"/>
        </dgm:presLayoutVars>
      </dgm:prSet>
      <dgm:spPr/>
    </dgm:pt>
    <dgm:pt modelId="{9C21D576-F8A4-4648-B04A-40A34B284204}" type="pres">
      <dgm:prSet presAssocID="{B7528F97-E906-4BB5-84D4-59D3D3BFD5CF}" presName="FourNodes_2_text" presStyleLbl="node1" presStyleIdx="3" presStyleCnt="4">
        <dgm:presLayoutVars>
          <dgm:bulletEnabled val="1"/>
        </dgm:presLayoutVars>
      </dgm:prSet>
      <dgm:spPr/>
    </dgm:pt>
    <dgm:pt modelId="{9B37B97F-5AB0-4BC2-9E9F-A1587D8676E3}" type="pres">
      <dgm:prSet presAssocID="{B7528F97-E906-4BB5-84D4-59D3D3BFD5CF}" presName="FourNodes_3_text" presStyleLbl="node1" presStyleIdx="3" presStyleCnt="4">
        <dgm:presLayoutVars>
          <dgm:bulletEnabled val="1"/>
        </dgm:presLayoutVars>
      </dgm:prSet>
      <dgm:spPr/>
    </dgm:pt>
    <dgm:pt modelId="{F3BE9E5F-297F-4826-AD80-961D44D7BF4D}" type="pres">
      <dgm:prSet presAssocID="{B7528F97-E906-4BB5-84D4-59D3D3BFD5CF}" presName="FourNodes_4_text" presStyleLbl="node1" presStyleIdx="3" presStyleCnt="4">
        <dgm:presLayoutVars>
          <dgm:bulletEnabled val="1"/>
        </dgm:presLayoutVars>
      </dgm:prSet>
      <dgm:spPr/>
    </dgm:pt>
  </dgm:ptLst>
  <dgm:cxnLst>
    <dgm:cxn modelId="{D356B213-3994-489A-826F-C3C64B8BC175}" type="presOf" srcId="{25CAD66E-00F1-40BA-9983-B44B1231FC92}" destId="{9C21D576-F8A4-4648-B04A-40A34B284204}" srcOrd="1" destOrd="0" presId="urn:microsoft.com/office/officeart/2005/8/layout/vProcess5"/>
    <dgm:cxn modelId="{126A2B2B-A0CA-462E-AC17-71FE03728433}" type="presOf" srcId="{07A2C53E-DB7F-4C5C-9561-E20856548EA9}" destId="{F3BE9E5F-297F-4826-AD80-961D44D7BF4D}" srcOrd="1" destOrd="0" presId="urn:microsoft.com/office/officeart/2005/8/layout/vProcess5"/>
    <dgm:cxn modelId="{3B11DA3C-4D3C-472F-9DEC-6125FC1B3095}" type="presOf" srcId="{363D85ED-E180-4E51-BBEB-E302E850A753}" destId="{0A35B26C-7BE4-4EDC-9D40-48CCD0E01C35}" srcOrd="0" destOrd="0" presId="urn:microsoft.com/office/officeart/2005/8/layout/vProcess5"/>
    <dgm:cxn modelId="{9D525069-8740-43E9-A1F9-97895C50B407}" type="presOf" srcId="{07A2C53E-DB7F-4C5C-9561-E20856548EA9}" destId="{7C47935E-07F8-40A1-8CF7-AC2F238B7BA9}" srcOrd="0" destOrd="0" presId="urn:microsoft.com/office/officeart/2005/8/layout/vProcess5"/>
    <dgm:cxn modelId="{7392376C-B792-4545-B4AC-639A57ACBB06}" srcId="{B7528F97-E906-4BB5-84D4-59D3D3BFD5CF}" destId="{07A2C53E-DB7F-4C5C-9561-E20856548EA9}" srcOrd="3" destOrd="0" parTransId="{8E7A6EB0-3483-4CB7-A34C-FC456280A831}" sibTransId="{53E9B0ED-AF38-4A79-BC2E-099CAEE88F42}"/>
    <dgm:cxn modelId="{775ADD6F-A58A-4374-9E67-2BFD6D9CA598}" type="presOf" srcId="{25CAD66E-00F1-40BA-9983-B44B1231FC92}" destId="{FB4AC930-93E6-4EC6-A73D-48C3AE561A76}" srcOrd="0" destOrd="0" presId="urn:microsoft.com/office/officeart/2005/8/layout/vProcess5"/>
    <dgm:cxn modelId="{C8687D57-E454-4B9D-81FD-1793FBFFADD2}" type="presOf" srcId="{B7528F97-E906-4BB5-84D4-59D3D3BFD5CF}" destId="{95FBAD4B-4F94-471B-B0F4-B0A5BC570F77}" srcOrd="0" destOrd="0" presId="urn:microsoft.com/office/officeart/2005/8/layout/vProcess5"/>
    <dgm:cxn modelId="{04D39880-34FD-4619-91F9-7D58FC5CEC2F}" type="presOf" srcId="{D52685E2-ED75-446E-B6DE-87EF6C47EB16}" destId="{65578162-282A-4930-BA11-3B58BE920680}" srcOrd="1" destOrd="0" presId="urn:microsoft.com/office/officeart/2005/8/layout/vProcess5"/>
    <dgm:cxn modelId="{C9FA169E-06B4-43B4-9E2C-613A2E3DBB6E}" type="presOf" srcId="{C83E8332-82FE-465B-A4F5-8A4FF5D47E36}" destId="{80620BD6-868B-44EB-B0E3-2EFDD2EC8A33}" srcOrd="0" destOrd="0" presId="urn:microsoft.com/office/officeart/2005/8/layout/vProcess5"/>
    <dgm:cxn modelId="{97A9729F-0182-4F54-ABDA-596199A1D85D}" srcId="{B7528F97-E906-4BB5-84D4-59D3D3BFD5CF}" destId="{632D9A55-CA7A-4FBF-8090-87B70280E065}" srcOrd="2" destOrd="0" parTransId="{F4F04FAE-4FF3-4FDD-8880-F390FCF72E3D}" sibTransId="{E9B79ECC-0DC7-44A0-A85B-B37F66D0C818}"/>
    <dgm:cxn modelId="{9BA774AD-0358-4B7A-A2EB-D9D8F7890224}" type="presOf" srcId="{632D9A55-CA7A-4FBF-8090-87B70280E065}" destId="{9B37B97F-5AB0-4BC2-9E9F-A1587D8676E3}" srcOrd="1" destOrd="0" presId="urn:microsoft.com/office/officeart/2005/8/layout/vProcess5"/>
    <dgm:cxn modelId="{79432FBD-4536-460A-8CE0-38392D939B55}" type="presOf" srcId="{632D9A55-CA7A-4FBF-8090-87B70280E065}" destId="{A28416EE-1391-4B68-B8FB-A183AB0B16D0}" srcOrd="0" destOrd="0" presId="urn:microsoft.com/office/officeart/2005/8/layout/vProcess5"/>
    <dgm:cxn modelId="{F7E903C6-1FE5-4B0D-83FF-D7C207FE6406}" srcId="{B7528F97-E906-4BB5-84D4-59D3D3BFD5CF}" destId="{D52685E2-ED75-446E-B6DE-87EF6C47EB16}" srcOrd="0" destOrd="0" parTransId="{1832E3AF-44C0-445C-888B-660DD3D0C582}" sibTransId="{C83E8332-82FE-465B-A4F5-8A4FF5D47E36}"/>
    <dgm:cxn modelId="{FC7D97D0-5F4C-4318-9143-D7C457D5FBED}" type="presOf" srcId="{E9B79ECC-0DC7-44A0-A85B-B37F66D0C818}" destId="{61E231F6-36E6-4324-8EDC-27DC649E6E96}" srcOrd="0" destOrd="0" presId="urn:microsoft.com/office/officeart/2005/8/layout/vProcess5"/>
    <dgm:cxn modelId="{7076B5E6-E3AC-464A-9ABA-C5E2D2DA7826}" type="presOf" srcId="{D52685E2-ED75-446E-B6DE-87EF6C47EB16}" destId="{AEED21CA-8122-409C-BAC1-EAFAAF12322A}" srcOrd="0" destOrd="0" presId="urn:microsoft.com/office/officeart/2005/8/layout/vProcess5"/>
    <dgm:cxn modelId="{31310BF7-4A3A-4240-80BC-3C14B60B5143}" srcId="{B7528F97-E906-4BB5-84D4-59D3D3BFD5CF}" destId="{25CAD66E-00F1-40BA-9983-B44B1231FC92}" srcOrd="1" destOrd="0" parTransId="{6EAB157E-593A-40AF-82E7-7211B0A97778}" sibTransId="{363D85ED-E180-4E51-BBEB-E302E850A753}"/>
    <dgm:cxn modelId="{029B86B4-BE88-437F-9C34-22A32A97A355}" type="presParOf" srcId="{95FBAD4B-4F94-471B-B0F4-B0A5BC570F77}" destId="{53201322-6F42-4223-AD07-92AF83DE2A20}" srcOrd="0" destOrd="0" presId="urn:microsoft.com/office/officeart/2005/8/layout/vProcess5"/>
    <dgm:cxn modelId="{6E776C91-0623-4A61-B7BA-8300E87D0436}" type="presParOf" srcId="{95FBAD4B-4F94-471B-B0F4-B0A5BC570F77}" destId="{AEED21CA-8122-409C-BAC1-EAFAAF12322A}" srcOrd="1" destOrd="0" presId="urn:microsoft.com/office/officeart/2005/8/layout/vProcess5"/>
    <dgm:cxn modelId="{2B4DDB39-42EA-4B3F-A3F9-C0FDDEB068EE}" type="presParOf" srcId="{95FBAD4B-4F94-471B-B0F4-B0A5BC570F77}" destId="{FB4AC930-93E6-4EC6-A73D-48C3AE561A76}" srcOrd="2" destOrd="0" presId="urn:microsoft.com/office/officeart/2005/8/layout/vProcess5"/>
    <dgm:cxn modelId="{9E5AFFA3-4607-4019-B98D-82CAD86E526F}" type="presParOf" srcId="{95FBAD4B-4F94-471B-B0F4-B0A5BC570F77}" destId="{A28416EE-1391-4B68-B8FB-A183AB0B16D0}" srcOrd="3" destOrd="0" presId="urn:microsoft.com/office/officeart/2005/8/layout/vProcess5"/>
    <dgm:cxn modelId="{FA3BAAF9-A8A3-4B29-8792-7F5554970354}" type="presParOf" srcId="{95FBAD4B-4F94-471B-B0F4-B0A5BC570F77}" destId="{7C47935E-07F8-40A1-8CF7-AC2F238B7BA9}" srcOrd="4" destOrd="0" presId="urn:microsoft.com/office/officeart/2005/8/layout/vProcess5"/>
    <dgm:cxn modelId="{A3D9DF0D-300D-4FE6-928B-A4EB4E96A185}" type="presParOf" srcId="{95FBAD4B-4F94-471B-B0F4-B0A5BC570F77}" destId="{80620BD6-868B-44EB-B0E3-2EFDD2EC8A33}" srcOrd="5" destOrd="0" presId="urn:microsoft.com/office/officeart/2005/8/layout/vProcess5"/>
    <dgm:cxn modelId="{6FCA4B3F-2A22-438C-99BD-9AA85D7581A1}" type="presParOf" srcId="{95FBAD4B-4F94-471B-B0F4-B0A5BC570F77}" destId="{0A35B26C-7BE4-4EDC-9D40-48CCD0E01C35}" srcOrd="6" destOrd="0" presId="urn:microsoft.com/office/officeart/2005/8/layout/vProcess5"/>
    <dgm:cxn modelId="{CB0F5480-FAF0-47DC-8F6B-9510CB6C142B}" type="presParOf" srcId="{95FBAD4B-4F94-471B-B0F4-B0A5BC570F77}" destId="{61E231F6-36E6-4324-8EDC-27DC649E6E96}" srcOrd="7" destOrd="0" presId="urn:microsoft.com/office/officeart/2005/8/layout/vProcess5"/>
    <dgm:cxn modelId="{7E08940A-F73E-48C7-A92E-CF59A2EDE9DF}" type="presParOf" srcId="{95FBAD4B-4F94-471B-B0F4-B0A5BC570F77}" destId="{65578162-282A-4930-BA11-3B58BE920680}" srcOrd="8" destOrd="0" presId="urn:microsoft.com/office/officeart/2005/8/layout/vProcess5"/>
    <dgm:cxn modelId="{B1A713EA-61C7-4AAB-B22F-F74D9B41F030}" type="presParOf" srcId="{95FBAD4B-4F94-471B-B0F4-B0A5BC570F77}" destId="{9C21D576-F8A4-4648-B04A-40A34B284204}" srcOrd="9" destOrd="0" presId="urn:microsoft.com/office/officeart/2005/8/layout/vProcess5"/>
    <dgm:cxn modelId="{E2FE3D01-3F2E-4AB3-8195-805EE112DFAC}" type="presParOf" srcId="{95FBAD4B-4F94-471B-B0F4-B0A5BC570F77}" destId="{9B37B97F-5AB0-4BC2-9E9F-A1587D8676E3}" srcOrd="10" destOrd="0" presId="urn:microsoft.com/office/officeart/2005/8/layout/vProcess5"/>
    <dgm:cxn modelId="{DEE4F518-3880-41BF-86A7-830ABFBD3F81}" type="presParOf" srcId="{95FBAD4B-4F94-471B-B0F4-B0A5BC570F77}" destId="{F3BE9E5F-297F-4826-AD80-961D44D7BF4D}"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3F22026-8A43-439F-9B60-D8723EB77946}" type="doc">
      <dgm:prSet loTypeId="urn:microsoft.com/office/officeart/2011/layout/TabList" loCatId="list" qsTypeId="urn:microsoft.com/office/officeart/2005/8/quickstyle/simple1" qsCatId="simple" csTypeId="urn:microsoft.com/office/officeart/2005/8/colors/colorful1" csCatId="colorful" phldr="1"/>
      <dgm:spPr/>
      <dgm:t>
        <a:bodyPr/>
        <a:lstStyle/>
        <a:p>
          <a:endParaRPr lang="en-US"/>
        </a:p>
      </dgm:t>
    </dgm:pt>
    <dgm:pt modelId="{F31A3E70-93D7-4120-91A3-A5DB64DED223}">
      <dgm:prSet phldrT="[Text]"/>
      <dgm:spPr/>
      <dgm:t>
        <a:bodyPr/>
        <a:lstStyle/>
        <a:p>
          <a:r>
            <a:rPr lang="en-US" b="1" dirty="0"/>
            <a:t>Ageism</a:t>
          </a:r>
          <a:endParaRPr lang="en-US" dirty="0"/>
        </a:p>
      </dgm:t>
    </dgm:pt>
    <dgm:pt modelId="{5A2D3113-2E56-4016-8097-FAD84C83098A}" type="parTrans" cxnId="{7B3D5844-893B-4AE4-A85D-9BC1DDDD0595}">
      <dgm:prSet/>
      <dgm:spPr/>
      <dgm:t>
        <a:bodyPr/>
        <a:lstStyle/>
        <a:p>
          <a:endParaRPr lang="en-US"/>
        </a:p>
      </dgm:t>
    </dgm:pt>
    <dgm:pt modelId="{BE5DDB77-8FFE-422F-911C-DCB0F84D59D4}" type="sibTrans" cxnId="{7B3D5844-893B-4AE4-A85D-9BC1DDDD0595}">
      <dgm:prSet/>
      <dgm:spPr/>
      <dgm:t>
        <a:bodyPr/>
        <a:lstStyle/>
        <a:p>
          <a:endParaRPr lang="en-US"/>
        </a:p>
      </dgm:t>
    </dgm:pt>
    <dgm:pt modelId="{0061DE4D-A0E0-4B1C-878C-4003D6ED04DB}">
      <dgm:prSet phldrT="[Text]"/>
      <dgm:spPr/>
      <dgm:t>
        <a:bodyPr/>
        <a:lstStyle/>
        <a:p>
          <a:r>
            <a:rPr lang="en-US" dirty="0"/>
            <a:t>Discriminatory beliefs and behaviors directed against people because of their age</a:t>
          </a:r>
        </a:p>
      </dgm:t>
    </dgm:pt>
    <dgm:pt modelId="{A2ACE4A0-B3E4-46B2-B78A-816E50B604A7}" type="parTrans" cxnId="{4A8F651F-6BBB-4212-B87A-BE8D3DB3882F}">
      <dgm:prSet/>
      <dgm:spPr/>
      <dgm:t>
        <a:bodyPr/>
        <a:lstStyle/>
        <a:p>
          <a:endParaRPr lang="en-US"/>
        </a:p>
      </dgm:t>
    </dgm:pt>
    <dgm:pt modelId="{9BC7160E-69DD-467F-87D2-18E4FDE13F45}" type="sibTrans" cxnId="{4A8F651F-6BBB-4212-B87A-BE8D3DB3882F}">
      <dgm:prSet/>
      <dgm:spPr/>
      <dgm:t>
        <a:bodyPr/>
        <a:lstStyle/>
        <a:p>
          <a:endParaRPr lang="en-US"/>
        </a:p>
      </dgm:t>
    </dgm:pt>
    <dgm:pt modelId="{87617A03-47CE-42DF-96FC-EBD69F25BD9B}">
      <dgm:prSet phldrT="[Text]"/>
      <dgm:spPr/>
      <dgm:t>
        <a:bodyPr/>
        <a:lstStyle/>
        <a:p>
          <a:r>
            <a:rPr lang="en-US" b="1" dirty="0"/>
            <a:t>Minorities</a:t>
          </a:r>
          <a:endParaRPr lang="en-US" dirty="0"/>
        </a:p>
      </dgm:t>
    </dgm:pt>
    <dgm:pt modelId="{08D6EC3D-FF9D-42B5-8DB2-D73008AA811C}" type="parTrans" cxnId="{AC112BAD-E530-4B48-9AF0-232BEF0004D0}">
      <dgm:prSet/>
      <dgm:spPr/>
      <dgm:t>
        <a:bodyPr/>
        <a:lstStyle/>
        <a:p>
          <a:endParaRPr lang="en-US"/>
        </a:p>
      </dgm:t>
    </dgm:pt>
    <dgm:pt modelId="{56989632-E31A-4540-A4BC-3C3C49C5A7BB}" type="sibTrans" cxnId="{AC112BAD-E530-4B48-9AF0-232BEF0004D0}">
      <dgm:prSet/>
      <dgm:spPr/>
      <dgm:t>
        <a:bodyPr/>
        <a:lstStyle/>
        <a:p>
          <a:endParaRPr lang="en-US"/>
        </a:p>
      </dgm:t>
    </dgm:pt>
    <dgm:pt modelId="{CA83AEE0-6F03-4896-A5C4-EA41E5B1C1FC}">
      <dgm:prSet phldrT="[Text]"/>
      <dgm:spPr/>
      <dgm:t>
        <a:bodyPr/>
        <a:lstStyle/>
        <a:p>
          <a:r>
            <a:rPr lang="en-US" dirty="0"/>
            <a:t>A part of a population differing from others in some characteristics, and often subjected to differential treatment</a:t>
          </a:r>
        </a:p>
      </dgm:t>
    </dgm:pt>
    <dgm:pt modelId="{DF1949C0-97B2-47F8-9EE3-E2C5CCF62308}" type="parTrans" cxnId="{526C62B6-D470-4BE1-B248-6E1361853C47}">
      <dgm:prSet/>
      <dgm:spPr/>
      <dgm:t>
        <a:bodyPr/>
        <a:lstStyle/>
        <a:p>
          <a:endParaRPr lang="en-US"/>
        </a:p>
      </dgm:t>
    </dgm:pt>
    <dgm:pt modelId="{6A10DA4A-820B-4939-883C-8918C22A7776}" type="sibTrans" cxnId="{526C62B6-D470-4BE1-B248-6E1361853C47}">
      <dgm:prSet/>
      <dgm:spPr/>
      <dgm:t>
        <a:bodyPr/>
        <a:lstStyle/>
        <a:p>
          <a:endParaRPr lang="en-US"/>
        </a:p>
      </dgm:t>
    </dgm:pt>
    <dgm:pt modelId="{74B73A55-B2D1-4646-8F36-6DB331C4DF74}">
      <dgm:prSet phldrT="[Text]"/>
      <dgm:spPr/>
      <dgm:t>
        <a:bodyPr/>
        <a:lstStyle/>
        <a:p>
          <a:r>
            <a:rPr lang="en-US" b="1" dirty="0"/>
            <a:t>Sexism</a:t>
          </a:r>
          <a:endParaRPr lang="en-US" dirty="0"/>
        </a:p>
      </dgm:t>
    </dgm:pt>
    <dgm:pt modelId="{E2A77C13-D2F1-4328-9C47-B944547E6A8B}" type="parTrans" cxnId="{3889E8A0-77B7-4F5F-AF6D-A9593B292B9D}">
      <dgm:prSet/>
      <dgm:spPr/>
      <dgm:t>
        <a:bodyPr/>
        <a:lstStyle/>
        <a:p>
          <a:endParaRPr lang="en-US"/>
        </a:p>
      </dgm:t>
    </dgm:pt>
    <dgm:pt modelId="{D5687261-DB4C-484D-9DC5-613F5BCC1B96}" type="sibTrans" cxnId="{3889E8A0-77B7-4F5F-AF6D-A9593B292B9D}">
      <dgm:prSet/>
      <dgm:spPr/>
      <dgm:t>
        <a:bodyPr/>
        <a:lstStyle/>
        <a:p>
          <a:endParaRPr lang="en-US"/>
        </a:p>
      </dgm:t>
    </dgm:pt>
    <dgm:pt modelId="{EDE80932-F883-4A8A-88B1-C1220C187853}">
      <dgm:prSet phldrT="[Text]"/>
      <dgm:spPr/>
      <dgm:t>
        <a:bodyPr/>
        <a:lstStyle/>
        <a:p>
          <a:r>
            <a:rPr lang="en-US" dirty="0"/>
            <a:t>Discriminatory beliefs and behaviors directed towards a person’s sex</a:t>
          </a:r>
        </a:p>
      </dgm:t>
    </dgm:pt>
    <dgm:pt modelId="{631A7A37-498D-46A4-8DF3-8C6C829550E3}" type="parTrans" cxnId="{3D46FBCB-D5A5-47E7-8AD5-5E93E7426B72}">
      <dgm:prSet/>
      <dgm:spPr/>
      <dgm:t>
        <a:bodyPr/>
        <a:lstStyle/>
        <a:p>
          <a:endParaRPr lang="en-US"/>
        </a:p>
      </dgm:t>
    </dgm:pt>
    <dgm:pt modelId="{4B588464-B882-4ED6-ACF8-7759F1AB7524}" type="sibTrans" cxnId="{3D46FBCB-D5A5-47E7-8AD5-5E93E7426B72}">
      <dgm:prSet/>
      <dgm:spPr/>
      <dgm:t>
        <a:bodyPr/>
        <a:lstStyle/>
        <a:p>
          <a:endParaRPr lang="en-US"/>
        </a:p>
      </dgm:t>
    </dgm:pt>
    <dgm:pt modelId="{264667EE-D975-494D-B549-CE52DB228AD0}" type="pres">
      <dgm:prSet presAssocID="{53F22026-8A43-439F-9B60-D8723EB77946}" presName="Name0" presStyleCnt="0">
        <dgm:presLayoutVars>
          <dgm:chMax/>
          <dgm:chPref val="3"/>
          <dgm:dir/>
          <dgm:animOne val="branch"/>
          <dgm:animLvl val="lvl"/>
        </dgm:presLayoutVars>
      </dgm:prSet>
      <dgm:spPr/>
    </dgm:pt>
    <dgm:pt modelId="{5C75E460-9325-405F-AB6F-0C0275BD903B}" type="pres">
      <dgm:prSet presAssocID="{F31A3E70-93D7-4120-91A3-A5DB64DED223}" presName="composite" presStyleCnt="0"/>
      <dgm:spPr/>
    </dgm:pt>
    <dgm:pt modelId="{14CE2887-1E87-49B9-9B14-5D5B2D7AEFDE}" type="pres">
      <dgm:prSet presAssocID="{F31A3E70-93D7-4120-91A3-A5DB64DED223}" presName="FirstChild" presStyleLbl="revTx" presStyleIdx="0" presStyleCnt="3">
        <dgm:presLayoutVars>
          <dgm:chMax val="0"/>
          <dgm:chPref val="0"/>
          <dgm:bulletEnabled val="1"/>
        </dgm:presLayoutVars>
      </dgm:prSet>
      <dgm:spPr/>
    </dgm:pt>
    <dgm:pt modelId="{3C0DA8B9-C62B-4372-A051-08C57ACC2843}" type="pres">
      <dgm:prSet presAssocID="{F31A3E70-93D7-4120-91A3-A5DB64DED223}" presName="Parent" presStyleLbl="alignNode1" presStyleIdx="0" presStyleCnt="3">
        <dgm:presLayoutVars>
          <dgm:chMax val="3"/>
          <dgm:chPref val="3"/>
          <dgm:bulletEnabled val="1"/>
        </dgm:presLayoutVars>
      </dgm:prSet>
      <dgm:spPr/>
    </dgm:pt>
    <dgm:pt modelId="{470D92F9-E95D-46EB-9952-C143EE259ACF}" type="pres">
      <dgm:prSet presAssocID="{F31A3E70-93D7-4120-91A3-A5DB64DED223}" presName="Accent" presStyleLbl="parChTrans1D1" presStyleIdx="0" presStyleCnt="3"/>
      <dgm:spPr/>
    </dgm:pt>
    <dgm:pt modelId="{C2CFFA72-E408-4E2E-8ECF-DEBC8F10B267}" type="pres">
      <dgm:prSet presAssocID="{BE5DDB77-8FFE-422F-911C-DCB0F84D59D4}" presName="sibTrans" presStyleCnt="0"/>
      <dgm:spPr/>
    </dgm:pt>
    <dgm:pt modelId="{DEA9E647-0942-4DE4-8621-21C17E631FB6}" type="pres">
      <dgm:prSet presAssocID="{87617A03-47CE-42DF-96FC-EBD69F25BD9B}" presName="composite" presStyleCnt="0"/>
      <dgm:spPr/>
    </dgm:pt>
    <dgm:pt modelId="{BBEF22D2-1D02-4CA7-B015-2AD30AF0801E}" type="pres">
      <dgm:prSet presAssocID="{87617A03-47CE-42DF-96FC-EBD69F25BD9B}" presName="FirstChild" presStyleLbl="revTx" presStyleIdx="1" presStyleCnt="3">
        <dgm:presLayoutVars>
          <dgm:chMax val="0"/>
          <dgm:chPref val="0"/>
          <dgm:bulletEnabled val="1"/>
        </dgm:presLayoutVars>
      </dgm:prSet>
      <dgm:spPr/>
    </dgm:pt>
    <dgm:pt modelId="{EDF4907E-D1C1-4EEF-90AF-83F2ED0C4200}" type="pres">
      <dgm:prSet presAssocID="{87617A03-47CE-42DF-96FC-EBD69F25BD9B}" presName="Parent" presStyleLbl="alignNode1" presStyleIdx="1" presStyleCnt="3">
        <dgm:presLayoutVars>
          <dgm:chMax val="3"/>
          <dgm:chPref val="3"/>
          <dgm:bulletEnabled val="1"/>
        </dgm:presLayoutVars>
      </dgm:prSet>
      <dgm:spPr/>
    </dgm:pt>
    <dgm:pt modelId="{1AA1A0A9-3365-425A-B90B-811EF52B2202}" type="pres">
      <dgm:prSet presAssocID="{87617A03-47CE-42DF-96FC-EBD69F25BD9B}" presName="Accent" presStyleLbl="parChTrans1D1" presStyleIdx="1" presStyleCnt="3"/>
      <dgm:spPr/>
    </dgm:pt>
    <dgm:pt modelId="{FBA26785-66D7-41E4-985C-559595E2BA82}" type="pres">
      <dgm:prSet presAssocID="{56989632-E31A-4540-A4BC-3C3C49C5A7BB}" presName="sibTrans" presStyleCnt="0"/>
      <dgm:spPr/>
    </dgm:pt>
    <dgm:pt modelId="{1237D646-0D17-4599-91EA-E8AF8B26C146}" type="pres">
      <dgm:prSet presAssocID="{74B73A55-B2D1-4646-8F36-6DB331C4DF74}" presName="composite" presStyleCnt="0"/>
      <dgm:spPr/>
    </dgm:pt>
    <dgm:pt modelId="{8DC404AE-A8E6-4EA9-93F2-5D9F3E4E1324}" type="pres">
      <dgm:prSet presAssocID="{74B73A55-B2D1-4646-8F36-6DB331C4DF74}" presName="FirstChild" presStyleLbl="revTx" presStyleIdx="2" presStyleCnt="3">
        <dgm:presLayoutVars>
          <dgm:chMax val="0"/>
          <dgm:chPref val="0"/>
          <dgm:bulletEnabled val="1"/>
        </dgm:presLayoutVars>
      </dgm:prSet>
      <dgm:spPr/>
    </dgm:pt>
    <dgm:pt modelId="{6921A13F-E923-4E62-BC2E-2F7233E0DCB6}" type="pres">
      <dgm:prSet presAssocID="{74B73A55-B2D1-4646-8F36-6DB331C4DF74}" presName="Parent" presStyleLbl="alignNode1" presStyleIdx="2" presStyleCnt="3">
        <dgm:presLayoutVars>
          <dgm:chMax val="3"/>
          <dgm:chPref val="3"/>
          <dgm:bulletEnabled val="1"/>
        </dgm:presLayoutVars>
      </dgm:prSet>
      <dgm:spPr/>
    </dgm:pt>
    <dgm:pt modelId="{AB924115-AF1F-4D54-AB04-EF2E471C5ED5}" type="pres">
      <dgm:prSet presAssocID="{74B73A55-B2D1-4646-8F36-6DB331C4DF74}" presName="Accent" presStyleLbl="parChTrans1D1" presStyleIdx="2" presStyleCnt="3"/>
      <dgm:spPr/>
    </dgm:pt>
  </dgm:ptLst>
  <dgm:cxnLst>
    <dgm:cxn modelId="{4A8F651F-6BBB-4212-B87A-BE8D3DB3882F}" srcId="{F31A3E70-93D7-4120-91A3-A5DB64DED223}" destId="{0061DE4D-A0E0-4B1C-878C-4003D6ED04DB}" srcOrd="0" destOrd="0" parTransId="{A2ACE4A0-B3E4-46B2-B78A-816E50B604A7}" sibTransId="{9BC7160E-69DD-467F-87D2-18E4FDE13F45}"/>
    <dgm:cxn modelId="{C55DDA2C-C8FB-4C89-80CA-C940A1925898}" type="presOf" srcId="{EDE80932-F883-4A8A-88B1-C1220C187853}" destId="{8DC404AE-A8E6-4EA9-93F2-5D9F3E4E1324}" srcOrd="0" destOrd="0" presId="urn:microsoft.com/office/officeart/2011/layout/TabList"/>
    <dgm:cxn modelId="{7B3D5844-893B-4AE4-A85D-9BC1DDDD0595}" srcId="{53F22026-8A43-439F-9B60-D8723EB77946}" destId="{F31A3E70-93D7-4120-91A3-A5DB64DED223}" srcOrd="0" destOrd="0" parTransId="{5A2D3113-2E56-4016-8097-FAD84C83098A}" sibTransId="{BE5DDB77-8FFE-422F-911C-DCB0F84D59D4}"/>
    <dgm:cxn modelId="{922E1E48-3CEA-48A1-962F-F5B45A063EEE}" type="presOf" srcId="{0061DE4D-A0E0-4B1C-878C-4003D6ED04DB}" destId="{14CE2887-1E87-49B9-9B14-5D5B2D7AEFDE}" srcOrd="0" destOrd="0" presId="urn:microsoft.com/office/officeart/2011/layout/TabList"/>
    <dgm:cxn modelId="{BC30C248-5F02-4729-AEAC-47F630C7B6FF}" type="presOf" srcId="{87617A03-47CE-42DF-96FC-EBD69F25BD9B}" destId="{EDF4907E-D1C1-4EEF-90AF-83F2ED0C4200}" srcOrd="0" destOrd="0" presId="urn:microsoft.com/office/officeart/2011/layout/TabList"/>
    <dgm:cxn modelId="{D6C70269-9403-415B-BE78-FC134256776B}" type="presOf" srcId="{53F22026-8A43-439F-9B60-D8723EB77946}" destId="{264667EE-D975-494D-B549-CE52DB228AD0}" srcOrd="0" destOrd="0" presId="urn:microsoft.com/office/officeart/2011/layout/TabList"/>
    <dgm:cxn modelId="{E2F8445A-A62E-4191-B3B6-5A57C6C8528C}" type="presOf" srcId="{74B73A55-B2D1-4646-8F36-6DB331C4DF74}" destId="{6921A13F-E923-4E62-BC2E-2F7233E0DCB6}" srcOrd="0" destOrd="0" presId="urn:microsoft.com/office/officeart/2011/layout/TabList"/>
    <dgm:cxn modelId="{3F45D49B-284B-4396-A311-2C625122D401}" type="presOf" srcId="{CA83AEE0-6F03-4896-A5C4-EA41E5B1C1FC}" destId="{BBEF22D2-1D02-4CA7-B015-2AD30AF0801E}" srcOrd="0" destOrd="0" presId="urn:microsoft.com/office/officeart/2011/layout/TabList"/>
    <dgm:cxn modelId="{3889E8A0-77B7-4F5F-AF6D-A9593B292B9D}" srcId="{53F22026-8A43-439F-9B60-D8723EB77946}" destId="{74B73A55-B2D1-4646-8F36-6DB331C4DF74}" srcOrd="2" destOrd="0" parTransId="{E2A77C13-D2F1-4328-9C47-B944547E6A8B}" sibTransId="{D5687261-DB4C-484D-9DC5-613F5BCC1B96}"/>
    <dgm:cxn modelId="{AC112BAD-E530-4B48-9AF0-232BEF0004D0}" srcId="{53F22026-8A43-439F-9B60-D8723EB77946}" destId="{87617A03-47CE-42DF-96FC-EBD69F25BD9B}" srcOrd="1" destOrd="0" parTransId="{08D6EC3D-FF9D-42B5-8DB2-D73008AA811C}" sibTransId="{56989632-E31A-4540-A4BC-3C3C49C5A7BB}"/>
    <dgm:cxn modelId="{50466BB0-D631-4A2B-990D-AB1BD9F47073}" type="presOf" srcId="{F31A3E70-93D7-4120-91A3-A5DB64DED223}" destId="{3C0DA8B9-C62B-4372-A051-08C57ACC2843}" srcOrd="0" destOrd="0" presId="urn:microsoft.com/office/officeart/2011/layout/TabList"/>
    <dgm:cxn modelId="{526C62B6-D470-4BE1-B248-6E1361853C47}" srcId="{87617A03-47CE-42DF-96FC-EBD69F25BD9B}" destId="{CA83AEE0-6F03-4896-A5C4-EA41E5B1C1FC}" srcOrd="0" destOrd="0" parTransId="{DF1949C0-97B2-47F8-9EE3-E2C5CCF62308}" sibTransId="{6A10DA4A-820B-4939-883C-8918C22A7776}"/>
    <dgm:cxn modelId="{3D46FBCB-D5A5-47E7-8AD5-5E93E7426B72}" srcId="{74B73A55-B2D1-4646-8F36-6DB331C4DF74}" destId="{EDE80932-F883-4A8A-88B1-C1220C187853}" srcOrd="0" destOrd="0" parTransId="{631A7A37-498D-46A4-8DF3-8C6C829550E3}" sibTransId="{4B588464-B882-4ED6-ACF8-7759F1AB7524}"/>
    <dgm:cxn modelId="{9A81060A-94C4-4C15-81AA-923198F2CA97}" type="presParOf" srcId="{264667EE-D975-494D-B549-CE52DB228AD0}" destId="{5C75E460-9325-405F-AB6F-0C0275BD903B}" srcOrd="0" destOrd="0" presId="urn:microsoft.com/office/officeart/2011/layout/TabList"/>
    <dgm:cxn modelId="{422A256B-DF3E-4FFC-88FE-81DA83416C61}" type="presParOf" srcId="{5C75E460-9325-405F-AB6F-0C0275BD903B}" destId="{14CE2887-1E87-49B9-9B14-5D5B2D7AEFDE}" srcOrd="0" destOrd="0" presId="urn:microsoft.com/office/officeart/2011/layout/TabList"/>
    <dgm:cxn modelId="{79BC7D7C-7232-4E90-BF54-D35C12AB20CD}" type="presParOf" srcId="{5C75E460-9325-405F-AB6F-0C0275BD903B}" destId="{3C0DA8B9-C62B-4372-A051-08C57ACC2843}" srcOrd="1" destOrd="0" presId="urn:microsoft.com/office/officeart/2011/layout/TabList"/>
    <dgm:cxn modelId="{9F2052B4-84E0-45B9-B161-EC3DF84C44A2}" type="presParOf" srcId="{5C75E460-9325-405F-AB6F-0C0275BD903B}" destId="{470D92F9-E95D-46EB-9952-C143EE259ACF}" srcOrd="2" destOrd="0" presId="urn:microsoft.com/office/officeart/2011/layout/TabList"/>
    <dgm:cxn modelId="{43B5F246-7FFF-44CC-A30D-12EFD173E308}" type="presParOf" srcId="{264667EE-D975-494D-B549-CE52DB228AD0}" destId="{C2CFFA72-E408-4E2E-8ECF-DEBC8F10B267}" srcOrd="1" destOrd="0" presId="urn:microsoft.com/office/officeart/2011/layout/TabList"/>
    <dgm:cxn modelId="{FA087426-6BD5-4568-929E-28294B2EDD10}" type="presParOf" srcId="{264667EE-D975-494D-B549-CE52DB228AD0}" destId="{DEA9E647-0942-4DE4-8621-21C17E631FB6}" srcOrd="2" destOrd="0" presId="urn:microsoft.com/office/officeart/2011/layout/TabList"/>
    <dgm:cxn modelId="{FF196055-E22D-4F5D-932B-E2EE441CAD25}" type="presParOf" srcId="{DEA9E647-0942-4DE4-8621-21C17E631FB6}" destId="{BBEF22D2-1D02-4CA7-B015-2AD30AF0801E}" srcOrd="0" destOrd="0" presId="urn:microsoft.com/office/officeart/2011/layout/TabList"/>
    <dgm:cxn modelId="{5030F8C4-D810-4E07-85D4-D57AC7304763}" type="presParOf" srcId="{DEA9E647-0942-4DE4-8621-21C17E631FB6}" destId="{EDF4907E-D1C1-4EEF-90AF-83F2ED0C4200}" srcOrd="1" destOrd="0" presId="urn:microsoft.com/office/officeart/2011/layout/TabList"/>
    <dgm:cxn modelId="{0DB9A006-DB05-42D8-BE74-50BECF32F038}" type="presParOf" srcId="{DEA9E647-0942-4DE4-8621-21C17E631FB6}" destId="{1AA1A0A9-3365-425A-B90B-811EF52B2202}" srcOrd="2" destOrd="0" presId="urn:microsoft.com/office/officeart/2011/layout/TabList"/>
    <dgm:cxn modelId="{818C7B7E-8834-44CB-A52A-B12CF928ED4A}" type="presParOf" srcId="{264667EE-D975-494D-B549-CE52DB228AD0}" destId="{FBA26785-66D7-41E4-985C-559595E2BA82}" srcOrd="3" destOrd="0" presId="urn:microsoft.com/office/officeart/2011/layout/TabList"/>
    <dgm:cxn modelId="{7D794F38-2156-429F-AE12-2130A88ADCAC}" type="presParOf" srcId="{264667EE-D975-494D-B549-CE52DB228AD0}" destId="{1237D646-0D17-4599-91EA-E8AF8B26C146}" srcOrd="4" destOrd="0" presId="urn:microsoft.com/office/officeart/2011/layout/TabList"/>
    <dgm:cxn modelId="{723CB593-6A7D-4DED-BC1C-3F26517DDDFF}" type="presParOf" srcId="{1237D646-0D17-4599-91EA-E8AF8B26C146}" destId="{8DC404AE-A8E6-4EA9-93F2-5D9F3E4E1324}" srcOrd="0" destOrd="0" presId="urn:microsoft.com/office/officeart/2011/layout/TabList"/>
    <dgm:cxn modelId="{87C02311-54C5-46D9-877C-CF26265FCB1A}" type="presParOf" srcId="{1237D646-0D17-4599-91EA-E8AF8B26C146}" destId="{6921A13F-E923-4E62-BC2E-2F7233E0DCB6}" srcOrd="1" destOrd="0" presId="urn:microsoft.com/office/officeart/2011/layout/TabList"/>
    <dgm:cxn modelId="{752138FC-F735-44FA-8F6B-24AA33C6CDC0}" type="presParOf" srcId="{1237D646-0D17-4599-91EA-E8AF8B26C146}" destId="{AB924115-AF1F-4D54-AB04-EF2E471C5ED5}" srcOrd="2"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CE63D6A2-FC93-4312-815B-CF314CC924AF}"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F62E5515-585E-4F4F-85F8-A6A7A8FC5E58}">
      <dgm:prSet phldrT="[Text]"/>
      <dgm:spPr/>
      <dgm:t>
        <a:bodyPr/>
        <a:lstStyle/>
        <a:p>
          <a:r>
            <a:rPr lang="en-US" b="0" dirty="0"/>
            <a:t>Take Action</a:t>
          </a:r>
        </a:p>
      </dgm:t>
    </dgm:pt>
    <dgm:pt modelId="{C7F113C6-780F-420D-9F37-3CE210E51A9E}" type="parTrans" cxnId="{96C2EA62-FC0C-4F88-B5DC-A37278145333}">
      <dgm:prSet/>
      <dgm:spPr/>
      <dgm:t>
        <a:bodyPr/>
        <a:lstStyle/>
        <a:p>
          <a:endParaRPr lang="en-US"/>
        </a:p>
      </dgm:t>
    </dgm:pt>
    <dgm:pt modelId="{7D9756D3-CD47-47F9-94AB-B7640AFD923C}" type="sibTrans" cxnId="{96C2EA62-FC0C-4F88-B5DC-A37278145333}">
      <dgm:prSet/>
      <dgm:spPr/>
      <dgm:t>
        <a:bodyPr/>
        <a:lstStyle/>
        <a:p>
          <a:endParaRPr lang="en-US"/>
        </a:p>
      </dgm:t>
    </dgm:pt>
    <dgm:pt modelId="{9FA87A8F-7E71-47F8-8818-46A3AE74AA57}">
      <dgm:prSet phldrT="[Text]"/>
      <dgm:spPr/>
      <dgm:t>
        <a:bodyPr/>
        <a:lstStyle/>
        <a:p>
          <a:r>
            <a:rPr lang="en-US" b="0" dirty="0"/>
            <a:t>Document the Investigation</a:t>
          </a:r>
        </a:p>
      </dgm:t>
    </dgm:pt>
    <dgm:pt modelId="{8F1DE6D0-08C1-4163-99C0-97565F694A3E}" type="parTrans" cxnId="{39DB0DC8-6AF5-4296-BAE3-CA02DFB7E64F}">
      <dgm:prSet/>
      <dgm:spPr/>
      <dgm:t>
        <a:bodyPr/>
        <a:lstStyle/>
        <a:p>
          <a:endParaRPr lang="en-US"/>
        </a:p>
      </dgm:t>
    </dgm:pt>
    <dgm:pt modelId="{B82D9005-464E-461D-8473-A282C2B7AD11}" type="sibTrans" cxnId="{39DB0DC8-6AF5-4296-BAE3-CA02DFB7E64F}">
      <dgm:prSet/>
      <dgm:spPr/>
      <dgm:t>
        <a:bodyPr/>
        <a:lstStyle/>
        <a:p>
          <a:endParaRPr lang="en-US"/>
        </a:p>
      </dgm:t>
    </dgm:pt>
    <dgm:pt modelId="{2BD7FD8A-E802-4E0B-9C71-C5DFDC32ADC5}">
      <dgm:prSet phldrT="[Text]"/>
      <dgm:spPr/>
      <dgm:t>
        <a:bodyPr/>
        <a:lstStyle/>
        <a:p>
          <a:r>
            <a:rPr lang="en-US" b="0" dirty="0"/>
            <a:t>Follow Up</a:t>
          </a:r>
        </a:p>
      </dgm:t>
    </dgm:pt>
    <dgm:pt modelId="{DF056678-AD60-4DC6-AF38-76B5E33B46E5}" type="parTrans" cxnId="{4D68E190-C5FE-4565-A28E-4507A34F5384}">
      <dgm:prSet/>
      <dgm:spPr/>
      <dgm:t>
        <a:bodyPr/>
        <a:lstStyle/>
        <a:p>
          <a:endParaRPr lang="en-US"/>
        </a:p>
      </dgm:t>
    </dgm:pt>
    <dgm:pt modelId="{EA40CFDD-9913-4AA9-8057-5FBB1FA6A2A6}" type="sibTrans" cxnId="{4D68E190-C5FE-4565-A28E-4507A34F5384}">
      <dgm:prSet/>
      <dgm:spPr/>
      <dgm:t>
        <a:bodyPr/>
        <a:lstStyle/>
        <a:p>
          <a:endParaRPr lang="en-US"/>
        </a:p>
      </dgm:t>
    </dgm:pt>
    <dgm:pt modelId="{94862124-C143-4536-9B26-AC4F7B4260C4}" type="pres">
      <dgm:prSet presAssocID="{CE63D6A2-FC93-4312-815B-CF314CC924AF}" presName="diagram" presStyleCnt="0">
        <dgm:presLayoutVars>
          <dgm:dir/>
          <dgm:resizeHandles val="exact"/>
        </dgm:presLayoutVars>
      </dgm:prSet>
      <dgm:spPr/>
    </dgm:pt>
    <dgm:pt modelId="{CDD585FB-FE35-4007-8C97-CF0496BA5A18}" type="pres">
      <dgm:prSet presAssocID="{F62E5515-585E-4F4F-85F8-A6A7A8FC5E58}" presName="node" presStyleLbl="node1" presStyleIdx="0" presStyleCnt="3">
        <dgm:presLayoutVars>
          <dgm:bulletEnabled val="1"/>
        </dgm:presLayoutVars>
      </dgm:prSet>
      <dgm:spPr/>
    </dgm:pt>
    <dgm:pt modelId="{94EA4145-EE44-4D16-B74C-58D1A21B167C}" type="pres">
      <dgm:prSet presAssocID="{7D9756D3-CD47-47F9-94AB-B7640AFD923C}" presName="sibTrans" presStyleCnt="0"/>
      <dgm:spPr/>
    </dgm:pt>
    <dgm:pt modelId="{901F3203-24AE-4D13-A7A0-BA2A63B8BBD9}" type="pres">
      <dgm:prSet presAssocID="{9FA87A8F-7E71-47F8-8818-46A3AE74AA57}" presName="node" presStyleLbl="node1" presStyleIdx="1" presStyleCnt="3">
        <dgm:presLayoutVars>
          <dgm:bulletEnabled val="1"/>
        </dgm:presLayoutVars>
      </dgm:prSet>
      <dgm:spPr/>
    </dgm:pt>
    <dgm:pt modelId="{8F6F3CF5-E901-45F4-B79F-3F504331EFEB}" type="pres">
      <dgm:prSet presAssocID="{B82D9005-464E-461D-8473-A282C2B7AD11}" presName="sibTrans" presStyleCnt="0"/>
      <dgm:spPr/>
    </dgm:pt>
    <dgm:pt modelId="{4BD85334-BEC6-4F18-9F1D-17FBCA4EFE65}" type="pres">
      <dgm:prSet presAssocID="{2BD7FD8A-E802-4E0B-9C71-C5DFDC32ADC5}" presName="node" presStyleLbl="node1" presStyleIdx="2" presStyleCnt="3">
        <dgm:presLayoutVars>
          <dgm:bulletEnabled val="1"/>
        </dgm:presLayoutVars>
      </dgm:prSet>
      <dgm:spPr/>
    </dgm:pt>
  </dgm:ptLst>
  <dgm:cxnLst>
    <dgm:cxn modelId="{D41F0B0C-95EE-4B23-B352-C6E2728D3631}" type="presOf" srcId="{2BD7FD8A-E802-4E0B-9C71-C5DFDC32ADC5}" destId="{4BD85334-BEC6-4F18-9F1D-17FBCA4EFE65}" srcOrd="0" destOrd="0" presId="urn:microsoft.com/office/officeart/2005/8/layout/default"/>
    <dgm:cxn modelId="{FEB9C01B-9CB2-4305-AEA2-677CA9DB8C37}" type="presOf" srcId="{CE63D6A2-FC93-4312-815B-CF314CC924AF}" destId="{94862124-C143-4536-9B26-AC4F7B4260C4}" srcOrd="0" destOrd="0" presId="urn:microsoft.com/office/officeart/2005/8/layout/default"/>
    <dgm:cxn modelId="{96C2EA62-FC0C-4F88-B5DC-A37278145333}" srcId="{CE63D6A2-FC93-4312-815B-CF314CC924AF}" destId="{F62E5515-585E-4F4F-85F8-A6A7A8FC5E58}" srcOrd="0" destOrd="0" parTransId="{C7F113C6-780F-420D-9F37-3CE210E51A9E}" sibTransId="{7D9756D3-CD47-47F9-94AB-B7640AFD923C}"/>
    <dgm:cxn modelId="{B7963C8B-17BF-46FD-8B6F-0E43F639B415}" type="presOf" srcId="{F62E5515-585E-4F4F-85F8-A6A7A8FC5E58}" destId="{CDD585FB-FE35-4007-8C97-CF0496BA5A18}" srcOrd="0" destOrd="0" presId="urn:microsoft.com/office/officeart/2005/8/layout/default"/>
    <dgm:cxn modelId="{4D68E190-C5FE-4565-A28E-4507A34F5384}" srcId="{CE63D6A2-FC93-4312-815B-CF314CC924AF}" destId="{2BD7FD8A-E802-4E0B-9C71-C5DFDC32ADC5}" srcOrd="2" destOrd="0" parTransId="{DF056678-AD60-4DC6-AF38-76B5E33B46E5}" sibTransId="{EA40CFDD-9913-4AA9-8057-5FBB1FA6A2A6}"/>
    <dgm:cxn modelId="{39DB0DC8-6AF5-4296-BAE3-CA02DFB7E64F}" srcId="{CE63D6A2-FC93-4312-815B-CF314CC924AF}" destId="{9FA87A8F-7E71-47F8-8818-46A3AE74AA57}" srcOrd="1" destOrd="0" parTransId="{8F1DE6D0-08C1-4163-99C0-97565F694A3E}" sibTransId="{B82D9005-464E-461D-8473-A282C2B7AD11}"/>
    <dgm:cxn modelId="{4A3D5AEF-4EA0-48E0-8644-A651D4E69EE8}" type="presOf" srcId="{9FA87A8F-7E71-47F8-8818-46A3AE74AA57}" destId="{901F3203-24AE-4D13-A7A0-BA2A63B8BBD9}" srcOrd="0" destOrd="0" presId="urn:microsoft.com/office/officeart/2005/8/layout/default"/>
    <dgm:cxn modelId="{8DF15027-9DE1-4841-A4BC-F4D03C9378C9}" type="presParOf" srcId="{94862124-C143-4536-9B26-AC4F7B4260C4}" destId="{CDD585FB-FE35-4007-8C97-CF0496BA5A18}" srcOrd="0" destOrd="0" presId="urn:microsoft.com/office/officeart/2005/8/layout/default"/>
    <dgm:cxn modelId="{6409640A-EF42-4AF6-A3A4-62A89007A0D3}" type="presParOf" srcId="{94862124-C143-4536-9B26-AC4F7B4260C4}" destId="{94EA4145-EE44-4D16-B74C-58D1A21B167C}" srcOrd="1" destOrd="0" presId="urn:microsoft.com/office/officeart/2005/8/layout/default"/>
    <dgm:cxn modelId="{C8A63B1B-FFB4-4FF1-A752-9368C29F1C12}" type="presParOf" srcId="{94862124-C143-4536-9B26-AC4F7B4260C4}" destId="{901F3203-24AE-4D13-A7A0-BA2A63B8BBD9}" srcOrd="2" destOrd="0" presId="urn:microsoft.com/office/officeart/2005/8/layout/default"/>
    <dgm:cxn modelId="{B7FDEC59-F133-4E17-8DFC-D81EBB6329B6}" type="presParOf" srcId="{94862124-C143-4536-9B26-AC4F7B4260C4}" destId="{8F6F3CF5-E901-45F4-B79F-3F504331EFEB}" srcOrd="3" destOrd="0" presId="urn:microsoft.com/office/officeart/2005/8/layout/default"/>
    <dgm:cxn modelId="{7DFA2AFC-10D6-46EF-9B09-1339F51F2C7E}" type="presParOf" srcId="{94862124-C143-4536-9B26-AC4F7B4260C4}" destId="{4BD85334-BEC6-4F18-9F1D-17FBCA4EFE65}"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A51A2A95-F2B8-45B8-9067-1ED3B3294EB6}"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FB01CDC4-56C7-43CA-8C91-304A2DE24EDA}">
      <dgm:prSet phldrT="[Text]"/>
      <dgm:spPr/>
      <dgm:t>
        <a:bodyPr/>
        <a:lstStyle/>
        <a:p>
          <a:r>
            <a:rPr lang="en-US" dirty="0"/>
            <a:t>Enhance your policies</a:t>
          </a:r>
        </a:p>
      </dgm:t>
    </dgm:pt>
    <dgm:pt modelId="{FF6A437C-A13E-4D89-BB1C-208B7EF4BA38}" type="parTrans" cxnId="{E4C3A1F3-9308-40FF-A2A7-29131FDBB091}">
      <dgm:prSet/>
      <dgm:spPr/>
      <dgm:t>
        <a:bodyPr/>
        <a:lstStyle/>
        <a:p>
          <a:endParaRPr lang="en-US"/>
        </a:p>
      </dgm:t>
    </dgm:pt>
    <dgm:pt modelId="{2AB14640-6C90-403A-A90E-B2FFC5F5B20E}" type="sibTrans" cxnId="{E4C3A1F3-9308-40FF-A2A7-29131FDBB091}">
      <dgm:prSet/>
      <dgm:spPr/>
      <dgm:t>
        <a:bodyPr/>
        <a:lstStyle/>
        <a:p>
          <a:endParaRPr lang="en-US"/>
        </a:p>
      </dgm:t>
    </dgm:pt>
    <dgm:pt modelId="{BE5E10BF-6EAF-4C77-86CE-007900B95E02}">
      <dgm:prSet phldrT="[Text]"/>
      <dgm:spPr/>
      <dgm:t>
        <a:bodyPr/>
        <a:lstStyle/>
        <a:p>
          <a:r>
            <a:rPr lang="en-US" dirty="0"/>
            <a:t>Institute training</a:t>
          </a:r>
        </a:p>
      </dgm:t>
    </dgm:pt>
    <dgm:pt modelId="{BD4271F6-F0B7-4266-B14E-E1B647F5922A}" type="parTrans" cxnId="{E64B1CD8-0B75-43FD-9518-5A2B03241916}">
      <dgm:prSet/>
      <dgm:spPr/>
      <dgm:t>
        <a:bodyPr/>
        <a:lstStyle/>
        <a:p>
          <a:endParaRPr lang="en-US"/>
        </a:p>
      </dgm:t>
    </dgm:pt>
    <dgm:pt modelId="{AB5AB423-DBD0-422A-828C-88B38CD11F7C}" type="sibTrans" cxnId="{E64B1CD8-0B75-43FD-9518-5A2B03241916}">
      <dgm:prSet/>
      <dgm:spPr/>
      <dgm:t>
        <a:bodyPr/>
        <a:lstStyle/>
        <a:p>
          <a:endParaRPr lang="en-US"/>
        </a:p>
      </dgm:t>
    </dgm:pt>
    <dgm:pt modelId="{27ED0B96-46FD-456F-9AD8-15FBDCC1A3F6}">
      <dgm:prSet phldrT="[Text]"/>
      <dgm:spPr/>
      <dgm:t>
        <a:bodyPr/>
        <a:lstStyle/>
        <a:p>
          <a:r>
            <a:rPr lang="en-US" dirty="0"/>
            <a:t>Efficiently and effectively handle claims</a:t>
          </a:r>
        </a:p>
      </dgm:t>
    </dgm:pt>
    <dgm:pt modelId="{84A3BE70-72A0-4F51-B735-03A5C86A8E56}" type="parTrans" cxnId="{B9960F1A-AA55-4436-9D11-5E18FD2F7C1A}">
      <dgm:prSet/>
      <dgm:spPr/>
      <dgm:t>
        <a:bodyPr/>
        <a:lstStyle/>
        <a:p>
          <a:endParaRPr lang="en-US"/>
        </a:p>
      </dgm:t>
    </dgm:pt>
    <dgm:pt modelId="{AB96EF35-CD3B-480C-B4AE-D7878D6E3849}" type="sibTrans" cxnId="{B9960F1A-AA55-4436-9D11-5E18FD2F7C1A}">
      <dgm:prSet/>
      <dgm:spPr/>
      <dgm:t>
        <a:bodyPr/>
        <a:lstStyle/>
        <a:p>
          <a:endParaRPr lang="en-US"/>
        </a:p>
      </dgm:t>
    </dgm:pt>
    <dgm:pt modelId="{BFB86C4C-369B-422F-84D2-FB918D077C40}" type="pres">
      <dgm:prSet presAssocID="{A51A2A95-F2B8-45B8-9067-1ED3B3294EB6}" presName="linear" presStyleCnt="0">
        <dgm:presLayoutVars>
          <dgm:animLvl val="lvl"/>
          <dgm:resizeHandles val="exact"/>
        </dgm:presLayoutVars>
      </dgm:prSet>
      <dgm:spPr/>
    </dgm:pt>
    <dgm:pt modelId="{F93293CE-1FDB-44C5-8A1A-AD698A38DC84}" type="pres">
      <dgm:prSet presAssocID="{FB01CDC4-56C7-43CA-8C91-304A2DE24EDA}" presName="parentText" presStyleLbl="node1" presStyleIdx="0" presStyleCnt="3">
        <dgm:presLayoutVars>
          <dgm:chMax val="0"/>
          <dgm:bulletEnabled val="1"/>
        </dgm:presLayoutVars>
      </dgm:prSet>
      <dgm:spPr/>
    </dgm:pt>
    <dgm:pt modelId="{CB0C8233-2E08-4D2C-ACFE-B9686E2B6D02}" type="pres">
      <dgm:prSet presAssocID="{2AB14640-6C90-403A-A90E-B2FFC5F5B20E}" presName="spacer" presStyleCnt="0"/>
      <dgm:spPr/>
    </dgm:pt>
    <dgm:pt modelId="{68C17251-601A-4748-AEEB-E1871F6F1A3D}" type="pres">
      <dgm:prSet presAssocID="{BE5E10BF-6EAF-4C77-86CE-007900B95E02}" presName="parentText" presStyleLbl="node1" presStyleIdx="1" presStyleCnt="3">
        <dgm:presLayoutVars>
          <dgm:chMax val="0"/>
          <dgm:bulletEnabled val="1"/>
        </dgm:presLayoutVars>
      </dgm:prSet>
      <dgm:spPr/>
    </dgm:pt>
    <dgm:pt modelId="{BBA8CBD2-3A86-4D4F-A51A-D87320C48FC8}" type="pres">
      <dgm:prSet presAssocID="{AB5AB423-DBD0-422A-828C-88B38CD11F7C}" presName="spacer" presStyleCnt="0"/>
      <dgm:spPr/>
    </dgm:pt>
    <dgm:pt modelId="{9B251B38-009C-4BE9-AD1B-F2805191B963}" type="pres">
      <dgm:prSet presAssocID="{27ED0B96-46FD-456F-9AD8-15FBDCC1A3F6}" presName="parentText" presStyleLbl="node1" presStyleIdx="2" presStyleCnt="3">
        <dgm:presLayoutVars>
          <dgm:chMax val="0"/>
          <dgm:bulletEnabled val="1"/>
        </dgm:presLayoutVars>
      </dgm:prSet>
      <dgm:spPr/>
    </dgm:pt>
  </dgm:ptLst>
  <dgm:cxnLst>
    <dgm:cxn modelId="{B9960F1A-AA55-4436-9D11-5E18FD2F7C1A}" srcId="{A51A2A95-F2B8-45B8-9067-1ED3B3294EB6}" destId="{27ED0B96-46FD-456F-9AD8-15FBDCC1A3F6}" srcOrd="2" destOrd="0" parTransId="{84A3BE70-72A0-4F51-B735-03A5C86A8E56}" sibTransId="{AB96EF35-CD3B-480C-B4AE-D7878D6E3849}"/>
    <dgm:cxn modelId="{F849C631-7FC3-4495-B92F-49425A7B237E}" type="presOf" srcId="{FB01CDC4-56C7-43CA-8C91-304A2DE24EDA}" destId="{F93293CE-1FDB-44C5-8A1A-AD698A38DC84}" srcOrd="0" destOrd="0" presId="urn:microsoft.com/office/officeart/2005/8/layout/vList2"/>
    <dgm:cxn modelId="{0C26B099-D311-4CBC-8132-391BDAC3B21E}" type="presOf" srcId="{BE5E10BF-6EAF-4C77-86CE-007900B95E02}" destId="{68C17251-601A-4748-AEEB-E1871F6F1A3D}" srcOrd="0" destOrd="0" presId="urn:microsoft.com/office/officeart/2005/8/layout/vList2"/>
    <dgm:cxn modelId="{5AC538AA-9162-4AAD-9701-BA64D2E41B5F}" type="presOf" srcId="{27ED0B96-46FD-456F-9AD8-15FBDCC1A3F6}" destId="{9B251B38-009C-4BE9-AD1B-F2805191B963}" srcOrd="0" destOrd="0" presId="urn:microsoft.com/office/officeart/2005/8/layout/vList2"/>
    <dgm:cxn modelId="{48F642AB-0EEE-4DF8-B08C-C963A22E5568}" type="presOf" srcId="{A51A2A95-F2B8-45B8-9067-1ED3B3294EB6}" destId="{BFB86C4C-369B-422F-84D2-FB918D077C40}" srcOrd="0" destOrd="0" presId="urn:microsoft.com/office/officeart/2005/8/layout/vList2"/>
    <dgm:cxn modelId="{E64B1CD8-0B75-43FD-9518-5A2B03241916}" srcId="{A51A2A95-F2B8-45B8-9067-1ED3B3294EB6}" destId="{BE5E10BF-6EAF-4C77-86CE-007900B95E02}" srcOrd="1" destOrd="0" parTransId="{BD4271F6-F0B7-4266-B14E-E1B647F5922A}" sibTransId="{AB5AB423-DBD0-422A-828C-88B38CD11F7C}"/>
    <dgm:cxn modelId="{E4C3A1F3-9308-40FF-A2A7-29131FDBB091}" srcId="{A51A2A95-F2B8-45B8-9067-1ED3B3294EB6}" destId="{FB01CDC4-56C7-43CA-8C91-304A2DE24EDA}" srcOrd="0" destOrd="0" parTransId="{FF6A437C-A13E-4D89-BB1C-208B7EF4BA38}" sibTransId="{2AB14640-6C90-403A-A90E-B2FFC5F5B20E}"/>
    <dgm:cxn modelId="{E658AACB-0217-4DBF-B1DB-D57035EC6E56}" type="presParOf" srcId="{BFB86C4C-369B-422F-84D2-FB918D077C40}" destId="{F93293CE-1FDB-44C5-8A1A-AD698A38DC84}" srcOrd="0" destOrd="0" presId="urn:microsoft.com/office/officeart/2005/8/layout/vList2"/>
    <dgm:cxn modelId="{FD9B6EA5-9CEE-4369-B0F5-1E774460DACA}" type="presParOf" srcId="{BFB86C4C-369B-422F-84D2-FB918D077C40}" destId="{CB0C8233-2E08-4D2C-ACFE-B9686E2B6D02}" srcOrd="1" destOrd="0" presId="urn:microsoft.com/office/officeart/2005/8/layout/vList2"/>
    <dgm:cxn modelId="{83009F5C-80EA-4189-A44F-26FC8CB654B6}" type="presParOf" srcId="{BFB86C4C-369B-422F-84D2-FB918D077C40}" destId="{68C17251-601A-4748-AEEB-E1871F6F1A3D}" srcOrd="2" destOrd="0" presId="urn:microsoft.com/office/officeart/2005/8/layout/vList2"/>
    <dgm:cxn modelId="{28989726-799E-4734-9E96-E71F872B634E}" type="presParOf" srcId="{BFB86C4C-369B-422F-84D2-FB918D077C40}" destId="{BBA8CBD2-3A86-4D4F-A51A-D87320C48FC8}" srcOrd="3" destOrd="0" presId="urn:microsoft.com/office/officeart/2005/8/layout/vList2"/>
    <dgm:cxn modelId="{F7FFEBCF-3DBC-42C7-8952-BEBF5FC3C20F}" type="presParOf" srcId="{BFB86C4C-369B-422F-84D2-FB918D077C40}" destId="{9B251B38-009C-4BE9-AD1B-F2805191B96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8D239620-CAFE-44A7-8F5D-0EF56251081D}"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E29B1A2D-D7A5-4D37-9CB6-525B0FA8B78D}">
      <dgm:prSet phldrT="[Text]"/>
      <dgm:spPr/>
      <dgm:t>
        <a:bodyPr/>
        <a:lstStyle/>
        <a:p>
          <a:r>
            <a:rPr lang="en-US" b="1" dirty="0"/>
            <a:t>Daniel Patrick Moynihan</a:t>
          </a:r>
          <a:endParaRPr lang="en-US" dirty="0"/>
        </a:p>
      </dgm:t>
    </dgm:pt>
    <dgm:pt modelId="{275AF237-E2F0-4D76-8385-F1A9EDA9ABC6}" type="parTrans" cxnId="{458CE75D-3A70-4A1A-A33D-88C9FFAE320D}">
      <dgm:prSet/>
      <dgm:spPr/>
      <dgm:t>
        <a:bodyPr/>
        <a:lstStyle/>
        <a:p>
          <a:endParaRPr lang="en-US"/>
        </a:p>
      </dgm:t>
    </dgm:pt>
    <dgm:pt modelId="{037D2D91-FCB9-4577-BB53-DA8EF118FF5C}" type="sibTrans" cxnId="{458CE75D-3A70-4A1A-A33D-88C9FFAE320D}">
      <dgm:prSet/>
      <dgm:spPr/>
      <dgm:t>
        <a:bodyPr/>
        <a:lstStyle/>
        <a:p>
          <a:endParaRPr lang="en-US"/>
        </a:p>
      </dgm:t>
    </dgm:pt>
    <dgm:pt modelId="{36A86AFD-FE5D-443A-AE4B-475E83E55FB2}">
      <dgm:prSet phldrT="[Text]"/>
      <dgm:spPr/>
      <dgm:t>
        <a:bodyPr/>
        <a:lstStyle/>
        <a:p>
          <a:r>
            <a:rPr lang="en-US" dirty="0"/>
            <a:t>Everyone is entitled to their own opinion, but not their own facts.</a:t>
          </a:r>
        </a:p>
      </dgm:t>
    </dgm:pt>
    <dgm:pt modelId="{08354CC9-6199-4CB9-B4B9-443C27E2AF8B}" type="parTrans" cxnId="{ED5BD479-EF51-42A4-8086-FA05140632A0}">
      <dgm:prSet/>
      <dgm:spPr/>
      <dgm:t>
        <a:bodyPr/>
        <a:lstStyle/>
        <a:p>
          <a:endParaRPr lang="en-US"/>
        </a:p>
      </dgm:t>
    </dgm:pt>
    <dgm:pt modelId="{0BF78405-51B8-48D3-AE1A-E63DD3FA610A}" type="sibTrans" cxnId="{ED5BD479-EF51-42A4-8086-FA05140632A0}">
      <dgm:prSet/>
      <dgm:spPr/>
      <dgm:t>
        <a:bodyPr/>
        <a:lstStyle/>
        <a:p>
          <a:endParaRPr lang="en-US"/>
        </a:p>
      </dgm:t>
    </dgm:pt>
    <dgm:pt modelId="{470F7264-9922-493C-A62D-EA58C650FAB4}">
      <dgm:prSet phldrT="[Text]"/>
      <dgm:spPr/>
      <dgm:t>
        <a:bodyPr/>
        <a:lstStyle/>
        <a:p>
          <a:r>
            <a:rPr lang="en-US" b="1" dirty="0"/>
            <a:t>Melissa Etheridge</a:t>
          </a:r>
          <a:endParaRPr lang="en-US" dirty="0"/>
        </a:p>
      </dgm:t>
    </dgm:pt>
    <dgm:pt modelId="{93867917-7B22-4211-A61F-574DD53EC322}" type="parTrans" cxnId="{9E80BC3B-A000-4F77-9C46-5564D4B3481A}">
      <dgm:prSet/>
      <dgm:spPr/>
      <dgm:t>
        <a:bodyPr/>
        <a:lstStyle/>
        <a:p>
          <a:endParaRPr lang="en-US"/>
        </a:p>
      </dgm:t>
    </dgm:pt>
    <dgm:pt modelId="{54E277B0-A32C-4256-A4C5-8C153D3E9729}" type="sibTrans" cxnId="{9E80BC3B-A000-4F77-9C46-5564D4B3481A}">
      <dgm:prSet/>
      <dgm:spPr/>
      <dgm:t>
        <a:bodyPr/>
        <a:lstStyle/>
        <a:p>
          <a:endParaRPr lang="en-US"/>
        </a:p>
      </dgm:t>
    </dgm:pt>
    <dgm:pt modelId="{B7CF9618-2FFF-4AA4-B423-BA824EB157B5}">
      <dgm:prSet phldrT="[Text]"/>
      <dgm:spPr/>
      <dgm:t>
        <a:bodyPr/>
        <a:lstStyle/>
        <a:p>
          <a:r>
            <a:rPr lang="en-US" dirty="0"/>
            <a:t>I feel my heart break to see a nation ripped apart by its own greatest strength--its diversity.</a:t>
          </a:r>
        </a:p>
      </dgm:t>
    </dgm:pt>
    <dgm:pt modelId="{490962F6-886A-424A-A00F-8BD787BD8AE2}" type="parTrans" cxnId="{9C8DDFE6-BFFD-461A-895A-7EC72F332B1F}">
      <dgm:prSet/>
      <dgm:spPr/>
      <dgm:t>
        <a:bodyPr/>
        <a:lstStyle/>
        <a:p>
          <a:endParaRPr lang="en-US"/>
        </a:p>
      </dgm:t>
    </dgm:pt>
    <dgm:pt modelId="{19E1ADC1-9CA8-4F93-B239-6661E2B13852}" type="sibTrans" cxnId="{9C8DDFE6-BFFD-461A-895A-7EC72F332B1F}">
      <dgm:prSet/>
      <dgm:spPr/>
      <dgm:t>
        <a:bodyPr/>
        <a:lstStyle/>
        <a:p>
          <a:endParaRPr lang="en-US"/>
        </a:p>
      </dgm:t>
    </dgm:pt>
    <dgm:pt modelId="{A44AB44C-5CE4-4DEE-962D-A01F54751C40}">
      <dgm:prSet phldrT="[Text]"/>
      <dgm:spPr/>
      <dgm:t>
        <a:bodyPr/>
        <a:lstStyle/>
        <a:p>
          <a:r>
            <a:rPr lang="en-US" dirty="0"/>
            <a:t>Since when do you have to agree with people to defend them from injustice?</a:t>
          </a:r>
        </a:p>
      </dgm:t>
    </dgm:pt>
    <dgm:pt modelId="{91655ADD-3BBE-4292-A4B4-8F7E68C7E129}" type="parTrans" cxnId="{5126A7CB-DF0B-4B99-BBB6-084A35BE83D9}">
      <dgm:prSet/>
      <dgm:spPr/>
    </dgm:pt>
    <dgm:pt modelId="{F39F8363-7237-4FF3-985A-5BE4EEDACFBF}" type="sibTrans" cxnId="{5126A7CB-DF0B-4B99-BBB6-084A35BE83D9}">
      <dgm:prSet/>
      <dgm:spPr/>
    </dgm:pt>
    <dgm:pt modelId="{C8EE9F8B-3A99-41F3-8032-4DAE118B3908}">
      <dgm:prSet phldrT="[Text]"/>
      <dgm:spPr/>
      <dgm:t>
        <a:bodyPr/>
        <a:lstStyle/>
        <a:p>
          <a:r>
            <a:rPr lang="en-US" b="1" dirty="0"/>
            <a:t>Lillian Hellman</a:t>
          </a:r>
          <a:endParaRPr lang="en-US" dirty="0"/>
        </a:p>
      </dgm:t>
    </dgm:pt>
    <dgm:pt modelId="{E40A2A6F-9CE6-4DC0-81DD-FE15816AB946}" type="parTrans" cxnId="{65E96CF8-54F2-40B2-9D5F-0F9E704FA059}">
      <dgm:prSet/>
      <dgm:spPr/>
    </dgm:pt>
    <dgm:pt modelId="{A6756A32-9208-4B07-AACF-147D85381F7A}" type="sibTrans" cxnId="{65E96CF8-54F2-40B2-9D5F-0F9E704FA059}">
      <dgm:prSet/>
      <dgm:spPr/>
    </dgm:pt>
    <dgm:pt modelId="{08C4D6F8-4869-42BD-8649-8D3889A09B5A}" type="pres">
      <dgm:prSet presAssocID="{8D239620-CAFE-44A7-8F5D-0EF56251081D}" presName="Name0" presStyleCnt="0">
        <dgm:presLayoutVars>
          <dgm:dir/>
          <dgm:animLvl val="lvl"/>
          <dgm:resizeHandles val="exact"/>
        </dgm:presLayoutVars>
      </dgm:prSet>
      <dgm:spPr/>
    </dgm:pt>
    <dgm:pt modelId="{AE97188C-22D1-4192-86C2-ABBEDBC87C56}" type="pres">
      <dgm:prSet presAssocID="{E29B1A2D-D7A5-4D37-9CB6-525B0FA8B78D}" presName="linNode" presStyleCnt="0"/>
      <dgm:spPr/>
    </dgm:pt>
    <dgm:pt modelId="{243EAE10-048C-4829-8135-E620723B444F}" type="pres">
      <dgm:prSet presAssocID="{E29B1A2D-D7A5-4D37-9CB6-525B0FA8B78D}" presName="parTx" presStyleLbl="revTx" presStyleIdx="0" presStyleCnt="3">
        <dgm:presLayoutVars>
          <dgm:chMax val="1"/>
          <dgm:bulletEnabled val="1"/>
        </dgm:presLayoutVars>
      </dgm:prSet>
      <dgm:spPr/>
    </dgm:pt>
    <dgm:pt modelId="{3DDDE65D-242C-443E-901C-C757F48E460F}" type="pres">
      <dgm:prSet presAssocID="{E29B1A2D-D7A5-4D37-9CB6-525B0FA8B78D}" presName="bracket" presStyleLbl="parChTrans1D1" presStyleIdx="0" presStyleCnt="3"/>
      <dgm:spPr/>
    </dgm:pt>
    <dgm:pt modelId="{DDC732C1-D383-4EB0-9D54-DF95E3EFBE7C}" type="pres">
      <dgm:prSet presAssocID="{E29B1A2D-D7A5-4D37-9CB6-525B0FA8B78D}" presName="spH" presStyleCnt="0"/>
      <dgm:spPr/>
    </dgm:pt>
    <dgm:pt modelId="{2C4298A2-D3B8-435B-9579-E5742805BB07}" type="pres">
      <dgm:prSet presAssocID="{E29B1A2D-D7A5-4D37-9CB6-525B0FA8B78D}" presName="desTx" presStyleLbl="node1" presStyleIdx="0" presStyleCnt="3">
        <dgm:presLayoutVars>
          <dgm:bulletEnabled val="1"/>
        </dgm:presLayoutVars>
      </dgm:prSet>
      <dgm:spPr/>
    </dgm:pt>
    <dgm:pt modelId="{E3F0AB06-F11D-48F4-81DD-3B3633B61FCF}" type="pres">
      <dgm:prSet presAssocID="{037D2D91-FCB9-4577-BB53-DA8EF118FF5C}" presName="spV" presStyleCnt="0"/>
      <dgm:spPr/>
    </dgm:pt>
    <dgm:pt modelId="{F5E71819-4BBD-45DA-85C8-AA702E2EEAD8}" type="pres">
      <dgm:prSet presAssocID="{470F7264-9922-493C-A62D-EA58C650FAB4}" presName="linNode" presStyleCnt="0"/>
      <dgm:spPr/>
    </dgm:pt>
    <dgm:pt modelId="{49652340-171C-487F-81E3-2ACBD3283127}" type="pres">
      <dgm:prSet presAssocID="{470F7264-9922-493C-A62D-EA58C650FAB4}" presName="parTx" presStyleLbl="revTx" presStyleIdx="1" presStyleCnt="3">
        <dgm:presLayoutVars>
          <dgm:chMax val="1"/>
          <dgm:bulletEnabled val="1"/>
        </dgm:presLayoutVars>
      </dgm:prSet>
      <dgm:spPr/>
    </dgm:pt>
    <dgm:pt modelId="{86B325D0-F1EE-49E0-AAB3-6536F3ECAF47}" type="pres">
      <dgm:prSet presAssocID="{470F7264-9922-493C-A62D-EA58C650FAB4}" presName="bracket" presStyleLbl="parChTrans1D1" presStyleIdx="1" presStyleCnt="3"/>
      <dgm:spPr/>
    </dgm:pt>
    <dgm:pt modelId="{CFC15EA1-54D4-4D43-8838-63759580D934}" type="pres">
      <dgm:prSet presAssocID="{470F7264-9922-493C-A62D-EA58C650FAB4}" presName="spH" presStyleCnt="0"/>
      <dgm:spPr/>
    </dgm:pt>
    <dgm:pt modelId="{DDFA7858-DC4C-4E60-A322-B5CD5BD1AE18}" type="pres">
      <dgm:prSet presAssocID="{470F7264-9922-493C-A62D-EA58C650FAB4}" presName="desTx" presStyleLbl="node1" presStyleIdx="1" presStyleCnt="3">
        <dgm:presLayoutVars>
          <dgm:bulletEnabled val="1"/>
        </dgm:presLayoutVars>
      </dgm:prSet>
      <dgm:spPr/>
    </dgm:pt>
    <dgm:pt modelId="{8B87A80E-DB09-43AE-80FF-82BD68392B17}" type="pres">
      <dgm:prSet presAssocID="{54E277B0-A32C-4256-A4C5-8C153D3E9729}" presName="spV" presStyleCnt="0"/>
      <dgm:spPr/>
    </dgm:pt>
    <dgm:pt modelId="{5D638E0B-D308-42BF-8379-617A0F5BA980}" type="pres">
      <dgm:prSet presAssocID="{C8EE9F8B-3A99-41F3-8032-4DAE118B3908}" presName="linNode" presStyleCnt="0"/>
      <dgm:spPr/>
    </dgm:pt>
    <dgm:pt modelId="{BD753A9B-35B9-41A6-91DD-464EFD1EC913}" type="pres">
      <dgm:prSet presAssocID="{C8EE9F8B-3A99-41F3-8032-4DAE118B3908}" presName="parTx" presStyleLbl="revTx" presStyleIdx="2" presStyleCnt="3">
        <dgm:presLayoutVars>
          <dgm:chMax val="1"/>
          <dgm:bulletEnabled val="1"/>
        </dgm:presLayoutVars>
      </dgm:prSet>
      <dgm:spPr/>
    </dgm:pt>
    <dgm:pt modelId="{E5021526-8BD8-4368-B028-A9F353B92729}" type="pres">
      <dgm:prSet presAssocID="{C8EE9F8B-3A99-41F3-8032-4DAE118B3908}" presName="bracket" presStyleLbl="parChTrans1D1" presStyleIdx="2" presStyleCnt="3"/>
      <dgm:spPr/>
    </dgm:pt>
    <dgm:pt modelId="{E98EBFA1-9000-412D-84B4-61B3603B4F95}" type="pres">
      <dgm:prSet presAssocID="{C8EE9F8B-3A99-41F3-8032-4DAE118B3908}" presName="spH" presStyleCnt="0"/>
      <dgm:spPr/>
    </dgm:pt>
    <dgm:pt modelId="{BA7740F1-36B5-46E3-8623-6B50FEA201DB}" type="pres">
      <dgm:prSet presAssocID="{C8EE9F8B-3A99-41F3-8032-4DAE118B3908}" presName="desTx" presStyleLbl="node1" presStyleIdx="2" presStyleCnt="3">
        <dgm:presLayoutVars>
          <dgm:bulletEnabled val="1"/>
        </dgm:presLayoutVars>
      </dgm:prSet>
      <dgm:spPr/>
    </dgm:pt>
  </dgm:ptLst>
  <dgm:cxnLst>
    <dgm:cxn modelId="{9C454B08-726E-4A6B-8CFF-5D7694332659}" type="presOf" srcId="{A44AB44C-5CE4-4DEE-962D-A01F54751C40}" destId="{BA7740F1-36B5-46E3-8623-6B50FEA201DB}" srcOrd="0" destOrd="0" presId="urn:diagrams.loki3.com/BracketList+Icon"/>
    <dgm:cxn modelId="{9E80BC3B-A000-4F77-9C46-5564D4B3481A}" srcId="{8D239620-CAFE-44A7-8F5D-0EF56251081D}" destId="{470F7264-9922-493C-A62D-EA58C650FAB4}" srcOrd="1" destOrd="0" parTransId="{93867917-7B22-4211-A61F-574DD53EC322}" sibTransId="{54E277B0-A32C-4256-A4C5-8C153D3E9729}"/>
    <dgm:cxn modelId="{458CE75D-3A70-4A1A-A33D-88C9FFAE320D}" srcId="{8D239620-CAFE-44A7-8F5D-0EF56251081D}" destId="{E29B1A2D-D7A5-4D37-9CB6-525B0FA8B78D}" srcOrd="0" destOrd="0" parTransId="{275AF237-E2F0-4D76-8385-F1A9EDA9ABC6}" sibTransId="{037D2D91-FCB9-4577-BB53-DA8EF118FF5C}"/>
    <dgm:cxn modelId="{ED5BD479-EF51-42A4-8086-FA05140632A0}" srcId="{E29B1A2D-D7A5-4D37-9CB6-525B0FA8B78D}" destId="{36A86AFD-FE5D-443A-AE4B-475E83E55FB2}" srcOrd="0" destOrd="0" parTransId="{08354CC9-6199-4CB9-B4B9-443C27E2AF8B}" sibTransId="{0BF78405-51B8-48D3-AE1A-E63DD3FA610A}"/>
    <dgm:cxn modelId="{75DF6C86-BDB8-4E4D-8E73-A02D733A539D}" type="presOf" srcId="{8D239620-CAFE-44A7-8F5D-0EF56251081D}" destId="{08C4D6F8-4869-42BD-8649-8D3889A09B5A}" srcOrd="0" destOrd="0" presId="urn:diagrams.loki3.com/BracketList+Icon"/>
    <dgm:cxn modelId="{8F7AF6B9-8949-41B9-A969-599A6230E952}" type="presOf" srcId="{470F7264-9922-493C-A62D-EA58C650FAB4}" destId="{49652340-171C-487F-81E3-2ACBD3283127}" srcOrd="0" destOrd="0" presId="urn:diagrams.loki3.com/BracketList+Icon"/>
    <dgm:cxn modelId="{71A69FC4-A821-4F46-944D-D9196FBC4A64}" type="presOf" srcId="{36A86AFD-FE5D-443A-AE4B-475E83E55FB2}" destId="{2C4298A2-D3B8-435B-9579-E5742805BB07}" srcOrd="0" destOrd="0" presId="urn:diagrams.loki3.com/BracketList+Icon"/>
    <dgm:cxn modelId="{5126A7CB-DF0B-4B99-BBB6-084A35BE83D9}" srcId="{C8EE9F8B-3A99-41F3-8032-4DAE118B3908}" destId="{A44AB44C-5CE4-4DEE-962D-A01F54751C40}" srcOrd="0" destOrd="0" parTransId="{91655ADD-3BBE-4292-A4B4-8F7E68C7E129}" sibTransId="{F39F8363-7237-4FF3-985A-5BE4EEDACFBF}"/>
    <dgm:cxn modelId="{0C299ECD-A632-4675-A486-859CADCDB31A}" type="presOf" srcId="{E29B1A2D-D7A5-4D37-9CB6-525B0FA8B78D}" destId="{243EAE10-048C-4829-8135-E620723B444F}" srcOrd="0" destOrd="0" presId="urn:diagrams.loki3.com/BracketList+Icon"/>
    <dgm:cxn modelId="{339FC9D5-F204-4006-8E12-DDDE333A37BE}" type="presOf" srcId="{C8EE9F8B-3A99-41F3-8032-4DAE118B3908}" destId="{BD753A9B-35B9-41A6-91DD-464EFD1EC913}" srcOrd="0" destOrd="0" presId="urn:diagrams.loki3.com/BracketList+Icon"/>
    <dgm:cxn modelId="{768CC0E1-A34F-4AE6-928A-FBC955314090}" type="presOf" srcId="{B7CF9618-2FFF-4AA4-B423-BA824EB157B5}" destId="{DDFA7858-DC4C-4E60-A322-B5CD5BD1AE18}" srcOrd="0" destOrd="0" presId="urn:diagrams.loki3.com/BracketList+Icon"/>
    <dgm:cxn modelId="{9C8DDFE6-BFFD-461A-895A-7EC72F332B1F}" srcId="{470F7264-9922-493C-A62D-EA58C650FAB4}" destId="{B7CF9618-2FFF-4AA4-B423-BA824EB157B5}" srcOrd="0" destOrd="0" parTransId="{490962F6-886A-424A-A00F-8BD787BD8AE2}" sibTransId="{19E1ADC1-9CA8-4F93-B239-6661E2B13852}"/>
    <dgm:cxn modelId="{65E96CF8-54F2-40B2-9D5F-0F9E704FA059}" srcId="{8D239620-CAFE-44A7-8F5D-0EF56251081D}" destId="{C8EE9F8B-3A99-41F3-8032-4DAE118B3908}" srcOrd="2" destOrd="0" parTransId="{E40A2A6F-9CE6-4DC0-81DD-FE15816AB946}" sibTransId="{A6756A32-9208-4B07-AACF-147D85381F7A}"/>
    <dgm:cxn modelId="{99F999A6-2F81-4BC0-97FB-F6166130590B}" type="presParOf" srcId="{08C4D6F8-4869-42BD-8649-8D3889A09B5A}" destId="{AE97188C-22D1-4192-86C2-ABBEDBC87C56}" srcOrd="0" destOrd="0" presId="urn:diagrams.loki3.com/BracketList+Icon"/>
    <dgm:cxn modelId="{9AA80EA0-18F9-4E3F-B292-506B0FDBB790}" type="presParOf" srcId="{AE97188C-22D1-4192-86C2-ABBEDBC87C56}" destId="{243EAE10-048C-4829-8135-E620723B444F}" srcOrd="0" destOrd="0" presId="urn:diagrams.loki3.com/BracketList+Icon"/>
    <dgm:cxn modelId="{FE26C6D3-6307-4D94-816E-EEFE0397B991}" type="presParOf" srcId="{AE97188C-22D1-4192-86C2-ABBEDBC87C56}" destId="{3DDDE65D-242C-443E-901C-C757F48E460F}" srcOrd="1" destOrd="0" presId="urn:diagrams.loki3.com/BracketList+Icon"/>
    <dgm:cxn modelId="{C449B6DE-A69D-47A2-BF5E-A3ECA7AD56BB}" type="presParOf" srcId="{AE97188C-22D1-4192-86C2-ABBEDBC87C56}" destId="{DDC732C1-D383-4EB0-9D54-DF95E3EFBE7C}" srcOrd="2" destOrd="0" presId="urn:diagrams.loki3.com/BracketList+Icon"/>
    <dgm:cxn modelId="{645E3359-7FD6-4F12-99FC-2A66AAC84B86}" type="presParOf" srcId="{AE97188C-22D1-4192-86C2-ABBEDBC87C56}" destId="{2C4298A2-D3B8-435B-9579-E5742805BB07}" srcOrd="3" destOrd="0" presId="urn:diagrams.loki3.com/BracketList+Icon"/>
    <dgm:cxn modelId="{FE115A48-A495-4F74-AA7D-CFF29F643DE9}" type="presParOf" srcId="{08C4D6F8-4869-42BD-8649-8D3889A09B5A}" destId="{E3F0AB06-F11D-48F4-81DD-3B3633B61FCF}" srcOrd="1" destOrd="0" presId="urn:diagrams.loki3.com/BracketList+Icon"/>
    <dgm:cxn modelId="{D9163278-E7D1-42AA-AD1A-EA2F8A8A1739}" type="presParOf" srcId="{08C4D6F8-4869-42BD-8649-8D3889A09B5A}" destId="{F5E71819-4BBD-45DA-85C8-AA702E2EEAD8}" srcOrd="2" destOrd="0" presId="urn:diagrams.loki3.com/BracketList+Icon"/>
    <dgm:cxn modelId="{FCFD30EC-9960-4196-915D-B4FD932A4EF9}" type="presParOf" srcId="{F5E71819-4BBD-45DA-85C8-AA702E2EEAD8}" destId="{49652340-171C-487F-81E3-2ACBD3283127}" srcOrd="0" destOrd="0" presId="urn:diagrams.loki3.com/BracketList+Icon"/>
    <dgm:cxn modelId="{C972FB14-69A0-4D60-9AF3-22B16A557335}" type="presParOf" srcId="{F5E71819-4BBD-45DA-85C8-AA702E2EEAD8}" destId="{86B325D0-F1EE-49E0-AAB3-6536F3ECAF47}" srcOrd="1" destOrd="0" presId="urn:diagrams.loki3.com/BracketList+Icon"/>
    <dgm:cxn modelId="{FC8068D2-BD26-4243-8888-3152B4D3F577}" type="presParOf" srcId="{F5E71819-4BBD-45DA-85C8-AA702E2EEAD8}" destId="{CFC15EA1-54D4-4D43-8838-63759580D934}" srcOrd="2" destOrd="0" presId="urn:diagrams.loki3.com/BracketList+Icon"/>
    <dgm:cxn modelId="{21723399-658A-4D7F-B9D0-6914B806AEAD}" type="presParOf" srcId="{F5E71819-4BBD-45DA-85C8-AA702E2EEAD8}" destId="{DDFA7858-DC4C-4E60-A322-B5CD5BD1AE18}" srcOrd="3" destOrd="0" presId="urn:diagrams.loki3.com/BracketList+Icon"/>
    <dgm:cxn modelId="{D35486E5-A5EA-4478-94C0-C746E6A2BE1C}" type="presParOf" srcId="{08C4D6F8-4869-42BD-8649-8D3889A09B5A}" destId="{8B87A80E-DB09-43AE-80FF-82BD68392B17}" srcOrd="3" destOrd="0" presId="urn:diagrams.loki3.com/BracketList+Icon"/>
    <dgm:cxn modelId="{FFA57825-CD58-45E4-96B3-F2C586EBEF97}" type="presParOf" srcId="{08C4D6F8-4869-42BD-8649-8D3889A09B5A}" destId="{5D638E0B-D308-42BF-8379-617A0F5BA980}" srcOrd="4" destOrd="0" presId="urn:diagrams.loki3.com/BracketList+Icon"/>
    <dgm:cxn modelId="{9A266C16-F618-4F65-A81E-7B708CBC5A47}" type="presParOf" srcId="{5D638E0B-D308-42BF-8379-617A0F5BA980}" destId="{BD753A9B-35B9-41A6-91DD-464EFD1EC913}" srcOrd="0" destOrd="0" presId="urn:diagrams.loki3.com/BracketList+Icon"/>
    <dgm:cxn modelId="{E2D7C1B5-9167-4ADF-BA51-CE8A35C7C28D}" type="presParOf" srcId="{5D638E0B-D308-42BF-8379-617A0F5BA980}" destId="{E5021526-8BD8-4368-B028-A9F353B92729}" srcOrd="1" destOrd="0" presId="urn:diagrams.loki3.com/BracketList+Icon"/>
    <dgm:cxn modelId="{B341BE3D-DFDA-4BD4-8234-716F313B5214}" type="presParOf" srcId="{5D638E0B-D308-42BF-8379-617A0F5BA980}" destId="{E98EBFA1-9000-412D-84B4-61B3603B4F95}" srcOrd="2" destOrd="0" presId="urn:diagrams.loki3.com/BracketList+Icon"/>
    <dgm:cxn modelId="{5848ACB5-D70F-4958-8AFF-F56611954070}" type="presParOf" srcId="{5D638E0B-D308-42BF-8379-617A0F5BA980}" destId="{BA7740F1-36B5-46E3-8623-6B50FEA201DB}"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23FFEFF-6C0E-4A24-95DD-DAEAD76137FF}"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E918CDB4-E18B-464B-A3BA-37CEC617D04E}">
      <dgm:prSet phldrT="[Text]"/>
      <dgm:spPr/>
      <dgm:t>
        <a:bodyPr/>
        <a:lstStyle/>
        <a:p>
          <a:r>
            <a:rPr lang="en-US" b="0" dirty="0"/>
            <a:t>The Civil Rights Act</a:t>
          </a:r>
        </a:p>
      </dgm:t>
    </dgm:pt>
    <dgm:pt modelId="{5A223A17-C112-455E-8A07-4BF69ACC98E8}" type="parTrans" cxnId="{F63CF546-F193-416A-AFB1-A2A77951A6D7}">
      <dgm:prSet/>
      <dgm:spPr/>
      <dgm:t>
        <a:bodyPr/>
        <a:lstStyle/>
        <a:p>
          <a:endParaRPr lang="en-US"/>
        </a:p>
      </dgm:t>
    </dgm:pt>
    <dgm:pt modelId="{07E59A4F-D21B-49D3-A944-6661CE43A726}" type="sibTrans" cxnId="{F63CF546-F193-416A-AFB1-A2A77951A6D7}">
      <dgm:prSet/>
      <dgm:spPr/>
      <dgm:t>
        <a:bodyPr/>
        <a:lstStyle/>
        <a:p>
          <a:endParaRPr lang="en-US"/>
        </a:p>
      </dgm:t>
    </dgm:pt>
    <dgm:pt modelId="{5B1F0D77-4B70-45C9-9FD9-9F94C606D9E3}">
      <dgm:prSet phldrT="[Text]"/>
      <dgm:spPr/>
      <dgm:t>
        <a:bodyPr/>
        <a:lstStyle/>
        <a:p>
          <a:r>
            <a:rPr lang="en-US" b="0" dirty="0"/>
            <a:t>Equal Employment Opportunity Act</a:t>
          </a:r>
        </a:p>
      </dgm:t>
    </dgm:pt>
    <dgm:pt modelId="{38CF3020-524F-4584-9315-4A057398DEFC}" type="parTrans" cxnId="{542F2CF1-A9EC-4932-A189-CCBDF83846DA}">
      <dgm:prSet/>
      <dgm:spPr/>
      <dgm:t>
        <a:bodyPr/>
        <a:lstStyle/>
        <a:p>
          <a:endParaRPr lang="en-US"/>
        </a:p>
      </dgm:t>
    </dgm:pt>
    <dgm:pt modelId="{076726C2-F1BA-484B-8290-522FB1BFCFA1}" type="sibTrans" cxnId="{542F2CF1-A9EC-4932-A189-CCBDF83846DA}">
      <dgm:prSet/>
      <dgm:spPr/>
      <dgm:t>
        <a:bodyPr/>
        <a:lstStyle/>
        <a:p>
          <a:endParaRPr lang="en-US"/>
        </a:p>
      </dgm:t>
    </dgm:pt>
    <dgm:pt modelId="{C469C949-AC77-49A2-89E3-7A6FAC0FC498}">
      <dgm:prSet phldrT="[Text]"/>
      <dgm:spPr/>
      <dgm:t>
        <a:bodyPr/>
        <a:lstStyle/>
        <a:p>
          <a:r>
            <a:rPr lang="en-US" b="0" dirty="0"/>
            <a:t>Equal Pay Act</a:t>
          </a:r>
        </a:p>
      </dgm:t>
    </dgm:pt>
    <dgm:pt modelId="{449C0EFC-D30E-4DC6-A853-69A3CC77B6DC}" type="parTrans" cxnId="{5CCC5E48-EA0C-453A-8E91-59680519381C}">
      <dgm:prSet/>
      <dgm:spPr/>
      <dgm:t>
        <a:bodyPr/>
        <a:lstStyle/>
        <a:p>
          <a:endParaRPr lang="en-US"/>
        </a:p>
      </dgm:t>
    </dgm:pt>
    <dgm:pt modelId="{9ED34B10-DB8B-41FA-ABAD-D66813CA23AF}" type="sibTrans" cxnId="{5CCC5E48-EA0C-453A-8E91-59680519381C}">
      <dgm:prSet/>
      <dgm:spPr/>
      <dgm:t>
        <a:bodyPr/>
        <a:lstStyle/>
        <a:p>
          <a:endParaRPr lang="en-US"/>
        </a:p>
      </dgm:t>
    </dgm:pt>
    <dgm:pt modelId="{BF2CDA17-D6AE-42B6-8DF9-31FFA4E04264}" type="pres">
      <dgm:prSet presAssocID="{E23FFEFF-6C0E-4A24-95DD-DAEAD76137FF}" presName="Name0" presStyleCnt="0">
        <dgm:presLayoutVars>
          <dgm:chMax val="7"/>
          <dgm:chPref val="7"/>
          <dgm:dir/>
        </dgm:presLayoutVars>
      </dgm:prSet>
      <dgm:spPr/>
    </dgm:pt>
    <dgm:pt modelId="{FFBF5A68-8A33-40CA-BA7F-D36C52BCC8BC}" type="pres">
      <dgm:prSet presAssocID="{E23FFEFF-6C0E-4A24-95DD-DAEAD76137FF}" presName="Name1" presStyleCnt="0"/>
      <dgm:spPr/>
    </dgm:pt>
    <dgm:pt modelId="{FA2C7F1D-7339-460B-B818-52655CA8489F}" type="pres">
      <dgm:prSet presAssocID="{E23FFEFF-6C0E-4A24-95DD-DAEAD76137FF}" presName="cycle" presStyleCnt="0"/>
      <dgm:spPr/>
    </dgm:pt>
    <dgm:pt modelId="{AAA759BF-2D86-4C5E-816D-24BE0D90F578}" type="pres">
      <dgm:prSet presAssocID="{E23FFEFF-6C0E-4A24-95DD-DAEAD76137FF}" presName="srcNode" presStyleLbl="node1" presStyleIdx="0" presStyleCnt="3"/>
      <dgm:spPr/>
    </dgm:pt>
    <dgm:pt modelId="{248225C1-672E-4F80-87DC-54F2D5A3643A}" type="pres">
      <dgm:prSet presAssocID="{E23FFEFF-6C0E-4A24-95DD-DAEAD76137FF}" presName="conn" presStyleLbl="parChTrans1D2" presStyleIdx="0" presStyleCnt="1"/>
      <dgm:spPr/>
    </dgm:pt>
    <dgm:pt modelId="{FDB1E465-92C4-40A2-8A8D-6A43FD877E74}" type="pres">
      <dgm:prSet presAssocID="{E23FFEFF-6C0E-4A24-95DD-DAEAD76137FF}" presName="extraNode" presStyleLbl="node1" presStyleIdx="0" presStyleCnt="3"/>
      <dgm:spPr/>
    </dgm:pt>
    <dgm:pt modelId="{BE1F7722-964D-4A79-B152-58CB91971A62}" type="pres">
      <dgm:prSet presAssocID="{E23FFEFF-6C0E-4A24-95DD-DAEAD76137FF}" presName="dstNode" presStyleLbl="node1" presStyleIdx="0" presStyleCnt="3"/>
      <dgm:spPr/>
    </dgm:pt>
    <dgm:pt modelId="{51D29067-3A19-47C3-B88F-D411EBDED3A6}" type="pres">
      <dgm:prSet presAssocID="{E918CDB4-E18B-464B-A3BA-37CEC617D04E}" presName="text_1" presStyleLbl="node1" presStyleIdx="0" presStyleCnt="3">
        <dgm:presLayoutVars>
          <dgm:bulletEnabled val="1"/>
        </dgm:presLayoutVars>
      </dgm:prSet>
      <dgm:spPr/>
    </dgm:pt>
    <dgm:pt modelId="{69FA4AF2-3EE0-4C81-BC78-3FE70A4098B7}" type="pres">
      <dgm:prSet presAssocID="{E918CDB4-E18B-464B-A3BA-37CEC617D04E}" presName="accent_1" presStyleCnt="0"/>
      <dgm:spPr/>
    </dgm:pt>
    <dgm:pt modelId="{73CE75C2-C047-4B26-8D69-5F09A51AB80B}" type="pres">
      <dgm:prSet presAssocID="{E918CDB4-E18B-464B-A3BA-37CEC617D04E}" presName="accentRepeatNode" presStyleLbl="solidFgAcc1" presStyleIdx="0" presStyleCnt="3"/>
      <dgm:spPr/>
    </dgm:pt>
    <dgm:pt modelId="{F8365BB9-D6B6-441E-92CF-E4F2F9F6FCBF}" type="pres">
      <dgm:prSet presAssocID="{5B1F0D77-4B70-45C9-9FD9-9F94C606D9E3}" presName="text_2" presStyleLbl="node1" presStyleIdx="1" presStyleCnt="3">
        <dgm:presLayoutVars>
          <dgm:bulletEnabled val="1"/>
        </dgm:presLayoutVars>
      </dgm:prSet>
      <dgm:spPr/>
    </dgm:pt>
    <dgm:pt modelId="{DF3F0160-4A5A-48A7-80AE-B08A0E97A3CE}" type="pres">
      <dgm:prSet presAssocID="{5B1F0D77-4B70-45C9-9FD9-9F94C606D9E3}" presName="accent_2" presStyleCnt="0"/>
      <dgm:spPr/>
    </dgm:pt>
    <dgm:pt modelId="{92510A80-1CAA-43ED-917B-46A4DC0A2842}" type="pres">
      <dgm:prSet presAssocID="{5B1F0D77-4B70-45C9-9FD9-9F94C606D9E3}" presName="accentRepeatNode" presStyleLbl="solidFgAcc1" presStyleIdx="1" presStyleCnt="3"/>
      <dgm:spPr/>
    </dgm:pt>
    <dgm:pt modelId="{5D3FDFCA-EB97-4D06-BB0A-A86A81521262}" type="pres">
      <dgm:prSet presAssocID="{C469C949-AC77-49A2-89E3-7A6FAC0FC498}" presName="text_3" presStyleLbl="node1" presStyleIdx="2" presStyleCnt="3">
        <dgm:presLayoutVars>
          <dgm:bulletEnabled val="1"/>
        </dgm:presLayoutVars>
      </dgm:prSet>
      <dgm:spPr/>
    </dgm:pt>
    <dgm:pt modelId="{843184AE-31C9-492E-9F08-F148226D5440}" type="pres">
      <dgm:prSet presAssocID="{C469C949-AC77-49A2-89E3-7A6FAC0FC498}" presName="accent_3" presStyleCnt="0"/>
      <dgm:spPr/>
    </dgm:pt>
    <dgm:pt modelId="{69AE2EFB-C9D2-4B88-A83D-CDB1EA507F6C}" type="pres">
      <dgm:prSet presAssocID="{C469C949-AC77-49A2-89E3-7A6FAC0FC498}" presName="accentRepeatNode" presStyleLbl="solidFgAcc1" presStyleIdx="2" presStyleCnt="3"/>
      <dgm:spPr/>
    </dgm:pt>
  </dgm:ptLst>
  <dgm:cxnLst>
    <dgm:cxn modelId="{6E509D04-DFBA-4100-AFF0-BBA8720D9021}" type="presOf" srcId="{E23FFEFF-6C0E-4A24-95DD-DAEAD76137FF}" destId="{BF2CDA17-D6AE-42B6-8DF9-31FFA4E04264}" srcOrd="0" destOrd="0" presId="urn:microsoft.com/office/officeart/2008/layout/VerticalCurvedList"/>
    <dgm:cxn modelId="{66F4AC1E-6202-4B43-8523-B3209A650C9C}" type="presOf" srcId="{5B1F0D77-4B70-45C9-9FD9-9F94C606D9E3}" destId="{F8365BB9-D6B6-441E-92CF-E4F2F9F6FCBF}" srcOrd="0" destOrd="0" presId="urn:microsoft.com/office/officeart/2008/layout/VerticalCurvedList"/>
    <dgm:cxn modelId="{19DD662E-6355-440D-A287-1710903A9765}" type="presOf" srcId="{C469C949-AC77-49A2-89E3-7A6FAC0FC498}" destId="{5D3FDFCA-EB97-4D06-BB0A-A86A81521262}" srcOrd="0" destOrd="0" presId="urn:microsoft.com/office/officeart/2008/layout/VerticalCurvedList"/>
    <dgm:cxn modelId="{F63CF546-F193-416A-AFB1-A2A77951A6D7}" srcId="{E23FFEFF-6C0E-4A24-95DD-DAEAD76137FF}" destId="{E918CDB4-E18B-464B-A3BA-37CEC617D04E}" srcOrd="0" destOrd="0" parTransId="{5A223A17-C112-455E-8A07-4BF69ACC98E8}" sibTransId="{07E59A4F-D21B-49D3-A944-6661CE43A726}"/>
    <dgm:cxn modelId="{5CCC5E48-EA0C-453A-8E91-59680519381C}" srcId="{E23FFEFF-6C0E-4A24-95DD-DAEAD76137FF}" destId="{C469C949-AC77-49A2-89E3-7A6FAC0FC498}" srcOrd="2" destOrd="0" parTransId="{449C0EFC-D30E-4DC6-A853-69A3CC77B6DC}" sibTransId="{9ED34B10-DB8B-41FA-ABAD-D66813CA23AF}"/>
    <dgm:cxn modelId="{80A4B759-E7DB-4B9B-96BC-943DD93170D2}" type="presOf" srcId="{07E59A4F-D21B-49D3-A944-6661CE43A726}" destId="{248225C1-672E-4F80-87DC-54F2D5A3643A}" srcOrd="0" destOrd="0" presId="urn:microsoft.com/office/officeart/2008/layout/VerticalCurvedList"/>
    <dgm:cxn modelId="{7B2B5ADD-5AE5-451D-870C-D95B6D3FBA86}" type="presOf" srcId="{E918CDB4-E18B-464B-A3BA-37CEC617D04E}" destId="{51D29067-3A19-47C3-B88F-D411EBDED3A6}" srcOrd="0" destOrd="0" presId="urn:microsoft.com/office/officeart/2008/layout/VerticalCurvedList"/>
    <dgm:cxn modelId="{542F2CF1-A9EC-4932-A189-CCBDF83846DA}" srcId="{E23FFEFF-6C0E-4A24-95DD-DAEAD76137FF}" destId="{5B1F0D77-4B70-45C9-9FD9-9F94C606D9E3}" srcOrd="1" destOrd="0" parTransId="{38CF3020-524F-4584-9315-4A057398DEFC}" sibTransId="{076726C2-F1BA-484B-8290-522FB1BFCFA1}"/>
    <dgm:cxn modelId="{F48939B2-C421-426C-B732-A3193F0167BF}" type="presParOf" srcId="{BF2CDA17-D6AE-42B6-8DF9-31FFA4E04264}" destId="{FFBF5A68-8A33-40CA-BA7F-D36C52BCC8BC}" srcOrd="0" destOrd="0" presId="urn:microsoft.com/office/officeart/2008/layout/VerticalCurvedList"/>
    <dgm:cxn modelId="{8BF5FEA4-BDBD-443B-B316-6ED6AB5E66DB}" type="presParOf" srcId="{FFBF5A68-8A33-40CA-BA7F-D36C52BCC8BC}" destId="{FA2C7F1D-7339-460B-B818-52655CA8489F}" srcOrd="0" destOrd="0" presId="urn:microsoft.com/office/officeart/2008/layout/VerticalCurvedList"/>
    <dgm:cxn modelId="{665EB836-E28C-4843-B35C-B66F35C09E9F}" type="presParOf" srcId="{FA2C7F1D-7339-460B-B818-52655CA8489F}" destId="{AAA759BF-2D86-4C5E-816D-24BE0D90F578}" srcOrd="0" destOrd="0" presId="urn:microsoft.com/office/officeart/2008/layout/VerticalCurvedList"/>
    <dgm:cxn modelId="{905EC0D8-6CE2-4CDB-8C37-D36A198548F0}" type="presParOf" srcId="{FA2C7F1D-7339-460B-B818-52655CA8489F}" destId="{248225C1-672E-4F80-87DC-54F2D5A3643A}" srcOrd="1" destOrd="0" presId="urn:microsoft.com/office/officeart/2008/layout/VerticalCurvedList"/>
    <dgm:cxn modelId="{EE27805E-A65B-4B78-AC1C-3E79A80F4E2F}" type="presParOf" srcId="{FA2C7F1D-7339-460B-B818-52655CA8489F}" destId="{FDB1E465-92C4-40A2-8A8D-6A43FD877E74}" srcOrd="2" destOrd="0" presId="urn:microsoft.com/office/officeart/2008/layout/VerticalCurvedList"/>
    <dgm:cxn modelId="{BA004AEF-5526-4647-9580-32A1FE553CD5}" type="presParOf" srcId="{FA2C7F1D-7339-460B-B818-52655CA8489F}" destId="{BE1F7722-964D-4A79-B152-58CB91971A62}" srcOrd="3" destOrd="0" presId="urn:microsoft.com/office/officeart/2008/layout/VerticalCurvedList"/>
    <dgm:cxn modelId="{9EBB612B-D3A7-4920-86AB-6C0FD8F4F7D7}" type="presParOf" srcId="{FFBF5A68-8A33-40CA-BA7F-D36C52BCC8BC}" destId="{51D29067-3A19-47C3-B88F-D411EBDED3A6}" srcOrd="1" destOrd="0" presId="urn:microsoft.com/office/officeart/2008/layout/VerticalCurvedList"/>
    <dgm:cxn modelId="{7E98BB0A-EC4B-4A9B-9BB2-6AB93A585C42}" type="presParOf" srcId="{FFBF5A68-8A33-40CA-BA7F-D36C52BCC8BC}" destId="{69FA4AF2-3EE0-4C81-BC78-3FE70A4098B7}" srcOrd="2" destOrd="0" presId="urn:microsoft.com/office/officeart/2008/layout/VerticalCurvedList"/>
    <dgm:cxn modelId="{649A42A4-F6C8-4820-9026-76FC8E27E6A6}" type="presParOf" srcId="{69FA4AF2-3EE0-4C81-BC78-3FE70A4098B7}" destId="{73CE75C2-C047-4B26-8D69-5F09A51AB80B}" srcOrd="0" destOrd="0" presId="urn:microsoft.com/office/officeart/2008/layout/VerticalCurvedList"/>
    <dgm:cxn modelId="{04D8CD92-2FD3-4BB4-8B4E-707BEAB23BDB}" type="presParOf" srcId="{FFBF5A68-8A33-40CA-BA7F-D36C52BCC8BC}" destId="{F8365BB9-D6B6-441E-92CF-E4F2F9F6FCBF}" srcOrd="3" destOrd="0" presId="urn:microsoft.com/office/officeart/2008/layout/VerticalCurvedList"/>
    <dgm:cxn modelId="{9C2FE536-C8FC-41ED-AFD4-5B630CEBDE1B}" type="presParOf" srcId="{FFBF5A68-8A33-40CA-BA7F-D36C52BCC8BC}" destId="{DF3F0160-4A5A-48A7-80AE-B08A0E97A3CE}" srcOrd="4" destOrd="0" presId="urn:microsoft.com/office/officeart/2008/layout/VerticalCurvedList"/>
    <dgm:cxn modelId="{3CE2AE9F-180B-45BE-B6D7-46C3F8880C4A}" type="presParOf" srcId="{DF3F0160-4A5A-48A7-80AE-B08A0E97A3CE}" destId="{92510A80-1CAA-43ED-917B-46A4DC0A2842}" srcOrd="0" destOrd="0" presId="urn:microsoft.com/office/officeart/2008/layout/VerticalCurvedList"/>
    <dgm:cxn modelId="{5D36FDDE-1B61-4FAC-B7BD-0E7872D9D37D}" type="presParOf" srcId="{FFBF5A68-8A33-40CA-BA7F-D36C52BCC8BC}" destId="{5D3FDFCA-EB97-4D06-BB0A-A86A81521262}" srcOrd="5" destOrd="0" presId="urn:microsoft.com/office/officeart/2008/layout/VerticalCurvedList"/>
    <dgm:cxn modelId="{A217F5BF-E85D-4395-B1FC-A95F9631AFE8}" type="presParOf" srcId="{FFBF5A68-8A33-40CA-BA7F-D36C52BCC8BC}" destId="{843184AE-31C9-492E-9F08-F148226D5440}" srcOrd="6" destOrd="0" presId="urn:microsoft.com/office/officeart/2008/layout/VerticalCurvedList"/>
    <dgm:cxn modelId="{B7D43884-E5A2-4897-90CD-006E97DC34E5}" type="presParOf" srcId="{843184AE-31C9-492E-9F08-F148226D5440}" destId="{69AE2EFB-C9D2-4B88-A83D-CDB1EA507F6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333291A-D231-4911-A736-C7A5378BA7D8}" type="doc">
      <dgm:prSet loTypeId="urn:microsoft.com/office/officeart/2005/8/layout/hierarchy3" loCatId="list" qsTypeId="urn:microsoft.com/office/officeart/2005/8/quickstyle/simple1" qsCatId="simple" csTypeId="urn:microsoft.com/office/officeart/2005/8/colors/colorful2" csCatId="colorful" phldr="1"/>
      <dgm:spPr/>
      <dgm:t>
        <a:bodyPr/>
        <a:lstStyle/>
        <a:p>
          <a:endParaRPr lang="en-US"/>
        </a:p>
      </dgm:t>
    </dgm:pt>
    <dgm:pt modelId="{E2FA53E6-38EA-4A16-A36D-887FBED922D6}">
      <dgm:prSet phldrT="[Text]"/>
      <dgm:spPr/>
      <dgm:t>
        <a:bodyPr/>
        <a:lstStyle/>
        <a:p>
          <a:r>
            <a:rPr lang="en-US" dirty="0"/>
            <a:t>Stereotype </a:t>
          </a:r>
        </a:p>
      </dgm:t>
    </dgm:pt>
    <dgm:pt modelId="{BAC69D97-8923-45FF-9592-51FF2881D84B}" type="parTrans" cxnId="{62AE61C4-BA56-4477-8635-40C23C48C1AA}">
      <dgm:prSet/>
      <dgm:spPr/>
      <dgm:t>
        <a:bodyPr/>
        <a:lstStyle/>
        <a:p>
          <a:endParaRPr lang="en-US"/>
        </a:p>
      </dgm:t>
    </dgm:pt>
    <dgm:pt modelId="{A8B52767-7703-480E-B6C0-40712D616B7C}" type="sibTrans" cxnId="{62AE61C4-BA56-4477-8635-40C23C48C1AA}">
      <dgm:prSet/>
      <dgm:spPr/>
      <dgm:t>
        <a:bodyPr/>
        <a:lstStyle/>
        <a:p>
          <a:endParaRPr lang="en-US"/>
        </a:p>
      </dgm:t>
    </dgm:pt>
    <dgm:pt modelId="{F6EED608-943C-4FD3-9130-B8FF3C5D252B}">
      <dgm:prSet phldrT="[Text]"/>
      <dgm:spPr/>
      <dgm:t>
        <a:bodyPr/>
        <a:lstStyle/>
        <a:p>
          <a:r>
            <a:rPr lang="en-US" dirty="0"/>
            <a:t>Oversimplified </a:t>
          </a:r>
        </a:p>
      </dgm:t>
    </dgm:pt>
    <dgm:pt modelId="{EA92DF9D-E6E2-4C41-AB76-B2C4CC9A6A88}" type="parTrans" cxnId="{65D0211D-FBDB-4DE6-ACBF-69F87D9C8F41}">
      <dgm:prSet/>
      <dgm:spPr/>
      <dgm:t>
        <a:bodyPr/>
        <a:lstStyle/>
        <a:p>
          <a:endParaRPr lang="en-US"/>
        </a:p>
      </dgm:t>
    </dgm:pt>
    <dgm:pt modelId="{62DADBB8-8B49-4B50-A695-1071B4FF5BD1}" type="sibTrans" cxnId="{65D0211D-FBDB-4DE6-ACBF-69F87D9C8F41}">
      <dgm:prSet/>
      <dgm:spPr/>
      <dgm:t>
        <a:bodyPr/>
        <a:lstStyle/>
        <a:p>
          <a:endParaRPr lang="en-US"/>
        </a:p>
      </dgm:t>
    </dgm:pt>
    <dgm:pt modelId="{59626036-016C-4F3D-A9C8-0578077BED0B}">
      <dgm:prSet phldrT="[Text]"/>
      <dgm:spPr/>
      <dgm:t>
        <a:bodyPr/>
        <a:lstStyle/>
        <a:p>
          <a:r>
            <a:rPr lang="en-US" dirty="0"/>
            <a:t>Not subtle</a:t>
          </a:r>
        </a:p>
      </dgm:t>
    </dgm:pt>
    <dgm:pt modelId="{DA4E9F2D-C9CE-4D55-A4EF-196F963D5BB1}" type="parTrans" cxnId="{85E971E0-CB46-4EAB-A94A-1D377F1940D3}">
      <dgm:prSet/>
      <dgm:spPr/>
      <dgm:t>
        <a:bodyPr/>
        <a:lstStyle/>
        <a:p>
          <a:endParaRPr lang="en-US"/>
        </a:p>
      </dgm:t>
    </dgm:pt>
    <dgm:pt modelId="{D7B7BBBA-C540-4882-AD16-1D1EC6403E6A}" type="sibTrans" cxnId="{85E971E0-CB46-4EAB-A94A-1D377F1940D3}">
      <dgm:prSet/>
      <dgm:spPr/>
      <dgm:t>
        <a:bodyPr/>
        <a:lstStyle/>
        <a:p>
          <a:endParaRPr lang="en-US"/>
        </a:p>
      </dgm:t>
    </dgm:pt>
    <dgm:pt modelId="{A26B8525-8599-4F50-812C-77E2B0C85F7A}">
      <dgm:prSet phldrT="[Text]"/>
      <dgm:spPr/>
      <dgm:t>
        <a:bodyPr/>
        <a:lstStyle/>
        <a:p>
          <a:r>
            <a:rPr lang="en-US" dirty="0"/>
            <a:t>Bias</a:t>
          </a:r>
        </a:p>
      </dgm:t>
    </dgm:pt>
    <dgm:pt modelId="{7C2F35AA-8D3B-452D-8A93-F66E02C27559}" type="parTrans" cxnId="{63BA1B14-7AFD-4886-A361-19201E54CB3E}">
      <dgm:prSet/>
      <dgm:spPr/>
      <dgm:t>
        <a:bodyPr/>
        <a:lstStyle/>
        <a:p>
          <a:endParaRPr lang="en-US"/>
        </a:p>
      </dgm:t>
    </dgm:pt>
    <dgm:pt modelId="{1A07C79D-BCAF-4B00-A27E-D404926C575C}" type="sibTrans" cxnId="{63BA1B14-7AFD-4886-A361-19201E54CB3E}">
      <dgm:prSet/>
      <dgm:spPr/>
      <dgm:t>
        <a:bodyPr/>
        <a:lstStyle/>
        <a:p>
          <a:endParaRPr lang="en-US"/>
        </a:p>
      </dgm:t>
    </dgm:pt>
    <dgm:pt modelId="{E4FAD22F-4E72-412F-9ED2-39815E2A1F2C}">
      <dgm:prSet phldrT="[Text]"/>
      <dgm:spPr/>
      <dgm:t>
        <a:bodyPr/>
        <a:lstStyle/>
        <a:p>
          <a:r>
            <a:rPr lang="en-US" dirty="0"/>
            <a:t>Subtle</a:t>
          </a:r>
        </a:p>
      </dgm:t>
    </dgm:pt>
    <dgm:pt modelId="{AB0312B0-3082-4750-9FD9-914C2C8E23C7}" type="parTrans" cxnId="{872B559B-34F5-4487-BFFB-03BDF7D2ECDD}">
      <dgm:prSet/>
      <dgm:spPr/>
      <dgm:t>
        <a:bodyPr/>
        <a:lstStyle/>
        <a:p>
          <a:endParaRPr lang="en-US"/>
        </a:p>
      </dgm:t>
    </dgm:pt>
    <dgm:pt modelId="{9A3D86C8-DE4A-420B-BB58-173A27BCEB06}" type="sibTrans" cxnId="{872B559B-34F5-4487-BFFB-03BDF7D2ECDD}">
      <dgm:prSet/>
      <dgm:spPr/>
      <dgm:t>
        <a:bodyPr/>
        <a:lstStyle/>
        <a:p>
          <a:endParaRPr lang="en-US"/>
        </a:p>
      </dgm:t>
    </dgm:pt>
    <dgm:pt modelId="{24DF20C2-CA14-4791-968E-2454BE846465}">
      <dgm:prSet phldrT="[Text]"/>
      <dgm:spPr/>
      <dgm:t>
        <a:bodyPr/>
        <a:lstStyle/>
        <a:p>
          <a:r>
            <a:rPr lang="en-US" dirty="0"/>
            <a:t>Inhibits impartial judgment</a:t>
          </a:r>
        </a:p>
      </dgm:t>
    </dgm:pt>
    <dgm:pt modelId="{C706BAC2-610C-4A3A-98F2-C32B75BDB3B3}" type="parTrans" cxnId="{01F8A814-5FE9-4781-9850-92CF90E5A9B7}">
      <dgm:prSet/>
      <dgm:spPr/>
      <dgm:t>
        <a:bodyPr/>
        <a:lstStyle/>
        <a:p>
          <a:endParaRPr lang="en-US"/>
        </a:p>
      </dgm:t>
    </dgm:pt>
    <dgm:pt modelId="{D649C49B-1C7A-4093-A187-15C0769716D1}" type="sibTrans" cxnId="{01F8A814-5FE9-4781-9850-92CF90E5A9B7}">
      <dgm:prSet/>
      <dgm:spPr/>
      <dgm:t>
        <a:bodyPr/>
        <a:lstStyle/>
        <a:p>
          <a:endParaRPr lang="en-US"/>
        </a:p>
      </dgm:t>
    </dgm:pt>
    <dgm:pt modelId="{5B220820-AFB3-4867-90A0-F132A5D71DE9}" type="pres">
      <dgm:prSet presAssocID="{E333291A-D231-4911-A736-C7A5378BA7D8}" presName="diagram" presStyleCnt="0">
        <dgm:presLayoutVars>
          <dgm:chPref val="1"/>
          <dgm:dir/>
          <dgm:animOne val="branch"/>
          <dgm:animLvl val="lvl"/>
          <dgm:resizeHandles/>
        </dgm:presLayoutVars>
      </dgm:prSet>
      <dgm:spPr/>
    </dgm:pt>
    <dgm:pt modelId="{8DEDC415-6DDF-4607-811E-75315D6E7E88}" type="pres">
      <dgm:prSet presAssocID="{E2FA53E6-38EA-4A16-A36D-887FBED922D6}" presName="root" presStyleCnt="0"/>
      <dgm:spPr/>
    </dgm:pt>
    <dgm:pt modelId="{60A75C08-9804-4B9D-9871-DA30413DA287}" type="pres">
      <dgm:prSet presAssocID="{E2FA53E6-38EA-4A16-A36D-887FBED922D6}" presName="rootComposite" presStyleCnt="0"/>
      <dgm:spPr/>
    </dgm:pt>
    <dgm:pt modelId="{577F162F-8A9B-4934-BF3F-FE20C1D819AC}" type="pres">
      <dgm:prSet presAssocID="{E2FA53E6-38EA-4A16-A36D-887FBED922D6}" presName="rootText" presStyleLbl="node1" presStyleIdx="0" presStyleCnt="2"/>
      <dgm:spPr/>
    </dgm:pt>
    <dgm:pt modelId="{DDA62DBC-7E1B-4EE1-A053-72A5C078B16B}" type="pres">
      <dgm:prSet presAssocID="{E2FA53E6-38EA-4A16-A36D-887FBED922D6}" presName="rootConnector" presStyleLbl="node1" presStyleIdx="0" presStyleCnt="2"/>
      <dgm:spPr/>
    </dgm:pt>
    <dgm:pt modelId="{CCD668C6-ADBF-4CF6-8AA5-695D0DC42123}" type="pres">
      <dgm:prSet presAssocID="{E2FA53E6-38EA-4A16-A36D-887FBED922D6}" presName="childShape" presStyleCnt="0"/>
      <dgm:spPr/>
    </dgm:pt>
    <dgm:pt modelId="{7CF205A2-E99C-4BDE-AAAA-28AE2DFB54E1}" type="pres">
      <dgm:prSet presAssocID="{EA92DF9D-E6E2-4C41-AB76-B2C4CC9A6A88}" presName="Name13" presStyleLbl="parChTrans1D2" presStyleIdx="0" presStyleCnt="4"/>
      <dgm:spPr/>
    </dgm:pt>
    <dgm:pt modelId="{4BD03079-F95C-48F9-A630-B70D637D754D}" type="pres">
      <dgm:prSet presAssocID="{F6EED608-943C-4FD3-9130-B8FF3C5D252B}" presName="childText" presStyleLbl="bgAcc1" presStyleIdx="0" presStyleCnt="4">
        <dgm:presLayoutVars>
          <dgm:bulletEnabled val="1"/>
        </dgm:presLayoutVars>
      </dgm:prSet>
      <dgm:spPr/>
    </dgm:pt>
    <dgm:pt modelId="{DE52F693-21CA-4ED0-A5F1-D6BF874DD45D}" type="pres">
      <dgm:prSet presAssocID="{DA4E9F2D-C9CE-4D55-A4EF-196F963D5BB1}" presName="Name13" presStyleLbl="parChTrans1D2" presStyleIdx="1" presStyleCnt="4"/>
      <dgm:spPr/>
    </dgm:pt>
    <dgm:pt modelId="{AF2BCEDA-57E0-4DE1-8580-5B120F330EB9}" type="pres">
      <dgm:prSet presAssocID="{59626036-016C-4F3D-A9C8-0578077BED0B}" presName="childText" presStyleLbl="bgAcc1" presStyleIdx="1" presStyleCnt="4">
        <dgm:presLayoutVars>
          <dgm:bulletEnabled val="1"/>
        </dgm:presLayoutVars>
      </dgm:prSet>
      <dgm:spPr/>
    </dgm:pt>
    <dgm:pt modelId="{9083245A-6EBC-40DE-AC99-E8B3C0838E5B}" type="pres">
      <dgm:prSet presAssocID="{A26B8525-8599-4F50-812C-77E2B0C85F7A}" presName="root" presStyleCnt="0"/>
      <dgm:spPr/>
    </dgm:pt>
    <dgm:pt modelId="{9E191FF7-58BB-4B6C-952F-32EBE2DA39B0}" type="pres">
      <dgm:prSet presAssocID="{A26B8525-8599-4F50-812C-77E2B0C85F7A}" presName="rootComposite" presStyleCnt="0"/>
      <dgm:spPr/>
    </dgm:pt>
    <dgm:pt modelId="{BC422FB7-C92B-4315-B4CE-CCC3AE969894}" type="pres">
      <dgm:prSet presAssocID="{A26B8525-8599-4F50-812C-77E2B0C85F7A}" presName="rootText" presStyleLbl="node1" presStyleIdx="1" presStyleCnt="2"/>
      <dgm:spPr/>
    </dgm:pt>
    <dgm:pt modelId="{C4530C46-78BA-4E35-868B-A0873D4069C6}" type="pres">
      <dgm:prSet presAssocID="{A26B8525-8599-4F50-812C-77E2B0C85F7A}" presName="rootConnector" presStyleLbl="node1" presStyleIdx="1" presStyleCnt="2"/>
      <dgm:spPr/>
    </dgm:pt>
    <dgm:pt modelId="{CF690D37-290F-41A0-A645-E361332234B3}" type="pres">
      <dgm:prSet presAssocID="{A26B8525-8599-4F50-812C-77E2B0C85F7A}" presName="childShape" presStyleCnt="0"/>
      <dgm:spPr/>
    </dgm:pt>
    <dgm:pt modelId="{E9F24D1A-1E28-4A92-9D68-41552D6C5046}" type="pres">
      <dgm:prSet presAssocID="{AB0312B0-3082-4750-9FD9-914C2C8E23C7}" presName="Name13" presStyleLbl="parChTrans1D2" presStyleIdx="2" presStyleCnt="4"/>
      <dgm:spPr/>
    </dgm:pt>
    <dgm:pt modelId="{EADF3170-8AE2-49AA-BFA5-EF170FB0D0C4}" type="pres">
      <dgm:prSet presAssocID="{E4FAD22F-4E72-412F-9ED2-39815E2A1F2C}" presName="childText" presStyleLbl="bgAcc1" presStyleIdx="2" presStyleCnt="4">
        <dgm:presLayoutVars>
          <dgm:bulletEnabled val="1"/>
        </dgm:presLayoutVars>
      </dgm:prSet>
      <dgm:spPr/>
    </dgm:pt>
    <dgm:pt modelId="{34B4FD4F-D5FD-4AE3-BD6A-41A6BD11D607}" type="pres">
      <dgm:prSet presAssocID="{C706BAC2-610C-4A3A-98F2-C32B75BDB3B3}" presName="Name13" presStyleLbl="parChTrans1D2" presStyleIdx="3" presStyleCnt="4"/>
      <dgm:spPr/>
    </dgm:pt>
    <dgm:pt modelId="{E2BE765D-663B-41B2-BC45-B57C31A1BDA4}" type="pres">
      <dgm:prSet presAssocID="{24DF20C2-CA14-4791-968E-2454BE846465}" presName="childText" presStyleLbl="bgAcc1" presStyleIdx="3" presStyleCnt="4">
        <dgm:presLayoutVars>
          <dgm:bulletEnabled val="1"/>
        </dgm:presLayoutVars>
      </dgm:prSet>
      <dgm:spPr/>
    </dgm:pt>
  </dgm:ptLst>
  <dgm:cxnLst>
    <dgm:cxn modelId="{BD989A0A-2927-4D89-AADE-A70BE1885409}" type="presOf" srcId="{EA92DF9D-E6E2-4C41-AB76-B2C4CC9A6A88}" destId="{7CF205A2-E99C-4BDE-AAAA-28AE2DFB54E1}" srcOrd="0" destOrd="0" presId="urn:microsoft.com/office/officeart/2005/8/layout/hierarchy3"/>
    <dgm:cxn modelId="{63BA1B14-7AFD-4886-A361-19201E54CB3E}" srcId="{E333291A-D231-4911-A736-C7A5378BA7D8}" destId="{A26B8525-8599-4F50-812C-77E2B0C85F7A}" srcOrd="1" destOrd="0" parTransId="{7C2F35AA-8D3B-452D-8A93-F66E02C27559}" sibTransId="{1A07C79D-BCAF-4B00-A27E-D404926C575C}"/>
    <dgm:cxn modelId="{01F8A814-5FE9-4781-9850-92CF90E5A9B7}" srcId="{A26B8525-8599-4F50-812C-77E2B0C85F7A}" destId="{24DF20C2-CA14-4791-968E-2454BE846465}" srcOrd="1" destOrd="0" parTransId="{C706BAC2-610C-4A3A-98F2-C32B75BDB3B3}" sibTransId="{D649C49B-1C7A-4093-A187-15C0769716D1}"/>
    <dgm:cxn modelId="{65D0211D-FBDB-4DE6-ACBF-69F87D9C8F41}" srcId="{E2FA53E6-38EA-4A16-A36D-887FBED922D6}" destId="{F6EED608-943C-4FD3-9130-B8FF3C5D252B}" srcOrd="0" destOrd="0" parTransId="{EA92DF9D-E6E2-4C41-AB76-B2C4CC9A6A88}" sibTransId="{62DADBB8-8B49-4B50-A695-1071B4FF5BD1}"/>
    <dgm:cxn modelId="{EC9BC92D-5891-4A5E-909F-9DB9CE0495E7}" type="presOf" srcId="{E2FA53E6-38EA-4A16-A36D-887FBED922D6}" destId="{DDA62DBC-7E1B-4EE1-A053-72A5C078B16B}" srcOrd="1" destOrd="0" presId="urn:microsoft.com/office/officeart/2005/8/layout/hierarchy3"/>
    <dgm:cxn modelId="{2BF9BA36-3129-44AF-A0D9-2C352DA03A80}" type="presOf" srcId="{E2FA53E6-38EA-4A16-A36D-887FBED922D6}" destId="{577F162F-8A9B-4934-BF3F-FE20C1D819AC}" srcOrd="0" destOrd="0" presId="urn:microsoft.com/office/officeart/2005/8/layout/hierarchy3"/>
    <dgm:cxn modelId="{BC44BE50-9C36-40B4-96C2-73F00ADEDB0E}" type="presOf" srcId="{E333291A-D231-4911-A736-C7A5378BA7D8}" destId="{5B220820-AFB3-4867-90A0-F132A5D71DE9}" srcOrd="0" destOrd="0" presId="urn:microsoft.com/office/officeart/2005/8/layout/hierarchy3"/>
    <dgm:cxn modelId="{47991394-6E46-419A-9FCF-996B20268E70}" type="presOf" srcId="{DA4E9F2D-C9CE-4D55-A4EF-196F963D5BB1}" destId="{DE52F693-21CA-4ED0-A5F1-D6BF874DD45D}" srcOrd="0" destOrd="0" presId="urn:microsoft.com/office/officeart/2005/8/layout/hierarchy3"/>
    <dgm:cxn modelId="{872B559B-34F5-4487-BFFB-03BDF7D2ECDD}" srcId="{A26B8525-8599-4F50-812C-77E2B0C85F7A}" destId="{E4FAD22F-4E72-412F-9ED2-39815E2A1F2C}" srcOrd="0" destOrd="0" parTransId="{AB0312B0-3082-4750-9FD9-914C2C8E23C7}" sibTransId="{9A3D86C8-DE4A-420B-BB58-173A27BCEB06}"/>
    <dgm:cxn modelId="{CA8975BA-F990-4D93-A518-AE729C6A059E}" type="presOf" srcId="{C706BAC2-610C-4A3A-98F2-C32B75BDB3B3}" destId="{34B4FD4F-D5FD-4AE3-BD6A-41A6BD11D607}" srcOrd="0" destOrd="0" presId="urn:microsoft.com/office/officeart/2005/8/layout/hierarchy3"/>
    <dgm:cxn modelId="{62AE61C4-BA56-4477-8635-40C23C48C1AA}" srcId="{E333291A-D231-4911-A736-C7A5378BA7D8}" destId="{E2FA53E6-38EA-4A16-A36D-887FBED922D6}" srcOrd="0" destOrd="0" parTransId="{BAC69D97-8923-45FF-9592-51FF2881D84B}" sibTransId="{A8B52767-7703-480E-B6C0-40712D616B7C}"/>
    <dgm:cxn modelId="{B66B87CA-C610-4C15-A389-0C7DCBF872C4}" type="presOf" srcId="{AB0312B0-3082-4750-9FD9-914C2C8E23C7}" destId="{E9F24D1A-1E28-4A92-9D68-41552D6C5046}" srcOrd="0" destOrd="0" presId="urn:microsoft.com/office/officeart/2005/8/layout/hierarchy3"/>
    <dgm:cxn modelId="{C34C50CC-5934-4DA5-86F4-0ADB5D7037C1}" type="presOf" srcId="{F6EED608-943C-4FD3-9130-B8FF3C5D252B}" destId="{4BD03079-F95C-48F9-A630-B70D637D754D}" srcOrd="0" destOrd="0" presId="urn:microsoft.com/office/officeart/2005/8/layout/hierarchy3"/>
    <dgm:cxn modelId="{4425A8CF-36BB-4EEB-9DFF-BE9EEC3AD317}" type="presOf" srcId="{59626036-016C-4F3D-A9C8-0578077BED0B}" destId="{AF2BCEDA-57E0-4DE1-8580-5B120F330EB9}" srcOrd="0" destOrd="0" presId="urn:microsoft.com/office/officeart/2005/8/layout/hierarchy3"/>
    <dgm:cxn modelId="{BA2177D2-2587-4D1F-ADDF-45C087C9C65D}" type="presOf" srcId="{A26B8525-8599-4F50-812C-77E2B0C85F7A}" destId="{BC422FB7-C92B-4315-B4CE-CCC3AE969894}" srcOrd="0" destOrd="0" presId="urn:microsoft.com/office/officeart/2005/8/layout/hierarchy3"/>
    <dgm:cxn modelId="{EEDFB2D2-FFE8-4FE9-9A1A-2AF675592BA0}" type="presOf" srcId="{E4FAD22F-4E72-412F-9ED2-39815E2A1F2C}" destId="{EADF3170-8AE2-49AA-BFA5-EF170FB0D0C4}" srcOrd="0" destOrd="0" presId="urn:microsoft.com/office/officeart/2005/8/layout/hierarchy3"/>
    <dgm:cxn modelId="{A2F1C8D3-D8AB-4E23-85B3-ADF46883EC4A}" type="presOf" srcId="{24DF20C2-CA14-4791-968E-2454BE846465}" destId="{E2BE765D-663B-41B2-BC45-B57C31A1BDA4}" srcOrd="0" destOrd="0" presId="urn:microsoft.com/office/officeart/2005/8/layout/hierarchy3"/>
    <dgm:cxn modelId="{85E971E0-CB46-4EAB-A94A-1D377F1940D3}" srcId="{E2FA53E6-38EA-4A16-A36D-887FBED922D6}" destId="{59626036-016C-4F3D-A9C8-0578077BED0B}" srcOrd="1" destOrd="0" parTransId="{DA4E9F2D-C9CE-4D55-A4EF-196F963D5BB1}" sibTransId="{D7B7BBBA-C540-4882-AD16-1D1EC6403E6A}"/>
    <dgm:cxn modelId="{4158ABE5-A3DB-47D3-BC85-816480D078C8}" type="presOf" srcId="{A26B8525-8599-4F50-812C-77E2B0C85F7A}" destId="{C4530C46-78BA-4E35-868B-A0873D4069C6}" srcOrd="1" destOrd="0" presId="urn:microsoft.com/office/officeart/2005/8/layout/hierarchy3"/>
    <dgm:cxn modelId="{552559BA-63BE-47BB-8BFA-FBD22D5188AE}" type="presParOf" srcId="{5B220820-AFB3-4867-90A0-F132A5D71DE9}" destId="{8DEDC415-6DDF-4607-811E-75315D6E7E88}" srcOrd="0" destOrd="0" presId="urn:microsoft.com/office/officeart/2005/8/layout/hierarchy3"/>
    <dgm:cxn modelId="{C54D5EC5-372C-4CB3-B820-05BB594ABDDF}" type="presParOf" srcId="{8DEDC415-6DDF-4607-811E-75315D6E7E88}" destId="{60A75C08-9804-4B9D-9871-DA30413DA287}" srcOrd="0" destOrd="0" presId="urn:microsoft.com/office/officeart/2005/8/layout/hierarchy3"/>
    <dgm:cxn modelId="{3B17AB36-63EC-4512-B466-BB675DED82D6}" type="presParOf" srcId="{60A75C08-9804-4B9D-9871-DA30413DA287}" destId="{577F162F-8A9B-4934-BF3F-FE20C1D819AC}" srcOrd="0" destOrd="0" presId="urn:microsoft.com/office/officeart/2005/8/layout/hierarchy3"/>
    <dgm:cxn modelId="{4BADDB2F-2AF4-4DE2-BC8D-C85F8A12BEB5}" type="presParOf" srcId="{60A75C08-9804-4B9D-9871-DA30413DA287}" destId="{DDA62DBC-7E1B-4EE1-A053-72A5C078B16B}" srcOrd="1" destOrd="0" presId="urn:microsoft.com/office/officeart/2005/8/layout/hierarchy3"/>
    <dgm:cxn modelId="{ED66EBB5-362C-4AF7-AC0D-571FEC1A4A35}" type="presParOf" srcId="{8DEDC415-6DDF-4607-811E-75315D6E7E88}" destId="{CCD668C6-ADBF-4CF6-8AA5-695D0DC42123}" srcOrd="1" destOrd="0" presId="urn:microsoft.com/office/officeart/2005/8/layout/hierarchy3"/>
    <dgm:cxn modelId="{370A4943-E68A-4BE1-A139-9A7020C9EDA2}" type="presParOf" srcId="{CCD668C6-ADBF-4CF6-8AA5-695D0DC42123}" destId="{7CF205A2-E99C-4BDE-AAAA-28AE2DFB54E1}" srcOrd="0" destOrd="0" presId="urn:microsoft.com/office/officeart/2005/8/layout/hierarchy3"/>
    <dgm:cxn modelId="{BB7538E0-83A3-4892-A9F7-36C9A144AC28}" type="presParOf" srcId="{CCD668C6-ADBF-4CF6-8AA5-695D0DC42123}" destId="{4BD03079-F95C-48F9-A630-B70D637D754D}" srcOrd="1" destOrd="0" presId="urn:microsoft.com/office/officeart/2005/8/layout/hierarchy3"/>
    <dgm:cxn modelId="{6CAFC616-1865-4B36-BFEC-829FA975E87C}" type="presParOf" srcId="{CCD668C6-ADBF-4CF6-8AA5-695D0DC42123}" destId="{DE52F693-21CA-4ED0-A5F1-D6BF874DD45D}" srcOrd="2" destOrd="0" presId="urn:microsoft.com/office/officeart/2005/8/layout/hierarchy3"/>
    <dgm:cxn modelId="{92D97431-5EB4-48FB-8124-85124FE2C35D}" type="presParOf" srcId="{CCD668C6-ADBF-4CF6-8AA5-695D0DC42123}" destId="{AF2BCEDA-57E0-4DE1-8580-5B120F330EB9}" srcOrd="3" destOrd="0" presId="urn:microsoft.com/office/officeart/2005/8/layout/hierarchy3"/>
    <dgm:cxn modelId="{17610144-75A1-499D-9A52-C2339C697233}" type="presParOf" srcId="{5B220820-AFB3-4867-90A0-F132A5D71DE9}" destId="{9083245A-6EBC-40DE-AC99-E8B3C0838E5B}" srcOrd="1" destOrd="0" presId="urn:microsoft.com/office/officeart/2005/8/layout/hierarchy3"/>
    <dgm:cxn modelId="{7FFEAC82-9CA5-412C-9692-BCEB46548EEC}" type="presParOf" srcId="{9083245A-6EBC-40DE-AC99-E8B3C0838E5B}" destId="{9E191FF7-58BB-4B6C-952F-32EBE2DA39B0}" srcOrd="0" destOrd="0" presId="urn:microsoft.com/office/officeart/2005/8/layout/hierarchy3"/>
    <dgm:cxn modelId="{AF0FAD67-817B-494D-9B9A-4FB5A0493A48}" type="presParOf" srcId="{9E191FF7-58BB-4B6C-952F-32EBE2DA39B0}" destId="{BC422FB7-C92B-4315-B4CE-CCC3AE969894}" srcOrd="0" destOrd="0" presId="urn:microsoft.com/office/officeart/2005/8/layout/hierarchy3"/>
    <dgm:cxn modelId="{A86ABAF1-2DCA-40D7-9934-484D117C0A0A}" type="presParOf" srcId="{9E191FF7-58BB-4B6C-952F-32EBE2DA39B0}" destId="{C4530C46-78BA-4E35-868B-A0873D4069C6}" srcOrd="1" destOrd="0" presId="urn:microsoft.com/office/officeart/2005/8/layout/hierarchy3"/>
    <dgm:cxn modelId="{A2A51C1D-7A3F-46F3-98FE-E1EC844F3E9F}" type="presParOf" srcId="{9083245A-6EBC-40DE-AC99-E8B3C0838E5B}" destId="{CF690D37-290F-41A0-A645-E361332234B3}" srcOrd="1" destOrd="0" presId="urn:microsoft.com/office/officeart/2005/8/layout/hierarchy3"/>
    <dgm:cxn modelId="{311CC366-B178-4CEB-A5F8-06F210707553}" type="presParOf" srcId="{CF690D37-290F-41A0-A645-E361332234B3}" destId="{E9F24D1A-1E28-4A92-9D68-41552D6C5046}" srcOrd="0" destOrd="0" presId="urn:microsoft.com/office/officeart/2005/8/layout/hierarchy3"/>
    <dgm:cxn modelId="{DF0818DE-2C11-4737-AC3A-5A5B33B9FC1E}" type="presParOf" srcId="{CF690D37-290F-41A0-A645-E361332234B3}" destId="{EADF3170-8AE2-49AA-BFA5-EF170FB0D0C4}" srcOrd="1" destOrd="0" presId="urn:microsoft.com/office/officeart/2005/8/layout/hierarchy3"/>
    <dgm:cxn modelId="{9135307D-4903-4CEF-8837-C05FE4F1114F}" type="presParOf" srcId="{CF690D37-290F-41A0-A645-E361332234B3}" destId="{34B4FD4F-D5FD-4AE3-BD6A-41A6BD11D607}" srcOrd="2" destOrd="0" presId="urn:microsoft.com/office/officeart/2005/8/layout/hierarchy3"/>
    <dgm:cxn modelId="{9E9A4AC5-7353-40CF-B763-88D9914E03AD}" type="presParOf" srcId="{CF690D37-290F-41A0-A645-E361332234B3}" destId="{E2BE765D-663B-41B2-BC45-B57C31A1BDA4}"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C82123E-47B1-4029-B315-E5F4073FEC57}"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en-US"/>
        </a:p>
      </dgm:t>
    </dgm:pt>
    <dgm:pt modelId="{A3B63CEF-88C8-477A-BBED-27C1D5D6E5EE}">
      <dgm:prSet phldrT="[Text]"/>
      <dgm:spPr/>
      <dgm:t>
        <a:bodyPr/>
        <a:lstStyle/>
        <a:p>
          <a:r>
            <a:rPr lang="en-US" dirty="0"/>
            <a:t>Intangible things </a:t>
          </a:r>
        </a:p>
      </dgm:t>
    </dgm:pt>
    <dgm:pt modelId="{8F660736-4C4E-4FB8-8BEA-02C08BCFE933}" type="parTrans" cxnId="{520382FC-E7C7-4D32-8842-35767D34C729}">
      <dgm:prSet/>
      <dgm:spPr/>
      <dgm:t>
        <a:bodyPr/>
        <a:lstStyle/>
        <a:p>
          <a:endParaRPr lang="en-US"/>
        </a:p>
      </dgm:t>
    </dgm:pt>
    <dgm:pt modelId="{A8320AFF-F3D7-43E4-994C-838817E4241D}" type="sibTrans" cxnId="{520382FC-E7C7-4D32-8842-35767D34C729}">
      <dgm:prSet/>
      <dgm:spPr/>
      <dgm:t>
        <a:bodyPr/>
        <a:lstStyle/>
        <a:p>
          <a:endParaRPr lang="en-US"/>
        </a:p>
      </dgm:t>
    </dgm:pt>
    <dgm:pt modelId="{D139FEDC-B51A-4103-A144-A0B187623939}">
      <dgm:prSet phldrT="[Text]"/>
      <dgm:spPr/>
      <dgm:t>
        <a:bodyPr/>
        <a:lstStyle/>
        <a:p>
          <a:r>
            <a:rPr lang="en-US" dirty="0"/>
            <a:t>Feelings or beliefs</a:t>
          </a:r>
        </a:p>
      </dgm:t>
    </dgm:pt>
    <dgm:pt modelId="{3D55A410-731F-4C2D-9A85-5142D078F97A}" type="parTrans" cxnId="{6A367DD2-AAD3-42F2-89D2-796EA05FCD81}">
      <dgm:prSet/>
      <dgm:spPr/>
      <dgm:t>
        <a:bodyPr/>
        <a:lstStyle/>
        <a:p>
          <a:endParaRPr lang="en-US"/>
        </a:p>
      </dgm:t>
    </dgm:pt>
    <dgm:pt modelId="{3974504A-8506-4A8E-9242-92F21E1621A3}" type="sibTrans" cxnId="{6A367DD2-AAD3-42F2-89D2-796EA05FCD81}">
      <dgm:prSet/>
      <dgm:spPr/>
      <dgm:t>
        <a:bodyPr/>
        <a:lstStyle/>
        <a:p>
          <a:endParaRPr lang="en-US"/>
        </a:p>
      </dgm:t>
    </dgm:pt>
    <dgm:pt modelId="{DB5B55A3-F862-4989-9729-D74D7A913A1E}">
      <dgm:prSet phldrT="[Text]"/>
      <dgm:spPr/>
      <dgm:t>
        <a:bodyPr/>
        <a:lstStyle/>
        <a:p>
          <a:r>
            <a:rPr lang="en-US" dirty="0"/>
            <a:t>Monitor your thoughts</a:t>
          </a:r>
        </a:p>
      </dgm:t>
    </dgm:pt>
    <dgm:pt modelId="{78F89E75-13D2-4436-A735-10F0908E467D}" type="parTrans" cxnId="{5993C18B-576C-4A39-8612-C257C1035E6A}">
      <dgm:prSet/>
      <dgm:spPr/>
      <dgm:t>
        <a:bodyPr/>
        <a:lstStyle/>
        <a:p>
          <a:endParaRPr lang="en-US"/>
        </a:p>
      </dgm:t>
    </dgm:pt>
    <dgm:pt modelId="{359BC4DA-8EE6-45A5-9F34-210C4CC4953D}" type="sibTrans" cxnId="{5993C18B-576C-4A39-8612-C257C1035E6A}">
      <dgm:prSet/>
      <dgm:spPr/>
      <dgm:t>
        <a:bodyPr/>
        <a:lstStyle/>
        <a:p>
          <a:endParaRPr lang="en-US"/>
        </a:p>
      </dgm:t>
    </dgm:pt>
    <dgm:pt modelId="{EC2F98B8-CD54-4EE7-8B1B-F6802CB0441E}" type="pres">
      <dgm:prSet presAssocID="{EC82123E-47B1-4029-B315-E5F4073FEC57}" presName="Name0" presStyleCnt="0">
        <dgm:presLayoutVars>
          <dgm:chMax val="7"/>
          <dgm:dir/>
          <dgm:animLvl val="lvl"/>
          <dgm:resizeHandles val="exact"/>
        </dgm:presLayoutVars>
      </dgm:prSet>
      <dgm:spPr/>
    </dgm:pt>
    <dgm:pt modelId="{F7DDB249-E343-4163-BDFE-B22E6BA1735D}" type="pres">
      <dgm:prSet presAssocID="{A3B63CEF-88C8-477A-BBED-27C1D5D6E5EE}" presName="circle1" presStyleLbl="node1" presStyleIdx="0" presStyleCnt="3"/>
      <dgm:spPr/>
    </dgm:pt>
    <dgm:pt modelId="{7D128D07-E30C-4C18-BF43-0C758E14EE6D}" type="pres">
      <dgm:prSet presAssocID="{A3B63CEF-88C8-477A-BBED-27C1D5D6E5EE}" presName="space" presStyleCnt="0"/>
      <dgm:spPr/>
    </dgm:pt>
    <dgm:pt modelId="{32BEB4B0-EAA1-45E8-B676-E43770215D9E}" type="pres">
      <dgm:prSet presAssocID="{A3B63CEF-88C8-477A-BBED-27C1D5D6E5EE}" presName="rect1" presStyleLbl="alignAcc1" presStyleIdx="0" presStyleCnt="3"/>
      <dgm:spPr/>
    </dgm:pt>
    <dgm:pt modelId="{041BEC60-61A4-4FC1-A491-14A691619D60}" type="pres">
      <dgm:prSet presAssocID="{D139FEDC-B51A-4103-A144-A0B187623939}" presName="vertSpace2" presStyleLbl="node1" presStyleIdx="0" presStyleCnt="3"/>
      <dgm:spPr/>
    </dgm:pt>
    <dgm:pt modelId="{37E6B1E9-8A34-4071-80F6-85D5D52CBB61}" type="pres">
      <dgm:prSet presAssocID="{D139FEDC-B51A-4103-A144-A0B187623939}" presName="circle2" presStyleLbl="node1" presStyleIdx="1" presStyleCnt="3"/>
      <dgm:spPr/>
    </dgm:pt>
    <dgm:pt modelId="{DFF5FBA8-FB1B-4BFE-BD1B-3904C764ADBC}" type="pres">
      <dgm:prSet presAssocID="{D139FEDC-B51A-4103-A144-A0B187623939}" presName="rect2" presStyleLbl="alignAcc1" presStyleIdx="1" presStyleCnt="3"/>
      <dgm:spPr/>
    </dgm:pt>
    <dgm:pt modelId="{07E68E1B-7AC0-42CF-8A76-B93A4DED5ADD}" type="pres">
      <dgm:prSet presAssocID="{DB5B55A3-F862-4989-9729-D74D7A913A1E}" presName="vertSpace3" presStyleLbl="node1" presStyleIdx="1" presStyleCnt="3"/>
      <dgm:spPr/>
    </dgm:pt>
    <dgm:pt modelId="{8586FFD5-31F8-4D5D-8EA9-A1337DC755A0}" type="pres">
      <dgm:prSet presAssocID="{DB5B55A3-F862-4989-9729-D74D7A913A1E}" presName="circle3" presStyleLbl="node1" presStyleIdx="2" presStyleCnt="3"/>
      <dgm:spPr/>
    </dgm:pt>
    <dgm:pt modelId="{448B93C0-4571-4ED4-9210-F89D88478A1B}" type="pres">
      <dgm:prSet presAssocID="{DB5B55A3-F862-4989-9729-D74D7A913A1E}" presName="rect3" presStyleLbl="alignAcc1" presStyleIdx="2" presStyleCnt="3"/>
      <dgm:spPr/>
    </dgm:pt>
    <dgm:pt modelId="{5675BF86-7BC6-477B-9C85-AE3AFCFD2039}" type="pres">
      <dgm:prSet presAssocID="{A3B63CEF-88C8-477A-BBED-27C1D5D6E5EE}" presName="rect1ParTxNoCh" presStyleLbl="alignAcc1" presStyleIdx="2" presStyleCnt="3">
        <dgm:presLayoutVars>
          <dgm:chMax val="1"/>
          <dgm:bulletEnabled val="1"/>
        </dgm:presLayoutVars>
      </dgm:prSet>
      <dgm:spPr/>
    </dgm:pt>
    <dgm:pt modelId="{B58117EC-D503-4D6A-90D6-58088082B32A}" type="pres">
      <dgm:prSet presAssocID="{D139FEDC-B51A-4103-A144-A0B187623939}" presName="rect2ParTxNoCh" presStyleLbl="alignAcc1" presStyleIdx="2" presStyleCnt="3">
        <dgm:presLayoutVars>
          <dgm:chMax val="1"/>
          <dgm:bulletEnabled val="1"/>
        </dgm:presLayoutVars>
      </dgm:prSet>
      <dgm:spPr/>
    </dgm:pt>
    <dgm:pt modelId="{954D3FDB-3554-4D02-8F11-0D9E04FA90AF}" type="pres">
      <dgm:prSet presAssocID="{DB5B55A3-F862-4989-9729-D74D7A913A1E}" presName="rect3ParTxNoCh" presStyleLbl="alignAcc1" presStyleIdx="2" presStyleCnt="3">
        <dgm:presLayoutVars>
          <dgm:chMax val="1"/>
          <dgm:bulletEnabled val="1"/>
        </dgm:presLayoutVars>
      </dgm:prSet>
      <dgm:spPr/>
    </dgm:pt>
  </dgm:ptLst>
  <dgm:cxnLst>
    <dgm:cxn modelId="{9170A025-22E3-4A92-9488-71A66214612B}" type="presOf" srcId="{D139FEDC-B51A-4103-A144-A0B187623939}" destId="{DFF5FBA8-FB1B-4BFE-BD1B-3904C764ADBC}" srcOrd="0" destOrd="0" presId="urn:microsoft.com/office/officeart/2005/8/layout/target3"/>
    <dgm:cxn modelId="{F4E45159-A582-430B-9739-6FC5B46DEA8F}" type="presOf" srcId="{EC82123E-47B1-4029-B315-E5F4073FEC57}" destId="{EC2F98B8-CD54-4EE7-8B1B-F6802CB0441E}" srcOrd="0" destOrd="0" presId="urn:microsoft.com/office/officeart/2005/8/layout/target3"/>
    <dgm:cxn modelId="{86CDBF87-66AD-4E88-81B8-EAFB31B2085D}" type="presOf" srcId="{DB5B55A3-F862-4989-9729-D74D7A913A1E}" destId="{954D3FDB-3554-4D02-8F11-0D9E04FA90AF}" srcOrd="1" destOrd="0" presId="urn:microsoft.com/office/officeart/2005/8/layout/target3"/>
    <dgm:cxn modelId="{5993C18B-576C-4A39-8612-C257C1035E6A}" srcId="{EC82123E-47B1-4029-B315-E5F4073FEC57}" destId="{DB5B55A3-F862-4989-9729-D74D7A913A1E}" srcOrd="2" destOrd="0" parTransId="{78F89E75-13D2-4436-A735-10F0908E467D}" sibTransId="{359BC4DA-8EE6-45A5-9F34-210C4CC4953D}"/>
    <dgm:cxn modelId="{5629B1CD-5008-4C9D-B727-7A8C3D35BD51}" type="presOf" srcId="{A3B63CEF-88C8-477A-BBED-27C1D5D6E5EE}" destId="{32BEB4B0-EAA1-45E8-B676-E43770215D9E}" srcOrd="0" destOrd="0" presId="urn:microsoft.com/office/officeart/2005/8/layout/target3"/>
    <dgm:cxn modelId="{6A367DD2-AAD3-42F2-89D2-796EA05FCD81}" srcId="{EC82123E-47B1-4029-B315-E5F4073FEC57}" destId="{D139FEDC-B51A-4103-A144-A0B187623939}" srcOrd="1" destOrd="0" parTransId="{3D55A410-731F-4C2D-9A85-5142D078F97A}" sibTransId="{3974504A-8506-4A8E-9242-92F21E1621A3}"/>
    <dgm:cxn modelId="{515D59D8-2682-4BE5-A9AF-F6EA67E2FAD6}" type="presOf" srcId="{D139FEDC-B51A-4103-A144-A0B187623939}" destId="{B58117EC-D503-4D6A-90D6-58088082B32A}" srcOrd="1" destOrd="0" presId="urn:microsoft.com/office/officeart/2005/8/layout/target3"/>
    <dgm:cxn modelId="{9D8146E1-2C36-4010-8563-C95D4DE1071F}" type="presOf" srcId="{DB5B55A3-F862-4989-9729-D74D7A913A1E}" destId="{448B93C0-4571-4ED4-9210-F89D88478A1B}" srcOrd="0" destOrd="0" presId="urn:microsoft.com/office/officeart/2005/8/layout/target3"/>
    <dgm:cxn modelId="{5FE9B6FB-2779-4B72-93AA-CAC2B9025156}" type="presOf" srcId="{A3B63CEF-88C8-477A-BBED-27C1D5D6E5EE}" destId="{5675BF86-7BC6-477B-9C85-AE3AFCFD2039}" srcOrd="1" destOrd="0" presId="urn:microsoft.com/office/officeart/2005/8/layout/target3"/>
    <dgm:cxn modelId="{520382FC-E7C7-4D32-8842-35767D34C729}" srcId="{EC82123E-47B1-4029-B315-E5F4073FEC57}" destId="{A3B63CEF-88C8-477A-BBED-27C1D5D6E5EE}" srcOrd="0" destOrd="0" parTransId="{8F660736-4C4E-4FB8-8BEA-02C08BCFE933}" sibTransId="{A8320AFF-F3D7-43E4-994C-838817E4241D}"/>
    <dgm:cxn modelId="{73C098D7-07B4-4FBE-9E29-2BE3D7077B0B}" type="presParOf" srcId="{EC2F98B8-CD54-4EE7-8B1B-F6802CB0441E}" destId="{F7DDB249-E343-4163-BDFE-B22E6BA1735D}" srcOrd="0" destOrd="0" presId="urn:microsoft.com/office/officeart/2005/8/layout/target3"/>
    <dgm:cxn modelId="{9AD35DC0-4791-48E1-86C4-D11E91111D23}" type="presParOf" srcId="{EC2F98B8-CD54-4EE7-8B1B-F6802CB0441E}" destId="{7D128D07-E30C-4C18-BF43-0C758E14EE6D}" srcOrd="1" destOrd="0" presId="urn:microsoft.com/office/officeart/2005/8/layout/target3"/>
    <dgm:cxn modelId="{5F02C448-9FDF-4028-B901-9B19C41B8B1F}" type="presParOf" srcId="{EC2F98B8-CD54-4EE7-8B1B-F6802CB0441E}" destId="{32BEB4B0-EAA1-45E8-B676-E43770215D9E}" srcOrd="2" destOrd="0" presId="urn:microsoft.com/office/officeart/2005/8/layout/target3"/>
    <dgm:cxn modelId="{2AA0293A-51AC-42CF-9515-E45BAFDC205B}" type="presParOf" srcId="{EC2F98B8-CD54-4EE7-8B1B-F6802CB0441E}" destId="{041BEC60-61A4-4FC1-A491-14A691619D60}" srcOrd="3" destOrd="0" presId="urn:microsoft.com/office/officeart/2005/8/layout/target3"/>
    <dgm:cxn modelId="{DA6A0105-F3FF-4BDE-A1F1-77BBE9C9C663}" type="presParOf" srcId="{EC2F98B8-CD54-4EE7-8B1B-F6802CB0441E}" destId="{37E6B1E9-8A34-4071-80F6-85D5D52CBB61}" srcOrd="4" destOrd="0" presId="urn:microsoft.com/office/officeart/2005/8/layout/target3"/>
    <dgm:cxn modelId="{9B697D12-656C-446B-BDE1-8CD2C3890323}" type="presParOf" srcId="{EC2F98B8-CD54-4EE7-8B1B-F6802CB0441E}" destId="{DFF5FBA8-FB1B-4BFE-BD1B-3904C764ADBC}" srcOrd="5" destOrd="0" presId="urn:microsoft.com/office/officeart/2005/8/layout/target3"/>
    <dgm:cxn modelId="{CB3C580F-857C-4B4B-AF42-B795AD917F43}" type="presParOf" srcId="{EC2F98B8-CD54-4EE7-8B1B-F6802CB0441E}" destId="{07E68E1B-7AC0-42CF-8A76-B93A4DED5ADD}" srcOrd="6" destOrd="0" presId="urn:microsoft.com/office/officeart/2005/8/layout/target3"/>
    <dgm:cxn modelId="{592C4941-AE37-4252-83A3-CB62252A7B03}" type="presParOf" srcId="{EC2F98B8-CD54-4EE7-8B1B-F6802CB0441E}" destId="{8586FFD5-31F8-4D5D-8EA9-A1337DC755A0}" srcOrd="7" destOrd="0" presId="urn:microsoft.com/office/officeart/2005/8/layout/target3"/>
    <dgm:cxn modelId="{ABEEA527-CCC0-45C4-B626-F17737AEF03E}" type="presParOf" srcId="{EC2F98B8-CD54-4EE7-8B1B-F6802CB0441E}" destId="{448B93C0-4571-4ED4-9210-F89D88478A1B}" srcOrd="8" destOrd="0" presId="urn:microsoft.com/office/officeart/2005/8/layout/target3"/>
    <dgm:cxn modelId="{FC0C0169-BD3B-423E-9DBA-3C4CD51E973B}" type="presParOf" srcId="{EC2F98B8-CD54-4EE7-8B1B-F6802CB0441E}" destId="{5675BF86-7BC6-477B-9C85-AE3AFCFD2039}" srcOrd="9" destOrd="0" presId="urn:microsoft.com/office/officeart/2005/8/layout/target3"/>
    <dgm:cxn modelId="{5DF3C05B-7248-44A7-8911-B32D20503BFF}" type="presParOf" srcId="{EC2F98B8-CD54-4EE7-8B1B-F6802CB0441E}" destId="{B58117EC-D503-4D6A-90D6-58088082B32A}" srcOrd="10" destOrd="0" presId="urn:microsoft.com/office/officeart/2005/8/layout/target3"/>
    <dgm:cxn modelId="{B0B5F12E-AA3A-4360-8DA5-DBD462C57B00}" type="presParOf" srcId="{EC2F98B8-CD54-4EE7-8B1B-F6802CB0441E}" destId="{954D3FDB-3554-4D02-8F11-0D9E04FA90AF}"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DED56EB-15EC-4A14-A1BA-DDEAB183E888}"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7C56FC46-2A5C-49D8-B8DD-448ABD3F4DE8}">
      <dgm:prSet phldrT="[Text]"/>
      <dgm:spPr/>
      <dgm:t>
        <a:bodyPr/>
        <a:lstStyle/>
        <a:p>
          <a:r>
            <a:rPr lang="en-US" dirty="0"/>
            <a:t>Identify feelings</a:t>
          </a:r>
        </a:p>
      </dgm:t>
    </dgm:pt>
    <dgm:pt modelId="{81DA9F5E-3503-469F-9DCE-27F122D92051}" type="parTrans" cxnId="{5E0632E7-5F90-4FF4-940B-0E0FCA4F94CD}">
      <dgm:prSet/>
      <dgm:spPr/>
      <dgm:t>
        <a:bodyPr/>
        <a:lstStyle/>
        <a:p>
          <a:endParaRPr lang="en-US"/>
        </a:p>
      </dgm:t>
    </dgm:pt>
    <dgm:pt modelId="{44BC24BA-EB64-46F9-9C3E-C59A04D662CE}" type="sibTrans" cxnId="{5E0632E7-5F90-4FF4-940B-0E0FCA4F94CD}">
      <dgm:prSet/>
      <dgm:spPr/>
      <dgm:t>
        <a:bodyPr/>
        <a:lstStyle/>
        <a:p>
          <a:endParaRPr lang="en-US"/>
        </a:p>
      </dgm:t>
    </dgm:pt>
    <dgm:pt modelId="{2BD9AB6D-AB1E-4403-B463-4A14E19B8DF9}">
      <dgm:prSet phldrT="[Text]"/>
      <dgm:spPr/>
      <dgm:t>
        <a:bodyPr/>
        <a:lstStyle/>
        <a:p>
          <a:r>
            <a:rPr lang="en-US" dirty="0"/>
            <a:t>Filter them</a:t>
          </a:r>
        </a:p>
      </dgm:t>
    </dgm:pt>
    <dgm:pt modelId="{A43D2157-FBA4-4F90-8512-3A4E0E0C9EAA}" type="parTrans" cxnId="{CC512AA3-03F8-4193-830C-6BDC96F7206F}">
      <dgm:prSet/>
      <dgm:spPr/>
      <dgm:t>
        <a:bodyPr/>
        <a:lstStyle/>
        <a:p>
          <a:endParaRPr lang="en-US"/>
        </a:p>
      </dgm:t>
    </dgm:pt>
    <dgm:pt modelId="{04220D92-82D2-4FCA-8778-6EB34D971C6D}" type="sibTrans" cxnId="{CC512AA3-03F8-4193-830C-6BDC96F7206F}">
      <dgm:prSet/>
      <dgm:spPr/>
      <dgm:t>
        <a:bodyPr/>
        <a:lstStyle/>
        <a:p>
          <a:endParaRPr lang="en-US"/>
        </a:p>
      </dgm:t>
    </dgm:pt>
    <dgm:pt modelId="{F77018C6-4C69-4A96-A3C9-F247F9DE8DF2}">
      <dgm:prSet phldrT="[Text]"/>
      <dgm:spPr/>
      <dgm:t>
        <a:bodyPr/>
        <a:lstStyle/>
        <a:p>
          <a:r>
            <a:rPr lang="en-US" dirty="0"/>
            <a:t>Change your baggage</a:t>
          </a:r>
        </a:p>
      </dgm:t>
    </dgm:pt>
    <dgm:pt modelId="{B0EBE66D-53C7-465E-90D7-AAE745C690E0}" type="parTrans" cxnId="{1D07D016-C36F-4CED-A1CE-8D23394986CB}">
      <dgm:prSet/>
      <dgm:spPr/>
      <dgm:t>
        <a:bodyPr/>
        <a:lstStyle/>
        <a:p>
          <a:endParaRPr lang="en-US"/>
        </a:p>
      </dgm:t>
    </dgm:pt>
    <dgm:pt modelId="{EA64B11F-7C5F-4319-A407-7EDF769878ED}" type="sibTrans" cxnId="{1D07D016-C36F-4CED-A1CE-8D23394986CB}">
      <dgm:prSet/>
      <dgm:spPr/>
      <dgm:t>
        <a:bodyPr/>
        <a:lstStyle/>
        <a:p>
          <a:endParaRPr lang="en-US"/>
        </a:p>
      </dgm:t>
    </dgm:pt>
    <dgm:pt modelId="{004BFD46-FFE5-4FE6-831C-6AE348AD8A0D}" type="pres">
      <dgm:prSet presAssocID="{FDED56EB-15EC-4A14-A1BA-DDEAB183E888}" presName="diagram" presStyleCnt="0">
        <dgm:presLayoutVars>
          <dgm:dir/>
          <dgm:resizeHandles val="exact"/>
        </dgm:presLayoutVars>
      </dgm:prSet>
      <dgm:spPr/>
    </dgm:pt>
    <dgm:pt modelId="{33127097-5B59-43A5-959C-BD12E478085E}" type="pres">
      <dgm:prSet presAssocID="{7C56FC46-2A5C-49D8-B8DD-448ABD3F4DE8}" presName="node" presStyleLbl="node1" presStyleIdx="0" presStyleCnt="3">
        <dgm:presLayoutVars>
          <dgm:bulletEnabled val="1"/>
        </dgm:presLayoutVars>
      </dgm:prSet>
      <dgm:spPr/>
    </dgm:pt>
    <dgm:pt modelId="{53C9832C-5F46-40EF-A508-2A21B08DDD1D}" type="pres">
      <dgm:prSet presAssocID="{44BC24BA-EB64-46F9-9C3E-C59A04D662CE}" presName="sibTrans" presStyleCnt="0"/>
      <dgm:spPr/>
    </dgm:pt>
    <dgm:pt modelId="{B1A3C0EA-A0C5-4934-83E3-45B1BE9788E0}" type="pres">
      <dgm:prSet presAssocID="{2BD9AB6D-AB1E-4403-B463-4A14E19B8DF9}" presName="node" presStyleLbl="node1" presStyleIdx="1" presStyleCnt="3">
        <dgm:presLayoutVars>
          <dgm:bulletEnabled val="1"/>
        </dgm:presLayoutVars>
      </dgm:prSet>
      <dgm:spPr/>
    </dgm:pt>
    <dgm:pt modelId="{917035C6-C0F1-4C0B-A642-79850C13C349}" type="pres">
      <dgm:prSet presAssocID="{04220D92-82D2-4FCA-8778-6EB34D971C6D}" presName="sibTrans" presStyleCnt="0"/>
      <dgm:spPr/>
    </dgm:pt>
    <dgm:pt modelId="{C3D2127E-8842-4B2F-B903-3B8213FF0438}" type="pres">
      <dgm:prSet presAssocID="{F77018C6-4C69-4A96-A3C9-F247F9DE8DF2}" presName="node" presStyleLbl="node1" presStyleIdx="2" presStyleCnt="3">
        <dgm:presLayoutVars>
          <dgm:bulletEnabled val="1"/>
        </dgm:presLayoutVars>
      </dgm:prSet>
      <dgm:spPr/>
    </dgm:pt>
  </dgm:ptLst>
  <dgm:cxnLst>
    <dgm:cxn modelId="{23A17109-5AEB-4A13-9783-B8564A8EA228}" type="presOf" srcId="{7C56FC46-2A5C-49D8-B8DD-448ABD3F4DE8}" destId="{33127097-5B59-43A5-959C-BD12E478085E}" srcOrd="0" destOrd="0" presId="urn:microsoft.com/office/officeart/2005/8/layout/default"/>
    <dgm:cxn modelId="{3703730F-3486-4377-BAED-C23F36F4D4D0}" type="presOf" srcId="{F77018C6-4C69-4A96-A3C9-F247F9DE8DF2}" destId="{C3D2127E-8842-4B2F-B903-3B8213FF0438}" srcOrd="0" destOrd="0" presId="urn:microsoft.com/office/officeart/2005/8/layout/default"/>
    <dgm:cxn modelId="{1D07D016-C36F-4CED-A1CE-8D23394986CB}" srcId="{FDED56EB-15EC-4A14-A1BA-DDEAB183E888}" destId="{F77018C6-4C69-4A96-A3C9-F247F9DE8DF2}" srcOrd="2" destOrd="0" parTransId="{B0EBE66D-53C7-465E-90D7-AAE745C690E0}" sibTransId="{EA64B11F-7C5F-4319-A407-7EDF769878ED}"/>
    <dgm:cxn modelId="{FE1F971B-238C-486B-A7CC-86E778E96159}" type="presOf" srcId="{FDED56EB-15EC-4A14-A1BA-DDEAB183E888}" destId="{004BFD46-FFE5-4FE6-831C-6AE348AD8A0D}" srcOrd="0" destOrd="0" presId="urn:microsoft.com/office/officeart/2005/8/layout/default"/>
    <dgm:cxn modelId="{CC512AA3-03F8-4193-830C-6BDC96F7206F}" srcId="{FDED56EB-15EC-4A14-A1BA-DDEAB183E888}" destId="{2BD9AB6D-AB1E-4403-B463-4A14E19B8DF9}" srcOrd="1" destOrd="0" parTransId="{A43D2157-FBA4-4F90-8512-3A4E0E0C9EAA}" sibTransId="{04220D92-82D2-4FCA-8778-6EB34D971C6D}"/>
    <dgm:cxn modelId="{5E0632E7-5F90-4FF4-940B-0E0FCA4F94CD}" srcId="{FDED56EB-15EC-4A14-A1BA-DDEAB183E888}" destId="{7C56FC46-2A5C-49D8-B8DD-448ABD3F4DE8}" srcOrd="0" destOrd="0" parTransId="{81DA9F5E-3503-469F-9DCE-27F122D92051}" sibTransId="{44BC24BA-EB64-46F9-9C3E-C59A04D662CE}"/>
    <dgm:cxn modelId="{C2C158EE-3775-4366-B48B-629F36941A0E}" type="presOf" srcId="{2BD9AB6D-AB1E-4403-B463-4A14E19B8DF9}" destId="{B1A3C0EA-A0C5-4934-83E3-45B1BE9788E0}" srcOrd="0" destOrd="0" presId="urn:microsoft.com/office/officeart/2005/8/layout/default"/>
    <dgm:cxn modelId="{35391E78-BD1E-4980-9EA0-5F162AD07AAB}" type="presParOf" srcId="{004BFD46-FFE5-4FE6-831C-6AE348AD8A0D}" destId="{33127097-5B59-43A5-959C-BD12E478085E}" srcOrd="0" destOrd="0" presId="urn:microsoft.com/office/officeart/2005/8/layout/default"/>
    <dgm:cxn modelId="{4E56E15A-F2DE-4FE1-A519-C7F29DAF2A38}" type="presParOf" srcId="{004BFD46-FFE5-4FE6-831C-6AE348AD8A0D}" destId="{53C9832C-5F46-40EF-A508-2A21B08DDD1D}" srcOrd="1" destOrd="0" presId="urn:microsoft.com/office/officeart/2005/8/layout/default"/>
    <dgm:cxn modelId="{0C94D855-CF81-435F-8EB9-C1A44B7D9D03}" type="presParOf" srcId="{004BFD46-FFE5-4FE6-831C-6AE348AD8A0D}" destId="{B1A3C0EA-A0C5-4934-83E3-45B1BE9788E0}" srcOrd="2" destOrd="0" presId="urn:microsoft.com/office/officeart/2005/8/layout/default"/>
    <dgm:cxn modelId="{275424D4-0535-465F-A689-F63C948096BD}" type="presParOf" srcId="{004BFD46-FFE5-4FE6-831C-6AE348AD8A0D}" destId="{917035C6-C0F1-4C0B-A642-79850C13C349}" srcOrd="3" destOrd="0" presId="urn:microsoft.com/office/officeart/2005/8/layout/default"/>
    <dgm:cxn modelId="{AAF5808F-459F-46A9-A2CE-7FF2ED820DA8}" type="presParOf" srcId="{004BFD46-FFE5-4FE6-831C-6AE348AD8A0D}" destId="{C3D2127E-8842-4B2F-B903-3B8213FF0438}"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10D6A8A-3D54-4AA5-8EDA-3ABCC8846297}"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88411304-31F2-49B9-8CB6-47CF9F187D7B}">
      <dgm:prSet phldrT="[Text]" custT="1"/>
      <dgm:spPr/>
      <dgm:t>
        <a:bodyPr/>
        <a:lstStyle/>
        <a:p>
          <a:r>
            <a:rPr lang="en-US" sz="2400" dirty="0"/>
            <a:t>Collect information</a:t>
          </a:r>
        </a:p>
      </dgm:t>
    </dgm:pt>
    <dgm:pt modelId="{E99FBFE7-0026-4E8A-A1FD-4AEE01D137C9}" type="parTrans" cxnId="{914C3D59-A9CE-4303-903A-CC012E8CF02E}">
      <dgm:prSet/>
      <dgm:spPr/>
      <dgm:t>
        <a:bodyPr/>
        <a:lstStyle/>
        <a:p>
          <a:endParaRPr lang="en-US"/>
        </a:p>
      </dgm:t>
    </dgm:pt>
    <dgm:pt modelId="{F736CB7E-1BC3-4445-B342-CD00086DB2F3}" type="sibTrans" cxnId="{914C3D59-A9CE-4303-903A-CC012E8CF02E}">
      <dgm:prSet/>
      <dgm:spPr/>
      <dgm:t>
        <a:bodyPr/>
        <a:lstStyle/>
        <a:p>
          <a:endParaRPr lang="en-US"/>
        </a:p>
      </dgm:t>
    </dgm:pt>
    <dgm:pt modelId="{E822A354-A3D2-43EA-9947-B4FDC3E47518}">
      <dgm:prSet phldrT="[Text]" custT="1"/>
      <dgm:spPr/>
      <dgm:t>
        <a:bodyPr/>
        <a:lstStyle/>
        <a:p>
          <a:r>
            <a:rPr lang="en-US" sz="2400" dirty="0"/>
            <a:t>Divide out the facts from your opinions, theories, and suppositions</a:t>
          </a:r>
        </a:p>
      </dgm:t>
    </dgm:pt>
    <dgm:pt modelId="{2BA9E672-10A7-467D-9B64-9D92ECA60ADD}" type="parTrans" cxnId="{B8112F1C-9B36-48BD-9012-7A2254E51411}">
      <dgm:prSet/>
      <dgm:spPr/>
      <dgm:t>
        <a:bodyPr/>
        <a:lstStyle/>
        <a:p>
          <a:endParaRPr lang="en-US"/>
        </a:p>
      </dgm:t>
    </dgm:pt>
    <dgm:pt modelId="{98565B33-5C05-4AB0-8774-F3E5E9FD0A5C}" type="sibTrans" cxnId="{B8112F1C-9B36-48BD-9012-7A2254E51411}">
      <dgm:prSet/>
      <dgm:spPr/>
      <dgm:t>
        <a:bodyPr/>
        <a:lstStyle/>
        <a:p>
          <a:endParaRPr lang="en-US"/>
        </a:p>
      </dgm:t>
    </dgm:pt>
    <dgm:pt modelId="{05F57AED-FBC7-4EFC-9EA3-7EE41408B068}">
      <dgm:prSet phldrT="[Text]" custT="1"/>
      <dgm:spPr/>
      <dgm:t>
        <a:bodyPr/>
        <a:lstStyle/>
        <a:p>
          <a:r>
            <a:rPr lang="en-US" sz="2400" dirty="0"/>
            <a:t>Periodically refine your judgment based on the facts</a:t>
          </a:r>
        </a:p>
      </dgm:t>
    </dgm:pt>
    <dgm:pt modelId="{2253C1FE-DE79-48C7-AF29-E82539BB76CC}" type="parTrans" cxnId="{9A903863-43F7-48E4-BCA9-4C1662DF6EEF}">
      <dgm:prSet/>
      <dgm:spPr/>
      <dgm:t>
        <a:bodyPr/>
        <a:lstStyle/>
        <a:p>
          <a:endParaRPr lang="en-US"/>
        </a:p>
      </dgm:t>
    </dgm:pt>
    <dgm:pt modelId="{5C91265C-4D1A-4DEF-9AF8-AE17F59123E5}" type="sibTrans" cxnId="{9A903863-43F7-48E4-BCA9-4C1662DF6EEF}">
      <dgm:prSet/>
      <dgm:spPr/>
      <dgm:t>
        <a:bodyPr/>
        <a:lstStyle/>
        <a:p>
          <a:endParaRPr lang="en-US"/>
        </a:p>
      </dgm:t>
    </dgm:pt>
    <dgm:pt modelId="{D35730BD-5F25-4F7B-BFB6-6C021DE67C13}">
      <dgm:prSet phldrT="[Text]" custT="1"/>
      <dgm:spPr/>
      <dgm:t>
        <a:bodyPr/>
        <a:lstStyle/>
        <a:p>
          <a:r>
            <a:rPr lang="en-US" sz="2400" dirty="0"/>
            <a:t>Make judgment based only on the facts</a:t>
          </a:r>
        </a:p>
      </dgm:t>
    </dgm:pt>
    <dgm:pt modelId="{07802A96-2BA2-4786-A151-11E2E129FF99}" type="parTrans" cxnId="{7D0444DD-5C59-486C-AB0E-CD4D98FD4136}">
      <dgm:prSet/>
      <dgm:spPr/>
      <dgm:t>
        <a:bodyPr/>
        <a:lstStyle/>
        <a:p>
          <a:endParaRPr lang="en-US"/>
        </a:p>
      </dgm:t>
    </dgm:pt>
    <dgm:pt modelId="{B4E25409-22B2-485D-9E14-79FC4041F071}" type="sibTrans" cxnId="{7D0444DD-5C59-486C-AB0E-CD4D98FD4136}">
      <dgm:prSet/>
      <dgm:spPr/>
      <dgm:t>
        <a:bodyPr/>
        <a:lstStyle/>
        <a:p>
          <a:endParaRPr lang="en-US"/>
        </a:p>
      </dgm:t>
    </dgm:pt>
    <dgm:pt modelId="{ACA8134E-9F59-44A9-A7E0-8E0325C84EEC}">
      <dgm:prSet phldrT="[Text]" custT="1"/>
      <dgm:spPr/>
      <dgm:t>
        <a:bodyPr/>
        <a:lstStyle/>
        <a:p>
          <a:r>
            <a:rPr lang="en-US" sz="2400" dirty="0"/>
            <a:t>Try to continue expanding your opinion of the person's potential</a:t>
          </a:r>
        </a:p>
      </dgm:t>
    </dgm:pt>
    <dgm:pt modelId="{C0060CF2-A7A3-4B59-B69F-9DD4622B87D2}" type="parTrans" cxnId="{DC180DF9-503B-4E08-B025-9B8B73AEFFD8}">
      <dgm:prSet/>
      <dgm:spPr/>
      <dgm:t>
        <a:bodyPr/>
        <a:lstStyle/>
        <a:p>
          <a:endParaRPr lang="en-US"/>
        </a:p>
      </dgm:t>
    </dgm:pt>
    <dgm:pt modelId="{64FBFAAD-C4E0-4C4E-A3EB-CF660C25490A}" type="sibTrans" cxnId="{DC180DF9-503B-4E08-B025-9B8B73AEFFD8}">
      <dgm:prSet/>
      <dgm:spPr/>
      <dgm:t>
        <a:bodyPr/>
        <a:lstStyle/>
        <a:p>
          <a:endParaRPr lang="en-US"/>
        </a:p>
      </dgm:t>
    </dgm:pt>
    <dgm:pt modelId="{28E32CD5-461C-4E6C-88B0-D96359564DAA}" type="pres">
      <dgm:prSet presAssocID="{610D6A8A-3D54-4AA5-8EDA-3ABCC8846297}" presName="Name0" presStyleCnt="0">
        <dgm:presLayoutVars>
          <dgm:dir/>
          <dgm:animLvl val="lvl"/>
          <dgm:resizeHandles val="exact"/>
        </dgm:presLayoutVars>
      </dgm:prSet>
      <dgm:spPr/>
    </dgm:pt>
    <dgm:pt modelId="{09FACAC9-68C6-440B-8338-6553DECF50B9}" type="pres">
      <dgm:prSet presAssocID="{ACA8134E-9F59-44A9-A7E0-8E0325C84EEC}" presName="boxAndChildren" presStyleCnt="0"/>
      <dgm:spPr/>
    </dgm:pt>
    <dgm:pt modelId="{48949AEE-1BD9-4452-9739-ED4E04A348FC}" type="pres">
      <dgm:prSet presAssocID="{ACA8134E-9F59-44A9-A7E0-8E0325C84EEC}" presName="parentTextBox" presStyleLbl="node1" presStyleIdx="0" presStyleCnt="5"/>
      <dgm:spPr/>
    </dgm:pt>
    <dgm:pt modelId="{6401B651-7FEB-4C87-94C6-340FAF0CE0A6}" type="pres">
      <dgm:prSet presAssocID="{5C91265C-4D1A-4DEF-9AF8-AE17F59123E5}" presName="sp" presStyleCnt="0"/>
      <dgm:spPr/>
    </dgm:pt>
    <dgm:pt modelId="{B1A456D2-69F9-4A52-B3E4-30167A88040E}" type="pres">
      <dgm:prSet presAssocID="{05F57AED-FBC7-4EFC-9EA3-7EE41408B068}" presName="arrowAndChildren" presStyleCnt="0"/>
      <dgm:spPr/>
    </dgm:pt>
    <dgm:pt modelId="{ADB57875-FB12-4A0F-9CED-9FEFB1A4F639}" type="pres">
      <dgm:prSet presAssocID="{05F57AED-FBC7-4EFC-9EA3-7EE41408B068}" presName="parentTextArrow" presStyleLbl="node1" presStyleIdx="1" presStyleCnt="5"/>
      <dgm:spPr/>
    </dgm:pt>
    <dgm:pt modelId="{F2F5CB19-67B5-43C9-9ABA-0E842D36C0FA}" type="pres">
      <dgm:prSet presAssocID="{B4E25409-22B2-485D-9E14-79FC4041F071}" presName="sp" presStyleCnt="0"/>
      <dgm:spPr/>
    </dgm:pt>
    <dgm:pt modelId="{6BD89D20-7C67-4475-A4E8-DB837C0484D0}" type="pres">
      <dgm:prSet presAssocID="{D35730BD-5F25-4F7B-BFB6-6C021DE67C13}" presName="arrowAndChildren" presStyleCnt="0"/>
      <dgm:spPr/>
    </dgm:pt>
    <dgm:pt modelId="{D14B0609-79E9-42E7-B232-7A3BB051B2D1}" type="pres">
      <dgm:prSet presAssocID="{D35730BD-5F25-4F7B-BFB6-6C021DE67C13}" presName="parentTextArrow" presStyleLbl="node1" presStyleIdx="2" presStyleCnt="5"/>
      <dgm:spPr/>
    </dgm:pt>
    <dgm:pt modelId="{02BC87F9-AE29-4067-B6AC-CF73C52B87D2}" type="pres">
      <dgm:prSet presAssocID="{98565B33-5C05-4AB0-8774-F3E5E9FD0A5C}" presName="sp" presStyleCnt="0"/>
      <dgm:spPr/>
    </dgm:pt>
    <dgm:pt modelId="{E8F8AD26-2826-430F-A2D7-8E46D1B2F382}" type="pres">
      <dgm:prSet presAssocID="{E822A354-A3D2-43EA-9947-B4FDC3E47518}" presName="arrowAndChildren" presStyleCnt="0"/>
      <dgm:spPr/>
    </dgm:pt>
    <dgm:pt modelId="{BFAF5EE4-6294-456F-B2C7-7DA4F6B9F9D7}" type="pres">
      <dgm:prSet presAssocID="{E822A354-A3D2-43EA-9947-B4FDC3E47518}" presName="parentTextArrow" presStyleLbl="node1" presStyleIdx="3" presStyleCnt="5"/>
      <dgm:spPr/>
    </dgm:pt>
    <dgm:pt modelId="{3D67818B-1841-4BF1-89D1-78CC9E926DDD}" type="pres">
      <dgm:prSet presAssocID="{F736CB7E-1BC3-4445-B342-CD00086DB2F3}" presName="sp" presStyleCnt="0"/>
      <dgm:spPr/>
    </dgm:pt>
    <dgm:pt modelId="{9B538FED-8255-4055-9327-5AEF57B6996E}" type="pres">
      <dgm:prSet presAssocID="{88411304-31F2-49B9-8CB6-47CF9F187D7B}" presName="arrowAndChildren" presStyleCnt="0"/>
      <dgm:spPr/>
    </dgm:pt>
    <dgm:pt modelId="{B06FCF8F-05FB-486E-8B84-A10A8A9AB20C}" type="pres">
      <dgm:prSet presAssocID="{88411304-31F2-49B9-8CB6-47CF9F187D7B}" presName="parentTextArrow" presStyleLbl="node1" presStyleIdx="4" presStyleCnt="5"/>
      <dgm:spPr/>
    </dgm:pt>
  </dgm:ptLst>
  <dgm:cxnLst>
    <dgm:cxn modelId="{B24FFD01-70FE-4FCE-8AFA-890A9D5EF33B}" type="presOf" srcId="{88411304-31F2-49B9-8CB6-47CF9F187D7B}" destId="{B06FCF8F-05FB-486E-8B84-A10A8A9AB20C}" srcOrd="0" destOrd="0" presId="urn:microsoft.com/office/officeart/2005/8/layout/process4"/>
    <dgm:cxn modelId="{D10B0704-D5A2-4745-B51D-4AC107DBA9E0}" type="presOf" srcId="{E822A354-A3D2-43EA-9947-B4FDC3E47518}" destId="{BFAF5EE4-6294-456F-B2C7-7DA4F6B9F9D7}" srcOrd="0" destOrd="0" presId="urn:microsoft.com/office/officeart/2005/8/layout/process4"/>
    <dgm:cxn modelId="{B8112F1C-9B36-48BD-9012-7A2254E51411}" srcId="{610D6A8A-3D54-4AA5-8EDA-3ABCC8846297}" destId="{E822A354-A3D2-43EA-9947-B4FDC3E47518}" srcOrd="1" destOrd="0" parTransId="{2BA9E672-10A7-467D-9B64-9D92ECA60ADD}" sibTransId="{98565B33-5C05-4AB0-8774-F3E5E9FD0A5C}"/>
    <dgm:cxn modelId="{87796841-D49C-4D71-9FD3-033BD274C860}" type="presOf" srcId="{610D6A8A-3D54-4AA5-8EDA-3ABCC8846297}" destId="{28E32CD5-461C-4E6C-88B0-D96359564DAA}" srcOrd="0" destOrd="0" presId="urn:microsoft.com/office/officeart/2005/8/layout/process4"/>
    <dgm:cxn modelId="{9A903863-43F7-48E4-BCA9-4C1662DF6EEF}" srcId="{610D6A8A-3D54-4AA5-8EDA-3ABCC8846297}" destId="{05F57AED-FBC7-4EFC-9EA3-7EE41408B068}" srcOrd="3" destOrd="0" parTransId="{2253C1FE-DE79-48C7-AF29-E82539BB76CC}" sibTransId="{5C91265C-4D1A-4DEF-9AF8-AE17F59123E5}"/>
    <dgm:cxn modelId="{914C3D59-A9CE-4303-903A-CC012E8CF02E}" srcId="{610D6A8A-3D54-4AA5-8EDA-3ABCC8846297}" destId="{88411304-31F2-49B9-8CB6-47CF9F187D7B}" srcOrd="0" destOrd="0" parTransId="{E99FBFE7-0026-4E8A-A1FD-4AEE01D137C9}" sibTransId="{F736CB7E-1BC3-4445-B342-CD00086DB2F3}"/>
    <dgm:cxn modelId="{B0666785-A5EF-4B80-8B53-AFF0C883C578}" type="presOf" srcId="{D35730BD-5F25-4F7B-BFB6-6C021DE67C13}" destId="{D14B0609-79E9-42E7-B232-7A3BB051B2D1}" srcOrd="0" destOrd="0" presId="urn:microsoft.com/office/officeart/2005/8/layout/process4"/>
    <dgm:cxn modelId="{20DC4FA3-0E8C-4148-9C4D-2ECE7ADEFECD}" type="presOf" srcId="{05F57AED-FBC7-4EFC-9EA3-7EE41408B068}" destId="{ADB57875-FB12-4A0F-9CED-9FEFB1A4F639}" srcOrd="0" destOrd="0" presId="urn:microsoft.com/office/officeart/2005/8/layout/process4"/>
    <dgm:cxn modelId="{7D0444DD-5C59-486C-AB0E-CD4D98FD4136}" srcId="{610D6A8A-3D54-4AA5-8EDA-3ABCC8846297}" destId="{D35730BD-5F25-4F7B-BFB6-6C021DE67C13}" srcOrd="2" destOrd="0" parTransId="{07802A96-2BA2-4786-A151-11E2E129FF99}" sibTransId="{B4E25409-22B2-485D-9E14-79FC4041F071}"/>
    <dgm:cxn modelId="{D285DEEA-2AF7-4652-8AE8-8470CDF0853D}" type="presOf" srcId="{ACA8134E-9F59-44A9-A7E0-8E0325C84EEC}" destId="{48949AEE-1BD9-4452-9739-ED4E04A348FC}" srcOrd="0" destOrd="0" presId="urn:microsoft.com/office/officeart/2005/8/layout/process4"/>
    <dgm:cxn modelId="{DC180DF9-503B-4E08-B025-9B8B73AEFFD8}" srcId="{610D6A8A-3D54-4AA5-8EDA-3ABCC8846297}" destId="{ACA8134E-9F59-44A9-A7E0-8E0325C84EEC}" srcOrd="4" destOrd="0" parTransId="{C0060CF2-A7A3-4B59-B69F-9DD4622B87D2}" sibTransId="{64FBFAAD-C4E0-4C4E-A3EB-CF660C25490A}"/>
    <dgm:cxn modelId="{61CBBA20-27B6-4D88-84F1-BC9D851A408A}" type="presParOf" srcId="{28E32CD5-461C-4E6C-88B0-D96359564DAA}" destId="{09FACAC9-68C6-440B-8338-6553DECF50B9}" srcOrd="0" destOrd="0" presId="urn:microsoft.com/office/officeart/2005/8/layout/process4"/>
    <dgm:cxn modelId="{E908778F-8B01-4CA6-9181-696A705F7DDE}" type="presParOf" srcId="{09FACAC9-68C6-440B-8338-6553DECF50B9}" destId="{48949AEE-1BD9-4452-9739-ED4E04A348FC}" srcOrd="0" destOrd="0" presId="urn:microsoft.com/office/officeart/2005/8/layout/process4"/>
    <dgm:cxn modelId="{31DF80B3-7B14-43A5-8D2D-941DE1EA0465}" type="presParOf" srcId="{28E32CD5-461C-4E6C-88B0-D96359564DAA}" destId="{6401B651-7FEB-4C87-94C6-340FAF0CE0A6}" srcOrd="1" destOrd="0" presId="urn:microsoft.com/office/officeart/2005/8/layout/process4"/>
    <dgm:cxn modelId="{65C1BC79-6FE3-4DCF-BCB1-91D439329E3B}" type="presParOf" srcId="{28E32CD5-461C-4E6C-88B0-D96359564DAA}" destId="{B1A456D2-69F9-4A52-B3E4-30167A88040E}" srcOrd="2" destOrd="0" presId="urn:microsoft.com/office/officeart/2005/8/layout/process4"/>
    <dgm:cxn modelId="{451F434B-93F6-4F71-8AF1-3291CD00CBA0}" type="presParOf" srcId="{B1A456D2-69F9-4A52-B3E4-30167A88040E}" destId="{ADB57875-FB12-4A0F-9CED-9FEFB1A4F639}" srcOrd="0" destOrd="0" presId="urn:microsoft.com/office/officeart/2005/8/layout/process4"/>
    <dgm:cxn modelId="{48D6554B-2E01-4790-8982-614E753C728E}" type="presParOf" srcId="{28E32CD5-461C-4E6C-88B0-D96359564DAA}" destId="{F2F5CB19-67B5-43C9-9ABA-0E842D36C0FA}" srcOrd="3" destOrd="0" presId="urn:microsoft.com/office/officeart/2005/8/layout/process4"/>
    <dgm:cxn modelId="{A2BA1EF6-21B2-46D0-894C-4A41FEB177E1}" type="presParOf" srcId="{28E32CD5-461C-4E6C-88B0-D96359564DAA}" destId="{6BD89D20-7C67-4475-A4E8-DB837C0484D0}" srcOrd="4" destOrd="0" presId="urn:microsoft.com/office/officeart/2005/8/layout/process4"/>
    <dgm:cxn modelId="{FAD936D2-986F-4D55-847D-6262E2713159}" type="presParOf" srcId="{6BD89D20-7C67-4475-A4E8-DB837C0484D0}" destId="{D14B0609-79E9-42E7-B232-7A3BB051B2D1}" srcOrd="0" destOrd="0" presId="urn:microsoft.com/office/officeart/2005/8/layout/process4"/>
    <dgm:cxn modelId="{88F67D4D-9E82-4870-B34F-1B9AA5A9E12C}" type="presParOf" srcId="{28E32CD5-461C-4E6C-88B0-D96359564DAA}" destId="{02BC87F9-AE29-4067-B6AC-CF73C52B87D2}" srcOrd="5" destOrd="0" presId="urn:microsoft.com/office/officeart/2005/8/layout/process4"/>
    <dgm:cxn modelId="{97B6AC9B-032F-4DFD-9600-A7CB3E60F58B}" type="presParOf" srcId="{28E32CD5-461C-4E6C-88B0-D96359564DAA}" destId="{E8F8AD26-2826-430F-A2D7-8E46D1B2F382}" srcOrd="6" destOrd="0" presId="urn:microsoft.com/office/officeart/2005/8/layout/process4"/>
    <dgm:cxn modelId="{31D7E316-0F98-42E2-8677-E639700F0A58}" type="presParOf" srcId="{E8F8AD26-2826-430F-A2D7-8E46D1B2F382}" destId="{BFAF5EE4-6294-456F-B2C7-7DA4F6B9F9D7}" srcOrd="0" destOrd="0" presId="urn:microsoft.com/office/officeart/2005/8/layout/process4"/>
    <dgm:cxn modelId="{FEFE8C87-028C-4872-9AED-8B23444AA6FA}" type="presParOf" srcId="{28E32CD5-461C-4E6C-88B0-D96359564DAA}" destId="{3D67818B-1841-4BF1-89D1-78CC9E926DDD}" srcOrd="7" destOrd="0" presId="urn:microsoft.com/office/officeart/2005/8/layout/process4"/>
    <dgm:cxn modelId="{BE87C9DC-37C1-40F4-B80C-D3DA7B6F3512}" type="presParOf" srcId="{28E32CD5-461C-4E6C-88B0-D96359564DAA}" destId="{9B538FED-8255-4055-9327-5AEF57B6996E}" srcOrd="8" destOrd="0" presId="urn:microsoft.com/office/officeart/2005/8/layout/process4"/>
    <dgm:cxn modelId="{B243BEC4-5EF3-469A-98E1-4A77B5DCC81F}" type="presParOf" srcId="{9B538FED-8255-4055-9327-5AEF57B6996E}" destId="{B06FCF8F-05FB-486E-8B84-A10A8A9AB20C}"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E18EC01-DF6B-4DEC-998F-55A8355092EE}"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ABF069DE-69B9-4C35-B35F-0AE66C9499CF}">
      <dgm:prSet phldrT="[Text]"/>
      <dgm:spPr/>
      <dgm:t>
        <a:bodyPr/>
        <a:lstStyle/>
        <a:p>
          <a:r>
            <a:rPr lang="en-US" dirty="0"/>
            <a:t>Learn about the values and beliefs of others</a:t>
          </a:r>
        </a:p>
      </dgm:t>
    </dgm:pt>
    <dgm:pt modelId="{E15DC2D0-90E8-4517-A464-2A5A2AE39624}" type="parTrans" cxnId="{2CE11CFE-6FA5-4551-9AD7-484A0ADEFDA9}">
      <dgm:prSet/>
      <dgm:spPr/>
      <dgm:t>
        <a:bodyPr/>
        <a:lstStyle/>
        <a:p>
          <a:endParaRPr lang="en-US"/>
        </a:p>
      </dgm:t>
    </dgm:pt>
    <dgm:pt modelId="{2642E57D-9B83-4F2C-AD8E-CBCB13B50D2C}" type="sibTrans" cxnId="{2CE11CFE-6FA5-4551-9AD7-484A0ADEFDA9}">
      <dgm:prSet/>
      <dgm:spPr/>
      <dgm:t>
        <a:bodyPr/>
        <a:lstStyle/>
        <a:p>
          <a:endParaRPr lang="en-US"/>
        </a:p>
      </dgm:t>
    </dgm:pt>
    <dgm:pt modelId="{0DD74E34-16E8-45D6-A3ED-0ACABE0CFB4A}">
      <dgm:prSet phldrT="[Text]"/>
      <dgm:spPr/>
      <dgm:t>
        <a:bodyPr/>
        <a:lstStyle/>
        <a:p>
          <a:r>
            <a:rPr lang="en-US" dirty="0"/>
            <a:t>Value uniqueness among your colleagues</a:t>
          </a:r>
        </a:p>
      </dgm:t>
    </dgm:pt>
    <dgm:pt modelId="{E7C8ABFB-AC5C-4EB2-82F2-AE3DCBA0E3DB}" type="parTrans" cxnId="{6267F39E-EAC3-4C01-A571-B58D984BC905}">
      <dgm:prSet/>
      <dgm:spPr/>
      <dgm:t>
        <a:bodyPr/>
        <a:lstStyle/>
        <a:p>
          <a:endParaRPr lang="en-US"/>
        </a:p>
      </dgm:t>
    </dgm:pt>
    <dgm:pt modelId="{022E5F20-6359-4946-9E08-8C8D794AD935}" type="sibTrans" cxnId="{6267F39E-EAC3-4C01-A571-B58D984BC905}">
      <dgm:prSet/>
      <dgm:spPr/>
      <dgm:t>
        <a:bodyPr/>
        <a:lstStyle/>
        <a:p>
          <a:endParaRPr lang="en-US"/>
        </a:p>
      </dgm:t>
    </dgm:pt>
    <dgm:pt modelId="{9EE8A857-8784-4A71-BC4A-A8C5CAD4C4BC}">
      <dgm:prSet phldrT="[Text]"/>
      <dgm:spPr/>
      <dgm:t>
        <a:bodyPr/>
        <a:lstStyle/>
        <a:p>
          <a:r>
            <a:rPr lang="en-US" dirty="0"/>
            <a:t>Watch for changes in relationships</a:t>
          </a:r>
        </a:p>
      </dgm:t>
    </dgm:pt>
    <dgm:pt modelId="{43BBBB27-E6F8-4DE7-9DA9-AC4D32E2AE46}" type="parTrans" cxnId="{6A5C2ACB-7BEC-49FE-BB9D-F9C53E3BAA39}">
      <dgm:prSet/>
      <dgm:spPr/>
      <dgm:t>
        <a:bodyPr/>
        <a:lstStyle/>
        <a:p>
          <a:endParaRPr lang="en-US"/>
        </a:p>
      </dgm:t>
    </dgm:pt>
    <dgm:pt modelId="{2C1C7037-2C95-4C9C-BE30-B41DCBC0CB2C}" type="sibTrans" cxnId="{6A5C2ACB-7BEC-49FE-BB9D-F9C53E3BAA39}">
      <dgm:prSet/>
      <dgm:spPr/>
      <dgm:t>
        <a:bodyPr/>
        <a:lstStyle/>
        <a:p>
          <a:endParaRPr lang="en-US"/>
        </a:p>
      </dgm:t>
    </dgm:pt>
    <dgm:pt modelId="{06C59A3E-00FA-4792-A209-5391382CBDF8}" type="pres">
      <dgm:prSet presAssocID="{9E18EC01-DF6B-4DEC-998F-55A8355092EE}" presName="linear" presStyleCnt="0">
        <dgm:presLayoutVars>
          <dgm:animLvl val="lvl"/>
          <dgm:resizeHandles val="exact"/>
        </dgm:presLayoutVars>
      </dgm:prSet>
      <dgm:spPr/>
    </dgm:pt>
    <dgm:pt modelId="{348E68A9-5D89-40E1-A361-E34593DFA921}" type="pres">
      <dgm:prSet presAssocID="{ABF069DE-69B9-4C35-B35F-0AE66C9499CF}" presName="parentText" presStyleLbl="node1" presStyleIdx="0" presStyleCnt="3">
        <dgm:presLayoutVars>
          <dgm:chMax val="0"/>
          <dgm:bulletEnabled val="1"/>
        </dgm:presLayoutVars>
      </dgm:prSet>
      <dgm:spPr/>
    </dgm:pt>
    <dgm:pt modelId="{41D020D8-E743-4FE6-A531-C14CEAC8FF08}" type="pres">
      <dgm:prSet presAssocID="{2642E57D-9B83-4F2C-AD8E-CBCB13B50D2C}" presName="spacer" presStyleCnt="0"/>
      <dgm:spPr/>
    </dgm:pt>
    <dgm:pt modelId="{72F1B13E-B298-4CF3-BC63-0F692224FAB9}" type="pres">
      <dgm:prSet presAssocID="{0DD74E34-16E8-45D6-A3ED-0ACABE0CFB4A}" presName="parentText" presStyleLbl="node1" presStyleIdx="1" presStyleCnt="3">
        <dgm:presLayoutVars>
          <dgm:chMax val="0"/>
          <dgm:bulletEnabled val="1"/>
        </dgm:presLayoutVars>
      </dgm:prSet>
      <dgm:spPr/>
    </dgm:pt>
    <dgm:pt modelId="{4EEDD9CD-0EFA-4A59-917E-3E4073531BD3}" type="pres">
      <dgm:prSet presAssocID="{022E5F20-6359-4946-9E08-8C8D794AD935}" presName="spacer" presStyleCnt="0"/>
      <dgm:spPr/>
    </dgm:pt>
    <dgm:pt modelId="{31279C2E-2E5B-41A2-938B-688D94CA8B57}" type="pres">
      <dgm:prSet presAssocID="{9EE8A857-8784-4A71-BC4A-A8C5CAD4C4BC}" presName="parentText" presStyleLbl="node1" presStyleIdx="2" presStyleCnt="3">
        <dgm:presLayoutVars>
          <dgm:chMax val="0"/>
          <dgm:bulletEnabled val="1"/>
        </dgm:presLayoutVars>
      </dgm:prSet>
      <dgm:spPr/>
    </dgm:pt>
  </dgm:ptLst>
  <dgm:cxnLst>
    <dgm:cxn modelId="{2CD13D18-04A1-4B6B-B172-B9727880EA97}" type="presOf" srcId="{0DD74E34-16E8-45D6-A3ED-0ACABE0CFB4A}" destId="{72F1B13E-B298-4CF3-BC63-0F692224FAB9}" srcOrd="0" destOrd="0" presId="urn:microsoft.com/office/officeart/2005/8/layout/vList2"/>
    <dgm:cxn modelId="{C01C9E2E-25EA-4941-9410-6A5C776EF61A}" type="presOf" srcId="{9E18EC01-DF6B-4DEC-998F-55A8355092EE}" destId="{06C59A3E-00FA-4792-A209-5391382CBDF8}" srcOrd="0" destOrd="0" presId="urn:microsoft.com/office/officeart/2005/8/layout/vList2"/>
    <dgm:cxn modelId="{96A2919E-8DA2-4AD1-B6FC-D8FD30772D2C}" type="presOf" srcId="{ABF069DE-69B9-4C35-B35F-0AE66C9499CF}" destId="{348E68A9-5D89-40E1-A361-E34593DFA921}" srcOrd="0" destOrd="0" presId="urn:microsoft.com/office/officeart/2005/8/layout/vList2"/>
    <dgm:cxn modelId="{6267F39E-EAC3-4C01-A571-B58D984BC905}" srcId="{9E18EC01-DF6B-4DEC-998F-55A8355092EE}" destId="{0DD74E34-16E8-45D6-A3ED-0ACABE0CFB4A}" srcOrd="1" destOrd="0" parTransId="{E7C8ABFB-AC5C-4EB2-82F2-AE3DCBA0E3DB}" sibTransId="{022E5F20-6359-4946-9E08-8C8D794AD935}"/>
    <dgm:cxn modelId="{CFD082BD-BA53-41CB-9615-6BD8E5A21672}" type="presOf" srcId="{9EE8A857-8784-4A71-BC4A-A8C5CAD4C4BC}" destId="{31279C2E-2E5B-41A2-938B-688D94CA8B57}" srcOrd="0" destOrd="0" presId="urn:microsoft.com/office/officeart/2005/8/layout/vList2"/>
    <dgm:cxn modelId="{6A5C2ACB-7BEC-49FE-BB9D-F9C53E3BAA39}" srcId="{9E18EC01-DF6B-4DEC-998F-55A8355092EE}" destId="{9EE8A857-8784-4A71-BC4A-A8C5CAD4C4BC}" srcOrd="2" destOrd="0" parTransId="{43BBBB27-E6F8-4DE7-9DA9-AC4D32E2AE46}" sibTransId="{2C1C7037-2C95-4C9C-BE30-B41DCBC0CB2C}"/>
    <dgm:cxn modelId="{2CE11CFE-6FA5-4551-9AD7-484A0ADEFDA9}" srcId="{9E18EC01-DF6B-4DEC-998F-55A8355092EE}" destId="{ABF069DE-69B9-4C35-B35F-0AE66C9499CF}" srcOrd="0" destOrd="0" parTransId="{E15DC2D0-90E8-4517-A464-2A5A2AE39624}" sibTransId="{2642E57D-9B83-4F2C-AD8E-CBCB13B50D2C}"/>
    <dgm:cxn modelId="{2497C7B0-6285-45A9-9088-E798EB5E4C04}" type="presParOf" srcId="{06C59A3E-00FA-4792-A209-5391382CBDF8}" destId="{348E68A9-5D89-40E1-A361-E34593DFA921}" srcOrd="0" destOrd="0" presId="urn:microsoft.com/office/officeart/2005/8/layout/vList2"/>
    <dgm:cxn modelId="{DA1B494C-67E6-4442-82A0-8A1AAEB6C097}" type="presParOf" srcId="{06C59A3E-00FA-4792-A209-5391382CBDF8}" destId="{41D020D8-E743-4FE6-A531-C14CEAC8FF08}" srcOrd="1" destOrd="0" presId="urn:microsoft.com/office/officeart/2005/8/layout/vList2"/>
    <dgm:cxn modelId="{881510C8-570A-4BEA-B27F-7980B6A80BB3}" type="presParOf" srcId="{06C59A3E-00FA-4792-A209-5391382CBDF8}" destId="{72F1B13E-B298-4CF3-BC63-0F692224FAB9}" srcOrd="2" destOrd="0" presId="urn:microsoft.com/office/officeart/2005/8/layout/vList2"/>
    <dgm:cxn modelId="{591A6E8E-EEFF-4E0D-A420-E40F8F7C46D8}" type="presParOf" srcId="{06C59A3E-00FA-4792-A209-5391382CBDF8}" destId="{4EEDD9CD-0EFA-4A59-917E-3E4073531BD3}" srcOrd="3" destOrd="0" presId="urn:microsoft.com/office/officeart/2005/8/layout/vList2"/>
    <dgm:cxn modelId="{A0359E8D-3013-4C70-B3F5-10147C5BE811}" type="presParOf" srcId="{06C59A3E-00FA-4792-A209-5391382CBDF8}" destId="{31279C2E-2E5B-41A2-938B-688D94CA8B5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B25422-712D-43A1-A0B1-28FA079CB2B9}">
      <dsp:nvSpPr>
        <dsp:cNvPr id="0" name=""/>
        <dsp:cNvSpPr/>
      </dsp:nvSpPr>
      <dsp:spPr>
        <a:xfrm>
          <a:off x="5898465" y="0"/>
          <a:ext cx="2329041"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C47E1C-C0C4-443D-B3F7-1EC0246600F0}">
      <dsp:nvSpPr>
        <dsp:cNvPr id="0" name=""/>
        <dsp:cNvSpPr/>
      </dsp:nvSpPr>
      <dsp:spPr>
        <a:xfrm>
          <a:off x="2093" y="0"/>
          <a:ext cx="5896371"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r" defTabSz="1600200">
            <a:lnSpc>
              <a:spcPct val="90000"/>
            </a:lnSpc>
            <a:spcBef>
              <a:spcPct val="0"/>
            </a:spcBef>
            <a:spcAft>
              <a:spcPct val="35000"/>
            </a:spcAft>
            <a:buNone/>
          </a:pPr>
          <a:r>
            <a:rPr lang="en-US" sz="3600" kern="1200" dirty="0"/>
            <a:t>Implement discussions or workshops </a:t>
          </a:r>
        </a:p>
      </dsp:txBody>
      <dsp:txXfrm>
        <a:off x="71137" y="69044"/>
        <a:ext cx="5758283" cy="1276275"/>
      </dsp:txXfrm>
    </dsp:sp>
    <dsp:sp modelId="{458183B1-2116-4D21-ACB1-F030B6197D92}">
      <dsp:nvSpPr>
        <dsp:cNvPr id="0" name=""/>
        <dsp:cNvSpPr/>
      </dsp:nvSpPr>
      <dsp:spPr>
        <a:xfrm>
          <a:off x="5898465" y="1555799"/>
          <a:ext cx="2329041" cy="1414363"/>
        </a:xfrm>
        <a:prstGeom prst="rightArrow">
          <a:avLst>
            <a:gd name="adj1" fmla="val 75000"/>
            <a:gd name="adj2" fmla="val 50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1C11A633-AE33-45CB-8D41-1D7540219ADC}">
      <dsp:nvSpPr>
        <dsp:cNvPr id="0" name=""/>
        <dsp:cNvSpPr/>
      </dsp:nvSpPr>
      <dsp:spPr>
        <a:xfrm>
          <a:off x="2093" y="1555799"/>
          <a:ext cx="5896371"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r" defTabSz="1600200">
            <a:lnSpc>
              <a:spcPct val="90000"/>
            </a:lnSpc>
            <a:spcBef>
              <a:spcPct val="0"/>
            </a:spcBef>
            <a:spcAft>
              <a:spcPct val="35000"/>
            </a:spcAft>
            <a:buNone/>
          </a:pPr>
          <a:r>
            <a:rPr lang="en-US" sz="3600" kern="1200" dirty="0"/>
            <a:t>Evaluate your buying habits</a:t>
          </a:r>
        </a:p>
      </dsp:txBody>
      <dsp:txXfrm>
        <a:off x="71137" y="1624843"/>
        <a:ext cx="5758283" cy="1276275"/>
      </dsp:txXfrm>
    </dsp:sp>
    <dsp:sp modelId="{D14AD9C5-F52E-48A8-89EE-B9583A1E2946}">
      <dsp:nvSpPr>
        <dsp:cNvPr id="0" name=""/>
        <dsp:cNvSpPr/>
      </dsp:nvSpPr>
      <dsp:spPr>
        <a:xfrm>
          <a:off x="5898465" y="3111599"/>
          <a:ext cx="2329041" cy="1414363"/>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0699A2BE-C2F4-4450-A27A-53B314143AC2}">
      <dsp:nvSpPr>
        <dsp:cNvPr id="0" name=""/>
        <dsp:cNvSpPr/>
      </dsp:nvSpPr>
      <dsp:spPr>
        <a:xfrm>
          <a:off x="2093" y="3111599"/>
          <a:ext cx="5896371"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r" defTabSz="1600200">
            <a:lnSpc>
              <a:spcPct val="90000"/>
            </a:lnSpc>
            <a:spcBef>
              <a:spcPct val="0"/>
            </a:spcBef>
            <a:spcAft>
              <a:spcPct val="35000"/>
            </a:spcAft>
            <a:buNone/>
          </a:pPr>
          <a:r>
            <a:rPr lang="en-US" sz="3600" kern="1200" dirty="0"/>
            <a:t>Educate and challenge others</a:t>
          </a:r>
        </a:p>
      </dsp:txBody>
      <dsp:txXfrm>
        <a:off x="71137" y="3180643"/>
        <a:ext cx="5758283" cy="127627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36F2DD-7264-49CA-AC1A-D7CBA35DCFF1}">
      <dsp:nvSpPr>
        <dsp:cNvPr id="0" name=""/>
        <dsp:cNvSpPr/>
      </dsp:nvSpPr>
      <dsp:spPr>
        <a:xfrm rot="16200000">
          <a:off x="-956010"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0" tIns="0" rIns="218622" bIns="0" numCol="1" spcCol="1270" anchor="ctr" anchorCtr="0">
          <a:noAutofit/>
        </a:bodyPr>
        <a:lstStyle/>
        <a:p>
          <a:pPr marL="0" lvl="0" indent="0" algn="ctr" defTabSz="1511300">
            <a:lnSpc>
              <a:spcPct val="90000"/>
            </a:lnSpc>
            <a:spcBef>
              <a:spcPct val="0"/>
            </a:spcBef>
            <a:spcAft>
              <a:spcPct val="35000"/>
            </a:spcAft>
            <a:buNone/>
          </a:pPr>
          <a:r>
            <a:rPr lang="en-US" sz="3400" kern="1200" dirty="0"/>
            <a:t>Choose to listen</a:t>
          </a:r>
        </a:p>
      </dsp:txBody>
      <dsp:txXfrm rot="5400000">
        <a:off x="1005" y="905192"/>
        <a:ext cx="2611933" cy="2715577"/>
      </dsp:txXfrm>
    </dsp:sp>
    <dsp:sp modelId="{677C51E4-1283-4D2B-AB28-8CAFFD0EA840}">
      <dsp:nvSpPr>
        <dsp:cNvPr id="0" name=""/>
        <dsp:cNvSpPr/>
      </dsp:nvSpPr>
      <dsp:spPr>
        <a:xfrm rot="16200000">
          <a:off x="1851818" y="957014"/>
          <a:ext cx="4525963" cy="2611933"/>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0" tIns="0" rIns="218622" bIns="0" numCol="1" spcCol="1270" anchor="ctr" anchorCtr="0">
          <a:noAutofit/>
        </a:bodyPr>
        <a:lstStyle/>
        <a:p>
          <a:pPr marL="0" lvl="0" indent="0" algn="ctr" defTabSz="1511300">
            <a:lnSpc>
              <a:spcPct val="90000"/>
            </a:lnSpc>
            <a:spcBef>
              <a:spcPct val="0"/>
            </a:spcBef>
            <a:spcAft>
              <a:spcPct val="35000"/>
            </a:spcAft>
            <a:buNone/>
          </a:pPr>
          <a:r>
            <a:rPr lang="en-US" sz="3400" kern="1200" dirty="0"/>
            <a:t>Concentrate</a:t>
          </a:r>
        </a:p>
      </dsp:txBody>
      <dsp:txXfrm rot="5400000">
        <a:off x="2808833" y="905192"/>
        <a:ext cx="2611933" cy="2715577"/>
      </dsp:txXfrm>
    </dsp:sp>
    <dsp:sp modelId="{D018B405-5DB7-4922-912C-16CA600B4617}">
      <dsp:nvSpPr>
        <dsp:cNvPr id="0" name=""/>
        <dsp:cNvSpPr/>
      </dsp:nvSpPr>
      <dsp:spPr>
        <a:xfrm rot="16200000">
          <a:off x="4659647"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0" tIns="0" rIns="218622" bIns="0" numCol="1" spcCol="1270" anchor="ctr" anchorCtr="0">
          <a:noAutofit/>
        </a:bodyPr>
        <a:lstStyle/>
        <a:p>
          <a:pPr marL="0" lvl="0" indent="0" algn="ctr" defTabSz="1511300">
            <a:lnSpc>
              <a:spcPct val="90000"/>
            </a:lnSpc>
            <a:spcBef>
              <a:spcPct val="0"/>
            </a:spcBef>
            <a:spcAft>
              <a:spcPct val="35000"/>
            </a:spcAft>
            <a:buNone/>
          </a:pPr>
          <a:r>
            <a:rPr lang="en-US" sz="3400" kern="1200" dirty="0"/>
            <a:t>Listening leads to learning</a:t>
          </a:r>
        </a:p>
      </dsp:txBody>
      <dsp:txXfrm rot="5400000">
        <a:off x="5616662" y="905192"/>
        <a:ext cx="2611933" cy="271557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664A1B-7619-4834-A3A3-A8CCDC2D27CF}">
      <dsp:nvSpPr>
        <dsp:cNvPr id="0" name=""/>
        <dsp:cNvSpPr/>
      </dsp:nvSpPr>
      <dsp:spPr>
        <a:xfrm>
          <a:off x="617219" y="0"/>
          <a:ext cx="6995160" cy="4525963"/>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4B6553-1730-46A7-A44C-24EFB533DFA7}">
      <dsp:nvSpPr>
        <dsp:cNvPr id="0" name=""/>
        <dsp:cNvSpPr/>
      </dsp:nvSpPr>
      <dsp:spPr>
        <a:xfrm>
          <a:off x="1161" y="1357788"/>
          <a:ext cx="2644645" cy="181038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b="0" kern="1200" dirty="0"/>
            <a:t>Open Questions</a:t>
          </a:r>
        </a:p>
      </dsp:txBody>
      <dsp:txXfrm>
        <a:off x="89537" y="1446164"/>
        <a:ext cx="2467893" cy="1633633"/>
      </dsp:txXfrm>
    </dsp:sp>
    <dsp:sp modelId="{70FEE25D-A089-4273-B06F-EF9DA84230FF}">
      <dsp:nvSpPr>
        <dsp:cNvPr id="0" name=""/>
        <dsp:cNvSpPr/>
      </dsp:nvSpPr>
      <dsp:spPr>
        <a:xfrm>
          <a:off x="2792477" y="1357788"/>
          <a:ext cx="2644645" cy="181038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b="0" kern="1200" dirty="0"/>
            <a:t>Clarifying Questions</a:t>
          </a:r>
        </a:p>
      </dsp:txBody>
      <dsp:txXfrm>
        <a:off x="2880853" y="1446164"/>
        <a:ext cx="2467893" cy="1633633"/>
      </dsp:txXfrm>
    </dsp:sp>
    <dsp:sp modelId="{4E4EBAA1-2C0C-42EB-AD80-4FC5C8CB0A26}">
      <dsp:nvSpPr>
        <dsp:cNvPr id="0" name=""/>
        <dsp:cNvSpPr/>
      </dsp:nvSpPr>
      <dsp:spPr>
        <a:xfrm>
          <a:off x="5583792" y="1357788"/>
          <a:ext cx="2644645" cy="181038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ctr" defTabSz="1822450">
            <a:lnSpc>
              <a:spcPct val="90000"/>
            </a:lnSpc>
            <a:spcBef>
              <a:spcPct val="0"/>
            </a:spcBef>
            <a:spcAft>
              <a:spcPct val="35000"/>
            </a:spcAft>
            <a:buNone/>
          </a:pPr>
          <a:r>
            <a:rPr lang="en-US" sz="4100" b="0" kern="1200" dirty="0"/>
            <a:t>Closed Questions</a:t>
          </a:r>
        </a:p>
      </dsp:txBody>
      <dsp:txXfrm>
        <a:off x="5672168" y="1446164"/>
        <a:ext cx="2467893" cy="163363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D4F078-2979-4877-B76C-D16EF2A1133F}">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2D72F1-CB63-44A6-A592-25598874C2D1}">
      <dsp:nvSpPr>
        <dsp:cNvPr id="0" name=""/>
        <dsp:cNvSpPr/>
      </dsp:nvSpPr>
      <dsp:spPr>
        <a:xfrm>
          <a:off x="511409" y="347956"/>
          <a:ext cx="7655707" cy="69627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71120" rIns="71120" bIns="71120" numCol="1" spcCol="1270" anchor="ctr" anchorCtr="0">
          <a:noAutofit/>
        </a:bodyPr>
        <a:lstStyle/>
        <a:p>
          <a:pPr marL="0" lvl="0" indent="0" algn="l" defTabSz="1244600">
            <a:lnSpc>
              <a:spcPct val="90000"/>
            </a:lnSpc>
            <a:spcBef>
              <a:spcPct val="0"/>
            </a:spcBef>
            <a:spcAft>
              <a:spcPct val="35000"/>
            </a:spcAft>
            <a:buNone/>
          </a:pPr>
          <a:r>
            <a:rPr lang="en-US" sz="2800" kern="1200" dirty="0"/>
            <a:t>Make clear eye contact</a:t>
          </a:r>
        </a:p>
      </dsp:txBody>
      <dsp:txXfrm>
        <a:off x="511409" y="347956"/>
        <a:ext cx="7655707" cy="696274"/>
      </dsp:txXfrm>
    </dsp:sp>
    <dsp:sp modelId="{9353C2B9-0905-4986-A643-CD35CC738404}">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41804E4-ADBF-4D36-A260-5546629B473E}">
      <dsp:nvSpPr>
        <dsp:cNvPr id="0" name=""/>
        <dsp:cNvSpPr/>
      </dsp:nvSpPr>
      <dsp:spPr>
        <a:xfrm>
          <a:off x="910599" y="1392548"/>
          <a:ext cx="725651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71120" rIns="71120" bIns="71120" numCol="1" spcCol="1270" anchor="ctr" anchorCtr="0">
          <a:noAutofit/>
        </a:bodyPr>
        <a:lstStyle/>
        <a:p>
          <a:pPr marL="0" lvl="0" indent="0" algn="l" defTabSz="1244600">
            <a:lnSpc>
              <a:spcPct val="90000"/>
            </a:lnSpc>
            <a:spcBef>
              <a:spcPct val="0"/>
            </a:spcBef>
            <a:spcAft>
              <a:spcPct val="35000"/>
            </a:spcAft>
            <a:buNone/>
          </a:pPr>
          <a:r>
            <a:rPr lang="en-US" sz="2800" kern="1200" dirty="0"/>
            <a:t>Speak a bit more slowly than you normally do</a:t>
          </a:r>
        </a:p>
      </dsp:txBody>
      <dsp:txXfrm>
        <a:off x="910599" y="1392548"/>
        <a:ext cx="7256517" cy="696274"/>
      </dsp:txXfrm>
    </dsp:sp>
    <dsp:sp modelId="{22AD4577-50F7-4D16-B6D1-8296671C1F10}">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C500C6-66CE-4568-BAFF-B386331FED43}">
      <dsp:nvSpPr>
        <dsp:cNvPr id="0" name=""/>
        <dsp:cNvSpPr/>
      </dsp:nvSpPr>
      <dsp:spPr>
        <a:xfrm>
          <a:off x="910599" y="2437140"/>
          <a:ext cx="7256517" cy="69627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71120" rIns="71120" bIns="71120" numCol="1" spcCol="1270" anchor="ctr" anchorCtr="0">
          <a:noAutofit/>
        </a:bodyPr>
        <a:lstStyle/>
        <a:p>
          <a:pPr marL="0" lvl="0" indent="0" algn="l" defTabSz="1244600">
            <a:lnSpc>
              <a:spcPct val="90000"/>
            </a:lnSpc>
            <a:spcBef>
              <a:spcPct val="0"/>
            </a:spcBef>
            <a:spcAft>
              <a:spcPct val="35000"/>
            </a:spcAft>
            <a:buNone/>
          </a:pPr>
          <a:r>
            <a:rPr lang="en-US" sz="2800" kern="1200" dirty="0"/>
            <a:t>Be patient</a:t>
          </a:r>
        </a:p>
      </dsp:txBody>
      <dsp:txXfrm>
        <a:off x="910599" y="2437140"/>
        <a:ext cx="7256517" cy="696274"/>
      </dsp:txXfrm>
    </dsp:sp>
    <dsp:sp modelId="{831E532C-3826-492E-8776-2E3DA4CBE93C}">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7F0E1B3-BB99-476E-8901-106B413E9BB5}">
      <dsp:nvSpPr>
        <dsp:cNvPr id="0" name=""/>
        <dsp:cNvSpPr/>
      </dsp:nvSpPr>
      <dsp:spPr>
        <a:xfrm>
          <a:off x="511409" y="3481732"/>
          <a:ext cx="7655707" cy="696274"/>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71120" rIns="71120" bIns="71120" numCol="1" spcCol="1270" anchor="ctr" anchorCtr="0">
          <a:noAutofit/>
        </a:bodyPr>
        <a:lstStyle/>
        <a:p>
          <a:pPr marL="0" lvl="0" indent="0" algn="l" defTabSz="1244600">
            <a:lnSpc>
              <a:spcPct val="90000"/>
            </a:lnSpc>
            <a:spcBef>
              <a:spcPct val="0"/>
            </a:spcBef>
            <a:spcAft>
              <a:spcPct val="35000"/>
            </a:spcAft>
            <a:buNone/>
          </a:pPr>
          <a:r>
            <a:rPr lang="en-US" sz="2800" kern="1200" dirty="0"/>
            <a:t>Avoid slang</a:t>
          </a:r>
        </a:p>
      </dsp:txBody>
      <dsp:txXfrm>
        <a:off x="511409" y="3481732"/>
        <a:ext cx="7655707" cy="696274"/>
      </dsp:txXfrm>
    </dsp:sp>
    <dsp:sp modelId="{08EB8ADF-84D3-4AD1-926E-19C2D20B1967}">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EE3289-2AB7-4CFF-88A0-E0F739EE6FF1}">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0A77579-C047-458F-9DDC-1839B5288FD8}">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Communication</a:t>
          </a:r>
        </a:p>
      </dsp:txBody>
      <dsp:txXfrm>
        <a:off x="460476" y="90417"/>
        <a:ext cx="5662728" cy="905688"/>
      </dsp:txXfrm>
    </dsp:sp>
    <dsp:sp modelId="{42A54D74-D870-4A46-93B0-40FF48EBB058}">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238BB79C-16AF-4B02-91B6-75F048BDE4AA}">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Match your words</a:t>
          </a:r>
        </a:p>
      </dsp:txBody>
      <dsp:txXfrm>
        <a:off x="460476" y="1632657"/>
        <a:ext cx="5662728" cy="905688"/>
      </dsp:txXfrm>
    </dsp:sp>
    <dsp:sp modelId="{F674BB07-E4AE-4198-8065-C0ED82828605}">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9E7CAAB9-D224-46E9-A781-48847B7CAEC3}">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Body language trumps spoken words</a:t>
          </a:r>
        </a:p>
      </dsp:txBody>
      <dsp:txXfrm>
        <a:off x="460476" y="3174897"/>
        <a:ext cx="5662728" cy="90568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165CC8-9819-40BD-B055-DB01BF182AF6}">
      <dsp:nvSpPr>
        <dsp:cNvPr id="0" name=""/>
        <dsp:cNvSpPr/>
      </dsp:nvSpPr>
      <dsp:spPr>
        <a:xfrm>
          <a:off x="802444" y="2338602"/>
          <a:ext cx="1286879" cy="858348"/>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36F6472-0A03-46EC-BE62-B708AB3C276B}">
      <dsp:nvSpPr>
        <dsp:cNvPr id="0" name=""/>
        <dsp:cNvSpPr/>
      </dsp:nvSpPr>
      <dsp:spPr>
        <a:xfrm>
          <a:off x="2284" y="1343467"/>
          <a:ext cx="1839028" cy="1839028"/>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US" sz="2800" b="0" kern="1200" dirty="0"/>
            <a:t>Eye Contact</a:t>
          </a:r>
        </a:p>
      </dsp:txBody>
      <dsp:txXfrm>
        <a:off x="271603" y="1612786"/>
        <a:ext cx="1300390" cy="1300390"/>
      </dsp:txXfrm>
    </dsp:sp>
    <dsp:sp modelId="{2EF4BF85-9875-4601-A8B1-19FDECEFA805}">
      <dsp:nvSpPr>
        <dsp:cNvPr id="0" name=""/>
        <dsp:cNvSpPr/>
      </dsp:nvSpPr>
      <dsp:spPr>
        <a:xfrm>
          <a:off x="3898780" y="2338602"/>
          <a:ext cx="1286879" cy="858348"/>
        </a:xfrm>
        <a:prstGeom prst="rect">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1D123A58-4134-4275-91AF-2D5A53C82EBE}">
      <dsp:nvSpPr>
        <dsp:cNvPr id="0" name=""/>
        <dsp:cNvSpPr/>
      </dsp:nvSpPr>
      <dsp:spPr>
        <a:xfrm>
          <a:off x="3128192" y="1343467"/>
          <a:ext cx="1839028" cy="1839028"/>
        </a:xfrm>
        <a:prstGeom prst="ellipse">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US" sz="2800" b="0" kern="1200" dirty="0"/>
            <a:t>Posture</a:t>
          </a:r>
        </a:p>
      </dsp:txBody>
      <dsp:txXfrm>
        <a:off x="3397511" y="1612786"/>
        <a:ext cx="1300390" cy="1300390"/>
      </dsp:txXfrm>
    </dsp:sp>
    <dsp:sp modelId="{3F336578-BF5F-4545-AF6E-212F70289A0C}">
      <dsp:nvSpPr>
        <dsp:cNvPr id="0" name=""/>
        <dsp:cNvSpPr/>
      </dsp:nvSpPr>
      <dsp:spPr>
        <a:xfrm>
          <a:off x="6942720" y="2338602"/>
          <a:ext cx="1286879" cy="858348"/>
        </a:xfrm>
        <a:prstGeom prst="rect">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31AAEC50-142B-4ACF-B514-86997948B3F9}">
      <dsp:nvSpPr>
        <dsp:cNvPr id="0" name=""/>
        <dsp:cNvSpPr/>
      </dsp:nvSpPr>
      <dsp:spPr>
        <a:xfrm>
          <a:off x="6254100" y="1343467"/>
          <a:ext cx="1839028" cy="1839028"/>
        </a:xfrm>
        <a:prstGeom prst="ellipse">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44600">
            <a:lnSpc>
              <a:spcPct val="90000"/>
            </a:lnSpc>
            <a:spcBef>
              <a:spcPct val="0"/>
            </a:spcBef>
            <a:spcAft>
              <a:spcPct val="35000"/>
            </a:spcAft>
            <a:buNone/>
          </a:pPr>
          <a:r>
            <a:rPr lang="en-US" sz="2800" b="0" kern="1200" dirty="0"/>
            <a:t>Gestures</a:t>
          </a:r>
        </a:p>
      </dsp:txBody>
      <dsp:txXfrm>
        <a:off x="6523419" y="1612786"/>
        <a:ext cx="1300390" cy="130039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9BC1F3-9920-4B80-A33C-4266A5FD4D1A}">
      <dsp:nvSpPr>
        <dsp:cNvPr id="0" name=""/>
        <dsp:cNvSpPr/>
      </dsp:nvSpPr>
      <dsp:spPr>
        <a:xfrm>
          <a:off x="0" y="2209"/>
          <a:ext cx="82296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4940" tIns="154940" rIns="154940" bIns="154940" numCol="1" spcCol="1270" anchor="ctr" anchorCtr="0">
          <a:noAutofit/>
        </a:bodyPr>
        <a:lstStyle/>
        <a:p>
          <a:pPr marL="0" lvl="0" indent="0" algn="ctr" defTabSz="2711450">
            <a:lnSpc>
              <a:spcPct val="90000"/>
            </a:lnSpc>
            <a:spcBef>
              <a:spcPct val="0"/>
            </a:spcBef>
            <a:spcAft>
              <a:spcPct val="35000"/>
            </a:spcAft>
            <a:buNone/>
          </a:pPr>
          <a:r>
            <a:rPr lang="en-US" sz="6100" kern="1200" dirty="0"/>
            <a:t>Posture affects breathing</a:t>
          </a:r>
        </a:p>
      </dsp:txBody>
      <dsp:txXfrm>
        <a:off x="0" y="2209"/>
        <a:ext cx="8229600" cy="1458562"/>
      </dsp:txXfrm>
    </dsp:sp>
    <dsp:sp modelId="{D75134A0-7EA8-4976-917C-987C4A891DAE}">
      <dsp:nvSpPr>
        <dsp:cNvPr id="0" name=""/>
        <dsp:cNvSpPr/>
      </dsp:nvSpPr>
      <dsp:spPr>
        <a:xfrm>
          <a:off x="3079800" y="1533700"/>
          <a:ext cx="20700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4940" tIns="154940" rIns="154940" bIns="154940" numCol="1" spcCol="1270" anchor="ctr" anchorCtr="0">
          <a:noAutofit/>
        </a:bodyPr>
        <a:lstStyle/>
        <a:p>
          <a:pPr marL="0" lvl="0" indent="0" algn="ctr" defTabSz="2711450">
            <a:lnSpc>
              <a:spcPct val="90000"/>
            </a:lnSpc>
            <a:spcBef>
              <a:spcPct val="0"/>
            </a:spcBef>
            <a:spcAft>
              <a:spcPct val="35000"/>
            </a:spcAft>
            <a:buNone/>
          </a:pPr>
          <a:r>
            <a:rPr lang="en-US" sz="6100" kern="1200" dirty="0"/>
            <a:t>Smile</a:t>
          </a:r>
        </a:p>
      </dsp:txBody>
      <dsp:txXfrm>
        <a:off x="3079800" y="1533700"/>
        <a:ext cx="2070000" cy="1458562"/>
      </dsp:txXfrm>
    </dsp:sp>
    <dsp:sp modelId="{FAB5276F-1079-4841-8669-1492FC2D3D68}">
      <dsp:nvSpPr>
        <dsp:cNvPr id="0" name=""/>
        <dsp:cNvSpPr/>
      </dsp:nvSpPr>
      <dsp:spPr>
        <a:xfrm>
          <a:off x="1144799" y="3065190"/>
          <a:ext cx="59400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4940" tIns="154940" rIns="154940" bIns="154940" numCol="1" spcCol="1270" anchor="ctr" anchorCtr="0">
          <a:noAutofit/>
        </a:bodyPr>
        <a:lstStyle/>
        <a:p>
          <a:pPr marL="0" lvl="0" indent="0" algn="ctr" defTabSz="2711450">
            <a:lnSpc>
              <a:spcPct val="90000"/>
            </a:lnSpc>
            <a:spcBef>
              <a:spcPct val="0"/>
            </a:spcBef>
            <a:spcAft>
              <a:spcPct val="35000"/>
            </a:spcAft>
            <a:buNone/>
          </a:pPr>
          <a:r>
            <a:rPr lang="en-US" sz="6100" kern="1200" dirty="0"/>
            <a:t>Record your voice</a:t>
          </a:r>
        </a:p>
      </dsp:txBody>
      <dsp:txXfrm>
        <a:off x="1144799" y="3065190"/>
        <a:ext cx="5940000" cy="145856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9BA82C-6926-42D6-8B1B-24C55B9FBE65}">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Behave proactively</a:t>
          </a:r>
        </a:p>
      </dsp:txBody>
      <dsp:txXfrm>
        <a:off x="39768" y="39768"/>
        <a:ext cx="5530000" cy="1278252"/>
      </dsp:txXfrm>
    </dsp:sp>
    <dsp:sp modelId="{02B8EB37-F9FD-44F2-8602-A13E36C90377}">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Promote ownership of issues</a:t>
          </a:r>
        </a:p>
      </dsp:txBody>
      <dsp:txXfrm>
        <a:off x="656987" y="1623855"/>
        <a:ext cx="5415841" cy="1278252"/>
      </dsp:txXfrm>
    </dsp:sp>
    <dsp:sp modelId="{EC4B942C-2464-412C-9465-9D4CF16A8A14}">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Think and behave inclusively</a:t>
          </a:r>
        </a:p>
      </dsp:txBody>
      <dsp:txXfrm>
        <a:off x="1274207" y="3207942"/>
        <a:ext cx="5415841" cy="1278252"/>
      </dsp:txXfrm>
    </dsp:sp>
    <dsp:sp modelId="{C6FDA58A-EFD1-4D5B-B6E3-C35E898484E2}">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6BBE841B-C32F-4F61-978A-C6104AB2A3B0}">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95AD95-7C1C-43F4-ABA6-CAAD1EA3EF22}">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39B267-95A2-4F8C-B648-5EBCB179F3EB}">
      <dsp:nvSpPr>
        <dsp:cNvPr id="0" name=""/>
        <dsp:cNvSpPr/>
      </dsp:nvSpPr>
      <dsp:spPr>
        <a:xfrm>
          <a:off x="628203" y="452596"/>
          <a:ext cx="7538938"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76200" rIns="76200" bIns="76200" numCol="1" spcCol="1270" anchor="ctr" anchorCtr="0">
          <a:noAutofit/>
        </a:bodyPr>
        <a:lstStyle/>
        <a:p>
          <a:pPr marL="0" lvl="0" indent="0" algn="l" defTabSz="1333500">
            <a:lnSpc>
              <a:spcPct val="90000"/>
            </a:lnSpc>
            <a:spcBef>
              <a:spcPct val="0"/>
            </a:spcBef>
            <a:spcAft>
              <a:spcPct val="35000"/>
            </a:spcAft>
            <a:buNone/>
          </a:pPr>
          <a:r>
            <a:rPr lang="en-US" sz="3000" kern="1200" dirty="0"/>
            <a:t>Maintain open communication</a:t>
          </a:r>
        </a:p>
      </dsp:txBody>
      <dsp:txXfrm>
        <a:off x="628203" y="452596"/>
        <a:ext cx="7538938" cy="905192"/>
      </dsp:txXfrm>
    </dsp:sp>
    <dsp:sp modelId="{BD55DBBD-853D-4E06-BD8F-4F7786C7698C}">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1E0FC83-DF23-444C-AB47-F8C8A1500756}">
      <dsp:nvSpPr>
        <dsp:cNvPr id="0" name=""/>
        <dsp:cNvSpPr/>
      </dsp:nvSpPr>
      <dsp:spPr>
        <a:xfrm>
          <a:off x="957241" y="1810385"/>
          <a:ext cx="7209900" cy="90519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76200" rIns="76200" bIns="76200" numCol="1" spcCol="1270" anchor="ctr" anchorCtr="0">
          <a:noAutofit/>
        </a:bodyPr>
        <a:lstStyle/>
        <a:p>
          <a:pPr marL="0" lvl="0" indent="0" algn="l" defTabSz="1333500">
            <a:lnSpc>
              <a:spcPct val="90000"/>
            </a:lnSpc>
            <a:spcBef>
              <a:spcPct val="0"/>
            </a:spcBef>
            <a:spcAft>
              <a:spcPct val="35000"/>
            </a:spcAft>
            <a:buNone/>
          </a:pPr>
          <a:r>
            <a:rPr lang="en-US" sz="3000" kern="1200" dirty="0"/>
            <a:t>Obtain up-to-date information</a:t>
          </a:r>
        </a:p>
      </dsp:txBody>
      <dsp:txXfrm>
        <a:off x="957241" y="1810385"/>
        <a:ext cx="7209900" cy="905192"/>
      </dsp:txXfrm>
    </dsp:sp>
    <dsp:sp modelId="{05D0D534-96BB-4E46-9734-C92CB9C36FFC}">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A3D1BA73-B2BD-433A-A0FA-2DD68CA7EDE3}">
      <dsp:nvSpPr>
        <dsp:cNvPr id="0" name=""/>
        <dsp:cNvSpPr/>
      </dsp:nvSpPr>
      <dsp:spPr>
        <a:xfrm>
          <a:off x="628203" y="3168174"/>
          <a:ext cx="7538938" cy="90519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76200" rIns="76200" bIns="76200" numCol="1" spcCol="1270" anchor="ctr" anchorCtr="0">
          <a:noAutofit/>
        </a:bodyPr>
        <a:lstStyle/>
        <a:p>
          <a:pPr marL="0" lvl="0" indent="0" algn="l" defTabSz="1333500">
            <a:lnSpc>
              <a:spcPct val="90000"/>
            </a:lnSpc>
            <a:spcBef>
              <a:spcPct val="0"/>
            </a:spcBef>
            <a:spcAft>
              <a:spcPct val="35000"/>
            </a:spcAft>
            <a:buNone/>
          </a:pPr>
          <a:r>
            <a:rPr lang="en-US" sz="3000" kern="1200" dirty="0"/>
            <a:t>Consider joining a professional organization</a:t>
          </a:r>
        </a:p>
      </dsp:txBody>
      <dsp:txXfrm>
        <a:off x="628203" y="3168174"/>
        <a:ext cx="7538938" cy="905192"/>
      </dsp:txXfrm>
    </dsp:sp>
    <dsp:sp modelId="{C0BC6E19-F044-4674-A7BF-AD0F93C88584}">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50A480-79F5-498E-BEAF-61E1E18FE63E}">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BEE1E2-42B2-4E02-987B-CA840EA78D21}">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If you hear something, speak up</a:t>
          </a:r>
        </a:p>
      </dsp:txBody>
      <dsp:txXfrm>
        <a:off x="460476" y="90417"/>
        <a:ext cx="5662728" cy="905688"/>
      </dsp:txXfrm>
    </dsp:sp>
    <dsp:sp modelId="{BC7EE8E1-29C2-4EC4-9795-04E280D96655}">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568EF560-62AF-4D4D-9BB0-693DD4D1E645}">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Understand the unique needs of some groups</a:t>
          </a:r>
        </a:p>
      </dsp:txBody>
      <dsp:txXfrm>
        <a:off x="460476" y="1632657"/>
        <a:ext cx="5662728" cy="905688"/>
      </dsp:txXfrm>
    </dsp:sp>
    <dsp:sp modelId="{00C24567-D4F6-4216-A418-3269C20650D0}">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3AE35F03-CC52-4001-A757-411BD4DF6E1B}">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Create an inclusive atmosphere</a:t>
          </a:r>
        </a:p>
      </dsp:txBody>
      <dsp:txXfrm>
        <a:off x="460476" y="3174897"/>
        <a:ext cx="5662728" cy="9056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73F554-0FD0-451E-BC98-BD0A1DD939F6}">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950" tIns="0" rIns="236389" bIns="0" numCol="1" spcCol="1270" anchor="ctr" anchorCtr="0">
          <a:noAutofit/>
        </a:bodyPr>
        <a:lstStyle/>
        <a:p>
          <a:pPr marL="0" lvl="0" indent="0" algn="ctr" defTabSz="1644650">
            <a:lnSpc>
              <a:spcPct val="90000"/>
            </a:lnSpc>
            <a:spcBef>
              <a:spcPct val="0"/>
            </a:spcBef>
            <a:spcAft>
              <a:spcPct val="35000"/>
            </a:spcAft>
            <a:buNone/>
          </a:pPr>
          <a:r>
            <a:rPr lang="en-US" sz="3700" kern="1200" dirty="0"/>
            <a:t>Define diversity</a:t>
          </a:r>
        </a:p>
      </dsp:txBody>
      <dsp:txXfrm rot="5400000">
        <a:off x="1005" y="905192"/>
        <a:ext cx="2611933" cy="2715577"/>
      </dsp:txXfrm>
    </dsp:sp>
    <dsp:sp modelId="{0325569D-F359-477E-B0B2-510E270BA911}">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950" tIns="0" rIns="236389" bIns="0" numCol="1" spcCol="1270" anchor="ctr" anchorCtr="0">
          <a:noAutofit/>
        </a:bodyPr>
        <a:lstStyle/>
        <a:p>
          <a:pPr marL="0" lvl="0" indent="0" algn="ctr" defTabSz="1644650">
            <a:lnSpc>
              <a:spcPct val="90000"/>
            </a:lnSpc>
            <a:spcBef>
              <a:spcPct val="0"/>
            </a:spcBef>
            <a:spcAft>
              <a:spcPct val="35000"/>
            </a:spcAft>
            <a:buNone/>
          </a:pPr>
          <a:r>
            <a:rPr lang="en-US" sz="3700" kern="1200" dirty="0"/>
            <a:t>Remove barriers</a:t>
          </a:r>
        </a:p>
      </dsp:txBody>
      <dsp:txXfrm rot="5400000">
        <a:off x="2808833" y="905192"/>
        <a:ext cx="2611933" cy="2715577"/>
      </dsp:txXfrm>
    </dsp:sp>
    <dsp:sp modelId="{051BB14D-5E65-4F10-BC6B-87A06F4DBAE9}">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950" tIns="0" rIns="236389" bIns="0" numCol="1" spcCol="1270" anchor="ctr" anchorCtr="0">
          <a:noAutofit/>
        </a:bodyPr>
        <a:lstStyle/>
        <a:p>
          <a:pPr marL="0" lvl="0" indent="0" algn="ctr" defTabSz="1644650">
            <a:lnSpc>
              <a:spcPct val="90000"/>
            </a:lnSpc>
            <a:spcBef>
              <a:spcPct val="0"/>
            </a:spcBef>
            <a:spcAft>
              <a:spcPct val="35000"/>
            </a:spcAft>
            <a:buNone/>
          </a:pPr>
          <a:r>
            <a:rPr lang="en-US" sz="3700" kern="1200" dirty="0"/>
            <a:t>Dealing with complaints</a:t>
          </a:r>
        </a:p>
      </dsp:txBody>
      <dsp:txXfrm rot="5400000">
        <a:off x="5616662" y="905192"/>
        <a:ext cx="2611933" cy="271557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11E409-542E-4EC7-8FC9-04C79D6C4285}">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Demographics</a:t>
          </a:r>
        </a:p>
      </dsp:txBody>
      <dsp:txXfrm>
        <a:off x="460905" y="1047"/>
        <a:ext cx="3479899" cy="2087939"/>
      </dsp:txXfrm>
    </dsp:sp>
    <dsp:sp modelId="{8D0E62D3-3B4E-4553-9402-2458283E1558}">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Promotions</a:t>
          </a:r>
        </a:p>
      </dsp:txBody>
      <dsp:txXfrm>
        <a:off x="4288794" y="1047"/>
        <a:ext cx="3479899" cy="2087939"/>
      </dsp:txXfrm>
    </dsp:sp>
    <dsp:sp modelId="{24023D1A-D74D-46BF-96B9-E765065672BA}">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Wage Discrimination</a:t>
          </a:r>
        </a:p>
      </dsp:txBody>
      <dsp:txXfrm>
        <a:off x="460905" y="2436976"/>
        <a:ext cx="3479899" cy="2087939"/>
      </dsp:txXfrm>
    </dsp:sp>
    <dsp:sp modelId="{68A0DC41-D8C0-4738-95EF-9EB1E496CE28}">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Individual Stories and Experiences</a:t>
          </a:r>
        </a:p>
      </dsp:txBody>
      <dsp:txXfrm>
        <a:off x="4288794" y="2436976"/>
        <a:ext cx="3479899" cy="2087939"/>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D93C39-6BC5-46A4-B63D-BE0FE3D09439}">
      <dsp:nvSpPr>
        <dsp:cNvPr id="0" name=""/>
        <dsp:cNvSpPr/>
      </dsp:nvSpPr>
      <dsp:spPr>
        <a:xfrm>
          <a:off x="0" y="14511"/>
          <a:ext cx="8229600" cy="103135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Termination </a:t>
          </a:r>
        </a:p>
      </dsp:txBody>
      <dsp:txXfrm>
        <a:off x="50347" y="64858"/>
        <a:ext cx="8128906" cy="930660"/>
      </dsp:txXfrm>
    </dsp:sp>
    <dsp:sp modelId="{F9AE677D-10B0-4AE2-A5A4-212CE91D3B6D}">
      <dsp:nvSpPr>
        <dsp:cNvPr id="0" name=""/>
        <dsp:cNvSpPr/>
      </dsp:nvSpPr>
      <dsp:spPr>
        <a:xfrm>
          <a:off x="0" y="1169706"/>
          <a:ext cx="8229600" cy="103135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Denying a promotion</a:t>
          </a:r>
        </a:p>
      </dsp:txBody>
      <dsp:txXfrm>
        <a:off x="50347" y="1220053"/>
        <a:ext cx="8128906" cy="930660"/>
      </dsp:txXfrm>
    </dsp:sp>
    <dsp:sp modelId="{463CBCE2-7469-46BC-A65D-AECB52496397}">
      <dsp:nvSpPr>
        <dsp:cNvPr id="0" name=""/>
        <dsp:cNvSpPr/>
      </dsp:nvSpPr>
      <dsp:spPr>
        <a:xfrm>
          <a:off x="0" y="2324901"/>
          <a:ext cx="8229600" cy="1031354"/>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Poor performance review</a:t>
          </a:r>
        </a:p>
      </dsp:txBody>
      <dsp:txXfrm>
        <a:off x="50347" y="2375248"/>
        <a:ext cx="8128906" cy="930660"/>
      </dsp:txXfrm>
    </dsp:sp>
    <dsp:sp modelId="{DADCA94E-002E-4C99-AFFE-7E72E91BD471}">
      <dsp:nvSpPr>
        <dsp:cNvPr id="0" name=""/>
        <dsp:cNvSpPr/>
      </dsp:nvSpPr>
      <dsp:spPr>
        <a:xfrm>
          <a:off x="0" y="3480096"/>
          <a:ext cx="8229600" cy="1031354"/>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Threats</a:t>
          </a:r>
        </a:p>
      </dsp:txBody>
      <dsp:txXfrm>
        <a:off x="50347" y="3530443"/>
        <a:ext cx="8128906" cy="93066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C41274-9278-44D9-A2F1-9A37CBAD3A02}">
      <dsp:nvSpPr>
        <dsp:cNvPr id="0" name=""/>
        <dsp:cNvSpPr/>
      </dsp:nvSpPr>
      <dsp:spPr>
        <a:xfrm>
          <a:off x="2584800" y="2209"/>
          <a:ext cx="306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b="0" kern="1200" dirty="0"/>
            <a:t>Document the Problem</a:t>
          </a:r>
        </a:p>
      </dsp:txBody>
      <dsp:txXfrm>
        <a:off x="2584800" y="2209"/>
        <a:ext cx="3060000" cy="1458562"/>
      </dsp:txXfrm>
    </dsp:sp>
    <dsp:sp modelId="{EC249B2D-767F-426A-BDE5-7D2C353369B6}">
      <dsp:nvSpPr>
        <dsp:cNvPr id="0" name=""/>
        <dsp:cNvSpPr/>
      </dsp:nvSpPr>
      <dsp:spPr>
        <a:xfrm>
          <a:off x="984621" y="1533700"/>
          <a:ext cx="6260357"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b="0" kern="1200" dirty="0"/>
            <a:t>Know Your Rights </a:t>
          </a:r>
        </a:p>
      </dsp:txBody>
      <dsp:txXfrm>
        <a:off x="984621" y="1533700"/>
        <a:ext cx="6260357" cy="1458562"/>
      </dsp:txXfrm>
    </dsp:sp>
    <dsp:sp modelId="{C789B1D2-8B5C-4334-97EF-B0F264ACA1FD}">
      <dsp:nvSpPr>
        <dsp:cNvPr id="0" name=""/>
        <dsp:cNvSpPr/>
      </dsp:nvSpPr>
      <dsp:spPr>
        <a:xfrm>
          <a:off x="1774800" y="3065190"/>
          <a:ext cx="46800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b="0" kern="1200" dirty="0"/>
            <a:t>Ask for a Meeting with your employer</a:t>
          </a:r>
        </a:p>
      </dsp:txBody>
      <dsp:txXfrm>
        <a:off x="1774800" y="3065190"/>
        <a:ext cx="4680000" cy="145856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01847B-562D-42DF-9D9B-6AE65B5C3949}">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92DAA7-A141-4255-9C4C-FEB8C5F53F46}">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Your information</a:t>
          </a:r>
        </a:p>
      </dsp:txBody>
      <dsp:txXfrm>
        <a:off x="2262981" y="0"/>
        <a:ext cx="5966618" cy="961767"/>
      </dsp:txXfrm>
    </dsp:sp>
    <dsp:sp modelId="{755975EA-29A1-478C-9205-6F29283215D8}">
      <dsp:nvSpPr>
        <dsp:cNvPr id="0" name=""/>
        <dsp:cNvSpPr/>
      </dsp:nvSpPr>
      <dsp:spPr>
        <a:xfrm>
          <a:off x="594032" y="961767"/>
          <a:ext cx="3337897" cy="3337897"/>
        </a:xfrm>
        <a:prstGeom prst="pie">
          <a:avLst>
            <a:gd name="adj1" fmla="val 5400000"/>
            <a:gd name="adj2" fmla="val 16200000"/>
          </a:avLst>
        </a:prstGeom>
        <a:solidFill>
          <a:srgbClr val="BE835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654905-15A4-4AC1-8786-7AA188EC69AE}">
      <dsp:nvSpPr>
        <dsp:cNvPr id="0" name=""/>
        <dsp:cNvSpPr/>
      </dsp:nvSpPr>
      <dsp:spPr>
        <a:xfrm>
          <a:off x="2262981" y="961767"/>
          <a:ext cx="5966618" cy="3337897"/>
        </a:xfrm>
        <a:prstGeom prst="rect">
          <a:avLst/>
        </a:prstGeom>
        <a:solidFill>
          <a:schemeClr val="lt1">
            <a:alpha val="90000"/>
            <a:hueOff val="0"/>
            <a:satOff val="0"/>
            <a:lumOff val="0"/>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Company’s information</a:t>
          </a:r>
        </a:p>
      </dsp:txBody>
      <dsp:txXfrm>
        <a:off x="2262981" y="961767"/>
        <a:ext cx="5966618" cy="961767"/>
      </dsp:txXfrm>
    </dsp:sp>
    <dsp:sp modelId="{666B32B1-24E6-4472-80FE-B7C3C7A81CD8}">
      <dsp:nvSpPr>
        <dsp:cNvPr id="0" name=""/>
        <dsp:cNvSpPr/>
      </dsp:nvSpPr>
      <dsp:spPr>
        <a:xfrm>
          <a:off x="1188065" y="1923534"/>
          <a:ext cx="2149832" cy="2149832"/>
        </a:xfrm>
        <a:prstGeom prst="pie">
          <a:avLst>
            <a:gd name="adj1" fmla="val 5400000"/>
            <a:gd name="adj2" fmla="val 16200000"/>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B3E328-2AD3-43EE-9031-D9D1457C62C1}">
      <dsp:nvSpPr>
        <dsp:cNvPr id="0" name=""/>
        <dsp:cNvSpPr/>
      </dsp:nvSpPr>
      <dsp:spPr>
        <a:xfrm>
          <a:off x="2262981" y="1923534"/>
          <a:ext cx="5966618" cy="2149832"/>
        </a:xfrm>
        <a:prstGeom prst="rect">
          <a:avLst/>
        </a:prstGeom>
        <a:solidFill>
          <a:schemeClr val="lt1">
            <a:alpha val="90000"/>
            <a:hueOff val="0"/>
            <a:satOff val="0"/>
            <a:lumOff val="0"/>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The details</a:t>
          </a:r>
        </a:p>
      </dsp:txBody>
      <dsp:txXfrm>
        <a:off x="2262981" y="1923534"/>
        <a:ext cx="5966618" cy="961767"/>
      </dsp:txXfrm>
    </dsp:sp>
    <dsp:sp modelId="{9B47FA19-F09B-4D27-85BA-9631DC54E1A6}">
      <dsp:nvSpPr>
        <dsp:cNvPr id="0" name=""/>
        <dsp:cNvSpPr/>
      </dsp:nvSpPr>
      <dsp:spPr>
        <a:xfrm>
          <a:off x="1782097" y="2885301"/>
          <a:ext cx="961767" cy="961767"/>
        </a:xfrm>
        <a:prstGeom prst="pie">
          <a:avLst>
            <a:gd name="adj1" fmla="val 5400000"/>
            <a:gd name="adj2" fmla="val 1620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87AB16-DD64-4FB2-86FF-2F5C8B28D5D1}">
      <dsp:nvSpPr>
        <dsp:cNvPr id="0" name=""/>
        <dsp:cNvSpPr/>
      </dsp:nvSpPr>
      <dsp:spPr>
        <a:xfrm>
          <a:off x="2262981" y="2885301"/>
          <a:ext cx="5966618" cy="961767"/>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Any other relevant information</a:t>
          </a:r>
        </a:p>
      </dsp:txBody>
      <dsp:txXfrm>
        <a:off x="2262981" y="2885301"/>
        <a:ext cx="5966618" cy="961767"/>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96256C-0B8C-4031-AA79-8B8F3D2028CD}">
      <dsp:nvSpPr>
        <dsp:cNvPr id="0" name=""/>
        <dsp:cNvSpPr/>
      </dsp:nvSpPr>
      <dsp:spPr>
        <a:xfrm>
          <a:off x="1004" y="1087611"/>
          <a:ext cx="3917900" cy="235074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Keep a log of any related events that occur after you have made the complaint</a:t>
          </a:r>
        </a:p>
      </dsp:txBody>
      <dsp:txXfrm>
        <a:off x="1004" y="1087611"/>
        <a:ext cx="3917900" cy="2350740"/>
      </dsp:txXfrm>
    </dsp:sp>
    <dsp:sp modelId="{FB741F24-371D-45E9-9CB1-53FDD7C977BB}">
      <dsp:nvSpPr>
        <dsp:cNvPr id="0" name=""/>
        <dsp:cNvSpPr/>
      </dsp:nvSpPr>
      <dsp:spPr>
        <a:xfrm>
          <a:off x="4310695" y="1087611"/>
          <a:ext cx="3917900" cy="2350740"/>
        </a:xfrm>
        <a:prstGeom prst="rect">
          <a:avLst/>
        </a:prstGeom>
        <a:solidFill>
          <a:srgbClr val="BE835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Expect to be interviewed</a:t>
          </a:r>
        </a:p>
      </dsp:txBody>
      <dsp:txXfrm>
        <a:off x="4310695" y="1087611"/>
        <a:ext cx="3917900" cy="2350740"/>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D52483-56AD-4845-B275-77EB735AF180}">
      <dsp:nvSpPr>
        <dsp:cNvPr id="0" name=""/>
        <dsp:cNvSpPr/>
      </dsp:nvSpPr>
      <dsp:spPr>
        <a:xfrm>
          <a:off x="694799" y="2209"/>
          <a:ext cx="684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2489200">
            <a:lnSpc>
              <a:spcPct val="90000"/>
            </a:lnSpc>
            <a:spcBef>
              <a:spcPct val="0"/>
            </a:spcBef>
            <a:spcAft>
              <a:spcPct val="35000"/>
            </a:spcAft>
            <a:buNone/>
          </a:pPr>
          <a:r>
            <a:rPr lang="en-US" sz="5600" kern="1200" dirty="0"/>
            <a:t>Take weeks or months</a:t>
          </a:r>
        </a:p>
      </dsp:txBody>
      <dsp:txXfrm>
        <a:off x="694799" y="2209"/>
        <a:ext cx="6840000" cy="1458562"/>
      </dsp:txXfrm>
    </dsp:sp>
    <dsp:sp modelId="{5D65FD92-051C-411E-B866-A941578BFBCC}">
      <dsp:nvSpPr>
        <dsp:cNvPr id="0" name=""/>
        <dsp:cNvSpPr/>
      </dsp:nvSpPr>
      <dsp:spPr>
        <a:xfrm>
          <a:off x="874799" y="1533700"/>
          <a:ext cx="64800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2489200">
            <a:lnSpc>
              <a:spcPct val="90000"/>
            </a:lnSpc>
            <a:spcBef>
              <a:spcPct val="0"/>
            </a:spcBef>
            <a:spcAft>
              <a:spcPct val="35000"/>
            </a:spcAft>
            <a:buNone/>
          </a:pPr>
          <a:r>
            <a:rPr lang="en-US" sz="5600" kern="1200" dirty="0"/>
            <a:t>Keep communicating</a:t>
          </a:r>
        </a:p>
      </dsp:txBody>
      <dsp:txXfrm>
        <a:off x="874799" y="1533700"/>
        <a:ext cx="6480000" cy="1458562"/>
      </dsp:txXfrm>
    </dsp:sp>
    <dsp:sp modelId="{96A8F62F-8A33-47ED-89C0-321DE0951A2F}">
      <dsp:nvSpPr>
        <dsp:cNvPr id="0" name=""/>
        <dsp:cNvSpPr/>
      </dsp:nvSpPr>
      <dsp:spPr>
        <a:xfrm>
          <a:off x="0" y="3065190"/>
          <a:ext cx="82296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2489200">
            <a:lnSpc>
              <a:spcPct val="90000"/>
            </a:lnSpc>
            <a:spcBef>
              <a:spcPct val="0"/>
            </a:spcBef>
            <a:spcAft>
              <a:spcPct val="35000"/>
            </a:spcAft>
            <a:buNone/>
          </a:pPr>
          <a:r>
            <a:rPr lang="en-US" sz="5600" kern="1200" dirty="0"/>
            <a:t>Continue your normal work</a:t>
          </a:r>
        </a:p>
      </dsp:txBody>
      <dsp:txXfrm>
        <a:off x="0" y="3065190"/>
        <a:ext cx="8229600" cy="1458562"/>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4A6F04-670D-49B5-A6E7-88C38895E0DF}">
      <dsp:nvSpPr>
        <dsp:cNvPr id="0" name=""/>
        <dsp:cNvSpPr/>
      </dsp:nvSpPr>
      <dsp:spPr>
        <a:xfrm rot="16200000">
          <a:off x="-1287549" y="1289533"/>
          <a:ext cx="4525963" cy="1946895"/>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391" bIns="0" numCol="1" spcCol="1270" anchor="ctr" anchorCtr="0">
          <a:noAutofit/>
        </a:bodyPr>
        <a:lstStyle/>
        <a:p>
          <a:pPr marL="0" lvl="0" indent="0" algn="ctr" defTabSz="1422400">
            <a:lnSpc>
              <a:spcPct val="90000"/>
            </a:lnSpc>
            <a:spcBef>
              <a:spcPct val="0"/>
            </a:spcBef>
            <a:spcAft>
              <a:spcPct val="35000"/>
            </a:spcAft>
            <a:buNone/>
          </a:pPr>
          <a:r>
            <a:rPr lang="en-US" sz="3200" kern="1200" dirty="0"/>
            <a:t>As soon as possible</a:t>
          </a:r>
        </a:p>
      </dsp:txBody>
      <dsp:txXfrm rot="5400000">
        <a:off x="1985" y="905192"/>
        <a:ext cx="1946895" cy="2715577"/>
      </dsp:txXfrm>
    </dsp:sp>
    <dsp:sp modelId="{238A87B3-23DE-461F-AC15-FED3BA2A1D87}">
      <dsp:nvSpPr>
        <dsp:cNvPr id="0" name=""/>
        <dsp:cNvSpPr/>
      </dsp:nvSpPr>
      <dsp:spPr>
        <a:xfrm rot="16200000">
          <a:off x="805362" y="1289533"/>
          <a:ext cx="4525963" cy="1946895"/>
        </a:xfrm>
        <a:prstGeom prst="flowChartManualOperation">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391" bIns="0" numCol="1" spcCol="1270" anchor="ctr" anchorCtr="0">
          <a:noAutofit/>
        </a:bodyPr>
        <a:lstStyle/>
        <a:p>
          <a:pPr marL="0" lvl="0" indent="0" algn="ctr" defTabSz="1422400">
            <a:lnSpc>
              <a:spcPct val="90000"/>
            </a:lnSpc>
            <a:spcBef>
              <a:spcPct val="0"/>
            </a:spcBef>
            <a:spcAft>
              <a:spcPct val="35000"/>
            </a:spcAft>
            <a:buNone/>
          </a:pPr>
          <a:r>
            <a:rPr lang="en-US" sz="3200" kern="1200" dirty="0"/>
            <a:t>Private setting</a:t>
          </a:r>
        </a:p>
      </dsp:txBody>
      <dsp:txXfrm rot="5400000">
        <a:off x="2094896" y="905192"/>
        <a:ext cx="1946895" cy="2715577"/>
      </dsp:txXfrm>
    </dsp:sp>
    <dsp:sp modelId="{0E06C8BC-1419-4979-9B12-F89272895D4B}">
      <dsp:nvSpPr>
        <dsp:cNvPr id="0" name=""/>
        <dsp:cNvSpPr/>
      </dsp:nvSpPr>
      <dsp:spPr>
        <a:xfrm rot="16200000">
          <a:off x="2898274" y="1289533"/>
          <a:ext cx="4525963" cy="1946895"/>
        </a:xfrm>
        <a:prstGeom prst="flowChartManualOperation">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391" bIns="0" numCol="1" spcCol="1270" anchor="ctr" anchorCtr="0">
          <a:noAutofit/>
        </a:bodyPr>
        <a:lstStyle/>
        <a:p>
          <a:pPr marL="0" lvl="0" indent="0" algn="ctr" defTabSz="1422400">
            <a:lnSpc>
              <a:spcPct val="90000"/>
            </a:lnSpc>
            <a:spcBef>
              <a:spcPct val="0"/>
            </a:spcBef>
            <a:spcAft>
              <a:spcPct val="35000"/>
            </a:spcAft>
            <a:buNone/>
          </a:pPr>
          <a:r>
            <a:rPr lang="en-US" sz="3200" kern="1200" dirty="0"/>
            <a:t>Careful notes</a:t>
          </a:r>
        </a:p>
      </dsp:txBody>
      <dsp:txXfrm rot="5400000">
        <a:off x="4187808" y="905192"/>
        <a:ext cx="1946895" cy="2715577"/>
      </dsp:txXfrm>
    </dsp:sp>
    <dsp:sp modelId="{9261FF58-79B5-4189-852D-4B123119A733}">
      <dsp:nvSpPr>
        <dsp:cNvPr id="0" name=""/>
        <dsp:cNvSpPr/>
      </dsp:nvSpPr>
      <dsp:spPr>
        <a:xfrm rot="16200000">
          <a:off x="4991186" y="1289533"/>
          <a:ext cx="4525963" cy="1946895"/>
        </a:xfrm>
        <a:prstGeom prst="flowChartManualOperation">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391" bIns="0" numCol="1" spcCol="1270" anchor="ctr" anchorCtr="0">
          <a:noAutofit/>
        </a:bodyPr>
        <a:lstStyle/>
        <a:p>
          <a:pPr marL="0" lvl="0" indent="0" algn="ctr" defTabSz="1422400">
            <a:lnSpc>
              <a:spcPct val="90000"/>
            </a:lnSpc>
            <a:spcBef>
              <a:spcPct val="0"/>
            </a:spcBef>
            <a:spcAft>
              <a:spcPct val="35000"/>
            </a:spcAft>
            <a:buNone/>
          </a:pPr>
          <a:r>
            <a:rPr lang="en-US" sz="3200" kern="1200" dirty="0"/>
            <a:t>Stay objective</a:t>
          </a:r>
        </a:p>
      </dsp:txBody>
      <dsp:txXfrm rot="5400000">
        <a:off x="6280720" y="905192"/>
        <a:ext cx="1946895" cy="2715577"/>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423AED-5FE8-455D-A16F-138D67886059}">
      <dsp:nvSpPr>
        <dsp:cNvPr id="0" name=""/>
        <dsp:cNvSpPr/>
      </dsp:nvSpPr>
      <dsp:spPr>
        <a:xfrm>
          <a:off x="1459799" y="2209"/>
          <a:ext cx="531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Direct supervisor</a:t>
          </a:r>
        </a:p>
      </dsp:txBody>
      <dsp:txXfrm>
        <a:off x="1459799" y="2209"/>
        <a:ext cx="5310000" cy="1458562"/>
      </dsp:txXfrm>
    </dsp:sp>
    <dsp:sp modelId="{CC69E83A-394C-4ADB-9EA5-9D82C65DB1C2}">
      <dsp:nvSpPr>
        <dsp:cNvPr id="0" name=""/>
        <dsp:cNvSpPr/>
      </dsp:nvSpPr>
      <dsp:spPr>
        <a:xfrm>
          <a:off x="0" y="1533700"/>
          <a:ext cx="8229600" cy="145856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Do not discuss with  others</a:t>
          </a:r>
        </a:p>
      </dsp:txBody>
      <dsp:txXfrm>
        <a:off x="0" y="1533700"/>
        <a:ext cx="8229600" cy="1458562"/>
      </dsp:txXfrm>
    </dsp:sp>
    <dsp:sp modelId="{887392A1-616F-44BB-8D20-A916C274692F}">
      <dsp:nvSpPr>
        <dsp:cNvPr id="0" name=""/>
        <dsp:cNvSpPr/>
      </dsp:nvSpPr>
      <dsp:spPr>
        <a:xfrm>
          <a:off x="1774800" y="3065190"/>
          <a:ext cx="4680000" cy="145856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2533650">
            <a:lnSpc>
              <a:spcPct val="90000"/>
            </a:lnSpc>
            <a:spcBef>
              <a:spcPct val="0"/>
            </a:spcBef>
            <a:spcAft>
              <a:spcPct val="35000"/>
            </a:spcAft>
            <a:buNone/>
          </a:pPr>
          <a:r>
            <a:rPr lang="en-US" sz="5700" kern="1200" dirty="0"/>
            <a:t>Confidentiality</a:t>
          </a:r>
        </a:p>
      </dsp:txBody>
      <dsp:txXfrm>
        <a:off x="1774800" y="3065190"/>
        <a:ext cx="4680000" cy="1458562"/>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1E6791-3014-4605-8420-87185BD4F3DE}">
      <dsp:nvSpPr>
        <dsp:cNvPr id="0" name=""/>
        <dsp:cNvSpPr/>
      </dsp:nvSpPr>
      <dsp:spPr>
        <a:xfrm>
          <a:off x="617219" y="0"/>
          <a:ext cx="6995160" cy="4525963"/>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21BBB0-C32A-448C-976E-34DF6D4F3346}">
      <dsp:nvSpPr>
        <dsp:cNvPr id="0" name=""/>
        <dsp:cNvSpPr/>
      </dsp:nvSpPr>
      <dsp:spPr>
        <a:xfrm>
          <a:off x="273047" y="1357788"/>
          <a:ext cx="2468880" cy="181038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Monitor the situation</a:t>
          </a:r>
        </a:p>
      </dsp:txBody>
      <dsp:txXfrm>
        <a:off x="361423" y="1446164"/>
        <a:ext cx="2292128" cy="1633633"/>
      </dsp:txXfrm>
    </dsp:sp>
    <dsp:sp modelId="{C00B5C20-B45A-4833-B870-9AB805145F83}">
      <dsp:nvSpPr>
        <dsp:cNvPr id="0" name=""/>
        <dsp:cNvSpPr/>
      </dsp:nvSpPr>
      <dsp:spPr>
        <a:xfrm>
          <a:off x="2880359" y="1357788"/>
          <a:ext cx="2468880" cy="1810385"/>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Temporarily reassign</a:t>
          </a:r>
        </a:p>
      </dsp:txBody>
      <dsp:txXfrm>
        <a:off x="2968735" y="1446164"/>
        <a:ext cx="2292128" cy="1633633"/>
      </dsp:txXfrm>
    </dsp:sp>
    <dsp:sp modelId="{77568834-E32A-4D9E-8F30-BCB552A57F46}">
      <dsp:nvSpPr>
        <dsp:cNvPr id="0" name=""/>
        <dsp:cNvSpPr/>
      </dsp:nvSpPr>
      <dsp:spPr>
        <a:xfrm>
          <a:off x="5487672" y="1357788"/>
          <a:ext cx="2468880" cy="181038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kern="1200" dirty="0"/>
            <a:t>Remain business-like</a:t>
          </a:r>
        </a:p>
      </dsp:txBody>
      <dsp:txXfrm>
        <a:off x="5576048" y="1446164"/>
        <a:ext cx="2292128" cy="1633633"/>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ED21CA-8122-409C-BAC1-EAFAAF12322A}">
      <dsp:nvSpPr>
        <dsp:cNvPr id="0" name=""/>
        <dsp:cNvSpPr/>
      </dsp:nvSpPr>
      <dsp:spPr>
        <a:xfrm>
          <a:off x="0" y="0"/>
          <a:ext cx="6583680" cy="99571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kern="1200" dirty="0"/>
            <a:t>Map out the investigation</a:t>
          </a:r>
        </a:p>
      </dsp:txBody>
      <dsp:txXfrm>
        <a:off x="29163" y="29163"/>
        <a:ext cx="5425092" cy="937385"/>
      </dsp:txXfrm>
    </dsp:sp>
    <dsp:sp modelId="{FB4AC930-93E6-4EC6-A73D-48C3AE561A76}">
      <dsp:nvSpPr>
        <dsp:cNvPr id="0" name=""/>
        <dsp:cNvSpPr/>
      </dsp:nvSpPr>
      <dsp:spPr>
        <a:xfrm>
          <a:off x="551383" y="1176750"/>
          <a:ext cx="6583680" cy="99571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kern="1200" dirty="0"/>
            <a:t>Assemble documents and other evidence</a:t>
          </a:r>
        </a:p>
      </dsp:txBody>
      <dsp:txXfrm>
        <a:off x="580546" y="1205913"/>
        <a:ext cx="5326758" cy="937385"/>
      </dsp:txXfrm>
    </dsp:sp>
    <dsp:sp modelId="{A28416EE-1391-4B68-B8FB-A183AB0B16D0}">
      <dsp:nvSpPr>
        <dsp:cNvPr id="0" name=""/>
        <dsp:cNvSpPr/>
      </dsp:nvSpPr>
      <dsp:spPr>
        <a:xfrm>
          <a:off x="1094536" y="2353500"/>
          <a:ext cx="6583680" cy="995711"/>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kern="1200" dirty="0"/>
            <a:t>Plan and conduct interviews</a:t>
          </a:r>
        </a:p>
      </dsp:txBody>
      <dsp:txXfrm>
        <a:off x="1123699" y="2382663"/>
        <a:ext cx="5334987" cy="937385"/>
      </dsp:txXfrm>
    </dsp:sp>
    <dsp:sp modelId="{7C47935E-07F8-40A1-8CF7-AC2F238B7BA9}">
      <dsp:nvSpPr>
        <dsp:cNvPr id="0" name=""/>
        <dsp:cNvSpPr/>
      </dsp:nvSpPr>
      <dsp:spPr>
        <a:xfrm>
          <a:off x="1645920" y="3530251"/>
          <a:ext cx="6583680" cy="995711"/>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kern="1200" dirty="0"/>
            <a:t>Review and evaluate the evidence</a:t>
          </a:r>
        </a:p>
      </dsp:txBody>
      <dsp:txXfrm>
        <a:off x="1675083" y="3559414"/>
        <a:ext cx="5326758" cy="937385"/>
      </dsp:txXfrm>
    </dsp:sp>
    <dsp:sp modelId="{80620BD6-868B-44EB-B0E3-2EFDD2EC8A33}">
      <dsp:nvSpPr>
        <dsp:cNvPr id="0" name=""/>
        <dsp:cNvSpPr/>
      </dsp:nvSpPr>
      <dsp:spPr>
        <a:xfrm>
          <a:off x="5936467" y="762624"/>
          <a:ext cx="647212" cy="64721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082090" y="762624"/>
        <a:ext cx="355966" cy="487027"/>
      </dsp:txXfrm>
    </dsp:sp>
    <dsp:sp modelId="{0A35B26C-7BE4-4EDC-9D40-48CCD0E01C35}">
      <dsp:nvSpPr>
        <dsp:cNvPr id="0" name=""/>
        <dsp:cNvSpPr/>
      </dsp:nvSpPr>
      <dsp:spPr>
        <a:xfrm>
          <a:off x="6487850" y="1939375"/>
          <a:ext cx="647212" cy="64721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633473" y="1939375"/>
        <a:ext cx="355966" cy="487027"/>
      </dsp:txXfrm>
    </dsp:sp>
    <dsp:sp modelId="{61E231F6-36E6-4324-8EDC-27DC649E6E96}">
      <dsp:nvSpPr>
        <dsp:cNvPr id="0" name=""/>
        <dsp:cNvSpPr/>
      </dsp:nvSpPr>
      <dsp:spPr>
        <a:xfrm>
          <a:off x="7031004" y="3116125"/>
          <a:ext cx="647212" cy="647212"/>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7176627" y="3116125"/>
        <a:ext cx="355966" cy="4870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924115-AF1F-4D54-AB04-EF2E471C5ED5}">
      <dsp:nvSpPr>
        <dsp:cNvPr id="0" name=""/>
        <dsp:cNvSpPr/>
      </dsp:nvSpPr>
      <dsp:spPr>
        <a:xfrm>
          <a:off x="0" y="4525810"/>
          <a:ext cx="8229600" cy="0"/>
        </a:xfrm>
        <a:prstGeom prst="line">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AA1A0A9-3365-425A-B90B-811EF52B2202}">
      <dsp:nvSpPr>
        <dsp:cNvPr id="0" name=""/>
        <dsp:cNvSpPr/>
      </dsp:nvSpPr>
      <dsp:spPr>
        <a:xfrm>
          <a:off x="0" y="2992926"/>
          <a:ext cx="8229600" cy="0"/>
        </a:xfrm>
        <a:prstGeom prst="line">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70D92F9-E95D-46EB-9952-C143EE259ACF}">
      <dsp:nvSpPr>
        <dsp:cNvPr id="0" name=""/>
        <dsp:cNvSpPr/>
      </dsp:nvSpPr>
      <dsp:spPr>
        <a:xfrm>
          <a:off x="0" y="1460042"/>
          <a:ext cx="8229600" cy="0"/>
        </a:xfrm>
        <a:prstGeom prst="line">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CE2887-1E87-49B9-9B14-5D5B2D7AEFDE}">
      <dsp:nvSpPr>
        <dsp:cNvPr id="0" name=""/>
        <dsp:cNvSpPr/>
      </dsp:nvSpPr>
      <dsp:spPr>
        <a:xfrm>
          <a:off x="2139695" y="152"/>
          <a:ext cx="6089904" cy="1459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b" anchorCtr="0">
          <a:noAutofit/>
        </a:bodyPr>
        <a:lstStyle/>
        <a:p>
          <a:pPr marL="0" lvl="0" indent="0" algn="l" defTabSz="1244600">
            <a:lnSpc>
              <a:spcPct val="90000"/>
            </a:lnSpc>
            <a:spcBef>
              <a:spcPct val="0"/>
            </a:spcBef>
            <a:spcAft>
              <a:spcPct val="35000"/>
            </a:spcAft>
            <a:buNone/>
          </a:pPr>
          <a:r>
            <a:rPr lang="en-US" sz="2800" kern="1200" dirty="0"/>
            <a:t>Discriminatory beliefs and behaviors directed against people because of their age</a:t>
          </a:r>
        </a:p>
      </dsp:txBody>
      <dsp:txXfrm>
        <a:off x="2139695" y="152"/>
        <a:ext cx="6089904" cy="1459889"/>
      </dsp:txXfrm>
    </dsp:sp>
    <dsp:sp modelId="{3C0DA8B9-C62B-4372-A051-08C57ACC2843}">
      <dsp:nvSpPr>
        <dsp:cNvPr id="0" name=""/>
        <dsp:cNvSpPr/>
      </dsp:nvSpPr>
      <dsp:spPr>
        <a:xfrm>
          <a:off x="0" y="152"/>
          <a:ext cx="2139696" cy="1459889"/>
        </a:xfrm>
        <a:prstGeom prst="round2SameRect">
          <a:avLst>
            <a:gd name="adj1" fmla="val 16670"/>
            <a:gd name="adj2" fmla="val 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1511300">
            <a:lnSpc>
              <a:spcPct val="90000"/>
            </a:lnSpc>
            <a:spcBef>
              <a:spcPct val="0"/>
            </a:spcBef>
            <a:spcAft>
              <a:spcPct val="35000"/>
            </a:spcAft>
            <a:buNone/>
          </a:pPr>
          <a:r>
            <a:rPr lang="en-US" sz="3400" b="1" kern="1200" dirty="0"/>
            <a:t>Ageism</a:t>
          </a:r>
          <a:endParaRPr lang="en-US" sz="3400" kern="1200" dirty="0"/>
        </a:p>
      </dsp:txBody>
      <dsp:txXfrm>
        <a:off x="71279" y="71431"/>
        <a:ext cx="1997138" cy="1388610"/>
      </dsp:txXfrm>
    </dsp:sp>
    <dsp:sp modelId="{BBEF22D2-1D02-4CA7-B015-2AD30AF0801E}">
      <dsp:nvSpPr>
        <dsp:cNvPr id="0" name=""/>
        <dsp:cNvSpPr/>
      </dsp:nvSpPr>
      <dsp:spPr>
        <a:xfrm>
          <a:off x="2139695" y="1533036"/>
          <a:ext cx="6089904" cy="1459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b" anchorCtr="0">
          <a:noAutofit/>
        </a:bodyPr>
        <a:lstStyle/>
        <a:p>
          <a:pPr marL="0" lvl="0" indent="0" algn="l" defTabSz="1244600">
            <a:lnSpc>
              <a:spcPct val="90000"/>
            </a:lnSpc>
            <a:spcBef>
              <a:spcPct val="0"/>
            </a:spcBef>
            <a:spcAft>
              <a:spcPct val="35000"/>
            </a:spcAft>
            <a:buNone/>
          </a:pPr>
          <a:r>
            <a:rPr lang="en-US" sz="2800" kern="1200" dirty="0"/>
            <a:t>A part of a population differing from others in some characteristics, and often subjected to differential treatment</a:t>
          </a:r>
        </a:p>
      </dsp:txBody>
      <dsp:txXfrm>
        <a:off x="2139695" y="1533036"/>
        <a:ext cx="6089904" cy="1459889"/>
      </dsp:txXfrm>
    </dsp:sp>
    <dsp:sp modelId="{EDF4907E-D1C1-4EEF-90AF-83F2ED0C4200}">
      <dsp:nvSpPr>
        <dsp:cNvPr id="0" name=""/>
        <dsp:cNvSpPr/>
      </dsp:nvSpPr>
      <dsp:spPr>
        <a:xfrm>
          <a:off x="0" y="1533036"/>
          <a:ext cx="2139696" cy="1459889"/>
        </a:xfrm>
        <a:prstGeom prst="round2SameRect">
          <a:avLst>
            <a:gd name="adj1" fmla="val 16670"/>
            <a:gd name="adj2" fmla="val 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1511300">
            <a:lnSpc>
              <a:spcPct val="90000"/>
            </a:lnSpc>
            <a:spcBef>
              <a:spcPct val="0"/>
            </a:spcBef>
            <a:spcAft>
              <a:spcPct val="35000"/>
            </a:spcAft>
            <a:buNone/>
          </a:pPr>
          <a:r>
            <a:rPr lang="en-US" sz="3400" b="1" kern="1200" dirty="0"/>
            <a:t>Minorities</a:t>
          </a:r>
          <a:endParaRPr lang="en-US" sz="3400" kern="1200" dirty="0"/>
        </a:p>
      </dsp:txBody>
      <dsp:txXfrm>
        <a:off x="71279" y="1604315"/>
        <a:ext cx="1997138" cy="1388610"/>
      </dsp:txXfrm>
    </dsp:sp>
    <dsp:sp modelId="{8DC404AE-A8E6-4EA9-93F2-5D9F3E4E1324}">
      <dsp:nvSpPr>
        <dsp:cNvPr id="0" name=""/>
        <dsp:cNvSpPr/>
      </dsp:nvSpPr>
      <dsp:spPr>
        <a:xfrm>
          <a:off x="2139695" y="3065920"/>
          <a:ext cx="6089904" cy="1459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53340" rIns="53340" bIns="53340" numCol="1" spcCol="1270" anchor="b" anchorCtr="0">
          <a:noAutofit/>
        </a:bodyPr>
        <a:lstStyle/>
        <a:p>
          <a:pPr marL="0" lvl="0" indent="0" algn="l" defTabSz="1244600">
            <a:lnSpc>
              <a:spcPct val="90000"/>
            </a:lnSpc>
            <a:spcBef>
              <a:spcPct val="0"/>
            </a:spcBef>
            <a:spcAft>
              <a:spcPct val="35000"/>
            </a:spcAft>
            <a:buNone/>
          </a:pPr>
          <a:r>
            <a:rPr lang="en-US" sz="2800" kern="1200" dirty="0"/>
            <a:t>Discriminatory beliefs and behaviors directed towards a person’s sex</a:t>
          </a:r>
        </a:p>
      </dsp:txBody>
      <dsp:txXfrm>
        <a:off x="2139695" y="3065920"/>
        <a:ext cx="6089904" cy="1459889"/>
      </dsp:txXfrm>
    </dsp:sp>
    <dsp:sp modelId="{6921A13F-E923-4E62-BC2E-2F7233E0DCB6}">
      <dsp:nvSpPr>
        <dsp:cNvPr id="0" name=""/>
        <dsp:cNvSpPr/>
      </dsp:nvSpPr>
      <dsp:spPr>
        <a:xfrm>
          <a:off x="0" y="3065920"/>
          <a:ext cx="2139696" cy="1459889"/>
        </a:xfrm>
        <a:prstGeom prst="round2SameRect">
          <a:avLst>
            <a:gd name="adj1" fmla="val 16670"/>
            <a:gd name="adj2" fmla="val 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1511300">
            <a:lnSpc>
              <a:spcPct val="90000"/>
            </a:lnSpc>
            <a:spcBef>
              <a:spcPct val="0"/>
            </a:spcBef>
            <a:spcAft>
              <a:spcPct val="35000"/>
            </a:spcAft>
            <a:buNone/>
          </a:pPr>
          <a:r>
            <a:rPr lang="en-US" sz="3400" b="1" kern="1200" dirty="0"/>
            <a:t>Sexism</a:t>
          </a:r>
          <a:endParaRPr lang="en-US" sz="3400" kern="1200" dirty="0"/>
        </a:p>
      </dsp:txBody>
      <dsp:txXfrm>
        <a:off x="71279" y="3137199"/>
        <a:ext cx="1997138" cy="1388610"/>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D585FB-FE35-4007-8C97-CF0496BA5A18}">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Take Action</a:t>
          </a:r>
        </a:p>
      </dsp:txBody>
      <dsp:txXfrm>
        <a:off x="460905" y="1047"/>
        <a:ext cx="3479899" cy="2087939"/>
      </dsp:txXfrm>
    </dsp:sp>
    <dsp:sp modelId="{901F3203-24AE-4D13-A7A0-BA2A63B8BBD9}">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Document the Investigation</a:t>
          </a:r>
        </a:p>
      </dsp:txBody>
      <dsp:txXfrm>
        <a:off x="4288794" y="1047"/>
        <a:ext cx="3479899" cy="2087939"/>
      </dsp:txXfrm>
    </dsp:sp>
    <dsp:sp modelId="{4BD85334-BEC6-4F18-9F1D-17FBCA4EFE65}">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0" kern="1200" dirty="0"/>
            <a:t>Follow Up</a:t>
          </a:r>
        </a:p>
      </dsp:txBody>
      <dsp:txXfrm>
        <a:off x="2374850" y="2436976"/>
        <a:ext cx="3479899" cy="2087939"/>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3293CE-1FDB-44C5-8A1A-AD698A38DC84}">
      <dsp:nvSpPr>
        <dsp:cNvPr id="0" name=""/>
        <dsp:cNvSpPr/>
      </dsp:nvSpPr>
      <dsp:spPr>
        <a:xfrm>
          <a:off x="0" y="786396"/>
          <a:ext cx="8229600" cy="91143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Enhance your policies</a:t>
          </a:r>
        </a:p>
      </dsp:txBody>
      <dsp:txXfrm>
        <a:off x="44492" y="830888"/>
        <a:ext cx="8140616" cy="822446"/>
      </dsp:txXfrm>
    </dsp:sp>
    <dsp:sp modelId="{68C17251-601A-4748-AEEB-E1871F6F1A3D}">
      <dsp:nvSpPr>
        <dsp:cNvPr id="0" name=""/>
        <dsp:cNvSpPr/>
      </dsp:nvSpPr>
      <dsp:spPr>
        <a:xfrm>
          <a:off x="0" y="1807266"/>
          <a:ext cx="8229600" cy="91143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Institute training</a:t>
          </a:r>
        </a:p>
      </dsp:txBody>
      <dsp:txXfrm>
        <a:off x="44492" y="1851758"/>
        <a:ext cx="8140616" cy="822446"/>
      </dsp:txXfrm>
    </dsp:sp>
    <dsp:sp modelId="{9B251B38-009C-4BE9-AD1B-F2805191B963}">
      <dsp:nvSpPr>
        <dsp:cNvPr id="0" name=""/>
        <dsp:cNvSpPr/>
      </dsp:nvSpPr>
      <dsp:spPr>
        <a:xfrm>
          <a:off x="0" y="2828136"/>
          <a:ext cx="8229600" cy="91143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kern="1200" dirty="0"/>
            <a:t>Efficiently and effectively handle claims</a:t>
          </a:r>
        </a:p>
      </dsp:txBody>
      <dsp:txXfrm>
        <a:off x="44492" y="2872628"/>
        <a:ext cx="8140616" cy="82244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3EAE10-048C-4829-8135-E620723B444F}">
      <dsp:nvSpPr>
        <dsp:cNvPr id="0" name=""/>
        <dsp:cNvSpPr/>
      </dsp:nvSpPr>
      <dsp:spPr>
        <a:xfrm>
          <a:off x="4018" y="23275"/>
          <a:ext cx="2055390" cy="1363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248" tIns="73660" rIns="206248" bIns="73660" numCol="1" spcCol="1270" anchor="ctr" anchorCtr="0">
          <a:noAutofit/>
        </a:bodyPr>
        <a:lstStyle/>
        <a:p>
          <a:pPr marL="0" lvl="0" indent="0" algn="r" defTabSz="1289050">
            <a:lnSpc>
              <a:spcPct val="90000"/>
            </a:lnSpc>
            <a:spcBef>
              <a:spcPct val="0"/>
            </a:spcBef>
            <a:spcAft>
              <a:spcPct val="35000"/>
            </a:spcAft>
            <a:buNone/>
          </a:pPr>
          <a:r>
            <a:rPr lang="en-US" sz="2900" b="1" kern="1200" dirty="0"/>
            <a:t>Daniel Patrick Moynihan</a:t>
          </a:r>
          <a:endParaRPr lang="en-US" sz="2900" kern="1200" dirty="0"/>
        </a:p>
      </dsp:txBody>
      <dsp:txXfrm>
        <a:off x="4018" y="23275"/>
        <a:ext cx="2055390" cy="1363725"/>
      </dsp:txXfrm>
    </dsp:sp>
    <dsp:sp modelId="{3DDDE65D-242C-443E-901C-C757F48E460F}">
      <dsp:nvSpPr>
        <dsp:cNvPr id="0" name=""/>
        <dsp:cNvSpPr/>
      </dsp:nvSpPr>
      <dsp:spPr>
        <a:xfrm>
          <a:off x="2059409" y="23275"/>
          <a:ext cx="411078" cy="1363725"/>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4298A2-D3B8-435B-9579-E5742805BB07}">
      <dsp:nvSpPr>
        <dsp:cNvPr id="0" name=""/>
        <dsp:cNvSpPr/>
      </dsp:nvSpPr>
      <dsp:spPr>
        <a:xfrm>
          <a:off x="2634918" y="23275"/>
          <a:ext cx="5590663" cy="1363725"/>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285750" lvl="1" indent="-285750" algn="l" defTabSz="1289050">
            <a:lnSpc>
              <a:spcPct val="90000"/>
            </a:lnSpc>
            <a:spcBef>
              <a:spcPct val="0"/>
            </a:spcBef>
            <a:spcAft>
              <a:spcPct val="15000"/>
            </a:spcAft>
            <a:buChar char="•"/>
          </a:pPr>
          <a:r>
            <a:rPr lang="en-US" sz="2900" kern="1200" dirty="0"/>
            <a:t>Everyone is entitled to their own opinion, but not their own facts.</a:t>
          </a:r>
        </a:p>
      </dsp:txBody>
      <dsp:txXfrm>
        <a:off x="2634918" y="23275"/>
        <a:ext cx="5590663" cy="1363725"/>
      </dsp:txXfrm>
    </dsp:sp>
    <dsp:sp modelId="{49652340-171C-487F-81E3-2ACBD3283127}">
      <dsp:nvSpPr>
        <dsp:cNvPr id="0" name=""/>
        <dsp:cNvSpPr/>
      </dsp:nvSpPr>
      <dsp:spPr>
        <a:xfrm>
          <a:off x="4018" y="1733640"/>
          <a:ext cx="2055390" cy="968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248" tIns="73660" rIns="206248" bIns="73660" numCol="1" spcCol="1270" anchor="ctr" anchorCtr="0">
          <a:noAutofit/>
        </a:bodyPr>
        <a:lstStyle/>
        <a:p>
          <a:pPr marL="0" lvl="0" indent="0" algn="r" defTabSz="1289050">
            <a:lnSpc>
              <a:spcPct val="90000"/>
            </a:lnSpc>
            <a:spcBef>
              <a:spcPct val="0"/>
            </a:spcBef>
            <a:spcAft>
              <a:spcPct val="35000"/>
            </a:spcAft>
            <a:buNone/>
          </a:pPr>
          <a:r>
            <a:rPr lang="en-US" sz="2900" b="1" kern="1200" dirty="0"/>
            <a:t>Melissa Etheridge</a:t>
          </a:r>
          <a:endParaRPr lang="en-US" sz="2900" kern="1200" dirty="0"/>
        </a:p>
      </dsp:txBody>
      <dsp:txXfrm>
        <a:off x="4018" y="1733640"/>
        <a:ext cx="2055390" cy="968962"/>
      </dsp:txXfrm>
    </dsp:sp>
    <dsp:sp modelId="{86B325D0-F1EE-49E0-AAB3-6536F3ECAF47}">
      <dsp:nvSpPr>
        <dsp:cNvPr id="0" name=""/>
        <dsp:cNvSpPr/>
      </dsp:nvSpPr>
      <dsp:spPr>
        <a:xfrm>
          <a:off x="2059409" y="1491400"/>
          <a:ext cx="411078" cy="1453443"/>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DFA7858-DC4C-4E60-A322-B5CD5BD1AE18}">
      <dsp:nvSpPr>
        <dsp:cNvPr id="0" name=""/>
        <dsp:cNvSpPr/>
      </dsp:nvSpPr>
      <dsp:spPr>
        <a:xfrm>
          <a:off x="2634918" y="1491400"/>
          <a:ext cx="5590663" cy="1453443"/>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285750" lvl="1" indent="-285750" algn="l" defTabSz="1289050">
            <a:lnSpc>
              <a:spcPct val="90000"/>
            </a:lnSpc>
            <a:spcBef>
              <a:spcPct val="0"/>
            </a:spcBef>
            <a:spcAft>
              <a:spcPct val="15000"/>
            </a:spcAft>
            <a:buChar char="•"/>
          </a:pPr>
          <a:r>
            <a:rPr lang="en-US" sz="2900" kern="1200" dirty="0"/>
            <a:t>I feel my heart break to see a nation ripped apart by its own greatest strength--its diversity.</a:t>
          </a:r>
        </a:p>
      </dsp:txBody>
      <dsp:txXfrm>
        <a:off x="2634918" y="1491400"/>
        <a:ext cx="5590663" cy="1453443"/>
      </dsp:txXfrm>
    </dsp:sp>
    <dsp:sp modelId="{BD753A9B-35B9-41A6-91DD-464EFD1EC913}">
      <dsp:nvSpPr>
        <dsp:cNvPr id="0" name=""/>
        <dsp:cNvSpPr/>
      </dsp:nvSpPr>
      <dsp:spPr>
        <a:xfrm>
          <a:off x="4018" y="3291484"/>
          <a:ext cx="2055390" cy="9689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248" tIns="73660" rIns="206248" bIns="73660" numCol="1" spcCol="1270" anchor="ctr" anchorCtr="0">
          <a:noAutofit/>
        </a:bodyPr>
        <a:lstStyle/>
        <a:p>
          <a:pPr marL="0" lvl="0" indent="0" algn="r" defTabSz="1289050">
            <a:lnSpc>
              <a:spcPct val="90000"/>
            </a:lnSpc>
            <a:spcBef>
              <a:spcPct val="0"/>
            </a:spcBef>
            <a:spcAft>
              <a:spcPct val="35000"/>
            </a:spcAft>
            <a:buNone/>
          </a:pPr>
          <a:r>
            <a:rPr lang="en-US" sz="2900" b="1" kern="1200" dirty="0"/>
            <a:t>Lillian Hellman</a:t>
          </a:r>
          <a:endParaRPr lang="en-US" sz="2900" kern="1200" dirty="0"/>
        </a:p>
      </dsp:txBody>
      <dsp:txXfrm>
        <a:off x="4018" y="3291484"/>
        <a:ext cx="2055390" cy="968962"/>
      </dsp:txXfrm>
    </dsp:sp>
    <dsp:sp modelId="{E5021526-8BD8-4368-B028-A9F353B92729}">
      <dsp:nvSpPr>
        <dsp:cNvPr id="0" name=""/>
        <dsp:cNvSpPr/>
      </dsp:nvSpPr>
      <dsp:spPr>
        <a:xfrm>
          <a:off x="2059409" y="3049244"/>
          <a:ext cx="411078" cy="1453443"/>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7740F1-36B5-46E3-8623-6B50FEA201DB}">
      <dsp:nvSpPr>
        <dsp:cNvPr id="0" name=""/>
        <dsp:cNvSpPr/>
      </dsp:nvSpPr>
      <dsp:spPr>
        <a:xfrm>
          <a:off x="2634918" y="3049244"/>
          <a:ext cx="5590663" cy="1453443"/>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285750" lvl="1" indent="-285750" algn="l" defTabSz="1289050">
            <a:lnSpc>
              <a:spcPct val="90000"/>
            </a:lnSpc>
            <a:spcBef>
              <a:spcPct val="0"/>
            </a:spcBef>
            <a:spcAft>
              <a:spcPct val="15000"/>
            </a:spcAft>
            <a:buChar char="•"/>
          </a:pPr>
          <a:r>
            <a:rPr lang="en-US" sz="2900" kern="1200" dirty="0"/>
            <a:t>Since when do you have to agree with people to defend them from injustice?</a:t>
          </a:r>
        </a:p>
      </dsp:txBody>
      <dsp:txXfrm>
        <a:off x="2634918" y="3049244"/>
        <a:ext cx="5590663" cy="145344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8225C1-672E-4F80-87DC-54F2D5A3643A}">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1D29067-3A19-47C3-B88F-D411EBDED3A6}">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8900" rIns="88900" bIns="88900" numCol="1" spcCol="1270" anchor="ctr" anchorCtr="0">
          <a:noAutofit/>
        </a:bodyPr>
        <a:lstStyle/>
        <a:p>
          <a:pPr marL="0" lvl="0" indent="0" algn="l" defTabSz="1555750">
            <a:lnSpc>
              <a:spcPct val="90000"/>
            </a:lnSpc>
            <a:spcBef>
              <a:spcPct val="0"/>
            </a:spcBef>
            <a:spcAft>
              <a:spcPct val="35000"/>
            </a:spcAft>
            <a:buNone/>
          </a:pPr>
          <a:r>
            <a:rPr lang="en-US" sz="3500" b="0" kern="1200" dirty="0"/>
            <a:t>The Civil Rights Act</a:t>
          </a:r>
        </a:p>
      </dsp:txBody>
      <dsp:txXfrm>
        <a:off x="628203" y="452596"/>
        <a:ext cx="7538938" cy="905192"/>
      </dsp:txXfrm>
    </dsp:sp>
    <dsp:sp modelId="{73CE75C2-C047-4B26-8D69-5F09A51AB80B}">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8365BB9-D6B6-441E-92CF-E4F2F9F6FCBF}">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8900" rIns="88900" bIns="88900" numCol="1" spcCol="1270" anchor="ctr" anchorCtr="0">
          <a:noAutofit/>
        </a:bodyPr>
        <a:lstStyle/>
        <a:p>
          <a:pPr marL="0" lvl="0" indent="0" algn="l" defTabSz="1555750">
            <a:lnSpc>
              <a:spcPct val="90000"/>
            </a:lnSpc>
            <a:spcBef>
              <a:spcPct val="0"/>
            </a:spcBef>
            <a:spcAft>
              <a:spcPct val="35000"/>
            </a:spcAft>
            <a:buNone/>
          </a:pPr>
          <a:r>
            <a:rPr lang="en-US" sz="3500" b="0" kern="1200" dirty="0"/>
            <a:t>Equal Employment Opportunity Act</a:t>
          </a:r>
        </a:p>
      </dsp:txBody>
      <dsp:txXfrm>
        <a:off x="957241" y="1810385"/>
        <a:ext cx="7209900" cy="905192"/>
      </dsp:txXfrm>
    </dsp:sp>
    <dsp:sp modelId="{92510A80-1CAA-43ED-917B-46A4DC0A2842}">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3FDFCA-EB97-4D06-BB0A-A86A81521262}">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88900" rIns="88900" bIns="88900" numCol="1" spcCol="1270" anchor="ctr" anchorCtr="0">
          <a:noAutofit/>
        </a:bodyPr>
        <a:lstStyle/>
        <a:p>
          <a:pPr marL="0" lvl="0" indent="0" algn="l" defTabSz="1555750">
            <a:lnSpc>
              <a:spcPct val="90000"/>
            </a:lnSpc>
            <a:spcBef>
              <a:spcPct val="0"/>
            </a:spcBef>
            <a:spcAft>
              <a:spcPct val="35000"/>
            </a:spcAft>
            <a:buNone/>
          </a:pPr>
          <a:r>
            <a:rPr lang="en-US" sz="3500" b="0" kern="1200" dirty="0"/>
            <a:t>Equal Pay Act</a:t>
          </a:r>
        </a:p>
      </dsp:txBody>
      <dsp:txXfrm>
        <a:off x="628203" y="3168174"/>
        <a:ext cx="7538938" cy="905192"/>
      </dsp:txXfrm>
    </dsp:sp>
    <dsp:sp modelId="{69AE2EFB-C9D2-4B88-A83D-CDB1EA507F6C}">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7F162F-8A9B-4934-BF3F-FE20C1D819AC}">
      <dsp:nvSpPr>
        <dsp:cNvPr id="0" name=""/>
        <dsp:cNvSpPr/>
      </dsp:nvSpPr>
      <dsp:spPr>
        <a:xfrm>
          <a:off x="1208019" y="2152"/>
          <a:ext cx="2583805" cy="129190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105" tIns="52070" rIns="78105" bIns="52070" numCol="1" spcCol="1270" anchor="ctr" anchorCtr="0">
          <a:noAutofit/>
        </a:bodyPr>
        <a:lstStyle/>
        <a:p>
          <a:pPr marL="0" lvl="0" indent="0" algn="ctr" defTabSz="1822450">
            <a:lnSpc>
              <a:spcPct val="90000"/>
            </a:lnSpc>
            <a:spcBef>
              <a:spcPct val="0"/>
            </a:spcBef>
            <a:spcAft>
              <a:spcPct val="35000"/>
            </a:spcAft>
            <a:buNone/>
          </a:pPr>
          <a:r>
            <a:rPr lang="en-US" sz="4100" kern="1200" dirty="0"/>
            <a:t>Stereotype </a:t>
          </a:r>
        </a:p>
      </dsp:txBody>
      <dsp:txXfrm>
        <a:off x="1245858" y="39991"/>
        <a:ext cx="2508127" cy="1216224"/>
      </dsp:txXfrm>
    </dsp:sp>
    <dsp:sp modelId="{7CF205A2-E99C-4BDE-AAAA-28AE2DFB54E1}">
      <dsp:nvSpPr>
        <dsp:cNvPr id="0" name=""/>
        <dsp:cNvSpPr/>
      </dsp:nvSpPr>
      <dsp:spPr>
        <a:xfrm>
          <a:off x="1466399"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D03079-F95C-48F9-A630-B70D637D754D}">
      <dsp:nvSpPr>
        <dsp:cNvPr id="0" name=""/>
        <dsp:cNvSpPr/>
      </dsp:nvSpPr>
      <dsp:spPr>
        <a:xfrm>
          <a:off x="1724780"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US" sz="2500" kern="1200" dirty="0"/>
            <a:t>Oversimplified </a:t>
          </a:r>
        </a:p>
      </dsp:txBody>
      <dsp:txXfrm>
        <a:off x="1762619" y="1654869"/>
        <a:ext cx="1991366" cy="1216224"/>
      </dsp:txXfrm>
    </dsp:sp>
    <dsp:sp modelId="{DE52F693-21CA-4ED0-A5F1-D6BF874DD45D}">
      <dsp:nvSpPr>
        <dsp:cNvPr id="0" name=""/>
        <dsp:cNvSpPr/>
      </dsp:nvSpPr>
      <dsp:spPr>
        <a:xfrm>
          <a:off x="1466399"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F2BCEDA-57E0-4DE1-8580-5B120F330EB9}">
      <dsp:nvSpPr>
        <dsp:cNvPr id="0" name=""/>
        <dsp:cNvSpPr/>
      </dsp:nvSpPr>
      <dsp:spPr>
        <a:xfrm>
          <a:off x="1724780"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US" sz="2500" kern="1200" dirty="0"/>
            <a:t>Not subtle</a:t>
          </a:r>
        </a:p>
      </dsp:txBody>
      <dsp:txXfrm>
        <a:off x="1762619" y="3269747"/>
        <a:ext cx="1991366" cy="1216224"/>
      </dsp:txXfrm>
    </dsp:sp>
    <dsp:sp modelId="{BC422FB7-C92B-4315-B4CE-CCC3AE969894}">
      <dsp:nvSpPr>
        <dsp:cNvPr id="0" name=""/>
        <dsp:cNvSpPr/>
      </dsp:nvSpPr>
      <dsp:spPr>
        <a:xfrm>
          <a:off x="4437775" y="2152"/>
          <a:ext cx="2583805" cy="1291902"/>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105" tIns="52070" rIns="78105" bIns="52070" numCol="1" spcCol="1270" anchor="ctr" anchorCtr="0">
          <a:noAutofit/>
        </a:bodyPr>
        <a:lstStyle/>
        <a:p>
          <a:pPr marL="0" lvl="0" indent="0" algn="ctr" defTabSz="1822450">
            <a:lnSpc>
              <a:spcPct val="90000"/>
            </a:lnSpc>
            <a:spcBef>
              <a:spcPct val="0"/>
            </a:spcBef>
            <a:spcAft>
              <a:spcPct val="35000"/>
            </a:spcAft>
            <a:buNone/>
          </a:pPr>
          <a:r>
            <a:rPr lang="en-US" sz="4100" kern="1200" dirty="0"/>
            <a:t>Bias</a:t>
          </a:r>
        </a:p>
      </dsp:txBody>
      <dsp:txXfrm>
        <a:off x="4475614" y="39991"/>
        <a:ext cx="2508127" cy="1216224"/>
      </dsp:txXfrm>
    </dsp:sp>
    <dsp:sp modelId="{E9F24D1A-1E28-4A92-9D68-41552D6C5046}">
      <dsp:nvSpPr>
        <dsp:cNvPr id="0" name=""/>
        <dsp:cNvSpPr/>
      </dsp:nvSpPr>
      <dsp:spPr>
        <a:xfrm>
          <a:off x="4696156"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ADF3170-8AE2-49AA-BFA5-EF170FB0D0C4}">
      <dsp:nvSpPr>
        <dsp:cNvPr id="0" name=""/>
        <dsp:cNvSpPr/>
      </dsp:nvSpPr>
      <dsp:spPr>
        <a:xfrm>
          <a:off x="4954536"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US" sz="2500" kern="1200" dirty="0"/>
            <a:t>Subtle</a:t>
          </a:r>
        </a:p>
      </dsp:txBody>
      <dsp:txXfrm>
        <a:off x="4992375" y="1654869"/>
        <a:ext cx="1991366" cy="1216224"/>
      </dsp:txXfrm>
    </dsp:sp>
    <dsp:sp modelId="{34B4FD4F-D5FD-4AE3-BD6A-41A6BD11D607}">
      <dsp:nvSpPr>
        <dsp:cNvPr id="0" name=""/>
        <dsp:cNvSpPr/>
      </dsp:nvSpPr>
      <dsp:spPr>
        <a:xfrm>
          <a:off x="4696156"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2BE765D-663B-41B2-BC45-B57C31A1BDA4}">
      <dsp:nvSpPr>
        <dsp:cNvPr id="0" name=""/>
        <dsp:cNvSpPr/>
      </dsp:nvSpPr>
      <dsp:spPr>
        <a:xfrm>
          <a:off x="4954536"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7625" tIns="31750" rIns="47625" bIns="31750" numCol="1" spcCol="1270" anchor="ctr" anchorCtr="0">
          <a:noAutofit/>
        </a:bodyPr>
        <a:lstStyle/>
        <a:p>
          <a:pPr marL="0" lvl="0" indent="0" algn="ctr" defTabSz="1111250">
            <a:lnSpc>
              <a:spcPct val="90000"/>
            </a:lnSpc>
            <a:spcBef>
              <a:spcPct val="0"/>
            </a:spcBef>
            <a:spcAft>
              <a:spcPct val="35000"/>
            </a:spcAft>
            <a:buNone/>
          </a:pPr>
          <a:r>
            <a:rPr lang="en-US" sz="2500" kern="1200" dirty="0"/>
            <a:t>Inhibits impartial judgment</a:t>
          </a:r>
        </a:p>
      </dsp:txBody>
      <dsp:txXfrm>
        <a:off x="4992375" y="3269747"/>
        <a:ext cx="1991366" cy="121622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DDB249-E343-4163-BDFE-B22E6BA1735D}">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BEB4B0-EAA1-45E8-B676-E43770215D9E}">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Intangible things </a:t>
          </a:r>
        </a:p>
      </dsp:txBody>
      <dsp:txXfrm>
        <a:off x="2262981" y="0"/>
        <a:ext cx="5966618" cy="1357791"/>
      </dsp:txXfrm>
    </dsp:sp>
    <dsp:sp modelId="{37E6B1E9-8A34-4071-80F6-85D5D52CBB61}">
      <dsp:nvSpPr>
        <dsp:cNvPr id="0" name=""/>
        <dsp:cNvSpPr/>
      </dsp:nvSpPr>
      <dsp:spPr>
        <a:xfrm>
          <a:off x="792044" y="1357791"/>
          <a:ext cx="2941873" cy="2941873"/>
        </a:xfrm>
        <a:prstGeom prst="pie">
          <a:avLst>
            <a:gd name="adj1" fmla="val 5400000"/>
            <a:gd name="adj2" fmla="val 1620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F5FBA8-FB1B-4BFE-BD1B-3904C764ADBC}">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Feelings or beliefs</a:t>
          </a:r>
        </a:p>
      </dsp:txBody>
      <dsp:txXfrm>
        <a:off x="2262981" y="1357791"/>
        <a:ext cx="5966618" cy="1357787"/>
      </dsp:txXfrm>
    </dsp:sp>
    <dsp:sp modelId="{8586FFD5-31F8-4D5D-8EA9-A1337DC755A0}">
      <dsp:nvSpPr>
        <dsp:cNvPr id="0" name=""/>
        <dsp:cNvSpPr/>
      </dsp:nvSpPr>
      <dsp:spPr>
        <a:xfrm>
          <a:off x="1584087" y="2715579"/>
          <a:ext cx="1357787" cy="1357787"/>
        </a:xfrm>
        <a:prstGeom prst="pie">
          <a:avLst>
            <a:gd name="adj1" fmla="val 5400000"/>
            <a:gd name="adj2" fmla="val 1620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8B93C0-4571-4ED4-9210-F89D88478A1B}">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Monitor your thoughts</a:t>
          </a:r>
        </a:p>
      </dsp:txBody>
      <dsp:txXfrm>
        <a:off x="2262981" y="2715579"/>
        <a:ext cx="5966618" cy="135778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127097-5B59-43A5-959C-BD12E478085E}">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kern="1200" dirty="0"/>
            <a:t>Identify feelings</a:t>
          </a:r>
        </a:p>
      </dsp:txBody>
      <dsp:txXfrm>
        <a:off x="460905" y="1047"/>
        <a:ext cx="3479899" cy="2087939"/>
      </dsp:txXfrm>
    </dsp:sp>
    <dsp:sp modelId="{B1A3C0EA-A0C5-4934-83E3-45B1BE9788E0}">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kern="1200" dirty="0"/>
            <a:t>Filter them</a:t>
          </a:r>
        </a:p>
      </dsp:txBody>
      <dsp:txXfrm>
        <a:off x="4288794" y="1047"/>
        <a:ext cx="3479899" cy="2087939"/>
      </dsp:txXfrm>
    </dsp:sp>
    <dsp:sp modelId="{C3D2127E-8842-4B2F-B903-3B8213FF0438}">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2133600">
            <a:lnSpc>
              <a:spcPct val="90000"/>
            </a:lnSpc>
            <a:spcBef>
              <a:spcPct val="0"/>
            </a:spcBef>
            <a:spcAft>
              <a:spcPct val="35000"/>
            </a:spcAft>
            <a:buNone/>
          </a:pPr>
          <a:r>
            <a:rPr lang="en-US" sz="4800" kern="1200" dirty="0"/>
            <a:t>Change your baggage</a:t>
          </a:r>
        </a:p>
      </dsp:txBody>
      <dsp:txXfrm>
        <a:off x="2374850" y="2436976"/>
        <a:ext cx="3479899" cy="208793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949AEE-1BD9-4452-9739-ED4E04A348FC}">
      <dsp:nvSpPr>
        <dsp:cNvPr id="0" name=""/>
        <dsp:cNvSpPr/>
      </dsp:nvSpPr>
      <dsp:spPr>
        <a:xfrm>
          <a:off x="0" y="3886230"/>
          <a:ext cx="8229600" cy="637568"/>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Try to continue expanding your opinion of the person's potential</a:t>
          </a:r>
        </a:p>
      </dsp:txBody>
      <dsp:txXfrm>
        <a:off x="0" y="3886230"/>
        <a:ext cx="8229600" cy="637568"/>
      </dsp:txXfrm>
    </dsp:sp>
    <dsp:sp modelId="{ADB57875-FB12-4A0F-9CED-9FEFB1A4F639}">
      <dsp:nvSpPr>
        <dsp:cNvPr id="0" name=""/>
        <dsp:cNvSpPr/>
      </dsp:nvSpPr>
      <dsp:spPr>
        <a:xfrm rot="10800000">
          <a:off x="0" y="2915214"/>
          <a:ext cx="8229600" cy="980580"/>
        </a:xfrm>
        <a:prstGeom prst="upArrowCallou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Periodically refine your judgment based on the facts</a:t>
          </a:r>
        </a:p>
      </dsp:txBody>
      <dsp:txXfrm rot="10800000">
        <a:off x="0" y="2915214"/>
        <a:ext cx="8229600" cy="637151"/>
      </dsp:txXfrm>
    </dsp:sp>
    <dsp:sp modelId="{D14B0609-79E9-42E7-B232-7A3BB051B2D1}">
      <dsp:nvSpPr>
        <dsp:cNvPr id="0" name=""/>
        <dsp:cNvSpPr/>
      </dsp:nvSpPr>
      <dsp:spPr>
        <a:xfrm rot="10800000">
          <a:off x="0" y="1944197"/>
          <a:ext cx="8229600" cy="980580"/>
        </a:xfrm>
        <a:prstGeom prst="upArrowCallou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Make judgment based only on the facts</a:t>
          </a:r>
        </a:p>
      </dsp:txBody>
      <dsp:txXfrm rot="10800000">
        <a:off x="0" y="1944197"/>
        <a:ext cx="8229600" cy="637151"/>
      </dsp:txXfrm>
    </dsp:sp>
    <dsp:sp modelId="{BFAF5EE4-6294-456F-B2C7-7DA4F6B9F9D7}">
      <dsp:nvSpPr>
        <dsp:cNvPr id="0" name=""/>
        <dsp:cNvSpPr/>
      </dsp:nvSpPr>
      <dsp:spPr>
        <a:xfrm rot="10800000">
          <a:off x="0" y="973180"/>
          <a:ext cx="8229600" cy="980580"/>
        </a:xfrm>
        <a:prstGeom prst="upArrowCallou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Divide out the facts from your opinions, theories, and suppositions</a:t>
          </a:r>
        </a:p>
      </dsp:txBody>
      <dsp:txXfrm rot="10800000">
        <a:off x="0" y="973180"/>
        <a:ext cx="8229600" cy="637151"/>
      </dsp:txXfrm>
    </dsp:sp>
    <dsp:sp modelId="{B06FCF8F-05FB-486E-8B84-A10A8A9AB20C}">
      <dsp:nvSpPr>
        <dsp:cNvPr id="0" name=""/>
        <dsp:cNvSpPr/>
      </dsp:nvSpPr>
      <dsp:spPr>
        <a:xfrm rot="10800000">
          <a:off x="0" y="2163"/>
          <a:ext cx="8229600" cy="980580"/>
        </a:xfrm>
        <a:prstGeom prst="upArrowCallou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Collect information</a:t>
          </a:r>
        </a:p>
      </dsp:txBody>
      <dsp:txXfrm rot="10800000">
        <a:off x="0" y="2163"/>
        <a:ext cx="8229600" cy="63715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8E68A9-5D89-40E1-A361-E34593DFA921}">
      <dsp:nvSpPr>
        <dsp:cNvPr id="0" name=""/>
        <dsp:cNvSpPr/>
      </dsp:nvSpPr>
      <dsp:spPr>
        <a:xfrm>
          <a:off x="0" y="11181"/>
          <a:ext cx="8229600" cy="14320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Learn about the values and beliefs of others</a:t>
          </a:r>
        </a:p>
      </dsp:txBody>
      <dsp:txXfrm>
        <a:off x="69908" y="81089"/>
        <a:ext cx="8089784" cy="1292264"/>
      </dsp:txXfrm>
    </dsp:sp>
    <dsp:sp modelId="{72F1B13E-B298-4CF3-BC63-0F692224FAB9}">
      <dsp:nvSpPr>
        <dsp:cNvPr id="0" name=""/>
        <dsp:cNvSpPr/>
      </dsp:nvSpPr>
      <dsp:spPr>
        <a:xfrm>
          <a:off x="0" y="1546941"/>
          <a:ext cx="8229600" cy="14320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Value uniqueness among your colleagues</a:t>
          </a:r>
        </a:p>
      </dsp:txBody>
      <dsp:txXfrm>
        <a:off x="69908" y="1616849"/>
        <a:ext cx="8089784" cy="1292264"/>
      </dsp:txXfrm>
    </dsp:sp>
    <dsp:sp modelId="{31279C2E-2E5B-41A2-938B-688D94CA8B57}">
      <dsp:nvSpPr>
        <dsp:cNvPr id="0" name=""/>
        <dsp:cNvSpPr/>
      </dsp:nvSpPr>
      <dsp:spPr>
        <a:xfrm>
          <a:off x="0" y="3082701"/>
          <a:ext cx="8229600" cy="14320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Watch for changes in relationships</a:t>
          </a:r>
        </a:p>
      </dsp:txBody>
      <dsp:txXfrm>
        <a:off x="69908" y="3152609"/>
        <a:ext cx="8089784" cy="1292264"/>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CD6FFA94-A0EC-479E-8AA8-BFD2D74CEFD8}" type="datetimeFigureOut">
              <a:rPr lang="en-US"/>
              <a:pPr>
                <a:defRPr/>
              </a:pPr>
              <a:t>7/13/2017</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37524877-978C-445C-90DB-C7C660724304}" type="slidenum">
              <a:rPr lang="en-CA"/>
              <a:pPr>
                <a:defRPr/>
              </a:pPr>
              <a:t>‹#›</a:t>
            </a:fld>
            <a:endParaRPr lang="en-CA" dirty="0"/>
          </a:p>
        </p:txBody>
      </p:sp>
    </p:spTree>
    <p:extLst>
      <p:ext uri="{BB962C8B-B14F-4D97-AF65-F5344CB8AC3E}">
        <p14:creationId xmlns:p14="http://schemas.microsoft.com/office/powerpoint/2010/main" val="261447717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www.shrm.org/" TargetMode="External"/><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www.washingtontimes.com/" TargetMode="External"/><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20903139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85000" lnSpcReduction="10000"/>
          </a:bodyPr>
          <a:lstStyle/>
          <a:p>
            <a:pPr eaLnBrk="1" fontAlgn="auto" hangingPunct="1">
              <a:spcBef>
                <a:spcPts val="0"/>
              </a:spcBef>
              <a:spcAft>
                <a:spcPts val="0"/>
              </a:spcAft>
              <a:defRPr/>
            </a:pPr>
            <a:r>
              <a:rPr lang="en-US" b="1" dirty="0"/>
              <a:t>•	Ableism. Discriminatory beliefs and behaviors directed against people with disabilities.</a:t>
            </a:r>
          </a:p>
          <a:p>
            <a:pPr eaLnBrk="1" fontAlgn="auto" hangingPunct="1">
              <a:spcBef>
                <a:spcPts val="0"/>
              </a:spcBef>
              <a:spcAft>
                <a:spcPts val="0"/>
              </a:spcAft>
              <a:defRPr/>
            </a:pPr>
            <a:r>
              <a:rPr lang="en-US" b="1" dirty="0"/>
              <a:t>•	Affirmative Action. Policies that take race, ethnicity, or gender into consideration in an attempt to promote equal opportunity or increase ethnic or other forms of diversity.</a:t>
            </a:r>
          </a:p>
          <a:p>
            <a:pPr eaLnBrk="1" fontAlgn="auto" hangingPunct="1">
              <a:spcBef>
                <a:spcPts val="0"/>
              </a:spcBef>
              <a:spcAft>
                <a:spcPts val="0"/>
              </a:spcAft>
              <a:defRPr/>
            </a:pPr>
            <a:r>
              <a:rPr lang="en-US" b="1" dirty="0"/>
              <a:t>•	Ageism. Discriminatory beliefs and behaviors directed against people because of their age.</a:t>
            </a:r>
          </a:p>
          <a:p>
            <a:pPr eaLnBrk="1" fontAlgn="auto" hangingPunct="1">
              <a:spcBef>
                <a:spcPts val="0"/>
              </a:spcBef>
              <a:spcAft>
                <a:spcPts val="0"/>
              </a:spcAft>
              <a:defRPr/>
            </a:pPr>
            <a:r>
              <a:rPr lang="en-US" b="1" dirty="0"/>
              <a:t>•	Anti-Semitism. Discriminatory beliefs and behaviors directed against Jews.</a:t>
            </a:r>
          </a:p>
          <a:p>
            <a:pPr eaLnBrk="1" fontAlgn="auto" hangingPunct="1">
              <a:spcBef>
                <a:spcPts val="0"/>
              </a:spcBef>
              <a:spcAft>
                <a:spcPts val="0"/>
              </a:spcAft>
              <a:defRPr/>
            </a:pPr>
            <a:r>
              <a:rPr lang="en-US" b="1" dirty="0"/>
              <a:t>•	Anti-Arab discrimination. Discriminatory beliefs and behaviors directed against Arabs.</a:t>
            </a:r>
          </a:p>
          <a:p>
            <a:pPr eaLnBrk="1" fontAlgn="auto" hangingPunct="1">
              <a:spcBef>
                <a:spcPts val="0"/>
              </a:spcBef>
              <a:spcAft>
                <a:spcPts val="0"/>
              </a:spcAft>
              <a:defRPr/>
            </a:pPr>
            <a:r>
              <a:rPr lang="en-US" b="1" dirty="0"/>
              <a:t>•	Classicism. Discriminatory beliefs and behaviors based on differences in social class, generally directed against those from poorer and/or working-class backgrounds.</a:t>
            </a:r>
          </a:p>
          <a:p>
            <a:pPr eaLnBrk="1" fontAlgn="auto" hangingPunct="1">
              <a:spcBef>
                <a:spcPts val="0"/>
              </a:spcBef>
              <a:spcAft>
                <a:spcPts val="0"/>
              </a:spcAft>
              <a:defRPr/>
            </a:pPr>
            <a:r>
              <a:rPr lang="en-US" b="1" dirty="0"/>
              <a:t>•	Culture. The ever-changing values, traditions, social and political relationships, and worldview shared by a group of people bound together by a combination of factors that can include a common history, geographic location, language, social class, and it were a religion.</a:t>
            </a:r>
          </a:p>
          <a:p>
            <a:pPr eaLnBrk="1" fontAlgn="auto" hangingPunct="1">
              <a:spcBef>
                <a:spcPts val="0"/>
              </a:spcBef>
              <a:spcAft>
                <a:spcPts val="0"/>
              </a:spcAft>
              <a:defRPr/>
            </a:pPr>
            <a:r>
              <a:rPr lang="en-US" b="1" dirty="0"/>
              <a:t>•	Discrimination. The same kind of belief systems and behaviors, both personal and institutional, directed against individuals or groups based on their gender, ethnic group, social class, language, or other perceived differences.</a:t>
            </a:r>
          </a:p>
          <a:p>
            <a:pPr eaLnBrk="1" fontAlgn="auto" hangingPunct="1">
              <a:spcBef>
                <a:spcPts val="0"/>
              </a:spcBef>
              <a:spcAft>
                <a:spcPts val="0"/>
              </a:spcAft>
              <a:defRPr/>
            </a:pPr>
            <a:r>
              <a:rPr lang="en-US" b="1" dirty="0"/>
              <a:t>•	Ethnocentrisms. Discriminatory beliefs and behaviors based on ethnic differences.</a:t>
            </a:r>
          </a:p>
          <a:p>
            <a:pPr eaLnBrk="1" fontAlgn="auto" hangingPunct="1">
              <a:spcBef>
                <a:spcPts val="0"/>
              </a:spcBef>
              <a:spcAft>
                <a:spcPts val="0"/>
              </a:spcAft>
              <a:defRPr/>
            </a:pPr>
            <a:r>
              <a:rPr lang="en-US" b="1" dirty="0"/>
              <a:t>•	Heterosexism. Discriminatory beliefs and behaviors directed against gay men, lesbians, and trans-genders.</a:t>
            </a:r>
          </a:p>
          <a:p>
            <a:pPr eaLnBrk="1" fontAlgn="auto" hangingPunct="1">
              <a:spcBef>
                <a:spcPts val="0"/>
              </a:spcBef>
              <a:spcAft>
                <a:spcPts val="0"/>
              </a:spcAft>
              <a:defRPr/>
            </a:pPr>
            <a:r>
              <a:rPr lang="en-US" b="1" dirty="0"/>
              <a:t>•	Minorities. A part of a population differing from others in some characteristics, and often subjected to differential treatment</a:t>
            </a:r>
          </a:p>
          <a:p>
            <a:pPr eaLnBrk="1" fontAlgn="auto" hangingPunct="1">
              <a:spcBef>
                <a:spcPts val="0"/>
              </a:spcBef>
              <a:spcAft>
                <a:spcPts val="0"/>
              </a:spcAft>
              <a:defRPr/>
            </a:pPr>
            <a:r>
              <a:rPr lang="en-US" b="1" dirty="0"/>
              <a:t>•	Multiculturalism. The acceptance of multiple ethnic cultures, for practical reasons and/or for the sake of diversity and applied to the demographic make-up of a specific place</a:t>
            </a:r>
          </a:p>
          <a:p>
            <a:pPr eaLnBrk="1" fontAlgn="auto" hangingPunct="1">
              <a:spcBef>
                <a:spcPts val="0"/>
              </a:spcBef>
              <a:spcAft>
                <a:spcPts val="0"/>
              </a:spcAft>
              <a:defRPr/>
            </a:pPr>
            <a:r>
              <a:rPr lang="en-US" b="1" dirty="0"/>
              <a:t>•	Racism. A system of privilege and penalty based on one's race</a:t>
            </a:r>
          </a:p>
          <a:p>
            <a:pPr eaLnBrk="1" fontAlgn="auto" hangingPunct="1">
              <a:spcBef>
                <a:spcPts val="0"/>
              </a:spcBef>
              <a:spcAft>
                <a:spcPts val="0"/>
              </a:spcAft>
              <a:defRPr/>
            </a:pPr>
            <a:r>
              <a:rPr lang="en-US" b="1" dirty="0"/>
              <a:t>•	Sexism. Discriminatory beliefs and behaviors directed towards a person’s sex.</a:t>
            </a: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75B1BF4-AD42-43EB-AC0A-01DE1057A8FF}" type="slidenum">
              <a:rPr lang="en-CA" smtClean="0"/>
              <a:pPr eaLnBrk="1" hangingPunct="1"/>
              <a:t>11</a:t>
            </a:fld>
            <a:endParaRPr lang="en-CA"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dirty="0"/>
              <a:t>Racial and ethnic minorities in the United States have been faced with legal and social exclusion for much of the 21st century. Labor shortages during the Second World War created some new work opportunities for African Americans and women. Even with this progress, however, the labor market still provided preferential treatment to men. Women, if provided opportunities, were not taken seriously --and were paid far less for performing the same jobs. African-Americans, Asians, and Hispanics continued to have lower social status and work opportunities and status.</a:t>
            </a:r>
          </a:p>
          <a:p>
            <a:r>
              <a:rPr lang="en-US" dirty="0"/>
              <a:t>The notable Brown v. Board of Education of Topeka United States Supreme Court decision in 1954 declared that state laws that had created separate public schools for black and white students denied black children equal educational opportunities. In a unanimous decision, justices stated that "separate educational facilities are inherently unequal." As a result, racial segregation was ruled a violation of the Equal Protection Clause of the Fourteenth Amendment of the United States Constitution.</a:t>
            </a:r>
          </a:p>
          <a:p>
            <a:r>
              <a:rPr lang="en-US" dirty="0"/>
              <a:t>In December 1955, Rosa Parks, an African American woman, refused to relinquish her seat on a bus to a white man in Montgomery, Alabama. Her arrest prompted a group of black citizens to initiate a one-day boycott of the public bus system, leading to picketing and a year-long boycott of the Montgomery public bus system and selected merchants. As a result, the public bus system was desegregated. A Baptist minister, Dr. Martin Luther King, Jr., helped to organize the boycott and by 1957, Dr. King's Southern Christian Leadership Conference began to work for equal rights across the South.</a:t>
            </a:r>
          </a:p>
          <a:p>
            <a:r>
              <a:rPr lang="en-US" dirty="0"/>
              <a:t>In September 1957, angry white mobs in Little Rock, Arkansas, opposing the court ordered desegregation of public schools, threaten violence. President Dwight D. Eisenhower orders federal troops to protect nine black students integrating Central High School in Little Rock.</a:t>
            </a:r>
          </a:p>
          <a:p>
            <a:r>
              <a:rPr lang="en-US" dirty="0"/>
              <a:t>The 1954 Supreme Court decision, these events, and several other landmark cases served as the foundation for integration initiatives and the civil rights movement. But even after passage of civil rights laws beginning in the 1960s, equal opportunity initiatives for minorities and women were not prevalent. Because prejudice can take on many subtle, yet effective forms, private and public institutions remained all-white or all-male long after court decisions or statutes formally ended discrimination.</a:t>
            </a:r>
          </a:p>
          <a:p>
            <a:r>
              <a:rPr lang="en-US" dirty="0"/>
              <a:t>Both the courts and Republican and Democratic administrations looked to race and gender-conscious remedies to end persistent discrimination.  President John F. Kennedy created a Committee on Equal Employment Opportunity in 1961 and designated the term "affirmative action" for measures designed to achieve non-discrimination, Title VII was enacted as part of the Civil Rights Act of 1964, ending discrimination by large private employers -- whether or not they had government contracts. . In 1965, President Lyndon Johnson issued an executive order requiring federal contractors to take affirmative action to ensure equality of employment opportunity without regard to race, religion and national origin. (Gender was later added.)</a:t>
            </a:r>
          </a:p>
          <a:p>
            <a:r>
              <a:rPr lang="en-US" dirty="0"/>
              <a:t>The EEOC</a:t>
            </a:r>
          </a:p>
          <a:p>
            <a:r>
              <a:rPr lang="en-US" dirty="0"/>
              <a:t>Congress established the U.S. Equal Employment Opportunity Commission (EEOC) in 1964 to enforce Title VII of the Civil Rights Act of 1964. The Equal Employment Opportunity Commission (EEOC) is charged with enforcing anti-discrimination laws by preventing employment discrimination and resolving complaints. The Act is designed to make employees whole for illegal discrimination -- and to encourage employers to end discrimination. The EEOC is composed of five Commissioners and a General Counsel appointed by the President and confirmed by the Senate. Commissioners are appointed for five-year staggered terms; the General Counsel's term is four years. The President designates a Chair and a Vice-Chair. The Chair is the chief executive officer of the Commission. The Commission has authority to establish equal employment policy and to approve litigation. The General Counsel is responsible for conducting litigation. The EEOC carries out its enforcement, education, and technical assistance activities through fifty field offices serving every part of the nation.</a:t>
            </a:r>
          </a:p>
          <a:p>
            <a:r>
              <a:rPr lang="en-US" dirty="0"/>
              <a:t>In June, 1965, President Lyndon B. Johnson appointed Franklin D. Roosevelt, Jr. as the first Chairman of the EEOC. Serving with him were Commissioners Richard Graham, Aileen Hernandez, Luther Holcomb, and Samuel C. Jackson.  Charles T. Duncan, an African American Howard University law professor, was appointed as the first General Counsel of the EEOC.</a:t>
            </a:r>
          </a:p>
          <a:p>
            <a:r>
              <a:rPr lang="en-US" dirty="0"/>
              <a:t>After that, important civil rights organizations formed, or grew in scope. The National Organization for Women (NOW) was founded in 1966. New initiatives for the National Association of the Advancement of Colored People  (NAACP), founded in 1909 include Heading into the 21st century, the NAACP include focusing on disparities in economics, health care, education, voter empowerment and the criminal justice system while also continuing its role as legal advocate for civil rights issues. The AARP, founded in 1958, has also continued to be active to help members over fifty with age-related work issues. There are also several Hispanic organizations promotion civil rights and equality in the workplace such as the League of United Latin American Citizens.</a:t>
            </a:r>
          </a:p>
          <a:p>
            <a:r>
              <a:rPr lang="en-US" dirty="0"/>
              <a:t>Law	Year	Purpose</a:t>
            </a:r>
          </a:p>
          <a:p>
            <a:r>
              <a:rPr lang="en-US" dirty="0"/>
              <a:t>The Civil Rights Act	1964	Prohibits discrimination in a broad array of private conduct including public accommodations, governmental services and education</a:t>
            </a:r>
          </a:p>
          <a:p>
            <a:r>
              <a:rPr lang="en-US" dirty="0"/>
              <a:t>Title VII of the Civil Rights Act</a:t>
            </a:r>
          </a:p>
          <a:p>
            <a:r>
              <a:rPr lang="en-US" dirty="0"/>
              <a:t>(Title VII)	1964	Prohibits employment discrimination based on race, color, religion, sex, or national origin</a:t>
            </a:r>
          </a:p>
          <a:p>
            <a:r>
              <a:rPr lang="en-US" dirty="0"/>
              <a:t>Equal Pay Act</a:t>
            </a:r>
          </a:p>
          <a:p>
            <a:r>
              <a:rPr lang="en-US" dirty="0"/>
              <a:t>(EPA)	1963	Protects men and women who perform substantially equal work in the same establishment from sex-based wage discrimination</a:t>
            </a:r>
          </a:p>
          <a:p>
            <a:r>
              <a:rPr lang="en-US" dirty="0"/>
              <a:t>Age Discrimination in Employment Act </a:t>
            </a:r>
          </a:p>
          <a:p>
            <a:r>
              <a:rPr lang="en-US" dirty="0"/>
              <a:t>(ADEA)	1967	Protects individuals who are 40 years of age or older</a:t>
            </a:r>
          </a:p>
          <a:p>
            <a:r>
              <a:rPr lang="en-US" dirty="0"/>
              <a:t>Equal Employment Opportunity Act	1972	Provides the right to equal job opportunities, and gives the EEOC the authority to "back up" its administrative findings and to increase the jurisdiction and reach of the agency</a:t>
            </a:r>
          </a:p>
          <a:p>
            <a:r>
              <a:rPr lang="en-US" dirty="0"/>
              <a:t>Sections 501 and 505 of the Rehabilitation Act 	1973	Prohibits discrimination against qualified individuals with disabilities who work</a:t>
            </a:r>
          </a:p>
          <a:p>
            <a:r>
              <a:rPr lang="en-US" dirty="0"/>
              <a:t>Civil Service Reform Act</a:t>
            </a:r>
          </a:p>
          <a:p>
            <a:r>
              <a:rPr lang="en-US" dirty="0"/>
              <a:t>(CSRA)	1978	Prohibits any employee who has authority to take certain personnel actions from discriminating for or against employees or applicants for employment on the basis of race, color, national origin, religion, sex, age or disability. Also provides that certain personnel actions cannot be based on attributes or conduct that do not adversely affect employee performance, such as marital status and political affiliation</a:t>
            </a:r>
          </a:p>
          <a:p>
            <a:r>
              <a:rPr lang="en-US" dirty="0"/>
              <a:t>Title I and Title V of the Americans with Disabilities Act</a:t>
            </a:r>
          </a:p>
          <a:p>
            <a:r>
              <a:rPr lang="en-US" dirty="0"/>
              <a:t>(ADA)	1990	Prohibits employment discrimination against qualified individuals with disabilities in the private sector, and in state and local governments</a:t>
            </a:r>
          </a:p>
          <a:p>
            <a:r>
              <a:rPr lang="en-US" dirty="0"/>
              <a:t>Civil Rights Act	1991	Provides monetary damages in cases of intentional employment discrimination</a:t>
            </a:r>
          </a:p>
          <a:p>
            <a:r>
              <a:rPr lang="en-US" dirty="0"/>
              <a:t>Family Leave and Medical Act</a:t>
            </a:r>
          </a:p>
          <a:p>
            <a:r>
              <a:rPr lang="en-US" dirty="0"/>
              <a:t>(FMLA)	1993	Allows employees up to 12 weeks of unpaid leave in any 12-month period for the birth or adoption of a child, to care for a family member, or if the employee has a serious health problem.  Applies only in companies with fifty or more employees.</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12</a:t>
            </a:fld>
            <a:endParaRPr lang="en-CA" dirty="0"/>
          </a:p>
        </p:txBody>
      </p:sp>
    </p:spTree>
    <p:extLst>
      <p:ext uri="{BB962C8B-B14F-4D97-AF65-F5344CB8AC3E}">
        <p14:creationId xmlns:p14="http://schemas.microsoft.com/office/powerpoint/2010/main" val="26097061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Everybody is different and we encounter a diverse set of people every day. Some differences cannot be seen by just looking at a person. Treat each and every person you encounter with respect and dignity. Through this module we will begin to identify what if any stereotypes a person may have. </a:t>
            </a:r>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23</a:t>
            </a:fld>
            <a:endParaRPr lang="en-CA" dirty="0"/>
          </a:p>
        </p:txBody>
      </p:sp>
    </p:spTree>
    <p:extLst>
      <p:ext uri="{BB962C8B-B14F-4D97-AF65-F5344CB8AC3E}">
        <p14:creationId xmlns:p14="http://schemas.microsoft.com/office/powerpoint/2010/main" val="6452285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 stereotype is a conventional, formulaic, and oversimplified conception, opinion, or image. One who stereotypes generally thinks that most or all members of an ethnic or racial group are the same. Typical words used with stereotyping include: clannish, aggressive, blue-collar, lazy.</a:t>
            </a:r>
          </a:p>
          <a:p>
            <a:r>
              <a:rPr lang="en-US" dirty="0"/>
              <a:t>Bias is a preference or an inclination, especially one that inhibits impartial judgment. The use of bias is more subtle. Often it is evident through the addition of qualifiers or added information to spoken statements. For example, you may hear “Jane González, who has a degree, will be joining our staff”, implying that having a degree sets this individual apart from most Hispanics, who may not have degrees.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classify statements as representative bias or stereotyping, and to re-write them</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Bias or Stereotype?</a:t>
            </a:r>
          </a:p>
          <a:p>
            <a:r>
              <a:rPr lang="en-US" sz="1200" kern="1200" dirty="0">
                <a:solidFill>
                  <a:schemeClr val="tx1"/>
                </a:solidFill>
                <a:effectLst/>
                <a:latin typeface="+mn-lt"/>
                <a:ea typeface="+mn-ea"/>
                <a:cs typeface="+mn-cs"/>
              </a:rPr>
              <a:t>Until we deliberately think about exhibiting bias or stereotyping, we can’t consider making a change.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03-Bias or Stereotype?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four and distribute the worksheet.</a:t>
            </a:r>
          </a:p>
          <a:p>
            <a:r>
              <a:rPr lang="en-US" sz="1200" kern="1200" dirty="0">
                <a:solidFill>
                  <a:schemeClr val="tx1"/>
                </a:solidFill>
                <a:effectLst/>
                <a:latin typeface="+mn-lt"/>
                <a:ea typeface="+mn-ea"/>
                <a:cs typeface="+mn-cs"/>
              </a:rPr>
              <a:t>Ask participants to read each of the six statements and decide whether they represent bias or stereotyping.</a:t>
            </a:r>
          </a:p>
          <a:p>
            <a:r>
              <a:rPr lang="en-US" sz="1200" kern="1200" dirty="0">
                <a:solidFill>
                  <a:schemeClr val="tx1"/>
                </a:solidFill>
                <a:effectLst/>
                <a:latin typeface="+mn-lt"/>
                <a:ea typeface="+mn-ea"/>
                <a:cs typeface="+mn-cs"/>
              </a:rPr>
              <a:t>Tell participants to make up a statement that avoids the bias or stereotype.</a:t>
            </a:r>
          </a:p>
          <a:p>
            <a:r>
              <a:rPr lang="en-US" sz="1200" kern="1200" dirty="0">
                <a:solidFill>
                  <a:schemeClr val="tx1"/>
                </a:solidFill>
                <a:effectLst/>
                <a:latin typeface="+mn-lt"/>
                <a:ea typeface="+mn-ea"/>
                <a:cs typeface="+mn-cs"/>
              </a:rPr>
              <a:t>In debrief, ask: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Was it easy to spot examples of bias and stereotyping?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are the challenges for a person interested in changing biased or stereotypical language in everyday life?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the use of biased or stereotypical statements dangerous?</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24</a:t>
            </a:fld>
            <a:endParaRPr lang="en-CA" dirty="0"/>
          </a:p>
        </p:txBody>
      </p:sp>
    </p:spTree>
    <p:extLst>
      <p:ext uri="{BB962C8B-B14F-4D97-AF65-F5344CB8AC3E}">
        <p14:creationId xmlns:p14="http://schemas.microsoft.com/office/powerpoint/2010/main" val="25764274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Baggage is defined as intangible things (as feelings, circumstances, or beliefs) that get in the way.</a:t>
            </a:r>
          </a:p>
          <a:p>
            <a:pPr eaLnBrk="1" hangingPunct="1">
              <a:spcBef>
                <a:spcPct val="0"/>
              </a:spcBef>
            </a:pPr>
            <a:r>
              <a:rPr lang="en-US" dirty="0"/>
              <a:t>From an early age, you learn to place people and objects into categories. As you grow up and are influenced by parents, peers, and the media, your tendency to label different racial, cultural, or other groups as superior or inferior increases significantly. This can be referred to as your baggage.</a:t>
            </a:r>
          </a:p>
          <a:p>
            <a:pPr eaLnBrk="1" hangingPunct="1">
              <a:spcBef>
                <a:spcPct val="0"/>
              </a:spcBef>
            </a:pPr>
            <a:r>
              <a:rPr lang="en-US" dirty="0"/>
              <a:t>Though often you are unaware of what constitutes your baggage, you can begin to uncover it by monitoring your thoughts when you encounter an ethnic last name, see a skin color, hear an accent different than yours, interact with someone who has a disability, or learn that a person is gay.</a:t>
            </a:r>
          </a:p>
          <a:p>
            <a:pPr eaLnBrk="1" hangingPunct="1">
              <a:spcBef>
                <a:spcPct val="0"/>
              </a:spcBef>
            </a:pPr>
            <a:r>
              <a:rPr lang="en-US" dirty="0"/>
              <a:t>As these events occur, look for consistency. Do you have the same reaction to members of a given group each time you encounter him or her? Ask yourself: "Do I have these reactions before -- or after I have a chance to know the individual?" If the answer is before, these are your stereotypes. Work to label these automatic responses as stereotypes and remind yourself that they are not valid indicators of one’s character, skills, or personality. Because stereotyping is a learned habit, it can be unlearned with practice. And remember not to judge yourself; a thought is private, and not an action.</a:t>
            </a: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46A388B-495C-4D50-BDB0-963357424AE3}" type="slidenum">
              <a:rPr lang="en-CA" smtClean="0"/>
              <a:pPr eaLnBrk="1" hangingPunct="1"/>
              <a:t>25</a:t>
            </a:fld>
            <a:endParaRPr lang="en-CA"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Knowing as much as you can about your own ethnocentrisms helps you recognize how discomfort with differences can prevent you from seeing others as "fully human”. With practice, you can identify feelings and thoughts, filtering them through a system of questions designed to help you change your baggage, or perceptions.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Unpack Your Stereotypical Baggage. To complete sentences that reflect baggage about others with participants’ words, and analyze the responses for evidence of stereotyping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One’s baggage -- or set of stereotypes -- is very personal. In this individual exercise, participants will be given a non-threatening opportunity to practice restating sentences made as a reflection of their own stereotypes.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04-Unpack Your Stereotypical Baggage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an individual exercise. Distribute the worksheet. Discuss the definition of how we develop stereotypical baggage.</a:t>
            </a:r>
          </a:p>
          <a:p>
            <a:r>
              <a:rPr lang="en-US" sz="1200" kern="1200" dirty="0">
                <a:solidFill>
                  <a:schemeClr val="tx1"/>
                </a:solidFill>
                <a:effectLst/>
                <a:latin typeface="+mn-lt"/>
                <a:ea typeface="+mn-ea"/>
                <a:cs typeface="+mn-cs"/>
              </a:rPr>
              <a:t>Explain to participants that we can realign our thinking to reduce or eliminate stereotyping by making a conscious effort to examine every day thoughts and interactions.</a:t>
            </a:r>
          </a:p>
          <a:p>
            <a:r>
              <a:rPr lang="en-US" sz="1200" kern="1200" dirty="0">
                <a:solidFill>
                  <a:schemeClr val="tx1"/>
                </a:solidFill>
                <a:effectLst/>
                <a:latin typeface="+mn-lt"/>
                <a:ea typeface="+mn-ea"/>
                <a:cs typeface="+mn-cs"/>
              </a:rPr>
              <a:t>Ask participants to read each statement on the handout, take a few moments to complete it in their minds, and then jot down their completion thoughts.</a:t>
            </a:r>
          </a:p>
          <a:p>
            <a:r>
              <a:rPr lang="en-US" sz="1200" kern="1200" dirty="0">
                <a:solidFill>
                  <a:schemeClr val="tx1"/>
                </a:solidFill>
                <a:effectLst/>
                <a:latin typeface="+mn-lt"/>
                <a:ea typeface="+mn-ea"/>
                <a:cs typeface="+mn-cs"/>
              </a:rPr>
              <a:t>In debrief, ask: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Did you feel surprised about what you thought?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Can you recall something specific from your upbringing, school experience, or peer group that influenced your thinking for one or more of the sentences?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Are all members of each type class exactly as you perceived them?</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causes of stereotypical baggage?</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26</a:t>
            </a:fld>
            <a:endParaRPr lang="en-CA" dirty="0"/>
          </a:p>
        </p:txBody>
      </p:sp>
    </p:spTree>
    <p:extLst>
      <p:ext uri="{BB962C8B-B14F-4D97-AF65-F5344CB8AC3E}">
        <p14:creationId xmlns:p14="http://schemas.microsoft.com/office/powerpoint/2010/main" val="476576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each responsible for changing our stereotypes and breaking down the barriers.</a:t>
            </a:r>
          </a:p>
          <a:p>
            <a:r>
              <a:rPr lang="en-US" dirty="0"/>
              <a:t>Are your own assumptions based on things you have heard from others, in school, TV, or the movies? Is it possible that some of your negative images are incorrect -- at least for some people in a certain group? Rather than making sweeping generalizations, try to get to know people as individuals. Just as that will reduce the stereotypes you hold of others, it is also likely to help reduce the stereotypes others hold of you.</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37</a:t>
            </a:fld>
            <a:endParaRPr lang="en-CA" dirty="0"/>
          </a:p>
        </p:txBody>
      </p:sp>
    </p:spTree>
    <p:extLst>
      <p:ext uri="{BB962C8B-B14F-4D97-AF65-F5344CB8AC3E}">
        <p14:creationId xmlns:p14="http://schemas.microsoft.com/office/powerpoint/2010/main" val="28362315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spcBef>
                <a:spcPct val="0"/>
              </a:spcBef>
            </a:pPr>
            <a:r>
              <a:rPr lang="en-US" dirty="0"/>
              <a:t>Once you’ve identified and understand your baggage, what do you do to make changes? Often, the beliefs you hold are the result of your own cultural conditioning; they determine whether you will seek rapport with individuals who are different from you.</a:t>
            </a:r>
          </a:p>
          <a:p>
            <a:pPr eaLnBrk="1" hangingPunct="1">
              <a:spcBef>
                <a:spcPct val="0"/>
              </a:spcBef>
            </a:pPr>
            <a:r>
              <a:rPr lang="en-US" dirty="0"/>
              <a:t>The first step is acknowledging that you’re human, will probably make some mistakes, and likely do have some stereotypes. Next, work to become more aware of your inner thoughts and feelings -- and how they affect your beliefs and actions.</a:t>
            </a:r>
          </a:p>
          <a:p>
            <a:pPr eaLnBrk="1" hangingPunct="1">
              <a:spcBef>
                <a:spcPct val="0"/>
              </a:spcBef>
            </a:pPr>
            <a:r>
              <a:rPr lang="en-US" dirty="0"/>
              <a:t>We typically make a judgment about someone in less than 30 seconds. To change your personal approach to diversity, try these steps when you make contact with a new person:</a:t>
            </a:r>
          </a:p>
          <a:p>
            <a:pPr eaLnBrk="1" hangingPunct="1">
              <a:spcBef>
                <a:spcPct val="0"/>
              </a:spcBef>
            </a:pPr>
            <a:r>
              <a:rPr lang="en-US" dirty="0"/>
              <a:t>1.	Collect information</a:t>
            </a:r>
          </a:p>
          <a:p>
            <a:pPr eaLnBrk="1" hangingPunct="1">
              <a:spcBef>
                <a:spcPct val="0"/>
              </a:spcBef>
            </a:pPr>
            <a:r>
              <a:rPr lang="en-US" dirty="0"/>
              <a:t>2.	Divide out the facts from your opinions, theories, and suppositions</a:t>
            </a:r>
          </a:p>
          <a:p>
            <a:pPr eaLnBrk="1" hangingPunct="1">
              <a:spcBef>
                <a:spcPct val="0"/>
              </a:spcBef>
            </a:pPr>
            <a:r>
              <a:rPr lang="en-US" dirty="0"/>
              <a:t>3.	Make judgment based only on the facts</a:t>
            </a:r>
          </a:p>
          <a:p>
            <a:pPr eaLnBrk="1" hangingPunct="1">
              <a:spcBef>
                <a:spcPct val="0"/>
              </a:spcBef>
            </a:pPr>
            <a:r>
              <a:rPr lang="en-US" dirty="0"/>
              <a:t>4.	Periodically refine your judgment based on the facts</a:t>
            </a:r>
          </a:p>
          <a:p>
            <a:pPr eaLnBrk="1" hangingPunct="1">
              <a:spcBef>
                <a:spcPct val="0"/>
              </a:spcBef>
            </a:pPr>
            <a:r>
              <a:rPr lang="en-US" dirty="0"/>
              <a:t>5.	Try to continue expanding your opinion of the person's potential.</a:t>
            </a:r>
          </a:p>
          <a:p>
            <a:pPr eaLnBrk="1" hangingPunct="1">
              <a:spcBef>
                <a:spcPct val="0"/>
              </a:spcBef>
            </a:pPr>
            <a:r>
              <a:rPr lang="en-US" dirty="0"/>
              <a:t>When you have a stereotypical thought about a group that is different from you, follow it up with an alternative thought based on factual information that discounts the stereotype. Engage in honest dialogue with others about race that at times might be difficult, risky, or uncomfortable, and look for media portrayals of different races that are realistic and positive.</a:t>
            </a:r>
          </a:p>
          <a:p>
            <a:pPr eaLnBrk="1" hangingPunct="1">
              <a:spcBef>
                <a:spcPct val="0"/>
              </a:spcBef>
            </a:pPr>
            <a:r>
              <a:rPr lang="en-US" dirty="0"/>
              <a:t>Possible answers:</a:t>
            </a:r>
          </a:p>
          <a:p>
            <a:pPr eaLnBrk="1" hangingPunct="1">
              <a:spcBef>
                <a:spcPct val="0"/>
              </a:spcBef>
            </a:pPr>
            <a:r>
              <a:rPr lang="en-US" dirty="0"/>
              <a:t>•	Seek information to enhance your own awareness and understanding of discrimination</a:t>
            </a:r>
          </a:p>
          <a:p>
            <a:pPr eaLnBrk="1" hangingPunct="1">
              <a:spcBef>
                <a:spcPct val="0"/>
              </a:spcBef>
            </a:pPr>
            <a:r>
              <a:rPr lang="en-US" dirty="0"/>
              <a:t>•	Spend some time looking at your own attitudes and behaviors as they contribute to discrimination within and around you</a:t>
            </a:r>
          </a:p>
          <a:p>
            <a:pPr eaLnBrk="1" hangingPunct="1">
              <a:spcBef>
                <a:spcPct val="0"/>
              </a:spcBef>
            </a:pPr>
            <a:r>
              <a:rPr lang="en-US" dirty="0"/>
              <a:t>•	Evaluate your use of terms, phrases, or behaviors that may be perceived by others as degrading or hurtful</a:t>
            </a:r>
          </a:p>
          <a:p>
            <a:pPr eaLnBrk="1" hangingPunct="1">
              <a:spcBef>
                <a:spcPct val="0"/>
              </a:spcBef>
            </a:pPr>
            <a:r>
              <a:rPr lang="en-US" dirty="0"/>
              <a:t>•	Openly confront a discriminatory comment, joke, or action among those around you</a:t>
            </a:r>
          </a:p>
          <a:p>
            <a:pPr eaLnBrk="1" hangingPunct="1">
              <a:spcBef>
                <a:spcPct val="0"/>
              </a:spcBef>
            </a:pPr>
            <a:r>
              <a:rPr lang="en-US" dirty="0"/>
              <a:t>•	Risk a positive stand against discrimination when the opportunity occurs</a:t>
            </a:r>
          </a:p>
          <a:p>
            <a:pPr eaLnBrk="1" hangingPunct="1">
              <a:spcBef>
                <a:spcPct val="0"/>
              </a:spcBef>
            </a:pPr>
            <a:r>
              <a:rPr lang="en-US" dirty="0"/>
              <a:t>•	Become increasingly aware of discriminatory TV programs, advertising, news broadcasts, holiday observations, slogans, and other venues</a:t>
            </a:r>
          </a:p>
          <a:p>
            <a:pPr eaLnBrk="1" hangingPunct="1">
              <a:spcBef>
                <a:spcPct val="0"/>
              </a:spcBef>
            </a:pPr>
            <a:r>
              <a:rPr lang="en-US" dirty="0"/>
              <a:t>•	Investigate and evaluate political candidates at all levels regarding their stance and activity against discrimination</a:t>
            </a:r>
          </a:p>
          <a:p>
            <a:pPr eaLnBrk="1" hangingPunct="1">
              <a:spcBef>
                <a:spcPct val="0"/>
              </a:spcBef>
            </a:pPr>
            <a:r>
              <a:rPr lang="en-US" dirty="0"/>
              <a:t>•	Contribute time and/or money to an agency, fund, or program that actively confronts the problems of discrimination</a:t>
            </a:r>
          </a:p>
          <a:p>
            <a:pPr eaLnBrk="1" hangingPunct="1">
              <a:spcBef>
                <a:spcPct val="0"/>
              </a:spcBef>
            </a:pPr>
            <a:r>
              <a:rPr lang="en-US" dirty="0"/>
              <a:t>•	Sever your affiliation with organizations that have discriminatory membership requirements</a:t>
            </a:r>
          </a:p>
          <a:p>
            <a:pPr eaLnBrk="1" hangingPunct="1">
              <a:spcBef>
                <a:spcPct val="0"/>
              </a:spcBef>
            </a:pPr>
            <a:r>
              <a:rPr lang="en-US" dirty="0"/>
              <a:t>•	Read publications to educate yourself in the area of a culture other than your own</a:t>
            </a:r>
          </a:p>
          <a:p>
            <a:pPr eaLnBrk="1" hangingPunct="1">
              <a:spcBef>
                <a:spcPct val="0"/>
              </a:spcBef>
            </a:pPr>
            <a:r>
              <a:rPr lang="en-US" dirty="0"/>
              <a:t>•	Learn some of the language of those in your community who speak other than standard English</a:t>
            </a:r>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brainstorm ways to break down stereotypical barriers on a personal level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Changing Your Personal Approach</a:t>
            </a:r>
          </a:p>
          <a:p>
            <a:r>
              <a:rPr lang="en-US" sz="1200" kern="1200" dirty="0">
                <a:solidFill>
                  <a:schemeClr val="tx1"/>
                </a:solidFill>
                <a:effectLst/>
                <a:latin typeface="+mn-lt"/>
                <a:ea typeface="+mn-ea"/>
                <a:cs typeface="+mn-cs"/>
              </a:rPr>
              <a:t>Each of us has a unique personal experience that can bring a rich set of ideas to a group discussion about how to break down personal barriers with respect to discrimination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 paper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four.</a:t>
            </a:r>
          </a:p>
          <a:p>
            <a:r>
              <a:rPr lang="en-US" sz="1200" kern="1200" dirty="0">
                <a:solidFill>
                  <a:schemeClr val="tx1"/>
                </a:solidFill>
                <a:effectLst/>
                <a:latin typeface="+mn-lt"/>
                <a:ea typeface="+mn-ea"/>
                <a:cs typeface="+mn-cs"/>
              </a:rPr>
              <a:t>Tell participants to think about their own personal experiences with regard to discrimination</a:t>
            </a:r>
          </a:p>
          <a:p>
            <a:r>
              <a:rPr lang="en-US" sz="1200" kern="1200" dirty="0">
                <a:solidFill>
                  <a:schemeClr val="tx1"/>
                </a:solidFill>
                <a:effectLst/>
                <a:latin typeface="+mn-lt"/>
                <a:ea typeface="+mn-ea"/>
                <a:cs typeface="+mn-cs"/>
              </a:rPr>
              <a:t>Ask them to brainstorm ways in which each of us can effect personal change in our internal belief systems for discrimination and stereotyping. </a:t>
            </a:r>
          </a:p>
          <a:p>
            <a:r>
              <a:rPr lang="en-US" sz="1200" kern="1200" dirty="0">
                <a:solidFill>
                  <a:schemeClr val="tx1"/>
                </a:solidFill>
                <a:effectLst/>
                <a:latin typeface="+mn-lt"/>
                <a:ea typeface="+mn-ea"/>
                <a:cs typeface="+mn-cs"/>
              </a:rPr>
              <a:t>Groups should list their responses on the chart paper.</a:t>
            </a:r>
          </a:p>
          <a:p>
            <a:r>
              <a:rPr lang="en-US" sz="1200" kern="1200" dirty="0">
                <a:solidFill>
                  <a:schemeClr val="tx1"/>
                </a:solidFill>
                <a:effectLst/>
                <a:latin typeface="+mn-lt"/>
                <a:ea typeface="+mn-ea"/>
                <a:cs typeface="+mn-cs"/>
              </a:rPr>
              <a:t>In debrief, compare the ideas generated. You may also wish to add some of the possible answers below.</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critically important for each of us to consider examining and changing our personal barriers toward discrimination?</a:t>
            </a:r>
          </a:p>
          <a:p>
            <a:pPr eaLnBrk="1" hangingPunct="1">
              <a:spcBef>
                <a:spcPct val="0"/>
              </a:spcBef>
            </a:pPr>
            <a:endParaRPr lang="en-US" dirty="0"/>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D7BFC56-5864-4D7B-B012-B466B881CF5E}" type="slidenum">
              <a:rPr lang="en-CA" smtClean="0"/>
              <a:pPr eaLnBrk="1" hangingPunct="1"/>
              <a:t>38</a:t>
            </a:fld>
            <a:endParaRPr lang="en-CA"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Diversity initiatives usually start at the top of an organization, but change can be affected from any level. If you work in human resources, or in a functional position of authority, consider performing a cultural audit to describe the overall working environment, unwritten norms, possible barriers, and the existence of race, gender, and class issues.</a:t>
            </a:r>
          </a:p>
          <a:p>
            <a:r>
              <a:rPr lang="en-US" dirty="0"/>
              <a:t>•	Learn about the values and beliefs of others in the organization. Be alert for biases and stereotypes</a:t>
            </a:r>
          </a:p>
          <a:p>
            <a:r>
              <a:rPr lang="en-US" dirty="0"/>
              <a:t>•	Identify ways to value uniqueness among your colleagues</a:t>
            </a:r>
          </a:p>
          <a:p>
            <a:r>
              <a:rPr lang="en-US" dirty="0"/>
              <a:t>•	Watch for changes in relationships. Is there hostility among co-workers? What distinguishing background characteristics do you notice?</a:t>
            </a:r>
          </a:p>
          <a:p>
            <a:r>
              <a:rPr lang="en-US" dirty="0"/>
              <a:t>•	Suggest and take steps to implement discussions or workshops aimed at understanding and eliminating discrimination with friends, colleagues, social clubs, or religious groups</a:t>
            </a:r>
          </a:p>
          <a:p>
            <a:r>
              <a:rPr lang="en-US" dirty="0"/>
              <a:t>•	Leave copies of publications that educate about diversity in sight where your friends and associates might see them and question your interests</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39</a:t>
            </a:fld>
            <a:endParaRPr lang="en-CA" dirty="0"/>
          </a:p>
        </p:txBody>
      </p:sp>
    </p:spTree>
    <p:extLst>
      <p:ext uri="{BB962C8B-B14F-4D97-AF65-F5344CB8AC3E}">
        <p14:creationId xmlns:p14="http://schemas.microsoft.com/office/powerpoint/2010/main" val="11910079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spcBef>
                <a:spcPct val="0"/>
              </a:spcBef>
            </a:pPr>
            <a:r>
              <a:rPr lang="en-US" dirty="0"/>
              <a:t>Below are several suggestions to encourage breaking down stereotypical barriers in social, community, and other non-work settings.</a:t>
            </a:r>
          </a:p>
          <a:p>
            <a:pPr eaLnBrk="1" hangingPunct="1">
              <a:spcBef>
                <a:spcPct val="0"/>
              </a:spcBef>
            </a:pPr>
            <a:r>
              <a:rPr lang="en-US" dirty="0"/>
              <a:t>•	Suggest and take steps to implement discussions or workshops aimed at understanding and eliminating discrimination with friends, colleagues, social clubs, or religious groups</a:t>
            </a:r>
          </a:p>
          <a:p>
            <a:pPr eaLnBrk="1" hangingPunct="1">
              <a:spcBef>
                <a:spcPct val="0"/>
              </a:spcBef>
            </a:pPr>
            <a:r>
              <a:rPr lang="en-US" dirty="0"/>
              <a:t>•	Investigate the curricula of local schools in terms of their treatment of the issues of discrimination (also discrimination in textbooks, assemblies, faculty, staff, administration, and athletic programs and directors)</a:t>
            </a:r>
          </a:p>
          <a:p>
            <a:pPr eaLnBrk="1" hangingPunct="1">
              <a:spcBef>
                <a:spcPct val="0"/>
              </a:spcBef>
            </a:pPr>
            <a:r>
              <a:rPr lang="en-US" dirty="0"/>
              <a:t>•	Evaluate your buying habits so that you do not support shops, companies, or personnel that follow discriminatory practices</a:t>
            </a:r>
          </a:p>
          <a:p>
            <a:pPr eaLnBrk="1" hangingPunct="1">
              <a:spcBef>
                <a:spcPct val="0"/>
              </a:spcBef>
            </a:pPr>
            <a:r>
              <a:rPr lang="en-US" dirty="0"/>
              <a:t>•	Suggest and take steps to implement discussions or workshops aimed at understanding and eliminating discrimination with friends, social clubs, civic or religious groups</a:t>
            </a:r>
          </a:p>
          <a:p>
            <a:pPr eaLnBrk="1" hangingPunct="1">
              <a:spcBef>
                <a:spcPct val="0"/>
              </a:spcBef>
            </a:pPr>
            <a:r>
              <a:rPr lang="en-US" dirty="0"/>
              <a:t>As you gain more awareness and knowledge about groups different than you, not only will your stereotypes lessen, but you will also become better equipped to educate and challenge others about their stereotypes.</a:t>
            </a:r>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explore ways of breaking down discrimination barriers in the workplace </a:t>
            </a:r>
          </a:p>
          <a:p>
            <a:r>
              <a:rPr lang="en-US" sz="1200" kern="1200" dirty="0">
                <a:solidFill>
                  <a:schemeClr val="tx1"/>
                </a:solidFill>
                <a:effectLst/>
                <a:latin typeface="+mn-lt"/>
                <a:ea typeface="+mn-ea"/>
                <a:cs typeface="+mn-cs"/>
              </a:rPr>
              <a:t>Topic Summary</a:t>
            </a:r>
          </a:p>
          <a:p>
            <a:r>
              <a:rPr lang="en-US" sz="1200" kern="1200" dirty="0">
                <a:solidFill>
                  <a:schemeClr val="tx1"/>
                </a:solidFill>
                <a:effectLst/>
                <a:latin typeface="+mn-lt"/>
                <a:ea typeface="+mn-ea"/>
                <a:cs typeface="+mn-cs"/>
              </a:rPr>
              <a:t>Encouraging Inclusion</a:t>
            </a:r>
          </a:p>
          <a:p>
            <a:r>
              <a:rPr lang="en-US" sz="1200" kern="1200" dirty="0">
                <a:solidFill>
                  <a:schemeClr val="tx1"/>
                </a:solidFill>
                <a:effectLst/>
                <a:latin typeface="+mn-lt"/>
                <a:ea typeface="+mn-ea"/>
                <a:cs typeface="+mn-cs"/>
              </a:rPr>
              <a:t>Participants are given a hypothetical case and asked to brainstorm ideas for effecting positive change towards inclusion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05-Encouraging Inclusion</a:t>
            </a:r>
          </a:p>
          <a:p>
            <a:r>
              <a:rPr lang="en-US" sz="1200" kern="1200" dirty="0">
                <a:solidFill>
                  <a:schemeClr val="tx1"/>
                </a:solidFill>
                <a:effectLst/>
                <a:latin typeface="+mn-lt"/>
                <a:ea typeface="+mn-ea"/>
                <a:cs typeface="+mn-cs"/>
              </a:rPr>
              <a:t>Flip chart paper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four and distribute the worksheet.</a:t>
            </a:r>
          </a:p>
          <a:p>
            <a:r>
              <a:rPr lang="en-US" sz="1200" kern="1200" dirty="0">
                <a:solidFill>
                  <a:schemeClr val="tx1"/>
                </a:solidFill>
                <a:effectLst/>
                <a:latin typeface="+mn-lt"/>
                <a:ea typeface="+mn-ea"/>
                <a:cs typeface="+mn-cs"/>
              </a:rPr>
              <a:t>After participants have read the case, tell the groups that they are playing the role of Bill and Anna, employees in the company who are aware of the potential discrimination situation.</a:t>
            </a:r>
          </a:p>
          <a:p>
            <a:r>
              <a:rPr lang="en-US" sz="1200" kern="1200" dirty="0">
                <a:solidFill>
                  <a:schemeClr val="tx1"/>
                </a:solidFill>
                <a:effectLst/>
                <a:latin typeface="+mn-lt"/>
                <a:ea typeface="+mn-ea"/>
                <a:cs typeface="+mn-cs"/>
              </a:rPr>
              <a:t>Ask the groups to brainstorm initiatives that they -- as Bill and Anna -- would take to affect change so that all clinics are considered for the employee of the year award.</a:t>
            </a:r>
          </a:p>
          <a:p>
            <a:r>
              <a:rPr lang="en-US" sz="1200" kern="1200" dirty="0">
                <a:solidFill>
                  <a:schemeClr val="tx1"/>
                </a:solidFill>
                <a:effectLst/>
                <a:latin typeface="+mn-lt"/>
                <a:ea typeface="+mn-ea"/>
                <a:cs typeface="+mn-cs"/>
              </a:rPr>
              <a:t>In debrief, share, and explore the ideas from each group.</a:t>
            </a:r>
          </a:p>
          <a:p>
            <a:r>
              <a:rPr lang="en-US" sz="1200" kern="1200" dirty="0">
                <a:solidFill>
                  <a:schemeClr val="tx1"/>
                </a:solidFill>
                <a:effectLst/>
                <a:latin typeface="+mn-lt"/>
                <a:ea typeface="+mn-ea"/>
                <a:cs typeface="+mn-cs"/>
              </a:rPr>
              <a:t>Ask: What would happen if no one takes up the challenge to make this contest event more inclusive?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everyone’s responsibility to take a stand to reduce stereotyping and encourage diversity?</a:t>
            </a:r>
          </a:p>
          <a:p>
            <a:r>
              <a:rPr lang="en-US" sz="1200" kern="1200" dirty="0">
                <a:solidFill>
                  <a:schemeClr val="tx1"/>
                </a:solidFill>
                <a:effectLst/>
                <a:latin typeface="+mn-lt"/>
                <a:ea typeface="+mn-ea"/>
                <a:cs typeface="+mn-cs"/>
              </a:rPr>
              <a:t>Remind participants to consider adding an item to their action plan.</a:t>
            </a:r>
          </a:p>
          <a:p>
            <a:pPr eaLnBrk="1" hangingPunct="1">
              <a:spcBef>
                <a:spcPct val="0"/>
              </a:spcBef>
            </a:pPr>
            <a:endParaRPr lang="en-US" dirty="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CAD70A4-C91A-432F-A243-056FF551D4D3}" type="slidenum">
              <a:rPr lang="en-CA" smtClean="0"/>
              <a:pPr eaLnBrk="1" hangingPunct="1"/>
              <a:t>40</a:t>
            </a:fld>
            <a:endParaRPr lang="en-C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24303811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Words are a powerful tool. Knowing how we use words to communicate is vital in understanding where it fits into diversity. Saying the right thing or even more important not saying the wrong thing will help you in your everyday life. Through this module we will touch on differences between listening and hearing, and asking the right questions and communicating with power.</a:t>
            </a:r>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51</a:t>
            </a:fld>
            <a:endParaRPr lang="en-CA" dirty="0"/>
          </a:p>
        </p:txBody>
      </p:sp>
    </p:spTree>
    <p:extLst>
      <p:ext uri="{BB962C8B-B14F-4D97-AF65-F5344CB8AC3E}">
        <p14:creationId xmlns:p14="http://schemas.microsoft.com/office/powerpoint/2010/main" val="8631092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US" dirty="0"/>
              <a:t>Hearing is the act of perceiving sound by the ear. Assuming an individual is not hearing-impaired, hearing simply happens. However listening is something that one consciously chooses to do. It requires concentration to allow the brain to process the meaning from words and sentences.</a:t>
            </a:r>
          </a:p>
          <a:p>
            <a:r>
              <a:rPr lang="en-US" dirty="0"/>
              <a:t>Listening leads to learning, but this is not always an easy task.  Adults speak at a normal rate of 100-150 words per minute.  The brain, however, can think at 400-500 words per minute, leaving extra time for daydreaming, or anticipating the speaker’s next words.</a:t>
            </a:r>
          </a:p>
          <a:p>
            <a:r>
              <a:rPr lang="en-US" dirty="0"/>
              <a:t>Listening Skills</a:t>
            </a:r>
          </a:p>
          <a:p>
            <a:r>
              <a:rPr lang="en-US" dirty="0"/>
              <a:t>Listening skills can be learned and refined. The art of active listening allows you to fully receive a message from another person. Especially during a conversation with someone who has a different accent or perhaps a speech impediment. Active listening allows you to be sensitive to the multiple dimensions of the communication that make up an entire message.  These listening dimensions include:</a:t>
            </a:r>
          </a:p>
          <a:p>
            <a:r>
              <a:rPr lang="en-US" dirty="0"/>
              <a:t>•	What is the reason the person is communicating with me now?</a:t>
            </a:r>
          </a:p>
          <a:p>
            <a:r>
              <a:rPr lang="en-US" dirty="0"/>
              <a:t>•	What does the length of the message tell me about its importance?</a:t>
            </a:r>
          </a:p>
          <a:p>
            <a:r>
              <a:rPr lang="en-US" dirty="0"/>
              <a:t>•	How is the message being made? </a:t>
            </a:r>
          </a:p>
          <a:p>
            <a:r>
              <a:rPr lang="en-US" dirty="0"/>
              <a:t>•	What clues do the loudness and speed of speaking give me?</a:t>
            </a:r>
          </a:p>
          <a:p>
            <a:r>
              <a:rPr lang="en-US" dirty="0"/>
              <a:t>•	 How do pauses and hesitations enhance or detract from the message?</a:t>
            </a:r>
          </a:p>
          <a:p>
            <a:r>
              <a:rPr lang="en-US" dirty="0"/>
              <a:t>•	What do eye contact, posture, or facial expressions tell me that perhaps words do not?</a:t>
            </a:r>
          </a:p>
          <a:p>
            <a:r>
              <a:rPr lang="en-US" dirty="0"/>
              <a:t>Barriers to Effective Listening</a:t>
            </a:r>
          </a:p>
          <a:p>
            <a:r>
              <a:rPr lang="en-US" dirty="0"/>
              <a:t>In order to listen effectively, one must overcome several barriers to receiving the message:</a:t>
            </a:r>
          </a:p>
          <a:p>
            <a:r>
              <a:rPr lang="en-US" dirty="0"/>
              <a:t>•	The message content</a:t>
            </a:r>
          </a:p>
          <a:p>
            <a:r>
              <a:rPr lang="en-US" dirty="0"/>
              <a:t>•	The appeal of the speaker</a:t>
            </a:r>
          </a:p>
          <a:p>
            <a:r>
              <a:rPr lang="en-US" dirty="0"/>
              <a:t>•	Any external distractions</a:t>
            </a:r>
          </a:p>
          <a:p>
            <a:r>
              <a:rPr lang="en-US" dirty="0"/>
              <a:t>•	Emotional interjections</a:t>
            </a:r>
          </a:p>
          <a:p>
            <a:r>
              <a:rPr lang="en-US" dirty="0"/>
              <a:t>•	The level of clarity in the language</a:t>
            </a:r>
          </a:p>
          <a:p>
            <a:r>
              <a:rPr lang="en-US" dirty="0"/>
              <a:t>•	Perceiving only parts of the message selectively</a:t>
            </a:r>
          </a:p>
          <a:p>
            <a:r>
              <a:rPr lang="en-US" dirty="0"/>
              <a:t>•	The absence of or poor, inappropriate feedback</a:t>
            </a:r>
          </a:p>
          <a:p>
            <a:r>
              <a:rPr lang="en-US" dirty="0"/>
              <a:t>Communication at Meetings</a:t>
            </a:r>
          </a:p>
          <a:p>
            <a:r>
              <a:rPr lang="en-US" dirty="0"/>
              <a:t>People from some cultural groups prefer in-person meetings more than other groups. Face-to-Face meetings are more important to people from Africa, East, South and Central Asia, and the Middle East and Arabic countries. Virtual (electronic) meetings work for Latin Americans, and people from Europe, Australia, and North America.</a:t>
            </a:r>
          </a:p>
          <a:p>
            <a:r>
              <a:rPr lang="en-US" dirty="0"/>
              <a:t>Using an Interpreter</a:t>
            </a:r>
          </a:p>
          <a:p>
            <a:r>
              <a:rPr lang="en-US" dirty="0"/>
              <a:t>There may be times -- especially if you work in an organization with locations around the world – which the use of an interpreter can help overcome language barriers as everyone listens. This reduces frustration with the communication process, and allows participants to stay focused on understanding the messages.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consider the elements of active listening skills when planning a meeting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Leverage Listening</a:t>
            </a:r>
          </a:p>
          <a:p>
            <a:r>
              <a:rPr lang="en-US" sz="1200" kern="1200" dirty="0">
                <a:solidFill>
                  <a:schemeClr val="tx1"/>
                </a:solidFill>
                <a:effectLst/>
                <a:latin typeface="+mn-lt"/>
                <a:ea typeface="+mn-ea"/>
                <a:cs typeface="+mn-cs"/>
              </a:rPr>
              <a:t>With a culturally diverse audience, it is important to consider many factors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06-Leverage Listening</a:t>
            </a:r>
          </a:p>
          <a:p>
            <a:r>
              <a:rPr lang="en-US" sz="1200" kern="1200" dirty="0">
                <a:solidFill>
                  <a:schemeClr val="tx1"/>
                </a:solidFill>
                <a:effectLst/>
                <a:latin typeface="+mn-lt"/>
                <a:ea typeface="+mn-ea"/>
                <a:cs typeface="+mn-cs"/>
              </a:rPr>
              <a:t>Flip chart paper and markers for each group</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a two-part exercise.</a:t>
            </a:r>
          </a:p>
          <a:p>
            <a:r>
              <a:rPr lang="en-US" sz="1200" kern="1200" dirty="0">
                <a:solidFill>
                  <a:schemeClr val="tx1"/>
                </a:solidFill>
                <a:effectLst/>
                <a:latin typeface="+mn-lt"/>
                <a:ea typeface="+mn-ea"/>
                <a:cs typeface="+mn-cs"/>
              </a:rPr>
              <a:t>With the large group, discuss the following concepts: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Six listening dimensions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Seven barriers to effective listening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Cultural preferences regarding physical meetings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possible need for an interpreter.</a:t>
            </a:r>
          </a:p>
          <a:p>
            <a:r>
              <a:rPr lang="en-US" sz="1200" kern="1200" dirty="0">
                <a:solidFill>
                  <a:schemeClr val="tx1"/>
                </a:solidFill>
                <a:effectLst/>
                <a:latin typeface="+mn-lt"/>
                <a:ea typeface="+mn-ea"/>
                <a:cs typeface="+mn-cs"/>
              </a:rPr>
              <a:t>Divide participants into groups of four. Distribute the worksheet.</a:t>
            </a:r>
          </a:p>
          <a:p>
            <a:r>
              <a:rPr lang="en-US" sz="1200" kern="1200" dirty="0">
                <a:solidFill>
                  <a:schemeClr val="tx1"/>
                </a:solidFill>
                <a:effectLst/>
                <a:latin typeface="+mn-lt"/>
                <a:ea typeface="+mn-ea"/>
                <a:cs typeface="+mn-cs"/>
              </a:rPr>
              <a:t>Ask participants to read the short list of facts, and then plan a short meeting designed to make sure that participants are as free as possible to be active listeners.</a:t>
            </a:r>
          </a:p>
          <a:p>
            <a:r>
              <a:rPr lang="en-US" sz="1200" kern="1200" dirty="0">
                <a:solidFill>
                  <a:schemeClr val="tx1"/>
                </a:solidFill>
                <a:effectLst/>
                <a:latin typeface="+mn-lt"/>
                <a:ea typeface="+mn-ea"/>
                <a:cs typeface="+mn-cs"/>
              </a:rPr>
              <a:t>In debrief:</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Share group results for plans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Ask why it is so critical to make sure to plan for active listening?</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two barriers to active listening?</a:t>
            </a:r>
          </a:p>
          <a:p>
            <a:r>
              <a:rPr lang="en-US" sz="1200" kern="1200" dirty="0">
                <a:solidFill>
                  <a:schemeClr val="tx1"/>
                </a:solidFill>
                <a:effectLst/>
                <a:latin typeface="+mn-lt"/>
                <a:ea typeface="+mn-ea"/>
                <a:cs typeface="+mn-cs"/>
              </a:rPr>
              <a:t>What are two listening dimensions?</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52</a:t>
            </a:fld>
            <a:endParaRPr lang="en-CA" dirty="0"/>
          </a:p>
        </p:txBody>
      </p:sp>
    </p:spTree>
    <p:extLst>
      <p:ext uri="{BB962C8B-B14F-4D97-AF65-F5344CB8AC3E}">
        <p14:creationId xmlns:p14="http://schemas.microsoft.com/office/powerpoint/2010/main" val="35289924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85000" lnSpcReduction="20000"/>
          </a:bodyPr>
          <a:lstStyle/>
          <a:p>
            <a:pPr>
              <a:defRPr/>
            </a:pPr>
            <a:r>
              <a:rPr lang="en-US" b="1" cap="small" dirty="0"/>
              <a:t>Especially when communicating interpersonally in a diverse workplace environment, good question-asking skills are critical so that the message you are receiving is accurate and complete.</a:t>
            </a:r>
          </a:p>
          <a:p>
            <a:pPr>
              <a:defRPr/>
            </a:pPr>
            <a:r>
              <a:rPr lang="en-US" b="1" cap="small" dirty="0"/>
              <a:t>Active listeners use specific questioning techniques to elicit more information from speakers.  Below are three types of questions to use when practicing active listening.</a:t>
            </a:r>
          </a:p>
          <a:p>
            <a:pPr>
              <a:defRPr/>
            </a:pPr>
            <a:r>
              <a:rPr lang="en-US" b="1" cap="small" dirty="0"/>
              <a:t>Open Questions</a:t>
            </a:r>
          </a:p>
          <a:p>
            <a:pPr>
              <a:defRPr/>
            </a:pPr>
            <a:r>
              <a:rPr lang="en-US" b="1" cap="small" dirty="0"/>
              <a:t>Using an open question stimulates thinking and discussion or responses, including opinions or feelings.  Open questions pass control of the conversation to the respondent. Leading words in open questions include: Why, what, or how, as in the following examples:</a:t>
            </a:r>
          </a:p>
          <a:p>
            <a:pPr>
              <a:defRPr/>
            </a:pPr>
            <a:r>
              <a:rPr lang="en-US" b="1" cap="small" dirty="0"/>
              <a:t>•	What are our benchmarks for improving our diversity training?</a:t>
            </a:r>
          </a:p>
          <a:p>
            <a:pPr>
              <a:defRPr/>
            </a:pPr>
            <a:r>
              <a:rPr lang="en-US" b="1" cap="small" dirty="0"/>
              <a:t>•	How are we conducting diversity initiatives in our organization?</a:t>
            </a:r>
          </a:p>
          <a:p>
            <a:pPr>
              <a:defRPr/>
            </a:pPr>
            <a:r>
              <a:rPr lang="en-US" b="1" cap="small" dirty="0"/>
              <a:t>Clarifying Questions</a:t>
            </a:r>
          </a:p>
          <a:p>
            <a:pPr>
              <a:defRPr/>
            </a:pPr>
            <a:r>
              <a:rPr lang="en-US" b="1" cap="small" dirty="0"/>
              <a:t>Asking a clarifying question helps to remove ambiguity, elicits additional detail, and guides the answer to a question. Frame your question as someone trying to understand in more detail. Often asking for a specific example is useful. This also helps the speaker evaluate his or her own opinions and perspective. Below are some examples:</a:t>
            </a:r>
          </a:p>
          <a:p>
            <a:pPr>
              <a:defRPr/>
            </a:pPr>
            <a:r>
              <a:rPr lang="en-US" b="1" cap="small" dirty="0"/>
              <a:t>•	I’m not sure I understood that correctly. How will we deliver the online training?</a:t>
            </a:r>
          </a:p>
          <a:p>
            <a:pPr>
              <a:defRPr/>
            </a:pPr>
            <a:r>
              <a:rPr lang="en-US" b="1" cap="small" dirty="0"/>
              <a:t>•	I heard your proposed budget number, but what sort of diversity program training modules can we really afford?</a:t>
            </a:r>
          </a:p>
          <a:p>
            <a:pPr>
              <a:defRPr/>
            </a:pPr>
            <a:r>
              <a:rPr lang="en-US" b="1" cap="small" dirty="0"/>
              <a:t>Closed Questions</a:t>
            </a:r>
          </a:p>
          <a:p>
            <a:pPr>
              <a:defRPr/>
            </a:pPr>
            <a:r>
              <a:rPr lang="en-US" b="1" cap="small" dirty="0"/>
              <a:t>Closed questions usually require a one-word answer, and effectively shut off discussion.  Closed questions provide facts, allow the questioner to maintain control of the conversation, and are easy to answer. Typical leading words are: Is, can, how many, when, or does.  While closed questions are not the optimum choice for active listening, at times they are necessary, and may be helpful when you are interacting with someone who speaks in a different language or who has a speech impediment. Examples of closed questions are: </a:t>
            </a:r>
          </a:p>
          <a:p>
            <a:pPr>
              <a:defRPr/>
            </a:pPr>
            <a:r>
              <a:rPr lang="en-US" b="1" cap="small" dirty="0"/>
              <a:t>•	Do we have a diversity program at our company?</a:t>
            </a:r>
          </a:p>
          <a:p>
            <a:pPr>
              <a:defRPr/>
            </a:pPr>
            <a:r>
              <a:rPr lang="en-US" b="1" cap="small" dirty="0"/>
              <a:t>•	When will the new inclusivity training course be launched?</a:t>
            </a:r>
          </a:p>
          <a:p>
            <a:pPr>
              <a:defRPr/>
            </a:pPr>
            <a:endParaRPr lang="en-CA" dirty="0"/>
          </a:p>
          <a:p>
            <a:pPr>
              <a:defRPr/>
            </a:pPr>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practice asking open and clarifying questions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You Draw?</a:t>
            </a:r>
          </a:p>
          <a:p>
            <a:r>
              <a:rPr lang="en-US" sz="1200" kern="1200" dirty="0">
                <a:solidFill>
                  <a:schemeClr val="tx1"/>
                </a:solidFill>
                <a:effectLst/>
                <a:latin typeface="+mn-lt"/>
                <a:ea typeface="+mn-ea"/>
                <a:cs typeface="+mn-cs"/>
              </a:rPr>
              <a:t>Good questioning skills are a valuable asset when interacting with people who speak a different language or have a disability. This exercise allows participants to practice questioning skills to learn more about a drawing they cannot see.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3 simple drawings showing shapes of your choice. For example, one drawing might be a triangle that points down to and touches a square. Another might be a circle within a circle, etc.</a:t>
            </a:r>
          </a:p>
          <a:p>
            <a:r>
              <a:rPr lang="en-US" sz="1200" kern="1200" dirty="0">
                <a:solidFill>
                  <a:schemeClr val="tx1"/>
                </a:solidFill>
                <a:effectLst/>
                <a:latin typeface="+mn-lt"/>
                <a:ea typeface="+mn-ea"/>
                <a:cs typeface="+mn-cs"/>
              </a:rPr>
              <a:t>Paper and pens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a large group exercise.</a:t>
            </a:r>
          </a:p>
          <a:p>
            <a:r>
              <a:rPr lang="en-US" sz="1200" b="1" kern="1200" dirty="0">
                <a:solidFill>
                  <a:schemeClr val="tx1"/>
                </a:solidFill>
                <a:effectLst/>
                <a:latin typeface="+mn-lt"/>
                <a:ea typeface="+mn-ea"/>
                <a:cs typeface="+mn-cs"/>
              </a:rPr>
              <a:t>Drawing 1</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Obtain a volunteer and provide drawing 1. Do not allow anyone else to see the drawing. Have your volunteer step to a corner of the room facing everyone, and then describe the drawing.</a:t>
            </a:r>
          </a:p>
          <a:p>
            <a:r>
              <a:rPr lang="en-US" sz="1200" kern="1200" dirty="0">
                <a:solidFill>
                  <a:schemeClr val="tx1"/>
                </a:solidFill>
                <a:effectLst/>
                <a:latin typeface="+mn-lt"/>
                <a:ea typeface="+mn-ea"/>
                <a:cs typeface="+mn-cs"/>
              </a:rPr>
              <a:t>DO NOT ALLOW PARTICIPANTS TO ASK ANY QUESTIONS.</a:t>
            </a:r>
          </a:p>
          <a:p>
            <a:r>
              <a:rPr lang="en-US" sz="1200" kern="1200" dirty="0">
                <a:solidFill>
                  <a:schemeClr val="tx1"/>
                </a:solidFill>
                <a:effectLst/>
                <a:latin typeface="+mn-lt"/>
                <a:ea typeface="+mn-ea"/>
                <a:cs typeface="+mn-cs"/>
              </a:rPr>
              <a:t>Ask them to draw the picture they heard about on a blank piece of paper as closely as they can to what the volunteer has described. </a:t>
            </a:r>
          </a:p>
          <a:p>
            <a:r>
              <a:rPr lang="en-US" sz="1200" kern="1200" dirty="0">
                <a:solidFill>
                  <a:schemeClr val="tx1"/>
                </a:solidFill>
                <a:effectLst/>
                <a:latin typeface="+mn-lt"/>
                <a:ea typeface="+mn-ea"/>
                <a:cs typeface="+mn-cs"/>
              </a:rPr>
              <a:t>Have everyone compare their images with each other and also to the source drawing and follow with a discussion about the outcome without the opportunity for questioning.</a:t>
            </a:r>
          </a:p>
          <a:p>
            <a:r>
              <a:rPr lang="en-US" sz="1200" b="1" kern="1200" dirty="0">
                <a:solidFill>
                  <a:schemeClr val="tx1"/>
                </a:solidFill>
                <a:effectLst/>
                <a:latin typeface="+mn-lt"/>
                <a:ea typeface="+mn-ea"/>
                <a:cs typeface="+mn-cs"/>
              </a:rPr>
              <a:t>Drawing 2</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 new volunteer repeat the exercise with</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Drawing 2.  But this time, allow the group to ask only </a:t>
            </a:r>
            <a:r>
              <a:rPr lang="en-US" sz="1200" b="1" kern="1200" dirty="0">
                <a:solidFill>
                  <a:schemeClr val="tx1"/>
                </a:solidFill>
                <a:effectLst/>
                <a:latin typeface="+mn-lt"/>
                <a:ea typeface="+mn-ea"/>
                <a:cs typeface="+mn-cs"/>
              </a:rPr>
              <a:t>open</a:t>
            </a:r>
            <a:r>
              <a:rPr lang="en-US" sz="1200" kern="1200" dirty="0">
                <a:solidFill>
                  <a:schemeClr val="tx1"/>
                </a:solidFill>
                <a:effectLst/>
                <a:latin typeface="+mn-lt"/>
                <a:ea typeface="+mn-ea"/>
                <a:cs typeface="+mn-cs"/>
              </a:rPr>
              <a:t> questions. </a:t>
            </a:r>
          </a:p>
          <a:p>
            <a:r>
              <a:rPr lang="en-US" sz="1200" kern="1200" dirty="0">
                <a:solidFill>
                  <a:schemeClr val="tx1"/>
                </a:solidFill>
                <a:effectLst/>
                <a:latin typeface="+mn-lt"/>
                <a:ea typeface="+mn-ea"/>
                <a:cs typeface="+mn-cs"/>
              </a:rPr>
              <a:t>Note: If you hear any other type of questions, disallow them.</a:t>
            </a:r>
          </a:p>
          <a:p>
            <a:r>
              <a:rPr lang="en-US" sz="1200" kern="1200" dirty="0">
                <a:solidFill>
                  <a:schemeClr val="tx1"/>
                </a:solidFill>
                <a:effectLst/>
                <a:latin typeface="+mn-lt"/>
                <a:ea typeface="+mn-ea"/>
                <a:cs typeface="+mn-cs"/>
              </a:rPr>
              <a:t>Ask the group to draw the picture they heard about based on the description and the open questions they heard.</a:t>
            </a:r>
          </a:p>
          <a:p>
            <a:r>
              <a:rPr lang="en-US" sz="1200" b="1" kern="1200" dirty="0">
                <a:solidFill>
                  <a:schemeClr val="tx1"/>
                </a:solidFill>
                <a:effectLst/>
                <a:latin typeface="+mn-lt"/>
                <a:ea typeface="+mn-ea"/>
                <a:cs typeface="+mn-cs"/>
              </a:rPr>
              <a:t>Drawing 3:</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 new volunteer repeat the exercise with</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Drawing 3.  But this time, allow the group to ask questions, but only </a:t>
            </a:r>
            <a:r>
              <a:rPr lang="en-US" sz="1200" b="1" kern="1200" dirty="0">
                <a:solidFill>
                  <a:schemeClr val="tx1"/>
                </a:solidFill>
                <a:effectLst/>
                <a:latin typeface="+mn-lt"/>
                <a:ea typeface="+mn-ea"/>
                <a:cs typeface="+mn-cs"/>
              </a:rPr>
              <a:t>closed questions</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Note: If you hear any other type of questions, disallow them.</a:t>
            </a:r>
          </a:p>
          <a:p>
            <a:r>
              <a:rPr lang="en-US" sz="1200" kern="1200" dirty="0">
                <a:solidFill>
                  <a:schemeClr val="tx1"/>
                </a:solidFill>
                <a:effectLst/>
                <a:latin typeface="+mn-lt"/>
                <a:ea typeface="+mn-ea"/>
                <a:cs typeface="+mn-cs"/>
              </a:rPr>
              <a:t>Ask the group to the picture they heard about based on the description and the open questions they heard.</a:t>
            </a:r>
          </a:p>
          <a:p>
            <a:r>
              <a:rPr lang="en-US" sz="1200" kern="1200" dirty="0">
                <a:solidFill>
                  <a:schemeClr val="tx1"/>
                </a:solidFill>
                <a:effectLst/>
                <a:latin typeface="+mn-lt"/>
                <a:ea typeface="+mn-ea"/>
                <a:cs typeface="+mn-cs"/>
              </a:rPr>
              <a:t>In debrief, compare, and discuss the results of the three approaches: No questions, open questions, and closed questions.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3 types of questions that you can use to facilitate achieving a successful outcome in a communication?</a:t>
            </a:r>
          </a:p>
          <a:p>
            <a:pPr>
              <a:defRPr/>
            </a:pPr>
            <a:endParaRPr lang="en-CA"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58C08DE-3D83-4334-9728-418C787CAC19}" type="slidenum">
              <a:rPr lang="en-CA" smtClean="0"/>
              <a:pPr eaLnBrk="1" hangingPunct="1"/>
              <a:t>53</a:t>
            </a:fld>
            <a:endParaRPr lang="en-CA"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dirty="0"/>
              <a:t>It’s been said that you have between thirty seconds and two minutes to capture your participants’ attention.  In a diverse cultural work environment, this time frame is even more challenging.</a:t>
            </a:r>
          </a:p>
          <a:p>
            <a:r>
              <a:rPr lang="en-US" dirty="0"/>
              <a:t>In addition to voice characteristics, there are methods you can use to make communication with a non-English speaking person – or a hearing impaired person more efficient and message-effective.</a:t>
            </a:r>
          </a:p>
          <a:p>
            <a:r>
              <a:rPr lang="en-US" dirty="0"/>
              <a:t>Ten Tips for Communicating With a non- Native English Speaker</a:t>
            </a:r>
          </a:p>
          <a:p>
            <a:r>
              <a:rPr lang="en-US" dirty="0"/>
              <a:t>1.	Make clear eye contact, right from the beginning.</a:t>
            </a:r>
          </a:p>
          <a:p>
            <a:r>
              <a:rPr lang="en-US" dirty="0"/>
              <a:t>2.	Speak a bit more slowly than you normally do so the non-native speaker or hearing impaired person can keep pace with you.</a:t>
            </a:r>
          </a:p>
          <a:p>
            <a:r>
              <a:rPr lang="en-US" dirty="0"/>
              <a:t>3.	Enhance your message with facial expressions that convey emotions such as joy, frustration, fright, or anger.</a:t>
            </a:r>
          </a:p>
          <a:p>
            <a:r>
              <a:rPr lang="en-US" dirty="0"/>
              <a:t>4.	Try different words that accomplish the same purpose. Many people from different cultures have a passive knowledge of English gained through the media. Try saying a word slowly or with a different pronunciation.</a:t>
            </a:r>
          </a:p>
          <a:p>
            <a:r>
              <a:rPr lang="en-US" dirty="0"/>
              <a:t>5.	Draw a concept if you realize that words alone are not conveying it. Repeat the word or phrase as you draw.</a:t>
            </a:r>
          </a:p>
          <a:p>
            <a:r>
              <a:rPr lang="en-US" dirty="0"/>
              <a:t>6.	Confirm meanings by using an open-ended question or command such as “Please say back to me what we discussed”.</a:t>
            </a:r>
          </a:p>
          <a:p>
            <a:r>
              <a:rPr lang="en-US" dirty="0"/>
              <a:t>7.	Enlist the assistance of a translator of necessary.</a:t>
            </a:r>
          </a:p>
          <a:p>
            <a:r>
              <a:rPr lang="en-US" dirty="0"/>
              <a:t>8.	Be patient; the key to overcoming a language barrier is patience.</a:t>
            </a:r>
          </a:p>
          <a:p>
            <a:r>
              <a:rPr lang="en-US" dirty="0"/>
              <a:t>9.	Use short words and short sentences. Keep your words very literal.</a:t>
            </a:r>
          </a:p>
          <a:p>
            <a:r>
              <a:rPr lang="en-US" dirty="0"/>
              <a:t>10.	Avoid slang (technical person, instead of “geek”) and contractions (do not, instead of don’t).</a:t>
            </a:r>
          </a:p>
          <a:p>
            <a:r>
              <a:rPr lang="en-US" dirty="0"/>
              <a:t>Seven Suggestions for Communicating with a Person who is Hearing Impaired</a:t>
            </a:r>
          </a:p>
          <a:p>
            <a:r>
              <a:rPr lang="en-US" dirty="0"/>
              <a:t>1.	Attract the listener's attention</a:t>
            </a:r>
          </a:p>
          <a:p>
            <a:r>
              <a:rPr lang="en-US" dirty="0"/>
              <a:t>2.	Speak clearly and naturally</a:t>
            </a:r>
          </a:p>
          <a:p>
            <a:r>
              <a:rPr lang="en-US" dirty="0"/>
              <a:t>3.	Move closer</a:t>
            </a:r>
          </a:p>
          <a:p>
            <a:r>
              <a:rPr lang="en-US" dirty="0"/>
              <a:t>4.	Face the listener</a:t>
            </a:r>
          </a:p>
          <a:p>
            <a:r>
              <a:rPr lang="en-US" dirty="0"/>
              <a:t>5.	Take the surroundings into account</a:t>
            </a:r>
          </a:p>
          <a:p>
            <a:r>
              <a:rPr lang="en-US" dirty="0"/>
              <a:t>6.	Understand that using hearing instruments can be tiring</a:t>
            </a:r>
          </a:p>
          <a:p>
            <a:r>
              <a:rPr lang="en-US" dirty="0"/>
              <a:t>7.	Restate your message</a:t>
            </a:r>
          </a:p>
          <a:p>
            <a:r>
              <a:rPr lang="en-US" dirty="0"/>
              <a:t>Voice</a:t>
            </a:r>
          </a:p>
          <a:p>
            <a:r>
              <a:rPr lang="en-US" dirty="0"/>
              <a:t>38% of a particular message received by a listener is governed by the tone and quality of your voice. The pitch, volume, and control of your voice all make a difference in how your message is perceived by your audience.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practice three exercises using various tones of voice to emphasize communication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Vibrant Voice Tones</a:t>
            </a:r>
          </a:p>
          <a:p>
            <a:r>
              <a:rPr lang="en-US" sz="1200" kern="1200" dirty="0">
                <a:solidFill>
                  <a:schemeClr val="tx1"/>
                </a:solidFill>
                <a:effectLst/>
                <a:latin typeface="+mn-lt"/>
                <a:ea typeface="+mn-ea"/>
                <a:cs typeface="+mn-cs"/>
              </a:rPr>
              <a:t>This exercise helps participants by exploring the impact of certain changes to their voice tones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07-Vibrant Voice Tones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avoid discomfort or embarrassment, this exercise will be completed independently by participants. Before you run it, check out your facility and identify an assortment of locations where people might go to perform them.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Distribute the worksheet to everyone. Instructions: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This is a three-part exercise to help you explore the impact of voice tone on your communications to others.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will be working independently.  Find a comfortable spot (suggest some) where you can try these verbal activates to explore your own voice tone.</a:t>
            </a:r>
          </a:p>
          <a:p>
            <a:r>
              <a:rPr lang="en-US" sz="1200" kern="1200" dirty="0">
                <a:solidFill>
                  <a:schemeClr val="tx1"/>
                </a:solidFill>
                <a:effectLst/>
                <a:latin typeface="+mn-lt"/>
                <a:ea typeface="+mn-ea"/>
                <a:cs typeface="+mn-cs"/>
              </a:rPr>
              <a:t>In debrief, ask:</a:t>
            </a:r>
          </a:p>
          <a:p>
            <a:r>
              <a:rPr lang="en-US" sz="1200" kern="1200" dirty="0">
                <a:solidFill>
                  <a:schemeClr val="tx1"/>
                </a:solidFill>
                <a:effectLst/>
                <a:latin typeface="+mn-lt"/>
                <a:ea typeface="+mn-ea"/>
                <a:cs typeface="+mn-cs"/>
              </a:rPr>
              <a:t>What are your reactions to the concept that you can perform exercises to improve your voice tone?</a:t>
            </a:r>
          </a:p>
          <a:p>
            <a:r>
              <a:rPr lang="en-US" sz="1200" kern="1200" dirty="0">
                <a:solidFill>
                  <a:schemeClr val="tx1"/>
                </a:solidFill>
                <a:effectLst/>
                <a:latin typeface="+mn-lt"/>
                <a:ea typeface="+mn-ea"/>
                <a:cs typeface="+mn-cs"/>
              </a:rPr>
              <a:t>Can you think of a time when having a better command of voice tone such as we experienced today might have helped you to be a better communicator</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three qualities of our voice?</a:t>
            </a:r>
          </a:p>
          <a:p>
            <a:r>
              <a:rPr lang="en-US" sz="1200" kern="1200" dirty="0">
                <a:solidFill>
                  <a:schemeClr val="tx1"/>
                </a:solidFill>
                <a:effectLst/>
                <a:latin typeface="+mn-lt"/>
                <a:ea typeface="+mn-ea"/>
                <a:cs typeface="+mn-cs"/>
              </a:rPr>
              <a:t>Remind participants to consider adding an item to their action plan.</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54</a:t>
            </a:fld>
            <a:endParaRPr lang="en-CA" dirty="0"/>
          </a:p>
        </p:txBody>
      </p:sp>
    </p:spTree>
    <p:extLst>
      <p:ext uri="{BB962C8B-B14F-4D97-AF65-F5344CB8AC3E}">
        <p14:creationId xmlns:p14="http://schemas.microsoft.com/office/powerpoint/2010/main" val="24223984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all communicate nonverbally. The image that we project from our nonverbal communication affects the way that our spoken communication is received. While interpreting body language is important, it is equally important to understand what your nonverbal communication is telling others. It takes more than words to persuade others.</a:t>
            </a:r>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65</a:t>
            </a:fld>
            <a:endParaRPr lang="en-CA" dirty="0"/>
          </a:p>
        </p:txBody>
      </p:sp>
    </p:spTree>
    <p:extLst>
      <p:ext uri="{BB962C8B-B14F-4D97-AF65-F5344CB8AC3E}">
        <p14:creationId xmlns:p14="http://schemas.microsoft.com/office/powerpoint/2010/main" val="6065714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dirty="0"/>
              <a:t>Body language is a form of non-verbal communication involving the use of stylized gestures, postures, and physiologic signs that act as cues to other people. Humans unconsciously send and receive non-verbal signals through body language all the time.</a:t>
            </a:r>
          </a:p>
          <a:p>
            <a:r>
              <a:rPr lang="en-US" dirty="0"/>
              <a:t>One study at UCLA found that up to 93 percent of American communication effectiveness is determined by nonverbal cues. Another study indicated that the impact of a performance was determined 7 percent by the words used, 38 percent by voice quality, and 55 percent by non-verbal communication. Your body language must match the words you use. If a conflict arises between your words and your body language, your body language governs.</a:t>
            </a:r>
          </a:p>
          <a:p>
            <a:r>
              <a:rPr lang="en-US" dirty="0"/>
              <a:t>Below are examples of positive and negative body language in American culture.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practice interpreting the meaning of simple body language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First Impressions</a:t>
            </a:r>
          </a:p>
          <a:p>
            <a:r>
              <a:rPr lang="en-US" sz="1200" kern="1200" dirty="0">
                <a:solidFill>
                  <a:schemeClr val="tx1"/>
                </a:solidFill>
                <a:effectLst/>
                <a:latin typeface="+mn-lt"/>
                <a:ea typeface="+mn-ea"/>
                <a:cs typeface="+mn-cs"/>
              </a:rPr>
              <a:t>This exercise sets the stage for further non-verbal exploration by first focusing on examples of body language typical in the United States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the following words on the flip chart:</a:t>
            </a:r>
          </a:p>
          <a:p>
            <a:r>
              <a:rPr lang="en-US" sz="1200" kern="1200" dirty="0">
                <a:solidFill>
                  <a:schemeClr val="tx1"/>
                </a:solidFill>
                <a:effectLst/>
                <a:latin typeface="+mn-lt"/>
                <a:ea typeface="+mn-ea"/>
                <a:cs typeface="+mn-cs"/>
              </a:rPr>
              <a:t>Pleasure</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Confidence</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Arrogance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Nerves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Distress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four.</a:t>
            </a:r>
          </a:p>
          <a:p>
            <a:r>
              <a:rPr lang="en-US" sz="1200" kern="1200" dirty="0">
                <a:solidFill>
                  <a:schemeClr val="tx1"/>
                </a:solidFill>
                <a:effectLst/>
                <a:latin typeface="+mn-lt"/>
                <a:ea typeface="+mn-ea"/>
                <a:cs typeface="+mn-cs"/>
              </a:rPr>
              <a:t>Explain that this light exercise about body language involves a little bit of role-playing. If anyone is not comfortable about that, here she can be an observer. (Try to have only one observer for each group.)</a:t>
            </a:r>
          </a:p>
          <a:p>
            <a:r>
              <a:rPr lang="en-US" sz="1200" kern="1200" dirty="0">
                <a:solidFill>
                  <a:schemeClr val="tx1"/>
                </a:solidFill>
                <a:effectLst/>
                <a:latin typeface="+mn-lt"/>
                <a:ea typeface="+mn-ea"/>
                <a:cs typeface="+mn-cs"/>
              </a:rPr>
              <a:t>Ask the active participants to take turns walking up to their group colleagues in a way which shows pleasure</a:t>
            </a:r>
            <a:r>
              <a:rPr lang="en-US" sz="1200" b="1" kern="1200" dirty="0">
                <a:solidFill>
                  <a:schemeClr val="tx1"/>
                </a:solidFill>
                <a:effectLst/>
                <a:latin typeface="+mn-lt"/>
                <a:ea typeface="+mn-ea"/>
                <a:cs typeface="+mn-cs"/>
              </a:rPr>
              <a:t>, confidence, arrogance, nerves, or distress</a:t>
            </a:r>
            <a:r>
              <a:rPr lang="en-US" sz="1200" kern="1200" dirty="0">
                <a:solidFill>
                  <a:schemeClr val="tx1"/>
                </a:solidFill>
                <a:effectLst/>
                <a:latin typeface="+mn-lt"/>
                <a:ea typeface="+mn-ea"/>
                <a:cs typeface="+mn-cs"/>
              </a:rPr>
              <a:t>. They should not speak.</a:t>
            </a:r>
          </a:p>
          <a:p>
            <a:r>
              <a:rPr lang="en-US" sz="1200" kern="1200" dirty="0">
                <a:solidFill>
                  <a:schemeClr val="tx1"/>
                </a:solidFill>
                <a:effectLst/>
                <a:latin typeface="+mn-lt"/>
                <a:ea typeface="+mn-ea"/>
                <a:cs typeface="+mn-cs"/>
              </a:rPr>
              <a:t>Ask the other group members to identify which of these emotions is being demonstrated. </a:t>
            </a:r>
          </a:p>
          <a:p>
            <a:r>
              <a:rPr lang="en-US" sz="1200" kern="1200" dirty="0">
                <a:solidFill>
                  <a:schemeClr val="tx1"/>
                </a:solidFill>
                <a:effectLst/>
                <a:latin typeface="+mn-lt"/>
                <a:ea typeface="+mn-ea"/>
                <a:cs typeface="+mn-cs"/>
              </a:rPr>
              <a:t>Note: This kind of exercise often produces lots of fun and laughter which creates a positive learning experience.</a:t>
            </a:r>
          </a:p>
          <a:p>
            <a:r>
              <a:rPr lang="en-US" sz="1200" kern="1200" dirty="0">
                <a:solidFill>
                  <a:schemeClr val="tx1"/>
                </a:solidFill>
                <a:effectLst/>
                <a:latin typeface="+mn-lt"/>
                <a:ea typeface="+mn-ea"/>
                <a:cs typeface="+mn-cs"/>
              </a:rPr>
              <a:t>In the debrief,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Be sure to congratulate everyone on their acting skills.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Discuss how easily group members were able to spot the emotion. Record any mentioned non-verbal clues on the flip chart.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Tilburg University researcher Beatrice de Gelder and colleagues compiled photographs of men and women showing fear or anger in their facial expressions and body postures. Some photographs were altered so, for example, a fearful facial expression was paired with an angry body posture, which resulted in two "congruent" and two "incongruent" combinations.</a:t>
            </a:r>
          </a:p>
          <a:p>
            <a:r>
              <a:rPr lang="en-US" sz="1200" kern="1200" dirty="0">
                <a:solidFill>
                  <a:schemeClr val="tx1"/>
                </a:solidFill>
                <a:effectLst/>
                <a:latin typeface="+mn-lt"/>
                <a:ea typeface="+mn-ea"/>
                <a:cs typeface="+mn-cs"/>
              </a:rPr>
              <a:t>Each photograph was shown to 12 participants while measuring their electrical brain activity. Participants were asked to focus on the face in the photographs and decide whether the person was angry or fearful. The photographs were shown briefly, so only a "first impression" glance was possible.</a:t>
            </a:r>
          </a:p>
          <a:p>
            <a:r>
              <a:rPr lang="en-US" sz="1200" kern="1200" dirty="0">
                <a:solidFill>
                  <a:schemeClr val="tx1"/>
                </a:solidFill>
                <a:effectLst/>
                <a:latin typeface="+mn-lt"/>
                <a:ea typeface="+mn-ea"/>
                <a:cs typeface="+mn-cs"/>
              </a:rPr>
              <a:t>Researchers found when the face and body in the photograph showed conflicting emotions, the participants' judgment of facial expression was hampered and became biased toward the emotion expressed by the body.</a:t>
            </a:r>
          </a:p>
          <a:p>
            <a:r>
              <a:rPr lang="en-US" sz="1200" kern="1200" dirty="0">
                <a:solidFill>
                  <a:schemeClr val="tx1"/>
                </a:solidFill>
                <a:effectLst/>
                <a:latin typeface="+mn-lt"/>
                <a:ea typeface="+mn-ea"/>
                <a:cs typeface="+mn-cs"/>
              </a:rPr>
              <a:t>The results suggest the brain possesses a neural mechanism sensitive to the agreement between facial expression and body language and can evaluate that information very quickly.</a:t>
            </a:r>
          </a:p>
          <a:p>
            <a:r>
              <a:rPr lang="en-US" sz="1200" kern="1200" dirty="0">
                <a:solidFill>
                  <a:schemeClr val="tx1"/>
                </a:solidFill>
                <a:effectLst/>
                <a:latin typeface="+mn-lt"/>
                <a:ea typeface="+mn-ea"/>
                <a:cs typeface="+mn-cs"/>
              </a:rPr>
              <a:t>The research is detailed in the online edition of the Proceedings of the National Academy of Sciences.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percent of a message’s impact is determined by non-verbal communication?</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66</a:t>
            </a:fld>
            <a:endParaRPr lang="en-CA" dirty="0"/>
          </a:p>
        </p:txBody>
      </p:sp>
    </p:spTree>
    <p:extLst>
      <p:ext uri="{BB962C8B-B14F-4D97-AF65-F5344CB8AC3E}">
        <p14:creationId xmlns:p14="http://schemas.microsoft.com/office/powerpoint/2010/main" val="23906573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85000" lnSpcReduction="10000"/>
          </a:bodyPr>
          <a:lstStyle/>
          <a:p>
            <a:pPr>
              <a:defRPr/>
            </a:pPr>
            <a:r>
              <a:rPr lang="en-US" b="1" cap="small" dirty="0"/>
              <a:t>Signals are movements used to communicate needs, desires, and feelings to others. They are a form of expressive communication. More than 75% of the signals you send to others are non-verbal.</a:t>
            </a:r>
          </a:p>
          <a:p>
            <a:pPr>
              <a:defRPr/>
            </a:pPr>
            <a:r>
              <a:rPr lang="en-US" b="1" cap="small" dirty="0"/>
              <a:t>People who are strong, culturally aware communicators display sensitivity to the power of the emotions and thoughts communicated non-verbally through signals.</a:t>
            </a:r>
          </a:p>
          <a:p>
            <a:pPr>
              <a:defRPr/>
            </a:pPr>
            <a:r>
              <a:rPr lang="en-US" b="1" cap="small" dirty="0"/>
              <a:t>Any nonverbal signals you send to others should match your words. Otherwise, people will tend to pay less attention to what you said, and focus instead on your nonverbal signals.</a:t>
            </a:r>
          </a:p>
          <a:p>
            <a:pPr>
              <a:defRPr/>
            </a:pPr>
            <a:r>
              <a:rPr lang="en-US" b="1" cap="small" dirty="0"/>
              <a:t>Eye Contact</a:t>
            </a:r>
          </a:p>
          <a:p>
            <a:pPr>
              <a:defRPr/>
            </a:pPr>
            <a:r>
              <a:rPr lang="en-US" b="1" cap="small" dirty="0"/>
              <a:t>•	For Americans, direct eye contact  indicates that a person is confident and favorable</a:t>
            </a:r>
          </a:p>
          <a:p>
            <a:pPr>
              <a:defRPr/>
            </a:pPr>
            <a:r>
              <a:rPr lang="en-US" b="1" cap="small" dirty="0"/>
              <a:t>•	Africans typically look down when they are listening, and look up when they are speaking</a:t>
            </a:r>
          </a:p>
          <a:p>
            <a:pPr>
              <a:defRPr/>
            </a:pPr>
            <a:r>
              <a:rPr lang="en-US" b="1" cap="small" dirty="0"/>
              <a:t>•	In China, a lack of eye contact may indicate a show of respect</a:t>
            </a:r>
          </a:p>
          <a:p>
            <a:pPr>
              <a:defRPr/>
            </a:pPr>
            <a:r>
              <a:rPr lang="en-US" b="1" cap="small" dirty="0"/>
              <a:t>•	For a Navajo Indian, a lack of eye contact may mean avoiding a loss of soul, or avoiding a theft.</a:t>
            </a:r>
          </a:p>
          <a:p>
            <a:pPr>
              <a:defRPr/>
            </a:pPr>
            <a:r>
              <a:rPr lang="en-US" b="1" cap="small" dirty="0"/>
              <a:t>Posture</a:t>
            </a:r>
          </a:p>
          <a:p>
            <a:pPr>
              <a:defRPr/>
            </a:pPr>
            <a:r>
              <a:rPr lang="en-US" b="1" cap="small" dirty="0"/>
              <a:t>•	Slouching is considered rude in northern Europe</a:t>
            </a:r>
          </a:p>
          <a:p>
            <a:pPr>
              <a:defRPr/>
            </a:pPr>
            <a:r>
              <a:rPr lang="en-US" b="1" cap="small" dirty="0"/>
              <a:t>•	Bowing shows respect in Asia</a:t>
            </a:r>
          </a:p>
          <a:p>
            <a:pPr>
              <a:defRPr/>
            </a:pPr>
            <a:r>
              <a:rPr lang="en-US" b="1" cap="small" dirty="0"/>
              <a:t>•	Sitting with one's legs crossed is offensive in Turkey and Ghana.</a:t>
            </a:r>
          </a:p>
          <a:p>
            <a:pPr>
              <a:defRPr/>
            </a:pPr>
            <a:r>
              <a:rPr lang="en-US" b="1" cap="small" dirty="0"/>
              <a:t>Gestures</a:t>
            </a:r>
          </a:p>
          <a:p>
            <a:pPr>
              <a:defRPr/>
            </a:pPr>
            <a:r>
              <a:rPr lang="en-US" b="1" cap="small" dirty="0"/>
              <a:t>A gesture is a motion of the limbs or body made to express or help express a thought or to emphasize speech.  Without gestures, our speech would not be very exciting or expressive. However just as with language, the social acceptability of gestures varies greatly according to cultural norms. </a:t>
            </a:r>
          </a:p>
          <a:p>
            <a:pPr>
              <a:defRPr/>
            </a:pPr>
            <a:r>
              <a:rPr lang="en-US" b="1" cap="small" dirty="0"/>
              <a:t>In the U. S., we point with our index finger. In Germany, the little finger is used, and Japanese point with the entire hand.</a:t>
            </a:r>
          </a:p>
          <a:p>
            <a:pPr>
              <a:defRPr/>
            </a:pPr>
            <a:endParaRPr lang="en-US" b="1" cap="small" dirty="0"/>
          </a:p>
          <a:p>
            <a:pPr>
              <a:defRPr/>
            </a:pPr>
            <a:endParaRPr lang="en-US" b="1" cap="small" dirty="0"/>
          </a:p>
          <a:p>
            <a:pPr>
              <a:defRPr/>
            </a:pPr>
            <a:r>
              <a:rPr lang="en-US" b="1" cap="small"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gain a deeper sense of appreciation for the values of gestures and body language in different cultures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Guess the Gesture</a:t>
            </a:r>
          </a:p>
          <a:p>
            <a:r>
              <a:rPr lang="en-US" sz="1200" kern="1200" dirty="0">
                <a:solidFill>
                  <a:schemeClr val="tx1"/>
                </a:solidFill>
                <a:effectLst/>
                <a:latin typeface="+mn-lt"/>
                <a:ea typeface="+mn-ea"/>
                <a:cs typeface="+mn-cs"/>
              </a:rPr>
              <a:t>Even though people who immigrate to our country are expected to assimilate themselves into American culture, they still have internalized cultural differences. Dealing with gestures that may be offensive in their home country during a conversation makes it more difficult for them to concentrate on the conversation and produce a meaningful outcome.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a large group activity. </a:t>
            </a:r>
          </a:p>
          <a:p>
            <a:r>
              <a:rPr lang="en-US" sz="1200" kern="1200" dirty="0">
                <a:solidFill>
                  <a:schemeClr val="tx1"/>
                </a:solidFill>
                <a:effectLst/>
                <a:latin typeface="+mn-lt"/>
                <a:ea typeface="+mn-ea"/>
                <a:cs typeface="+mn-cs"/>
              </a:rPr>
              <a:t>Go over the material above regarding non-verbal signals.</a:t>
            </a:r>
          </a:p>
          <a:p>
            <a:r>
              <a:rPr lang="en-US" sz="1200" kern="1200" dirty="0">
                <a:solidFill>
                  <a:schemeClr val="tx1"/>
                </a:solidFill>
                <a:effectLst/>
                <a:latin typeface="+mn-lt"/>
                <a:ea typeface="+mn-ea"/>
                <a:cs typeface="+mn-cs"/>
              </a:rPr>
              <a:t>Then explain that you are going to demonstrate some representations of body language and gestures. </a:t>
            </a:r>
          </a:p>
          <a:p>
            <a:r>
              <a:rPr lang="en-US" sz="1200" kern="1200" dirty="0">
                <a:solidFill>
                  <a:schemeClr val="tx1"/>
                </a:solidFill>
                <a:effectLst/>
                <a:latin typeface="+mn-lt"/>
                <a:ea typeface="+mn-ea"/>
                <a:cs typeface="+mn-cs"/>
              </a:rPr>
              <a:t>Ask participants to watch closely, and to jot down what they think each non-verbal behavior or gesture means. Participants should also indicate if they believe the gesture is considered rude in the United States.</a:t>
            </a:r>
          </a:p>
          <a:p>
            <a:pPr marL="228600" lvl="0" indent="-228600">
              <a:buFont typeface="+mj-lt"/>
              <a:buAutoNum type="arabicPeriod"/>
            </a:pPr>
            <a:r>
              <a:rPr lang="en-US" sz="1200" kern="1200" dirty="0">
                <a:solidFill>
                  <a:schemeClr val="tx1"/>
                </a:solidFill>
                <a:effectLst/>
                <a:latin typeface="+mn-lt"/>
                <a:ea typeface="+mn-ea"/>
                <a:cs typeface="+mn-cs"/>
              </a:rPr>
              <a:t>Beckon with your index finger</a:t>
            </a:r>
          </a:p>
          <a:p>
            <a:pPr marL="228600" lvl="0" indent="-228600">
              <a:buFont typeface="+mj-lt"/>
              <a:buAutoNum type="arabicPeriod"/>
            </a:pPr>
            <a:r>
              <a:rPr lang="en-US" sz="1200" kern="1200" dirty="0">
                <a:solidFill>
                  <a:schemeClr val="tx1"/>
                </a:solidFill>
                <a:effectLst/>
                <a:latin typeface="+mn-lt"/>
                <a:ea typeface="+mn-ea"/>
                <a:cs typeface="+mn-cs"/>
              </a:rPr>
              <a:t>Point at something in the room using  your index finger</a:t>
            </a:r>
          </a:p>
          <a:p>
            <a:pPr marL="228600" lvl="0" indent="-228600">
              <a:buFont typeface="+mj-lt"/>
              <a:buAutoNum type="arabicPeriod"/>
            </a:pPr>
            <a:r>
              <a:rPr lang="en-US" sz="1200" kern="1200" dirty="0">
                <a:solidFill>
                  <a:schemeClr val="tx1"/>
                </a:solidFill>
                <a:effectLst/>
                <a:latin typeface="+mn-lt"/>
                <a:ea typeface="+mn-ea"/>
                <a:cs typeface="+mn-cs"/>
              </a:rPr>
              <a:t>Make a "V" sign</a:t>
            </a:r>
          </a:p>
          <a:p>
            <a:pPr marL="228600" lvl="0" indent="-228600">
              <a:buFont typeface="+mj-lt"/>
              <a:buAutoNum type="arabicPeriod"/>
            </a:pPr>
            <a:r>
              <a:rPr lang="en-US" sz="1200" kern="1200" dirty="0">
                <a:solidFill>
                  <a:schemeClr val="tx1"/>
                </a:solidFill>
                <a:effectLst/>
                <a:latin typeface="+mn-lt"/>
                <a:ea typeface="+mn-ea"/>
                <a:cs typeface="+mn-cs"/>
              </a:rPr>
              <a:t>Smile</a:t>
            </a:r>
          </a:p>
          <a:p>
            <a:pPr marL="228600" lvl="0" indent="-228600">
              <a:buFont typeface="+mj-lt"/>
              <a:buAutoNum type="arabicPeriod"/>
            </a:pPr>
            <a:r>
              <a:rPr lang="en-US" sz="1200" kern="1200" dirty="0">
                <a:solidFill>
                  <a:schemeClr val="tx1"/>
                </a:solidFill>
                <a:effectLst/>
                <a:latin typeface="+mn-lt"/>
                <a:ea typeface="+mn-ea"/>
                <a:cs typeface="+mn-cs"/>
              </a:rPr>
              <a:t>Sit with sole of your feet or shoe showing</a:t>
            </a:r>
          </a:p>
          <a:p>
            <a:pPr marL="228600" lvl="0" indent="-228600">
              <a:buFont typeface="+mj-lt"/>
              <a:buAutoNum type="arabicPeriod"/>
            </a:pPr>
            <a:r>
              <a:rPr lang="en-US" sz="1200" kern="1200" dirty="0">
                <a:solidFill>
                  <a:schemeClr val="tx1"/>
                </a:solidFill>
                <a:effectLst/>
                <a:latin typeface="+mn-lt"/>
                <a:ea typeface="+mn-ea"/>
                <a:cs typeface="+mn-cs"/>
              </a:rPr>
              <a:t>Form a circle with fingers to indicate “OK”</a:t>
            </a:r>
          </a:p>
          <a:p>
            <a:pPr marL="228600" lvl="0" indent="-228600">
              <a:buFont typeface="+mj-lt"/>
              <a:buAutoNum type="arabicPeriod"/>
            </a:pPr>
            <a:r>
              <a:rPr lang="en-US" sz="1200" kern="1200" dirty="0">
                <a:solidFill>
                  <a:schemeClr val="tx1"/>
                </a:solidFill>
                <a:effectLst/>
                <a:latin typeface="+mn-lt"/>
                <a:ea typeface="+mn-ea"/>
                <a:cs typeface="+mn-cs"/>
              </a:rPr>
              <a:t>Pat a participant on the head (enlist a volunteer first)</a:t>
            </a:r>
          </a:p>
          <a:p>
            <a:pPr marL="228600" lvl="0" indent="-228600">
              <a:buFont typeface="+mj-lt"/>
              <a:buAutoNum type="arabicPeriod"/>
            </a:pPr>
            <a:r>
              <a:rPr lang="en-US" sz="1200" kern="1200" dirty="0">
                <a:solidFill>
                  <a:schemeClr val="tx1"/>
                </a:solidFill>
                <a:effectLst/>
                <a:latin typeface="+mn-lt"/>
                <a:ea typeface="+mn-ea"/>
                <a:cs typeface="+mn-cs"/>
              </a:rPr>
              <a:t>Pass an item to someone with one hand</a:t>
            </a:r>
          </a:p>
          <a:p>
            <a:pPr marL="228600" lvl="0" indent="-228600">
              <a:buFont typeface="+mj-lt"/>
              <a:buAutoNum type="arabicPeriod"/>
            </a:pPr>
            <a:r>
              <a:rPr lang="en-US" sz="1200" kern="1200" dirty="0">
                <a:solidFill>
                  <a:schemeClr val="tx1"/>
                </a:solidFill>
                <a:effectLst/>
                <a:latin typeface="+mn-lt"/>
                <a:ea typeface="+mn-ea"/>
                <a:cs typeface="+mn-cs"/>
              </a:rPr>
              <a:t>Wave hand with palm facing outward to greet someone </a:t>
            </a:r>
          </a:p>
          <a:p>
            <a:pPr marL="228600" lvl="0" indent="-228600">
              <a:buFont typeface="+mj-lt"/>
              <a:buAutoNum type="arabicPeriod"/>
            </a:pPr>
            <a:r>
              <a:rPr lang="en-US" sz="1200" kern="1200" dirty="0">
                <a:solidFill>
                  <a:schemeClr val="tx1"/>
                </a:solidFill>
                <a:effectLst/>
                <a:latin typeface="+mn-lt"/>
                <a:ea typeface="+mn-ea"/>
                <a:cs typeface="+mn-cs"/>
              </a:rPr>
              <a:t>Nod your head up and down to say “Yes”.</a:t>
            </a:r>
          </a:p>
          <a:p>
            <a:r>
              <a:rPr lang="en-US" sz="1200" kern="1200" dirty="0">
                <a:solidFill>
                  <a:schemeClr val="tx1"/>
                </a:solidFill>
                <a:effectLst/>
                <a:latin typeface="+mn-lt"/>
                <a:ea typeface="+mn-ea"/>
                <a:cs typeface="+mn-cs"/>
              </a:rPr>
              <a:t>In debrief, have the group discuss how body language influences communication among people of different cultures.</a:t>
            </a:r>
          </a:p>
          <a:p>
            <a:r>
              <a:rPr lang="en-US" sz="1200" kern="1200" dirty="0">
                <a:solidFill>
                  <a:schemeClr val="tx1"/>
                </a:solidFill>
                <a:effectLst/>
                <a:latin typeface="+mn-lt"/>
                <a:ea typeface="+mn-ea"/>
                <a:cs typeface="+mn-cs"/>
              </a:rPr>
              <a:t>The answers are below this exercise.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Puerto Rican school children use a non-verbal wrinkling of the nose to indicate “what”. Until their American teacher understood that behavior, she did not realize that these students were asking for help or clarification with a learning topic.</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exploration after class: How can you learn about the gestures unique to a people of a particular culture with whom you are working?</a:t>
            </a:r>
          </a:p>
          <a:p>
            <a:pPr>
              <a:defRPr/>
            </a:pPr>
            <a:endParaRPr lang="en-US" b="1" cap="small" dirty="0"/>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2062F65-9169-41A2-A1D6-23E4F5E407AE}" type="slidenum">
              <a:rPr lang="en-CA" smtClean="0"/>
              <a:pPr eaLnBrk="1" hangingPunct="1"/>
              <a:t>67</a:t>
            </a:fld>
            <a:endParaRPr lang="en-CA"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10000"/>
          </a:bodyPr>
          <a:lstStyle/>
          <a:p>
            <a:r>
              <a:rPr lang="en-US" dirty="0"/>
              <a:t>In workplace communication, it is important that your voice sounds upbeat, warm, under control, and clear. This is especially true when you are interacting with someone from a different culture, or who is speaking with you in a different language. Below are some tips to help you begin the process.</a:t>
            </a:r>
          </a:p>
          <a:p>
            <a:r>
              <a:rPr lang="en-US" dirty="0"/>
              <a:t>1.	Breathe from your diaphragm</a:t>
            </a:r>
          </a:p>
          <a:p>
            <a:r>
              <a:rPr lang="en-US" dirty="0"/>
              <a:t>2.	Drink plenty of water to stay hydrated; avoid caffeine because of its diuretic effects</a:t>
            </a:r>
          </a:p>
          <a:p>
            <a:r>
              <a:rPr lang="en-US" dirty="0"/>
              <a:t>3.	Posture affects breathing, and also tone of voice, so be sure to stand up straight</a:t>
            </a:r>
          </a:p>
          <a:p>
            <a:r>
              <a:rPr lang="en-US" dirty="0"/>
              <a:t>4.	To warm up the tone of your voice, smile</a:t>
            </a:r>
          </a:p>
          <a:p>
            <a:r>
              <a:rPr lang="en-US" dirty="0"/>
              <a:t>5.	If you have a voice that is particularly high or low, exercise its by practicing speaking on a sliding scale. You can also sing to expand the range of your voice</a:t>
            </a:r>
          </a:p>
          <a:p>
            <a:r>
              <a:rPr lang="en-US" dirty="0"/>
              <a:t>6.	Record your voice and listen to the playback</a:t>
            </a:r>
          </a:p>
          <a:p>
            <a:r>
              <a:rPr lang="en-US" dirty="0"/>
              <a:t>7.	Deeper voices are more credible than higher pitched voices. Try speaking in a slightly lower octave. It will take some practice, but with a payoff, just as radio personalities have learned</a:t>
            </a:r>
          </a:p>
          <a:p>
            <a:r>
              <a:rPr lang="en-US" dirty="0"/>
              <a:t>8.	Enlist a colleague or family member to get feedback about the tone of your voice.</a:t>
            </a:r>
          </a:p>
          <a:p>
            <a:endParaRPr lang="en-US" dirty="0"/>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illustrate the value of one’s use of sub-conscious non-verbal actions during a conversation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 Verbal Interaction and Critique</a:t>
            </a:r>
          </a:p>
          <a:p>
            <a:r>
              <a:rPr lang="en-US" sz="1200" kern="1200" dirty="0">
                <a:solidFill>
                  <a:schemeClr val="tx1"/>
                </a:solidFill>
                <a:effectLst/>
                <a:latin typeface="+mn-lt"/>
                <a:ea typeface="+mn-ea"/>
                <a:cs typeface="+mn-cs"/>
              </a:rPr>
              <a:t>This exercise gives participants an opportunity in an intimate setting to take turns interacting non-verbally with an opportunity for a one-on-one critique from a partner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 over the tips above for making your voice attractive to others.</a:t>
            </a:r>
          </a:p>
          <a:p>
            <a:r>
              <a:rPr lang="en-US" sz="1200" kern="1200" dirty="0">
                <a:solidFill>
                  <a:schemeClr val="tx1"/>
                </a:solidFill>
                <a:effectLst/>
                <a:latin typeface="+mn-lt"/>
                <a:ea typeface="+mn-ea"/>
                <a:cs typeface="+mn-cs"/>
              </a:rPr>
              <a:t>Divide participants into pairs.</a:t>
            </a:r>
          </a:p>
          <a:p>
            <a:r>
              <a:rPr lang="en-US" sz="1200" kern="1200" dirty="0">
                <a:solidFill>
                  <a:schemeClr val="tx1"/>
                </a:solidFill>
                <a:effectLst/>
                <a:latin typeface="+mn-lt"/>
                <a:ea typeface="+mn-ea"/>
                <a:cs typeface="+mn-cs"/>
              </a:rPr>
              <a:t>Tell the pairs that you would like them to just talk for two to three minutes. The subject matter is not important; they should just converse.</a:t>
            </a:r>
          </a:p>
          <a:p>
            <a:r>
              <a:rPr lang="en-US" sz="1200" kern="1200" dirty="0">
                <a:solidFill>
                  <a:schemeClr val="tx1"/>
                </a:solidFill>
                <a:effectLst/>
                <a:latin typeface="+mn-lt"/>
                <a:ea typeface="+mn-ea"/>
                <a:cs typeface="+mn-cs"/>
              </a:rPr>
              <a:t>Call time, and ask the each person in turn to tell his or her partner what was noticeable about the other person’s non-verbal behavior.  For example, was there fidgeting? Finger tapping? Particular body postures?</a:t>
            </a:r>
          </a:p>
          <a:p>
            <a:r>
              <a:rPr lang="en-US" sz="1200" kern="1200" dirty="0">
                <a:solidFill>
                  <a:schemeClr val="tx1"/>
                </a:solidFill>
                <a:effectLst/>
                <a:latin typeface="+mn-lt"/>
                <a:ea typeface="+mn-ea"/>
                <a:cs typeface="+mn-cs"/>
              </a:rPr>
              <a:t>Then ask the pairs to resume the conversation for another 2-3 minutes, this time making a conscious effort to use absolutely no nonverbal movements.</a:t>
            </a:r>
          </a:p>
          <a:p>
            <a:r>
              <a:rPr lang="en-US" sz="1200" kern="1200" dirty="0">
                <a:solidFill>
                  <a:schemeClr val="tx1"/>
                </a:solidFill>
                <a:effectLst/>
                <a:latin typeface="+mn-lt"/>
                <a:ea typeface="+mn-ea"/>
                <a:cs typeface="+mn-cs"/>
              </a:rPr>
              <a:t>Bring the large group back together.  In debrief, ask: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first conversation, were most of us aware of our non-verbal movements?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Were any of your partner’s gestures distracting or annoying?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Describe your feelings about being forced into a strictly verbal discussion.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Was the communication as effective without body language and/or gestures?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three actions of non-verbal communication that can enhance verbal communication?</a:t>
            </a:r>
          </a:p>
          <a:p>
            <a:r>
              <a:rPr lang="en-US" sz="1200" kern="1200" dirty="0">
                <a:solidFill>
                  <a:schemeClr val="tx1"/>
                </a:solidFill>
                <a:effectLst/>
                <a:latin typeface="+mn-lt"/>
                <a:ea typeface="+mn-ea"/>
                <a:cs typeface="+mn-cs"/>
              </a:rPr>
              <a:t>Remind participants to consider adding an item to their action plan. </a:t>
            </a:r>
          </a:p>
          <a:p>
            <a:endParaRPr lang="en-US" dirty="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EDC5E4A-30D6-4A53-B3CB-9EC3A03B0C08}" type="slidenum">
              <a:rPr lang="en-CA" smtClean="0"/>
              <a:pPr eaLnBrk="1" hangingPunct="1"/>
              <a:t>68</a:t>
            </a:fld>
            <a:endParaRPr lang="en-CA"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Organizations who address diversity proactively will have the most success implementing and enhancing diversity programs.</a:t>
            </a:r>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79</a:t>
            </a:fld>
            <a:endParaRPr lang="en-CA" dirty="0"/>
          </a:p>
        </p:txBody>
      </p:sp>
    </p:spTree>
    <p:extLst>
      <p:ext uri="{BB962C8B-B14F-4D97-AF65-F5344CB8AC3E}">
        <p14:creationId xmlns:p14="http://schemas.microsoft.com/office/powerpoint/2010/main" val="7814513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r>
              <a:rPr lang="en-US" dirty="0"/>
              <a:t>There are many compelling reasons to encourage diversity in the workplace. A diversity program offers the following benefits to an organization:</a:t>
            </a:r>
          </a:p>
          <a:p>
            <a:r>
              <a:rPr lang="en-US" dirty="0"/>
              <a:t>•	Increased productivity</a:t>
            </a:r>
          </a:p>
          <a:p>
            <a:r>
              <a:rPr lang="en-US" dirty="0"/>
              <a:t>•	Fewer lawsuits</a:t>
            </a:r>
          </a:p>
          <a:p>
            <a:r>
              <a:rPr lang="en-US" dirty="0"/>
              <a:t>•	Retention and growth of the business</a:t>
            </a:r>
          </a:p>
          <a:p>
            <a:r>
              <a:rPr lang="en-US" dirty="0"/>
              <a:t>•	Increasing marketing capabilities</a:t>
            </a:r>
          </a:p>
          <a:p>
            <a:r>
              <a:rPr lang="en-US" dirty="0"/>
              <a:t>•	The fostering of a wider talent pool</a:t>
            </a:r>
          </a:p>
          <a:p>
            <a:r>
              <a:rPr lang="en-US" dirty="0"/>
              <a:t>•	Becoming and being perceived as an employer of choice</a:t>
            </a:r>
          </a:p>
          <a:p>
            <a:r>
              <a:rPr lang="en-US" dirty="0"/>
              <a:t>•	Better morale</a:t>
            </a:r>
          </a:p>
          <a:p>
            <a:r>
              <a:rPr lang="en-US" dirty="0"/>
              <a:t>•	Increased creativity of the workforce</a:t>
            </a:r>
          </a:p>
          <a:p>
            <a:r>
              <a:rPr lang="en-US" dirty="0"/>
              <a:t>•	Improved decision-making processes and capabilities.</a:t>
            </a:r>
          </a:p>
          <a:p>
            <a:r>
              <a:rPr lang="en-US" dirty="0"/>
              <a:t>Several key traits are common to successful organizations that encourage and support diversity in their workplaces. They:</a:t>
            </a:r>
          </a:p>
          <a:p>
            <a:r>
              <a:rPr lang="en-US" dirty="0"/>
              <a:t>•	Behave proactively</a:t>
            </a:r>
          </a:p>
          <a:p>
            <a:r>
              <a:rPr lang="en-US" dirty="0"/>
              <a:t>•	Support top-down, leadership-driven initiatives, clearly communicated throughout the organization</a:t>
            </a:r>
          </a:p>
          <a:p>
            <a:r>
              <a:rPr lang="en-US" dirty="0"/>
              <a:t>•	Promote ownership of issues throughout the organization</a:t>
            </a:r>
          </a:p>
          <a:p>
            <a:r>
              <a:rPr lang="en-US" dirty="0"/>
              <a:t>•	Think and behave inclusively</a:t>
            </a:r>
          </a:p>
          <a:p>
            <a:r>
              <a:rPr lang="en-US" dirty="0"/>
              <a:t>•	Make diversity a part of as many initiatives as possible.</a:t>
            </a:r>
          </a:p>
          <a:p>
            <a:r>
              <a:rPr lang="en-US" dirty="0"/>
              <a:t>A strategic plan allows the organization to begin to work the vision initiatives. This task may be handled by a task force, or a change management team, or a diversity council. Having a diversity council (or similar group) is often a good approach, because its members represent diverse ethnic and other groups. They serve in an ongoing role, advising about -- and even overseeing -- diversity initiatives.</a:t>
            </a:r>
          </a:p>
          <a:p>
            <a:r>
              <a:rPr lang="en-US" dirty="0"/>
              <a:t>Conducting a Diversity Audit</a:t>
            </a:r>
          </a:p>
          <a:p>
            <a:r>
              <a:rPr lang="en-US" dirty="0"/>
              <a:t>The diversity council or team will want to conduct a diversity audit to gauge where the organization is now, and where it wants to be. Audits typically consist of three parts: a document review, one or more surveys, and focus groups.  Typical projects that emerge after a diversity audit include:</a:t>
            </a:r>
          </a:p>
          <a:p>
            <a:r>
              <a:rPr lang="en-US" dirty="0"/>
              <a:t>•	Creation of a corporate diversity policy</a:t>
            </a:r>
          </a:p>
          <a:p>
            <a:r>
              <a:rPr lang="en-US" dirty="0"/>
              <a:t>•	Diversity awareness training</a:t>
            </a:r>
          </a:p>
          <a:p>
            <a:r>
              <a:rPr lang="en-US" dirty="0"/>
              <a:t>•	Revision or enhancement of a job development system using neutral language about diverse groups</a:t>
            </a:r>
          </a:p>
          <a:p>
            <a:r>
              <a:rPr lang="en-US" dirty="0"/>
              <a:t>•	Use of job postings to attract diverse talent to new or open positions</a:t>
            </a:r>
          </a:p>
          <a:p>
            <a:r>
              <a:rPr lang="en-US" dirty="0"/>
              <a:t>•	Marketing and promotion of the diversity program without and outside the company using the corporate intranet (internal) and extranet (public web site).</a:t>
            </a:r>
          </a:p>
          <a:p>
            <a:r>
              <a:rPr lang="en-US" dirty="0"/>
              <a:t>Building a Diversity Training Program</a:t>
            </a:r>
          </a:p>
          <a:p>
            <a:r>
              <a:rPr lang="en-US" dirty="0"/>
              <a:t>Often the next step is to conduct a needs analysis and create a diversity awareness training program. It typically includes topics such as:</a:t>
            </a:r>
          </a:p>
          <a:p>
            <a:r>
              <a:rPr lang="en-US" dirty="0"/>
              <a:t>•	Why implement a diversity program in the organization?</a:t>
            </a:r>
          </a:p>
          <a:p>
            <a:r>
              <a:rPr lang="en-US" dirty="0"/>
              <a:t>•	The dynamics of discrimination</a:t>
            </a:r>
          </a:p>
          <a:p>
            <a:r>
              <a:rPr lang="en-US" dirty="0"/>
              <a:t>•	Results of the initial diversity audit</a:t>
            </a:r>
          </a:p>
          <a:p>
            <a:r>
              <a:rPr lang="en-US" dirty="0"/>
              <a:t>•	Understanding the issues of discrimination and the investigation process</a:t>
            </a:r>
          </a:p>
          <a:p>
            <a:r>
              <a:rPr lang="en-US" dirty="0"/>
              <a:t>•	Creating an inclusionary culture</a:t>
            </a:r>
          </a:p>
          <a:p>
            <a:r>
              <a:rPr lang="en-US" dirty="0"/>
              <a:t>•	Action plans for personal and workgroup follow-up.</a:t>
            </a:r>
          </a:p>
          <a:p>
            <a:r>
              <a:rPr lang="en-US" dirty="0"/>
              <a:t>Other, more specific courses may follow, dealing with topics such as culture bias, or management training specific to diversity. Organizations may also set up mentoring programs, designate an affirmative action officer, or create outreach programs to inform its constituency of its work -- and to help to attract a diverse talent pool.</a:t>
            </a:r>
          </a:p>
          <a:p>
            <a:r>
              <a:rPr lang="en-US" dirty="0"/>
              <a:t>Instituting Diversity Recruitment</a:t>
            </a:r>
          </a:p>
          <a:p>
            <a:r>
              <a:rPr lang="en-US" dirty="0"/>
              <a:t>To build a diverse workforce, an organization must have a broad candidate pool. Some initiatives to consider are to:</a:t>
            </a:r>
          </a:p>
          <a:p>
            <a:r>
              <a:rPr lang="en-US" dirty="0"/>
              <a:t>•	Maintain a list of educational institutions with a qualified and diverse student body</a:t>
            </a:r>
          </a:p>
          <a:p>
            <a:r>
              <a:rPr lang="en-US" dirty="0"/>
              <a:t>•	Model the diversity of the organization to potential recruitment sources</a:t>
            </a:r>
          </a:p>
          <a:p>
            <a:r>
              <a:rPr lang="en-US" dirty="0"/>
              <a:t>•	Utilize a diverse recruiting team so that the organization is appealing to candidates</a:t>
            </a:r>
          </a:p>
          <a:p>
            <a:r>
              <a:rPr lang="en-US" dirty="0"/>
              <a:t>•	Perform recruiting outreach in potential recruiting communities</a:t>
            </a:r>
          </a:p>
          <a:p>
            <a:r>
              <a:rPr lang="en-US" dirty="0"/>
              <a:t>•	Employ a wide range of advertising venues</a:t>
            </a:r>
          </a:p>
          <a:p>
            <a:r>
              <a:rPr lang="en-US" dirty="0"/>
              <a:t>•	Make sure the website explains and celebrates the diversity program</a:t>
            </a:r>
          </a:p>
          <a:p>
            <a:r>
              <a:rPr lang="en-US" dirty="0"/>
              <a:t>•	Seek out internal employees and liaise with suppliers and vendors to identify appropriate candidates.</a:t>
            </a:r>
          </a:p>
          <a:p>
            <a:r>
              <a:rPr lang="en-US" dirty="0"/>
              <a:t>Large organizations in the United States who are known for proactive diversity initiatives undertaken over a period of time and with significant change management activity include Xerox, American Express, Digital, Pepsi, and the federal government. While these large organizations have spent significant dollars, many activities to foster diversity in the workplace cost little or nothing -- and can be undertaken by organizations of any size.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brainstorm ideas for actions toward encouraging diversity at a hypothetical company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Diversity Recommendations for Contemporary Chemical</a:t>
            </a:r>
          </a:p>
          <a:p>
            <a:r>
              <a:rPr lang="en-US" sz="1200" kern="1200" dirty="0">
                <a:solidFill>
                  <a:schemeClr val="tx1"/>
                </a:solidFill>
                <a:effectLst/>
                <a:latin typeface="+mn-lt"/>
                <a:ea typeface="+mn-ea"/>
                <a:cs typeface="+mn-cs"/>
              </a:rPr>
              <a:t>Groups will review a brief case study and list steps they would recommend to Contemporary Chemical to position for a diversity program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08-Encouraging Diversity in the Workplace</a:t>
            </a:r>
          </a:p>
          <a:p>
            <a:r>
              <a:rPr lang="en-US" sz="1200" kern="1200" dirty="0">
                <a:solidFill>
                  <a:schemeClr val="tx1"/>
                </a:solidFill>
                <a:effectLst/>
                <a:latin typeface="+mn-lt"/>
                <a:ea typeface="+mn-ea"/>
                <a:cs typeface="+mn-cs"/>
              </a:rPr>
              <a:t>09-Encouraging Diversity at Contemporary Chemical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 paper and markers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Begin the exercise with the large group. Distribute the handout.</a:t>
            </a:r>
          </a:p>
          <a:p>
            <a:r>
              <a:rPr lang="en-US" sz="1200" kern="1200" dirty="0">
                <a:solidFill>
                  <a:schemeClr val="tx1"/>
                </a:solidFill>
                <a:effectLst/>
                <a:latin typeface="+mn-lt"/>
                <a:ea typeface="+mn-ea"/>
                <a:cs typeface="+mn-cs"/>
              </a:rPr>
              <a:t>Go over the concepts and material. Allow a few moments for discussion.</a:t>
            </a:r>
          </a:p>
          <a:p>
            <a:r>
              <a:rPr lang="en-US" sz="1200" kern="1200" dirty="0">
                <a:solidFill>
                  <a:schemeClr val="tx1"/>
                </a:solidFill>
                <a:effectLst/>
                <a:latin typeface="+mn-lt"/>
                <a:ea typeface="+mn-ea"/>
                <a:cs typeface="+mn-cs"/>
              </a:rPr>
              <a:t>Divide participants into groups of four and distribute the worksheet.</a:t>
            </a:r>
          </a:p>
          <a:p>
            <a:r>
              <a:rPr lang="en-US" sz="1200" kern="1200" dirty="0">
                <a:solidFill>
                  <a:schemeClr val="tx1"/>
                </a:solidFill>
                <a:effectLst/>
                <a:latin typeface="+mn-lt"/>
                <a:ea typeface="+mn-ea"/>
                <a:cs typeface="+mn-cs"/>
              </a:rPr>
              <a:t>Then ask groups to review the case study.</a:t>
            </a:r>
          </a:p>
          <a:p>
            <a:r>
              <a:rPr lang="en-US" sz="1200" kern="1200" dirty="0">
                <a:solidFill>
                  <a:schemeClr val="tx1"/>
                </a:solidFill>
                <a:effectLst/>
                <a:latin typeface="+mn-lt"/>
                <a:ea typeface="+mn-ea"/>
                <a:cs typeface="+mn-cs"/>
              </a:rPr>
              <a:t>Tell the groups to list five initiatives they would recommend to Contemporary Chemical as it begins its diversity initiative.</a:t>
            </a:r>
          </a:p>
          <a:p>
            <a:r>
              <a:rPr lang="en-US" sz="1200" kern="1200" dirty="0">
                <a:solidFill>
                  <a:schemeClr val="tx1"/>
                </a:solidFill>
                <a:effectLst/>
                <a:latin typeface="+mn-lt"/>
                <a:ea typeface="+mn-ea"/>
                <a:cs typeface="+mn-cs"/>
              </a:rPr>
              <a:t>In debrief, review each group’s results, and discuss how they vary.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five traits are evident in organizations that support diversity programs proactively?</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80</a:t>
            </a:fld>
            <a:endParaRPr lang="en-CA" dirty="0"/>
          </a:p>
        </p:txBody>
      </p:sp>
    </p:spTree>
    <p:extLst>
      <p:ext uri="{BB962C8B-B14F-4D97-AF65-F5344CB8AC3E}">
        <p14:creationId xmlns:p14="http://schemas.microsoft.com/office/powerpoint/2010/main" val="2838284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346066719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r>
              <a:rPr lang="en-US" sz="1200" kern="1200" dirty="0">
                <a:solidFill>
                  <a:schemeClr val="tx1"/>
                </a:solidFill>
                <a:effectLst/>
                <a:latin typeface="+mn-lt"/>
                <a:ea typeface="+mn-ea"/>
                <a:cs typeface="+mn-cs"/>
              </a:rPr>
              <a:t>To prevent discrimination from occurring, you must take firm steps within your organization to educate managers and employees about what constitutes discrimination and how people must behave in order to avoid committing discriminatory actions. </a:t>
            </a:r>
          </a:p>
          <a:p>
            <a:r>
              <a:rPr lang="en-US" sz="1200" b="1" kern="1200" dirty="0">
                <a:solidFill>
                  <a:schemeClr val="tx1"/>
                </a:solidFill>
                <a:effectLst/>
                <a:latin typeface="+mn-lt"/>
                <a:ea typeface="+mn-ea"/>
                <a:cs typeface="+mn-cs"/>
              </a:rPr>
              <a:t>Actions</a:t>
            </a:r>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Make sure you understand federal laws, and any additional laws enacted in your state.  In a larger organization, look to the human resources department to provide up-to-date information. If you work in a smaller organization, visit web sites to keep up with them yourself, and purchase books or periodicals.</a:t>
            </a:r>
          </a:p>
          <a:p>
            <a:pPr lvl="0"/>
            <a:r>
              <a:rPr lang="en-US" sz="1200" kern="1200" dirty="0">
                <a:solidFill>
                  <a:schemeClr val="tx1"/>
                </a:solidFill>
                <a:effectLst/>
                <a:latin typeface="+mn-lt"/>
                <a:ea typeface="+mn-ea"/>
                <a:cs typeface="+mn-cs"/>
              </a:rPr>
              <a:t>Maintain open communications about fairness, diversity, and discrimination.</a:t>
            </a:r>
          </a:p>
          <a:p>
            <a:pPr lvl="0"/>
            <a:r>
              <a:rPr lang="en-US" sz="1200" kern="1200" dirty="0">
                <a:solidFill>
                  <a:schemeClr val="tx1"/>
                </a:solidFill>
                <a:effectLst/>
                <a:latin typeface="+mn-lt"/>
                <a:ea typeface="+mn-ea"/>
                <a:cs typeface="+mn-cs"/>
              </a:rPr>
              <a:t>Work to understand the unique needs of each ethnic, cultural, disability or lifestyle group.</a:t>
            </a:r>
          </a:p>
          <a:p>
            <a:pPr lvl="0"/>
            <a:r>
              <a:rPr lang="en-US" sz="1200" kern="1200" dirty="0">
                <a:solidFill>
                  <a:schemeClr val="tx1"/>
                </a:solidFill>
                <a:effectLst/>
                <a:latin typeface="+mn-lt"/>
                <a:ea typeface="+mn-ea"/>
                <a:cs typeface="+mn-cs"/>
              </a:rPr>
              <a:t>Consider joining a professional organization such as the Society for Human Resource Management (SHRM), where cost-effective resources, forums and industry networking opportunities are available. Visit </a:t>
            </a:r>
            <a:r>
              <a:rPr lang="en-US" sz="1200" u="sng" kern="1200" dirty="0">
                <a:solidFill>
                  <a:schemeClr val="tx1"/>
                </a:solidFill>
                <a:effectLst/>
                <a:latin typeface="+mn-lt"/>
                <a:ea typeface="+mn-ea"/>
                <a:cs typeface="+mn-cs"/>
                <a:hlinkClick r:id="rId3"/>
              </a:rPr>
              <a:t>www.shrm.org</a:t>
            </a:r>
            <a:r>
              <a:rPr lang="en-US" sz="1200" kern="1200" dirty="0">
                <a:solidFill>
                  <a:schemeClr val="tx1"/>
                </a:solidFill>
                <a:effectLst/>
                <a:latin typeface="+mn-lt"/>
                <a:ea typeface="+mn-ea"/>
                <a:cs typeface="+mn-cs"/>
              </a:rPr>
              <a:t> for more information.</a:t>
            </a:r>
          </a:p>
          <a:p>
            <a:r>
              <a:rPr lang="en-US" sz="1200" b="1" kern="1200" dirty="0">
                <a:solidFill>
                  <a:schemeClr val="tx1"/>
                </a:solidFill>
                <a:effectLst/>
                <a:latin typeface="+mn-lt"/>
                <a:ea typeface="+mn-ea"/>
                <a:cs typeface="+mn-cs"/>
              </a:rPr>
              <a:t>Policy development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organization should develop the following policies.</a:t>
            </a:r>
          </a:p>
          <a:p>
            <a:r>
              <a:rPr lang="en-US" sz="1200" b="1" kern="1200" dirty="0">
                <a:solidFill>
                  <a:schemeClr val="tx1"/>
                </a:solidFill>
                <a:effectLst/>
                <a:latin typeface="+mn-lt"/>
                <a:ea typeface="+mn-ea"/>
                <a:cs typeface="+mn-cs"/>
              </a:rPr>
              <a:t>Anti-discrimination:</a:t>
            </a:r>
            <a:r>
              <a:rPr lang="en-US" sz="1200" kern="1200" dirty="0">
                <a:solidFill>
                  <a:schemeClr val="tx1"/>
                </a:solidFill>
                <a:effectLst/>
                <a:latin typeface="+mn-lt"/>
                <a:ea typeface="+mn-ea"/>
                <a:cs typeface="+mn-cs"/>
              </a:rPr>
              <a:t> Define discrimination. Include language about prohibited conduct, complaint procedures, intolerance of retaliation, responsibilities of managers, and corrective action the company will take with anyone who violates the policy.</a:t>
            </a:r>
          </a:p>
          <a:p>
            <a:r>
              <a:rPr lang="en-US" sz="1200" b="1" kern="1200" dirty="0">
                <a:solidFill>
                  <a:schemeClr val="tx1"/>
                </a:solidFill>
                <a:effectLst/>
                <a:latin typeface="+mn-lt"/>
                <a:ea typeface="+mn-ea"/>
                <a:cs typeface="+mn-cs"/>
              </a:rPr>
              <a:t>Anti-harassment: </a:t>
            </a:r>
            <a:r>
              <a:rPr lang="en-US" sz="1200" kern="1200" dirty="0">
                <a:solidFill>
                  <a:schemeClr val="tx1"/>
                </a:solidFill>
                <a:effectLst/>
                <a:latin typeface="+mn-lt"/>
                <a:ea typeface="+mn-ea"/>
                <a:cs typeface="+mn-cs"/>
              </a:rPr>
              <a:t>Define harassment, clearly state it is prohibited, describe the complaint procedure, explain that retaliation is prohibited, lay out managers’ responsibilities, and explain what process the organization will follow for investigation and corrective action.</a:t>
            </a:r>
          </a:p>
          <a:p>
            <a:r>
              <a:rPr lang="en-US" sz="1200" b="1" kern="1200" dirty="0">
                <a:solidFill>
                  <a:schemeClr val="tx1"/>
                </a:solidFill>
                <a:effectLst/>
                <a:latin typeface="+mn-lt"/>
                <a:ea typeface="+mn-ea"/>
                <a:cs typeface="+mn-cs"/>
              </a:rPr>
              <a:t>Other Policies:</a:t>
            </a:r>
            <a:r>
              <a:rPr lang="en-US" sz="1200" kern="1200" dirty="0">
                <a:solidFill>
                  <a:schemeClr val="tx1"/>
                </a:solidFill>
                <a:effectLst/>
                <a:latin typeface="+mn-lt"/>
                <a:ea typeface="+mn-ea"/>
                <a:cs typeface="+mn-cs"/>
              </a:rPr>
              <a:t> Similarly, create and publish policies for complaints, anti-violence, and how your organization handles open door procedures so communications can flow between employees and management.</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reinforce methods for preventing discrimination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Preventing Discrimination</a:t>
            </a:r>
          </a:p>
          <a:p>
            <a:r>
              <a:rPr lang="en-US" sz="1200" kern="1200" dirty="0">
                <a:solidFill>
                  <a:schemeClr val="tx1"/>
                </a:solidFill>
                <a:effectLst/>
                <a:latin typeface="+mn-lt"/>
                <a:ea typeface="+mn-ea"/>
                <a:cs typeface="+mn-cs"/>
              </a:rPr>
              <a:t>Prevention of discrimination is best conducted top-down in an organization.</a:t>
            </a:r>
          </a:p>
          <a:p>
            <a:r>
              <a:rPr lang="en-US" sz="1200" kern="1200" dirty="0">
                <a:solidFill>
                  <a:schemeClr val="tx1"/>
                </a:solidFill>
                <a:effectLst/>
                <a:latin typeface="+mn-lt"/>
                <a:ea typeface="+mn-ea"/>
                <a:cs typeface="+mn-cs"/>
              </a:rPr>
              <a:t>This discussion brings out the key initiatives an organization must take, and encourages participants to share observations from their own experiences.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10-Preventing Discrimination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a large group exercise. Distribute the handout.</a:t>
            </a:r>
          </a:p>
          <a:p>
            <a:r>
              <a:rPr lang="en-US" sz="1200" kern="1200" dirty="0">
                <a:solidFill>
                  <a:schemeClr val="tx1"/>
                </a:solidFill>
                <a:effectLst/>
                <a:latin typeface="+mn-lt"/>
                <a:ea typeface="+mn-ea"/>
                <a:cs typeface="+mn-cs"/>
              </a:rPr>
              <a:t>Go over and discuss the recommended actions and policy development initiatives.</a:t>
            </a:r>
          </a:p>
          <a:p>
            <a:r>
              <a:rPr lang="en-US" sz="1200" kern="1200" dirty="0">
                <a:solidFill>
                  <a:schemeClr val="tx1"/>
                </a:solidFill>
                <a:effectLst/>
                <a:latin typeface="+mn-lt"/>
                <a:ea typeface="+mn-ea"/>
                <a:cs typeface="+mn-cs"/>
              </a:rPr>
              <a:t>Ask participants:</a:t>
            </a:r>
          </a:p>
          <a:p>
            <a:r>
              <a:rPr lang="en-US" sz="1200" kern="1200" dirty="0">
                <a:solidFill>
                  <a:schemeClr val="tx1"/>
                </a:solidFill>
                <a:effectLst/>
                <a:latin typeface="+mn-lt"/>
                <a:ea typeface="+mn-ea"/>
                <a:cs typeface="+mn-cs"/>
              </a:rPr>
              <a:t>What evidence have you seen of these actions and documents in your workplace?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two key actions an organization can take to prevent discrimination?</a:t>
            </a:r>
          </a:p>
          <a:p>
            <a:endParaRPr lang="en-US" sz="1200" kern="1200" dirty="0">
              <a:solidFill>
                <a:schemeClr val="tx1"/>
              </a:solidFill>
              <a:effectLst/>
              <a:latin typeface="+mn-lt"/>
              <a:ea typeface="+mn-ea"/>
              <a:cs typeface="+mn-cs"/>
            </a:endParaRPr>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1FE1563-739D-4E5A-BADA-3F2A5DB6D236}" type="slidenum">
              <a:rPr lang="en-CA" smtClean="0"/>
              <a:pPr eaLnBrk="1" hangingPunct="1"/>
              <a:t>81</a:t>
            </a:fld>
            <a:endParaRPr lang="en-CA"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Even with strong prevention initiatives in place, discrimination occurs. Organizations have formal and informal systems. While the formal systems ensure that policies are written and decisions are implemented, informal or individual systems govern the interaction between members of the workforce and in day-to-day practices.</a:t>
            </a:r>
          </a:p>
          <a:p>
            <a:r>
              <a:rPr lang="en-US" dirty="0"/>
              <a:t>Hiring practices provide an example. If a candidate is brought in based on the referral of a hiring manager, the opportunity for human resources to recruit a diverse pool of people is diminished. Likewise, challenging or desiring work assignments that come through people in positions of power in an organization often go to similar people, excluding opportunities for other employees potentially equally or better qualified.</a:t>
            </a:r>
          </a:p>
          <a:p>
            <a:r>
              <a:rPr lang="en-US" dirty="0"/>
              <a:t>Below are several tips for stemming potential discriminatory or offensive behaviors and actions:</a:t>
            </a:r>
          </a:p>
          <a:p>
            <a:r>
              <a:rPr lang="en-US" dirty="0"/>
              <a:t>•	Always work within the framework of federal and state laws.</a:t>
            </a:r>
          </a:p>
          <a:p>
            <a:r>
              <a:rPr lang="en-US" dirty="0"/>
              <a:t>•	If you hear or observe something questionable or disconcerting, speak up. If you are in a group setting, discuss the issue in a proactive way, rather than pinpointing specific individuals.</a:t>
            </a:r>
          </a:p>
          <a:p>
            <a:r>
              <a:rPr lang="en-US" dirty="0"/>
              <a:t>•	Understand the unique needs of each ethnic, cultural, disability or lifestyle group.</a:t>
            </a:r>
          </a:p>
          <a:p>
            <a:r>
              <a:rPr lang="en-US" dirty="0"/>
              <a:t>•	Create an atmosphere where protected group members feel comfortable.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describe ways to discourage discrimination in an organization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Little Oriental Kid</a:t>
            </a:r>
          </a:p>
          <a:p>
            <a:r>
              <a:rPr lang="en-US" sz="1200" kern="1200" dirty="0">
                <a:solidFill>
                  <a:schemeClr val="tx1"/>
                </a:solidFill>
                <a:effectLst/>
                <a:latin typeface="+mn-lt"/>
                <a:ea typeface="+mn-ea"/>
                <a:cs typeface="+mn-cs"/>
              </a:rPr>
              <a:t>Despite laws and formal organization initiatives, discrimination occurs at individual or informal levels. It is sometimes quite subtle. This exercise provides participants an opportunity to discuss and gather ideas for dissuading it from happening.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 paper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the phrase “get in touch with the little oriental kid in IT” on the flip chart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 over and discuss the supporting material for preventing discrimination in this section.</a:t>
            </a:r>
          </a:p>
          <a:p>
            <a:r>
              <a:rPr lang="en-US" sz="1200" kern="1200" dirty="0">
                <a:solidFill>
                  <a:schemeClr val="tx1"/>
                </a:solidFill>
                <a:effectLst/>
                <a:latin typeface="+mn-lt"/>
                <a:ea typeface="+mn-ea"/>
                <a:cs typeface="+mn-cs"/>
              </a:rPr>
              <a:t>Divide participants into groups of four and read this short vignette out loud:</a:t>
            </a:r>
          </a:p>
          <a:p>
            <a:r>
              <a:rPr lang="en-US" sz="1200" kern="1200" dirty="0">
                <a:solidFill>
                  <a:schemeClr val="tx1"/>
                </a:solidFill>
                <a:effectLst/>
                <a:latin typeface="+mn-lt"/>
                <a:ea typeface="+mn-ea"/>
                <a:cs typeface="+mn-cs"/>
              </a:rPr>
              <a:t>You are the manager of the Accounts Payable department at a bank.</a:t>
            </a:r>
          </a:p>
          <a:p>
            <a:r>
              <a:rPr lang="en-US" sz="1200" kern="1200" dirty="0">
                <a:solidFill>
                  <a:schemeClr val="tx1"/>
                </a:solidFill>
                <a:effectLst/>
                <a:latin typeface="+mn-lt"/>
                <a:ea typeface="+mn-ea"/>
                <a:cs typeface="+mn-cs"/>
              </a:rPr>
              <a:t>Bill James is a fifty-something white accountant on your team.  His colleague Sue is struggling with a new software program, mentioning this to Bill during lunch.</a:t>
            </a:r>
          </a:p>
          <a:p>
            <a:r>
              <a:rPr lang="en-US" sz="1200" kern="1200" dirty="0">
                <a:solidFill>
                  <a:schemeClr val="tx1"/>
                </a:solidFill>
                <a:effectLst/>
                <a:latin typeface="+mn-lt"/>
                <a:ea typeface="+mn-ea"/>
                <a:cs typeface="+mn-cs"/>
              </a:rPr>
              <a:t>In passing, you overhear Bill telling Sue: ”Get in touch with the little oriental kid at the IT help desk. Those people know everything about computers.”</a:t>
            </a:r>
          </a:p>
          <a:p>
            <a:r>
              <a:rPr lang="en-US" sz="1200" kern="1200" dirty="0">
                <a:solidFill>
                  <a:schemeClr val="tx1"/>
                </a:solidFill>
                <a:effectLst/>
                <a:latin typeface="+mn-lt"/>
                <a:ea typeface="+mn-ea"/>
                <a:cs typeface="+mn-cs"/>
              </a:rPr>
              <a:t>Ask the groups to list three actions you as manager should take to discourage discrimination, writing them on flip chart paper.</a:t>
            </a:r>
          </a:p>
          <a:p>
            <a:r>
              <a:rPr lang="en-US" sz="1200" kern="1200" dirty="0">
                <a:solidFill>
                  <a:schemeClr val="tx1"/>
                </a:solidFill>
                <a:effectLst/>
                <a:latin typeface="+mn-lt"/>
                <a:ea typeface="+mn-ea"/>
                <a:cs typeface="+mn-cs"/>
              </a:rPr>
              <a:t>In debrief, ask: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actions did your group recommend?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so important to work to discourage discrimination at the informal or individual level?</a:t>
            </a:r>
          </a:p>
          <a:p>
            <a:r>
              <a:rPr lang="en-US" sz="1200" kern="1200" dirty="0">
                <a:solidFill>
                  <a:schemeClr val="tx1"/>
                </a:solidFill>
                <a:effectLst/>
                <a:latin typeface="+mn-lt"/>
                <a:ea typeface="+mn-ea"/>
                <a:cs typeface="+mn-cs"/>
              </a:rPr>
              <a:t>Remind participants to consider adding an item to their action plan. </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82</a:t>
            </a:fld>
            <a:endParaRPr lang="en-CA" dirty="0"/>
          </a:p>
        </p:txBody>
      </p:sp>
    </p:spTree>
    <p:extLst>
      <p:ext uri="{BB962C8B-B14F-4D97-AF65-F5344CB8AC3E}">
        <p14:creationId xmlns:p14="http://schemas.microsoft.com/office/powerpoint/2010/main" val="39483505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only has to check the EEOC web site to know that in spite of laws and significant progress against discrimination in the U.S. workplace, it is still pervasive. If you feel that you have been a victim of discrimination, there are actions you can take to gather data and protect yourself.</a:t>
            </a:r>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93</a:t>
            </a:fld>
            <a:endParaRPr lang="en-CA" dirty="0"/>
          </a:p>
        </p:txBody>
      </p:sp>
    </p:spTree>
    <p:extLst>
      <p:ext uri="{BB962C8B-B14F-4D97-AF65-F5344CB8AC3E}">
        <p14:creationId xmlns:p14="http://schemas.microsoft.com/office/powerpoint/2010/main" val="8370413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Knowing Your Workplace Rights</a:t>
            </a:r>
          </a:p>
          <a:p>
            <a:r>
              <a:rPr lang="en-US" dirty="0"/>
              <a:t>Depending on the size of your employer, where you live in, and your profession, you may be entitled to certain legal protections in the workplace, including:</a:t>
            </a:r>
          </a:p>
          <a:p>
            <a:r>
              <a:rPr lang="en-US" dirty="0"/>
              <a:t>•	The right not be discriminated against because of your race, national origin, skin color, gender, pregnancy, religious beliefs, disability, or age (and in some countries, marital status, sexual orientation, gender identity, or other characteristics).</a:t>
            </a:r>
          </a:p>
          <a:p>
            <a:r>
              <a:rPr lang="en-US" dirty="0"/>
              <a:t>•	The right to work in an environment free of harassment.</a:t>
            </a:r>
          </a:p>
          <a:p>
            <a:r>
              <a:rPr lang="en-US" dirty="0"/>
              <a:t>•	Fair pay; to be paid at least the minimum wage, plus, for some job classifications, an overtime premium for any hours worked over forty in one week (or, in some places, over eight hours in one day).</a:t>
            </a:r>
          </a:p>
          <a:p>
            <a:r>
              <a:rPr lang="en-US" dirty="0"/>
              <a:t>•	A safe workplace.</a:t>
            </a:r>
          </a:p>
          <a:p>
            <a:r>
              <a:rPr lang="en-US" dirty="0"/>
              <a:t>•	The right to take leave to care for your own or a family member's serious health condition, or following the birth or adoption of a child.</a:t>
            </a:r>
          </a:p>
          <a:p>
            <a:r>
              <a:rPr lang="en-US" dirty="0"/>
              <a:t> </a:t>
            </a:r>
          </a:p>
          <a:p>
            <a:r>
              <a:rPr lang="en-US" dirty="0"/>
              <a:t>Potential Signs of Discrimination</a:t>
            </a:r>
          </a:p>
          <a:p>
            <a:r>
              <a:rPr lang="en-US" dirty="0"/>
              <a:t>Demographics:  If where you live -- and the industry in which you work -- have a high percentage of a particular ethnic group, but its members are not hired, this could indicate institutional racism.</a:t>
            </a:r>
          </a:p>
          <a:p>
            <a:r>
              <a:rPr lang="en-US" dirty="0"/>
              <a:t>Promotions: If specific ethnic groups are not being awarded promotions despite having apparent qualifications and getting good interviews, this could be a sign of discrimination. However, you would have to try to discern whether the particular ethnic groups’ individuals are the best candidates for the promotional opportunities.</a:t>
            </a:r>
          </a:p>
          <a:p>
            <a:r>
              <a:rPr lang="en-US" dirty="0"/>
              <a:t>High Turnover for Minorities:  If members of a particular ethnic group are experiencing high turnover, this can indicate that the environment is not conducive to diversity, and can suggest discrimination.</a:t>
            </a:r>
          </a:p>
          <a:p>
            <a:r>
              <a:rPr lang="en-US" dirty="0"/>
              <a:t>Wage Discrimination.  A wage survey could determine if there is discrimination in the wages offered to a particular group of employees. Any differences should be normalized based on education levels, experience and work performance. Once accomplished, wages should be similar. It is possible that some employers offer less to members of certain groups -- no matter what their qualifications are.</a:t>
            </a:r>
          </a:p>
          <a:p>
            <a:r>
              <a:rPr lang="en-US" dirty="0"/>
              <a:t>Individual Stories and Experiences: Often colleagues who have submitted bids for a job posting will compare notes once the job has been awarded.</a:t>
            </a:r>
          </a:p>
          <a:p>
            <a:r>
              <a:rPr lang="en-US" dirty="0"/>
              <a:t>Examples of Potential Discrimination</a:t>
            </a:r>
          </a:p>
          <a:p>
            <a:r>
              <a:rPr lang="en-US" dirty="0"/>
              <a:t>Below are several examples that may be indicative of workplace discrimination:</a:t>
            </a:r>
          </a:p>
          <a:p>
            <a:r>
              <a:rPr lang="en-US" dirty="0"/>
              <a:t>•	For the same infraction, one employee receives a warning, whereas another is fired.</a:t>
            </a:r>
          </a:p>
          <a:p>
            <a:r>
              <a:rPr lang="en-US" dirty="0"/>
              <a:t>•	At a large retail company, saleswomen are paid less per hour for work in the same job description as salesmen.</a:t>
            </a:r>
          </a:p>
          <a:p>
            <a:r>
              <a:rPr lang="en-US" dirty="0"/>
              <a:t>•	Engineers over age fifty at an aerospace company are not invited to training programs for new technology.</a:t>
            </a:r>
          </a:p>
          <a:p>
            <a:r>
              <a:rPr lang="en-US" dirty="0"/>
              <a:t>•	A computer programmer who became blind is not provided screen reader equipment by her employer.</a:t>
            </a:r>
          </a:p>
          <a:p>
            <a:r>
              <a:rPr lang="en-US" dirty="0"/>
              <a:t>Finally, find and read your organization’s discrimination and complaint policy, if one exists.</a:t>
            </a:r>
          </a:p>
          <a:p>
            <a:r>
              <a:rPr lang="en-US" dirty="0"/>
              <a:t> </a:t>
            </a:r>
          </a:p>
          <a:p>
            <a:endParaRPr lang="en-CA" dirty="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69B92A2-2CC3-411D-B82D-6C366B739CD0}" type="slidenum">
              <a:rPr lang="en-CA" smtClean="0"/>
              <a:pPr eaLnBrk="1" hangingPunct="1"/>
              <a:t>94</a:t>
            </a:fld>
            <a:endParaRPr lang="en-CA"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r>
              <a:rPr lang="en-US" dirty="0"/>
              <a:t>Reprisal is retaliation for an injury with the intent of inflicting at least as much injury in return. Retaliation occurs when an employer, employment agency, or labor organization takes an adverse action against a covered individual because he or she engaged in a protected activity.</a:t>
            </a:r>
          </a:p>
          <a:p>
            <a:r>
              <a:rPr lang="en-US" dirty="0"/>
              <a:t>The EEOC (www.EEOC.gov) describes retaliation as follows: “An employer may not fire, demote, harass, or otherwise "retaliate" against an individual for filing a charge of discrimination, participating in a discrimination proceeding, or otherwise opposing discrimination. The same laws that prohibit discrimination based on race, color, sex, religion, national origin, age, and disability, as well as wage differences between men and women performing substantially equal work, also prohibit retaliation against individuals who oppose unlawful discrimination or participate in an employment discrimination proceeding.”  Examples include:</a:t>
            </a:r>
          </a:p>
          <a:p>
            <a:r>
              <a:rPr lang="en-US" dirty="0"/>
              <a:t>•	Termination or disciplinary action</a:t>
            </a:r>
          </a:p>
          <a:p>
            <a:r>
              <a:rPr lang="en-US" dirty="0"/>
              <a:t>•	Denying a promotion for which the employee was in line</a:t>
            </a:r>
          </a:p>
          <a:p>
            <a:r>
              <a:rPr lang="en-US" dirty="0"/>
              <a:t>•	Threatening the employee who files the complaint</a:t>
            </a:r>
          </a:p>
          <a:p>
            <a:r>
              <a:rPr lang="en-US" dirty="0"/>
              <a:t>•	Assigning more unfavorable tasks or duties than was normal for the employee previous to filing the charge, or than are currently normal for other employees</a:t>
            </a:r>
          </a:p>
          <a:p>
            <a:r>
              <a:rPr lang="en-US" dirty="0"/>
              <a:t>•	Giving the employee a poor performance review after the charge is filed, especially when previous performance evaluations were positive</a:t>
            </a:r>
          </a:p>
          <a:p>
            <a:r>
              <a:rPr lang="en-US" dirty="0"/>
              <a:t>•	Failing to give a raise otherwise due, such as a seniority raise</a:t>
            </a:r>
          </a:p>
          <a:p>
            <a:r>
              <a:rPr lang="en-US" dirty="0"/>
              <a:t>•	Refusing to communicate with the employee</a:t>
            </a:r>
          </a:p>
          <a:p>
            <a:r>
              <a:rPr lang="en-US" dirty="0"/>
              <a:t>•	Providing close supervision, especially if it was absent before</a:t>
            </a:r>
          </a:p>
          <a:p>
            <a:r>
              <a:rPr lang="en-US" dirty="0"/>
              <a:t>•	Enforcing work rules previously not enforced -- or loosely enforced</a:t>
            </a:r>
          </a:p>
          <a:p>
            <a:r>
              <a:rPr lang="en-US" dirty="0"/>
              <a:t>•	Encouraging other employees to shun the person</a:t>
            </a:r>
          </a:p>
          <a:p>
            <a:r>
              <a:rPr lang="en-US" dirty="0"/>
              <a:t>•	Making jokes or comments about anything related to discrimination</a:t>
            </a:r>
          </a:p>
          <a:p>
            <a:r>
              <a:rPr lang="en-US" dirty="0"/>
              <a:t>•	Moralizing, criticizing, or implying disappointment for filing a charge</a:t>
            </a:r>
          </a:p>
          <a:p>
            <a:r>
              <a:rPr lang="en-US" dirty="0"/>
              <a:t>•	Any other action such as an assault or unfounded civil or criminal charges which are likely to deter reasonable people from pursuing their rights.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identify issues that could potentially become a discrimination case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Coping with Discrimination</a:t>
            </a:r>
          </a:p>
          <a:p>
            <a:r>
              <a:rPr lang="en-US" sz="1200" kern="1200" dirty="0">
                <a:solidFill>
                  <a:schemeClr val="tx1"/>
                </a:solidFill>
                <a:effectLst/>
                <a:latin typeface="+mn-lt"/>
                <a:ea typeface="+mn-ea"/>
                <a:cs typeface="+mn-cs"/>
              </a:rPr>
              <a:t>Participants will explore two different outcomes in a case, and discuss the reasons why one outcome is preferable over the other.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11-Identifying if You Have Been Discriminated Against</a:t>
            </a:r>
          </a:p>
          <a:p>
            <a:r>
              <a:rPr lang="en-US" sz="1200" kern="1200" dirty="0">
                <a:solidFill>
                  <a:schemeClr val="tx1"/>
                </a:solidFill>
                <a:effectLst/>
                <a:latin typeface="+mn-lt"/>
                <a:ea typeface="+mn-ea"/>
                <a:cs typeface="+mn-cs"/>
              </a:rPr>
              <a:t>12-Methods of Reprisal</a:t>
            </a:r>
          </a:p>
          <a:p>
            <a:r>
              <a:rPr lang="en-US" sz="1200" kern="1200" dirty="0">
                <a:solidFill>
                  <a:schemeClr val="tx1"/>
                </a:solidFill>
                <a:effectLst/>
                <a:latin typeface="+mn-lt"/>
                <a:ea typeface="+mn-ea"/>
                <a:cs typeface="+mn-cs"/>
              </a:rPr>
              <a:t>13-Alice Adams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 paper and markers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Distribute the handouts. Go over the concepts and material for the topic. Allow a few moments for discussion.</a:t>
            </a:r>
          </a:p>
          <a:p>
            <a:r>
              <a:rPr lang="en-US" sz="1200" kern="1200" dirty="0">
                <a:solidFill>
                  <a:schemeClr val="tx1"/>
                </a:solidFill>
                <a:effectLst/>
                <a:latin typeface="+mn-lt"/>
                <a:ea typeface="+mn-ea"/>
                <a:cs typeface="+mn-cs"/>
              </a:rPr>
              <a:t>Divide participants into groups of four and distribute the worksheet.</a:t>
            </a:r>
          </a:p>
          <a:p>
            <a:r>
              <a:rPr lang="en-US" sz="1200" kern="1200" dirty="0">
                <a:solidFill>
                  <a:schemeClr val="tx1"/>
                </a:solidFill>
                <a:effectLst/>
                <a:latin typeface="+mn-lt"/>
                <a:ea typeface="+mn-ea"/>
                <a:cs typeface="+mn-cs"/>
              </a:rPr>
              <a:t>Ask participants to read the Alice Adams case and answer the questions in the two situations.  Groups should record answers on flip chart paper.</a:t>
            </a:r>
          </a:p>
          <a:p>
            <a:r>
              <a:rPr lang="en-US" sz="1200" kern="1200" dirty="0">
                <a:solidFill>
                  <a:schemeClr val="tx1"/>
                </a:solidFill>
                <a:effectLst/>
                <a:latin typeface="+mn-lt"/>
                <a:ea typeface="+mn-ea"/>
                <a:cs typeface="+mn-cs"/>
              </a:rPr>
              <a:t>In debrief, compare, and discuss the responses from the groups for Situations One and Two.</a:t>
            </a:r>
          </a:p>
          <a:p>
            <a:r>
              <a:rPr lang="en-US" sz="1200" kern="1200" dirty="0">
                <a:solidFill>
                  <a:schemeClr val="tx1"/>
                </a:solidFill>
                <a:effectLst/>
                <a:latin typeface="+mn-lt"/>
                <a:ea typeface="+mn-ea"/>
                <a:cs typeface="+mn-cs"/>
              </a:rPr>
              <a:t>Ask: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the risk to an organization if situation one occurs?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Why is situation two a better option, if possible?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faces of five young, female bankers stare out resolutely from a recent cover of Forbes magazine. While all were on the Wall Street fast track, they made the cover not for their corporate prowess but because they have sued their former employer for workplace discrimination, claiming that factors such as their sex and even child-rearing issues led to their dismissal. </a:t>
            </a:r>
          </a:p>
          <a:p>
            <a:r>
              <a:rPr lang="en-US" sz="1200" kern="1200" dirty="0">
                <a:solidFill>
                  <a:schemeClr val="tx1"/>
                </a:solidFill>
                <a:effectLst/>
                <a:latin typeface="+mn-lt"/>
                <a:ea typeface="+mn-ea"/>
                <a:cs typeface="+mn-cs"/>
              </a:rPr>
              <a:t>The women are not alone. The U.S. Equal Employment Opportunity Commission said workplace discrimination charge filings in 2008 had spiked by 15 percent over the previous year with an "unprecedented" 13,000 more cases reported.</a:t>
            </a:r>
          </a:p>
          <a:p>
            <a:r>
              <a:rPr lang="en-US" sz="1200" kern="1200" dirty="0">
                <a:solidFill>
                  <a:schemeClr val="tx1"/>
                </a:solidFill>
                <a:effectLst/>
                <a:latin typeface="+mn-lt"/>
                <a:ea typeface="+mn-ea"/>
                <a:cs typeface="+mn-cs"/>
              </a:rPr>
              <a:t>Economic woes, increased diversity and demographic changes, and a rising awareness of the law may have contributed to the uptick, the agency said. “</a:t>
            </a:r>
          </a:p>
          <a:p>
            <a:r>
              <a:rPr lang="en-US" sz="1200" kern="1200" dirty="0">
                <a:solidFill>
                  <a:schemeClr val="tx1"/>
                </a:solidFill>
                <a:effectLst/>
                <a:latin typeface="+mn-lt"/>
                <a:ea typeface="+mn-ea"/>
                <a:cs typeface="+mn-cs"/>
              </a:rPr>
              <a:t>Source: </a:t>
            </a:r>
            <a:r>
              <a:rPr lang="en-US" sz="1200" u="sng" kern="1200" dirty="0">
                <a:solidFill>
                  <a:schemeClr val="tx1"/>
                </a:solidFill>
                <a:effectLst/>
                <a:latin typeface="+mn-lt"/>
                <a:ea typeface="+mn-ea"/>
                <a:cs typeface="+mn-cs"/>
                <a:hlinkClick r:id="rId3"/>
              </a:rPr>
              <a:t>www.washingtontimes.com</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for an employee to be aware of federal and state laws regarding discrimination?</a:t>
            </a:r>
          </a:p>
          <a:p>
            <a:endParaRPr lang="en-US"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650AF5C-D36B-4785-9053-CECD1081A4E2}" type="slidenum">
              <a:rPr lang="en-CA" smtClean="0"/>
              <a:pPr eaLnBrk="1" hangingPunct="1"/>
              <a:t>95</a:t>
            </a:fld>
            <a:endParaRPr lang="en-CA"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US" dirty="0"/>
              <a:t>If you suspect that you are being discriminated against, gather and write down answers to the following questions:</a:t>
            </a:r>
          </a:p>
          <a:p>
            <a:r>
              <a:rPr lang="en-US" dirty="0"/>
              <a:t>•	Where did the alleged discrimination event occur?</a:t>
            </a:r>
          </a:p>
          <a:p>
            <a:r>
              <a:rPr lang="en-US" dirty="0"/>
              <a:t>•	Who allegedly discriminated against you? Your boss? A co-worker? Someone else in the organization?</a:t>
            </a:r>
          </a:p>
          <a:p>
            <a:r>
              <a:rPr lang="en-US" dirty="0"/>
              <a:t>•	What did the person do or say to you that were different from how he or she treated others?</a:t>
            </a:r>
          </a:p>
          <a:p>
            <a:r>
              <a:rPr lang="en-US" dirty="0"/>
              <a:t>•	Why do you believe that a person discriminated against you? Are you able to make a clear link between his or her actions or words -- and your protected status?</a:t>
            </a:r>
          </a:p>
          <a:p>
            <a:r>
              <a:rPr lang="en-US" dirty="0"/>
              <a:t>Document the Problem</a:t>
            </a:r>
          </a:p>
          <a:p>
            <a:r>
              <a:rPr lang="en-US" dirty="0"/>
              <a:t>•	Gather documentation: Take careful notes of key conversations and events. Note the time, date, and names of others who were present. If there are legitimate documents to which you legally have access that support your position, assemble them.  These might include company policies, offer letters, performance reviews, memoranda, emails and other correspondence, and your employee handbook.</a:t>
            </a:r>
          </a:p>
          <a:p>
            <a:r>
              <a:rPr lang="en-US" dirty="0"/>
              <a:t>•	Talk with your coworkers: If they witnessed any contributory events, enlist their support by asking them to document, sign, and date their observation or what they heard.</a:t>
            </a:r>
          </a:p>
          <a:p>
            <a:r>
              <a:rPr lang="en-US" dirty="0"/>
              <a:t>Know Your Rights and legal deadlines</a:t>
            </a:r>
          </a:p>
          <a:p>
            <a:r>
              <a:rPr lang="en-US" dirty="0"/>
              <a:t>•	The more you know about your legal rights in the workplace, the more confident you will be in presenting your problem. Check the EEOC web site, and your state’s Department of Labor web site. Find the appropriate law (Title VII, ADA, ADEA, and EPA) which has potentially been infringed.</a:t>
            </a:r>
          </a:p>
          <a:p>
            <a:r>
              <a:rPr lang="en-US" dirty="0"/>
              <a:t>•	You may wish to explore a mediation and arbitration solution, also known as Alternative Dispute Resolution -- or ADR.</a:t>
            </a:r>
          </a:p>
          <a:p>
            <a:r>
              <a:rPr lang="en-US" dirty="0"/>
              <a:t>•	State laws set deadlines called statutes of limitation which vary, depending upon the type of action occurred. If your employer doesn't take action within a reasonable time frame, or if you are demoted or fired, consider whether to take legal action. Consulting an attorney is an option to learn about the strength of your claim, what deadlines apply, and what remedies may be available to you.</a:t>
            </a:r>
          </a:p>
          <a:p>
            <a:r>
              <a:rPr lang="en-US" dirty="0"/>
              <a:t>Ask for a Meeting with your employer</a:t>
            </a:r>
          </a:p>
          <a:p>
            <a:r>
              <a:rPr lang="en-US" dirty="0"/>
              <a:t>•	Understand the grievance procedure/appeal process. Obtain a written copy of the grievance/appeal process from your employer.</a:t>
            </a:r>
          </a:p>
          <a:p>
            <a:r>
              <a:rPr lang="en-US" dirty="0"/>
              <a:t>•	Have a Discussion With Your Employer. This opens the opportunity to air differences. The problem may stem from an oversight, a misunderstanding, or a lack of legal knowledge. Most companies want to stay within the law and do the right thing.</a:t>
            </a:r>
          </a:p>
          <a:p>
            <a:r>
              <a:rPr lang="en-US" dirty="0"/>
              <a:t>•	Stick to the facts. Before meeting with your employer, write a brief summary of what has gone wrong and your recommendation for resolving the problem. It might help to have someone more objective, such as a friend or family member, review the facts, and brainstorm with you about possible resolutions. Make sure not to leave any important facts out.</a:t>
            </a:r>
          </a:p>
          <a:p>
            <a:r>
              <a:rPr lang="en-US" dirty="0"/>
              <a:t>•	Remain calm. Dealing with a workplace problem can be stressful, but unfounded accusations and emotional outbursts won't help you get your point across or make you feel better. Practice your presentation ahead of time to make sure you can remain professional -- and calm.</a:t>
            </a:r>
          </a:p>
          <a:p>
            <a:r>
              <a:rPr lang="en-US" dirty="0"/>
              <a:t>•	Work toward next steps. You want to gain agreement about what will happen next. Will the company investigate the problem? Will your boss talk to your coworkers or supervisor? What will happen to performance evaluations, job responsibilities, or reporting relationships during the process?</a:t>
            </a:r>
          </a:p>
          <a:p>
            <a:r>
              <a:rPr lang="en-US" dirty="0"/>
              <a:t>•	Follow up. Once you have spoken to your employer, make sure to follow up on the meeting. If your employer promised to investigate the matter or talk with other employees, check back to find out the status of those actions. After a few weeks have passed, schedule another meeting with your employer to discuss what progress has been made in resolving your problem.</a:t>
            </a:r>
          </a:p>
          <a:p>
            <a:r>
              <a:rPr lang="en-US" dirty="0"/>
              <a:t>•	Understand Termination. If you are being fired from your job, ask for the reasons for your dismissal and ask that the reasons be put in writing.</a:t>
            </a:r>
          </a:p>
          <a:p>
            <a:r>
              <a:rPr lang="en-US" dirty="0"/>
              <a:t>Caution</a:t>
            </a:r>
          </a:p>
          <a:p>
            <a:r>
              <a:rPr lang="en-US" dirty="0"/>
              <a:t>If you resign your position, challenging a discrimination action is much more difficult.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analyze the facts in a discrimination case study, and recommend courses of action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Choosing a Course of Action</a:t>
            </a:r>
          </a:p>
          <a:p>
            <a:r>
              <a:rPr lang="en-US" sz="1200" kern="1200" dirty="0">
                <a:solidFill>
                  <a:schemeClr val="tx1"/>
                </a:solidFill>
                <a:effectLst/>
                <a:latin typeface="+mn-lt"/>
                <a:ea typeface="+mn-ea"/>
                <a:cs typeface="+mn-cs"/>
              </a:rPr>
              <a:t>A potential discrimination case study allows participants to apply their knowledge of laws, actions and remedies open to an employee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14-Choosing a  Course of Action</a:t>
            </a:r>
          </a:p>
          <a:p>
            <a:r>
              <a:rPr lang="en-US" sz="1200" kern="1200" dirty="0">
                <a:solidFill>
                  <a:schemeClr val="tx1"/>
                </a:solidFill>
                <a:effectLst/>
                <a:latin typeface="+mn-lt"/>
                <a:ea typeface="+mn-ea"/>
                <a:cs typeface="+mn-cs"/>
              </a:rPr>
              <a:t>15- Steve Sloan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Distribute the handout. Go over the concepts and material for the topic. Allow a few moments for discussion.</a:t>
            </a:r>
          </a:p>
          <a:p>
            <a:r>
              <a:rPr lang="en-US" sz="1200" kern="1200" dirty="0">
                <a:solidFill>
                  <a:schemeClr val="tx1"/>
                </a:solidFill>
                <a:effectLst/>
                <a:latin typeface="+mn-lt"/>
                <a:ea typeface="+mn-ea"/>
                <a:cs typeface="+mn-cs"/>
              </a:rPr>
              <a:t>Divide participants into groups of four and distribute the worksheet.</a:t>
            </a:r>
          </a:p>
          <a:p>
            <a:r>
              <a:rPr lang="en-US" sz="1200" kern="1200" dirty="0">
                <a:solidFill>
                  <a:schemeClr val="tx1"/>
                </a:solidFill>
                <a:effectLst/>
                <a:latin typeface="+mn-lt"/>
                <a:ea typeface="+mn-ea"/>
                <a:cs typeface="+mn-cs"/>
              </a:rPr>
              <a:t>Ask participants to read the case and answer the questions.</a:t>
            </a:r>
          </a:p>
          <a:p>
            <a:r>
              <a:rPr lang="en-US" sz="1200" kern="1200" dirty="0">
                <a:solidFill>
                  <a:schemeClr val="tx1"/>
                </a:solidFill>
                <a:effectLst/>
                <a:latin typeface="+mn-lt"/>
                <a:ea typeface="+mn-ea"/>
                <a:cs typeface="+mn-cs"/>
              </a:rPr>
              <a:t>In debrief, ask:</a:t>
            </a:r>
          </a:p>
          <a:p>
            <a:pPr lvl="0"/>
            <a:r>
              <a:rPr lang="en-US" sz="1200" kern="1200" dirty="0">
                <a:solidFill>
                  <a:schemeClr val="tx1"/>
                </a:solidFill>
                <a:effectLst/>
                <a:latin typeface="+mn-lt"/>
                <a:ea typeface="+mn-ea"/>
                <a:cs typeface="+mn-cs"/>
              </a:rPr>
              <a:t>Given that this position has client-facing contact, how important is appearance?</a:t>
            </a:r>
          </a:p>
          <a:p>
            <a:pPr lvl="0"/>
            <a:r>
              <a:rPr lang="en-US" sz="1200" kern="1200" dirty="0">
                <a:solidFill>
                  <a:schemeClr val="tx1"/>
                </a:solidFill>
                <a:effectLst/>
                <a:latin typeface="+mn-lt"/>
                <a:ea typeface="+mn-ea"/>
                <a:cs typeface="+mn-cs"/>
              </a:rPr>
              <a:t>What can the shop management do to leverage Steve’s award-winning design capabilities -- while not breaking any laws?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 three things an employee should do if he or she believes there is a discriminatory issue.</a:t>
            </a:r>
          </a:p>
          <a:p>
            <a:r>
              <a:rPr lang="en-US" sz="1200" kern="1200" dirty="0">
                <a:solidFill>
                  <a:schemeClr val="tx1"/>
                </a:solidFill>
                <a:effectLst/>
                <a:latin typeface="+mn-lt"/>
                <a:ea typeface="+mn-ea"/>
                <a:cs typeface="+mn-cs"/>
              </a:rPr>
              <a:t>Remind participants to consider adding an item to their action plan.</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96</a:t>
            </a:fld>
            <a:endParaRPr lang="en-CA" dirty="0"/>
          </a:p>
        </p:txBody>
      </p:sp>
    </p:spTree>
    <p:extLst>
      <p:ext uri="{BB962C8B-B14F-4D97-AF65-F5344CB8AC3E}">
        <p14:creationId xmlns:p14="http://schemas.microsoft.com/office/powerpoint/2010/main" val="4304169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discrimination complaint is an allegation by an employee of unfair treatment in some aspect of employment based upon the individual's race, religion, age, gender, color, national origin, disability, or status as a disabled or Vietnam era veteran or any other characteristic protected by law.</a:t>
            </a:r>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107</a:t>
            </a:fld>
            <a:endParaRPr lang="en-CA" dirty="0"/>
          </a:p>
        </p:txBody>
      </p:sp>
    </p:spTree>
    <p:extLst>
      <p:ext uri="{BB962C8B-B14F-4D97-AF65-F5344CB8AC3E}">
        <p14:creationId xmlns:p14="http://schemas.microsoft.com/office/powerpoint/2010/main" val="10290104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Gather the following information:</a:t>
            </a:r>
          </a:p>
          <a:p>
            <a:r>
              <a:rPr lang="en-US" dirty="0"/>
              <a:t>•	Your name, full address, home/work telephone number, email address</a:t>
            </a:r>
          </a:p>
          <a:p>
            <a:r>
              <a:rPr lang="en-US" dirty="0"/>
              <a:t>•	The name, full address and phone number of the person, agency or organization you believe discriminated against you</a:t>
            </a:r>
          </a:p>
          <a:p>
            <a:r>
              <a:rPr lang="en-US" dirty="0"/>
              <a:t>•	The details about what happened to you, including dates, times, who was involved, as well as names of possible witnesses</a:t>
            </a:r>
          </a:p>
          <a:p>
            <a:r>
              <a:rPr lang="en-US" dirty="0"/>
              <a:t>•	Printed copies of corporate email messages, memoranda, or any discriminatory-incident witness information</a:t>
            </a:r>
          </a:p>
          <a:p>
            <a:r>
              <a:rPr lang="en-US" dirty="0"/>
              <a:t>•	Copies of human resources or corporate policies</a:t>
            </a:r>
          </a:p>
          <a:p>
            <a:r>
              <a:rPr lang="en-US" dirty="0"/>
              <a:t>•	Facts about when you believe your civil rights were violated, or your colleague’s rights were violated</a:t>
            </a:r>
          </a:p>
          <a:p>
            <a:r>
              <a:rPr lang="en-US" dirty="0"/>
              <a:t>•	Any other relevant information you believe will be helpful in the case.</a:t>
            </a:r>
          </a:p>
          <a:p>
            <a:r>
              <a:rPr lang="en-US" dirty="0"/>
              <a:t>Go to your direct supervisor and ask for a private meeting. State your complaint. Answer any questions your supervisor or manager asks. Your supervisor may complete a complaint form or take notes, ask you to review the information for accuracy, and sign the document.  Ask for a copy once it is signed.</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108</a:t>
            </a:fld>
            <a:endParaRPr lang="en-CA" dirty="0"/>
          </a:p>
        </p:txBody>
      </p:sp>
    </p:spTree>
    <p:extLst>
      <p:ext uri="{BB962C8B-B14F-4D97-AF65-F5344CB8AC3E}">
        <p14:creationId xmlns:p14="http://schemas.microsoft.com/office/powerpoint/2010/main" val="395415139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After you give your complaint to your supervisor, he or she will refer the case to human resources. A member of the human resources department typically will investigate and analyze the incident.</a:t>
            </a:r>
          </a:p>
          <a:p>
            <a:r>
              <a:rPr lang="en-US" dirty="0"/>
              <a:t>Keep a log of any related events that occur after you have made the complaint. Save any written materials that relate to your case. Refrain from discussing the complaint with your co-workers -- or anyone else.</a:t>
            </a:r>
          </a:p>
          <a:p>
            <a:r>
              <a:rPr lang="en-US" dirty="0"/>
              <a:t>You can expect to be interviewed by an employee of your company acting as an investigator, or by an outside investigator, who will explain the interview process to you. The person whom you are accusing of discrimination will also be interviewed. After all the facts are gathered and analyzed, a decision will be made in the case.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role and responsibilities of an employee involved in a discrimination complaint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discuss the process for reporting a complaint, and explore a case study of potential ethnic discrimination for promotion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16-What to Do If You’re Involved In A Complaint</a:t>
            </a:r>
          </a:p>
          <a:p>
            <a:r>
              <a:rPr lang="en-US" sz="1200" kern="1200" dirty="0">
                <a:solidFill>
                  <a:schemeClr val="tx1"/>
                </a:solidFill>
                <a:effectLst/>
                <a:latin typeface="+mn-lt"/>
                <a:ea typeface="+mn-ea"/>
                <a:cs typeface="+mn-cs"/>
              </a:rPr>
              <a:t>17-Billy Jones</a:t>
            </a:r>
          </a:p>
          <a:p>
            <a:r>
              <a:rPr lang="en-US" sz="1200" kern="1200" dirty="0">
                <a:solidFill>
                  <a:schemeClr val="tx1"/>
                </a:solidFill>
                <a:effectLst/>
                <a:latin typeface="+mn-lt"/>
                <a:ea typeface="+mn-ea"/>
                <a:cs typeface="+mn-cs"/>
              </a:rPr>
              <a:t>Flip chart paper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Distribute the handout. With the large group, discuss the actions to take if you are involved in a complaint: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Information to gather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Complaint to supervisor</a:t>
            </a:r>
          </a:p>
          <a:p>
            <a:r>
              <a:rPr lang="en-US" sz="1200" kern="1200" dirty="0">
                <a:solidFill>
                  <a:schemeClr val="tx1"/>
                </a:solidFill>
                <a:effectLst/>
                <a:latin typeface="+mn-lt"/>
                <a:ea typeface="+mn-ea"/>
                <a:cs typeface="+mn-cs"/>
              </a:rPr>
              <a:t>Divide participants into groups of four and distribute the worksheet.</a:t>
            </a:r>
          </a:p>
          <a:p>
            <a:r>
              <a:rPr lang="en-US" sz="1200" kern="1200" dirty="0">
                <a:solidFill>
                  <a:schemeClr val="tx1"/>
                </a:solidFill>
                <a:effectLst/>
                <a:latin typeface="+mn-lt"/>
                <a:ea typeface="+mn-ea"/>
                <a:cs typeface="+mn-cs"/>
              </a:rPr>
              <a:t>Ask groups to read about Billy Jones’s experience and use what they have learned about the discrimination complaint process to answer the questions.</a:t>
            </a:r>
          </a:p>
          <a:p>
            <a:r>
              <a:rPr lang="en-US" sz="1200" kern="1200" dirty="0">
                <a:solidFill>
                  <a:schemeClr val="tx1"/>
                </a:solidFill>
                <a:effectLst/>
                <a:latin typeface="+mn-lt"/>
                <a:ea typeface="+mn-ea"/>
                <a:cs typeface="+mn-cs"/>
              </a:rPr>
              <a:t>Have groups record their answers on flip chart paper.</a:t>
            </a:r>
          </a:p>
          <a:p>
            <a:r>
              <a:rPr lang="en-US" sz="1200" kern="1200" dirty="0">
                <a:solidFill>
                  <a:schemeClr val="tx1"/>
                </a:solidFill>
                <a:effectLst/>
                <a:latin typeface="+mn-lt"/>
                <a:ea typeface="+mn-ea"/>
                <a:cs typeface="+mn-cs"/>
              </a:rPr>
              <a:t>In debrief, share, and compare the groups’ results. Ask: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Why is it easy for management to make assumptions simply from reading performance reviews?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could Billy’s current supervisor do to help him?</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two things an employee should do if he or she believes that discrimination has occurred?</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109</a:t>
            </a:fld>
            <a:endParaRPr lang="en-CA" dirty="0"/>
          </a:p>
        </p:txBody>
      </p:sp>
    </p:spTree>
    <p:extLst>
      <p:ext uri="{BB962C8B-B14F-4D97-AF65-F5344CB8AC3E}">
        <p14:creationId xmlns:p14="http://schemas.microsoft.com/office/powerpoint/2010/main" val="11116647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a:t>First, take comfort in the fact that it is illegal for anyone in the organization to retaliate against you because you file a discrimination complaint.</a:t>
            </a:r>
          </a:p>
          <a:p>
            <a:r>
              <a:rPr lang="en-US" dirty="0"/>
              <a:t>Know that the process can take weeks or months. Try to remain calm; do not let your emotions get the best of you. Remember that you are protected by the law and have basic rights in the workplace; therefore, if you've been wronged, there is no reason to overreact, as the process should help to make things right.</a:t>
            </a:r>
          </a:p>
          <a:p>
            <a:r>
              <a:rPr lang="en-US" dirty="0"/>
              <a:t>Keep the lines of communication open with your supervisor. Continue your normal work arrival and performance routines. However if you feel you need some time away from work to re-center yourself, discuss this option with your supervisor. It is very important that you not resign your position, as this might have a negative effect on your case.</a:t>
            </a:r>
          </a:p>
          <a:p>
            <a:r>
              <a:rPr lang="en-US" dirty="0"/>
              <a:t>It is natural that what you are going through produces stress. In order to diffuse any added stress:</a:t>
            </a:r>
          </a:p>
          <a:p>
            <a:r>
              <a:rPr lang="en-US" dirty="0"/>
              <a:t>•	Spend time with your family and friends</a:t>
            </a:r>
          </a:p>
          <a:p>
            <a:r>
              <a:rPr lang="en-US" dirty="0"/>
              <a:t>•	Try to enjoy your hobbies</a:t>
            </a:r>
          </a:p>
          <a:p>
            <a:r>
              <a:rPr lang="en-US" dirty="0"/>
              <a:t>•	Listen to your favorite music</a:t>
            </a:r>
          </a:p>
          <a:p>
            <a:r>
              <a:rPr lang="en-US" dirty="0"/>
              <a:t>•	Eat well and exercise</a:t>
            </a:r>
          </a:p>
          <a:p>
            <a:r>
              <a:rPr lang="en-US" dirty="0"/>
              <a:t>•	Perform relaxation or stress reduction exercises.</a:t>
            </a:r>
          </a:p>
          <a:p>
            <a:r>
              <a:rPr lang="en-US" dirty="0"/>
              <a:t>•	Use self-talks to affirm to yourself that you have worth.</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practice a stress reduction technique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De-Stressing</a:t>
            </a:r>
          </a:p>
          <a:p>
            <a:r>
              <a:rPr lang="en-US" sz="1200" kern="1200" dirty="0">
                <a:solidFill>
                  <a:schemeClr val="tx1"/>
                </a:solidFill>
                <a:effectLst/>
                <a:latin typeface="+mn-lt"/>
                <a:ea typeface="+mn-ea"/>
                <a:cs typeface="+mn-cs"/>
              </a:rPr>
              <a:t>Being involved in a discrimination issue can take a toll on emotions and health. This exercise allows participants to practice a simple relaxation exercise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18-Breathing Exercises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With the large group, go over ways, above, to diffuse stress and create a support system.</a:t>
            </a:r>
          </a:p>
          <a:p>
            <a:r>
              <a:rPr lang="en-US" sz="1200" kern="1200" dirty="0">
                <a:solidFill>
                  <a:schemeClr val="tx1"/>
                </a:solidFill>
                <a:effectLst/>
                <a:latin typeface="+mn-lt"/>
                <a:ea typeface="+mn-ea"/>
                <a:cs typeface="+mn-cs"/>
              </a:rPr>
              <a:t>Distribute 18-Breathing Exercises </a:t>
            </a:r>
          </a:p>
          <a:p>
            <a:r>
              <a:rPr lang="en-US" sz="1200" kern="1200" dirty="0">
                <a:solidFill>
                  <a:schemeClr val="tx1"/>
                </a:solidFill>
                <a:effectLst/>
                <a:latin typeface="+mn-lt"/>
                <a:ea typeface="+mn-ea"/>
                <a:cs typeface="+mn-cs"/>
              </a:rPr>
              <a:t>This is a large group exercise. Have participants move to a comfortable place in the room.  They may choose to lie down, sit on the floor, or remain in their seats. Go through the following two breathing exercises, pausing between them.</a:t>
            </a:r>
          </a:p>
          <a:p>
            <a:r>
              <a:rPr lang="en-US" sz="1200" kern="1200" dirty="0">
                <a:solidFill>
                  <a:schemeClr val="tx1"/>
                </a:solidFill>
                <a:effectLst/>
                <a:latin typeface="+mn-lt"/>
                <a:ea typeface="+mn-ea"/>
                <a:cs typeface="+mn-cs"/>
              </a:rPr>
              <a:t>The RELAXING SIGH.</a:t>
            </a:r>
            <a:r>
              <a:rPr lang="en-US" sz="1200" b="1" kern="1200" cap="small"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 sigh releases a bit of tension and can be practiced at will as a means of relaxing.</a:t>
            </a:r>
          </a:p>
          <a:p>
            <a:pPr marL="228600" lvl="0" indent="-228600">
              <a:buFont typeface="+mj-lt"/>
              <a:buAutoNum type="arabicPeriod"/>
            </a:pPr>
            <a:r>
              <a:rPr lang="en-US" sz="1200" kern="1200" dirty="0">
                <a:solidFill>
                  <a:schemeClr val="tx1"/>
                </a:solidFill>
                <a:effectLst/>
                <a:latin typeface="+mn-lt"/>
                <a:ea typeface="+mn-ea"/>
                <a:cs typeface="+mn-cs"/>
              </a:rPr>
              <a:t>Sit or stand up straight.</a:t>
            </a:r>
          </a:p>
          <a:p>
            <a:pPr marL="228600" lvl="0" indent="-228600">
              <a:buFont typeface="+mj-lt"/>
              <a:buAutoNum type="arabicPeriod"/>
            </a:pPr>
            <a:r>
              <a:rPr lang="en-US" sz="1200" kern="1200" dirty="0">
                <a:solidFill>
                  <a:schemeClr val="tx1"/>
                </a:solidFill>
                <a:effectLst/>
                <a:latin typeface="+mn-lt"/>
                <a:ea typeface="+mn-ea"/>
                <a:cs typeface="+mn-cs"/>
              </a:rPr>
              <a:t>Sigh deeply, letting out a sound of deep relief as the air rushes out of your lungs.</a:t>
            </a:r>
          </a:p>
          <a:p>
            <a:pPr marL="228600" lvl="0" indent="-228600">
              <a:buFont typeface="+mj-lt"/>
              <a:buAutoNum type="arabicPeriod"/>
            </a:pPr>
            <a:r>
              <a:rPr lang="en-US" sz="1200" kern="1200" dirty="0">
                <a:solidFill>
                  <a:schemeClr val="tx1"/>
                </a:solidFill>
                <a:effectLst/>
                <a:latin typeface="+mn-lt"/>
                <a:ea typeface="+mn-ea"/>
                <a:cs typeface="+mn-cs"/>
              </a:rPr>
              <a:t>Don’t think about inhaling; just let air come in naturally?</a:t>
            </a:r>
          </a:p>
          <a:p>
            <a:pPr marL="228600" lvl="0" indent="-228600">
              <a:buFont typeface="+mj-lt"/>
              <a:buAutoNum type="arabicPeriod"/>
            </a:pPr>
            <a:r>
              <a:rPr lang="en-US" sz="1200" kern="1200" dirty="0">
                <a:solidFill>
                  <a:schemeClr val="tx1"/>
                </a:solidFill>
                <a:effectLst/>
                <a:latin typeface="+mn-lt"/>
                <a:ea typeface="+mn-ea"/>
                <a:cs typeface="+mn-cs"/>
              </a:rPr>
              <a:t>Repeat this procedure whenever you feel the need for it, and experience the feeling of relaxation.</a:t>
            </a:r>
          </a:p>
          <a:p>
            <a:r>
              <a:rPr lang="en-US" sz="1200" kern="1200" dirty="0">
                <a:solidFill>
                  <a:schemeClr val="tx1"/>
                </a:solidFill>
                <a:effectLst/>
                <a:latin typeface="+mn-lt"/>
                <a:ea typeface="+mn-ea"/>
                <a:cs typeface="+mn-cs"/>
              </a:rPr>
              <a:t>Complete Natural Breathing.  The following Yoga exercise will become almost automatic with practice.</a:t>
            </a:r>
          </a:p>
          <a:p>
            <a:pPr marL="228600" lvl="0" indent="-228600">
              <a:buFont typeface="+mj-lt"/>
              <a:buAutoNum type="arabicPeriod"/>
            </a:pPr>
            <a:r>
              <a:rPr lang="en-US" sz="1200" kern="1200" dirty="0">
                <a:solidFill>
                  <a:schemeClr val="tx1"/>
                </a:solidFill>
                <a:effectLst/>
                <a:latin typeface="+mn-lt"/>
                <a:ea typeface="+mn-ea"/>
                <a:cs typeface="+mn-cs"/>
              </a:rPr>
              <a:t>Begin by sitting or standing up straight in good posture</a:t>
            </a:r>
          </a:p>
          <a:p>
            <a:pPr marL="228600" lvl="0" indent="-228600">
              <a:buFont typeface="+mj-lt"/>
              <a:buAutoNum type="arabicPeriod"/>
            </a:pPr>
            <a:r>
              <a:rPr lang="en-US" sz="1200" kern="1200" dirty="0">
                <a:solidFill>
                  <a:schemeClr val="tx1"/>
                </a:solidFill>
                <a:effectLst/>
                <a:latin typeface="+mn-lt"/>
                <a:ea typeface="+mn-ea"/>
                <a:cs typeface="+mn-cs"/>
              </a:rPr>
              <a:t>Breathe through your nose.</a:t>
            </a:r>
          </a:p>
          <a:p>
            <a:pPr marL="228600" lvl="0" indent="-228600">
              <a:buFont typeface="+mj-lt"/>
              <a:buAutoNum type="arabicPeriod"/>
            </a:pPr>
            <a:r>
              <a:rPr lang="en-US" sz="1200" kern="1200" dirty="0">
                <a:solidFill>
                  <a:schemeClr val="tx1"/>
                </a:solidFill>
                <a:effectLst/>
                <a:latin typeface="+mn-lt"/>
                <a:ea typeface="+mn-ea"/>
                <a:cs typeface="+mn-cs"/>
              </a:rPr>
              <a:t>As you inhale, first fill the lower section of our lungs.  Your diaphragm will push your abdomen outward to make room for the air.  Second, fill the middle part of your lungs as your lower ribs and chest move forward slightly to accommodate the air.  Third, fill the upper part of your lungs as you raise your chest slightly and draw in your abdomen a little to support your lungs.  With practice, these three steps can be performed in one smooth, continuous inhalation in a few seconds.</a:t>
            </a:r>
          </a:p>
          <a:p>
            <a:pPr marL="228600" lvl="0" indent="-228600">
              <a:buFont typeface="+mj-lt"/>
              <a:buAutoNum type="arabicPeriod"/>
            </a:pPr>
            <a:r>
              <a:rPr lang="en-US" sz="1200" kern="1200" dirty="0">
                <a:solidFill>
                  <a:schemeClr val="tx1"/>
                </a:solidFill>
                <a:effectLst/>
                <a:latin typeface="+mn-lt"/>
                <a:ea typeface="+mn-ea"/>
                <a:cs typeface="+mn-cs"/>
              </a:rPr>
              <a:t>Hold your breath for a few seconds.</a:t>
            </a:r>
          </a:p>
          <a:p>
            <a:pPr marL="228600" lvl="0" indent="-228600">
              <a:buFont typeface="+mj-lt"/>
              <a:buAutoNum type="arabicPeriod"/>
            </a:pPr>
            <a:r>
              <a:rPr lang="en-US" sz="1200" kern="1200" dirty="0">
                <a:solidFill>
                  <a:schemeClr val="tx1"/>
                </a:solidFill>
                <a:effectLst/>
                <a:latin typeface="+mn-lt"/>
                <a:ea typeface="+mn-ea"/>
                <a:cs typeface="+mn-cs"/>
              </a:rPr>
              <a:t>As you exhale slowly, pull your abdomen in slightly and lift it up slowly as the lungs empty.  When you have completely exhaled, relax your abdomen and chest.</a:t>
            </a:r>
          </a:p>
          <a:p>
            <a:pPr marL="228600" lvl="0" indent="-228600">
              <a:buFont typeface="+mj-lt"/>
              <a:buAutoNum type="arabicPeriod"/>
            </a:pPr>
            <a:r>
              <a:rPr lang="en-US" sz="1200" kern="1200" dirty="0">
                <a:solidFill>
                  <a:schemeClr val="tx1"/>
                </a:solidFill>
                <a:effectLst/>
                <a:latin typeface="+mn-lt"/>
                <a:ea typeface="+mn-ea"/>
                <a:cs typeface="+mn-cs"/>
              </a:rPr>
              <a:t>Now and then at the end of the inhalation phase, raise your shoulders and collarbone slightly so that the very top of your lungs are sure to be replenished with fresh air.</a:t>
            </a:r>
          </a:p>
          <a:p>
            <a:r>
              <a:rPr lang="en-US" sz="1200" kern="1200" dirty="0">
                <a:solidFill>
                  <a:schemeClr val="tx1"/>
                </a:solidFill>
                <a:effectLst/>
                <a:latin typeface="+mn-lt"/>
                <a:ea typeface="+mn-ea"/>
                <a:cs typeface="+mn-cs"/>
              </a:rPr>
              <a:t>Allow a few minutes for everyone to re-acclimate.</a:t>
            </a:r>
          </a:p>
          <a:p>
            <a:r>
              <a:rPr lang="en-US" sz="1200" kern="1200" dirty="0">
                <a:solidFill>
                  <a:schemeClr val="tx1"/>
                </a:solidFill>
                <a:effectLst/>
                <a:latin typeface="+mn-lt"/>
                <a:ea typeface="+mn-ea"/>
                <a:cs typeface="+mn-cs"/>
              </a:rPr>
              <a:t>In debrief, ask: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do you feel now?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can simple breathing exercises help you manage stress with a job-related issue?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19-Simple Visualization Techniques</a:t>
            </a:r>
          </a:p>
          <a:p>
            <a:r>
              <a:rPr lang="en-US" sz="1200" kern="1200" dirty="0">
                <a:solidFill>
                  <a:schemeClr val="tx1"/>
                </a:solidFill>
                <a:effectLst/>
                <a:latin typeface="+mn-lt"/>
                <a:ea typeface="+mn-ea"/>
                <a:cs typeface="+mn-cs"/>
              </a:rPr>
              <a:t>Participants can try this extra exercise at home.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develop and maintain a support system during a claim process?</a:t>
            </a:r>
          </a:p>
          <a:p>
            <a:r>
              <a:rPr lang="en-US" sz="1200" kern="1200" dirty="0">
                <a:solidFill>
                  <a:schemeClr val="tx1"/>
                </a:solidFill>
                <a:effectLst/>
                <a:latin typeface="+mn-lt"/>
                <a:ea typeface="+mn-ea"/>
                <a:cs typeface="+mn-cs"/>
              </a:rPr>
              <a:t>Remind participants to consider adding an item to their action plan.</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110</a:t>
            </a:fld>
            <a:endParaRPr lang="en-CA" dirty="0"/>
          </a:p>
        </p:txBody>
      </p:sp>
    </p:spTree>
    <p:extLst>
      <p:ext uri="{BB962C8B-B14F-4D97-AF65-F5344CB8AC3E}">
        <p14:creationId xmlns:p14="http://schemas.microsoft.com/office/powerpoint/2010/main" val="3296237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5779462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Workplace complaints regarding discrimination generally originate with employees -- or through exit interviews. They can also come through notification of an EEOC or similar agency, or by letter from an attorney.</a:t>
            </a:r>
          </a:p>
          <a:p>
            <a:r>
              <a:rPr lang="en-US" dirty="0"/>
              <a:t>As a manager, you are often the first point of contact when an employee wishes to make a complaint. Because efficient and effective handling of a complaint is an important responsibility, it is critical to understand and follow a careful process.</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121</a:t>
            </a:fld>
            <a:endParaRPr lang="en-CA" dirty="0"/>
          </a:p>
        </p:txBody>
      </p:sp>
    </p:spTree>
    <p:extLst>
      <p:ext uri="{BB962C8B-B14F-4D97-AF65-F5344CB8AC3E}">
        <p14:creationId xmlns:p14="http://schemas.microsoft.com/office/powerpoint/2010/main" val="414258325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are approached by an employee who wishes to make a complaint, schedule a time as soon as possible to meet in a quiet, private setting.</a:t>
            </a:r>
          </a:p>
          <a:p>
            <a:r>
              <a:rPr lang="en-US" dirty="0"/>
              <a:t>If a formal complaint form exists within the organization, use it to note all the details. If not, take careful handwritten notes. Listen attentively to the employee’s responses based on the questions you ask during the interview. At a minimum, ask for and document the following information:</a:t>
            </a:r>
          </a:p>
          <a:p>
            <a:r>
              <a:rPr lang="en-US" dirty="0"/>
              <a:t>•	Date and time of the complaint</a:t>
            </a:r>
          </a:p>
          <a:p>
            <a:r>
              <a:rPr lang="en-US" dirty="0"/>
              <a:t>•	Name of employee filing the complaint</a:t>
            </a:r>
          </a:p>
          <a:p>
            <a:r>
              <a:rPr lang="en-US" dirty="0"/>
              <a:t>•	Home and work telephone numbers and e-mail address</a:t>
            </a:r>
          </a:p>
          <a:p>
            <a:r>
              <a:rPr lang="en-US" dirty="0"/>
              <a:t>•	Employee' s position and supervisor</a:t>
            </a:r>
          </a:p>
          <a:p>
            <a:r>
              <a:rPr lang="en-US" dirty="0"/>
              <a:t>•	Name of accused employee</a:t>
            </a:r>
          </a:p>
          <a:p>
            <a:r>
              <a:rPr lang="en-US" dirty="0"/>
              <a:t>•	Accused employee’s position</a:t>
            </a:r>
          </a:p>
          <a:p>
            <a:r>
              <a:rPr lang="en-US" dirty="0"/>
              <a:t>•	The incident(s) of the complaint.</a:t>
            </a:r>
          </a:p>
          <a:p>
            <a:r>
              <a:rPr lang="en-US" dirty="0"/>
              <a:t>Make sure to be objective, fair, and consistent, and respond clearly and consistently to any questions the complainant asks. Thank the individual for his or her willingness to file a complaint, and assure the employee that you will maintain confidentiality. Advise the individual of the next steps in the process.</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122</a:t>
            </a:fld>
            <a:endParaRPr lang="en-CA" dirty="0"/>
          </a:p>
        </p:txBody>
      </p:sp>
    </p:spTree>
    <p:extLst>
      <p:ext uri="{BB962C8B-B14F-4D97-AF65-F5344CB8AC3E}">
        <p14:creationId xmlns:p14="http://schemas.microsoft.com/office/powerpoint/2010/main" val="20008546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There is a designated diversity officer or member of the Human Resources department who is responsible for taking and investigating diversity complaints. If you work at a small company without a designated individual or a human resources department, go to your direct superior and ask with whom you should file your report.</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examine a case of discrimination and recommend a manager’s actions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Identifying Appropriate Actions</a:t>
            </a:r>
          </a:p>
          <a:p>
            <a:r>
              <a:rPr lang="en-US" sz="1200" kern="1200" dirty="0">
                <a:solidFill>
                  <a:schemeClr val="tx1"/>
                </a:solidFill>
                <a:effectLst/>
                <a:latin typeface="+mn-lt"/>
                <a:ea typeface="+mn-ea"/>
                <a:cs typeface="+mn-cs"/>
              </a:rPr>
              <a:t>A manager must take very specific actions in a timely way when he or she is approached by an employee with a complaint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20-Dealing with Diversity Complaints as a Manager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Distribute the handout. With the large group, discuss the actions to take if you are involved in a complaint: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Record all key details of the complaint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Taking appropriate action.</a:t>
            </a:r>
          </a:p>
          <a:p>
            <a:r>
              <a:rPr lang="en-US" sz="1200" kern="1200" dirty="0">
                <a:solidFill>
                  <a:schemeClr val="tx1"/>
                </a:solidFill>
                <a:effectLst/>
                <a:latin typeface="+mn-lt"/>
                <a:ea typeface="+mn-ea"/>
                <a:cs typeface="+mn-cs"/>
              </a:rPr>
              <a:t>Ask: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Why is it critical for a manager to act efficiently and effectively about a discrimination complaint?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Why is confidentiality absolutely critical?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external resources can you think of for managers or supervisors in very small companies who may not have a diversity officer or human resources representative?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three key pieces of information to write down when recording a complaint?</a:t>
            </a:r>
          </a:p>
          <a:p>
            <a:endParaRPr lang="en-CA" dirty="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002E8D0-7C48-4525-BF3C-65FDBC8DBE6D}" type="slidenum">
              <a:rPr lang="en-CA" smtClean="0"/>
              <a:pPr eaLnBrk="1" hangingPunct="1"/>
              <a:t>123</a:t>
            </a:fld>
            <a:endParaRPr lang="en-CA"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In discrimination cases, it is likely that an investigation will occur. Your action path must include a high degree of professionalism and cooperation. Below are several suggestions.</a:t>
            </a:r>
          </a:p>
          <a:p>
            <a:r>
              <a:rPr lang="en-US" dirty="0"/>
              <a:t>•	Participate fully in an investigation</a:t>
            </a:r>
          </a:p>
          <a:p>
            <a:r>
              <a:rPr lang="en-US" dirty="0"/>
              <a:t>•	Continue to monitor the situation in your workgroup</a:t>
            </a:r>
          </a:p>
          <a:p>
            <a:r>
              <a:rPr lang="en-US" dirty="0"/>
              <a:t>•	Report any new complaint information you receive to the diversity officer or human resources representative</a:t>
            </a:r>
          </a:p>
          <a:p>
            <a:r>
              <a:rPr lang="en-US" dirty="0"/>
              <a:t>•	Arrange for a short paid leave for the employee, if warranted</a:t>
            </a:r>
          </a:p>
          <a:p>
            <a:r>
              <a:rPr lang="en-US" dirty="0"/>
              <a:t>•	If the issue is a violation and your employee is being accused, you may need to temporarily reassign him or her. Obtain pertinent advice from your human resources department</a:t>
            </a:r>
          </a:p>
          <a:p>
            <a:r>
              <a:rPr lang="en-US" dirty="0"/>
              <a:t>•	Assume business as usual. Remain calm and cordial, and business-like in your interactions with all of your team members and colleagues</a:t>
            </a:r>
          </a:p>
          <a:p>
            <a:r>
              <a:rPr lang="en-US" dirty="0"/>
              <a:t>•	Continue to maintain an open door environment</a:t>
            </a:r>
          </a:p>
          <a:p>
            <a:r>
              <a:rPr lang="en-US" dirty="0"/>
              <a:t>•	Be consistent; continue enforcing policies and rules consistently and fairly.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list actions a manager must take when handling a complaint regarding harassment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Angie Tang</a:t>
            </a:r>
          </a:p>
          <a:p>
            <a:r>
              <a:rPr lang="en-US" sz="1200" kern="1200" dirty="0">
                <a:solidFill>
                  <a:schemeClr val="tx1"/>
                </a:solidFill>
                <a:effectLst/>
                <a:latin typeface="+mn-lt"/>
                <a:ea typeface="+mn-ea"/>
                <a:cs typeface="+mn-cs"/>
              </a:rPr>
              <a:t>A report of worker harassment must be reported and investigated immediately. This case gives participants an opportunity to work through the actions a manager must take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21-Angie Tang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 paper and markers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With the large group, go over the actions a manager must take once he or she has reported a complaint. Discuss any experiences from the group or additional suggestions made by participants.</a:t>
            </a:r>
          </a:p>
          <a:p>
            <a:r>
              <a:rPr lang="en-US" sz="1200" kern="1200" dirty="0">
                <a:solidFill>
                  <a:schemeClr val="tx1"/>
                </a:solidFill>
                <a:effectLst/>
                <a:latin typeface="+mn-lt"/>
                <a:ea typeface="+mn-ea"/>
                <a:cs typeface="+mn-cs"/>
              </a:rPr>
              <a:t>Divide participants into groups of four and distribute the worksheet.</a:t>
            </a:r>
          </a:p>
          <a:p>
            <a:r>
              <a:rPr lang="en-US" sz="1200" kern="1200" dirty="0">
                <a:solidFill>
                  <a:schemeClr val="tx1"/>
                </a:solidFill>
                <a:effectLst/>
                <a:latin typeface="+mn-lt"/>
                <a:ea typeface="+mn-ea"/>
                <a:cs typeface="+mn-cs"/>
              </a:rPr>
              <a:t>Ask groups to read the “Angie Tang” case study and record their responses on flip chart paper.</a:t>
            </a:r>
          </a:p>
          <a:p>
            <a:r>
              <a:rPr lang="en-US" sz="1200" kern="1200" dirty="0">
                <a:solidFill>
                  <a:schemeClr val="tx1"/>
                </a:solidFill>
                <a:effectLst/>
                <a:latin typeface="+mn-lt"/>
                <a:ea typeface="+mn-ea"/>
                <a:cs typeface="+mn-cs"/>
              </a:rPr>
              <a:t>In debrief:</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Examine together the actions and processes listed by the groups.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there are any large differences of opinion or gaps among the groups’ strategies, explore them together.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Why are the manager’s actions so critical in a discrimination complaint?</a:t>
            </a:r>
          </a:p>
          <a:p>
            <a:r>
              <a:rPr lang="en-US" sz="1200" kern="1200" dirty="0">
                <a:solidFill>
                  <a:schemeClr val="tx1"/>
                </a:solidFill>
                <a:effectLst/>
                <a:latin typeface="+mn-lt"/>
                <a:ea typeface="+mn-ea"/>
                <a:cs typeface="+mn-cs"/>
              </a:rPr>
              <a:t>Remind participants to consider adding an item to their action plan. </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124</a:t>
            </a:fld>
            <a:endParaRPr lang="en-CA" dirty="0"/>
          </a:p>
        </p:txBody>
      </p:sp>
    </p:spTree>
    <p:extLst>
      <p:ext uri="{BB962C8B-B14F-4D97-AF65-F5344CB8AC3E}">
        <p14:creationId xmlns:p14="http://schemas.microsoft.com/office/powerpoint/2010/main" val="279956589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organization must take specific actions once a complaint has been filed. All complaints must be taken seriously and dealt with in a professional manner. As a company you should be prepared with documentation, policies, and procedure to follow if a complaint is ever made. We will look at the processes involved if ever a complaint is put forth.</a:t>
            </a:r>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135</a:t>
            </a:fld>
            <a:endParaRPr lang="en-CA" dirty="0"/>
          </a:p>
        </p:txBody>
      </p:sp>
    </p:spTree>
    <p:extLst>
      <p:ext uri="{BB962C8B-B14F-4D97-AF65-F5344CB8AC3E}">
        <p14:creationId xmlns:p14="http://schemas.microsoft.com/office/powerpoint/2010/main" val="304600974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If your organization has a formal complaint form and the complaint consists of notes, transcribe them to the complaint form to make sure the information is complete.</a:t>
            </a:r>
          </a:p>
          <a:p>
            <a:r>
              <a:rPr lang="en-US" dirty="0"/>
              <a:t>•	Treat the person with respect and compassion</a:t>
            </a:r>
          </a:p>
          <a:p>
            <a:r>
              <a:rPr lang="en-US" dirty="0"/>
              <a:t>•	Do not blame or retaliate against the complainer</a:t>
            </a:r>
          </a:p>
          <a:p>
            <a:r>
              <a:rPr lang="en-US" dirty="0"/>
              <a:t>•	Follow documented policies and established procedures.</a:t>
            </a:r>
          </a:p>
          <a:p>
            <a:r>
              <a:rPr lang="en-US" dirty="0"/>
              <a:t>Weighing the need for an Investigation</a:t>
            </a:r>
          </a:p>
          <a:p>
            <a:r>
              <a:rPr lang="en-US" dirty="0"/>
              <a:t>Based on the severity of the complaint, whether there is disagreement about the incident, and how any similar complaints were handled in the past, decide whether an investigation is warranted. If the issue is simple and straightforward, or easily resolvable, a full investigation may not be warranted. But if the charge is serious -- or you sense there are other factors below the surface at play, an investigation is in order. You can identify one or more company employees to conduct the investigation, use a licensed investigation professional, or retain an attorney to conduct the investigation.</a:t>
            </a:r>
          </a:p>
          <a:p>
            <a:r>
              <a:rPr lang="en-US" dirty="0"/>
              <a:t>A company investigator should have some prior experience along with the ability to remain impartial and discreet. He or she should have higher ranking, if possible, than the complainant. Certain situations merit the use of an outside investigator. They include:</a:t>
            </a:r>
          </a:p>
          <a:p>
            <a:r>
              <a:rPr lang="en-US" dirty="0"/>
              <a:t>•	Your organization does not have an individual qualified to conduct the investigation</a:t>
            </a:r>
          </a:p>
          <a:p>
            <a:r>
              <a:rPr lang="en-US" dirty="0"/>
              <a:t>•	The complaint involves widespread discrimination</a:t>
            </a:r>
          </a:p>
          <a:p>
            <a:r>
              <a:rPr lang="en-US" dirty="0"/>
              <a:t>•	The person accused  of the infraction is a high-level employee</a:t>
            </a:r>
          </a:p>
          <a:p>
            <a:r>
              <a:rPr lang="en-US" dirty="0"/>
              <a:t>•	A company practice or policy is challenged as having a negative impact on a particular group</a:t>
            </a:r>
          </a:p>
          <a:p>
            <a:r>
              <a:rPr lang="en-US" dirty="0"/>
              <a:t>•	The complaint has been publicized in the community, on radio, TV or the internet</a:t>
            </a:r>
          </a:p>
          <a:p>
            <a:r>
              <a:rPr lang="en-US" dirty="0"/>
              <a:t>•	The complainant has hired an attorney, filed charges with the EEOC or other state or federal agency, or filed a lawsuit.</a:t>
            </a:r>
          </a:p>
          <a:p>
            <a:r>
              <a:rPr lang="en-US" dirty="0"/>
              <a:t>Conduct an Investigation</a:t>
            </a:r>
          </a:p>
          <a:p>
            <a:r>
              <a:rPr lang="en-US" dirty="0"/>
              <a:t>You will want find out who complained, why, who is being accused of discrimination, whether any witnesses have been named, and what potential employment decision is being questioned. Follow the process below.</a:t>
            </a:r>
          </a:p>
          <a:p>
            <a:r>
              <a:rPr lang="en-US" dirty="0"/>
              <a:t>1.	Map out the investigation. Ask some open-ended questions to set the stage; what do you need to find out? Who might have important information? How best to obtain it?</a:t>
            </a:r>
          </a:p>
          <a:p>
            <a:r>
              <a:rPr lang="en-US" dirty="0"/>
              <a:t>2.	Assemble documents and other evidence. Collect relevant email messages, employee files, performance reviews, attendance records, the work history of the complainant and the accused, and any other documentation you feel will be helpful. Include copies of company policies.</a:t>
            </a:r>
          </a:p>
          <a:p>
            <a:r>
              <a:rPr lang="en-US" dirty="0"/>
              <a:t>3.	Plan and conduct interviews.  You will interview the complainant, the person or persons accused of discrimination, and any witnesses. Explain the investigation process, the fact that confidentiality will be respected, that reprisal (retaliation) is prohibited, and that there will be opportunity for questions or concerns. Take careful notes.  If you plan to tape the interviews, make absolutely certain that you have received written consent forms from all involved persons. Note that a union member has a right to bring a representative to the interview if requested. When you interview an accused person or witnesses, take care not to divulge any unnecessary information.</a:t>
            </a:r>
          </a:p>
          <a:p>
            <a:r>
              <a:rPr lang="en-US" dirty="0"/>
              <a:t>4.	Review and evaluate the evidence. Examine the facts and assess plausibility and credibility. Do witness reports support the complaint? Try to draw conclusions. Note: You may need a second opinion to validate their soundness. Determine whether misconduct occurred.  The three most probable outcomes are that misconduct occurred, did not occur, or it cannot be determined whether misconduct occurred.</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136</a:t>
            </a:fld>
            <a:endParaRPr lang="en-CA" dirty="0"/>
          </a:p>
        </p:txBody>
      </p:sp>
    </p:spTree>
    <p:extLst>
      <p:ext uri="{BB962C8B-B14F-4D97-AF65-F5344CB8AC3E}">
        <p14:creationId xmlns:p14="http://schemas.microsoft.com/office/powerpoint/2010/main" val="104150627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en-US" dirty="0"/>
              <a:t>Take Action</a:t>
            </a:r>
          </a:p>
          <a:p>
            <a:r>
              <a:rPr lang="en-US" dirty="0"/>
              <a:t>If you find that discrimination occurred, take corrective action. You want to a) end the discrimination and b) remedy the victim’s situation(s). Carefully evaluate the circumstances and consider corrective actions. The punitive actions should correspond to the level or severity of the infraction(s). And even if a solid conclusion cannot be made, preventive actions can be taken. </a:t>
            </a:r>
          </a:p>
          <a:p>
            <a:r>
              <a:rPr lang="en-US" dirty="0"/>
              <a:t>Either way, options include:</a:t>
            </a:r>
          </a:p>
          <a:p>
            <a:r>
              <a:rPr lang="en-US" dirty="0"/>
              <a:t>•	Warnings to avoid the offending conduct in the future</a:t>
            </a:r>
          </a:p>
          <a:p>
            <a:r>
              <a:rPr lang="en-US" dirty="0"/>
              <a:t>•	Training or educational programs, individually, as a group, or company-wide</a:t>
            </a:r>
          </a:p>
          <a:p>
            <a:r>
              <a:rPr lang="en-US" dirty="0"/>
              <a:t>•	Verbal counseling or warnings</a:t>
            </a:r>
          </a:p>
          <a:p>
            <a:r>
              <a:rPr lang="en-US" dirty="0"/>
              <a:t>•	Suspension</a:t>
            </a:r>
          </a:p>
          <a:p>
            <a:r>
              <a:rPr lang="en-US" dirty="0"/>
              <a:t>•	A corrective action plan or probationary period</a:t>
            </a:r>
          </a:p>
          <a:p>
            <a:r>
              <a:rPr lang="en-US" dirty="0"/>
              <a:t>•	Deferral of a performance review date</a:t>
            </a:r>
          </a:p>
          <a:p>
            <a:r>
              <a:rPr lang="en-US" dirty="0"/>
              <a:t>•	Demotion</a:t>
            </a:r>
          </a:p>
          <a:p>
            <a:r>
              <a:rPr lang="en-US" dirty="0"/>
              <a:t>•	Transfer of the offending employee</a:t>
            </a:r>
          </a:p>
          <a:p>
            <a:r>
              <a:rPr lang="en-US" dirty="0"/>
              <a:t>•	Reduction in salary or salary freeze</a:t>
            </a:r>
          </a:p>
          <a:p>
            <a:r>
              <a:rPr lang="en-US" dirty="0"/>
              <a:t>•	Termination with cause.</a:t>
            </a:r>
          </a:p>
          <a:p>
            <a:r>
              <a:rPr lang="en-US" dirty="0"/>
              <a:t>Document the Investigation</a:t>
            </a:r>
          </a:p>
          <a:p>
            <a:r>
              <a:rPr lang="en-US" dirty="0"/>
              <a:t>Keep all notes and documentation of the findings. Write a short formal report explaining the decision along with the reasons. Keep a copy in the company’s confidential files; it should never go into an employee's personnel file.</a:t>
            </a:r>
          </a:p>
          <a:p>
            <a:r>
              <a:rPr lang="en-US" dirty="0"/>
              <a:t>Follow Up</a:t>
            </a:r>
          </a:p>
          <a:p>
            <a:r>
              <a:rPr lang="en-US" dirty="0"/>
              <a:t>Contact the complainant on occasion to make sure that problem has stopped, that there has been no retaliation, and that the employee feels safe and comfortable. At your discretion, you may also wish to contact the accused employee as well to make sure things have returned to normal.</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explore actions a company should take when a complaint of discrimination has been filed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Felicia Stuart</a:t>
            </a:r>
          </a:p>
          <a:p>
            <a:r>
              <a:rPr lang="en-US" sz="1200" kern="1200" dirty="0">
                <a:solidFill>
                  <a:schemeClr val="tx1"/>
                </a:solidFill>
                <a:effectLst/>
                <a:latin typeface="+mn-lt"/>
                <a:ea typeface="+mn-ea"/>
                <a:cs typeface="+mn-cs"/>
              </a:rPr>
              <a:t>Age discrimination is another area with many subtleties. This exercise allows participants to explore the process of an investigation after the filing of a complaint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22-Dealing with Diversity Complaints as an Organization</a:t>
            </a:r>
          </a:p>
          <a:p>
            <a:r>
              <a:rPr lang="en-US" sz="1200" kern="1200" dirty="0">
                <a:solidFill>
                  <a:schemeClr val="tx1"/>
                </a:solidFill>
                <a:effectLst/>
                <a:latin typeface="+mn-lt"/>
                <a:ea typeface="+mn-ea"/>
                <a:cs typeface="+mn-cs"/>
              </a:rPr>
              <a:t>23-Felicia Stuart</a:t>
            </a:r>
          </a:p>
          <a:p>
            <a:r>
              <a:rPr lang="en-US" sz="1200" kern="1200" dirty="0">
                <a:solidFill>
                  <a:schemeClr val="tx1"/>
                </a:solidFill>
                <a:effectLst/>
                <a:latin typeface="+mn-lt"/>
                <a:ea typeface="+mn-ea"/>
                <a:cs typeface="+mn-cs"/>
              </a:rPr>
              <a:t>Flip chart paper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With the large group, distribute the handout. Discuss the actions the organization should take when a complaint has been made.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use of a complaint form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Fair treatment of the person who made the complaint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determination about an investigation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investigation process and follow-up.</a:t>
            </a:r>
          </a:p>
          <a:p>
            <a:r>
              <a:rPr lang="en-US" sz="1200" kern="1200" dirty="0">
                <a:solidFill>
                  <a:schemeClr val="tx1"/>
                </a:solidFill>
                <a:effectLst/>
                <a:latin typeface="+mn-lt"/>
                <a:ea typeface="+mn-ea"/>
                <a:cs typeface="+mn-cs"/>
              </a:rPr>
              <a:t>Ask: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Why is it important to follow each step carefully and completely?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Why is the use of an outside investigator sometimes a safer route?</a:t>
            </a:r>
          </a:p>
          <a:p>
            <a:r>
              <a:rPr lang="en-US" sz="1200" kern="1200" dirty="0">
                <a:solidFill>
                  <a:schemeClr val="tx1"/>
                </a:solidFill>
                <a:effectLst/>
                <a:latin typeface="+mn-lt"/>
                <a:ea typeface="+mn-ea"/>
                <a:cs typeface="+mn-cs"/>
              </a:rPr>
              <a:t>Divide participants into groups of four and distribute the worksheet.</a:t>
            </a:r>
          </a:p>
          <a:p>
            <a:r>
              <a:rPr lang="en-US" sz="1200" kern="1200" dirty="0">
                <a:solidFill>
                  <a:schemeClr val="tx1"/>
                </a:solidFill>
                <a:effectLst/>
                <a:latin typeface="+mn-lt"/>
                <a:ea typeface="+mn-ea"/>
                <a:cs typeface="+mn-cs"/>
              </a:rPr>
              <a:t>Ask participants to read the case and assume the role of Bill, the Human Resource manager, to answer the questions. Groups should record their responses on flip chart paper.</a:t>
            </a:r>
          </a:p>
          <a:p>
            <a:r>
              <a:rPr lang="en-US" sz="1200" kern="1200" dirty="0">
                <a:solidFill>
                  <a:schemeClr val="tx1"/>
                </a:solidFill>
                <a:effectLst/>
                <a:latin typeface="+mn-lt"/>
                <a:ea typeface="+mn-ea"/>
                <a:cs typeface="+mn-cs"/>
              </a:rPr>
              <a:t>In debrief:</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Compare responses and discuss the reasons for any differences.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Did the groups seem to feel that a lawsuit might be averted with proper and appropriate actions? Discuss.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the human resources department so critical in a discrimination investigation?</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137</a:t>
            </a:fld>
            <a:endParaRPr lang="en-CA" dirty="0"/>
          </a:p>
        </p:txBody>
      </p:sp>
    </p:spTree>
    <p:extLst>
      <p:ext uri="{BB962C8B-B14F-4D97-AF65-F5344CB8AC3E}">
        <p14:creationId xmlns:p14="http://schemas.microsoft.com/office/powerpoint/2010/main" val="198060811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Regardless of the outcome of the complaint, if you found ethnic, racial, gender or disability practices, now is the time to make things better. Below are some actions your organization should consider taking.</a:t>
            </a:r>
          </a:p>
          <a:p>
            <a:r>
              <a:rPr lang="en-US" dirty="0"/>
              <a:t>•	Write or enhance your affirmative action and discrimination policies and procedures. Make them available through multiple outlets such as the employee handbook, bulletin boards, and the company intranet</a:t>
            </a:r>
          </a:p>
          <a:p>
            <a:r>
              <a:rPr lang="en-US" dirty="0"/>
              <a:t>•	Train one or more qualified employees in your company to conduct complaint investigations.</a:t>
            </a:r>
          </a:p>
          <a:p>
            <a:r>
              <a:rPr lang="en-US" dirty="0"/>
              <a:t>•	Add a page about the company’s diversity programs to your company web site, if one doesn’t exist.</a:t>
            </a:r>
          </a:p>
          <a:p>
            <a:r>
              <a:rPr lang="en-US" dirty="0"/>
              <a:t>•	Institute new diversity training programs or new program modules.</a:t>
            </a:r>
          </a:p>
          <a:p>
            <a:r>
              <a:rPr lang="en-US" dirty="0"/>
              <a:t>•	Raise your management training bar so that managers and supervisors understand how to handle discrimination claims efficiently and effectively.</a:t>
            </a:r>
          </a:p>
          <a:p>
            <a:r>
              <a:rPr lang="en-US" dirty="0"/>
              <a:t>•	Examine and modify promotion and hiring practices to make sure they are air-tight with respect to protected classes in hiring and promotion.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examine the repercussions to an individual and a company when it does not take a proactive approach to adhering to diversity and protection laws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a real case that occurred in 2003. It is a good example of why organizations should not wait until a court of law forces inclusion changes.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24-Matthew Cusick</a:t>
            </a:r>
          </a:p>
          <a:p>
            <a:r>
              <a:rPr lang="en-US" sz="1200" kern="1200" dirty="0">
                <a:solidFill>
                  <a:schemeClr val="tx1"/>
                </a:solidFill>
                <a:effectLst/>
                <a:latin typeface="+mn-lt"/>
                <a:ea typeface="+mn-ea"/>
                <a:cs typeface="+mn-cs"/>
              </a:rPr>
              <a:t>Flip chart paper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Briefly list the actions above on the flip chart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 over the learning actions, above, that an organization can take once they have been through a discrimination complaint. Allow for short discussion.</a:t>
            </a:r>
          </a:p>
          <a:p>
            <a:r>
              <a:rPr lang="en-US" sz="1200" kern="1200" dirty="0">
                <a:solidFill>
                  <a:schemeClr val="tx1"/>
                </a:solidFill>
                <a:effectLst/>
                <a:latin typeface="+mn-lt"/>
                <a:ea typeface="+mn-ea"/>
                <a:cs typeface="+mn-cs"/>
              </a:rPr>
              <a:t>Divide participants into groups of four and distribute the worksheet.</a:t>
            </a:r>
          </a:p>
          <a:p>
            <a:r>
              <a:rPr lang="en-US" sz="1200" kern="1200" dirty="0">
                <a:solidFill>
                  <a:schemeClr val="tx1"/>
                </a:solidFill>
                <a:effectLst/>
                <a:latin typeface="+mn-lt"/>
                <a:ea typeface="+mn-ea"/>
                <a:cs typeface="+mn-cs"/>
              </a:rPr>
              <a:t>Ask groups to read the case regarding Matthew Cusick and answer the questions on flip chart paper.</a:t>
            </a:r>
          </a:p>
          <a:p>
            <a:r>
              <a:rPr lang="en-US" sz="1200" kern="1200" dirty="0">
                <a:solidFill>
                  <a:schemeClr val="tx1"/>
                </a:solidFill>
                <a:effectLst/>
                <a:latin typeface="+mn-lt"/>
                <a:ea typeface="+mn-ea"/>
                <a:cs typeface="+mn-cs"/>
              </a:rPr>
              <a:t>In debrief, compare the groups’ ideas.</a:t>
            </a:r>
          </a:p>
          <a:p>
            <a:r>
              <a:rPr lang="en-US" sz="1200"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In both dollars and human issues, which cost seems higher, the cost of being proactive, or the cost of being reactive?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must an organization take steps to make sure that its policies and procedures are comprehensive, up to date, and readily available throughout the workplace?</a:t>
            </a:r>
          </a:p>
          <a:p>
            <a:r>
              <a:rPr lang="en-US" sz="1200" kern="1200" dirty="0">
                <a:solidFill>
                  <a:schemeClr val="tx1"/>
                </a:solidFill>
                <a:effectLst/>
                <a:latin typeface="+mn-lt"/>
                <a:ea typeface="+mn-ea"/>
                <a:cs typeface="+mn-cs"/>
              </a:rPr>
              <a:t>Remind participants to consider adding an item to their action plan.</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138</a:t>
            </a:fld>
            <a:endParaRPr lang="en-CA" dirty="0"/>
          </a:p>
        </p:txBody>
      </p:sp>
    </p:spTree>
    <p:extLst>
      <p:ext uri="{BB962C8B-B14F-4D97-AF65-F5344CB8AC3E}">
        <p14:creationId xmlns:p14="http://schemas.microsoft.com/office/powerpoint/2010/main" val="4907616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this workshop is coming to a close, we hope that your journey to journey to improve your workplace diversity knowledge and skills is just beginning. Please take a moment to review and update your action plan. This will be a key tool to guide your progress in the days, weeks, months, and years to come. We wish you the best of luck on the rest of your travels!</a:t>
            </a:r>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149</a:t>
            </a:fld>
            <a:endParaRPr lang="en-CA" dirty="0"/>
          </a:p>
        </p:txBody>
      </p:sp>
    </p:spTree>
    <p:extLst>
      <p:ext uri="{BB962C8B-B14F-4D97-AF65-F5344CB8AC3E}">
        <p14:creationId xmlns:p14="http://schemas.microsoft.com/office/powerpoint/2010/main" val="263003135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Daniel Patrick Moynihan: Everyone is entitled to their own opinion, but not their own facts.</a:t>
            </a:r>
          </a:p>
          <a:p>
            <a:r>
              <a:rPr lang="en-US" dirty="0"/>
              <a:t>•	Melissa Etheridge: I feel my heart break to see a nation ripped apart by its own greatest strength--its diversity.</a:t>
            </a:r>
          </a:p>
          <a:p>
            <a:r>
              <a:rPr lang="en-US" dirty="0"/>
              <a:t>•	Lillian Hellman:  Since when do you have to agree with people to defend them from injustice?</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150</a:t>
            </a:fld>
            <a:endParaRPr lang="en-CA" dirty="0"/>
          </a:p>
        </p:txBody>
      </p:sp>
    </p:spTree>
    <p:extLst>
      <p:ext uri="{BB962C8B-B14F-4D97-AF65-F5344CB8AC3E}">
        <p14:creationId xmlns:p14="http://schemas.microsoft.com/office/powerpoint/2010/main" val="3271568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13904407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151</a:t>
            </a:fld>
            <a:endParaRPr lang="en-US" dirty="0"/>
          </a:p>
        </p:txBody>
      </p:sp>
    </p:spTree>
    <p:extLst>
      <p:ext uri="{BB962C8B-B14F-4D97-AF65-F5344CB8AC3E}">
        <p14:creationId xmlns:p14="http://schemas.microsoft.com/office/powerpoint/2010/main" val="74830158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152</a:t>
            </a:fld>
            <a:endParaRPr lang="en-US" dirty="0"/>
          </a:p>
        </p:txBody>
      </p:sp>
    </p:spTree>
    <p:extLst>
      <p:ext uri="{BB962C8B-B14F-4D97-AF65-F5344CB8AC3E}">
        <p14:creationId xmlns:p14="http://schemas.microsoft.com/office/powerpoint/2010/main" val="177186311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153</a:t>
            </a:fld>
            <a:endParaRPr lang="en-CA" dirty="0"/>
          </a:p>
        </p:txBody>
      </p:sp>
    </p:spTree>
    <p:extLst>
      <p:ext uri="{BB962C8B-B14F-4D97-AF65-F5344CB8AC3E}">
        <p14:creationId xmlns:p14="http://schemas.microsoft.com/office/powerpoint/2010/main" val="173131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33411643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the world becoming more mobile and diverse, diversity has taken on a new importance in the workplace. This workshop will help participants understand what diversity is all about, and how they can help create a more diverse world at work and at home.</a:t>
            </a:r>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8</a:t>
            </a:fld>
            <a:endParaRPr lang="en-CA" dirty="0"/>
          </a:p>
        </p:txBody>
      </p:sp>
    </p:spTree>
    <p:extLst>
      <p:ext uri="{BB962C8B-B14F-4D97-AF65-F5344CB8AC3E}">
        <p14:creationId xmlns:p14="http://schemas.microsoft.com/office/powerpoint/2010/main" val="23979199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Explain the definition, terms and history of diversity</a:t>
            </a:r>
          </a:p>
          <a:p>
            <a:r>
              <a:rPr lang="en-US" dirty="0"/>
              <a:t>•	Describe the meaning of stereotypes and biases, how they develop, and the reasons for your own perspectives </a:t>
            </a:r>
          </a:p>
          <a:p>
            <a:r>
              <a:rPr lang="en-US" dirty="0"/>
              <a:t>•	List strategies for removing barriers to encouraging diversity for yourself, in the workplace, and in the social community</a:t>
            </a:r>
          </a:p>
          <a:p>
            <a:r>
              <a:rPr lang="en-US" dirty="0"/>
              <a:t>•	Use active listening skills to receive messages in a diverse population, employ effective questioning techniques, and communicate with strength</a:t>
            </a:r>
          </a:p>
          <a:p>
            <a:r>
              <a:rPr lang="en-US" dirty="0"/>
              <a:t>•	Understand the importance of body language, both your own, and that of others, and recognize its importance in interpersonal communications</a:t>
            </a:r>
          </a:p>
          <a:p>
            <a:r>
              <a:rPr lang="en-US" dirty="0"/>
              <a:t>•	Identify ways to encourage diversity in the workplace, and prevent and discourage discrimination</a:t>
            </a:r>
          </a:p>
          <a:p>
            <a:r>
              <a:rPr lang="en-US" dirty="0"/>
              <a:t>•	Understand and respond to personal complaints, and develop a support system to manage the resolution process</a:t>
            </a:r>
          </a:p>
          <a:p>
            <a:r>
              <a:rPr lang="en-US" dirty="0"/>
              <a:t>•	List the steps a manager should take to record a complaint, analyze the situation, and take appropriate resolution action</a:t>
            </a:r>
          </a:p>
          <a:p>
            <a:r>
              <a:rPr lang="en-US" dirty="0"/>
              <a:t>•	Identify the process an organization must follow to receive and respond to a complaint, and then creating mechanisms to prevent or reduce repeat situations. </a:t>
            </a:r>
          </a:p>
          <a:p>
            <a:endParaRPr lang="en-US" dirty="0"/>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9</a:t>
            </a:fld>
            <a:endParaRPr lang="en-CA" dirty="0"/>
          </a:p>
        </p:txBody>
      </p:sp>
    </p:spTree>
    <p:extLst>
      <p:ext uri="{BB962C8B-B14F-4D97-AF65-F5344CB8AC3E}">
        <p14:creationId xmlns:p14="http://schemas.microsoft.com/office/powerpoint/2010/main" val="24432695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Diversity? Diversity is the inclusion of a wide variety of people of different races or cultures in a group or organization. It is vital that every employer and employee has an understanding of the concepts diversity. </a:t>
            </a:r>
          </a:p>
        </p:txBody>
      </p:sp>
      <p:sp>
        <p:nvSpPr>
          <p:cNvPr id="4" name="Slide Number Placeholder 3"/>
          <p:cNvSpPr>
            <a:spLocks noGrp="1"/>
          </p:cNvSpPr>
          <p:nvPr>
            <p:ph type="sldNum" sz="quarter" idx="10"/>
          </p:nvPr>
        </p:nvSpPr>
        <p:spPr/>
        <p:txBody>
          <a:bodyPr/>
          <a:lstStyle/>
          <a:p>
            <a:pPr>
              <a:defRPr/>
            </a:pPr>
            <a:fld id="{37524877-978C-445C-90DB-C7C660724304}" type="slidenum">
              <a:rPr lang="en-CA" smtClean="0"/>
              <a:pPr>
                <a:defRPr/>
              </a:pPr>
              <a:t>10</a:t>
            </a:fld>
            <a:endParaRPr lang="en-CA" dirty="0"/>
          </a:p>
        </p:txBody>
      </p:sp>
    </p:spTree>
    <p:extLst>
      <p:ext uri="{BB962C8B-B14F-4D97-AF65-F5344CB8AC3E}">
        <p14:creationId xmlns:p14="http://schemas.microsoft.com/office/powerpoint/2010/main" val="250738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
        <p:nvSpPr>
          <p:cNvPr id="6" name="Rectangle 5"/>
          <p:cNvSpPr/>
          <p:nvPr userDrawn="1"/>
        </p:nvSpPr>
        <p:spPr>
          <a:xfrm>
            <a:off x="7419363" y="-23771"/>
            <a:ext cx="1752600" cy="6881769"/>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13" name="Text Placeholder 12"/>
          <p:cNvSpPr>
            <a:spLocks noGrp="1"/>
          </p:cNvSpPr>
          <p:nvPr>
            <p:ph type="body" sz="quarter" idx="10"/>
          </p:nvPr>
        </p:nvSpPr>
        <p:spPr>
          <a:xfrm>
            <a:off x="7427912" y="381000"/>
            <a:ext cx="1752600" cy="4100488"/>
          </a:xfrm>
          <a:noFill/>
          <a:ln>
            <a:noFill/>
          </a:ln>
        </p:spPr>
        <p:txBody>
          <a:bodyPr/>
          <a:lstStyle>
            <a:lvl1pPr marL="0" indent="0">
              <a:buNone/>
              <a:defRPr i="1" baseline="0">
                <a:solidFill>
                  <a:schemeClr val="tx1"/>
                </a:solidFill>
                <a:latin typeface="+mj-lt"/>
              </a:defRPr>
            </a:lvl1pPr>
          </a:lstStyle>
          <a:p>
            <a:pPr lvl="0"/>
            <a:r>
              <a:rPr lang="en-US" dirty="0"/>
              <a:t>Click to edit Master text styles</a:t>
            </a:r>
          </a:p>
        </p:txBody>
      </p:sp>
      <p:pic>
        <p:nvPicPr>
          <p:cNvPr id="7" name="Picture 6" descr="s00042"/>
          <p:cNvPicPr>
            <a:picLocks noChangeAspect="1"/>
          </p:cNvPicPr>
          <p:nvPr userDrawn="1"/>
        </p:nvPicPr>
        <p:blipFill rotWithShape="1">
          <a:blip r:embed="rId2" cstate="print">
            <a:extLst>
              <a:ext uri="{28A0092B-C50C-407E-A947-70E740481C1C}">
                <a14:useLocalDpi xmlns:a14="http://schemas.microsoft.com/office/drawing/2010/main" val="0"/>
              </a:ext>
            </a:extLst>
          </a:blip>
          <a:srcRect l="6925" r="7290" b="7397"/>
          <a:stretch/>
        </p:blipFill>
        <p:spPr bwMode="auto">
          <a:xfrm>
            <a:off x="7200550" y="4481488"/>
            <a:ext cx="1971413" cy="2393280"/>
          </a:xfrm>
          <a:prstGeom prst="rect">
            <a:avLst/>
          </a:prstGeom>
          <a:noFill/>
          <a:ln>
            <a:noFill/>
          </a:ln>
        </p:spPr>
      </p:pic>
    </p:spTree>
    <p:extLst>
      <p:ext uri="{BB962C8B-B14F-4D97-AF65-F5344CB8AC3E}">
        <p14:creationId xmlns:p14="http://schemas.microsoft.com/office/powerpoint/2010/main" val="86767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1640983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2759650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5066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31587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672841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74DFEF37-7E79-4988-93F8-43D724D6C274}" type="datetimeFigureOut">
              <a:rPr lang="en-US"/>
              <a:pPr>
                <a:defRPr/>
              </a:pPr>
              <a:t>7/13/2017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6E485236-0089-4C9C-9DE8-E7D200980637}"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0" algn="l" rtl="0" eaLnBrk="0" fontAlgn="base" hangingPunct="0">
        <a:spcBef>
          <a:spcPct val="20000"/>
        </a:spcBef>
        <a:spcAft>
          <a:spcPct val="0"/>
        </a:spcAft>
        <a:buFont typeface="Arial" charset="0"/>
        <a:buNone/>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109.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123.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124.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137.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138.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0.xml"/><Relationship Id="rId1" Type="http://schemas.openxmlformats.org/officeDocument/2006/relationships/slideLayout" Target="../slideLayouts/slideLayout6.xml"/><Relationship Id="rId4" Type="http://schemas.openxmlformats.org/officeDocument/2006/relationships/image" Target="../media/image8.svg"/></Relationships>
</file>

<file path=ppt/slides/_rels/slide15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1.xml"/><Relationship Id="rId1" Type="http://schemas.openxmlformats.org/officeDocument/2006/relationships/slideLayout" Target="../slideLayouts/slideLayout6.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1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sv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67.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96.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417658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sz="4000" dirty="0"/>
              <a:t>Module Two: Understanding Diversity</a:t>
            </a:r>
            <a:endParaRPr lang="en-CA" sz="4000" dirty="0"/>
          </a:p>
        </p:txBody>
      </p:sp>
      <p:sp>
        <p:nvSpPr>
          <p:cNvPr id="8195" name="Content Placeholder 3"/>
          <p:cNvSpPr>
            <a:spLocks noGrp="1"/>
          </p:cNvSpPr>
          <p:nvPr>
            <p:ph idx="1"/>
          </p:nvPr>
        </p:nvSpPr>
        <p:spPr/>
        <p:txBody>
          <a:bodyPr/>
          <a:lstStyle/>
          <a:p>
            <a:r>
              <a:rPr lang="en-US" dirty="0"/>
              <a:t>What is Diversity? Diversity is the inclusion of a wide variety of people of different races or cultures in a group or organization. It is vital that every employer and employee has an understanding of the concepts diversity. </a:t>
            </a:r>
          </a:p>
          <a:p>
            <a:endParaRPr lang="en-CA" dirty="0"/>
          </a:p>
        </p:txBody>
      </p:sp>
      <p:sp>
        <p:nvSpPr>
          <p:cNvPr id="8196" name="Text Placeholder 4"/>
          <p:cNvSpPr>
            <a:spLocks noGrp="1"/>
          </p:cNvSpPr>
          <p:nvPr>
            <p:ph type="body" sz="quarter" idx="10"/>
          </p:nvPr>
        </p:nvSpPr>
        <p:spPr>
          <a:xfrm>
            <a:off x="7391400" y="381000"/>
            <a:ext cx="1752600" cy="4056112"/>
          </a:xfrm>
          <a:ln>
            <a:miter lim="800000"/>
            <a:headEnd/>
            <a:tailEnd/>
          </a:ln>
        </p:spPr>
        <p:txBody>
          <a:bodyPr/>
          <a:lstStyle/>
          <a:p>
            <a:r>
              <a:rPr lang="en-US" sz="1800" dirty="0"/>
              <a:t>If we cannot end now our differences, at least we can help make the world safe for diversity.</a:t>
            </a:r>
          </a:p>
          <a:p>
            <a:pPr algn="ctr"/>
            <a:br>
              <a:rPr lang="en-CA" sz="1800" dirty="0"/>
            </a:br>
            <a:r>
              <a:rPr lang="en-US" sz="1800" b="1" dirty="0"/>
              <a:t>John F. Kennedy</a:t>
            </a:r>
            <a:endParaRPr lang="en-CA" sz="1800" b="1"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If you suspect that you are being discriminated against, what is the first step to take?</a:t>
            </a:r>
          </a:p>
          <a:p>
            <a:pPr lvl="1">
              <a:lnSpc>
                <a:spcPct val="115000"/>
              </a:lnSpc>
              <a:spcBef>
                <a:spcPts val="0"/>
              </a:spcBef>
              <a:spcAft>
                <a:spcPts val="0"/>
              </a:spcAft>
              <a:buFont typeface="+mj-lt"/>
              <a:buAutoNum type="alphaLcParenR"/>
            </a:pPr>
            <a:r>
              <a:rPr lang="en-US" dirty="0">
                <a:solidFill>
                  <a:srgbClr val="000000"/>
                </a:solidFill>
                <a:ea typeface="Arial"/>
              </a:rPr>
              <a:t>Have the company proceed with an investigation.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Remain calm and wait until things have "cooled off" to say something.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Have your immediate superior speak with your co-workers about the </a:t>
            </a:r>
            <a:r>
              <a:rPr lang="en-US" dirty="0">
                <a:ea typeface="Arial"/>
              </a:rPr>
              <a:t>discrimination.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Gather documentation and talk with your co-workers.</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Before having a discussion with your employer about a discrimination claim, what should you do first?</a:t>
            </a:r>
          </a:p>
          <a:p>
            <a:pPr lvl="1">
              <a:lnSpc>
                <a:spcPct val="115000"/>
              </a:lnSpc>
              <a:spcBef>
                <a:spcPts val="0"/>
              </a:spcBef>
              <a:spcAft>
                <a:spcPts val="0"/>
              </a:spcAft>
              <a:buFont typeface="+mj-lt"/>
              <a:buAutoNum type="alphaLcParenR"/>
            </a:pPr>
            <a:r>
              <a:rPr lang="en-US" dirty="0">
                <a:ea typeface="Arial"/>
              </a:rPr>
              <a:t>Write a brief summary of what has gone wrong and your recommendation for resolving the problem.</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Gain agreement about what will happen next.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Talk to Human Resources </a:t>
            </a:r>
            <a:r>
              <a:rPr lang="en-US" dirty="0">
                <a:solidFill>
                  <a:srgbClr val="000000"/>
                </a:solidFill>
                <a:ea typeface="Arial"/>
              </a:rPr>
              <a:t>first.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Explore a mediation solution, also known as Alternative Dispute Resolution.</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24089852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is a benefit of knowing more about your legal rights in the workplace?</a:t>
            </a:r>
          </a:p>
          <a:p>
            <a:pPr lvl="1">
              <a:lnSpc>
                <a:spcPct val="115000"/>
              </a:lnSpc>
              <a:spcBef>
                <a:spcPts val="0"/>
              </a:spcBef>
              <a:spcAft>
                <a:spcPts val="0"/>
              </a:spcAft>
              <a:buFont typeface="+mj-lt"/>
              <a:buAutoNum type="alphaLcParenR"/>
            </a:pPr>
            <a:r>
              <a:rPr lang="en-US" dirty="0">
                <a:solidFill>
                  <a:srgbClr val="000000"/>
                </a:solidFill>
                <a:ea typeface="Arial"/>
              </a:rPr>
              <a:t>You will more likely be believed in your discrimination case.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Your case will be resolved more quickly than it would be otherwise.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You will be more confident in in presenting your problem.</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You will be entitled to more legal protections.</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Which statement is true about resigning from your position due to discrimination?</a:t>
            </a:r>
          </a:p>
          <a:p>
            <a:pPr lvl="1">
              <a:lnSpc>
                <a:spcPct val="115000"/>
              </a:lnSpc>
              <a:spcBef>
                <a:spcPts val="0"/>
              </a:spcBef>
              <a:spcAft>
                <a:spcPts val="0"/>
              </a:spcAft>
              <a:buFont typeface="+mj-lt"/>
              <a:buAutoNum type="alphaLcParenR"/>
            </a:pPr>
            <a:r>
              <a:rPr lang="en-US" dirty="0">
                <a:ea typeface="Arial"/>
              </a:rPr>
              <a:t>It will cause those making the decision about whether or not discrimination has taken place look more favorably on you.</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It will make challenging a discrimination action much more difficult.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In some cases</a:t>
            </a:r>
            <a:r>
              <a:rPr lang="en-US" dirty="0">
                <a:solidFill>
                  <a:srgbClr val="000000"/>
                </a:solidFill>
                <a:ea typeface="Arial"/>
              </a:rPr>
              <a:t>, it is the only way for your discrimination case to be taken seriously.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will ensure that you cannot be fired from the company.</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16655965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In spite of laws and significant progress in the U.S. workplace, what is still pervasive?</a:t>
            </a:r>
          </a:p>
          <a:p>
            <a:pPr lvl="1">
              <a:lnSpc>
                <a:spcPct val="115000"/>
              </a:lnSpc>
              <a:spcBef>
                <a:spcPts val="0"/>
              </a:spcBef>
              <a:spcAft>
                <a:spcPts val="0"/>
              </a:spcAft>
              <a:buFont typeface="+mj-lt"/>
              <a:buAutoNum type="alphaLcParenR"/>
            </a:pPr>
            <a:r>
              <a:rPr lang="en-US" dirty="0">
                <a:solidFill>
                  <a:srgbClr val="000000"/>
                </a:solidFill>
                <a:ea typeface="Arial"/>
              </a:rPr>
              <a:t>Termination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Nepotism</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Discrimination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Negativity</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If you have been the victim of discrimination at work, what would your legal protections in the workplace depend on?</a:t>
            </a:r>
          </a:p>
          <a:p>
            <a:pPr lvl="1">
              <a:lnSpc>
                <a:spcPct val="115000"/>
              </a:lnSpc>
              <a:spcBef>
                <a:spcPts val="0"/>
              </a:spcBef>
              <a:spcAft>
                <a:spcPts val="0"/>
              </a:spcAft>
              <a:buFont typeface="+mj-lt"/>
              <a:buAutoNum type="alphaLcParenR"/>
            </a:pPr>
            <a:r>
              <a:rPr lang="en-US" dirty="0">
                <a:solidFill>
                  <a:srgbClr val="000000"/>
                </a:solidFill>
                <a:ea typeface="Arial"/>
              </a:rPr>
              <a:t>Your profession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size of your employer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Where you live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All of the above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26130764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If you have been the victim of discrimination at work, what is a legal protection you may have a right to?</a:t>
            </a:r>
          </a:p>
          <a:p>
            <a:pPr lvl="1">
              <a:lnSpc>
                <a:spcPct val="115000"/>
              </a:lnSpc>
              <a:spcBef>
                <a:spcPts val="0"/>
              </a:spcBef>
              <a:spcAft>
                <a:spcPts val="0"/>
              </a:spcAft>
              <a:buFont typeface="+mj-lt"/>
              <a:buAutoNum type="alphaLcParenR"/>
            </a:pPr>
            <a:r>
              <a:rPr lang="en-US" dirty="0">
                <a:solidFill>
                  <a:srgbClr val="000000"/>
                </a:solidFill>
                <a:ea typeface="Arial"/>
              </a:rPr>
              <a:t>The right to take a sabbatical</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right to be paid the maximum wage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The right to a safe workplace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All of the above</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If members of a particular ethnic group are experiencing high turnover, what might this indicate?</a:t>
            </a:r>
          </a:p>
          <a:p>
            <a:pPr marL="692150" marR="0" lvl="0" indent="-342900">
              <a:lnSpc>
                <a:spcPct val="115000"/>
              </a:lnSpc>
              <a:spcBef>
                <a:spcPts val="0"/>
              </a:spcBef>
              <a:spcAft>
                <a:spcPts val="0"/>
              </a:spcAft>
              <a:buFont typeface="+mj-lt"/>
              <a:buAutoNum type="alphaLcParenR"/>
            </a:pPr>
            <a:r>
              <a:rPr lang="en-US" dirty="0">
                <a:solidFill>
                  <a:srgbClr val="FF0000"/>
                </a:solidFill>
                <a:ea typeface="Arial"/>
              </a:rPr>
              <a:t>That the environment is not conducive to diversity, and can suggest discrimination.</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That a wage survey is needed to detect signs of racism.</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That this is a case of individual stories and experiences.</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That you would have to try to discern whether the particular ethnic groups’ individuals are the best candidates for the promotional opportunities.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26475253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5"/>
              <a:tabLst>
                <a:tab pos="574675" algn="l"/>
              </a:tabLst>
            </a:pPr>
            <a:r>
              <a:rPr lang="en-US" dirty="0">
                <a:ea typeface="Times New Roman"/>
                <a:cs typeface="Times New Roman"/>
              </a:rPr>
              <a:t>What is not an example of possible workplace discrimination?</a:t>
            </a: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A computer programmer who became blind is not provided screen reader equipment by her employer.</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Arial"/>
              </a:rPr>
              <a:t>For the same infraction, both employees receive a warning.</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Engineers over age fifty at an aerospace company are not invited to training programs for new technology.</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At a large retail company, saleswomen are paid less per hour for work in the same job description as salesmen.</a:t>
            </a:r>
            <a:endParaRPr lang="en-US" dirty="0">
              <a:solidFill>
                <a:srgbClr val="000000"/>
              </a:solidFill>
              <a:latin typeface="Arial"/>
              <a:ea typeface="Arial"/>
            </a:endParaRPr>
          </a:p>
          <a:p>
            <a:pPr marL="339725" marR="0" lvl="0" indent="-339725">
              <a:lnSpc>
                <a:spcPct val="115000"/>
              </a:lnSpc>
              <a:spcBef>
                <a:spcPts val="1200"/>
              </a:spcBef>
              <a:spcAft>
                <a:spcPts val="1000"/>
              </a:spcAft>
              <a:buFont typeface="+mj-lt"/>
              <a:buAutoNum type="arabicPeriod" startAt="6"/>
            </a:pPr>
            <a:r>
              <a:rPr lang="en-US" dirty="0">
                <a:ea typeface="Times New Roman"/>
                <a:cs typeface="Times New Roman"/>
              </a:rPr>
              <a:t>If you witness a case of potential discrimination at work, but are unsure if discrimination has taken place, what should you do first?</a:t>
            </a:r>
          </a:p>
          <a:p>
            <a:pPr lvl="1">
              <a:lnSpc>
                <a:spcPct val="115000"/>
              </a:lnSpc>
              <a:spcBef>
                <a:spcPts val="0"/>
              </a:spcBef>
              <a:spcAft>
                <a:spcPts val="0"/>
              </a:spcAft>
              <a:buFont typeface="+mj-lt"/>
              <a:buAutoNum type="alphaLcParenR"/>
            </a:pPr>
            <a:r>
              <a:rPr lang="en-US" dirty="0">
                <a:solidFill>
                  <a:srgbClr val="000000"/>
                </a:solidFill>
                <a:ea typeface="Arial"/>
              </a:rPr>
              <a:t>Alert the persons involved.</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Find and read your organization’s discrimination and complaint policy.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Consult with someone at the top of the company.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Ask for a meditation to take place.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11929719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If you suspect that you are being discriminated against, what is the first step to take?</a:t>
            </a:r>
          </a:p>
          <a:p>
            <a:pPr lvl="1">
              <a:lnSpc>
                <a:spcPct val="115000"/>
              </a:lnSpc>
              <a:spcBef>
                <a:spcPts val="0"/>
              </a:spcBef>
              <a:spcAft>
                <a:spcPts val="0"/>
              </a:spcAft>
              <a:buFont typeface="+mj-lt"/>
              <a:buAutoNum type="alphaLcParenR"/>
            </a:pPr>
            <a:r>
              <a:rPr lang="en-US" dirty="0">
                <a:solidFill>
                  <a:srgbClr val="000000"/>
                </a:solidFill>
                <a:ea typeface="Arial"/>
              </a:rPr>
              <a:t>Have the company proceed with an investigation.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Remain calm and wait until things have "cooled off" to say something.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Have your immediate superior speak with your co-workers about the discrimination.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Gather documentation and talk with your co-workers.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Before having a discussion with your employer about a discrimination claim, what should you do first?</a:t>
            </a:r>
          </a:p>
          <a:p>
            <a:pPr lvl="1">
              <a:lnSpc>
                <a:spcPct val="115000"/>
              </a:lnSpc>
              <a:spcBef>
                <a:spcPts val="0"/>
              </a:spcBef>
              <a:spcAft>
                <a:spcPts val="0"/>
              </a:spcAft>
              <a:buFont typeface="+mj-lt"/>
              <a:buAutoNum type="alphaLcParenR"/>
            </a:pPr>
            <a:r>
              <a:rPr lang="en-US" dirty="0">
                <a:solidFill>
                  <a:srgbClr val="FF0000"/>
                </a:solidFill>
                <a:ea typeface="Arial"/>
              </a:rPr>
              <a:t>Write a brief summary of what has gone wrong and your recommendation for resolving the problem.</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Gain agreement about what will happen next.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Talk to Human Resources first.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Explore a mediation solution, also known as Alternative Dispute Resolution.</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87629990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is a benefit of knowing more about your legal rights in the workplace?</a:t>
            </a:r>
          </a:p>
          <a:p>
            <a:pPr lvl="1">
              <a:lnSpc>
                <a:spcPct val="115000"/>
              </a:lnSpc>
              <a:spcBef>
                <a:spcPts val="0"/>
              </a:spcBef>
              <a:spcAft>
                <a:spcPts val="0"/>
              </a:spcAft>
              <a:buFont typeface="+mj-lt"/>
              <a:buAutoNum type="alphaLcParenR"/>
            </a:pPr>
            <a:r>
              <a:rPr lang="en-US" dirty="0">
                <a:solidFill>
                  <a:srgbClr val="000000"/>
                </a:solidFill>
                <a:ea typeface="Arial"/>
              </a:rPr>
              <a:t>You will more likely be believed in your discrimination case.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Your case will be resolved more quickly than it would be otherwise.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You will be more confident in in presenting your problem.</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You will be entitled to more legal protections.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Which statement is true about resigning from your position due to discrimination?</a:t>
            </a:r>
          </a:p>
          <a:p>
            <a:pPr lvl="1">
              <a:lnSpc>
                <a:spcPct val="115000"/>
              </a:lnSpc>
              <a:spcBef>
                <a:spcPts val="0"/>
              </a:spcBef>
              <a:spcAft>
                <a:spcPts val="0"/>
              </a:spcAft>
              <a:buFont typeface="+mj-lt"/>
              <a:buAutoNum type="alphaLcParenR"/>
            </a:pPr>
            <a:r>
              <a:rPr lang="en-US" dirty="0">
                <a:solidFill>
                  <a:srgbClr val="000000"/>
                </a:solidFill>
                <a:ea typeface="Arial"/>
              </a:rPr>
              <a:t>It will cause those making the decision about whether or not discrimination has taken place look more favorably on you.</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It will make challenging a discrimination action much more difficult.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In some cases, it is the only way for your discrimination case to be taken seriously.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will ensure that you cannot be fired from the company.</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56126121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CA" sz="3600" dirty="0"/>
              <a:t>Module </a:t>
            </a:r>
            <a:r>
              <a:rPr lang="en-US" sz="3600" dirty="0"/>
              <a:t>Nine: </a:t>
            </a:r>
            <a:br>
              <a:rPr lang="en-US" sz="3600" dirty="0"/>
            </a:br>
            <a:r>
              <a:rPr lang="en-US" sz="3600" dirty="0"/>
              <a:t>Dealing with Diversity Complaints as a Person</a:t>
            </a:r>
            <a:endParaRPr lang="en-CA" sz="3600" dirty="0"/>
          </a:p>
        </p:txBody>
      </p:sp>
      <p:sp>
        <p:nvSpPr>
          <p:cNvPr id="39939" name="Content Placeholder 3"/>
          <p:cNvSpPr>
            <a:spLocks noGrp="1"/>
          </p:cNvSpPr>
          <p:nvPr>
            <p:ph idx="1"/>
          </p:nvPr>
        </p:nvSpPr>
        <p:spPr>
          <a:xfrm>
            <a:off x="457200" y="1571625"/>
            <a:ext cx="6400800" cy="4525963"/>
          </a:xfrm>
        </p:spPr>
        <p:txBody>
          <a:bodyPr/>
          <a:lstStyle/>
          <a:p>
            <a:pPr>
              <a:buFont typeface="Arial" charset="0"/>
              <a:buNone/>
            </a:pPr>
            <a:br>
              <a:rPr lang="en-US" sz="2800" dirty="0"/>
            </a:br>
            <a:r>
              <a:rPr lang="en-US" sz="2800" dirty="0"/>
              <a:t>A discrimination complaint is an allegation by an employee of unfair treatment in some aspect of employment based upon the individual's race, religion, age, gender, color, national origin, disability, or status as a disabled or Vietnam era veteran or any other characteristic protected by law</a:t>
            </a:r>
            <a:endParaRPr lang="en-CA" sz="2800" dirty="0"/>
          </a:p>
        </p:txBody>
      </p:sp>
      <p:sp>
        <p:nvSpPr>
          <p:cNvPr id="39940" name="Text Placeholder 4"/>
          <p:cNvSpPr>
            <a:spLocks noGrp="1"/>
          </p:cNvSpPr>
          <p:nvPr>
            <p:ph type="body" sz="quarter" idx="10"/>
          </p:nvPr>
        </p:nvSpPr>
        <p:spPr>
          <a:xfrm>
            <a:off x="7391400" y="381000"/>
            <a:ext cx="1752600" cy="4056112"/>
          </a:xfrm>
          <a:ln>
            <a:miter lim="800000"/>
            <a:headEnd/>
            <a:tailEnd/>
          </a:ln>
        </p:spPr>
        <p:txBody>
          <a:bodyPr/>
          <a:lstStyle/>
          <a:p>
            <a:r>
              <a:rPr lang="en-US" sz="1600" dirty="0"/>
              <a:t>As long as the differences and diversities of mankind exist, democracy must allow for compromise, for accommodation, and for the recognition of differences.</a:t>
            </a:r>
          </a:p>
          <a:p>
            <a:endParaRPr lang="en-CA" sz="1600" dirty="0"/>
          </a:p>
          <a:p>
            <a:pPr algn="ctr"/>
            <a:r>
              <a:rPr lang="en-US" sz="1600" b="1" dirty="0"/>
              <a:t>Eugene McCarthy</a:t>
            </a:r>
            <a:endParaRPr lang="en-CA" sz="1600" b="1" dirty="0"/>
          </a:p>
          <a:p>
            <a:endParaRPr lang="en-CA" sz="24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4"/>
          <p:cNvSpPr>
            <a:spLocks noGrp="1"/>
          </p:cNvSpPr>
          <p:nvPr>
            <p:ph type="title"/>
          </p:nvPr>
        </p:nvSpPr>
        <p:spPr/>
        <p:txBody>
          <a:bodyPr/>
          <a:lstStyle/>
          <a:p>
            <a:r>
              <a:rPr lang="en-US" dirty="0"/>
              <a:t>What to Do If You’re </a:t>
            </a:r>
            <a:br>
              <a:rPr lang="en-US" dirty="0"/>
            </a:br>
            <a:r>
              <a:rPr lang="en-US" dirty="0"/>
              <a:t>Involved in a Complaint</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623828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Understanding Your Role</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2485577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4"/>
          <p:cNvSpPr>
            <a:spLocks noGrp="1"/>
          </p:cNvSpPr>
          <p:nvPr>
            <p:ph type="title"/>
          </p:nvPr>
        </p:nvSpPr>
        <p:spPr/>
        <p:txBody>
          <a:bodyPr/>
          <a:lstStyle/>
          <a:p>
            <a:r>
              <a:rPr lang="en-US" dirty="0"/>
              <a:t>Related Terms and Concepts</a:t>
            </a:r>
            <a:endParaRPr lang="en-CA"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5391921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a:t>Creating a Support System</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0306508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is the definition of a discrimination complaint?</a:t>
            </a:r>
          </a:p>
          <a:p>
            <a:pPr lvl="1">
              <a:lnSpc>
                <a:spcPct val="115000"/>
              </a:lnSpc>
              <a:spcBef>
                <a:spcPts val="0"/>
              </a:spcBef>
              <a:spcAft>
                <a:spcPts val="0"/>
              </a:spcAft>
              <a:buFont typeface="+mj-lt"/>
              <a:buAutoNum type="alphaLcParenR"/>
            </a:pPr>
            <a:r>
              <a:rPr lang="en-US" dirty="0">
                <a:solidFill>
                  <a:srgbClr val="000000"/>
                </a:solidFill>
                <a:ea typeface="Arial"/>
              </a:rPr>
              <a:t>A retaliation for an injury with the intent of inflicting at least as much injury in return.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An allegation by an employee of unfair treatment in some aspect of employment based upon the individual's race, religion, age, gender, color, national origin, disability, or status as a disabled or Vietnam era veteran or any other characteristic protected by law.</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The right not be discriminated against because of your race, national origin, skin color, gender, pregnancy, religious beliefs, disability, or age (and in some countries, marital status, sexual orientation, gender identity, or other characteristics).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 conventional, formulaic, and oversimplified conception, opinion, or image.</a:t>
            </a:r>
            <a:endParaRPr lang="en-US" dirty="0">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information would you not have to gather if you are involved in a complaint?</a:t>
            </a:r>
          </a:p>
          <a:p>
            <a:pPr lvl="1">
              <a:lnSpc>
                <a:spcPct val="115000"/>
              </a:lnSpc>
              <a:spcBef>
                <a:spcPts val="0"/>
              </a:spcBef>
              <a:spcAft>
                <a:spcPts val="0"/>
              </a:spcAft>
              <a:buFont typeface="+mj-lt"/>
              <a:buAutoNum type="alphaLcParenR"/>
            </a:pPr>
            <a:r>
              <a:rPr lang="en-US" dirty="0">
                <a:ea typeface="Arial"/>
              </a:rPr>
              <a:t>The name, full address and phone number of any person, agency or organization you believe witnessed the discrimination.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The details about what happened to you, including dates, times, who was involved, as well as names of possible witnesses.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Opinions about when you believe </a:t>
            </a:r>
            <a:r>
              <a:rPr lang="en-US" dirty="0">
                <a:solidFill>
                  <a:srgbClr val="000000"/>
                </a:solidFill>
                <a:ea typeface="Arial"/>
              </a:rPr>
              <a:t>your civil rights were violated, or your colleague’s rights were violated.</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All of the above.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20626780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What is an important step to take to make a formal discrimination complaint?</a:t>
            </a:r>
          </a:p>
          <a:p>
            <a:pPr lvl="1">
              <a:lnSpc>
                <a:spcPct val="115000"/>
              </a:lnSpc>
              <a:spcBef>
                <a:spcPts val="0"/>
              </a:spcBef>
              <a:spcAft>
                <a:spcPts val="0"/>
              </a:spcAft>
              <a:buFont typeface="+mj-lt"/>
              <a:buAutoNum type="alphaLcParenR"/>
            </a:pPr>
            <a:r>
              <a:rPr lang="en-US" dirty="0">
                <a:solidFill>
                  <a:srgbClr val="000000"/>
                </a:solidFill>
                <a:ea typeface="Arial"/>
              </a:rPr>
              <a:t>Wait until asked to make a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Do not answer any questions your supervisor or manager asks. Wait for legal counsel.</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Go to your direct supervisor and ask for a private meeting. </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Go above your direct supervisor and ask for a private meeting.</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After you give your complaint to your supervisor, where will he or she refer the case?</a:t>
            </a:r>
          </a:p>
          <a:p>
            <a:pPr lvl="1">
              <a:lnSpc>
                <a:spcPct val="115000"/>
              </a:lnSpc>
              <a:spcBef>
                <a:spcPts val="0"/>
              </a:spcBef>
              <a:spcAft>
                <a:spcPts val="0"/>
              </a:spcAft>
              <a:buFont typeface="+mj-lt"/>
              <a:buAutoNum type="alphaLcParenR"/>
            </a:pPr>
            <a:r>
              <a:rPr lang="en-US" dirty="0">
                <a:ea typeface="Arial"/>
              </a:rPr>
              <a:t>Human resources</a:t>
            </a:r>
            <a:endParaRPr lang="en-US" dirty="0">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EEOC</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His or her direct supervisor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There is nowhere else to refer the case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73990007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should you refrain from doing after making a discrimination complaint?</a:t>
            </a:r>
          </a:p>
          <a:p>
            <a:pPr lvl="1">
              <a:lnSpc>
                <a:spcPct val="115000"/>
              </a:lnSpc>
              <a:spcBef>
                <a:spcPts val="0"/>
              </a:spcBef>
              <a:spcAft>
                <a:spcPts val="0"/>
              </a:spcAft>
              <a:buFont typeface="+mj-lt"/>
              <a:buAutoNum type="alphaLcParenR"/>
            </a:pPr>
            <a:r>
              <a:rPr lang="en-US" dirty="0">
                <a:solidFill>
                  <a:srgbClr val="000000"/>
                </a:solidFill>
                <a:ea typeface="Arial"/>
              </a:rPr>
              <a:t>Keeping a log of any related events that occur after you have made the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Discussing the complaint with your co-workers.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Saving any written materials that relate to your case.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Allowing human resources to investigate the complaint.</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After making a discrimination complaint, who can you expect to be interviewed by?</a:t>
            </a:r>
          </a:p>
          <a:p>
            <a:pPr lvl="1">
              <a:lnSpc>
                <a:spcPct val="115000"/>
              </a:lnSpc>
              <a:spcBef>
                <a:spcPts val="0"/>
              </a:spcBef>
              <a:spcAft>
                <a:spcPts val="0"/>
              </a:spcAft>
              <a:buFont typeface="+mj-lt"/>
              <a:buAutoNum type="alphaLcParenR"/>
            </a:pPr>
            <a:r>
              <a:rPr lang="en-US" dirty="0">
                <a:ea typeface="Arial"/>
              </a:rPr>
              <a:t>An employee of your company acting as an investigator.</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An outside investigator.</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Your direct supervisor or manager.</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Either a or b.</a:t>
            </a:r>
            <a:endParaRPr lang="en-US" dirty="0">
              <a:latin typeface="Arial"/>
              <a:ea typeface="Arial"/>
            </a:endParaRPr>
          </a:p>
          <a:p>
            <a:endParaRPr lang="en-US" dirty="0"/>
          </a:p>
        </p:txBody>
      </p:sp>
    </p:spTree>
    <p:extLst>
      <p:ext uri="{BB962C8B-B14F-4D97-AF65-F5344CB8AC3E}">
        <p14:creationId xmlns:p14="http://schemas.microsoft.com/office/powerpoint/2010/main" val="348788792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Which of these statements about a discrimination complaint is true?</a:t>
            </a:r>
          </a:p>
          <a:p>
            <a:pPr lvl="1">
              <a:lnSpc>
                <a:spcPct val="115000"/>
              </a:lnSpc>
              <a:spcBef>
                <a:spcPts val="0"/>
              </a:spcBef>
              <a:spcAft>
                <a:spcPts val="0"/>
              </a:spcAft>
              <a:buFont typeface="+mj-lt"/>
              <a:buAutoNum type="alphaLcParenR"/>
            </a:pPr>
            <a:r>
              <a:rPr lang="en-US" dirty="0">
                <a:solidFill>
                  <a:srgbClr val="000000"/>
                </a:solidFill>
                <a:ea typeface="Arial"/>
              </a:rPr>
              <a:t>It is best to hold off making a complaint until you have exhausted every other avenue, to save yourself the time, effort, and challenge of making a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is illegal for anyone in the organization to refute your claim because you file </a:t>
            </a:r>
            <a:r>
              <a:rPr lang="en-US" dirty="0">
                <a:ea typeface="Arial"/>
              </a:rPr>
              <a:t>a discrimination complaint.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It is illegal for anyone in the organization to retaliate against you because you file a discrimination complaint.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It is illegal for the process to take more than a month once the discrimination claim is filed.</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is not a good piece of advice about how to interact at work after you have made a discrimination claim?</a:t>
            </a:r>
          </a:p>
          <a:p>
            <a:pPr lvl="1">
              <a:lnSpc>
                <a:spcPct val="115000"/>
              </a:lnSpc>
              <a:spcBef>
                <a:spcPts val="0"/>
              </a:spcBef>
              <a:spcAft>
                <a:spcPts val="0"/>
              </a:spcAft>
              <a:buFont typeface="+mj-lt"/>
              <a:buAutoNum type="alphaLcParenR"/>
            </a:pPr>
            <a:r>
              <a:rPr lang="en-US" dirty="0">
                <a:ea typeface="Arial"/>
              </a:rPr>
              <a:t>Take some time away from work to re-center yourself.</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Refrain from discussing the complaint with your co-workers.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Keep the lines of communication </a:t>
            </a:r>
            <a:r>
              <a:rPr lang="en-US" dirty="0">
                <a:solidFill>
                  <a:srgbClr val="000000"/>
                </a:solidFill>
                <a:ea typeface="Arial"/>
              </a:rPr>
              <a:t>open with your supervisor.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Continue your normal work arrival and performance routines.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98649145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Why is it very important that you not resign your position?</a:t>
            </a:r>
          </a:p>
          <a:p>
            <a:pPr lvl="1">
              <a:lnSpc>
                <a:spcPct val="115000"/>
              </a:lnSpc>
              <a:spcBef>
                <a:spcPts val="0"/>
              </a:spcBef>
              <a:spcAft>
                <a:spcPts val="0"/>
              </a:spcAft>
              <a:buFont typeface="+mj-lt"/>
              <a:buAutoNum type="alphaLcParenR"/>
            </a:pPr>
            <a:r>
              <a:rPr lang="en-US" dirty="0">
                <a:solidFill>
                  <a:srgbClr val="000000"/>
                </a:solidFill>
                <a:ea typeface="Arial"/>
              </a:rPr>
              <a:t>You need to keep the same position and salary to continue with </a:t>
            </a:r>
            <a:r>
              <a:rPr lang="en-US" dirty="0">
                <a:ea typeface="Arial"/>
              </a:rPr>
              <a:t>your complaint.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It may have a negative effect on your case.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It is impossible to be found in the right, if you resign your position.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It will take longer to resolve your case.</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In order to diffuse stress after making a discrimination claim, what can you do?</a:t>
            </a:r>
          </a:p>
          <a:p>
            <a:pPr lvl="1">
              <a:lnSpc>
                <a:spcPct val="115000"/>
              </a:lnSpc>
              <a:spcBef>
                <a:spcPts val="0"/>
              </a:spcBef>
              <a:spcAft>
                <a:spcPts val="0"/>
              </a:spcAft>
              <a:buFont typeface="+mj-lt"/>
              <a:buAutoNum type="alphaLcParenR"/>
            </a:pPr>
            <a:r>
              <a:rPr lang="en-US" dirty="0">
                <a:ea typeface="Arial"/>
              </a:rPr>
              <a:t>Spend time with your family and friends.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Eat well and exercise.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Use self-talks to affirm to yourself that you have worth.</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All of the above.</a:t>
            </a:r>
            <a:endParaRPr lang="en-US" dirty="0">
              <a:latin typeface="Arial"/>
              <a:ea typeface="Arial"/>
            </a:endParaRPr>
          </a:p>
          <a:p>
            <a:endParaRPr lang="en-US" dirty="0"/>
          </a:p>
        </p:txBody>
      </p:sp>
    </p:spTree>
    <p:extLst>
      <p:ext uri="{BB962C8B-B14F-4D97-AF65-F5344CB8AC3E}">
        <p14:creationId xmlns:p14="http://schemas.microsoft.com/office/powerpoint/2010/main" val="159531751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is the definition of a discrimination complaint?</a:t>
            </a:r>
          </a:p>
          <a:p>
            <a:pPr lvl="1">
              <a:lnSpc>
                <a:spcPct val="115000"/>
              </a:lnSpc>
              <a:spcBef>
                <a:spcPts val="0"/>
              </a:spcBef>
              <a:spcAft>
                <a:spcPts val="0"/>
              </a:spcAft>
              <a:buFont typeface="+mj-lt"/>
              <a:buAutoNum type="alphaLcParenR"/>
            </a:pPr>
            <a:r>
              <a:rPr lang="en-US" dirty="0">
                <a:solidFill>
                  <a:srgbClr val="000000"/>
                </a:solidFill>
                <a:ea typeface="Arial"/>
              </a:rPr>
              <a:t>A retaliation for an injury with the intent of inflicting at least as much injury in return.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An allegation by an employee of unfair treatment in some aspect of employment based upon the individual's race, religion, age, gender, color, national origin, disability, or status as a disabled or Vietnam era veteran or any other characteristic protected by law.</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right not be discriminated against because of your race, national origin, skin color, gender, pregnancy, religious beliefs, disability, or age (and in some countries, marital status, sexual orientation, gender identity, or other characteristics).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conventional, formulaic, and oversimplified conception, opinion, or image.</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information would you not have to gather if you are involved in a complaint?</a:t>
            </a:r>
          </a:p>
          <a:p>
            <a:pPr lvl="1">
              <a:lnSpc>
                <a:spcPct val="115000"/>
              </a:lnSpc>
              <a:spcBef>
                <a:spcPts val="0"/>
              </a:spcBef>
              <a:spcAft>
                <a:spcPts val="0"/>
              </a:spcAft>
              <a:buFont typeface="+mj-lt"/>
              <a:buAutoNum type="alphaLcParenR"/>
            </a:pPr>
            <a:r>
              <a:rPr lang="en-US" dirty="0">
                <a:solidFill>
                  <a:srgbClr val="000000"/>
                </a:solidFill>
                <a:ea typeface="Arial"/>
              </a:rPr>
              <a:t>The name, full address and phone number of any person, agency or organization you believe witnessed the discrimination.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The details about what happened to you, including dates, times, who was involved, as well as names of possible witnesses.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Opinions about when you believe your civil rights were violated, or your colleague’s rights were violated.</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All of the above.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32128136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What is an important step to take to make a formal discrimination complaint?</a:t>
            </a:r>
          </a:p>
          <a:p>
            <a:pPr lvl="1">
              <a:lnSpc>
                <a:spcPct val="115000"/>
              </a:lnSpc>
              <a:spcBef>
                <a:spcPts val="0"/>
              </a:spcBef>
              <a:spcAft>
                <a:spcPts val="0"/>
              </a:spcAft>
              <a:buFont typeface="+mj-lt"/>
              <a:buAutoNum type="alphaLcParenR"/>
            </a:pPr>
            <a:r>
              <a:rPr lang="en-US" dirty="0">
                <a:solidFill>
                  <a:srgbClr val="000000"/>
                </a:solidFill>
                <a:ea typeface="Arial"/>
              </a:rPr>
              <a:t>Wait until asked to make a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Do not answer any questions your supervisor or manager asks. Wait for legal counsel.</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Go to your direct supervisor and ask for a private meeting. </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Go above your direct supervisor and ask for a private meeting.</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After you give your complaint to your supervisor, where will he or she refer the case?</a:t>
            </a:r>
          </a:p>
          <a:p>
            <a:pPr lvl="1">
              <a:lnSpc>
                <a:spcPct val="115000"/>
              </a:lnSpc>
              <a:spcBef>
                <a:spcPts val="0"/>
              </a:spcBef>
              <a:spcAft>
                <a:spcPts val="0"/>
              </a:spcAft>
              <a:buFont typeface="+mj-lt"/>
              <a:buAutoNum type="alphaLcParenR"/>
            </a:pPr>
            <a:r>
              <a:rPr lang="en-US" dirty="0">
                <a:solidFill>
                  <a:srgbClr val="FF0000"/>
                </a:solidFill>
                <a:ea typeface="Arial"/>
              </a:rPr>
              <a:t>Human resources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EEOC</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His or her direct supervisor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There is nowhere else to refer the case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76508995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should you refrain from doing after making a discrimination complaint?</a:t>
            </a:r>
          </a:p>
          <a:p>
            <a:pPr lvl="1">
              <a:lnSpc>
                <a:spcPct val="115000"/>
              </a:lnSpc>
              <a:spcBef>
                <a:spcPts val="0"/>
              </a:spcBef>
              <a:spcAft>
                <a:spcPts val="0"/>
              </a:spcAft>
              <a:buFont typeface="+mj-lt"/>
              <a:buAutoNum type="alphaLcParenR"/>
            </a:pPr>
            <a:r>
              <a:rPr lang="en-US" dirty="0">
                <a:solidFill>
                  <a:srgbClr val="000000"/>
                </a:solidFill>
                <a:ea typeface="Arial"/>
              </a:rPr>
              <a:t>Keeping a log of any related events that occur after you have made the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Discussing the complaint with your co-workers.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Saving any written materials that relate to your case.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Allowing human resources to investigate the complaint.</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After making a discrimination complaint, who can you expect to be interviewed by?</a:t>
            </a:r>
          </a:p>
          <a:p>
            <a:pPr lvl="1">
              <a:lnSpc>
                <a:spcPct val="115000"/>
              </a:lnSpc>
              <a:spcBef>
                <a:spcPts val="0"/>
              </a:spcBef>
              <a:spcAft>
                <a:spcPts val="0"/>
              </a:spcAft>
              <a:buFont typeface="+mj-lt"/>
              <a:buAutoNum type="alphaLcParenR"/>
            </a:pPr>
            <a:r>
              <a:rPr lang="en-US" dirty="0">
                <a:solidFill>
                  <a:srgbClr val="000000"/>
                </a:solidFill>
                <a:ea typeface="Arial"/>
              </a:rPr>
              <a:t>An employee of your company acting as an investigator.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An outside investigator.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Your direct supervisor or manager.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Either a or b.</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89925667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Which of these statements about a discrimination complaint is true?</a:t>
            </a:r>
          </a:p>
          <a:p>
            <a:pPr lvl="1">
              <a:lnSpc>
                <a:spcPct val="115000"/>
              </a:lnSpc>
              <a:spcBef>
                <a:spcPts val="0"/>
              </a:spcBef>
              <a:spcAft>
                <a:spcPts val="0"/>
              </a:spcAft>
              <a:buFont typeface="+mj-lt"/>
              <a:buAutoNum type="alphaLcParenR"/>
            </a:pPr>
            <a:r>
              <a:rPr lang="en-US" dirty="0">
                <a:solidFill>
                  <a:srgbClr val="000000"/>
                </a:solidFill>
                <a:ea typeface="Arial"/>
              </a:rPr>
              <a:t>It is best to hold off making a complaint until you have exhausted every other avenue, to save yourself the time, effort, and challenge of making a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is illegal for anyone in the organization to refute your claim because you file a discrimination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It is illegal for anyone in the organization to retaliate against you because you file a discrimination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is illegal for the process to take more than a month once the discrimination claim is filed.</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is not a good piece of advice about how to interact at work after you have made a discrimination claim?</a:t>
            </a:r>
          </a:p>
          <a:p>
            <a:pPr lvl="1">
              <a:lnSpc>
                <a:spcPct val="115000"/>
              </a:lnSpc>
              <a:spcBef>
                <a:spcPts val="0"/>
              </a:spcBef>
              <a:spcAft>
                <a:spcPts val="0"/>
              </a:spcAft>
              <a:buFont typeface="+mj-lt"/>
              <a:buAutoNum type="alphaLcParenR"/>
            </a:pPr>
            <a:r>
              <a:rPr lang="en-US" dirty="0">
                <a:solidFill>
                  <a:srgbClr val="FF0000"/>
                </a:solidFill>
                <a:ea typeface="Arial"/>
              </a:rPr>
              <a:t>Take some time away from work to re-center yourself.</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Refrain from discussing the complaint with your co-workers.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Keep the lines of communication open with your supervisor.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Continue your normal work arrival and performance routines.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26282132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dirty="0"/>
              <a:t>A Legal Overview</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141325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Why is it very important that you not resign your position?</a:t>
            </a:r>
          </a:p>
          <a:p>
            <a:pPr lvl="1">
              <a:lnSpc>
                <a:spcPct val="115000"/>
              </a:lnSpc>
              <a:spcBef>
                <a:spcPts val="0"/>
              </a:spcBef>
              <a:spcAft>
                <a:spcPts val="0"/>
              </a:spcAft>
              <a:buFont typeface="+mj-lt"/>
              <a:buAutoNum type="alphaLcParenR"/>
            </a:pPr>
            <a:r>
              <a:rPr lang="en-US" dirty="0">
                <a:solidFill>
                  <a:srgbClr val="000000"/>
                </a:solidFill>
                <a:ea typeface="Arial"/>
              </a:rPr>
              <a:t>You need to keep the same position and salary to continue with your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It may have a negative effect on your case.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is impossible to be found in the right, if you resign your position.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will take longer to resolve your case.</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In order to diffuse stress after making a discrimination claim, what can you do?</a:t>
            </a:r>
          </a:p>
          <a:p>
            <a:pPr lvl="1">
              <a:lnSpc>
                <a:spcPct val="115000"/>
              </a:lnSpc>
              <a:spcBef>
                <a:spcPts val="0"/>
              </a:spcBef>
              <a:spcAft>
                <a:spcPts val="0"/>
              </a:spcAft>
              <a:buFont typeface="+mj-lt"/>
              <a:buAutoNum type="alphaLcParenR"/>
            </a:pPr>
            <a:r>
              <a:rPr lang="en-US" dirty="0">
                <a:solidFill>
                  <a:srgbClr val="000000"/>
                </a:solidFill>
                <a:ea typeface="Arial"/>
              </a:rPr>
              <a:t>Spend time with your family and friends.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Eat well and exercise.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Use self-talks to affirm to yourself that you have worth.</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All of the above.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86963225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3"/>
          <p:cNvSpPr>
            <a:spLocks noGrp="1"/>
          </p:cNvSpPr>
          <p:nvPr>
            <p:ph type="title"/>
          </p:nvPr>
        </p:nvSpPr>
        <p:spPr/>
        <p:txBody>
          <a:bodyPr/>
          <a:lstStyle/>
          <a:p>
            <a:r>
              <a:rPr lang="en-CA" sz="3600" dirty="0"/>
              <a:t>Module </a:t>
            </a:r>
            <a:r>
              <a:rPr lang="en-US" sz="3600" dirty="0"/>
              <a:t>Ten: </a:t>
            </a:r>
            <a:br>
              <a:rPr lang="en-US" sz="3600" dirty="0"/>
            </a:br>
            <a:r>
              <a:rPr lang="en-US" sz="3600" dirty="0"/>
              <a:t>Dealing with Diversity Complaints as a Manager</a:t>
            </a:r>
            <a:endParaRPr lang="en-CA" sz="3600" dirty="0"/>
          </a:p>
        </p:txBody>
      </p:sp>
      <p:sp>
        <p:nvSpPr>
          <p:cNvPr id="44035" name="Content Placeholder 4"/>
          <p:cNvSpPr>
            <a:spLocks noGrp="1"/>
          </p:cNvSpPr>
          <p:nvPr>
            <p:ph idx="1"/>
          </p:nvPr>
        </p:nvSpPr>
        <p:spPr/>
        <p:txBody>
          <a:bodyPr/>
          <a:lstStyle/>
          <a:p>
            <a:pPr>
              <a:buFont typeface="Arial" charset="0"/>
              <a:buNone/>
            </a:pPr>
            <a:br>
              <a:rPr lang="en-US" dirty="0"/>
            </a:br>
            <a:r>
              <a:rPr lang="en-US" dirty="0"/>
              <a:t>As a manager, you are often the first point of contact when an employee wishes to make a complaint. Because efficient and effective handling of a complaint is an important responsibility, it is critical to understand and follow a careful process.</a:t>
            </a:r>
            <a:endParaRPr lang="en-CA" dirty="0"/>
          </a:p>
        </p:txBody>
      </p:sp>
      <p:sp>
        <p:nvSpPr>
          <p:cNvPr id="44036" name="Text Placeholder 5"/>
          <p:cNvSpPr>
            <a:spLocks noGrp="1"/>
          </p:cNvSpPr>
          <p:nvPr>
            <p:ph type="body" sz="quarter" idx="10"/>
          </p:nvPr>
        </p:nvSpPr>
        <p:spPr>
          <a:ln>
            <a:miter lim="800000"/>
            <a:headEnd/>
            <a:tailEnd/>
          </a:ln>
        </p:spPr>
        <p:txBody>
          <a:bodyPr/>
          <a:lstStyle/>
          <a:p>
            <a:r>
              <a:rPr lang="en-US" sz="1800" dirty="0"/>
              <a:t>We all live with the objective of being happy; our lives are all different and yet the same.</a:t>
            </a:r>
          </a:p>
          <a:p>
            <a:endParaRPr lang="en-CA" sz="1800" dirty="0"/>
          </a:p>
          <a:p>
            <a:pPr algn="ctr"/>
            <a:r>
              <a:rPr lang="en-US" sz="1800" b="1" dirty="0"/>
              <a:t>Anne Frank</a:t>
            </a:r>
            <a:endParaRPr lang="en-CA" sz="1800" b="1" dirty="0"/>
          </a:p>
          <a:p>
            <a:endParaRPr lang="en-CA" sz="1800" dirty="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4"/>
          <p:cNvSpPr>
            <a:spLocks noGrp="1"/>
          </p:cNvSpPr>
          <p:nvPr>
            <p:ph type="title"/>
          </p:nvPr>
        </p:nvSpPr>
        <p:spPr/>
        <p:txBody>
          <a:bodyPr/>
          <a:lstStyle/>
          <a:p>
            <a:r>
              <a:rPr lang="en-US" dirty="0"/>
              <a:t>Recording the Complaint</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7585813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Identifying </a:t>
            </a:r>
            <a:br>
              <a:rPr lang="en-US" dirty="0"/>
            </a:br>
            <a:r>
              <a:rPr lang="en-US" dirty="0"/>
              <a:t>Appropriate Actions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834577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Choosing a Path</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069181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Where do workplace complaints regarding discrimination generally originate?</a:t>
            </a:r>
          </a:p>
          <a:p>
            <a:pPr lvl="1">
              <a:lnSpc>
                <a:spcPct val="115000"/>
              </a:lnSpc>
              <a:spcBef>
                <a:spcPts val="0"/>
              </a:spcBef>
              <a:spcAft>
                <a:spcPts val="0"/>
              </a:spcAft>
              <a:buFont typeface="+mj-lt"/>
              <a:buAutoNum type="alphaLcParenR"/>
            </a:pPr>
            <a:r>
              <a:rPr lang="en-US" dirty="0">
                <a:solidFill>
                  <a:srgbClr val="000000"/>
                </a:solidFill>
                <a:ea typeface="Arial"/>
              </a:rPr>
              <a:t>With employees or through annual evaluations.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With upper management or through annual evaluations.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With upper management or through exit interviews.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With employees or through exit interviews.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Who is often the first point of contact when an employee wishes to make a complaint?</a:t>
            </a:r>
          </a:p>
          <a:p>
            <a:pPr lvl="1">
              <a:lnSpc>
                <a:spcPct val="115000"/>
              </a:lnSpc>
              <a:spcBef>
                <a:spcPts val="0"/>
              </a:spcBef>
              <a:spcAft>
                <a:spcPts val="0"/>
              </a:spcAft>
              <a:buFont typeface="+mj-lt"/>
              <a:buAutoNum type="alphaLcParenR"/>
            </a:pPr>
            <a:r>
              <a:rPr lang="en-US" dirty="0">
                <a:solidFill>
                  <a:srgbClr val="000000"/>
                </a:solidFill>
                <a:ea typeface="Arial"/>
              </a:rPr>
              <a:t>Co-workers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Human Resources staff</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Managers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EEOC</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10593514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As a manager, when you are approached by an employee who wishes to make a complaint, what is the first thing you should do?</a:t>
            </a:r>
          </a:p>
          <a:p>
            <a:pPr lvl="1">
              <a:lnSpc>
                <a:spcPct val="115000"/>
              </a:lnSpc>
              <a:spcBef>
                <a:spcPts val="0"/>
              </a:spcBef>
              <a:spcAft>
                <a:spcPts val="0"/>
              </a:spcAft>
              <a:buFont typeface="+mj-lt"/>
              <a:buAutoNum type="alphaLcParenR"/>
            </a:pPr>
            <a:r>
              <a:rPr lang="en-US" dirty="0">
                <a:solidFill>
                  <a:srgbClr val="FF0000"/>
                </a:solidFill>
                <a:ea typeface="Arial"/>
              </a:rPr>
              <a:t>Schedule a time as soon as possible to meet in a quiet, private setting.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Use a formal complaint form to note all the details.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Schedule a time as soon as possible to meet with the employee and your Human Resources representative.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Ask for and document information.</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If a formal complaint form does not exist within the organization, how should a manager document a complaint?</a:t>
            </a:r>
          </a:p>
          <a:p>
            <a:pPr lvl="1">
              <a:lnSpc>
                <a:spcPct val="115000"/>
              </a:lnSpc>
              <a:spcBef>
                <a:spcPts val="0"/>
              </a:spcBef>
              <a:spcAft>
                <a:spcPts val="0"/>
              </a:spcAft>
              <a:buFont typeface="+mj-lt"/>
              <a:buAutoNum type="alphaLcParenR"/>
            </a:pPr>
            <a:r>
              <a:rPr lang="en-US" dirty="0">
                <a:solidFill>
                  <a:srgbClr val="FF0000"/>
                </a:solidFill>
                <a:ea typeface="Arial"/>
              </a:rPr>
              <a:t>Take careful, handwritten notes.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Listen carefully and document once a formal complaint form is drafted.</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Listen carefully and take handwritten notes at a later date.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Take notes, if you have time.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46995664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is not an example of details a manager should first document about a complaint?</a:t>
            </a:r>
          </a:p>
          <a:p>
            <a:pPr lvl="1">
              <a:lnSpc>
                <a:spcPct val="115000"/>
              </a:lnSpc>
              <a:spcBef>
                <a:spcPts val="0"/>
              </a:spcBef>
              <a:spcAft>
                <a:spcPts val="0"/>
              </a:spcAft>
              <a:buFont typeface="+mj-lt"/>
              <a:buAutoNum type="alphaLcParenR"/>
            </a:pPr>
            <a:r>
              <a:rPr lang="en-US" dirty="0">
                <a:solidFill>
                  <a:srgbClr val="000000"/>
                </a:solidFill>
                <a:ea typeface="Arial"/>
              </a:rPr>
              <a:t>Employee’s position and supervisor.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The accused employee’s perspective on the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accused employee’s position.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Date and time of the complaint.</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What is a good rule of thumb when listening to a complaint from an employee?</a:t>
            </a:r>
          </a:p>
          <a:p>
            <a:pPr lvl="1">
              <a:lnSpc>
                <a:spcPct val="115000"/>
              </a:lnSpc>
              <a:spcBef>
                <a:spcPts val="0"/>
              </a:spcBef>
              <a:spcAft>
                <a:spcPts val="0"/>
              </a:spcAft>
              <a:buFont typeface="+mj-lt"/>
              <a:buAutoNum type="alphaLcParenR"/>
            </a:pPr>
            <a:r>
              <a:rPr lang="en-US" dirty="0">
                <a:solidFill>
                  <a:srgbClr val="000000"/>
                </a:solidFill>
                <a:ea typeface="Arial"/>
              </a:rPr>
              <a:t>Make sure to be subjective, fair, and consistent.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Have human resources advise the employee of the next steps in the process.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Do not thank the employee, as this will only encourage more employee complaints.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Assure the employee that you will maintain confidentiality.</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429026929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If you work at a small company without a designated individual or a human resources department, what should you do when an employee makes a complaint?</a:t>
            </a:r>
          </a:p>
          <a:p>
            <a:pPr lvl="1">
              <a:lnSpc>
                <a:spcPct val="115000"/>
              </a:lnSpc>
              <a:spcBef>
                <a:spcPts val="0"/>
              </a:spcBef>
              <a:spcAft>
                <a:spcPts val="0"/>
              </a:spcAft>
              <a:buFont typeface="+mj-lt"/>
              <a:buAutoNum type="alphaLcParenR"/>
            </a:pPr>
            <a:r>
              <a:rPr lang="en-US" dirty="0">
                <a:solidFill>
                  <a:srgbClr val="000000"/>
                </a:solidFill>
                <a:ea typeface="Arial"/>
              </a:rPr>
              <a:t>Handle the employee complaint yourself.</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Consult with a manager at your same level and ask with whom you should file a report.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Go to your direct superior and ask with whom you should file a report.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This is the only time when it is acceptable to break confidentiality and consult with the employee’s co-workers.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should never be done under any circumstances?</a:t>
            </a:r>
          </a:p>
          <a:p>
            <a:pPr lvl="1">
              <a:lnSpc>
                <a:spcPct val="115000"/>
              </a:lnSpc>
              <a:spcBef>
                <a:spcPts val="0"/>
              </a:spcBef>
              <a:spcAft>
                <a:spcPts val="0"/>
              </a:spcAft>
              <a:buFont typeface="+mj-lt"/>
              <a:buAutoNum type="alphaLcParenR"/>
            </a:pPr>
            <a:r>
              <a:rPr lang="en-US" dirty="0">
                <a:solidFill>
                  <a:srgbClr val="000000"/>
                </a:solidFill>
                <a:ea typeface="Arial"/>
              </a:rPr>
              <a:t>Advising the individual who made the complaint about the next steps in the process.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Ignoring the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Providing notes and records to your direct superior.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Break confidentiality by talking with human resources.</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253185812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In a discrimination case, what is likely to occur?</a:t>
            </a:r>
          </a:p>
          <a:p>
            <a:pPr lvl="1">
              <a:lnSpc>
                <a:spcPct val="115000"/>
              </a:lnSpc>
              <a:spcBef>
                <a:spcPts val="0"/>
              </a:spcBef>
              <a:spcAft>
                <a:spcPts val="0"/>
              </a:spcAft>
              <a:buFont typeface="+mj-lt"/>
              <a:buAutoNum type="alphaLcParenR"/>
            </a:pPr>
            <a:r>
              <a:rPr lang="en-US" dirty="0">
                <a:solidFill>
                  <a:srgbClr val="FF0000"/>
                </a:solidFill>
                <a:ea typeface="Arial"/>
              </a:rPr>
              <a:t>An investigation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suspension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An interrogation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retaliation</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What is not a helpful example of how a manager should conduct himself when there is an employee complaint?</a:t>
            </a:r>
          </a:p>
          <a:p>
            <a:pPr lvl="1">
              <a:lnSpc>
                <a:spcPct val="115000"/>
              </a:lnSpc>
              <a:spcBef>
                <a:spcPts val="0"/>
              </a:spcBef>
              <a:spcAft>
                <a:spcPts val="0"/>
              </a:spcAft>
              <a:buFont typeface="+mj-lt"/>
              <a:buAutoNum type="alphaLcParenR"/>
            </a:pPr>
            <a:r>
              <a:rPr lang="en-US" dirty="0">
                <a:solidFill>
                  <a:srgbClr val="000000"/>
                </a:solidFill>
                <a:ea typeface="Arial"/>
              </a:rPr>
              <a:t>Continue to maintain an open door environment.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Mandate a short paid leave for the employee.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Report any new complaint information you receive to the diversity officer.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Participate fully in an investigation.</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6464445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0"/>
              </a:spcBef>
              <a:spcAft>
                <a:spcPts val="1000"/>
              </a:spcAft>
              <a:buFont typeface="+mj-lt"/>
              <a:buAutoNum type="arabicPeriod"/>
            </a:pPr>
            <a:r>
              <a:rPr lang="en-US" dirty="0">
                <a:ea typeface="Times New Roman"/>
                <a:cs typeface="Times New Roman"/>
              </a:rPr>
              <a:t>What is diversity?</a:t>
            </a: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A part of a population differing from others in some characteristics, and often subjected to differential treatment.</a:t>
            </a: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The inclusion of a wide variety of people of different races or cultures in a group or organization.</a:t>
            </a: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The exclusion of a wide variety of people of different races or cultures in a group or organization.</a:t>
            </a:r>
          </a:p>
          <a:p>
            <a:pPr marL="342900" marR="0" lvl="0" indent="-342900">
              <a:lnSpc>
                <a:spcPct val="115000"/>
              </a:lnSpc>
              <a:spcBef>
                <a:spcPts val="0"/>
              </a:spcBef>
              <a:spcAft>
                <a:spcPts val="1000"/>
              </a:spcAft>
              <a:buFont typeface="+mj-lt"/>
              <a:buAutoNum type="alphaLcParenR"/>
            </a:pPr>
            <a:r>
              <a:rPr lang="en-US" dirty="0">
                <a:ea typeface="Times New Roman"/>
                <a:cs typeface="Times New Roman"/>
              </a:rPr>
              <a:t>The ever-changing values, traditions, social and political relationships, and worldview shared by a group of people.</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Which term means "The same kind of belief systems and behaviors, both personal and institutional, directed against individuals or groups based on their gender, ethnic group, social class, language, or other perceived differences"?</a:t>
            </a: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Affirmative Action</a:t>
            </a: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Ethnocentrism</a:t>
            </a: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Minorities</a:t>
            </a:r>
          </a:p>
          <a:p>
            <a:pPr marL="342900" marR="0" lvl="0" indent="-342900">
              <a:lnSpc>
                <a:spcPct val="115000"/>
              </a:lnSpc>
              <a:spcBef>
                <a:spcPts val="0"/>
              </a:spcBef>
              <a:spcAft>
                <a:spcPts val="1000"/>
              </a:spcAft>
              <a:buFont typeface="+mj-lt"/>
              <a:buAutoNum type="alphaLcParenR"/>
            </a:pPr>
            <a:r>
              <a:rPr lang="en-US" dirty="0">
                <a:ea typeface="Times New Roman"/>
                <a:cs typeface="Times New Roman"/>
              </a:rPr>
              <a:t>Discrimination</a:t>
            </a:r>
          </a:p>
          <a:p>
            <a:endParaRPr lang="en-US" dirty="0"/>
          </a:p>
        </p:txBody>
      </p:sp>
    </p:spTree>
    <p:extLst>
      <p:ext uri="{BB962C8B-B14F-4D97-AF65-F5344CB8AC3E}">
        <p14:creationId xmlns:p14="http://schemas.microsoft.com/office/powerpoint/2010/main" val="293760051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Where do workplace complaints regarding discrimination generally originate?</a:t>
            </a:r>
          </a:p>
          <a:p>
            <a:pPr lvl="1">
              <a:lnSpc>
                <a:spcPct val="115000"/>
              </a:lnSpc>
              <a:spcBef>
                <a:spcPts val="0"/>
              </a:spcBef>
              <a:spcAft>
                <a:spcPts val="0"/>
              </a:spcAft>
              <a:buFont typeface="+mj-lt"/>
              <a:buAutoNum type="alphaLcParenR"/>
            </a:pPr>
            <a:r>
              <a:rPr lang="en-US" dirty="0">
                <a:solidFill>
                  <a:srgbClr val="000000"/>
                </a:solidFill>
                <a:ea typeface="Arial"/>
              </a:rPr>
              <a:t>With employees or through annual evaluations.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With upper management or through annual evaluations.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With upper management or through exit interviews.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With employees or through exit interviews.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Who is often the first point of contact when an employee wishes to make a complaint?</a:t>
            </a:r>
          </a:p>
          <a:p>
            <a:pPr lvl="1">
              <a:lnSpc>
                <a:spcPct val="115000"/>
              </a:lnSpc>
              <a:spcBef>
                <a:spcPts val="0"/>
              </a:spcBef>
              <a:spcAft>
                <a:spcPts val="0"/>
              </a:spcAft>
              <a:buFont typeface="+mj-lt"/>
              <a:buAutoNum type="alphaLcParenR"/>
            </a:pPr>
            <a:r>
              <a:rPr lang="en-US" dirty="0">
                <a:solidFill>
                  <a:srgbClr val="000000"/>
                </a:solidFill>
                <a:ea typeface="Arial"/>
              </a:rPr>
              <a:t>Co-workers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Human Resources staff</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Managers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EEOC</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297271338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As a manager, when you are approached by an employee who wishes to make a complaint, what is the first thing you should do?</a:t>
            </a:r>
          </a:p>
          <a:p>
            <a:pPr lvl="1">
              <a:lnSpc>
                <a:spcPct val="115000"/>
              </a:lnSpc>
              <a:spcBef>
                <a:spcPts val="0"/>
              </a:spcBef>
              <a:spcAft>
                <a:spcPts val="0"/>
              </a:spcAft>
              <a:buFont typeface="+mj-lt"/>
              <a:buAutoNum type="alphaLcParenR"/>
            </a:pPr>
            <a:r>
              <a:rPr lang="en-US" dirty="0">
                <a:solidFill>
                  <a:srgbClr val="FF0000"/>
                </a:solidFill>
                <a:ea typeface="Arial"/>
              </a:rPr>
              <a:t>Schedule a time as soon as possible to meet in a quiet, private setting.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Use a formal complaint form to note all the details.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Schedule a time as soon as possible to meet with the employee and your Human Resources representative.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Ask for and document information.</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If a formal complaint form does not exist within the organization, how should a manager document a complaint?</a:t>
            </a:r>
          </a:p>
          <a:p>
            <a:pPr lvl="1">
              <a:lnSpc>
                <a:spcPct val="115000"/>
              </a:lnSpc>
              <a:spcBef>
                <a:spcPts val="0"/>
              </a:spcBef>
              <a:spcAft>
                <a:spcPts val="0"/>
              </a:spcAft>
              <a:buFont typeface="+mj-lt"/>
              <a:buAutoNum type="alphaLcParenR"/>
            </a:pPr>
            <a:r>
              <a:rPr lang="en-US" dirty="0">
                <a:solidFill>
                  <a:srgbClr val="FF0000"/>
                </a:solidFill>
                <a:ea typeface="Arial"/>
              </a:rPr>
              <a:t>Take careful, handwritten notes.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Listen carefully and document once a formal complaint form is drafted.</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Listen carefully and take handwritten notes at a later date.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Take notes, if you have time.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99880814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is not an example of details a manager should first document about a complaint?</a:t>
            </a:r>
          </a:p>
          <a:p>
            <a:pPr lvl="1">
              <a:lnSpc>
                <a:spcPct val="115000"/>
              </a:lnSpc>
              <a:spcBef>
                <a:spcPts val="0"/>
              </a:spcBef>
              <a:spcAft>
                <a:spcPts val="0"/>
              </a:spcAft>
              <a:buFont typeface="+mj-lt"/>
              <a:buAutoNum type="alphaLcParenR"/>
            </a:pPr>
            <a:r>
              <a:rPr lang="en-US" dirty="0">
                <a:solidFill>
                  <a:srgbClr val="000000"/>
                </a:solidFill>
                <a:ea typeface="Arial"/>
              </a:rPr>
              <a:t>Employee’s position and supervisor.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The accused employee’s perspective on the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accused employee’s position.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Date and time of the complaint.</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What is a good rule of thumb when listening to a complaint from an employee?</a:t>
            </a:r>
          </a:p>
          <a:p>
            <a:pPr lvl="1">
              <a:lnSpc>
                <a:spcPct val="115000"/>
              </a:lnSpc>
              <a:spcBef>
                <a:spcPts val="0"/>
              </a:spcBef>
              <a:spcAft>
                <a:spcPts val="0"/>
              </a:spcAft>
              <a:buFont typeface="+mj-lt"/>
              <a:buAutoNum type="alphaLcParenR"/>
            </a:pPr>
            <a:r>
              <a:rPr lang="en-US" dirty="0">
                <a:solidFill>
                  <a:srgbClr val="000000"/>
                </a:solidFill>
                <a:ea typeface="Arial"/>
              </a:rPr>
              <a:t>Make sure to be subjective, fair, and consistent.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Have human resources advise the employee of the next steps in the process.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Do not thank the employee, as this will only encourage more employee complaints.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Assure the employee that you will maintain confidentiality.</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89356474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If you work at a small company without a designated individual or a human resources department, what should you do when an employee makes a complaint?</a:t>
            </a:r>
          </a:p>
          <a:p>
            <a:pPr lvl="1">
              <a:lnSpc>
                <a:spcPct val="115000"/>
              </a:lnSpc>
              <a:spcBef>
                <a:spcPts val="0"/>
              </a:spcBef>
              <a:spcAft>
                <a:spcPts val="0"/>
              </a:spcAft>
              <a:buFont typeface="+mj-lt"/>
              <a:buAutoNum type="alphaLcParenR"/>
            </a:pPr>
            <a:r>
              <a:rPr lang="en-US" dirty="0">
                <a:solidFill>
                  <a:srgbClr val="000000"/>
                </a:solidFill>
                <a:ea typeface="Arial"/>
              </a:rPr>
              <a:t>Handle the employee complaint yourself.</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Consult with a manager at your same level and ask with whom you should file a report.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Go to your direct superior and ask with whom you should file a report.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This is the only time when it is acceptable to break confidentiality and consult with the employee’s co-workers.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should never be done under any circumstances?</a:t>
            </a:r>
          </a:p>
          <a:p>
            <a:pPr lvl="1">
              <a:lnSpc>
                <a:spcPct val="115000"/>
              </a:lnSpc>
              <a:spcBef>
                <a:spcPts val="0"/>
              </a:spcBef>
              <a:spcAft>
                <a:spcPts val="0"/>
              </a:spcAft>
              <a:buFont typeface="+mj-lt"/>
              <a:buAutoNum type="alphaLcParenR"/>
            </a:pPr>
            <a:r>
              <a:rPr lang="en-US" dirty="0">
                <a:solidFill>
                  <a:srgbClr val="000000"/>
                </a:solidFill>
                <a:ea typeface="Arial"/>
              </a:rPr>
              <a:t>Advising the individual who made the complaint about the next steps in the process.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Ignoring the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Providing notes and records to your direct superior.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Break confidentiality by talking with human resources.</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427141725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In a discrimination case, what is likely to occur?</a:t>
            </a:r>
          </a:p>
          <a:p>
            <a:pPr lvl="1">
              <a:lnSpc>
                <a:spcPct val="115000"/>
              </a:lnSpc>
              <a:spcBef>
                <a:spcPts val="0"/>
              </a:spcBef>
              <a:spcAft>
                <a:spcPts val="0"/>
              </a:spcAft>
              <a:buFont typeface="+mj-lt"/>
              <a:buAutoNum type="alphaLcParenR"/>
            </a:pPr>
            <a:r>
              <a:rPr lang="en-US" dirty="0">
                <a:solidFill>
                  <a:srgbClr val="FF0000"/>
                </a:solidFill>
                <a:ea typeface="Arial"/>
              </a:rPr>
              <a:t>An investigation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suspension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An interrogation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retaliation</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What is not a helpful example of how a manager should conduct himself when there is an employee complaint?</a:t>
            </a:r>
          </a:p>
          <a:p>
            <a:pPr lvl="1">
              <a:lnSpc>
                <a:spcPct val="115000"/>
              </a:lnSpc>
              <a:spcBef>
                <a:spcPts val="0"/>
              </a:spcBef>
              <a:spcAft>
                <a:spcPts val="0"/>
              </a:spcAft>
              <a:buFont typeface="+mj-lt"/>
              <a:buAutoNum type="alphaLcParenR"/>
            </a:pPr>
            <a:r>
              <a:rPr lang="en-US" dirty="0">
                <a:solidFill>
                  <a:srgbClr val="000000"/>
                </a:solidFill>
                <a:ea typeface="Arial"/>
              </a:rPr>
              <a:t>Continue to maintain an open door environment.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Mandate a short paid leave for the employee.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Report any new complaint information you receive to the diversity officer.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Participate fully in an investigation.</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203173676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CA" sz="3200" dirty="0"/>
              <a:t>Module </a:t>
            </a:r>
            <a:r>
              <a:rPr lang="en-US" sz="3200" dirty="0"/>
              <a:t>Eleven: Dealing with Diversity Complaints as an Organization</a:t>
            </a:r>
            <a:endParaRPr lang="en-CA" sz="3200" dirty="0"/>
          </a:p>
        </p:txBody>
      </p:sp>
      <p:sp>
        <p:nvSpPr>
          <p:cNvPr id="48131" name="Content Placeholder 3"/>
          <p:cNvSpPr>
            <a:spLocks noGrp="1"/>
          </p:cNvSpPr>
          <p:nvPr>
            <p:ph idx="1"/>
          </p:nvPr>
        </p:nvSpPr>
        <p:spPr/>
        <p:txBody>
          <a:bodyPr/>
          <a:lstStyle/>
          <a:p>
            <a:r>
              <a:rPr lang="en-US" dirty="0"/>
              <a:t>An organization must take specific actions once a complaint has been filed. All complaints must be taken seriously and dealt with in a professional manner. As a company you should be prepared with documentation, policies, and procedure to follow if a complaint is ever made. </a:t>
            </a:r>
            <a:endParaRPr lang="en-CA" dirty="0"/>
          </a:p>
        </p:txBody>
      </p:sp>
      <p:sp>
        <p:nvSpPr>
          <p:cNvPr id="48132" name="Text Placeholder 4"/>
          <p:cNvSpPr>
            <a:spLocks noGrp="1"/>
          </p:cNvSpPr>
          <p:nvPr>
            <p:ph type="body" sz="quarter" idx="10"/>
          </p:nvPr>
        </p:nvSpPr>
        <p:spPr>
          <a:ln>
            <a:miter lim="800000"/>
            <a:headEnd/>
            <a:tailEnd/>
          </a:ln>
        </p:spPr>
        <p:txBody>
          <a:bodyPr/>
          <a:lstStyle/>
          <a:p>
            <a:r>
              <a:rPr lang="en-US" sz="1800" dirty="0"/>
              <a:t>There is nowhere you can go and only be with people who are like you.  Give it up.</a:t>
            </a:r>
          </a:p>
          <a:p>
            <a:endParaRPr lang="en-CA" sz="1800" dirty="0"/>
          </a:p>
          <a:p>
            <a:pPr algn="ctr"/>
            <a:r>
              <a:rPr lang="en-US" sz="1800" b="1" dirty="0"/>
              <a:t>Bernice Johnson Reagon</a:t>
            </a:r>
            <a:endParaRPr lang="en-CA" sz="1800" b="1" dirty="0"/>
          </a:p>
          <a:p>
            <a:endParaRPr lang="en-CA" sz="1600" dirty="0"/>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4"/>
          <p:cNvSpPr>
            <a:spLocks noGrp="1"/>
          </p:cNvSpPr>
          <p:nvPr>
            <p:ph type="title"/>
          </p:nvPr>
        </p:nvSpPr>
        <p:spPr/>
        <p:txBody>
          <a:bodyPr/>
          <a:lstStyle/>
          <a:p>
            <a:r>
              <a:rPr lang="en-US" dirty="0"/>
              <a:t>Receiving a Complaint</a:t>
            </a:r>
            <a:endParaRPr lang="en-CA"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36470413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Choosing a Response</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785466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Learning from the Complaint</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6501213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As a company, what should you be prepared with if a complaint is ever made?</a:t>
            </a:r>
          </a:p>
          <a:p>
            <a:pPr lvl="1">
              <a:lnSpc>
                <a:spcPct val="115000"/>
              </a:lnSpc>
              <a:spcBef>
                <a:spcPts val="0"/>
              </a:spcBef>
              <a:spcAft>
                <a:spcPts val="0"/>
              </a:spcAft>
              <a:buFont typeface="+mj-lt"/>
              <a:buAutoNum type="alphaLcParenR"/>
            </a:pPr>
            <a:r>
              <a:rPr lang="en-US" dirty="0">
                <a:solidFill>
                  <a:srgbClr val="000000"/>
                </a:solidFill>
                <a:ea typeface="Arial"/>
              </a:rPr>
              <a:t>Documentation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Policies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Procedure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All of the above</a:t>
            </a:r>
            <a:endParaRPr lang="en-US" dirty="0">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is a step to take when receiving a complaint?</a:t>
            </a:r>
          </a:p>
          <a:p>
            <a:pPr lvl="1">
              <a:lnSpc>
                <a:spcPct val="115000"/>
              </a:lnSpc>
              <a:spcBef>
                <a:spcPts val="0"/>
              </a:spcBef>
              <a:spcAft>
                <a:spcPts val="0"/>
              </a:spcAft>
              <a:buFont typeface="+mj-lt"/>
              <a:buAutoNum type="alphaLcParenR"/>
            </a:pPr>
            <a:r>
              <a:rPr lang="en-US" dirty="0">
                <a:ea typeface="Arial"/>
              </a:rPr>
              <a:t>Treat the person with respect but also with suspicion.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Follow documented policies and established procedures.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Blame and retaliate against the complainer.</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Break confidentiality </a:t>
            </a:r>
            <a:r>
              <a:rPr lang="en-US" dirty="0">
                <a:solidFill>
                  <a:srgbClr val="000000"/>
                </a:solidFill>
                <a:ea typeface="Arial"/>
              </a:rPr>
              <a:t>only in the rarest of circumstances.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071642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39725" marR="0" lvl="0" indent="-339725">
              <a:lnSpc>
                <a:spcPct val="115000"/>
              </a:lnSpc>
              <a:spcBef>
                <a:spcPts val="0"/>
              </a:spcBef>
              <a:spcAft>
                <a:spcPts val="1000"/>
              </a:spcAft>
              <a:buFont typeface="+mj-lt"/>
              <a:buAutoNum type="arabicPeriod" startAt="3"/>
            </a:pPr>
            <a:r>
              <a:rPr lang="en-US" dirty="0">
                <a:ea typeface="Times New Roman"/>
                <a:cs typeface="Times New Roman"/>
              </a:rPr>
              <a:t>What term is considered to be a part of a population differing from others in some characteristics and is often subjected to differential treatment?</a:t>
            </a: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Ageism</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Equal opportunity</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Minorities</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Race</a:t>
            </a:r>
          </a:p>
          <a:p>
            <a:pPr marL="342900" marR="0" lvl="0" indent="-342900">
              <a:lnSpc>
                <a:spcPct val="115000"/>
              </a:lnSpc>
              <a:spcBef>
                <a:spcPts val="0"/>
              </a:spcBef>
              <a:spcAft>
                <a:spcPts val="0"/>
              </a:spcAft>
              <a:buFont typeface="+mj-lt"/>
              <a:buAutoNum type="alphaLcParenR"/>
            </a:pPr>
            <a:endParaRPr lang="en-US" dirty="0">
              <a:latin typeface="Arial"/>
              <a:ea typeface="Arial"/>
            </a:endParaRP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What pivotal Supreme Court decision in 1954 opened the door to diversity and affirmative action laws, events and groups in the United States?</a:t>
            </a:r>
          </a:p>
          <a:p>
            <a:pPr marL="342900" marR="0" lvl="0" indent="-342900">
              <a:lnSpc>
                <a:spcPct val="115000"/>
              </a:lnSpc>
              <a:spcBef>
                <a:spcPts val="0"/>
              </a:spcBef>
              <a:spcAft>
                <a:spcPts val="0"/>
              </a:spcAft>
              <a:buFont typeface="+mj-lt"/>
              <a:buAutoNum type="alphaLcParenR"/>
            </a:pPr>
            <a:r>
              <a:rPr lang="en-US" dirty="0">
                <a:ea typeface="Arial"/>
              </a:rPr>
              <a:t>EEOC v. NAACP</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Brown v. EEOC</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EEOC v. Board of Education of Topeka</a:t>
            </a:r>
            <a:endParaRPr lang="en-US" dirty="0">
              <a:latin typeface="Arial"/>
              <a:ea typeface="Arial"/>
            </a:endParaRPr>
          </a:p>
          <a:p>
            <a:pPr marL="342900" marR="0" lvl="0" indent="-342900">
              <a:lnSpc>
                <a:spcPct val="115000"/>
              </a:lnSpc>
              <a:spcBef>
                <a:spcPts val="0"/>
              </a:spcBef>
              <a:spcAft>
                <a:spcPts val="1200"/>
              </a:spcAft>
              <a:buFont typeface="+mj-lt"/>
              <a:buAutoNum type="alphaLcParenR"/>
            </a:pPr>
            <a:r>
              <a:rPr lang="en-US" dirty="0">
                <a:ea typeface="Arial"/>
              </a:rPr>
              <a:t>Brown v. Board of Education of Topeka</a:t>
            </a:r>
            <a:endParaRPr lang="en-US" dirty="0">
              <a:latin typeface="Arial"/>
              <a:ea typeface="Arial"/>
            </a:endParaRPr>
          </a:p>
          <a:p>
            <a:endParaRPr lang="en-US" dirty="0"/>
          </a:p>
        </p:txBody>
      </p:sp>
    </p:spTree>
    <p:extLst>
      <p:ext uri="{BB962C8B-B14F-4D97-AF65-F5344CB8AC3E}">
        <p14:creationId xmlns:p14="http://schemas.microsoft.com/office/powerpoint/2010/main" val="149076532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What would not be a consideration to decide if an investigation is warranted?</a:t>
            </a:r>
          </a:p>
          <a:p>
            <a:pPr lvl="1">
              <a:lnSpc>
                <a:spcPct val="115000"/>
              </a:lnSpc>
              <a:spcBef>
                <a:spcPts val="0"/>
              </a:spcBef>
              <a:spcAft>
                <a:spcPts val="0"/>
              </a:spcAft>
              <a:buFont typeface="+mj-lt"/>
              <a:buAutoNum type="alphaLcParenR"/>
            </a:pPr>
            <a:r>
              <a:rPr lang="en-US" dirty="0">
                <a:solidFill>
                  <a:srgbClr val="000000"/>
                </a:solidFill>
                <a:ea typeface="Arial"/>
              </a:rPr>
              <a:t>How any similar complaints were handled in the past?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Whether there is disagreement about the incident.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Whether you feel the complainer is to be believed.</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The severity of the complaint.</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When may a full investigation not be warranted?</a:t>
            </a:r>
          </a:p>
          <a:p>
            <a:pPr lvl="1">
              <a:lnSpc>
                <a:spcPct val="115000"/>
              </a:lnSpc>
              <a:spcBef>
                <a:spcPts val="0"/>
              </a:spcBef>
              <a:spcAft>
                <a:spcPts val="0"/>
              </a:spcAft>
              <a:buFont typeface="+mj-lt"/>
              <a:buAutoNum type="alphaLcParenR"/>
            </a:pPr>
            <a:r>
              <a:rPr lang="en-US" dirty="0">
                <a:ea typeface="Arial"/>
              </a:rPr>
              <a:t>When the issue is simple and straightforward or easily resolvable.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When </a:t>
            </a:r>
            <a:r>
              <a:rPr lang="en-US" dirty="0">
                <a:solidFill>
                  <a:srgbClr val="000000"/>
                </a:solidFill>
                <a:ea typeface="Arial"/>
              </a:rPr>
              <a:t>the accused party apologizes for the way the accuser feels.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When the situation looks like it may resolve itself with time.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Both a and b.</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411025862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is not an example of someone who could conduct an investigation?</a:t>
            </a:r>
          </a:p>
          <a:p>
            <a:pPr lvl="1">
              <a:lnSpc>
                <a:spcPct val="115000"/>
              </a:lnSpc>
              <a:spcBef>
                <a:spcPts val="0"/>
              </a:spcBef>
              <a:spcAft>
                <a:spcPts val="0"/>
              </a:spcAft>
              <a:buFont typeface="+mj-lt"/>
              <a:buAutoNum type="alphaLcParenR"/>
            </a:pPr>
            <a:r>
              <a:rPr lang="en-US" dirty="0">
                <a:ea typeface="Arial"/>
              </a:rPr>
              <a:t>The manager documenting the complaint.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One or more company employees.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 licensed investigation professional.</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An attorney on retainer.</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What is a trait a company investigator should have?</a:t>
            </a:r>
          </a:p>
          <a:p>
            <a:pPr lvl="1">
              <a:lnSpc>
                <a:spcPct val="115000"/>
              </a:lnSpc>
              <a:spcBef>
                <a:spcPts val="0"/>
              </a:spcBef>
              <a:spcAft>
                <a:spcPts val="0"/>
              </a:spcAft>
              <a:buFont typeface="+mj-lt"/>
              <a:buAutoNum type="alphaLcParenR"/>
            </a:pPr>
            <a:r>
              <a:rPr lang="en-US" dirty="0">
                <a:ea typeface="Arial"/>
              </a:rPr>
              <a:t>The ability to make subjective decisions.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The ability to remain impartial and discreet.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No prior experience</a:t>
            </a:r>
            <a:r>
              <a:rPr lang="en-US" dirty="0">
                <a:solidFill>
                  <a:srgbClr val="000000"/>
                </a:solidFill>
                <a:ea typeface="Arial"/>
              </a:rPr>
              <a: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Lower ranking, if possible, than the complainant.</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8421151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What is not a situation that would merit the use of an outside investigator?</a:t>
            </a:r>
          </a:p>
          <a:p>
            <a:pPr lvl="1">
              <a:lnSpc>
                <a:spcPct val="115000"/>
              </a:lnSpc>
              <a:spcBef>
                <a:spcPts val="0"/>
              </a:spcBef>
              <a:spcAft>
                <a:spcPts val="0"/>
              </a:spcAft>
              <a:buFont typeface="+mj-lt"/>
              <a:buAutoNum type="alphaLcParenR"/>
            </a:pPr>
            <a:r>
              <a:rPr lang="en-US" dirty="0">
                <a:solidFill>
                  <a:srgbClr val="000000"/>
                </a:solidFill>
                <a:ea typeface="Arial"/>
              </a:rPr>
              <a:t>The complainant has hired an attorney.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The complaint involves discrimination.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The person accused of the infraction is a high-level employee.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The complaint has been publicized in the community.</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is a step in planning and conducting interviews when conducting an investigation?</a:t>
            </a:r>
          </a:p>
          <a:p>
            <a:pPr lvl="1">
              <a:lnSpc>
                <a:spcPct val="115000"/>
              </a:lnSpc>
              <a:spcBef>
                <a:spcPts val="0"/>
              </a:spcBef>
              <a:spcAft>
                <a:spcPts val="0"/>
              </a:spcAft>
              <a:buFont typeface="+mj-lt"/>
              <a:buAutoNum type="alphaLcParenR"/>
            </a:pPr>
            <a:r>
              <a:rPr lang="en-US" dirty="0">
                <a:ea typeface="Arial"/>
              </a:rPr>
              <a:t>Ask some open-ended questions to set the stage.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Examine the facts and assess plausibility and credibility. </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Try to draw some conclusions.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Interview the complainant, the person(s) accused of discrimination, and any witnesses.</a:t>
            </a:r>
            <a:endParaRPr lang="en-US" dirty="0">
              <a:latin typeface="Arial"/>
              <a:ea typeface="Arial"/>
            </a:endParaRPr>
          </a:p>
          <a:p>
            <a:endParaRPr lang="en-US" dirty="0"/>
          </a:p>
        </p:txBody>
      </p:sp>
    </p:spTree>
    <p:extLst>
      <p:ext uri="{BB962C8B-B14F-4D97-AF65-F5344CB8AC3E}">
        <p14:creationId xmlns:p14="http://schemas.microsoft.com/office/powerpoint/2010/main" val="22191455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If a solid conclusion cannot be made, what is not an example of a preventative action to take?</a:t>
            </a:r>
          </a:p>
          <a:p>
            <a:pPr lvl="1">
              <a:lnSpc>
                <a:spcPct val="115000"/>
              </a:lnSpc>
              <a:spcBef>
                <a:spcPts val="0"/>
              </a:spcBef>
              <a:spcAft>
                <a:spcPts val="0"/>
              </a:spcAft>
              <a:buFont typeface="+mj-lt"/>
              <a:buAutoNum type="alphaLcParenR"/>
            </a:pPr>
            <a:r>
              <a:rPr lang="en-US" dirty="0">
                <a:solidFill>
                  <a:srgbClr val="000000"/>
                </a:solidFill>
                <a:ea typeface="Arial"/>
              </a:rPr>
              <a:t>Warnings to avoid the offending conduct in the future.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Transfer of the offending employee.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Termination without cause.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Demotion.</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Regardless of the outcome of the complaint, what is an action your organization should consider taking?</a:t>
            </a:r>
          </a:p>
          <a:p>
            <a:pPr lvl="1">
              <a:lnSpc>
                <a:spcPct val="115000"/>
              </a:lnSpc>
              <a:spcBef>
                <a:spcPts val="0"/>
              </a:spcBef>
              <a:spcAft>
                <a:spcPts val="0"/>
              </a:spcAft>
              <a:buFont typeface="+mj-lt"/>
              <a:buAutoNum type="alphaLcParenR"/>
            </a:pPr>
            <a:r>
              <a:rPr lang="en-US" dirty="0">
                <a:ea typeface="Arial"/>
              </a:rPr>
              <a:t>Institute new diversity training programs or new program modules.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Train all employees in your company </a:t>
            </a:r>
            <a:r>
              <a:rPr lang="en-US" dirty="0">
                <a:solidFill>
                  <a:srgbClr val="000000"/>
                </a:solidFill>
                <a:ea typeface="Arial"/>
              </a:rPr>
              <a:t>to conduct complaint investigations.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Documenting activities regularly to decrease complaints.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Hiring an outside investigator to handle all complaints.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250494810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As a company, what should you be prepared with if a complaint is ever made?</a:t>
            </a:r>
          </a:p>
          <a:p>
            <a:pPr lvl="1">
              <a:lnSpc>
                <a:spcPct val="115000"/>
              </a:lnSpc>
              <a:spcBef>
                <a:spcPts val="0"/>
              </a:spcBef>
              <a:spcAft>
                <a:spcPts val="0"/>
              </a:spcAft>
              <a:buFont typeface="+mj-lt"/>
              <a:buAutoNum type="alphaLcParenR"/>
            </a:pPr>
            <a:r>
              <a:rPr lang="en-US" dirty="0">
                <a:solidFill>
                  <a:srgbClr val="000000"/>
                </a:solidFill>
                <a:ea typeface="Arial"/>
              </a:rPr>
              <a:t>Documentation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Policies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Procedure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All of the above</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is a step to take when receiving a complaint?</a:t>
            </a:r>
          </a:p>
          <a:p>
            <a:pPr lvl="1">
              <a:lnSpc>
                <a:spcPct val="115000"/>
              </a:lnSpc>
              <a:spcBef>
                <a:spcPts val="0"/>
              </a:spcBef>
              <a:spcAft>
                <a:spcPts val="0"/>
              </a:spcAft>
              <a:buFont typeface="+mj-lt"/>
              <a:buAutoNum type="alphaLcParenR"/>
            </a:pPr>
            <a:r>
              <a:rPr lang="en-US" dirty="0">
                <a:solidFill>
                  <a:srgbClr val="000000"/>
                </a:solidFill>
                <a:ea typeface="Arial"/>
              </a:rPr>
              <a:t>Treat the person with respect but also with suspicion.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Follow documented policies and established procedures.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Blame and retaliate against the complainer.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Break confidentiality only in the rarest of circumstances.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926135630"/>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What would not be a consideration to decide if an investigation is warranted?</a:t>
            </a:r>
          </a:p>
          <a:p>
            <a:pPr lvl="1">
              <a:lnSpc>
                <a:spcPct val="115000"/>
              </a:lnSpc>
              <a:spcBef>
                <a:spcPts val="0"/>
              </a:spcBef>
              <a:spcAft>
                <a:spcPts val="0"/>
              </a:spcAft>
              <a:buFont typeface="+mj-lt"/>
              <a:buAutoNum type="alphaLcParenR"/>
            </a:pPr>
            <a:r>
              <a:rPr lang="en-US" dirty="0">
                <a:solidFill>
                  <a:srgbClr val="000000"/>
                </a:solidFill>
                <a:ea typeface="Arial"/>
              </a:rPr>
              <a:t>How any similar complaints were handled in the past?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Whether there is disagreement about the incident.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Whether you feel the complainer is to be believed.</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severity of the complaint.</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When may a full investigation not be warranted?</a:t>
            </a:r>
          </a:p>
          <a:p>
            <a:pPr lvl="1">
              <a:lnSpc>
                <a:spcPct val="115000"/>
              </a:lnSpc>
              <a:spcBef>
                <a:spcPts val="0"/>
              </a:spcBef>
              <a:spcAft>
                <a:spcPts val="0"/>
              </a:spcAft>
              <a:buFont typeface="+mj-lt"/>
              <a:buAutoNum type="alphaLcParenR"/>
            </a:pPr>
            <a:r>
              <a:rPr lang="en-US" dirty="0">
                <a:solidFill>
                  <a:srgbClr val="FF0000"/>
                </a:solidFill>
                <a:ea typeface="Arial"/>
              </a:rPr>
              <a:t>When the issue is simple and straightforward or easily resolvable.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When the accused party apologizes for the way the accuser feels.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When the situation looks like it may resolve itself with time.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Both a and b.</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147832175"/>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is not an example of someone who could conduct an investigation?</a:t>
            </a:r>
          </a:p>
          <a:p>
            <a:pPr lvl="1">
              <a:lnSpc>
                <a:spcPct val="115000"/>
              </a:lnSpc>
              <a:spcBef>
                <a:spcPts val="0"/>
              </a:spcBef>
              <a:spcAft>
                <a:spcPts val="0"/>
              </a:spcAft>
              <a:buFont typeface="+mj-lt"/>
              <a:buAutoNum type="alphaLcParenR"/>
            </a:pPr>
            <a:r>
              <a:rPr lang="en-US" dirty="0">
                <a:solidFill>
                  <a:srgbClr val="FF0000"/>
                </a:solidFill>
                <a:ea typeface="Arial"/>
              </a:rPr>
              <a:t>The manager documenting the complaint.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One or more company employees.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licensed investigation professional.</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An attorney on retainer.</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What is a trait a company investigator should have?</a:t>
            </a:r>
          </a:p>
          <a:p>
            <a:pPr lvl="1">
              <a:lnSpc>
                <a:spcPct val="115000"/>
              </a:lnSpc>
              <a:spcBef>
                <a:spcPts val="0"/>
              </a:spcBef>
              <a:spcAft>
                <a:spcPts val="0"/>
              </a:spcAft>
              <a:buFont typeface="+mj-lt"/>
              <a:buAutoNum type="alphaLcParenR"/>
            </a:pPr>
            <a:r>
              <a:rPr lang="en-US" dirty="0">
                <a:solidFill>
                  <a:srgbClr val="000000"/>
                </a:solidFill>
                <a:ea typeface="Arial"/>
              </a:rPr>
              <a:t>The ability to make subjective decisions.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The ability to remain impartial and discreet.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No prior experience.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Lower ranking, if possible, than the complainant.</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45952252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What is not a situation that would merit the use of an outside investigator?</a:t>
            </a:r>
          </a:p>
          <a:p>
            <a:pPr lvl="1">
              <a:lnSpc>
                <a:spcPct val="115000"/>
              </a:lnSpc>
              <a:spcBef>
                <a:spcPts val="0"/>
              </a:spcBef>
              <a:spcAft>
                <a:spcPts val="0"/>
              </a:spcAft>
              <a:buFont typeface="+mj-lt"/>
              <a:buAutoNum type="alphaLcParenR"/>
            </a:pPr>
            <a:r>
              <a:rPr lang="en-US" dirty="0">
                <a:solidFill>
                  <a:srgbClr val="000000"/>
                </a:solidFill>
                <a:ea typeface="Arial"/>
              </a:rPr>
              <a:t>The complainant has hired an attorney.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The complaint involves discrimination.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person accused of the infraction is a high-level employee.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complaint has been publicized in the community.</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is a step in planning and conducting interviews when conducting an investigation?</a:t>
            </a:r>
          </a:p>
          <a:p>
            <a:pPr lvl="1">
              <a:lnSpc>
                <a:spcPct val="115000"/>
              </a:lnSpc>
              <a:spcBef>
                <a:spcPts val="0"/>
              </a:spcBef>
              <a:spcAft>
                <a:spcPts val="0"/>
              </a:spcAft>
              <a:buFont typeface="+mj-lt"/>
              <a:buAutoNum type="alphaLcParenR"/>
            </a:pPr>
            <a:r>
              <a:rPr lang="en-US" dirty="0">
                <a:solidFill>
                  <a:srgbClr val="000000"/>
                </a:solidFill>
                <a:ea typeface="Arial"/>
              </a:rPr>
              <a:t>Ask some open-ended questions to set the stage.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Examine the facts and assess plausibility and credibility. </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Try to draw some conclusions.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Interview the complainant, the person(s) accused of discrimination, and any witnesses.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607570228"/>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If a solid conclusion cannot be made, what is not an example of a preventative action to take?</a:t>
            </a:r>
          </a:p>
          <a:p>
            <a:pPr lvl="1">
              <a:lnSpc>
                <a:spcPct val="115000"/>
              </a:lnSpc>
              <a:spcBef>
                <a:spcPts val="0"/>
              </a:spcBef>
              <a:spcAft>
                <a:spcPts val="0"/>
              </a:spcAft>
              <a:buFont typeface="+mj-lt"/>
              <a:buAutoNum type="alphaLcParenR"/>
            </a:pPr>
            <a:r>
              <a:rPr lang="en-US" dirty="0">
                <a:solidFill>
                  <a:srgbClr val="000000"/>
                </a:solidFill>
                <a:ea typeface="Arial"/>
              </a:rPr>
              <a:t>Warnings to avoid the offending conduct in the future.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Transfer of the offending employee.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Termination without cause.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Demotion.</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Regardless of the outcome of the complaint, what is an action your organization should consider taking?</a:t>
            </a:r>
          </a:p>
          <a:p>
            <a:pPr lvl="1">
              <a:lnSpc>
                <a:spcPct val="115000"/>
              </a:lnSpc>
              <a:spcBef>
                <a:spcPts val="0"/>
              </a:spcBef>
              <a:spcAft>
                <a:spcPts val="0"/>
              </a:spcAft>
              <a:buFont typeface="+mj-lt"/>
              <a:buAutoNum type="alphaLcParenR"/>
            </a:pPr>
            <a:r>
              <a:rPr lang="en-US" dirty="0">
                <a:solidFill>
                  <a:srgbClr val="FF0000"/>
                </a:solidFill>
                <a:ea typeface="Arial"/>
              </a:rPr>
              <a:t>Institute new diversity training programs or new program modules.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Train all employees in your company to conduct complaint investigations.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Documenting activities regularly to decrease complaints.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Hiring an outside investigator to handle all complaints.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144691550"/>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3"/>
          <p:cNvSpPr>
            <a:spLocks noGrp="1"/>
          </p:cNvSpPr>
          <p:nvPr>
            <p:ph type="title"/>
          </p:nvPr>
        </p:nvSpPr>
        <p:spPr/>
        <p:txBody>
          <a:bodyPr/>
          <a:lstStyle/>
          <a:p>
            <a:r>
              <a:rPr lang="en-US" dirty="0"/>
              <a:t>Module Twelve: Wrapping Up</a:t>
            </a:r>
            <a:endParaRPr lang="en-CA" dirty="0"/>
          </a:p>
        </p:txBody>
      </p:sp>
      <p:sp>
        <p:nvSpPr>
          <p:cNvPr id="5" name="Content Placeholder 4"/>
          <p:cNvSpPr>
            <a:spLocks noGrp="1"/>
          </p:cNvSpPr>
          <p:nvPr>
            <p:ph idx="1"/>
          </p:nvPr>
        </p:nvSpPr>
        <p:spPr>
          <a:xfrm>
            <a:off x="457200" y="1831975"/>
            <a:ext cx="6400800" cy="4525963"/>
          </a:xfrm>
        </p:spPr>
        <p:txBody>
          <a:bodyPr/>
          <a:lstStyle/>
          <a:p>
            <a:pPr>
              <a:defRPr/>
            </a:pPr>
            <a:r>
              <a:rPr lang="en-US" sz="2800" dirty="0"/>
              <a:t>Although this workshop is coming to a close, we hope that your journey to journey to improve your Workplace Diversity knowledge and skills is just beginning. Please take a moment to review and update your action plan. This will be a key tool to guide your progress in the days, weeks, months, and years to come. We wish you the best of luck on the rest of your travels!</a:t>
            </a:r>
            <a:endParaRPr lang="en-CA" sz="2400" dirty="0"/>
          </a:p>
        </p:txBody>
      </p:sp>
      <p:sp>
        <p:nvSpPr>
          <p:cNvPr id="55300" name="Text Placeholder 5"/>
          <p:cNvSpPr>
            <a:spLocks noGrp="1"/>
          </p:cNvSpPr>
          <p:nvPr>
            <p:ph type="body" sz="quarter" idx="10"/>
          </p:nvPr>
        </p:nvSpPr>
        <p:spPr>
          <a:xfrm>
            <a:off x="7391400" y="381000"/>
            <a:ext cx="1752600" cy="4200128"/>
          </a:xfrm>
          <a:ln>
            <a:miter lim="800000"/>
            <a:headEnd/>
            <a:tailEnd/>
          </a:ln>
        </p:spPr>
        <p:txBody>
          <a:bodyPr>
            <a:normAutofit lnSpcReduction="10000"/>
          </a:bodyPr>
          <a:lstStyle/>
          <a:p>
            <a:r>
              <a:rPr lang="en-US" sz="1600" dirty="0"/>
              <a:t>If we are to achieve a richer culture, rich in contrasting values, we must recognize the whole gamut of human potentialities, and so weave a less arbitrary social fabric, one in which each diverse human gift will find a fitting place.</a:t>
            </a:r>
          </a:p>
          <a:p>
            <a:endParaRPr lang="en-CA" sz="1600" dirty="0"/>
          </a:p>
          <a:p>
            <a:pPr algn="ctr"/>
            <a:r>
              <a:rPr lang="en-US" sz="1600" b="1" dirty="0"/>
              <a:t>Margaret Meade</a:t>
            </a:r>
            <a:endParaRPr lang="en-CA" sz="1600" b="1" dirty="0"/>
          </a:p>
          <a:p>
            <a:endParaRPr lang="en-CA"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0"/>
              </a:spcBef>
              <a:spcAft>
                <a:spcPts val="1000"/>
              </a:spcAft>
              <a:buFont typeface="+mj-lt"/>
              <a:buAutoNum type="arabicPeriod" startAt="5"/>
            </a:pPr>
            <a:r>
              <a:rPr lang="en-US" dirty="0">
                <a:ea typeface="Times New Roman"/>
                <a:cs typeface="Times New Roman"/>
              </a:rPr>
              <a:t>What is affirmative action, or policies that take race, ethnicity, or gender into consideration, attempting to promote?</a:t>
            </a:r>
          </a:p>
          <a:p>
            <a:pPr marL="342900" lvl="1">
              <a:lnSpc>
                <a:spcPct val="115000"/>
              </a:lnSpc>
              <a:spcBef>
                <a:spcPts val="0"/>
              </a:spcBef>
              <a:spcAft>
                <a:spcPts val="0"/>
              </a:spcAft>
              <a:buFont typeface="+mj-lt"/>
              <a:buAutoNum type="alphaLcParenR"/>
            </a:pPr>
            <a:r>
              <a:rPr lang="en-US" dirty="0">
                <a:ea typeface="Arial"/>
              </a:rPr>
              <a:t>Equal opportunity</a:t>
            </a:r>
            <a:endParaRPr lang="en-US" dirty="0">
              <a:latin typeface="Arial"/>
              <a:ea typeface="Arial"/>
            </a:endParaRPr>
          </a:p>
          <a:p>
            <a:pPr marL="342900" lvl="1">
              <a:lnSpc>
                <a:spcPct val="115000"/>
              </a:lnSpc>
              <a:spcBef>
                <a:spcPts val="0"/>
              </a:spcBef>
              <a:spcAft>
                <a:spcPts val="0"/>
              </a:spcAft>
              <a:buFont typeface="+mj-lt"/>
              <a:buAutoNum type="alphaLcParenR"/>
            </a:pPr>
            <a:r>
              <a:rPr lang="en-US" dirty="0">
                <a:ea typeface="Arial"/>
              </a:rPr>
              <a:t>Racism</a:t>
            </a:r>
            <a:endParaRPr lang="en-US" dirty="0">
              <a:latin typeface="Arial"/>
              <a:ea typeface="Arial"/>
            </a:endParaRPr>
          </a:p>
          <a:p>
            <a:pPr marL="342900" lvl="1">
              <a:lnSpc>
                <a:spcPct val="115000"/>
              </a:lnSpc>
              <a:spcBef>
                <a:spcPts val="0"/>
              </a:spcBef>
              <a:spcAft>
                <a:spcPts val="0"/>
              </a:spcAft>
              <a:buFont typeface="+mj-lt"/>
              <a:buAutoNum type="alphaLcParenR"/>
            </a:pPr>
            <a:r>
              <a:rPr lang="en-US" dirty="0">
                <a:ea typeface="Arial"/>
              </a:rPr>
              <a:t>Culture</a:t>
            </a:r>
            <a:endParaRPr lang="en-US" dirty="0">
              <a:latin typeface="Arial"/>
              <a:ea typeface="Arial"/>
            </a:endParaRPr>
          </a:p>
          <a:p>
            <a:pPr marL="342900" lvl="1">
              <a:lnSpc>
                <a:spcPct val="115000"/>
              </a:lnSpc>
              <a:spcBef>
                <a:spcPts val="0"/>
              </a:spcBef>
              <a:spcAft>
                <a:spcPts val="0"/>
              </a:spcAft>
              <a:buFont typeface="+mj-lt"/>
              <a:buAutoNum type="alphaLcParenR"/>
            </a:pPr>
            <a:r>
              <a:rPr lang="en-US" dirty="0">
                <a:ea typeface="Arial"/>
              </a:rPr>
              <a:t>Ableism</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Who was responsible for the creation of the Equal Employment Opportunity Commission that led to the formation of the EEOC? </a:t>
            </a:r>
          </a:p>
          <a:p>
            <a:pPr marL="342900" marR="0" lvl="0" indent="-342900">
              <a:lnSpc>
                <a:spcPct val="115000"/>
              </a:lnSpc>
              <a:spcBef>
                <a:spcPts val="0"/>
              </a:spcBef>
              <a:spcAft>
                <a:spcPts val="0"/>
              </a:spcAft>
              <a:buFont typeface="+mj-lt"/>
              <a:buAutoNum type="alphaLcParenR"/>
            </a:pPr>
            <a:r>
              <a:rPr lang="en-US" dirty="0">
                <a:ea typeface="Arial"/>
              </a:rPr>
              <a:t>NAACP</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Brown v. Board of Education of Topeka</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President John F. Kennedy</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President Dwight D. Eisenhower</a:t>
            </a:r>
            <a:endParaRPr lang="en-US" dirty="0">
              <a:latin typeface="Arial"/>
              <a:ea typeface="Arial"/>
            </a:endParaRPr>
          </a:p>
          <a:p>
            <a:endParaRPr lang="en-US" dirty="0"/>
          </a:p>
        </p:txBody>
      </p:sp>
    </p:spTree>
    <p:extLst>
      <p:ext uri="{BB962C8B-B14F-4D97-AF65-F5344CB8AC3E}">
        <p14:creationId xmlns:p14="http://schemas.microsoft.com/office/powerpoint/2010/main" val="1330203936"/>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Words from the Wise</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144477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0060325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9674747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16978248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1604137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What is the Equal Employment Opportunity Commission (EEOC) charged with?</a:t>
            </a: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Including a wide variety of people of different races or cultures in a group or organization.</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Accepting multiple ethnic cultures, for practical reasons and/or for the sake of </a:t>
            </a:r>
            <a:r>
              <a:rPr lang="en-US" dirty="0">
                <a:ea typeface="Arial"/>
              </a:rPr>
              <a:t>diversity and applied to the demographic make-up of a specific place.</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Enforcing anti-discrimination laws by preventing employment discrimination and resolving complaints.</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Directing behaviors against individuals or groups based on their gender, ethnic group, social class, language, or other perceived differences.</a:t>
            </a:r>
            <a:endParaRPr lang="en-US" dirty="0">
              <a:latin typeface="Arial"/>
              <a:ea typeface="Arial"/>
            </a:endParaRPr>
          </a:p>
          <a:p>
            <a:pPr marL="339725" marR="0" lvl="0" indent="-339725">
              <a:lnSpc>
                <a:spcPct val="115000"/>
              </a:lnSpc>
              <a:spcBef>
                <a:spcPts val="1200"/>
              </a:spcBef>
              <a:spcAft>
                <a:spcPts val="1000"/>
              </a:spcAft>
              <a:buFont typeface="+mj-lt"/>
              <a:buAutoNum type="arabicPeriod" startAt="8"/>
              <a:tabLst>
                <a:tab pos="688975" algn="l"/>
              </a:tabLst>
            </a:pPr>
            <a:r>
              <a:rPr lang="en-US" dirty="0">
                <a:ea typeface="Times New Roman"/>
                <a:cs typeface="Times New Roman"/>
              </a:rPr>
              <a:t>Why was Title VII of the Civil Rights Act created?</a:t>
            </a:r>
          </a:p>
          <a:p>
            <a:pPr marL="342900" marR="0" lvl="0" indent="-342900">
              <a:lnSpc>
                <a:spcPct val="115000"/>
              </a:lnSpc>
              <a:spcBef>
                <a:spcPts val="0"/>
              </a:spcBef>
              <a:spcAft>
                <a:spcPts val="0"/>
              </a:spcAft>
              <a:buFont typeface="+mj-lt"/>
              <a:buAutoNum type="alphaLcParenR"/>
            </a:pPr>
            <a:r>
              <a:rPr lang="en-US" dirty="0">
                <a:ea typeface="Arial"/>
              </a:rPr>
              <a:t>Prohibits discrimination against qualified individuals with disabilities who work.</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Prohibit employment discrimination based on race, color, religion, sex, or national origin.</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Protects individuals who are 40 years </a:t>
            </a:r>
            <a:r>
              <a:rPr lang="en-US" dirty="0">
                <a:solidFill>
                  <a:srgbClr val="000000"/>
                </a:solidFill>
                <a:ea typeface="Arial"/>
              </a:rPr>
              <a:t>of age or older.</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Protects men and women who perform substantially equal work in the same establishment from sex-based wage discrimination.</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4151508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act protects federal employees from job discrimination discriminating for or against employees or applicants for employment on the basis of race, color, national origin, religion, sex, age, or disability? </a:t>
            </a:r>
          </a:p>
          <a:p>
            <a:pPr marL="342900" marR="0" lvl="0" indent="-342900">
              <a:lnSpc>
                <a:spcPct val="115000"/>
              </a:lnSpc>
              <a:spcBef>
                <a:spcPts val="0"/>
              </a:spcBef>
              <a:spcAft>
                <a:spcPts val="0"/>
              </a:spcAft>
              <a:buFont typeface="+mj-lt"/>
              <a:buAutoNum type="alphaLcParenR"/>
            </a:pPr>
            <a:r>
              <a:rPr lang="en-US" dirty="0">
                <a:ea typeface="Arial"/>
              </a:rPr>
              <a:t>Civil Service Reform Act</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Civil Rights Act</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Equal Pay Act</a:t>
            </a:r>
            <a:endParaRPr lang="en-US" dirty="0">
              <a:latin typeface="Arial"/>
              <a:ea typeface="Arial"/>
            </a:endParaRPr>
          </a:p>
          <a:p>
            <a:pPr marL="342900" marR="0" lvl="0" indent="-342900">
              <a:lnSpc>
                <a:spcPct val="115000"/>
              </a:lnSpc>
              <a:spcBef>
                <a:spcPts val="0"/>
              </a:spcBef>
              <a:spcAft>
                <a:spcPts val="0"/>
              </a:spcAft>
              <a:buFont typeface="+mj-lt"/>
              <a:buAutoNum type="alphaLcParenR"/>
            </a:pPr>
            <a:r>
              <a:rPr lang="en-US" dirty="0">
                <a:ea typeface="Arial"/>
              </a:rPr>
              <a:t>Equal Employment Opportunity Act</a:t>
            </a:r>
            <a:endParaRPr lang="en-US" dirty="0">
              <a:latin typeface="Arial"/>
              <a:ea typeface="Arial"/>
            </a:endParaRPr>
          </a:p>
          <a:p>
            <a:pPr marL="339725" marR="0" lvl="0" indent="-339725">
              <a:lnSpc>
                <a:spcPct val="115000"/>
              </a:lnSpc>
              <a:spcBef>
                <a:spcPts val="1200"/>
              </a:spcBef>
              <a:spcAft>
                <a:spcPts val="1000"/>
              </a:spcAft>
              <a:buFont typeface="+mj-lt"/>
              <a:buAutoNum type="arabicPeriod" startAt="10"/>
            </a:pPr>
            <a:r>
              <a:rPr lang="en-US" dirty="0">
                <a:ea typeface="Times New Roman"/>
                <a:cs typeface="Times New Roman"/>
              </a:rPr>
              <a:t>What are three civil rights organizations active in the US today?</a:t>
            </a:r>
          </a:p>
          <a:p>
            <a:pPr marL="285750" lvl="1">
              <a:lnSpc>
                <a:spcPct val="115000"/>
              </a:lnSpc>
              <a:spcBef>
                <a:spcPts val="0"/>
              </a:spcBef>
              <a:spcAft>
                <a:spcPts val="0"/>
              </a:spcAft>
              <a:buFont typeface="+mj-lt"/>
              <a:buAutoNum type="alphaLcParenR"/>
            </a:pPr>
            <a:r>
              <a:rPr lang="en-US" dirty="0">
                <a:ea typeface="Arial"/>
              </a:rPr>
              <a:t>NOW, LULAC, ADEA</a:t>
            </a:r>
            <a:endParaRPr lang="en-US" dirty="0">
              <a:latin typeface="Arial"/>
              <a:ea typeface="Arial"/>
            </a:endParaRPr>
          </a:p>
          <a:p>
            <a:pPr marL="285750" lvl="1">
              <a:lnSpc>
                <a:spcPct val="115000"/>
              </a:lnSpc>
              <a:spcBef>
                <a:spcPts val="0"/>
              </a:spcBef>
              <a:spcAft>
                <a:spcPts val="0"/>
              </a:spcAft>
              <a:buFont typeface="+mj-lt"/>
              <a:buAutoNum type="alphaLcParenR"/>
            </a:pPr>
            <a:r>
              <a:rPr lang="en-US" dirty="0">
                <a:ea typeface="Arial"/>
              </a:rPr>
              <a:t>NOW, AARP, EPA</a:t>
            </a:r>
            <a:endParaRPr lang="en-US" dirty="0">
              <a:latin typeface="Arial"/>
              <a:ea typeface="Arial"/>
            </a:endParaRPr>
          </a:p>
          <a:p>
            <a:pPr marL="285750" lvl="1">
              <a:lnSpc>
                <a:spcPct val="115000"/>
              </a:lnSpc>
              <a:spcBef>
                <a:spcPts val="0"/>
              </a:spcBef>
              <a:spcAft>
                <a:spcPts val="0"/>
              </a:spcAft>
              <a:buFont typeface="+mj-lt"/>
              <a:buAutoNum type="alphaLcParenR"/>
            </a:pPr>
            <a:r>
              <a:rPr lang="en-US" dirty="0">
                <a:ea typeface="Arial"/>
              </a:rPr>
              <a:t>NAACP, AARP, ADEA</a:t>
            </a:r>
            <a:endParaRPr lang="en-US" dirty="0">
              <a:latin typeface="Arial"/>
              <a:ea typeface="Arial"/>
            </a:endParaRPr>
          </a:p>
          <a:p>
            <a:pPr marL="285750" lvl="1">
              <a:lnSpc>
                <a:spcPct val="115000"/>
              </a:lnSpc>
              <a:spcBef>
                <a:spcPts val="0"/>
              </a:spcBef>
              <a:spcAft>
                <a:spcPts val="0"/>
              </a:spcAft>
              <a:buFont typeface="+mj-lt"/>
              <a:buAutoNum type="alphaLcParenR"/>
            </a:pPr>
            <a:r>
              <a:rPr lang="en-US" dirty="0">
                <a:ea typeface="Arial"/>
              </a:rPr>
              <a:t>NAACP, AARP, LULAC</a:t>
            </a:r>
            <a:endParaRPr lang="en-US" dirty="0">
              <a:effectLst/>
              <a:latin typeface="Arial"/>
              <a:ea typeface="Arial"/>
            </a:endParaRPr>
          </a:p>
        </p:txBody>
      </p:sp>
    </p:spTree>
    <p:extLst>
      <p:ext uri="{BB962C8B-B14F-4D97-AF65-F5344CB8AC3E}">
        <p14:creationId xmlns:p14="http://schemas.microsoft.com/office/powerpoint/2010/main" val="30326816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42900" marR="0" lvl="0" indent="-342900">
              <a:lnSpc>
                <a:spcPct val="115000"/>
              </a:lnSpc>
              <a:spcBef>
                <a:spcPts val="0"/>
              </a:spcBef>
              <a:spcAft>
                <a:spcPts val="1000"/>
              </a:spcAft>
              <a:buFont typeface="+mj-lt"/>
              <a:buAutoNum type="arabicPeriod"/>
            </a:pPr>
            <a:r>
              <a:rPr lang="en-US" dirty="0">
                <a:ea typeface="Times New Roman"/>
                <a:cs typeface="Times New Roman"/>
              </a:rPr>
              <a:t>What is diversity?</a:t>
            </a: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A part of a population differing from others in some characteristics, and often subjected to differential treatment.</a:t>
            </a:r>
          </a:p>
          <a:p>
            <a:pPr marL="34290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The inclusion of a wide variety of people of different races or cultures in a group or organization.</a:t>
            </a:r>
            <a:endParaRPr lang="en-US" dirty="0">
              <a:ea typeface="Times New Roman"/>
              <a:cs typeface="Times New Roman"/>
            </a:endParaRP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The exclusion of a wide variety of people of different races or cultures in a group or organization.</a:t>
            </a:r>
          </a:p>
          <a:p>
            <a:pPr marL="342900" marR="0" lvl="0" indent="-342900">
              <a:lnSpc>
                <a:spcPct val="115000"/>
              </a:lnSpc>
              <a:spcBef>
                <a:spcPts val="0"/>
              </a:spcBef>
              <a:spcAft>
                <a:spcPts val="1000"/>
              </a:spcAft>
              <a:buFont typeface="+mj-lt"/>
              <a:buAutoNum type="alphaLcParenR"/>
            </a:pPr>
            <a:r>
              <a:rPr lang="en-US" dirty="0">
                <a:ea typeface="Times New Roman"/>
                <a:cs typeface="Times New Roman"/>
              </a:rPr>
              <a:t>The ever-changing values, traditions, social and political relationships, and worldview shared by a group of people.</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Which term means "The same kind of belief systems and behaviors, both personal and institutional, directed against individuals or groups based on their gender, ethnic group, social class, language, or other perceived differences"?</a:t>
            </a: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Affirmative Action</a:t>
            </a: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Ethnocentrism</a:t>
            </a:r>
          </a:p>
          <a:p>
            <a:pPr marL="342900" marR="0" lvl="0" indent="-342900">
              <a:lnSpc>
                <a:spcPct val="115000"/>
              </a:lnSpc>
              <a:spcBef>
                <a:spcPts val="0"/>
              </a:spcBef>
              <a:spcAft>
                <a:spcPts val="0"/>
              </a:spcAft>
              <a:buFont typeface="+mj-lt"/>
              <a:buAutoNum type="alphaLcParenR"/>
            </a:pPr>
            <a:r>
              <a:rPr lang="en-US" dirty="0">
                <a:ea typeface="Times New Roman"/>
                <a:cs typeface="Times New Roman"/>
              </a:rPr>
              <a:t>Minorities</a:t>
            </a:r>
          </a:p>
          <a:p>
            <a:pPr marL="342900"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Discrimination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9362031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39725" marR="0" lvl="0" indent="-339725">
              <a:lnSpc>
                <a:spcPct val="115000"/>
              </a:lnSpc>
              <a:spcBef>
                <a:spcPts val="0"/>
              </a:spcBef>
              <a:spcAft>
                <a:spcPts val="1000"/>
              </a:spcAft>
              <a:buFont typeface="+mj-lt"/>
              <a:buAutoNum type="arabicPeriod" startAt="3"/>
            </a:pPr>
            <a:r>
              <a:rPr lang="en-US" dirty="0">
                <a:ea typeface="Times New Roman"/>
                <a:cs typeface="Times New Roman"/>
              </a:rPr>
              <a:t>What term is considered to be a part of a population differing from others in some characteristics and is often subjected to differential treatment?</a:t>
            </a: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Ageism</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Equal opportunity</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FF0000"/>
                </a:solidFill>
                <a:ea typeface="Arial"/>
              </a:rPr>
              <a:t>Minorities</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Race</a:t>
            </a:r>
          </a:p>
          <a:p>
            <a:pPr marL="342900" marR="0" lvl="0" indent="-342900">
              <a:lnSpc>
                <a:spcPct val="115000"/>
              </a:lnSpc>
              <a:spcBef>
                <a:spcPts val="0"/>
              </a:spcBef>
              <a:spcAft>
                <a:spcPts val="0"/>
              </a:spcAft>
              <a:buFont typeface="+mj-lt"/>
              <a:buAutoNum type="alphaLcParenR"/>
            </a:pPr>
            <a:endParaRPr lang="en-US" dirty="0">
              <a:solidFill>
                <a:srgbClr val="000000"/>
              </a:solidFill>
              <a:latin typeface="Arial"/>
              <a:ea typeface="Arial"/>
            </a:endParaRP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What pivotal Supreme Court decision in 1954 opened the door to diversity and affirmative action laws, events and groups in the United States?</a:t>
            </a: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EEOC v. NAACP</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Brown v. EEOC</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EEOC v. Board of Education of Topeka</a:t>
            </a:r>
            <a:endParaRPr lang="en-US" dirty="0">
              <a:solidFill>
                <a:srgbClr val="000000"/>
              </a:solidFill>
              <a:latin typeface="Arial"/>
              <a:ea typeface="Arial"/>
            </a:endParaRPr>
          </a:p>
          <a:p>
            <a:pPr marL="342900" marR="0" lvl="0" indent="-342900">
              <a:lnSpc>
                <a:spcPct val="115000"/>
              </a:lnSpc>
              <a:spcBef>
                <a:spcPts val="0"/>
              </a:spcBef>
              <a:spcAft>
                <a:spcPts val="1200"/>
              </a:spcAft>
              <a:buFont typeface="+mj-lt"/>
              <a:buAutoNum type="alphaLcParenR"/>
            </a:pPr>
            <a:r>
              <a:rPr lang="en-US" dirty="0">
                <a:solidFill>
                  <a:srgbClr val="FF0000"/>
                </a:solidFill>
                <a:ea typeface="Arial"/>
              </a:rPr>
              <a:t>Brown v. Board of Education of Topeka</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889862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32524562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0"/>
              </a:spcBef>
              <a:spcAft>
                <a:spcPts val="1000"/>
              </a:spcAft>
              <a:buFont typeface="+mj-lt"/>
              <a:buAutoNum type="arabicPeriod" startAt="5"/>
            </a:pPr>
            <a:r>
              <a:rPr lang="en-US" dirty="0">
                <a:ea typeface="Times New Roman"/>
                <a:cs typeface="Times New Roman"/>
              </a:rPr>
              <a:t>What is affirmative action, or policies that take race, ethnicity, or gender into consideration, attempting to promote?</a:t>
            </a:r>
          </a:p>
          <a:p>
            <a:pPr marL="342900" lvl="1">
              <a:lnSpc>
                <a:spcPct val="115000"/>
              </a:lnSpc>
              <a:spcBef>
                <a:spcPts val="0"/>
              </a:spcBef>
              <a:spcAft>
                <a:spcPts val="0"/>
              </a:spcAft>
              <a:buFont typeface="+mj-lt"/>
              <a:buAutoNum type="alphaLcParenR"/>
            </a:pPr>
            <a:r>
              <a:rPr lang="en-US" dirty="0">
                <a:solidFill>
                  <a:srgbClr val="FF0000"/>
                </a:solidFill>
                <a:ea typeface="Arial"/>
              </a:rPr>
              <a:t>Equal opportunity</a:t>
            </a:r>
            <a:endParaRPr lang="en-US" dirty="0">
              <a:solidFill>
                <a:srgbClr val="000000"/>
              </a:solidFill>
              <a:latin typeface="Arial"/>
              <a:ea typeface="Arial"/>
            </a:endParaRPr>
          </a:p>
          <a:p>
            <a:pPr marL="342900" lvl="1">
              <a:lnSpc>
                <a:spcPct val="115000"/>
              </a:lnSpc>
              <a:spcBef>
                <a:spcPts val="0"/>
              </a:spcBef>
              <a:spcAft>
                <a:spcPts val="0"/>
              </a:spcAft>
              <a:buFont typeface="+mj-lt"/>
              <a:buAutoNum type="alphaLcParenR"/>
            </a:pPr>
            <a:r>
              <a:rPr lang="en-US" dirty="0">
                <a:solidFill>
                  <a:srgbClr val="000000"/>
                </a:solidFill>
                <a:ea typeface="Arial"/>
              </a:rPr>
              <a:t>Racism</a:t>
            </a:r>
            <a:endParaRPr lang="en-US" dirty="0">
              <a:solidFill>
                <a:srgbClr val="000000"/>
              </a:solidFill>
              <a:latin typeface="Arial"/>
              <a:ea typeface="Arial"/>
            </a:endParaRPr>
          </a:p>
          <a:p>
            <a:pPr marL="342900" lvl="1">
              <a:lnSpc>
                <a:spcPct val="115000"/>
              </a:lnSpc>
              <a:spcBef>
                <a:spcPts val="0"/>
              </a:spcBef>
              <a:spcAft>
                <a:spcPts val="0"/>
              </a:spcAft>
              <a:buFont typeface="+mj-lt"/>
              <a:buAutoNum type="alphaLcParenR"/>
            </a:pPr>
            <a:r>
              <a:rPr lang="en-US" dirty="0">
                <a:solidFill>
                  <a:srgbClr val="000000"/>
                </a:solidFill>
                <a:ea typeface="Arial"/>
              </a:rPr>
              <a:t>Culture</a:t>
            </a:r>
            <a:endParaRPr lang="en-US" dirty="0">
              <a:solidFill>
                <a:srgbClr val="000000"/>
              </a:solidFill>
              <a:latin typeface="Arial"/>
              <a:ea typeface="Arial"/>
            </a:endParaRPr>
          </a:p>
          <a:p>
            <a:pPr marL="342900" lvl="1">
              <a:lnSpc>
                <a:spcPct val="115000"/>
              </a:lnSpc>
              <a:spcBef>
                <a:spcPts val="0"/>
              </a:spcBef>
              <a:spcAft>
                <a:spcPts val="0"/>
              </a:spcAft>
              <a:buFont typeface="+mj-lt"/>
              <a:buAutoNum type="alphaLcParenR"/>
            </a:pPr>
            <a:r>
              <a:rPr lang="en-US" dirty="0">
                <a:solidFill>
                  <a:srgbClr val="000000"/>
                </a:solidFill>
                <a:ea typeface="Arial"/>
              </a:rPr>
              <a:t>Ableism</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Who was responsible for the creation of the Equal Employment Opportunity Commission that led to the formation of the EEOC? </a:t>
            </a: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NAACP</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Brown v. Board of Education of Topeka</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FF0000"/>
                </a:solidFill>
                <a:ea typeface="Arial"/>
              </a:rPr>
              <a:t>President John F. Kennedy</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President Dwight D. Eisenhower</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40161078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What is the Equal Employment Opportunity Commission (EEOC) charged with?</a:t>
            </a: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Including a wide variety of people of different races or cultures in a group or organization.</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Accepting multiple ethnic cultures, for practical reasons and/or for the sake of diversity and applied to the demographic make-up of a specific place.</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FF0000"/>
                </a:solidFill>
                <a:ea typeface="Arial"/>
              </a:rPr>
              <a:t>Enforcing anti-discrimination laws by preventing employment discrimination and resolving complaints.</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Directing behaviors against individuals or groups based on their gender, ethnic group, social class, language, or other perceived differences.</a:t>
            </a:r>
            <a:endParaRPr lang="en-US" dirty="0">
              <a:solidFill>
                <a:srgbClr val="000000"/>
              </a:solidFill>
              <a:latin typeface="Arial"/>
              <a:ea typeface="Arial"/>
            </a:endParaRPr>
          </a:p>
          <a:p>
            <a:pPr marL="339725" marR="0" lvl="0" indent="-339725">
              <a:lnSpc>
                <a:spcPct val="115000"/>
              </a:lnSpc>
              <a:spcBef>
                <a:spcPts val="1200"/>
              </a:spcBef>
              <a:spcAft>
                <a:spcPts val="1000"/>
              </a:spcAft>
              <a:buFont typeface="+mj-lt"/>
              <a:buAutoNum type="arabicPeriod" startAt="8"/>
              <a:tabLst>
                <a:tab pos="688975" algn="l"/>
              </a:tabLst>
            </a:pPr>
            <a:r>
              <a:rPr lang="en-US" dirty="0">
                <a:ea typeface="Times New Roman"/>
                <a:cs typeface="Times New Roman"/>
              </a:rPr>
              <a:t>Why was Title VII of the Civil Rights Act created?</a:t>
            </a: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Prohibits discrimination against qualified individuals with disabilities who work.</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FF0000"/>
                </a:solidFill>
                <a:ea typeface="Arial"/>
              </a:rPr>
              <a:t>Prohibit employment discrimination based on race, color, religion, sex, or national origin.</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Protects individuals who are 40 years of age or older.</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Protects men and women who perform substantially equal work in the same establishment from sex-based wage discrimination.</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24864287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act protects federal employees from job discrimination discriminating for or against employees or applicants for employment on the basis of race, color, national origin, religion, sex, age, or disability? </a:t>
            </a:r>
          </a:p>
          <a:p>
            <a:pPr marL="342900" marR="0" lvl="0" indent="-342900">
              <a:lnSpc>
                <a:spcPct val="115000"/>
              </a:lnSpc>
              <a:spcBef>
                <a:spcPts val="0"/>
              </a:spcBef>
              <a:spcAft>
                <a:spcPts val="0"/>
              </a:spcAft>
              <a:buFont typeface="+mj-lt"/>
              <a:buAutoNum type="alphaLcParenR"/>
            </a:pPr>
            <a:r>
              <a:rPr lang="en-US" dirty="0">
                <a:solidFill>
                  <a:srgbClr val="FF0000"/>
                </a:solidFill>
                <a:ea typeface="Arial"/>
              </a:rPr>
              <a:t>Civil Service Reform Act</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Civil Rights Act</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Equal Pay Act</a:t>
            </a:r>
            <a:endParaRPr lang="en-US" dirty="0">
              <a:solidFill>
                <a:srgbClr val="000000"/>
              </a:solidFill>
              <a:latin typeface="Arial"/>
              <a:ea typeface="Arial"/>
            </a:endParaRPr>
          </a:p>
          <a:p>
            <a:pPr marL="342900" marR="0" lvl="0" indent="-342900">
              <a:lnSpc>
                <a:spcPct val="115000"/>
              </a:lnSpc>
              <a:spcBef>
                <a:spcPts val="0"/>
              </a:spcBef>
              <a:spcAft>
                <a:spcPts val="0"/>
              </a:spcAft>
              <a:buFont typeface="+mj-lt"/>
              <a:buAutoNum type="alphaLcParenR"/>
            </a:pPr>
            <a:r>
              <a:rPr lang="en-US" dirty="0">
                <a:solidFill>
                  <a:srgbClr val="000000"/>
                </a:solidFill>
                <a:ea typeface="Arial"/>
              </a:rPr>
              <a:t>Equal Employment Opportunity Act</a:t>
            </a:r>
            <a:endParaRPr lang="en-US" dirty="0">
              <a:solidFill>
                <a:srgbClr val="000000"/>
              </a:solidFill>
              <a:latin typeface="Arial"/>
              <a:ea typeface="Arial"/>
            </a:endParaRPr>
          </a:p>
          <a:p>
            <a:pPr marL="339725" marR="0" lvl="0" indent="-339725">
              <a:lnSpc>
                <a:spcPct val="115000"/>
              </a:lnSpc>
              <a:spcBef>
                <a:spcPts val="1200"/>
              </a:spcBef>
              <a:spcAft>
                <a:spcPts val="1000"/>
              </a:spcAft>
              <a:buFont typeface="+mj-lt"/>
              <a:buAutoNum type="arabicPeriod" startAt="10"/>
            </a:pPr>
            <a:r>
              <a:rPr lang="en-US" dirty="0">
                <a:ea typeface="Times New Roman"/>
                <a:cs typeface="Times New Roman"/>
              </a:rPr>
              <a:t>What are three civil rights organizations active in the US today?</a:t>
            </a:r>
          </a:p>
          <a:p>
            <a:pPr marL="285750" lvl="1">
              <a:lnSpc>
                <a:spcPct val="115000"/>
              </a:lnSpc>
              <a:spcBef>
                <a:spcPts val="0"/>
              </a:spcBef>
              <a:spcAft>
                <a:spcPts val="0"/>
              </a:spcAft>
              <a:buFont typeface="+mj-lt"/>
              <a:buAutoNum type="alphaLcParenR"/>
            </a:pPr>
            <a:r>
              <a:rPr lang="en-US" dirty="0">
                <a:solidFill>
                  <a:srgbClr val="000000"/>
                </a:solidFill>
                <a:ea typeface="Arial"/>
              </a:rPr>
              <a:t>NOW, LULAC, ADEA</a:t>
            </a:r>
            <a:endParaRPr lang="en-US" dirty="0">
              <a:solidFill>
                <a:srgbClr val="000000"/>
              </a:solidFill>
              <a:latin typeface="Arial"/>
              <a:ea typeface="Arial"/>
            </a:endParaRPr>
          </a:p>
          <a:p>
            <a:pPr marL="285750" lvl="1">
              <a:lnSpc>
                <a:spcPct val="115000"/>
              </a:lnSpc>
              <a:spcBef>
                <a:spcPts val="0"/>
              </a:spcBef>
              <a:spcAft>
                <a:spcPts val="0"/>
              </a:spcAft>
              <a:buFont typeface="+mj-lt"/>
              <a:buAutoNum type="alphaLcParenR"/>
            </a:pPr>
            <a:r>
              <a:rPr lang="en-US" dirty="0">
                <a:solidFill>
                  <a:srgbClr val="000000"/>
                </a:solidFill>
                <a:ea typeface="Arial"/>
              </a:rPr>
              <a:t>NOW, AARP, EPA</a:t>
            </a:r>
            <a:endParaRPr lang="en-US" dirty="0">
              <a:solidFill>
                <a:srgbClr val="000000"/>
              </a:solidFill>
              <a:latin typeface="Arial"/>
              <a:ea typeface="Arial"/>
            </a:endParaRPr>
          </a:p>
          <a:p>
            <a:pPr marL="285750" lvl="1">
              <a:lnSpc>
                <a:spcPct val="115000"/>
              </a:lnSpc>
              <a:spcBef>
                <a:spcPts val="0"/>
              </a:spcBef>
              <a:spcAft>
                <a:spcPts val="0"/>
              </a:spcAft>
              <a:buFont typeface="+mj-lt"/>
              <a:buAutoNum type="alphaLcParenR"/>
            </a:pPr>
            <a:r>
              <a:rPr lang="en-US" dirty="0">
                <a:solidFill>
                  <a:srgbClr val="000000"/>
                </a:solidFill>
                <a:ea typeface="Arial"/>
              </a:rPr>
              <a:t>NAACP, AARP, ADEA</a:t>
            </a:r>
            <a:endParaRPr lang="en-US" dirty="0">
              <a:solidFill>
                <a:srgbClr val="000000"/>
              </a:solidFill>
              <a:latin typeface="Arial"/>
              <a:ea typeface="Arial"/>
            </a:endParaRPr>
          </a:p>
          <a:p>
            <a:pPr marL="285750" lvl="1">
              <a:lnSpc>
                <a:spcPct val="115000"/>
              </a:lnSpc>
              <a:spcBef>
                <a:spcPts val="0"/>
              </a:spcBef>
              <a:spcAft>
                <a:spcPts val="0"/>
              </a:spcAft>
              <a:buFont typeface="+mj-lt"/>
              <a:buAutoNum type="alphaLcParenR"/>
            </a:pPr>
            <a:r>
              <a:rPr lang="en-US" dirty="0">
                <a:solidFill>
                  <a:srgbClr val="FF0000"/>
                </a:solidFill>
                <a:ea typeface="Arial"/>
              </a:rPr>
              <a:t>NAACP, AARP, LULAC</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11675122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CA" sz="3600" dirty="0"/>
              <a:t>Module Three: Understanding Stereotypes</a:t>
            </a:r>
          </a:p>
        </p:txBody>
      </p:sp>
      <p:sp>
        <p:nvSpPr>
          <p:cNvPr id="11267" name="Content Placeholder 3"/>
          <p:cNvSpPr>
            <a:spLocks noGrp="1"/>
          </p:cNvSpPr>
          <p:nvPr>
            <p:ph idx="1"/>
          </p:nvPr>
        </p:nvSpPr>
        <p:spPr>
          <a:xfrm>
            <a:off x="457200" y="1831975"/>
            <a:ext cx="6400800" cy="4525963"/>
          </a:xfrm>
        </p:spPr>
        <p:txBody>
          <a:bodyPr/>
          <a:lstStyle/>
          <a:p>
            <a:r>
              <a:rPr lang="en-US" dirty="0"/>
              <a:t>Everybody is different and we encounter a diverse set of people every day. Some differences cannot be seen by just looking at a person. Treat each and every person you encounter with respect and dignity. Through this module we will begin to identify what if any stereotypes a person may have. </a:t>
            </a:r>
          </a:p>
        </p:txBody>
      </p:sp>
      <p:sp>
        <p:nvSpPr>
          <p:cNvPr id="11268" name="Text Placeholder 4"/>
          <p:cNvSpPr>
            <a:spLocks noGrp="1"/>
          </p:cNvSpPr>
          <p:nvPr>
            <p:ph type="body" sz="quarter" idx="10"/>
          </p:nvPr>
        </p:nvSpPr>
        <p:spPr>
          <a:xfrm>
            <a:off x="7391400" y="381000"/>
            <a:ext cx="1752600" cy="4128120"/>
          </a:xfrm>
          <a:ln>
            <a:miter lim="800000"/>
            <a:headEnd/>
            <a:tailEnd/>
          </a:ln>
        </p:spPr>
        <p:txBody>
          <a:bodyPr>
            <a:normAutofit fontScale="92500" lnSpcReduction="10000"/>
          </a:bodyPr>
          <a:lstStyle/>
          <a:p>
            <a:r>
              <a:rPr lang="en-CA" sz="2000" dirty="0"/>
              <a:t>We all should know that diversity makes for a rich tapestry, and we must understand that all the threads of the tapestry are equal in value no matter what their color.</a:t>
            </a:r>
          </a:p>
          <a:p>
            <a:endParaRPr lang="en-CA" sz="2000" dirty="0"/>
          </a:p>
          <a:p>
            <a:pPr algn="r"/>
            <a:r>
              <a:rPr lang="en-CA" sz="2000" b="1" dirty="0"/>
              <a:t>Maya Angelou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Stereotypes vs. Biases</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70859270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067110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4"/>
          <p:cNvSpPr>
            <a:spLocks noGrp="1"/>
          </p:cNvSpPr>
          <p:nvPr>
            <p:ph type="title"/>
          </p:nvPr>
        </p:nvSpPr>
        <p:spPr/>
        <p:txBody>
          <a:bodyPr/>
          <a:lstStyle/>
          <a:p>
            <a:r>
              <a:rPr lang="en-US" dirty="0"/>
              <a:t>Identifying Your Baggage</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4982953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Understanding What This Means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5077306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550450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statement is helpful to remember to use to avoid stereotyping?</a:t>
            </a:r>
          </a:p>
          <a:p>
            <a:pPr lvl="1">
              <a:lnSpc>
                <a:spcPct val="115000"/>
              </a:lnSpc>
              <a:spcBef>
                <a:spcPts val="0"/>
              </a:spcBef>
              <a:spcAft>
                <a:spcPts val="0"/>
              </a:spcAft>
              <a:buFont typeface="+mj-lt"/>
              <a:buAutoNum type="alphaLcParenR"/>
            </a:pPr>
            <a:r>
              <a:rPr lang="en-US" dirty="0">
                <a:solidFill>
                  <a:srgbClr val="000000"/>
                </a:solidFill>
                <a:ea typeface="Arial"/>
              </a:rPr>
              <a:t>Once a person's stereotype is understood, they can be treated differently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Most or all members of an ethnic or racial group are the same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Treat each and every person you encounter with respect and dignity</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Some differences can be seen by just looking at a person</a:t>
            </a:r>
            <a:endParaRPr lang="en-US" dirty="0">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is the definition of a stereotype?</a:t>
            </a:r>
          </a:p>
          <a:p>
            <a:pPr lvl="1">
              <a:lnSpc>
                <a:spcPct val="115000"/>
              </a:lnSpc>
              <a:spcBef>
                <a:spcPts val="0"/>
              </a:spcBef>
              <a:spcAft>
                <a:spcPts val="0"/>
              </a:spcAft>
              <a:buFont typeface="+mj-lt"/>
              <a:buAutoNum type="alphaLcParenR"/>
            </a:pPr>
            <a:r>
              <a:rPr lang="en-US" dirty="0">
                <a:ea typeface="Arial"/>
              </a:rPr>
              <a:t>A conventional, formulaic, and oversimplified conception, opinion, or image.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 system of </a:t>
            </a:r>
            <a:r>
              <a:rPr lang="en-US" dirty="0">
                <a:solidFill>
                  <a:srgbClr val="000000"/>
                </a:solidFill>
                <a:ea typeface="Arial"/>
              </a:rPr>
              <a:t>privilege and penalty based on one's race.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ever-changing values, traditions, social and political relationships, and worldview shared by a group of people.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Discriminatory beliefs and behaviors based on ethnic differences.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987407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What would someone who stereotypes generally believe?</a:t>
            </a:r>
          </a:p>
          <a:p>
            <a:pPr lvl="1">
              <a:lnSpc>
                <a:spcPct val="115000"/>
              </a:lnSpc>
              <a:spcBef>
                <a:spcPts val="0"/>
              </a:spcBef>
              <a:spcAft>
                <a:spcPts val="0"/>
              </a:spcAft>
              <a:buFont typeface="+mj-lt"/>
              <a:buAutoNum type="alphaLcParenR"/>
            </a:pPr>
            <a:r>
              <a:rPr lang="en-US" dirty="0">
                <a:solidFill>
                  <a:srgbClr val="000000"/>
                </a:solidFill>
                <a:ea typeface="Arial"/>
              </a:rPr>
              <a:t>That all races and cultures should be treated with dignity and respect.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That equal opportunity is an important part of the workplace.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That most or all members of an ethnic or racial group are the same.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That harassment in the workplace is a necessary evil.</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What is an example of a word not typically used with stereotyping?</a:t>
            </a:r>
          </a:p>
          <a:p>
            <a:pPr lvl="1">
              <a:lnSpc>
                <a:spcPct val="115000"/>
              </a:lnSpc>
              <a:spcBef>
                <a:spcPts val="0"/>
              </a:spcBef>
              <a:spcAft>
                <a:spcPts val="0"/>
              </a:spcAft>
              <a:buFont typeface="+mj-lt"/>
              <a:buAutoNum type="alphaLcParenR"/>
            </a:pPr>
            <a:r>
              <a:rPr lang="en-US" dirty="0">
                <a:ea typeface="Arial"/>
              </a:rPr>
              <a:t>Clannish</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Direct</a:t>
            </a:r>
            <a:endParaRPr lang="en-US" dirty="0">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Aggressive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Lazy</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3038546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can be defined as a preference or an inclination, especially one that inhibits impartial judgment?</a:t>
            </a:r>
          </a:p>
          <a:p>
            <a:pPr lvl="1">
              <a:lnSpc>
                <a:spcPct val="115000"/>
              </a:lnSpc>
              <a:spcBef>
                <a:spcPts val="0"/>
              </a:spcBef>
              <a:spcAft>
                <a:spcPts val="0"/>
              </a:spcAft>
              <a:buFont typeface="+mj-lt"/>
              <a:buAutoNum type="alphaLcParenR"/>
            </a:pPr>
            <a:r>
              <a:rPr lang="en-US" dirty="0">
                <a:solidFill>
                  <a:srgbClr val="000000"/>
                </a:solidFill>
                <a:ea typeface="Arial"/>
              </a:rPr>
              <a:t>Discrimination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Racism</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Stereotype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Bias</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What is an example of bias?</a:t>
            </a:r>
          </a:p>
          <a:p>
            <a:pPr lvl="1">
              <a:lnSpc>
                <a:spcPct val="115000"/>
              </a:lnSpc>
              <a:spcBef>
                <a:spcPts val="0"/>
              </a:spcBef>
              <a:spcAft>
                <a:spcPts val="0"/>
              </a:spcAft>
              <a:buFont typeface="+mj-lt"/>
              <a:buAutoNum type="alphaLcParenR"/>
            </a:pPr>
            <a:r>
              <a:rPr lang="en-US" dirty="0">
                <a:ea typeface="Arial"/>
              </a:rPr>
              <a:t>"Fareed Singh is joining the IT staff."</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"Cameron Carter, who was a manager and trainer in his last job, works as a district manager here."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"Barbie Wu, who started with us last year, is leaving the company."</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“Jane González, who has a degree, will be joining our staff.”</a:t>
            </a:r>
            <a:endParaRPr lang="en-US" dirty="0">
              <a:effectLst/>
              <a:latin typeface="Arial"/>
              <a:ea typeface="Arial"/>
            </a:endParaRPr>
          </a:p>
        </p:txBody>
      </p:sp>
    </p:spTree>
    <p:extLst>
      <p:ext uri="{BB962C8B-B14F-4D97-AF65-F5344CB8AC3E}">
        <p14:creationId xmlns:p14="http://schemas.microsoft.com/office/powerpoint/2010/main" val="1012592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238767944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What is defined as intangible things (as feelings, circumstances, or beliefs) that get in the way?</a:t>
            </a:r>
          </a:p>
          <a:p>
            <a:pPr lvl="1">
              <a:lnSpc>
                <a:spcPct val="115000"/>
              </a:lnSpc>
              <a:spcBef>
                <a:spcPts val="0"/>
              </a:spcBef>
              <a:spcAft>
                <a:spcPts val="0"/>
              </a:spcAft>
              <a:buFont typeface="+mj-lt"/>
              <a:buAutoNum type="alphaLcParenR"/>
            </a:pPr>
            <a:r>
              <a:rPr lang="en-US" dirty="0">
                <a:ea typeface="Arial"/>
              </a:rPr>
              <a:t>Baggage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Luggage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Stereotypical statements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Bias</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Though often people are unaware of what constitutes their baggage, what could one do to begin to uncover it?</a:t>
            </a:r>
          </a:p>
          <a:p>
            <a:pPr lvl="1">
              <a:lnSpc>
                <a:spcPct val="115000"/>
              </a:lnSpc>
              <a:spcBef>
                <a:spcPts val="0"/>
              </a:spcBef>
              <a:spcAft>
                <a:spcPts val="0"/>
              </a:spcAft>
              <a:buFont typeface="+mj-lt"/>
              <a:buAutoNum type="alphaLcParenR"/>
            </a:pPr>
            <a:r>
              <a:rPr lang="en-US" dirty="0">
                <a:ea typeface="Arial"/>
              </a:rPr>
              <a:t>Talk to your direct manager in depth about your biases.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Step in to protect others from discrimination in the workplace.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Learn to place people into categories.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Monitor your thoughts when you come across someone of a different race, culture, or background.</a:t>
            </a:r>
            <a:endParaRPr lang="en-US" dirty="0">
              <a:latin typeface="Arial"/>
              <a:ea typeface="Arial"/>
            </a:endParaRPr>
          </a:p>
          <a:p>
            <a:endParaRPr lang="en-US" dirty="0"/>
          </a:p>
        </p:txBody>
      </p:sp>
    </p:spTree>
    <p:extLst>
      <p:ext uri="{BB962C8B-B14F-4D97-AF65-F5344CB8AC3E}">
        <p14:creationId xmlns:p14="http://schemas.microsoft.com/office/powerpoint/2010/main" val="31821755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How can stereotyping be unlearned?</a:t>
            </a:r>
          </a:p>
          <a:p>
            <a:pPr lvl="1">
              <a:lnSpc>
                <a:spcPct val="115000"/>
              </a:lnSpc>
              <a:spcBef>
                <a:spcPts val="0"/>
              </a:spcBef>
              <a:spcAft>
                <a:spcPts val="0"/>
              </a:spcAft>
              <a:buFont typeface="+mj-lt"/>
              <a:buAutoNum type="alphaLcParenR"/>
            </a:pPr>
            <a:r>
              <a:rPr lang="en-US" dirty="0">
                <a:solidFill>
                  <a:srgbClr val="000000"/>
                </a:solidFill>
                <a:ea typeface="Arial"/>
              </a:rPr>
              <a:t>By intervention from the EEOC</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With help from co-workers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With practice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It can't. It is always present</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How does knowing as much as you can about your own ethnocentrisms help?</a:t>
            </a:r>
          </a:p>
          <a:p>
            <a:pPr lvl="1">
              <a:lnSpc>
                <a:spcPct val="115000"/>
              </a:lnSpc>
              <a:spcBef>
                <a:spcPts val="0"/>
              </a:spcBef>
              <a:spcAft>
                <a:spcPts val="0"/>
              </a:spcAft>
              <a:buFont typeface="+mj-lt"/>
              <a:buAutoNum type="alphaLcParenR"/>
            </a:pPr>
            <a:r>
              <a:rPr lang="en-US" dirty="0">
                <a:ea typeface="Arial"/>
              </a:rPr>
              <a:t>It helps us remember not to judge ourselves.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It helps you recognize how discomfort with differences can prevent you from seeing others as "fully human”.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It helps us label different racial, cultural, or other groups as superior or inferior.</a:t>
            </a:r>
            <a:endParaRPr lang="en-US" dirty="0">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helps us add qualifiers or information to spoken statements.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7569435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statement is helpful to remember to use to avoid stereotyping?</a:t>
            </a:r>
          </a:p>
          <a:p>
            <a:pPr lvl="1">
              <a:lnSpc>
                <a:spcPct val="115000"/>
              </a:lnSpc>
              <a:spcBef>
                <a:spcPts val="0"/>
              </a:spcBef>
              <a:spcAft>
                <a:spcPts val="0"/>
              </a:spcAft>
              <a:buFont typeface="+mj-lt"/>
              <a:buAutoNum type="alphaLcParenR"/>
            </a:pPr>
            <a:r>
              <a:rPr lang="en-US" dirty="0">
                <a:solidFill>
                  <a:srgbClr val="000000"/>
                </a:solidFill>
                <a:ea typeface="Arial"/>
              </a:rPr>
              <a:t>Once a person's stereotype is understood, they can be treated differently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Most or all members of an ethnic or racial group are the same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Treat each and every person you encounter with respect and dignity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Some differences can be seen by just looking at a person</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is the definition of a stereotype?</a:t>
            </a:r>
          </a:p>
          <a:p>
            <a:pPr lvl="1">
              <a:lnSpc>
                <a:spcPct val="115000"/>
              </a:lnSpc>
              <a:spcBef>
                <a:spcPts val="0"/>
              </a:spcBef>
              <a:spcAft>
                <a:spcPts val="0"/>
              </a:spcAft>
              <a:buFont typeface="+mj-lt"/>
              <a:buAutoNum type="alphaLcParenR"/>
            </a:pPr>
            <a:r>
              <a:rPr lang="en-US" dirty="0">
                <a:solidFill>
                  <a:srgbClr val="FF0000"/>
                </a:solidFill>
                <a:ea typeface="Arial"/>
              </a:rPr>
              <a:t>A conventional, formulaic, and oversimplified conception, opinion, or image.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system of privilege and penalty based on one's race.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ever-changing values, traditions, social and political relationships, and worldview shared by a group of people.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Discriminatory beliefs and behaviors based on ethnic differences.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23679990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What would someone who stereotypes generally believe?</a:t>
            </a:r>
          </a:p>
          <a:p>
            <a:pPr lvl="1">
              <a:lnSpc>
                <a:spcPct val="115000"/>
              </a:lnSpc>
              <a:spcBef>
                <a:spcPts val="0"/>
              </a:spcBef>
              <a:spcAft>
                <a:spcPts val="0"/>
              </a:spcAft>
              <a:buFont typeface="+mj-lt"/>
              <a:buAutoNum type="alphaLcParenR"/>
            </a:pPr>
            <a:r>
              <a:rPr lang="en-US" dirty="0">
                <a:solidFill>
                  <a:srgbClr val="000000"/>
                </a:solidFill>
                <a:ea typeface="Arial"/>
              </a:rPr>
              <a:t>That all races and cultures should be treated with dignity and respect.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That equal opportunity is an important part of the workplace.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That most or all members of an ethnic or racial group are the same.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That harassment in the workplace is a necessary evil.</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What is an example of a word not typically used with stereotyping?</a:t>
            </a:r>
          </a:p>
          <a:p>
            <a:pPr lvl="1">
              <a:lnSpc>
                <a:spcPct val="115000"/>
              </a:lnSpc>
              <a:spcBef>
                <a:spcPts val="0"/>
              </a:spcBef>
              <a:spcAft>
                <a:spcPts val="0"/>
              </a:spcAft>
              <a:buFont typeface="+mj-lt"/>
              <a:buAutoNum type="alphaLcParenR"/>
            </a:pPr>
            <a:r>
              <a:rPr lang="en-US" dirty="0">
                <a:solidFill>
                  <a:srgbClr val="000000"/>
                </a:solidFill>
                <a:ea typeface="Arial"/>
              </a:rPr>
              <a:t>Clannish</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Direct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Aggressive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Lazy</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6708966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can be defined as a preference or an inclination, especially one that inhibits impartial judgment?</a:t>
            </a:r>
          </a:p>
          <a:p>
            <a:pPr lvl="1">
              <a:lnSpc>
                <a:spcPct val="115000"/>
              </a:lnSpc>
              <a:spcBef>
                <a:spcPts val="0"/>
              </a:spcBef>
              <a:spcAft>
                <a:spcPts val="0"/>
              </a:spcAft>
              <a:buFont typeface="+mj-lt"/>
              <a:buAutoNum type="alphaLcParenR"/>
            </a:pPr>
            <a:r>
              <a:rPr lang="en-US" dirty="0">
                <a:solidFill>
                  <a:srgbClr val="000000"/>
                </a:solidFill>
                <a:ea typeface="Arial"/>
              </a:rPr>
              <a:t>Discrimination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Racism</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Stereotype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Bias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What is an example of bias?</a:t>
            </a:r>
          </a:p>
          <a:p>
            <a:pPr lvl="1">
              <a:lnSpc>
                <a:spcPct val="115000"/>
              </a:lnSpc>
              <a:spcBef>
                <a:spcPts val="0"/>
              </a:spcBef>
              <a:spcAft>
                <a:spcPts val="0"/>
              </a:spcAft>
              <a:buFont typeface="+mj-lt"/>
              <a:buAutoNum type="alphaLcParenR"/>
            </a:pPr>
            <a:r>
              <a:rPr lang="en-US" dirty="0">
                <a:solidFill>
                  <a:srgbClr val="000000"/>
                </a:solidFill>
                <a:ea typeface="Arial"/>
              </a:rPr>
              <a:t>"Fareed Singh is joining the IT staff."</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"Cameron Carter, who was a manager and trainer in his last job, works as a district manager here."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"Barbie Wu, who started with us last year, is leaving the company."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“Jane González, who has a degree, will be joining our staff.”</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31117425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What is defined as intangible things (as feelings, circumstances, or beliefs) that get in the way?</a:t>
            </a:r>
          </a:p>
          <a:p>
            <a:pPr lvl="1">
              <a:lnSpc>
                <a:spcPct val="115000"/>
              </a:lnSpc>
              <a:spcBef>
                <a:spcPts val="0"/>
              </a:spcBef>
              <a:spcAft>
                <a:spcPts val="0"/>
              </a:spcAft>
              <a:buFont typeface="+mj-lt"/>
              <a:buAutoNum type="alphaLcParenR"/>
            </a:pPr>
            <a:r>
              <a:rPr lang="en-US" dirty="0">
                <a:solidFill>
                  <a:srgbClr val="FF0000"/>
                </a:solidFill>
                <a:ea typeface="Arial"/>
              </a:rPr>
              <a:t>Baggage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Luggage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Stereotypical statements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Bias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Though often people are unaware of what constitutes their baggage, what could one do to begin to uncover it?</a:t>
            </a:r>
          </a:p>
          <a:p>
            <a:pPr lvl="1">
              <a:lnSpc>
                <a:spcPct val="115000"/>
              </a:lnSpc>
              <a:spcBef>
                <a:spcPts val="0"/>
              </a:spcBef>
              <a:spcAft>
                <a:spcPts val="0"/>
              </a:spcAft>
              <a:buFont typeface="+mj-lt"/>
              <a:buAutoNum type="alphaLcParenR"/>
            </a:pPr>
            <a:r>
              <a:rPr lang="en-US" dirty="0">
                <a:solidFill>
                  <a:srgbClr val="000000"/>
                </a:solidFill>
                <a:ea typeface="Arial"/>
              </a:rPr>
              <a:t>Talk to your direct manager in depth about your biases.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Step in to protect others from discrimination in the workplace.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Learn to place people into categories.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Monitor your thoughts when you come across someone of a different race, culture, or background.</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26591015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How can stereotyping be unlearned?</a:t>
            </a:r>
          </a:p>
          <a:p>
            <a:pPr lvl="1">
              <a:lnSpc>
                <a:spcPct val="115000"/>
              </a:lnSpc>
              <a:spcBef>
                <a:spcPts val="0"/>
              </a:spcBef>
              <a:spcAft>
                <a:spcPts val="0"/>
              </a:spcAft>
              <a:buFont typeface="+mj-lt"/>
              <a:buAutoNum type="alphaLcParenR"/>
            </a:pPr>
            <a:r>
              <a:rPr lang="en-US" dirty="0">
                <a:solidFill>
                  <a:srgbClr val="000000"/>
                </a:solidFill>
                <a:ea typeface="Arial"/>
              </a:rPr>
              <a:t>By intervention from the EEOC</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With help from co-workers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With practice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can't. It is always present</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How does knowing as much as you can about your own ethnocentrisms help?</a:t>
            </a:r>
          </a:p>
          <a:p>
            <a:pPr lvl="1">
              <a:lnSpc>
                <a:spcPct val="115000"/>
              </a:lnSpc>
              <a:spcBef>
                <a:spcPts val="0"/>
              </a:spcBef>
              <a:spcAft>
                <a:spcPts val="0"/>
              </a:spcAft>
              <a:buFont typeface="+mj-lt"/>
              <a:buAutoNum type="alphaLcParenR"/>
            </a:pPr>
            <a:r>
              <a:rPr lang="en-US" dirty="0">
                <a:solidFill>
                  <a:srgbClr val="000000"/>
                </a:solidFill>
                <a:ea typeface="Arial"/>
              </a:rPr>
              <a:t>It helps us remember not to judge ourselves.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It helps you recognize how discomfort with differences can prevent you from seeing others as "fully human”.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helps us label different racial, cultural, or other groups as superior or inferior.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It helps us add qualifiers or information to spoken statements.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8104255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3"/>
          <p:cNvSpPr>
            <a:spLocks noGrp="1"/>
          </p:cNvSpPr>
          <p:nvPr>
            <p:ph type="title"/>
          </p:nvPr>
        </p:nvSpPr>
        <p:spPr/>
        <p:txBody>
          <a:bodyPr/>
          <a:lstStyle/>
          <a:p>
            <a:r>
              <a:rPr lang="en-US" sz="4000" dirty="0"/>
              <a:t>Module Four: Breaking Down the Barriers</a:t>
            </a:r>
            <a:endParaRPr lang="en-CA" sz="4000" dirty="0"/>
          </a:p>
        </p:txBody>
      </p:sp>
      <p:sp>
        <p:nvSpPr>
          <p:cNvPr id="13315" name="Content Placeholder 4"/>
          <p:cNvSpPr>
            <a:spLocks noGrp="1"/>
          </p:cNvSpPr>
          <p:nvPr>
            <p:ph idx="1"/>
          </p:nvPr>
        </p:nvSpPr>
        <p:spPr/>
        <p:txBody>
          <a:bodyPr/>
          <a:lstStyle/>
          <a:p>
            <a:pPr>
              <a:buFont typeface="Arial" charset="0"/>
              <a:buNone/>
            </a:pPr>
            <a:br>
              <a:rPr lang="en-US" dirty="0"/>
            </a:br>
            <a:r>
              <a:rPr lang="en-US" dirty="0"/>
              <a:t>We are each responsible for changing our stereotypes and breaking down the barriers. </a:t>
            </a:r>
            <a:br>
              <a:rPr lang="en-US" dirty="0"/>
            </a:br>
            <a:r>
              <a:rPr lang="en-US" dirty="0"/>
              <a:t>In this module we will look at actions we can take to break down our barriers and move past our stereotypes. </a:t>
            </a:r>
            <a:endParaRPr lang="en-CA" dirty="0"/>
          </a:p>
          <a:p>
            <a:endParaRPr lang="en-CA" dirty="0"/>
          </a:p>
        </p:txBody>
      </p:sp>
      <p:sp>
        <p:nvSpPr>
          <p:cNvPr id="13316" name="Text Placeholder 5"/>
          <p:cNvSpPr>
            <a:spLocks noGrp="1"/>
          </p:cNvSpPr>
          <p:nvPr>
            <p:ph type="body" sz="quarter" idx="10"/>
          </p:nvPr>
        </p:nvSpPr>
        <p:spPr>
          <a:xfrm>
            <a:off x="7391400" y="381000"/>
            <a:ext cx="1752600" cy="4128120"/>
          </a:xfrm>
          <a:ln>
            <a:miter lim="800000"/>
            <a:headEnd/>
            <a:tailEnd/>
          </a:ln>
        </p:spPr>
        <p:txBody>
          <a:bodyPr/>
          <a:lstStyle/>
          <a:p>
            <a:r>
              <a:rPr lang="en-US" sz="1800" dirty="0"/>
              <a:t>We have become not a melting pot but a beautiful mosaic. Different people, different beliefs, different yearnings, different hopes, different dreams.</a:t>
            </a:r>
          </a:p>
          <a:p>
            <a:endParaRPr lang="en-CA" sz="1800" dirty="0"/>
          </a:p>
          <a:p>
            <a:pPr algn="r"/>
            <a:r>
              <a:rPr lang="en-US" sz="1800" b="1" dirty="0"/>
              <a:t>Jimmy Carter</a:t>
            </a:r>
            <a:endParaRPr lang="en-CA" sz="1800" b="1" dirty="0"/>
          </a:p>
          <a:p>
            <a:endParaRPr lang="en-CA" sz="16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4"/>
          <p:cNvSpPr>
            <a:spLocks noGrp="1"/>
          </p:cNvSpPr>
          <p:nvPr>
            <p:ph type="title"/>
          </p:nvPr>
        </p:nvSpPr>
        <p:spPr/>
        <p:txBody>
          <a:bodyPr/>
          <a:lstStyle/>
          <a:p>
            <a:r>
              <a:rPr lang="en-US" dirty="0"/>
              <a:t>Changing Your </a:t>
            </a:r>
            <a:br>
              <a:rPr lang="en-US" dirty="0"/>
            </a:br>
            <a:r>
              <a:rPr lang="en-US" dirty="0"/>
              <a:t>Personal Approach</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5905739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sz="4000" dirty="0"/>
              <a:t>Encouraging Workplace Changes</a:t>
            </a:r>
            <a:endParaRPr lang="en-CA" sz="4000"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2930247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313359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28625" y="71438"/>
            <a:ext cx="8229600" cy="1143000"/>
          </a:xfrm>
        </p:spPr>
        <p:txBody>
          <a:bodyPr/>
          <a:lstStyle/>
          <a:p>
            <a:r>
              <a:rPr lang="en-US" sz="4000" dirty="0"/>
              <a:t>Encouraging Social Changes</a:t>
            </a:r>
            <a:endParaRPr lang="en-CA" sz="4000"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3707182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Who is responsible for changing our stereotypes and breaking down the barriers?</a:t>
            </a:r>
          </a:p>
          <a:p>
            <a:pPr lvl="1">
              <a:lnSpc>
                <a:spcPct val="115000"/>
              </a:lnSpc>
              <a:spcBef>
                <a:spcPts val="0"/>
              </a:spcBef>
              <a:spcAft>
                <a:spcPts val="0"/>
              </a:spcAft>
              <a:buFont typeface="+mj-lt"/>
              <a:buAutoNum type="alphaLcParenR"/>
            </a:pPr>
            <a:r>
              <a:rPr lang="en-US" dirty="0">
                <a:solidFill>
                  <a:srgbClr val="000000"/>
                </a:solidFill>
                <a:ea typeface="Arial"/>
              </a:rPr>
              <a:t>Upper management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Lower level employees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Human resources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Each person in the workplace is responsible</a:t>
            </a:r>
            <a:endParaRPr lang="en-US" dirty="0">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Rather than making sweeping generalizations, what should we do?</a:t>
            </a:r>
          </a:p>
          <a:p>
            <a:pPr lvl="1">
              <a:lnSpc>
                <a:spcPct val="115000"/>
              </a:lnSpc>
              <a:spcBef>
                <a:spcPts val="0"/>
              </a:spcBef>
              <a:spcAft>
                <a:spcPts val="0"/>
              </a:spcAft>
              <a:buFont typeface="+mj-lt"/>
              <a:buAutoNum type="alphaLcParenR"/>
            </a:pPr>
            <a:r>
              <a:rPr lang="en-US" dirty="0">
                <a:ea typeface="Arial"/>
              </a:rPr>
              <a:t>Try to get to know people as individuals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Reduce the </a:t>
            </a:r>
            <a:r>
              <a:rPr lang="en-US" dirty="0">
                <a:solidFill>
                  <a:srgbClr val="000000"/>
                </a:solidFill>
                <a:ea typeface="Arial"/>
              </a:rPr>
              <a:t>stereotypes others have of us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Make assumptions based on memories from school, TV, and movies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Understand that everyone has stereotypes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084124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How long does it typically take to make a judgment about someone?</a:t>
            </a:r>
          </a:p>
          <a:p>
            <a:pPr lvl="1">
              <a:lnSpc>
                <a:spcPct val="115000"/>
              </a:lnSpc>
              <a:spcBef>
                <a:spcPts val="0"/>
              </a:spcBef>
              <a:spcAft>
                <a:spcPts val="0"/>
              </a:spcAft>
              <a:buFont typeface="+mj-lt"/>
              <a:buAutoNum type="alphaLcParenR"/>
            </a:pPr>
            <a:r>
              <a:rPr lang="en-US" dirty="0">
                <a:solidFill>
                  <a:srgbClr val="000000"/>
                </a:solidFill>
                <a:ea typeface="Arial"/>
              </a:rPr>
              <a:t>60 sections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45 seconds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30 seconds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3 minutes</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What is an example of a step to take to change your personal approach to diversity?</a:t>
            </a:r>
          </a:p>
          <a:p>
            <a:pPr lvl="1">
              <a:lnSpc>
                <a:spcPct val="115000"/>
              </a:lnSpc>
              <a:spcBef>
                <a:spcPts val="0"/>
              </a:spcBef>
              <a:spcAft>
                <a:spcPts val="0"/>
              </a:spcAft>
              <a:buFont typeface="+mj-lt"/>
              <a:buAutoNum type="alphaLcParenR"/>
            </a:pPr>
            <a:r>
              <a:rPr lang="en-US" dirty="0">
                <a:ea typeface="Arial"/>
              </a:rPr>
              <a:t>Periodically refine your judgment based on the opinions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Make judgments based only on feelings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Divide out the facts from your opinions, theories, and suppositions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Try to continue expanding </a:t>
            </a:r>
            <a:r>
              <a:rPr lang="en-US" dirty="0">
                <a:solidFill>
                  <a:srgbClr val="000000"/>
                </a:solidFill>
                <a:ea typeface="Arial"/>
              </a:rPr>
              <a:t>your biases</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36355325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When you have a stereotypical thought about a group that is different from you, what is a productive next step to take?</a:t>
            </a:r>
          </a:p>
          <a:p>
            <a:pPr lvl="1">
              <a:lnSpc>
                <a:spcPct val="115000"/>
              </a:lnSpc>
              <a:spcBef>
                <a:spcPts val="0"/>
              </a:spcBef>
              <a:spcAft>
                <a:spcPts val="0"/>
              </a:spcAft>
              <a:buFont typeface="+mj-lt"/>
              <a:buAutoNum type="alphaLcParenR"/>
            </a:pPr>
            <a:r>
              <a:rPr lang="en-US" dirty="0">
                <a:solidFill>
                  <a:srgbClr val="000000"/>
                </a:solidFill>
                <a:ea typeface="Arial"/>
              </a:rPr>
              <a:t>Discuss your thoughts with Human Resources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Ignore the thought to avoid stereotyping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Watch media portrayals of stereotypes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Follow it up with an alternative thought based on facts</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When you have a stereotypical thought about a group that is different from you, what is not a productive step to take?</a:t>
            </a:r>
          </a:p>
          <a:p>
            <a:pPr lvl="1">
              <a:lnSpc>
                <a:spcPct val="115000"/>
              </a:lnSpc>
              <a:spcBef>
                <a:spcPts val="0"/>
              </a:spcBef>
              <a:spcAft>
                <a:spcPts val="0"/>
              </a:spcAft>
              <a:buFont typeface="+mj-lt"/>
              <a:buAutoNum type="alphaLcParenR"/>
            </a:pPr>
            <a:r>
              <a:rPr lang="en-US" dirty="0">
                <a:ea typeface="Arial"/>
              </a:rPr>
              <a:t>Engage in honest dialogue with others about race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Collect information for yourself</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Say nothing, to avoid being found out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Look for media portrayals </a:t>
            </a:r>
            <a:r>
              <a:rPr lang="en-US" dirty="0">
                <a:solidFill>
                  <a:srgbClr val="000000"/>
                </a:solidFill>
                <a:ea typeface="Arial"/>
              </a:rPr>
              <a:t>of different races that are realistic and positive</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33103458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Where do diversity initiatives start?</a:t>
            </a:r>
          </a:p>
          <a:p>
            <a:pPr lvl="1">
              <a:lnSpc>
                <a:spcPct val="115000"/>
              </a:lnSpc>
              <a:spcBef>
                <a:spcPts val="0"/>
              </a:spcBef>
              <a:spcAft>
                <a:spcPts val="0"/>
              </a:spcAft>
              <a:buFont typeface="+mj-lt"/>
              <a:buAutoNum type="alphaLcParenR"/>
            </a:pPr>
            <a:r>
              <a:rPr lang="en-US" dirty="0">
                <a:solidFill>
                  <a:srgbClr val="000000"/>
                </a:solidFill>
                <a:ea typeface="Arial"/>
              </a:rPr>
              <a:t>Top of a company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Middle management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Lower level employees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Change can be affected from any level</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is not a suggestion for a way to conduct a cultural audit in the workplace?</a:t>
            </a:r>
          </a:p>
          <a:p>
            <a:pPr lvl="1">
              <a:lnSpc>
                <a:spcPct val="115000"/>
              </a:lnSpc>
              <a:spcBef>
                <a:spcPts val="0"/>
              </a:spcBef>
              <a:spcAft>
                <a:spcPts val="0"/>
              </a:spcAft>
              <a:buFont typeface="+mj-lt"/>
              <a:buAutoNum type="alphaLcParenR"/>
            </a:pPr>
            <a:r>
              <a:rPr lang="en-US" dirty="0">
                <a:ea typeface="Arial"/>
              </a:rPr>
              <a:t>Learn some of the language of those in your community who speak other than standard English.</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Identify ways to value uniqueness among your colleagues.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Suggest and take steps to implement discussions or workshops aimed at understanding </a:t>
            </a:r>
            <a:r>
              <a:rPr lang="en-US" dirty="0">
                <a:solidFill>
                  <a:srgbClr val="000000"/>
                </a:solidFill>
                <a:ea typeface="Arial"/>
              </a:rPr>
              <a:t>and eliminating discrimination.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Leave copies of publications that educate about diversity in sight.</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6147120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484784"/>
            <a:ext cx="8229600" cy="5256584"/>
          </a:xfrm>
        </p:spPr>
        <p:txBody>
          <a:bodyPr>
            <a:normAutofit fontScale="55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is a suggestion to encourage breaking down stereotypical barriers in social, community, and other non-work settings?</a:t>
            </a:r>
          </a:p>
          <a:p>
            <a:pPr lvl="1">
              <a:lnSpc>
                <a:spcPct val="115000"/>
              </a:lnSpc>
              <a:spcBef>
                <a:spcPts val="0"/>
              </a:spcBef>
              <a:spcAft>
                <a:spcPts val="0"/>
              </a:spcAft>
              <a:buFont typeface="+mj-lt"/>
              <a:buAutoNum type="alphaLcParenR"/>
            </a:pPr>
            <a:r>
              <a:rPr lang="en-US" sz="2900" dirty="0">
                <a:solidFill>
                  <a:srgbClr val="000000"/>
                </a:solidFill>
                <a:ea typeface="Arial"/>
              </a:rPr>
              <a:t>Evaluate your buying habits so that you do support shops, companies, or personnel that </a:t>
            </a:r>
            <a:r>
              <a:rPr lang="en-US" sz="2900" dirty="0">
                <a:ea typeface="Arial"/>
              </a:rPr>
              <a:t>follow discriminatory practices.</a:t>
            </a:r>
            <a:endParaRPr lang="en-US" sz="2900" dirty="0">
              <a:latin typeface="Arial"/>
              <a:ea typeface="Arial"/>
            </a:endParaRPr>
          </a:p>
          <a:p>
            <a:pPr lvl="1">
              <a:lnSpc>
                <a:spcPct val="115000"/>
              </a:lnSpc>
              <a:spcBef>
                <a:spcPts val="0"/>
              </a:spcBef>
              <a:spcAft>
                <a:spcPts val="0"/>
              </a:spcAft>
              <a:buFont typeface="+mj-lt"/>
              <a:buAutoNum type="alphaLcParenR"/>
            </a:pPr>
            <a:r>
              <a:rPr lang="en-US" sz="2900" dirty="0">
                <a:ea typeface="Arial"/>
              </a:rPr>
              <a:t>Take steps to implement discussions or workshops aimed at understanding and eliminating discrimination.</a:t>
            </a:r>
            <a:endParaRPr lang="en-US" sz="2900" dirty="0">
              <a:latin typeface="Arial"/>
              <a:ea typeface="Arial"/>
            </a:endParaRPr>
          </a:p>
          <a:p>
            <a:pPr lvl="1">
              <a:lnSpc>
                <a:spcPct val="115000"/>
              </a:lnSpc>
              <a:spcBef>
                <a:spcPts val="0"/>
              </a:spcBef>
              <a:spcAft>
                <a:spcPts val="0"/>
              </a:spcAft>
              <a:buFont typeface="+mj-lt"/>
              <a:buAutoNum type="alphaLcParenR"/>
            </a:pPr>
            <a:r>
              <a:rPr lang="en-US" sz="2900" dirty="0">
                <a:ea typeface="Arial"/>
              </a:rPr>
              <a:t>Learn about the values and beliefs of others in your work organization.</a:t>
            </a:r>
            <a:endParaRPr lang="en-US" sz="2900" dirty="0">
              <a:latin typeface="Arial"/>
              <a:ea typeface="Arial"/>
            </a:endParaRPr>
          </a:p>
          <a:p>
            <a:pPr lvl="1">
              <a:lnSpc>
                <a:spcPct val="115000"/>
              </a:lnSpc>
              <a:spcBef>
                <a:spcPts val="0"/>
              </a:spcBef>
              <a:spcAft>
                <a:spcPts val="0"/>
              </a:spcAft>
              <a:buFont typeface="+mj-lt"/>
              <a:buAutoNum type="alphaLcParenR"/>
            </a:pPr>
            <a:r>
              <a:rPr lang="en-US" sz="2900" dirty="0">
                <a:ea typeface="Arial"/>
              </a:rPr>
              <a:t>Take steps to avoid discussions aimed at understanding and eliminating discrimination.</a:t>
            </a:r>
            <a:endParaRPr lang="en-US" sz="2900" dirty="0">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As you gain more awareness and knowledge about groups different than you, what positive change will occur?</a:t>
            </a:r>
          </a:p>
          <a:p>
            <a:pPr lvl="1">
              <a:lnSpc>
                <a:spcPct val="115000"/>
              </a:lnSpc>
              <a:spcBef>
                <a:spcPts val="0"/>
              </a:spcBef>
              <a:spcAft>
                <a:spcPts val="0"/>
              </a:spcAft>
              <a:buFont typeface="+mj-lt"/>
              <a:buAutoNum type="alphaLcParenR"/>
            </a:pPr>
            <a:r>
              <a:rPr lang="en-US" sz="2900" dirty="0">
                <a:ea typeface="Arial"/>
              </a:rPr>
              <a:t>You will become better equipped to educate and challenge others about their stereotypes.</a:t>
            </a:r>
            <a:endParaRPr lang="en-US" sz="2900" dirty="0">
              <a:latin typeface="Arial"/>
              <a:ea typeface="Arial"/>
            </a:endParaRPr>
          </a:p>
          <a:p>
            <a:pPr lvl="1">
              <a:lnSpc>
                <a:spcPct val="115000"/>
              </a:lnSpc>
              <a:spcBef>
                <a:spcPts val="0"/>
              </a:spcBef>
              <a:spcAft>
                <a:spcPts val="0"/>
              </a:spcAft>
              <a:buFont typeface="+mj-lt"/>
              <a:buAutoNum type="alphaLcParenR"/>
            </a:pPr>
            <a:r>
              <a:rPr lang="en-US" sz="2900" dirty="0">
                <a:ea typeface="Arial"/>
              </a:rPr>
              <a:t>You will investigate political candidates at all levels regarding their stance and activity against discrimination.</a:t>
            </a:r>
            <a:endParaRPr lang="en-US" sz="2900" dirty="0">
              <a:latin typeface="Arial"/>
              <a:ea typeface="Arial"/>
            </a:endParaRPr>
          </a:p>
          <a:p>
            <a:pPr lvl="1">
              <a:lnSpc>
                <a:spcPct val="115000"/>
              </a:lnSpc>
              <a:spcBef>
                <a:spcPts val="0"/>
              </a:spcBef>
              <a:spcAft>
                <a:spcPts val="0"/>
              </a:spcAft>
              <a:buFont typeface="+mj-lt"/>
              <a:buAutoNum type="alphaLcParenR"/>
            </a:pPr>
            <a:r>
              <a:rPr lang="en-US" sz="2900" dirty="0">
                <a:ea typeface="Arial"/>
              </a:rPr>
              <a:t>You will learn that </a:t>
            </a:r>
            <a:r>
              <a:rPr lang="en-US" sz="2900" dirty="0">
                <a:solidFill>
                  <a:srgbClr val="000000"/>
                </a:solidFill>
                <a:ea typeface="Arial"/>
              </a:rPr>
              <a:t>while we all have stereotypes, it's best not to discuss them openly.</a:t>
            </a:r>
            <a:endParaRPr lang="en-US" sz="2900" dirty="0">
              <a:solidFill>
                <a:srgbClr val="000000"/>
              </a:solidFill>
              <a:latin typeface="Arial"/>
              <a:ea typeface="Arial"/>
            </a:endParaRPr>
          </a:p>
          <a:p>
            <a:pPr lvl="1">
              <a:lnSpc>
                <a:spcPct val="115000"/>
              </a:lnSpc>
              <a:spcBef>
                <a:spcPts val="0"/>
              </a:spcBef>
              <a:spcAft>
                <a:spcPts val="0"/>
              </a:spcAft>
              <a:buFont typeface="+mj-lt"/>
              <a:buAutoNum type="alphaLcParenR"/>
            </a:pPr>
            <a:r>
              <a:rPr lang="en-US" sz="2900" dirty="0">
                <a:solidFill>
                  <a:srgbClr val="000000"/>
                </a:solidFill>
                <a:ea typeface="Arial"/>
              </a:rPr>
              <a:t>You will focus more on your opinions and less on facts when it comes to diversity.</a:t>
            </a:r>
            <a:endParaRPr lang="en-US" sz="2900" dirty="0"/>
          </a:p>
        </p:txBody>
      </p:sp>
    </p:spTree>
    <p:extLst>
      <p:ext uri="{BB962C8B-B14F-4D97-AF65-F5344CB8AC3E}">
        <p14:creationId xmlns:p14="http://schemas.microsoft.com/office/powerpoint/2010/main" val="41766517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Who is responsible for changing our stereotypes and breaking down the barriers?</a:t>
            </a:r>
          </a:p>
          <a:p>
            <a:pPr lvl="1">
              <a:lnSpc>
                <a:spcPct val="115000"/>
              </a:lnSpc>
              <a:spcBef>
                <a:spcPts val="0"/>
              </a:spcBef>
              <a:spcAft>
                <a:spcPts val="0"/>
              </a:spcAft>
              <a:buFont typeface="+mj-lt"/>
              <a:buAutoNum type="alphaLcParenR"/>
            </a:pPr>
            <a:r>
              <a:rPr lang="en-US" dirty="0">
                <a:solidFill>
                  <a:srgbClr val="000000"/>
                </a:solidFill>
                <a:ea typeface="Arial"/>
              </a:rPr>
              <a:t>Upper management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Lower level employees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Human resources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Each person in the workplace is responsible</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Rather than making sweeping generalizations, what should we do?</a:t>
            </a:r>
          </a:p>
          <a:p>
            <a:pPr lvl="1">
              <a:lnSpc>
                <a:spcPct val="115000"/>
              </a:lnSpc>
              <a:spcBef>
                <a:spcPts val="0"/>
              </a:spcBef>
              <a:spcAft>
                <a:spcPts val="0"/>
              </a:spcAft>
              <a:buFont typeface="+mj-lt"/>
              <a:buAutoNum type="alphaLcParenR"/>
            </a:pPr>
            <a:r>
              <a:rPr lang="en-US" dirty="0">
                <a:solidFill>
                  <a:srgbClr val="FF0000"/>
                </a:solidFill>
                <a:ea typeface="Arial"/>
              </a:rPr>
              <a:t>Try to get to know people as individuals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Reduce the stereotypes others have of us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Make assumptions based on memories from school, TV, and movies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Understand that everyone has stereotypes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0849603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How long does it typically take to make a judgment about someone?</a:t>
            </a:r>
          </a:p>
          <a:p>
            <a:pPr lvl="1">
              <a:lnSpc>
                <a:spcPct val="115000"/>
              </a:lnSpc>
              <a:spcBef>
                <a:spcPts val="0"/>
              </a:spcBef>
              <a:spcAft>
                <a:spcPts val="0"/>
              </a:spcAft>
              <a:buFont typeface="+mj-lt"/>
              <a:buAutoNum type="alphaLcParenR"/>
            </a:pPr>
            <a:r>
              <a:rPr lang="en-US" dirty="0">
                <a:solidFill>
                  <a:srgbClr val="000000"/>
                </a:solidFill>
                <a:ea typeface="Arial"/>
              </a:rPr>
              <a:t>60 sections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45 seconds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30 seconds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3 minutes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What is an example of a step to take to change your personal approach to diversity?</a:t>
            </a:r>
          </a:p>
          <a:p>
            <a:pPr lvl="1">
              <a:lnSpc>
                <a:spcPct val="115000"/>
              </a:lnSpc>
              <a:spcBef>
                <a:spcPts val="0"/>
              </a:spcBef>
              <a:spcAft>
                <a:spcPts val="0"/>
              </a:spcAft>
              <a:buFont typeface="+mj-lt"/>
              <a:buAutoNum type="alphaLcParenR"/>
            </a:pPr>
            <a:r>
              <a:rPr lang="en-US" dirty="0">
                <a:solidFill>
                  <a:srgbClr val="000000"/>
                </a:solidFill>
                <a:ea typeface="Arial"/>
              </a:rPr>
              <a:t>Periodically refine your judgment based on the opinions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Make judgments based only on feelings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Divide out the facts from your opinions, theories, and suppositions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Try to continue expanding your biases</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10782864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When you have a stereotypical thought about a group that is different from you, what is a productive next step to take?</a:t>
            </a:r>
          </a:p>
          <a:p>
            <a:pPr lvl="1">
              <a:lnSpc>
                <a:spcPct val="115000"/>
              </a:lnSpc>
              <a:spcBef>
                <a:spcPts val="0"/>
              </a:spcBef>
              <a:spcAft>
                <a:spcPts val="0"/>
              </a:spcAft>
              <a:buFont typeface="+mj-lt"/>
              <a:buAutoNum type="alphaLcParenR"/>
            </a:pPr>
            <a:r>
              <a:rPr lang="en-US" dirty="0">
                <a:solidFill>
                  <a:srgbClr val="000000"/>
                </a:solidFill>
                <a:ea typeface="Arial"/>
              </a:rPr>
              <a:t>Discuss your thoughts with Human Resources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Ignore the thought to avoid stereotyping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Watch media portrayals of stereotypes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Follow it up with an alternative thought based on facts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When you have a stereotypical thought about a group that is different from you, what is not a productive step to take?</a:t>
            </a:r>
          </a:p>
          <a:p>
            <a:pPr lvl="1">
              <a:lnSpc>
                <a:spcPct val="115000"/>
              </a:lnSpc>
              <a:spcBef>
                <a:spcPts val="0"/>
              </a:spcBef>
              <a:spcAft>
                <a:spcPts val="0"/>
              </a:spcAft>
              <a:buFont typeface="+mj-lt"/>
              <a:buAutoNum type="alphaLcParenR"/>
            </a:pPr>
            <a:r>
              <a:rPr lang="en-US" dirty="0">
                <a:solidFill>
                  <a:srgbClr val="000000"/>
                </a:solidFill>
                <a:ea typeface="Arial"/>
              </a:rPr>
              <a:t>Engage in honest dialogue with others about race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Collect information for yourself</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Say nothing, to avoid being found out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Look for media portrayals of different races that are realistic and positive</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7501402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Where do diversity initiatives start?</a:t>
            </a:r>
          </a:p>
          <a:p>
            <a:pPr lvl="1">
              <a:lnSpc>
                <a:spcPct val="115000"/>
              </a:lnSpc>
              <a:spcBef>
                <a:spcPts val="0"/>
              </a:spcBef>
              <a:spcAft>
                <a:spcPts val="0"/>
              </a:spcAft>
              <a:buFont typeface="+mj-lt"/>
              <a:buAutoNum type="alphaLcParenR"/>
            </a:pPr>
            <a:r>
              <a:rPr lang="en-US" dirty="0">
                <a:solidFill>
                  <a:srgbClr val="000000"/>
                </a:solidFill>
                <a:ea typeface="Arial"/>
              </a:rPr>
              <a:t>Top of a company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Middle management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Lower level employees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Change can be affected from any level</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is not a suggestion for a way to conduct a cultural audit in the workplace?</a:t>
            </a:r>
          </a:p>
          <a:p>
            <a:pPr lvl="1">
              <a:lnSpc>
                <a:spcPct val="115000"/>
              </a:lnSpc>
              <a:spcBef>
                <a:spcPts val="0"/>
              </a:spcBef>
              <a:spcAft>
                <a:spcPts val="0"/>
              </a:spcAft>
              <a:buFont typeface="+mj-lt"/>
              <a:buAutoNum type="alphaLcParenR"/>
            </a:pPr>
            <a:r>
              <a:rPr lang="en-US" dirty="0">
                <a:solidFill>
                  <a:srgbClr val="FF0000"/>
                </a:solidFill>
                <a:ea typeface="Arial"/>
              </a:rPr>
              <a:t>Learn some of the language of those in your community who speak other than standard English.</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Identify ways to value uniqueness among your colleagues.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Suggest and take steps to implement discussions or workshops aimed at understanding and eliminating discrimination.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Leave copies of publications that educate about diversity in sight.</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2061141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669911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484784"/>
            <a:ext cx="8229600" cy="5256584"/>
          </a:xfrm>
        </p:spPr>
        <p:txBody>
          <a:bodyPr>
            <a:normAutofit fontScale="55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is a suggestion to encourage breaking down stereotypical barriers in social, community, and other non-work settings?</a:t>
            </a:r>
          </a:p>
          <a:p>
            <a:pPr lvl="1">
              <a:lnSpc>
                <a:spcPct val="115000"/>
              </a:lnSpc>
              <a:spcBef>
                <a:spcPts val="0"/>
              </a:spcBef>
              <a:spcAft>
                <a:spcPts val="0"/>
              </a:spcAft>
              <a:buFont typeface="+mj-lt"/>
              <a:buAutoNum type="alphaLcParenR"/>
            </a:pPr>
            <a:r>
              <a:rPr lang="en-US" sz="2900" dirty="0">
                <a:solidFill>
                  <a:srgbClr val="000000"/>
                </a:solidFill>
                <a:ea typeface="Arial"/>
              </a:rPr>
              <a:t>Evaluate your buying habits so that you do support shops, companies, or personnel that follow discriminatory practices.</a:t>
            </a:r>
            <a:endParaRPr lang="en-US" sz="2900" dirty="0">
              <a:solidFill>
                <a:srgbClr val="000000"/>
              </a:solidFill>
              <a:latin typeface="Arial"/>
              <a:ea typeface="Arial"/>
            </a:endParaRPr>
          </a:p>
          <a:p>
            <a:pPr lvl="1">
              <a:lnSpc>
                <a:spcPct val="115000"/>
              </a:lnSpc>
              <a:spcBef>
                <a:spcPts val="0"/>
              </a:spcBef>
              <a:spcAft>
                <a:spcPts val="0"/>
              </a:spcAft>
              <a:buFont typeface="+mj-lt"/>
              <a:buAutoNum type="alphaLcParenR"/>
            </a:pPr>
            <a:r>
              <a:rPr lang="en-US" sz="2900" dirty="0">
                <a:solidFill>
                  <a:srgbClr val="FF0000"/>
                </a:solidFill>
                <a:ea typeface="Arial"/>
              </a:rPr>
              <a:t>Take steps to implement discussions or workshops aimed at understanding and eliminating discrimination.</a:t>
            </a:r>
            <a:endParaRPr lang="en-US" sz="2900" dirty="0">
              <a:solidFill>
                <a:srgbClr val="000000"/>
              </a:solidFill>
              <a:latin typeface="Arial"/>
              <a:ea typeface="Arial"/>
            </a:endParaRPr>
          </a:p>
          <a:p>
            <a:pPr lvl="1">
              <a:lnSpc>
                <a:spcPct val="115000"/>
              </a:lnSpc>
              <a:spcBef>
                <a:spcPts val="0"/>
              </a:spcBef>
              <a:spcAft>
                <a:spcPts val="0"/>
              </a:spcAft>
              <a:buFont typeface="+mj-lt"/>
              <a:buAutoNum type="alphaLcParenR"/>
            </a:pPr>
            <a:r>
              <a:rPr lang="en-US" sz="2900" dirty="0">
                <a:solidFill>
                  <a:srgbClr val="000000"/>
                </a:solidFill>
                <a:ea typeface="Arial"/>
              </a:rPr>
              <a:t>Learn about the values and beliefs of others in your work organization.</a:t>
            </a:r>
            <a:endParaRPr lang="en-US" sz="2900" dirty="0">
              <a:solidFill>
                <a:srgbClr val="000000"/>
              </a:solidFill>
              <a:latin typeface="Arial"/>
              <a:ea typeface="Arial"/>
            </a:endParaRPr>
          </a:p>
          <a:p>
            <a:pPr lvl="1">
              <a:lnSpc>
                <a:spcPct val="115000"/>
              </a:lnSpc>
              <a:spcBef>
                <a:spcPts val="0"/>
              </a:spcBef>
              <a:spcAft>
                <a:spcPts val="0"/>
              </a:spcAft>
              <a:buFont typeface="+mj-lt"/>
              <a:buAutoNum type="alphaLcParenR"/>
            </a:pPr>
            <a:r>
              <a:rPr lang="en-US" sz="2900" dirty="0">
                <a:solidFill>
                  <a:srgbClr val="000000"/>
                </a:solidFill>
                <a:ea typeface="Arial"/>
              </a:rPr>
              <a:t>Take steps to avoid discussions aimed at understanding and eliminating discrimination.</a:t>
            </a:r>
            <a:endParaRPr lang="en-US" sz="2900"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As you gain more awareness and knowledge about groups different than you, what positive change will occur?</a:t>
            </a:r>
          </a:p>
          <a:p>
            <a:pPr lvl="1">
              <a:lnSpc>
                <a:spcPct val="115000"/>
              </a:lnSpc>
              <a:spcBef>
                <a:spcPts val="0"/>
              </a:spcBef>
              <a:spcAft>
                <a:spcPts val="0"/>
              </a:spcAft>
              <a:buFont typeface="+mj-lt"/>
              <a:buAutoNum type="alphaLcParenR"/>
            </a:pPr>
            <a:r>
              <a:rPr lang="en-US" sz="2900" dirty="0">
                <a:solidFill>
                  <a:srgbClr val="FF0000"/>
                </a:solidFill>
                <a:ea typeface="Arial"/>
              </a:rPr>
              <a:t>You will become better equipped to educate and challenge others about their stereotypes.</a:t>
            </a:r>
            <a:endParaRPr lang="en-US" sz="2900" dirty="0">
              <a:solidFill>
                <a:srgbClr val="000000"/>
              </a:solidFill>
              <a:latin typeface="Arial"/>
              <a:ea typeface="Arial"/>
            </a:endParaRPr>
          </a:p>
          <a:p>
            <a:pPr lvl="1">
              <a:lnSpc>
                <a:spcPct val="115000"/>
              </a:lnSpc>
              <a:spcBef>
                <a:spcPts val="0"/>
              </a:spcBef>
              <a:spcAft>
                <a:spcPts val="0"/>
              </a:spcAft>
              <a:buFont typeface="+mj-lt"/>
              <a:buAutoNum type="alphaLcParenR"/>
            </a:pPr>
            <a:r>
              <a:rPr lang="en-US" sz="2900" dirty="0">
                <a:solidFill>
                  <a:srgbClr val="000000"/>
                </a:solidFill>
                <a:ea typeface="Arial"/>
              </a:rPr>
              <a:t>You will investigate political candidates at all levels regarding their stance and activity against discrimination.</a:t>
            </a:r>
            <a:endParaRPr lang="en-US" sz="2900" dirty="0">
              <a:solidFill>
                <a:srgbClr val="000000"/>
              </a:solidFill>
              <a:latin typeface="Arial"/>
              <a:ea typeface="Arial"/>
            </a:endParaRPr>
          </a:p>
          <a:p>
            <a:pPr lvl="1">
              <a:lnSpc>
                <a:spcPct val="115000"/>
              </a:lnSpc>
              <a:spcBef>
                <a:spcPts val="0"/>
              </a:spcBef>
              <a:spcAft>
                <a:spcPts val="0"/>
              </a:spcAft>
              <a:buFont typeface="+mj-lt"/>
              <a:buAutoNum type="alphaLcParenR"/>
            </a:pPr>
            <a:r>
              <a:rPr lang="en-US" sz="2900" dirty="0">
                <a:solidFill>
                  <a:srgbClr val="000000"/>
                </a:solidFill>
                <a:ea typeface="Arial"/>
              </a:rPr>
              <a:t>You will learn that while we all have stereotypes, it's best not to discuss them openly.</a:t>
            </a:r>
            <a:endParaRPr lang="en-US" sz="2900" dirty="0">
              <a:solidFill>
                <a:srgbClr val="000000"/>
              </a:solidFill>
              <a:latin typeface="Arial"/>
              <a:ea typeface="Arial"/>
            </a:endParaRPr>
          </a:p>
          <a:p>
            <a:pPr lvl="1">
              <a:lnSpc>
                <a:spcPct val="115000"/>
              </a:lnSpc>
              <a:spcBef>
                <a:spcPts val="0"/>
              </a:spcBef>
              <a:spcAft>
                <a:spcPts val="0"/>
              </a:spcAft>
              <a:buFont typeface="+mj-lt"/>
              <a:buAutoNum type="alphaLcParenR"/>
            </a:pPr>
            <a:r>
              <a:rPr lang="en-US" sz="2900" dirty="0">
                <a:solidFill>
                  <a:srgbClr val="000000"/>
                </a:solidFill>
                <a:ea typeface="Arial"/>
              </a:rPr>
              <a:t>You will focus more on your opinions and less on facts when it comes to diversity.</a:t>
            </a:r>
            <a:endParaRPr lang="en-US" sz="2900" dirty="0"/>
          </a:p>
        </p:txBody>
      </p:sp>
    </p:spTree>
    <p:extLst>
      <p:ext uri="{BB962C8B-B14F-4D97-AF65-F5344CB8AC3E}">
        <p14:creationId xmlns:p14="http://schemas.microsoft.com/office/powerpoint/2010/main" val="15956588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CA" dirty="0"/>
              <a:t>Module </a:t>
            </a:r>
            <a:r>
              <a:rPr lang="en-US" dirty="0"/>
              <a:t>Five: Verbal Communication Skills</a:t>
            </a:r>
            <a:endParaRPr lang="en-CA" dirty="0"/>
          </a:p>
        </p:txBody>
      </p:sp>
      <p:sp>
        <p:nvSpPr>
          <p:cNvPr id="17411" name="Content Placeholder 3"/>
          <p:cNvSpPr>
            <a:spLocks noGrp="1"/>
          </p:cNvSpPr>
          <p:nvPr>
            <p:ph idx="1"/>
          </p:nvPr>
        </p:nvSpPr>
        <p:spPr>
          <a:xfrm>
            <a:off x="457200" y="1831975"/>
            <a:ext cx="6400800" cy="4525963"/>
          </a:xfrm>
        </p:spPr>
        <p:txBody>
          <a:bodyPr>
            <a:normAutofit fontScale="92500" lnSpcReduction="10000"/>
          </a:bodyPr>
          <a:lstStyle/>
          <a:p>
            <a:r>
              <a:rPr lang="en-US" dirty="0"/>
              <a:t>Knowing how we use words to communicate is vital in understanding where it fits into diversity. Saying the right thing or even more important not saying the wrong thing will help you in your everyday life. Through this module we will touch on differences between listening and hearing, and asking the right questions and communicating with power.</a:t>
            </a:r>
          </a:p>
          <a:p>
            <a:pPr>
              <a:buFont typeface="Arial" charset="0"/>
              <a:buNone/>
            </a:pPr>
            <a:endParaRPr lang="en-CA" dirty="0"/>
          </a:p>
        </p:txBody>
      </p:sp>
      <p:sp>
        <p:nvSpPr>
          <p:cNvPr id="17412" name="Text Placeholder 4"/>
          <p:cNvSpPr>
            <a:spLocks noGrp="1"/>
          </p:cNvSpPr>
          <p:nvPr>
            <p:ph type="body" sz="quarter" idx="10"/>
          </p:nvPr>
        </p:nvSpPr>
        <p:spPr>
          <a:xfrm>
            <a:off x="7391400" y="381000"/>
            <a:ext cx="1752600" cy="4128120"/>
          </a:xfrm>
          <a:ln>
            <a:miter lim="800000"/>
            <a:headEnd/>
            <a:tailEnd/>
          </a:ln>
        </p:spPr>
        <p:txBody>
          <a:bodyPr/>
          <a:lstStyle/>
          <a:p>
            <a:r>
              <a:rPr lang="en-US" sz="1800" dirty="0"/>
              <a:t>I have come to believe over and over again that what is most important to me must be spoken, made verbal and shared, even at the risk of having it bruised or misunderstood.</a:t>
            </a:r>
          </a:p>
          <a:p>
            <a:endParaRPr lang="en-CA" sz="1800" dirty="0"/>
          </a:p>
          <a:p>
            <a:pPr algn="ctr"/>
            <a:r>
              <a:rPr lang="en-US" sz="1800" b="1" dirty="0"/>
              <a:t>Audre Lord</a:t>
            </a:r>
            <a:endParaRPr lang="en-CA" sz="1800" b="1" dirty="0"/>
          </a:p>
          <a:p>
            <a:endParaRPr lang="en-CA" sz="16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Listening and Hearing; They Aren’t the Same Thing</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2667587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277790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4"/>
          <p:cNvSpPr>
            <a:spLocks noGrp="1"/>
          </p:cNvSpPr>
          <p:nvPr>
            <p:ph type="title"/>
          </p:nvPr>
        </p:nvSpPr>
        <p:spPr/>
        <p:txBody>
          <a:bodyPr/>
          <a:lstStyle/>
          <a:p>
            <a:r>
              <a:rPr lang="en-US" dirty="0"/>
              <a:t>Asking Questions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78689147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Communicating With Power</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608386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is vital in understanding where verbal communication fits into diversity?</a:t>
            </a:r>
          </a:p>
          <a:p>
            <a:pPr lvl="1">
              <a:lnSpc>
                <a:spcPct val="115000"/>
              </a:lnSpc>
              <a:spcBef>
                <a:spcPts val="0"/>
              </a:spcBef>
              <a:spcAft>
                <a:spcPts val="0"/>
              </a:spcAft>
              <a:buFont typeface="+mj-lt"/>
              <a:buAutoNum type="alphaLcParenR"/>
            </a:pPr>
            <a:r>
              <a:rPr lang="en-US" dirty="0">
                <a:solidFill>
                  <a:srgbClr val="000000"/>
                </a:solidFill>
                <a:ea typeface="Arial"/>
              </a:rPr>
              <a:t>How to change your personal approach to diversity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Knowing when to make sweeping generalizations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Knowing how we use words to communicate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How to always say the right thing</a:t>
            </a:r>
            <a:endParaRPr lang="en-US" dirty="0">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requires concentration to allow the brain to process the meaning from words and sentences?</a:t>
            </a:r>
          </a:p>
          <a:p>
            <a:pPr lvl="1">
              <a:lnSpc>
                <a:spcPct val="115000"/>
              </a:lnSpc>
              <a:spcBef>
                <a:spcPts val="0"/>
              </a:spcBef>
              <a:spcAft>
                <a:spcPts val="0"/>
              </a:spcAft>
              <a:buFont typeface="+mj-lt"/>
              <a:buAutoNum type="alphaLcParenR"/>
            </a:pPr>
            <a:r>
              <a:rPr lang="en-US" dirty="0">
                <a:ea typeface="Arial"/>
              </a:rPr>
              <a:t>Collecting information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Listening</a:t>
            </a:r>
            <a:endParaRPr lang="en-US" dirty="0">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Hearing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Stereotyping</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39642137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Though adults can speak 100-150 words a minute, how many words can the brain think per minute?</a:t>
            </a:r>
          </a:p>
          <a:p>
            <a:pPr lvl="1">
              <a:lnSpc>
                <a:spcPct val="115000"/>
              </a:lnSpc>
              <a:spcBef>
                <a:spcPts val="0"/>
              </a:spcBef>
              <a:spcAft>
                <a:spcPts val="0"/>
              </a:spcAft>
              <a:buFont typeface="+mj-lt"/>
              <a:buAutoNum type="alphaLcParenR"/>
            </a:pPr>
            <a:r>
              <a:rPr lang="en-US" dirty="0">
                <a:solidFill>
                  <a:srgbClr val="000000"/>
                </a:solidFill>
                <a:ea typeface="Arial"/>
              </a:rPr>
              <a:t>60-100</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100-200</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200-300</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400-500</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What does the art of active listening allow us to do?</a:t>
            </a:r>
          </a:p>
          <a:p>
            <a:pPr lvl="1">
              <a:lnSpc>
                <a:spcPct val="115000"/>
              </a:lnSpc>
              <a:spcBef>
                <a:spcPts val="0"/>
              </a:spcBef>
              <a:spcAft>
                <a:spcPts val="0"/>
              </a:spcAft>
              <a:buFont typeface="+mj-lt"/>
              <a:buAutoNum type="alphaLcParenR"/>
            </a:pPr>
            <a:r>
              <a:rPr lang="en-US" dirty="0">
                <a:ea typeface="Arial"/>
              </a:rPr>
              <a:t>To continues to build on our biases.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To fully receive a message from another person.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To have time to tend </a:t>
            </a:r>
            <a:r>
              <a:rPr lang="en-US" dirty="0">
                <a:solidFill>
                  <a:srgbClr val="000000"/>
                </a:solidFill>
                <a:ea typeface="Arial"/>
              </a:rPr>
              <a:t>to our other responsibilities. </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To breeze over the multiple dimensions of the communication that makes up an entire message.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59624848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is an example of a barrier to listening effectively?</a:t>
            </a:r>
          </a:p>
          <a:p>
            <a:pPr lvl="1">
              <a:lnSpc>
                <a:spcPct val="115000"/>
              </a:lnSpc>
              <a:spcBef>
                <a:spcPts val="0"/>
              </a:spcBef>
              <a:spcAft>
                <a:spcPts val="0"/>
              </a:spcAft>
              <a:buFont typeface="+mj-lt"/>
              <a:buAutoNum type="alphaLcParenR"/>
            </a:pPr>
            <a:r>
              <a:rPr lang="en-US" dirty="0">
                <a:ea typeface="Arial"/>
              </a:rPr>
              <a:t>The level of clarity in the language.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In-person meetings.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Using an interpreter.</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Being sensitive to the multiple dimensions of the communication.</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What is critical so that the message you are receiving is accurate and complete?</a:t>
            </a:r>
          </a:p>
          <a:p>
            <a:pPr lvl="1">
              <a:lnSpc>
                <a:spcPct val="115000"/>
              </a:lnSpc>
              <a:spcBef>
                <a:spcPts val="0"/>
              </a:spcBef>
              <a:spcAft>
                <a:spcPts val="0"/>
              </a:spcAft>
              <a:buFont typeface="+mj-lt"/>
              <a:buAutoNum type="alphaLcParenR"/>
            </a:pPr>
            <a:r>
              <a:rPr lang="en-US" dirty="0">
                <a:ea typeface="Arial"/>
              </a:rPr>
              <a:t>Open dialogue about race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Information gathering skills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Active listening skills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Question-asking skills</a:t>
            </a:r>
            <a:endParaRPr lang="en-US" dirty="0">
              <a:latin typeface="Arial"/>
              <a:ea typeface="Arial"/>
            </a:endParaRPr>
          </a:p>
          <a:p>
            <a:endParaRPr lang="en-US" dirty="0"/>
          </a:p>
        </p:txBody>
      </p:sp>
    </p:spTree>
    <p:extLst>
      <p:ext uri="{BB962C8B-B14F-4D97-AF65-F5344CB8AC3E}">
        <p14:creationId xmlns:p14="http://schemas.microsoft.com/office/powerpoint/2010/main" val="39154433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What is an example of an open question?</a:t>
            </a:r>
          </a:p>
          <a:p>
            <a:pPr lvl="1">
              <a:lnSpc>
                <a:spcPct val="115000"/>
              </a:lnSpc>
              <a:spcBef>
                <a:spcPts val="0"/>
              </a:spcBef>
              <a:spcAft>
                <a:spcPts val="0"/>
              </a:spcAft>
              <a:buFont typeface="+mj-lt"/>
              <a:buAutoNum type="alphaLcParenR"/>
            </a:pPr>
            <a:r>
              <a:rPr lang="en-US" dirty="0">
                <a:solidFill>
                  <a:srgbClr val="000000"/>
                </a:solidFill>
                <a:ea typeface="Arial"/>
              </a:rPr>
              <a:t>What time is the diversity training?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What are our benchmarks for improving our diversity training?</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Who is giving the training on diversity?</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Do we have a diversity program at our company?</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is an example of a clarifying question?</a:t>
            </a:r>
          </a:p>
          <a:p>
            <a:pPr lvl="1">
              <a:lnSpc>
                <a:spcPct val="115000"/>
              </a:lnSpc>
              <a:spcBef>
                <a:spcPts val="0"/>
              </a:spcBef>
              <a:spcAft>
                <a:spcPts val="0"/>
              </a:spcAft>
              <a:buFont typeface="+mj-lt"/>
              <a:buAutoNum type="alphaLcParenR"/>
            </a:pPr>
            <a:r>
              <a:rPr lang="en-US" dirty="0">
                <a:ea typeface="Arial"/>
              </a:rPr>
              <a:t>I heard your proposed budget number, but could I step out for a moment?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 heard your proposed budget number, but when is our next meeting?</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 heard your proposed budget number, but what sort of diversity program training modules can we really afford?</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 heard your proposed </a:t>
            </a:r>
            <a:r>
              <a:rPr lang="en-US" dirty="0">
                <a:solidFill>
                  <a:srgbClr val="000000"/>
                </a:solidFill>
                <a:ea typeface="Arial"/>
              </a:rPr>
              <a:t>budget number, but when is the budget due?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740900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is a method you can use to make communication with a non-English speaking person more efficient and message-effective?</a:t>
            </a:r>
          </a:p>
          <a:p>
            <a:pPr lvl="1">
              <a:lnSpc>
                <a:spcPct val="115000"/>
              </a:lnSpc>
              <a:spcBef>
                <a:spcPts val="0"/>
              </a:spcBef>
              <a:spcAft>
                <a:spcPts val="0"/>
              </a:spcAft>
              <a:buFont typeface="+mj-lt"/>
              <a:buAutoNum type="alphaLcParenR"/>
            </a:pPr>
            <a:r>
              <a:rPr lang="en-US" dirty="0">
                <a:solidFill>
                  <a:srgbClr val="000000"/>
                </a:solidFill>
                <a:ea typeface="Arial"/>
              </a:rPr>
              <a:t>Use only closed questions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Move closer</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Understand that using hearing instruments can be tiring</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Draw a concept if you realize that words alone are not conveying it</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What is a suggestion for communicating with a person who is hearing impaired?</a:t>
            </a:r>
          </a:p>
          <a:p>
            <a:pPr lvl="1">
              <a:lnSpc>
                <a:spcPct val="115000"/>
              </a:lnSpc>
              <a:spcBef>
                <a:spcPts val="0"/>
              </a:spcBef>
              <a:spcAft>
                <a:spcPts val="0"/>
              </a:spcAft>
              <a:buFont typeface="+mj-lt"/>
              <a:buAutoNum type="alphaLcParenR"/>
            </a:pPr>
            <a:r>
              <a:rPr lang="en-US" dirty="0">
                <a:ea typeface="Arial"/>
              </a:rPr>
              <a:t>Take the surroundings into account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Enlist the assistance </a:t>
            </a:r>
            <a:r>
              <a:rPr lang="en-US" dirty="0">
                <a:solidFill>
                  <a:srgbClr val="000000"/>
                </a:solidFill>
                <a:ea typeface="Arial"/>
              </a:rPr>
              <a:t>of a translator as necessary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Speak a bit more slowly than you normally do</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Try different words that accomplish the same purpose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37324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27964001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is vital in understanding where verbal communication fits into diversity?</a:t>
            </a:r>
          </a:p>
          <a:p>
            <a:pPr lvl="1">
              <a:lnSpc>
                <a:spcPct val="115000"/>
              </a:lnSpc>
              <a:spcBef>
                <a:spcPts val="0"/>
              </a:spcBef>
              <a:spcAft>
                <a:spcPts val="0"/>
              </a:spcAft>
              <a:buFont typeface="+mj-lt"/>
              <a:buAutoNum type="alphaLcParenR"/>
            </a:pPr>
            <a:r>
              <a:rPr lang="en-US" dirty="0">
                <a:solidFill>
                  <a:srgbClr val="000000"/>
                </a:solidFill>
                <a:ea typeface="Arial"/>
              </a:rPr>
              <a:t>How to change your personal approach to diversity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Knowing when to make sweeping generalizations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Knowing how we use words to communicate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How to always say the right thing</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requires concentration to allow the brain to process the meaning from words and sentences?</a:t>
            </a:r>
          </a:p>
          <a:p>
            <a:pPr lvl="1">
              <a:lnSpc>
                <a:spcPct val="115000"/>
              </a:lnSpc>
              <a:spcBef>
                <a:spcPts val="0"/>
              </a:spcBef>
              <a:spcAft>
                <a:spcPts val="0"/>
              </a:spcAft>
              <a:buFont typeface="+mj-lt"/>
              <a:buAutoNum type="alphaLcParenR"/>
            </a:pPr>
            <a:r>
              <a:rPr lang="en-US" dirty="0">
                <a:solidFill>
                  <a:srgbClr val="000000"/>
                </a:solidFill>
                <a:ea typeface="Arial"/>
              </a:rPr>
              <a:t>Collecting information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Listening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Hearing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Stereotyping</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5735413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Though adults can speak 100-150 words a minute, how many words can the brain think per minute?</a:t>
            </a:r>
          </a:p>
          <a:p>
            <a:pPr lvl="1">
              <a:lnSpc>
                <a:spcPct val="115000"/>
              </a:lnSpc>
              <a:spcBef>
                <a:spcPts val="0"/>
              </a:spcBef>
              <a:spcAft>
                <a:spcPts val="0"/>
              </a:spcAft>
              <a:buFont typeface="+mj-lt"/>
              <a:buAutoNum type="alphaLcParenR"/>
            </a:pPr>
            <a:r>
              <a:rPr lang="en-US" dirty="0">
                <a:solidFill>
                  <a:srgbClr val="000000"/>
                </a:solidFill>
                <a:ea typeface="Arial"/>
              </a:rPr>
              <a:t>60-100</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100-200</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200-300</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400-500</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What does the art of active listening allow us to do?</a:t>
            </a:r>
          </a:p>
          <a:p>
            <a:pPr lvl="1">
              <a:lnSpc>
                <a:spcPct val="115000"/>
              </a:lnSpc>
              <a:spcBef>
                <a:spcPts val="0"/>
              </a:spcBef>
              <a:spcAft>
                <a:spcPts val="0"/>
              </a:spcAft>
              <a:buFont typeface="+mj-lt"/>
              <a:buAutoNum type="alphaLcParenR"/>
            </a:pPr>
            <a:r>
              <a:rPr lang="en-US" dirty="0">
                <a:solidFill>
                  <a:srgbClr val="000000"/>
                </a:solidFill>
                <a:ea typeface="Arial"/>
              </a:rPr>
              <a:t>To continues to build on our biases.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To fully receive a message from another person.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To have time to tend to our other responsibilities. </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To breeze over the multiple dimensions of the communication that makes up an entire message.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5119893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is an example of a barrier to listening effectively?</a:t>
            </a:r>
          </a:p>
          <a:p>
            <a:pPr lvl="1">
              <a:lnSpc>
                <a:spcPct val="115000"/>
              </a:lnSpc>
              <a:spcBef>
                <a:spcPts val="0"/>
              </a:spcBef>
              <a:spcAft>
                <a:spcPts val="0"/>
              </a:spcAft>
              <a:buFont typeface="+mj-lt"/>
              <a:buAutoNum type="alphaLcParenR"/>
            </a:pPr>
            <a:r>
              <a:rPr lang="en-US" dirty="0">
                <a:solidFill>
                  <a:srgbClr val="FF0000"/>
                </a:solidFill>
                <a:ea typeface="Arial"/>
              </a:rPr>
              <a:t>The level of clarity in the language.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In-person meetings.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Using an interpreter.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Being sensitive to the multiple dimensions of the communication.</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What is critical so that the message you are receiving is accurate and complete?</a:t>
            </a:r>
          </a:p>
          <a:p>
            <a:pPr lvl="1">
              <a:lnSpc>
                <a:spcPct val="115000"/>
              </a:lnSpc>
              <a:spcBef>
                <a:spcPts val="0"/>
              </a:spcBef>
              <a:spcAft>
                <a:spcPts val="0"/>
              </a:spcAft>
              <a:buFont typeface="+mj-lt"/>
              <a:buAutoNum type="alphaLcParenR"/>
            </a:pPr>
            <a:r>
              <a:rPr lang="en-US" dirty="0">
                <a:solidFill>
                  <a:srgbClr val="000000"/>
                </a:solidFill>
                <a:ea typeface="Arial"/>
              </a:rPr>
              <a:t>Open dialogue about race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Information gathering skills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Active listening skills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Question-asking skills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21668991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What is an example of an open question?</a:t>
            </a:r>
          </a:p>
          <a:p>
            <a:pPr lvl="1">
              <a:lnSpc>
                <a:spcPct val="115000"/>
              </a:lnSpc>
              <a:spcBef>
                <a:spcPts val="0"/>
              </a:spcBef>
              <a:spcAft>
                <a:spcPts val="0"/>
              </a:spcAft>
              <a:buFont typeface="+mj-lt"/>
              <a:buAutoNum type="alphaLcParenR"/>
            </a:pPr>
            <a:r>
              <a:rPr lang="en-US" dirty="0">
                <a:solidFill>
                  <a:srgbClr val="000000"/>
                </a:solidFill>
                <a:ea typeface="Arial"/>
              </a:rPr>
              <a:t>What time is the diversity training?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What are our benchmarks for improving our diversity training?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Who is giving the training on diversity?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Do we have a diversity program at our company?</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is an example of a clarifying question?</a:t>
            </a:r>
          </a:p>
          <a:p>
            <a:pPr lvl="1">
              <a:lnSpc>
                <a:spcPct val="115000"/>
              </a:lnSpc>
              <a:spcBef>
                <a:spcPts val="0"/>
              </a:spcBef>
              <a:spcAft>
                <a:spcPts val="0"/>
              </a:spcAft>
              <a:buFont typeface="+mj-lt"/>
              <a:buAutoNum type="alphaLcParenR"/>
            </a:pPr>
            <a:r>
              <a:rPr lang="en-US" dirty="0">
                <a:solidFill>
                  <a:srgbClr val="000000"/>
                </a:solidFill>
                <a:ea typeface="Arial"/>
              </a:rPr>
              <a:t>I heard your proposed budget number, but could I step out for a moment?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 heard your proposed budget number, but when is our next meeting?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I heard your proposed budget number, but what sort of diversity program training modules can we really afford?</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 heard your proposed budget number, but when is the budget due?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30526833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is a method you can use to make communication with a non-English speaking person more efficient and message-effective?</a:t>
            </a:r>
          </a:p>
          <a:p>
            <a:pPr lvl="1">
              <a:lnSpc>
                <a:spcPct val="115000"/>
              </a:lnSpc>
              <a:spcBef>
                <a:spcPts val="0"/>
              </a:spcBef>
              <a:spcAft>
                <a:spcPts val="0"/>
              </a:spcAft>
              <a:buFont typeface="+mj-lt"/>
              <a:buAutoNum type="alphaLcParenR"/>
            </a:pPr>
            <a:r>
              <a:rPr lang="en-US" dirty="0">
                <a:solidFill>
                  <a:srgbClr val="000000"/>
                </a:solidFill>
                <a:ea typeface="Arial"/>
              </a:rPr>
              <a:t>Use only closed questions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Move closer</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Understand that using hearing instruments can be tiring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Draw a concept if you realize that words alone are not conveying it</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What is a suggestion for communicating with a person who is hearing impaired?</a:t>
            </a:r>
          </a:p>
          <a:p>
            <a:pPr lvl="1">
              <a:lnSpc>
                <a:spcPct val="115000"/>
              </a:lnSpc>
              <a:spcBef>
                <a:spcPts val="0"/>
              </a:spcBef>
              <a:spcAft>
                <a:spcPts val="0"/>
              </a:spcAft>
              <a:buFont typeface="+mj-lt"/>
              <a:buAutoNum type="alphaLcParenR"/>
            </a:pPr>
            <a:r>
              <a:rPr lang="en-US" dirty="0">
                <a:solidFill>
                  <a:srgbClr val="FF0000"/>
                </a:solidFill>
                <a:ea typeface="Arial"/>
              </a:rPr>
              <a:t>Take the surroundings into account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Enlist the assistance of a translator as necessary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Speak a bit more slowly than you normally do</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Try different words that accomplish the same purpose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26588377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3"/>
          <p:cNvSpPr>
            <a:spLocks noGrp="1"/>
          </p:cNvSpPr>
          <p:nvPr>
            <p:ph type="title"/>
          </p:nvPr>
        </p:nvSpPr>
        <p:spPr/>
        <p:txBody>
          <a:bodyPr/>
          <a:lstStyle/>
          <a:p>
            <a:r>
              <a:rPr lang="en-CA" dirty="0"/>
              <a:t>Module </a:t>
            </a:r>
            <a:r>
              <a:rPr lang="en-US" dirty="0"/>
              <a:t>Six: Non-Verbal Communication Skills</a:t>
            </a:r>
            <a:endParaRPr lang="en-CA" dirty="0"/>
          </a:p>
        </p:txBody>
      </p:sp>
      <p:sp>
        <p:nvSpPr>
          <p:cNvPr id="23555" name="Content Placeholder 4"/>
          <p:cNvSpPr>
            <a:spLocks noGrp="1"/>
          </p:cNvSpPr>
          <p:nvPr>
            <p:ph idx="1"/>
          </p:nvPr>
        </p:nvSpPr>
        <p:spPr/>
        <p:txBody>
          <a:bodyPr>
            <a:normAutofit/>
          </a:bodyPr>
          <a:lstStyle/>
          <a:p>
            <a:r>
              <a:rPr lang="en-US" dirty="0"/>
              <a:t>We all communicate nonverbally. The image that we project from our nonverbal communication affects the way that our spoken communication is received. While interpreting body language is important, it is equally important to understand what your nonverbal communication is telling others.</a:t>
            </a:r>
          </a:p>
        </p:txBody>
      </p:sp>
      <p:sp>
        <p:nvSpPr>
          <p:cNvPr id="23556" name="Text Placeholder 5"/>
          <p:cNvSpPr>
            <a:spLocks noGrp="1"/>
          </p:cNvSpPr>
          <p:nvPr>
            <p:ph type="body" sz="quarter" idx="10"/>
          </p:nvPr>
        </p:nvSpPr>
        <p:spPr>
          <a:xfrm>
            <a:off x="7391400" y="381000"/>
            <a:ext cx="1752600" cy="4056112"/>
          </a:xfrm>
          <a:ln>
            <a:miter lim="800000"/>
            <a:headEnd/>
            <a:tailEnd/>
          </a:ln>
        </p:spPr>
        <p:txBody>
          <a:bodyPr/>
          <a:lstStyle/>
          <a:p>
            <a:r>
              <a:rPr lang="en-US" sz="1800" dirty="0"/>
              <a:t>Deafness has left me acutely aware of both the duplicity that language is capable of and the many expressions the body cannot hide.</a:t>
            </a:r>
          </a:p>
          <a:p>
            <a:endParaRPr lang="en-CA" sz="1800" dirty="0"/>
          </a:p>
          <a:p>
            <a:r>
              <a:rPr lang="en-US" sz="1800" b="1" dirty="0"/>
              <a:t>Terry Galloway</a:t>
            </a:r>
            <a:endParaRPr lang="en-CA" sz="1800" b="1" dirty="0"/>
          </a:p>
          <a:p>
            <a:endParaRPr lang="en-CA" sz="1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4"/>
          <p:cNvSpPr>
            <a:spLocks noGrp="1"/>
          </p:cNvSpPr>
          <p:nvPr>
            <p:ph type="title"/>
          </p:nvPr>
        </p:nvSpPr>
        <p:spPr/>
        <p:txBody>
          <a:bodyPr/>
          <a:lstStyle/>
          <a:p>
            <a:r>
              <a:rPr lang="en-US" dirty="0"/>
              <a:t>Body Language</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5259266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The Signals You Send to Others</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026768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dirty="0"/>
              <a:t>It’s Not What You Say, </a:t>
            </a:r>
            <a:br>
              <a:rPr lang="en-US" dirty="0"/>
            </a:br>
            <a:r>
              <a:rPr lang="en-US" dirty="0"/>
              <a:t>It’s How You Say It</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23431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While interpreting body language is important, what is equally important?</a:t>
            </a:r>
          </a:p>
          <a:p>
            <a:pPr lvl="1">
              <a:lnSpc>
                <a:spcPct val="115000"/>
              </a:lnSpc>
              <a:spcBef>
                <a:spcPts val="0"/>
              </a:spcBef>
              <a:spcAft>
                <a:spcPts val="0"/>
              </a:spcAft>
              <a:buFont typeface="+mj-lt"/>
              <a:buAutoNum type="alphaLcParenR"/>
            </a:pPr>
            <a:r>
              <a:rPr lang="en-US" dirty="0">
                <a:solidFill>
                  <a:srgbClr val="000000"/>
                </a:solidFill>
                <a:ea typeface="Arial"/>
              </a:rPr>
              <a:t>To use body language instead of verbal communication.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To understand what verbal communication is needed in every situation.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To use closed questions whenever possible.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To understand what your nonverbal communication is telling others.</a:t>
            </a:r>
            <a:endParaRPr lang="en-US" dirty="0">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can be defined as non-verbal communication involving the use of stylized gestures, postures, and physiologic signs that act as cues to other people?</a:t>
            </a:r>
          </a:p>
          <a:p>
            <a:pPr lvl="1">
              <a:lnSpc>
                <a:spcPct val="115000"/>
              </a:lnSpc>
              <a:spcBef>
                <a:spcPts val="0"/>
              </a:spcBef>
              <a:spcAft>
                <a:spcPts val="0"/>
              </a:spcAft>
              <a:buFont typeface="+mj-lt"/>
              <a:buAutoNum type="alphaLcParenR"/>
            </a:pPr>
            <a:r>
              <a:rPr lang="en-US" dirty="0">
                <a:ea typeface="Arial"/>
              </a:rPr>
              <a:t>Body language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Spoken language</a:t>
            </a:r>
            <a:endParaRPr lang="en-US" dirty="0">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Communication effectiveness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Ethnocentrism</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113761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a:spLocks noChangeArrowheads="1"/>
          </p:cNvSpPr>
          <p:nvPr/>
        </p:nvSpPr>
        <p:spPr bwMode="auto">
          <a:xfrm>
            <a:off x="755576" y="1844824"/>
            <a:ext cx="8050063"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Workplace Diversity</a:t>
            </a:r>
            <a:endParaRPr lang="en-US" sz="4800" dirty="0"/>
          </a:p>
          <a:p>
            <a:pPr algn="r" eaLnBrk="1" hangingPunct="1"/>
            <a:endParaRPr lang="en-CA" sz="2000" b="1" dirty="0">
              <a:latin typeface="Calibri" pitchFamily="34" charset="0"/>
            </a:endParaRPr>
          </a:p>
          <a:p>
            <a:pPr algn="r" eaLnBrk="1" hangingPunct="1"/>
            <a:endParaRPr lang="en-CA" sz="2000" b="1" dirty="0">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pic>
        <p:nvPicPr>
          <p:cNvPr id="5" name="Picture 4" descr="s00042"/>
          <p:cNvPicPr>
            <a:picLocks noChangeAspect="1"/>
          </p:cNvPicPr>
          <p:nvPr/>
        </p:nvPicPr>
        <p:blipFill rotWithShape="1">
          <a:blip r:embed="rId2" cstate="print">
            <a:extLst>
              <a:ext uri="{28A0092B-C50C-407E-A947-70E740481C1C}">
                <a14:useLocalDpi xmlns:a14="http://schemas.microsoft.com/office/drawing/2010/main" val="0"/>
              </a:ext>
            </a:extLst>
          </a:blip>
          <a:srcRect l="6925" r="7290" b="7397"/>
          <a:stretch/>
        </p:blipFill>
        <p:spPr bwMode="auto">
          <a:xfrm>
            <a:off x="7200550" y="4481488"/>
            <a:ext cx="1971413" cy="2393280"/>
          </a:xfrm>
          <a:prstGeom prst="rect">
            <a:avLst/>
          </a:prstGeom>
          <a:noFill/>
          <a:ln>
            <a:noFill/>
          </a:ln>
        </p:spPr>
      </p:pic>
    </p:spTree>
    <p:extLst>
      <p:ext uri="{BB962C8B-B14F-4D97-AF65-F5344CB8AC3E}">
        <p14:creationId xmlns:p14="http://schemas.microsoft.com/office/powerpoint/2010/main" val="416996286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What percent of American communication effectiveness is determined by nonverbal cues?</a:t>
            </a:r>
          </a:p>
          <a:p>
            <a:pPr lvl="1">
              <a:lnSpc>
                <a:spcPct val="115000"/>
              </a:lnSpc>
              <a:spcBef>
                <a:spcPts val="0"/>
              </a:spcBef>
              <a:spcAft>
                <a:spcPts val="0"/>
              </a:spcAft>
              <a:buFont typeface="+mj-lt"/>
              <a:buAutoNum type="alphaLcParenR"/>
            </a:pPr>
            <a:r>
              <a:rPr lang="en-US" dirty="0">
                <a:ea typeface="Arial"/>
              </a:rPr>
              <a:t>50%</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93%</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97%</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100%</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What is an example of positive body language?</a:t>
            </a:r>
          </a:p>
          <a:p>
            <a:pPr lvl="1">
              <a:lnSpc>
                <a:spcPct val="115000"/>
              </a:lnSpc>
              <a:spcBef>
                <a:spcPts val="0"/>
              </a:spcBef>
              <a:spcAft>
                <a:spcPts val="0"/>
              </a:spcAft>
              <a:buFont typeface="+mj-lt"/>
              <a:buAutoNum type="alphaLcParenR"/>
            </a:pPr>
            <a:r>
              <a:rPr lang="en-US" dirty="0">
                <a:ea typeface="Arial"/>
              </a:rPr>
              <a:t>Staring</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Hunched shoulders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Slouching</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Fully facing</a:t>
            </a:r>
            <a:endParaRPr lang="en-US" dirty="0">
              <a:latin typeface="Arial"/>
              <a:ea typeface="Arial"/>
            </a:endParaRPr>
          </a:p>
          <a:p>
            <a:endParaRPr lang="en-US" dirty="0"/>
          </a:p>
        </p:txBody>
      </p:sp>
    </p:spTree>
    <p:extLst>
      <p:ext uri="{BB962C8B-B14F-4D97-AF65-F5344CB8AC3E}">
        <p14:creationId xmlns:p14="http://schemas.microsoft.com/office/powerpoint/2010/main" val="285059492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are movements used to communicate needs, desires, and feelings to others?</a:t>
            </a:r>
          </a:p>
          <a:p>
            <a:pPr lvl="1">
              <a:lnSpc>
                <a:spcPct val="115000"/>
              </a:lnSpc>
              <a:spcBef>
                <a:spcPts val="0"/>
              </a:spcBef>
              <a:spcAft>
                <a:spcPts val="0"/>
              </a:spcAft>
              <a:buFont typeface="+mj-lt"/>
              <a:buAutoNum type="alphaLcParenR"/>
            </a:pPr>
            <a:r>
              <a:rPr lang="en-US" dirty="0">
                <a:ea typeface="Arial"/>
              </a:rPr>
              <a:t>Signals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Cultural awareness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Eye contact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Body Language</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In China, what may a lack of eye contact indicate?</a:t>
            </a:r>
          </a:p>
          <a:p>
            <a:pPr lvl="1">
              <a:lnSpc>
                <a:spcPct val="115000"/>
              </a:lnSpc>
              <a:spcBef>
                <a:spcPts val="0"/>
              </a:spcBef>
              <a:spcAft>
                <a:spcPts val="0"/>
              </a:spcAft>
              <a:buFont typeface="+mj-lt"/>
              <a:buAutoNum type="alphaLcParenR"/>
            </a:pPr>
            <a:r>
              <a:rPr lang="en-US" dirty="0">
                <a:ea typeface="Arial"/>
              </a:rPr>
              <a:t>That a person is confident and favorable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Avoiding a theft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 sign of respect</a:t>
            </a:r>
            <a:endParaRPr lang="en-US" dirty="0">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sign of disrespect</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410307799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Which statement is true about the social acceptability of gestures?</a:t>
            </a:r>
          </a:p>
          <a:p>
            <a:pPr lvl="1">
              <a:lnSpc>
                <a:spcPct val="115000"/>
              </a:lnSpc>
              <a:spcBef>
                <a:spcPts val="0"/>
              </a:spcBef>
              <a:spcAft>
                <a:spcPts val="0"/>
              </a:spcAft>
              <a:buFont typeface="+mj-lt"/>
              <a:buAutoNum type="alphaLcParenR"/>
            </a:pPr>
            <a:r>
              <a:rPr lang="en-US" dirty="0">
                <a:solidFill>
                  <a:srgbClr val="000000"/>
                </a:solidFill>
                <a:ea typeface="Arial"/>
              </a:rPr>
              <a:t>Gestures are a better means of communicating than spoken </a:t>
            </a:r>
            <a:r>
              <a:rPr lang="en-US" dirty="0">
                <a:ea typeface="Arial"/>
              </a:rPr>
              <a:t>words.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Gestures vary greatly according to cultural norms.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Gestures hold the same meanings across cultures.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More than 90% of gestures we send are socially acceptable.</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should any non-verbal signals you send match?</a:t>
            </a:r>
          </a:p>
          <a:p>
            <a:pPr lvl="1">
              <a:lnSpc>
                <a:spcPct val="115000"/>
              </a:lnSpc>
              <a:spcBef>
                <a:spcPts val="0"/>
              </a:spcBef>
              <a:spcAft>
                <a:spcPts val="0"/>
              </a:spcAft>
              <a:buFont typeface="+mj-lt"/>
              <a:buAutoNum type="alphaLcParenR"/>
            </a:pPr>
            <a:r>
              <a:rPr lang="en-US" dirty="0">
                <a:ea typeface="Arial"/>
              </a:rPr>
              <a:t>Your workplace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Your body language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Your words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Your gestures</a:t>
            </a:r>
            <a:endParaRPr lang="en-US" dirty="0">
              <a:latin typeface="Arial"/>
              <a:ea typeface="Arial"/>
            </a:endParaRPr>
          </a:p>
          <a:p>
            <a:endParaRPr lang="en-US" dirty="0"/>
          </a:p>
        </p:txBody>
      </p:sp>
    </p:spTree>
    <p:extLst>
      <p:ext uri="{BB962C8B-B14F-4D97-AF65-F5344CB8AC3E}">
        <p14:creationId xmlns:p14="http://schemas.microsoft.com/office/powerpoint/2010/main" val="169922387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warms up the tone of our voices?</a:t>
            </a:r>
          </a:p>
          <a:p>
            <a:pPr lvl="1">
              <a:lnSpc>
                <a:spcPct val="115000"/>
              </a:lnSpc>
              <a:spcBef>
                <a:spcPts val="0"/>
              </a:spcBef>
              <a:spcAft>
                <a:spcPts val="0"/>
              </a:spcAft>
              <a:buFont typeface="+mj-lt"/>
              <a:buAutoNum type="alphaLcParenR"/>
            </a:pPr>
            <a:r>
              <a:rPr lang="en-US" dirty="0">
                <a:ea typeface="Arial"/>
              </a:rPr>
              <a:t>Smiling</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Posture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 deeper voice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Practice</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What is not a tip that can help you improve your communication?</a:t>
            </a:r>
          </a:p>
          <a:p>
            <a:pPr lvl="1">
              <a:lnSpc>
                <a:spcPct val="115000"/>
              </a:lnSpc>
              <a:spcBef>
                <a:spcPts val="0"/>
              </a:spcBef>
              <a:spcAft>
                <a:spcPts val="0"/>
              </a:spcAft>
              <a:buFont typeface="+mj-lt"/>
              <a:buAutoNum type="alphaLcParenR"/>
            </a:pPr>
            <a:r>
              <a:rPr lang="en-US" dirty="0">
                <a:ea typeface="Arial"/>
              </a:rPr>
              <a:t>Breathing from your diaphragm.</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Recording your voice and listening to the playback.</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Enlisting a colleague or family member to get feedback about the tone of your voice.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Drinking caffeine to keep yourself alert while talking.</a:t>
            </a:r>
            <a:endParaRPr lang="en-US" dirty="0">
              <a:latin typeface="Arial"/>
              <a:ea typeface="Arial"/>
            </a:endParaRPr>
          </a:p>
          <a:p>
            <a:endParaRPr lang="en-US" dirty="0"/>
          </a:p>
        </p:txBody>
      </p:sp>
    </p:spTree>
    <p:extLst>
      <p:ext uri="{BB962C8B-B14F-4D97-AF65-F5344CB8AC3E}">
        <p14:creationId xmlns:p14="http://schemas.microsoft.com/office/powerpoint/2010/main" val="8196475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While interpreting body language is important, what is equally important?</a:t>
            </a:r>
          </a:p>
          <a:p>
            <a:pPr lvl="1">
              <a:lnSpc>
                <a:spcPct val="115000"/>
              </a:lnSpc>
              <a:spcBef>
                <a:spcPts val="0"/>
              </a:spcBef>
              <a:spcAft>
                <a:spcPts val="0"/>
              </a:spcAft>
              <a:buFont typeface="+mj-lt"/>
              <a:buAutoNum type="alphaLcParenR"/>
            </a:pPr>
            <a:r>
              <a:rPr lang="en-US" dirty="0">
                <a:solidFill>
                  <a:srgbClr val="000000"/>
                </a:solidFill>
                <a:ea typeface="Arial"/>
              </a:rPr>
              <a:t>To use body language instead of verbal communication.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To understand what verbal communication is needed in every situation.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To use closed questions whenever possible.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To understand what your nonverbal communication is telling others.</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can be defined as non-verbal communication involving the use of stylized gestures, postures, and physiologic signs that act as cues to other people?</a:t>
            </a:r>
          </a:p>
          <a:p>
            <a:pPr lvl="1">
              <a:lnSpc>
                <a:spcPct val="115000"/>
              </a:lnSpc>
              <a:spcBef>
                <a:spcPts val="0"/>
              </a:spcBef>
              <a:spcAft>
                <a:spcPts val="0"/>
              </a:spcAft>
              <a:buFont typeface="+mj-lt"/>
              <a:buAutoNum type="alphaLcParenR"/>
            </a:pPr>
            <a:r>
              <a:rPr lang="en-US" dirty="0">
                <a:solidFill>
                  <a:srgbClr val="FF0000"/>
                </a:solidFill>
                <a:ea typeface="Arial"/>
              </a:rPr>
              <a:t>Body language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Spoken language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Communication effectiveness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Ethnocentrism</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7783886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What percent of American communication effectiveness is determined by nonverbal cues?</a:t>
            </a:r>
          </a:p>
          <a:p>
            <a:pPr lvl="1">
              <a:lnSpc>
                <a:spcPct val="115000"/>
              </a:lnSpc>
              <a:spcBef>
                <a:spcPts val="0"/>
              </a:spcBef>
              <a:spcAft>
                <a:spcPts val="0"/>
              </a:spcAft>
              <a:buFont typeface="+mj-lt"/>
              <a:buAutoNum type="alphaLcParenR"/>
            </a:pPr>
            <a:r>
              <a:rPr lang="en-US" dirty="0">
                <a:solidFill>
                  <a:srgbClr val="000000"/>
                </a:solidFill>
                <a:ea typeface="Arial"/>
              </a:rPr>
              <a:t>50%</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93%</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97%</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100%</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What is an example of positive body language?</a:t>
            </a:r>
          </a:p>
          <a:p>
            <a:pPr lvl="1">
              <a:lnSpc>
                <a:spcPct val="115000"/>
              </a:lnSpc>
              <a:spcBef>
                <a:spcPts val="0"/>
              </a:spcBef>
              <a:spcAft>
                <a:spcPts val="0"/>
              </a:spcAft>
              <a:buFont typeface="+mj-lt"/>
              <a:buAutoNum type="alphaLcParenR"/>
            </a:pPr>
            <a:r>
              <a:rPr lang="en-US" dirty="0">
                <a:solidFill>
                  <a:srgbClr val="000000"/>
                </a:solidFill>
                <a:ea typeface="Arial"/>
              </a:rPr>
              <a:t>Staring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Hunched shoulders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Slouching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Fully facing</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280672624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What are movements used to communicate needs, desires, and feelings to others?</a:t>
            </a:r>
          </a:p>
          <a:p>
            <a:pPr lvl="1">
              <a:lnSpc>
                <a:spcPct val="115000"/>
              </a:lnSpc>
              <a:spcBef>
                <a:spcPts val="0"/>
              </a:spcBef>
              <a:spcAft>
                <a:spcPts val="0"/>
              </a:spcAft>
              <a:buFont typeface="+mj-lt"/>
              <a:buAutoNum type="alphaLcParenR"/>
            </a:pPr>
            <a:r>
              <a:rPr lang="en-US" dirty="0">
                <a:solidFill>
                  <a:srgbClr val="FF0000"/>
                </a:solidFill>
                <a:ea typeface="Arial"/>
              </a:rPr>
              <a:t>Signals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Cultural awareness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Eye contact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Body Language</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In China, what may a lack of eye contact indicate?</a:t>
            </a:r>
          </a:p>
          <a:p>
            <a:pPr lvl="1">
              <a:lnSpc>
                <a:spcPct val="115000"/>
              </a:lnSpc>
              <a:spcBef>
                <a:spcPts val="0"/>
              </a:spcBef>
              <a:spcAft>
                <a:spcPts val="0"/>
              </a:spcAft>
              <a:buFont typeface="+mj-lt"/>
              <a:buAutoNum type="alphaLcParenR"/>
            </a:pPr>
            <a:r>
              <a:rPr lang="en-US" dirty="0">
                <a:solidFill>
                  <a:srgbClr val="000000"/>
                </a:solidFill>
                <a:ea typeface="Arial"/>
              </a:rPr>
              <a:t>That a person is confident and favorable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Avoiding a theft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A sign of respect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sign of disrespect</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9751393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Which statement is true about the social acceptability of gestures?</a:t>
            </a:r>
          </a:p>
          <a:p>
            <a:pPr lvl="1">
              <a:lnSpc>
                <a:spcPct val="115000"/>
              </a:lnSpc>
              <a:spcBef>
                <a:spcPts val="0"/>
              </a:spcBef>
              <a:spcAft>
                <a:spcPts val="0"/>
              </a:spcAft>
              <a:buFont typeface="+mj-lt"/>
              <a:buAutoNum type="alphaLcParenR"/>
            </a:pPr>
            <a:r>
              <a:rPr lang="en-US" dirty="0">
                <a:solidFill>
                  <a:srgbClr val="000000"/>
                </a:solidFill>
                <a:ea typeface="Arial"/>
              </a:rPr>
              <a:t>Gestures are a better means of communicating than spoken words.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Gestures vary greatly according to cultural norms.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Gestures hold the same meanings across cultures.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More than 90% of gestures we send are socially acceptable.</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should any non-verbal signals you send match?</a:t>
            </a:r>
          </a:p>
          <a:p>
            <a:pPr lvl="1">
              <a:lnSpc>
                <a:spcPct val="115000"/>
              </a:lnSpc>
              <a:spcBef>
                <a:spcPts val="0"/>
              </a:spcBef>
              <a:spcAft>
                <a:spcPts val="0"/>
              </a:spcAft>
              <a:buFont typeface="+mj-lt"/>
              <a:buAutoNum type="alphaLcParenR"/>
            </a:pPr>
            <a:r>
              <a:rPr lang="en-US" dirty="0">
                <a:solidFill>
                  <a:srgbClr val="000000"/>
                </a:solidFill>
                <a:ea typeface="Arial"/>
              </a:rPr>
              <a:t>Your workplace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Your body language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Your words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Your gestures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98133450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warms up the tone of our voices?</a:t>
            </a:r>
          </a:p>
          <a:p>
            <a:pPr lvl="1">
              <a:lnSpc>
                <a:spcPct val="115000"/>
              </a:lnSpc>
              <a:spcBef>
                <a:spcPts val="0"/>
              </a:spcBef>
              <a:spcAft>
                <a:spcPts val="0"/>
              </a:spcAft>
              <a:buFont typeface="+mj-lt"/>
              <a:buAutoNum type="alphaLcParenR"/>
            </a:pPr>
            <a:r>
              <a:rPr lang="en-US" dirty="0">
                <a:solidFill>
                  <a:srgbClr val="FF0000"/>
                </a:solidFill>
                <a:ea typeface="Arial"/>
              </a:rPr>
              <a:t>Smiling</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Posture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deeper voice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Practice</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What is not a tip that can help you improve your communication?</a:t>
            </a:r>
          </a:p>
          <a:p>
            <a:pPr lvl="1">
              <a:lnSpc>
                <a:spcPct val="115000"/>
              </a:lnSpc>
              <a:spcBef>
                <a:spcPts val="0"/>
              </a:spcBef>
              <a:spcAft>
                <a:spcPts val="0"/>
              </a:spcAft>
              <a:buFont typeface="+mj-lt"/>
              <a:buAutoNum type="alphaLcParenR"/>
            </a:pPr>
            <a:r>
              <a:rPr lang="en-US" dirty="0">
                <a:solidFill>
                  <a:srgbClr val="000000"/>
                </a:solidFill>
                <a:ea typeface="Arial"/>
              </a:rPr>
              <a:t>Breathing from your diaphragm.</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Recording your voice and listening to the playback.</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Enlisting a colleague or family member to get feedback about the tone of your voice.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Drinking caffeine to keep yourself alert while talking.</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269332566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Seven: Being Proactive</a:t>
            </a:r>
            <a:endParaRPr lang="en-CA" dirty="0"/>
          </a:p>
        </p:txBody>
      </p:sp>
      <p:sp>
        <p:nvSpPr>
          <p:cNvPr id="27651" name="Content Placeholder 3"/>
          <p:cNvSpPr>
            <a:spLocks noGrp="1"/>
          </p:cNvSpPr>
          <p:nvPr>
            <p:ph idx="1"/>
          </p:nvPr>
        </p:nvSpPr>
        <p:spPr/>
        <p:txBody>
          <a:bodyPr/>
          <a:lstStyle/>
          <a:p>
            <a:endParaRPr lang="en-US" dirty="0"/>
          </a:p>
          <a:p>
            <a:r>
              <a:rPr lang="en-US" dirty="0"/>
              <a:t>Organizations who address diversity proactively will have the most success implementing and enhancing diversity programs. </a:t>
            </a:r>
            <a:endParaRPr lang="en-CA" dirty="0"/>
          </a:p>
        </p:txBody>
      </p:sp>
      <p:sp>
        <p:nvSpPr>
          <p:cNvPr id="27652" name="Text Placeholder 4"/>
          <p:cNvSpPr>
            <a:spLocks noGrp="1"/>
          </p:cNvSpPr>
          <p:nvPr>
            <p:ph type="body" sz="quarter" idx="10"/>
          </p:nvPr>
        </p:nvSpPr>
        <p:spPr>
          <a:xfrm>
            <a:off x="7391400" y="381000"/>
            <a:ext cx="1752600" cy="4200128"/>
          </a:xfrm>
          <a:ln>
            <a:miter lim="800000"/>
            <a:headEnd/>
            <a:tailEnd/>
          </a:ln>
        </p:spPr>
        <p:txBody>
          <a:bodyPr/>
          <a:lstStyle/>
          <a:p>
            <a:r>
              <a:rPr lang="en-US" sz="1800" dirty="0"/>
              <a:t>Race prejudice is not only a shadow over the colored--it is a shadow over all of us, and the shadow is darkest over those who feel it least and allow its evil effects to go on. </a:t>
            </a:r>
          </a:p>
          <a:p>
            <a:endParaRPr lang="en-CA" sz="1800" dirty="0"/>
          </a:p>
          <a:p>
            <a:pPr algn="r"/>
            <a:r>
              <a:rPr lang="en-US" sz="1800" b="1" dirty="0"/>
              <a:t>Pearl S. Buck</a:t>
            </a:r>
            <a:endParaRPr lang="en-CA" sz="1800" b="1" dirty="0"/>
          </a:p>
          <a:p>
            <a:endParaRPr lang="en-CA"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CA" dirty="0"/>
              <a:t>Module One: </a:t>
            </a:r>
            <a:br>
              <a:rPr lang="en-CA" dirty="0"/>
            </a:br>
            <a:r>
              <a:rPr lang="en-CA" dirty="0"/>
              <a:t>Getting Started</a:t>
            </a:r>
          </a:p>
        </p:txBody>
      </p:sp>
      <p:sp>
        <p:nvSpPr>
          <p:cNvPr id="6147" name="Content Placeholder 2"/>
          <p:cNvSpPr>
            <a:spLocks noGrp="1"/>
          </p:cNvSpPr>
          <p:nvPr>
            <p:ph idx="1"/>
          </p:nvPr>
        </p:nvSpPr>
        <p:spPr/>
        <p:txBody>
          <a:bodyPr/>
          <a:lstStyle/>
          <a:p>
            <a:pPr marL="0" indent="0">
              <a:buNone/>
            </a:pPr>
            <a:r>
              <a:rPr lang="en-US" dirty="0"/>
              <a:t>With the world becoming more mobile and diverse, diversity has taken on a new importance in the workplace. This workshop will help participants understand what diversity is all about, and how they can help create a more diverse world at work and at home.</a:t>
            </a:r>
          </a:p>
        </p:txBody>
      </p:sp>
      <p:sp>
        <p:nvSpPr>
          <p:cNvPr id="6148" name="Text Placeholder 3"/>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1800" dirty="0">
                <a:latin typeface="Cambria"/>
                <a:ea typeface="Times New Roman"/>
                <a:cs typeface="Times New Roman"/>
              </a:rPr>
              <a:t>Every new beginning comes from some other beginning's end.</a:t>
            </a:r>
            <a:endParaRPr lang="en-US" sz="1400" dirty="0">
              <a:ea typeface="Times New Roman"/>
              <a:cs typeface="Times New Roman"/>
            </a:endParaRPr>
          </a:p>
          <a:p>
            <a:pPr algn="ctr">
              <a:lnSpc>
                <a:spcPct val="115000"/>
              </a:lnSpc>
              <a:spcBef>
                <a:spcPts val="0"/>
              </a:spcBef>
              <a:spcAft>
                <a:spcPts val="1000"/>
              </a:spcAft>
            </a:pPr>
            <a:r>
              <a:rPr lang="en-US" sz="1800" b="1" dirty="0">
                <a:latin typeface="Cambria"/>
                <a:ea typeface="Times New Roman"/>
                <a:cs typeface="Times New Roman"/>
              </a:rPr>
              <a:t>Seneca</a:t>
            </a:r>
            <a:endParaRPr lang="en-US" sz="1400" b="1" dirty="0">
              <a:ea typeface="Times New Roman"/>
              <a:cs typeface="Times New Roman"/>
            </a:endParaRPr>
          </a:p>
          <a:p>
            <a:pPr eaLnBrk="1" hangingPunct="1"/>
            <a:endParaRPr lang="en-CA" sz="1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4"/>
          <p:cNvSpPr>
            <a:spLocks noGrp="1"/>
          </p:cNvSpPr>
          <p:nvPr>
            <p:ph type="title"/>
          </p:nvPr>
        </p:nvSpPr>
        <p:spPr/>
        <p:txBody>
          <a:bodyPr/>
          <a:lstStyle/>
          <a:p>
            <a:r>
              <a:rPr lang="en-US" dirty="0"/>
              <a:t>Encouraging Diversity </a:t>
            </a:r>
            <a:br>
              <a:rPr lang="en-US" dirty="0"/>
            </a:br>
            <a:r>
              <a:rPr lang="en-US" dirty="0"/>
              <a:t>in the Workplace</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10017897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Preventing Discrimination</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696586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Ways to Discourage Discrimination</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5964456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Which organizations will have the most success implementing and enhancing diversity programs?</a:t>
            </a:r>
          </a:p>
          <a:p>
            <a:pPr lvl="1">
              <a:lnSpc>
                <a:spcPct val="115000"/>
              </a:lnSpc>
              <a:spcBef>
                <a:spcPts val="0"/>
              </a:spcBef>
              <a:spcAft>
                <a:spcPts val="0"/>
              </a:spcAft>
              <a:buFont typeface="+mj-lt"/>
              <a:buAutoNum type="alphaLcParenR"/>
            </a:pPr>
            <a:r>
              <a:rPr lang="en-US" dirty="0">
                <a:solidFill>
                  <a:srgbClr val="000000"/>
                </a:solidFill>
                <a:ea typeface="Arial"/>
              </a:rPr>
              <a:t>Organizations with no history of employee harassment.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Organizations that address diversity when necessary.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Organizations with more than 50 employees.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Organizations who address diversity proactively.</a:t>
            </a:r>
            <a:endParaRPr lang="en-US" dirty="0">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is not an example of a benefit a diversity program would offer to the company?</a:t>
            </a:r>
          </a:p>
          <a:p>
            <a:pPr lvl="1">
              <a:lnSpc>
                <a:spcPct val="115000"/>
              </a:lnSpc>
              <a:spcBef>
                <a:spcPts val="0"/>
              </a:spcBef>
              <a:spcAft>
                <a:spcPts val="0"/>
              </a:spcAft>
              <a:buFont typeface="+mj-lt"/>
              <a:buAutoNum type="alphaLcParenR"/>
            </a:pPr>
            <a:r>
              <a:rPr lang="en-US" dirty="0">
                <a:ea typeface="Arial"/>
              </a:rPr>
              <a:t>Improved verbal communication between upper management and lower level employees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Becoming and being perceived as an employer of choice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Improved decision-making </a:t>
            </a:r>
            <a:r>
              <a:rPr lang="en-US" dirty="0">
                <a:solidFill>
                  <a:srgbClr val="000000"/>
                </a:solidFill>
                <a:ea typeface="Arial"/>
              </a:rPr>
              <a:t>processes and capabilities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Fewer lawsuits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76092254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What is a key trait common to successful organizations that encourage and support diversity in their workplaces?</a:t>
            </a:r>
          </a:p>
          <a:p>
            <a:pPr lvl="1">
              <a:lnSpc>
                <a:spcPct val="115000"/>
              </a:lnSpc>
              <a:spcBef>
                <a:spcPts val="0"/>
              </a:spcBef>
              <a:spcAft>
                <a:spcPts val="0"/>
              </a:spcAft>
              <a:buFont typeface="+mj-lt"/>
              <a:buAutoNum type="alphaLcParenR"/>
            </a:pPr>
            <a:r>
              <a:rPr lang="en-US" dirty="0">
                <a:solidFill>
                  <a:srgbClr val="000000"/>
                </a:solidFill>
                <a:ea typeface="Arial"/>
              </a:rPr>
              <a:t>Make diversity a part of as few initiatives as possible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Behave reactively</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Promote ownership of issues throughout the organization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Think and behave exclusively</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Who could conduct a strategic plan allowing the organization to begin to work the vision initiatives?</a:t>
            </a:r>
          </a:p>
          <a:p>
            <a:pPr lvl="1">
              <a:lnSpc>
                <a:spcPct val="115000"/>
              </a:lnSpc>
              <a:spcBef>
                <a:spcPts val="0"/>
              </a:spcBef>
              <a:spcAft>
                <a:spcPts val="0"/>
              </a:spcAft>
              <a:buFont typeface="+mj-lt"/>
              <a:buAutoNum type="alphaLcParenR"/>
            </a:pPr>
            <a:r>
              <a:rPr lang="en-US" dirty="0">
                <a:ea typeface="Arial"/>
              </a:rPr>
              <a:t>A task force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 change management team</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 diversity council</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All of the above</a:t>
            </a:r>
            <a:endParaRPr lang="en-US" dirty="0">
              <a:latin typeface="Arial"/>
              <a:ea typeface="Arial"/>
            </a:endParaRPr>
          </a:p>
          <a:p>
            <a:endParaRPr lang="en-US" dirty="0"/>
          </a:p>
        </p:txBody>
      </p:sp>
    </p:spTree>
    <p:extLst>
      <p:ext uri="{BB962C8B-B14F-4D97-AF65-F5344CB8AC3E}">
        <p14:creationId xmlns:p14="http://schemas.microsoft.com/office/powerpoint/2010/main" val="369031058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Who would conduct a diversity audit to gauge where the organization is now, and where it wants to be?</a:t>
            </a:r>
          </a:p>
          <a:p>
            <a:pPr lvl="1">
              <a:lnSpc>
                <a:spcPct val="115000"/>
              </a:lnSpc>
              <a:spcBef>
                <a:spcPts val="0"/>
              </a:spcBef>
              <a:spcAft>
                <a:spcPts val="0"/>
              </a:spcAft>
              <a:buFont typeface="+mj-lt"/>
              <a:buAutoNum type="alphaLcParenR"/>
            </a:pPr>
            <a:r>
              <a:rPr lang="en-US" dirty="0">
                <a:solidFill>
                  <a:srgbClr val="000000"/>
                </a:solidFill>
                <a:ea typeface="Arial"/>
              </a:rPr>
              <a:t>A task force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A change management team</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 diversity council or team</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All of the above</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What is a typical project that could emerge after a diversity audit?</a:t>
            </a:r>
          </a:p>
          <a:p>
            <a:pPr lvl="1">
              <a:lnSpc>
                <a:spcPct val="115000"/>
              </a:lnSpc>
              <a:spcBef>
                <a:spcPts val="0"/>
              </a:spcBef>
              <a:spcAft>
                <a:spcPts val="0"/>
              </a:spcAft>
              <a:buFont typeface="+mj-lt"/>
              <a:buAutoNum type="alphaLcParenR"/>
            </a:pPr>
            <a:r>
              <a:rPr lang="en-US" dirty="0">
                <a:ea typeface="Arial"/>
              </a:rPr>
              <a:t>Marketing and promotion of the diversity program with and inside the company</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 job development system using stereotypes about diverse groups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Creation of a corporate diversity policy</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Creating an exclusionary culture</a:t>
            </a:r>
            <a:endParaRPr lang="en-US" dirty="0">
              <a:effectLst/>
              <a:latin typeface="Arial"/>
              <a:ea typeface="Arial"/>
            </a:endParaRPr>
          </a:p>
        </p:txBody>
      </p:sp>
    </p:spTree>
    <p:extLst>
      <p:ext uri="{BB962C8B-B14F-4D97-AF65-F5344CB8AC3E}">
        <p14:creationId xmlns:p14="http://schemas.microsoft.com/office/powerpoint/2010/main" val="304656677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When building a diversity training program, what is often the next step?</a:t>
            </a:r>
          </a:p>
          <a:p>
            <a:pPr lvl="1">
              <a:lnSpc>
                <a:spcPct val="115000"/>
              </a:lnSpc>
              <a:spcBef>
                <a:spcPts val="0"/>
              </a:spcBef>
              <a:spcAft>
                <a:spcPts val="0"/>
              </a:spcAft>
              <a:buFont typeface="+mj-lt"/>
              <a:buAutoNum type="alphaLcParenR"/>
            </a:pPr>
            <a:r>
              <a:rPr lang="en-US" dirty="0">
                <a:solidFill>
                  <a:srgbClr val="000000"/>
                </a:solidFill>
                <a:ea typeface="Arial"/>
              </a:rPr>
              <a:t>Conducting a needs analysis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Creating a diversity awareness training program</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Creating an initiative to increase productivity in the workplace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Both a and b</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is not an example of a topic typically included in a diversity training program?</a:t>
            </a:r>
          </a:p>
          <a:p>
            <a:pPr lvl="1">
              <a:lnSpc>
                <a:spcPct val="115000"/>
              </a:lnSpc>
              <a:spcBef>
                <a:spcPts val="0"/>
              </a:spcBef>
              <a:spcAft>
                <a:spcPts val="0"/>
              </a:spcAft>
              <a:buFont typeface="+mj-lt"/>
              <a:buAutoNum type="alphaLcParenR"/>
            </a:pPr>
            <a:r>
              <a:rPr lang="en-US" dirty="0">
                <a:ea typeface="Arial"/>
              </a:rPr>
              <a:t>The dynamics of discrimination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Understanding the issues of sexual harassment and the investigation process</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Results of the initial diversity </a:t>
            </a:r>
            <a:r>
              <a:rPr lang="en-US" dirty="0">
                <a:solidFill>
                  <a:srgbClr val="000000"/>
                </a:solidFill>
                <a:ea typeface="Arial"/>
              </a:rPr>
              <a:t>audit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Action plans for personal and workgroup follow-up</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155113629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is a policy that organizations should develop?</a:t>
            </a:r>
          </a:p>
          <a:p>
            <a:pPr lvl="1">
              <a:lnSpc>
                <a:spcPct val="115000"/>
              </a:lnSpc>
              <a:spcBef>
                <a:spcPts val="0"/>
              </a:spcBef>
              <a:spcAft>
                <a:spcPts val="0"/>
              </a:spcAft>
              <a:buFont typeface="+mj-lt"/>
              <a:buAutoNum type="alphaLcParenR"/>
            </a:pPr>
            <a:r>
              <a:rPr lang="en-US" dirty="0">
                <a:ea typeface="Arial"/>
              </a:rPr>
              <a:t>An anti-discrimination policy</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The Society for Human Resource Management</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An exclusionary policy</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An non-action policy</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Which of these is a tip for stemming potential discriminatory or offensive behaviors and actions?</a:t>
            </a:r>
          </a:p>
          <a:p>
            <a:pPr marL="692150" marR="0" lvl="0" indent="-342900">
              <a:lnSpc>
                <a:spcPct val="115000"/>
              </a:lnSpc>
              <a:spcBef>
                <a:spcPts val="0"/>
              </a:spcBef>
              <a:spcAft>
                <a:spcPts val="0"/>
              </a:spcAft>
              <a:buFont typeface="+mj-lt"/>
              <a:buAutoNum type="alphaLcParenR"/>
            </a:pPr>
            <a:r>
              <a:rPr lang="en-US" dirty="0">
                <a:ea typeface="Arial"/>
              </a:rPr>
              <a:t>Understand that the needs of each ethnic, cultural, disability or lifestyle group are typically similar.</a:t>
            </a:r>
            <a:endParaRPr lang="en-US" dirty="0">
              <a:latin typeface="Arial"/>
              <a:ea typeface="Arial"/>
            </a:endParaRPr>
          </a:p>
          <a:p>
            <a:pPr marL="692150" marR="0" lvl="0" indent="-342900">
              <a:lnSpc>
                <a:spcPct val="115000"/>
              </a:lnSpc>
              <a:spcBef>
                <a:spcPts val="0"/>
              </a:spcBef>
              <a:spcAft>
                <a:spcPts val="0"/>
              </a:spcAft>
              <a:buFont typeface="+mj-lt"/>
              <a:buAutoNum type="alphaLcParenR"/>
            </a:pPr>
            <a:r>
              <a:rPr lang="en-US" dirty="0">
                <a:ea typeface="Arial"/>
              </a:rPr>
              <a:t>Create an atmosphere where protected group members feel comfortable.</a:t>
            </a:r>
            <a:endParaRPr lang="en-US" dirty="0">
              <a:latin typeface="Arial"/>
              <a:ea typeface="Arial"/>
            </a:endParaRPr>
          </a:p>
          <a:p>
            <a:pPr marL="692150" marR="0" lvl="0" indent="-342900">
              <a:lnSpc>
                <a:spcPct val="115000"/>
              </a:lnSpc>
              <a:spcBef>
                <a:spcPts val="0"/>
              </a:spcBef>
              <a:spcAft>
                <a:spcPts val="0"/>
              </a:spcAft>
              <a:buFont typeface="+mj-lt"/>
              <a:buAutoNum type="alphaLcParenR"/>
            </a:pPr>
            <a:r>
              <a:rPr lang="en-US" dirty="0">
                <a:ea typeface="Arial"/>
              </a:rPr>
              <a:t>If you hear or observe something questionable or disconcerting, stay quiet.</a:t>
            </a:r>
            <a:endParaRPr lang="en-US" dirty="0">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Never work within the framework of federal and state laws.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04844733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Which organizations will have the most success implementing and enhancing diversity programs?</a:t>
            </a:r>
          </a:p>
          <a:p>
            <a:pPr lvl="1">
              <a:lnSpc>
                <a:spcPct val="115000"/>
              </a:lnSpc>
              <a:spcBef>
                <a:spcPts val="0"/>
              </a:spcBef>
              <a:spcAft>
                <a:spcPts val="0"/>
              </a:spcAft>
              <a:buFont typeface="+mj-lt"/>
              <a:buAutoNum type="alphaLcParenR"/>
            </a:pPr>
            <a:r>
              <a:rPr lang="en-US" dirty="0">
                <a:solidFill>
                  <a:srgbClr val="000000"/>
                </a:solidFill>
                <a:ea typeface="Arial"/>
              </a:rPr>
              <a:t>Organizations with no history of employee harassment.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Organizations that address diversity when necessary.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Organizations with more than 50 employees.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Organizations who address diversity proactively.</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What is not an example of a benefit a diversity program would offer to the company?</a:t>
            </a:r>
          </a:p>
          <a:p>
            <a:pPr lvl="1">
              <a:lnSpc>
                <a:spcPct val="115000"/>
              </a:lnSpc>
              <a:spcBef>
                <a:spcPts val="0"/>
              </a:spcBef>
              <a:spcAft>
                <a:spcPts val="0"/>
              </a:spcAft>
              <a:buFont typeface="+mj-lt"/>
              <a:buAutoNum type="alphaLcParenR"/>
            </a:pPr>
            <a:r>
              <a:rPr lang="en-US" dirty="0">
                <a:solidFill>
                  <a:srgbClr val="FF0000"/>
                </a:solidFill>
                <a:ea typeface="Arial"/>
              </a:rPr>
              <a:t>Improved verbal communication between upper management and lower level employees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Becoming and being perceived as an employer of choice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Improved decision-making processes and capabilities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Fewer lawsuits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89345841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What is a key trait common to successful organizations that encourage and support diversity in their workplaces?</a:t>
            </a:r>
          </a:p>
          <a:p>
            <a:pPr lvl="1">
              <a:lnSpc>
                <a:spcPct val="115000"/>
              </a:lnSpc>
              <a:spcBef>
                <a:spcPts val="0"/>
              </a:spcBef>
              <a:spcAft>
                <a:spcPts val="0"/>
              </a:spcAft>
              <a:buFont typeface="+mj-lt"/>
              <a:buAutoNum type="alphaLcParenR"/>
            </a:pPr>
            <a:r>
              <a:rPr lang="en-US" dirty="0">
                <a:solidFill>
                  <a:srgbClr val="000000"/>
                </a:solidFill>
                <a:ea typeface="Arial"/>
              </a:rPr>
              <a:t>Make diversity a part of as few initiatives as possible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Behave reactively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Promote ownership of issues throughout the organization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Think and behave exclusively</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Who could conduct a strategic plan allowing the organization to begin to work the vision initiatives?</a:t>
            </a:r>
          </a:p>
          <a:p>
            <a:pPr lvl="1">
              <a:lnSpc>
                <a:spcPct val="115000"/>
              </a:lnSpc>
              <a:spcBef>
                <a:spcPts val="0"/>
              </a:spcBef>
              <a:spcAft>
                <a:spcPts val="0"/>
              </a:spcAft>
              <a:buFont typeface="+mj-lt"/>
              <a:buAutoNum type="alphaLcParenR"/>
            </a:pPr>
            <a:r>
              <a:rPr lang="en-US" dirty="0">
                <a:solidFill>
                  <a:srgbClr val="000000"/>
                </a:solidFill>
                <a:ea typeface="Arial"/>
              </a:rPr>
              <a:t>A task force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change management team</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diversity council</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All of the above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3519877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Workshop Objectives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0320688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5"/>
            </a:pPr>
            <a:r>
              <a:rPr lang="en-US" dirty="0">
                <a:ea typeface="Times New Roman"/>
                <a:cs typeface="Times New Roman"/>
              </a:rPr>
              <a:t>Who would conduct a diversity audit to gauge where the organization is now, and where it wants to be?</a:t>
            </a:r>
          </a:p>
          <a:p>
            <a:pPr lvl="1">
              <a:lnSpc>
                <a:spcPct val="115000"/>
              </a:lnSpc>
              <a:spcBef>
                <a:spcPts val="0"/>
              </a:spcBef>
              <a:spcAft>
                <a:spcPts val="0"/>
              </a:spcAft>
              <a:buFont typeface="+mj-lt"/>
              <a:buAutoNum type="alphaLcParenR"/>
            </a:pPr>
            <a:r>
              <a:rPr lang="en-US" dirty="0">
                <a:solidFill>
                  <a:srgbClr val="000000"/>
                </a:solidFill>
                <a:ea typeface="Arial"/>
              </a:rPr>
              <a:t>A task force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change management team</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A diversity council or team</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All of the above</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5"/>
            </a:pPr>
            <a:r>
              <a:rPr lang="en-US" dirty="0">
                <a:ea typeface="Times New Roman"/>
                <a:cs typeface="Times New Roman"/>
              </a:rPr>
              <a:t>What is a typical project that could emerge after a diversity audit?</a:t>
            </a:r>
          </a:p>
          <a:p>
            <a:pPr lvl="1">
              <a:lnSpc>
                <a:spcPct val="115000"/>
              </a:lnSpc>
              <a:spcBef>
                <a:spcPts val="0"/>
              </a:spcBef>
              <a:spcAft>
                <a:spcPts val="0"/>
              </a:spcAft>
              <a:buFont typeface="+mj-lt"/>
              <a:buAutoNum type="alphaLcParenR"/>
            </a:pPr>
            <a:r>
              <a:rPr lang="en-US" dirty="0">
                <a:solidFill>
                  <a:srgbClr val="000000"/>
                </a:solidFill>
                <a:ea typeface="Arial"/>
              </a:rPr>
              <a:t>Marketing and promotion of the diversity program with and inside the company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 job development system using stereotypes about diverse groups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Creation of a corporate diversity policy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Creating an exclusionary culture</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369512561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1200"/>
              </a:spcBef>
              <a:spcAft>
                <a:spcPts val="1000"/>
              </a:spcAft>
              <a:buFont typeface="+mj-lt"/>
              <a:buAutoNum type="arabicPeriod" startAt="7"/>
            </a:pPr>
            <a:r>
              <a:rPr lang="en-US" dirty="0">
                <a:ea typeface="Times New Roman"/>
                <a:cs typeface="Times New Roman"/>
              </a:rPr>
              <a:t>When building a diversity training program, what is often the next step?</a:t>
            </a:r>
          </a:p>
          <a:p>
            <a:pPr lvl="1">
              <a:lnSpc>
                <a:spcPct val="115000"/>
              </a:lnSpc>
              <a:spcBef>
                <a:spcPts val="0"/>
              </a:spcBef>
              <a:spcAft>
                <a:spcPts val="0"/>
              </a:spcAft>
              <a:buFont typeface="+mj-lt"/>
              <a:buAutoNum type="alphaLcParenR"/>
            </a:pPr>
            <a:r>
              <a:rPr lang="en-US" dirty="0">
                <a:solidFill>
                  <a:srgbClr val="000000"/>
                </a:solidFill>
                <a:ea typeface="Arial"/>
              </a:rPr>
              <a:t>Conducting a needs analysis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Creating a diversity awareness training program</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Creating an initiative to increase productivity in the workplace</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Both a and b</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7"/>
            </a:pPr>
            <a:r>
              <a:rPr lang="en-US" dirty="0">
                <a:ea typeface="Times New Roman"/>
                <a:cs typeface="Times New Roman"/>
              </a:rPr>
              <a:t>What is not an example of a topic typically included in a diversity training program?</a:t>
            </a:r>
          </a:p>
          <a:p>
            <a:pPr lvl="1">
              <a:lnSpc>
                <a:spcPct val="115000"/>
              </a:lnSpc>
              <a:spcBef>
                <a:spcPts val="0"/>
              </a:spcBef>
              <a:spcAft>
                <a:spcPts val="0"/>
              </a:spcAft>
              <a:buFont typeface="+mj-lt"/>
              <a:buAutoNum type="alphaLcParenR"/>
            </a:pPr>
            <a:r>
              <a:rPr lang="en-US" dirty="0">
                <a:solidFill>
                  <a:srgbClr val="000000"/>
                </a:solidFill>
                <a:ea typeface="Arial"/>
              </a:rPr>
              <a:t>The dynamics of discrimination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FF0000"/>
                </a:solidFill>
                <a:ea typeface="Arial"/>
              </a:rPr>
              <a:t>Understanding the issues of sexual harassment and the investigation process</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Results of the initial diversity audit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Action plans for personal and workgroup follow-up</a:t>
            </a:r>
            <a:endParaRPr lang="en-US" dirty="0">
              <a:solidFill>
                <a:srgbClr val="000000"/>
              </a:solidFill>
              <a:effectLst/>
              <a:latin typeface="Arial"/>
              <a:ea typeface="Arial"/>
            </a:endParaRPr>
          </a:p>
        </p:txBody>
      </p:sp>
    </p:spTree>
    <p:extLst>
      <p:ext uri="{BB962C8B-B14F-4D97-AF65-F5344CB8AC3E}">
        <p14:creationId xmlns:p14="http://schemas.microsoft.com/office/powerpoint/2010/main" val="215688591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9"/>
            </a:pPr>
            <a:r>
              <a:rPr lang="en-US" dirty="0">
                <a:ea typeface="Times New Roman"/>
                <a:cs typeface="Times New Roman"/>
              </a:rPr>
              <a:t>What is a policy that organizations should develop?</a:t>
            </a:r>
          </a:p>
          <a:p>
            <a:pPr lvl="1">
              <a:lnSpc>
                <a:spcPct val="115000"/>
              </a:lnSpc>
              <a:spcBef>
                <a:spcPts val="0"/>
              </a:spcBef>
              <a:spcAft>
                <a:spcPts val="0"/>
              </a:spcAft>
              <a:buFont typeface="+mj-lt"/>
              <a:buAutoNum type="alphaLcParenR"/>
            </a:pPr>
            <a:r>
              <a:rPr lang="en-US" dirty="0">
                <a:solidFill>
                  <a:srgbClr val="FF0000"/>
                </a:solidFill>
                <a:ea typeface="Arial"/>
              </a:rPr>
              <a:t>An anti-discrimination policy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The Society for Human Resource Management</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An exclusionary policy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An non-action policy</a:t>
            </a:r>
            <a:endParaRPr lang="en-US" dirty="0">
              <a:solidFill>
                <a:srgbClr val="000000"/>
              </a:solidFill>
              <a:latin typeface="Arial"/>
              <a:ea typeface="Arial"/>
            </a:endParaRPr>
          </a:p>
          <a:p>
            <a:pPr marL="342900" marR="0" lvl="0" indent="-342900">
              <a:lnSpc>
                <a:spcPct val="115000"/>
              </a:lnSpc>
              <a:spcBef>
                <a:spcPts val="1200"/>
              </a:spcBef>
              <a:spcAft>
                <a:spcPts val="1000"/>
              </a:spcAft>
              <a:buFont typeface="+mj-lt"/>
              <a:buAutoNum type="arabicPeriod" startAt="9"/>
            </a:pPr>
            <a:r>
              <a:rPr lang="en-US" dirty="0">
                <a:ea typeface="Times New Roman"/>
                <a:cs typeface="Times New Roman"/>
              </a:rPr>
              <a:t>Which of these is a tip for stemming potential discriminatory or offensive behaviors and actions?</a:t>
            </a: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Understand that the needs of each ethnic, cultural, disability or lifestyle group are typically similar.</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Arial"/>
              </a:rPr>
              <a:t>Create an atmosphere where protected group members feel comfortable.</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If you hear or observe something questionable or disconcerting, stay quiet.</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Never work within the framework of federal and state laws.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01943874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p:cNvSpPr>
            <a:spLocks noGrp="1"/>
          </p:cNvSpPr>
          <p:nvPr>
            <p:ph type="title"/>
          </p:nvPr>
        </p:nvSpPr>
        <p:spPr/>
        <p:txBody>
          <a:bodyPr/>
          <a:lstStyle/>
          <a:p>
            <a:r>
              <a:rPr lang="en-US" dirty="0"/>
              <a:t>Module Eight: Coping with Discrimination</a:t>
            </a:r>
            <a:endParaRPr lang="en-CA" dirty="0"/>
          </a:p>
        </p:txBody>
      </p:sp>
      <p:sp>
        <p:nvSpPr>
          <p:cNvPr id="34819" name="Text Placeholder 5"/>
          <p:cNvSpPr>
            <a:spLocks noGrp="1"/>
          </p:cNvSpPr>
          <p:nvPr>
            <p:ph type="body" sz="quarter" idx="10"/>
          </p:nvPr>
        </p:nvSpPr>
        <p:spPr>
          <a:ln>
            <a:miter lim="800000"/>
            <a:headEnd/>
            <a:tailEnd/>
          </a:ln>
        </p:spPr>
        <p:txBody>
          <a:bodyPr/>
          <a:lstStyle/>
          <a:p>
            <a:r>
              <a:rPr lang="en-US" sz="1800" dirty="0"/>
              <a:t>Prejudice, not being founded on reason, cannot be removed by argument.</a:t>
            </a:r>
          </a:p>
          <a:p>
            <a:endParaRPr lang="en-CA" sz="1800" dirty="0"/>
          </a:p>
          <a:p>
            <a:pPr algn="ctr"/>
            <a:r>
              <a:rPr lang="en-US" sz="1800" b="1" dirty="0"/>
              <a:t>Samuel Johnson</a:t>
            </a:r>
            <a:endParaRPr lang="en-CA" sz="1800" b="1" dirty="0"/>
          </a:p>
          <a:p>
            <a:endParaRPr lang="en-CA" sz="1800" dirty="0"/>
          </a:p>
        </p:txBody>
      </p:sp>
      <p:sp>
        <p:nvSpPr>
          <p:cNvPr id="34820" name="Content Placeholder 6"/>
          <p:cNvSpPr>
            <a:spLocks noGrp="1"/>
          </p:cNvSpPr>
          <p:nvPr>
            <p:ph idx="1"/>
          </p:nvPr>
        </p:nvSpPr>
        <p:spPr/>
        <p:txBody>
          <a:bodyPr/>
          <a:lstStyle/>
          <a:p>
            <a:r>
              <a:rPr lang="en-US" dirty="0"/>
              <a:t>One only has to check the EEOC web site to know that in spite of laws and significant progress against discrimination in the U.S. workplace, it is still pervasive. If you feel that you have been a victim of discrimination, there are actions you can take to gather data and protect yourself. </a:t>
            </a:r>
            <a:endParaRPr lang="en-CA"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4"/>
          <p:cNvSpPr>
            <a:spLocks noGrp="1"/>
          </p:cNvSpPr>
          <p:nvPr>
            <p:ph type="title"/>
          </p:nvPr>
        </p:nvSpPr>
        <p:spPr/>
        <p:txBody>
          <a:bodyPr/>
          <a:lstStyle/>
          <a:p>
            <a:r>
              <a:rPr lang="en-US" sz="4000" dirty="0"/>
              <a:t>Identifying If You Have Been Discriminated Against</a:t>
            </a:r>
            <a:endParaRPr lang="en-CA" sz="4000"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2882300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a:t>Methods of Reprisal</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3836817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457200" y="71438"/>
            <a:ext cx="8229600" cy="1143000"/>
          </a:xfrm>
        </p:spPr>
        <p:txBody>
          <a:bodyPr/>
          <a:lstStyle/>
          <a:p>
            <a:r>
              <a:rPr lang="en-US" dirty="0"/>
              <a:t>Choosing a Course of Action</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114689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In spite of laws and significant progress in the U.S. workplace, what is still pervasive?</a:t>
            </a:r>
          </a:p>
          <a:p>
            <a:pPr lvl="1">
              <a:lnSpc>
                <a:spcPct val="115000"/>
              </a:lnSpc>
              <a:spcBef>
                <a:spcPts val="0"/>
              </a:spcBef>
              <a:spcAft>
                <a:spcPts val="0"/>
              </a:spcAft>
              <a:buFont typeface="+mj-lt"/>
              <a:buAutoNum type="alphaLcParenR"/>
            </a:pPr>
            <a:r>
              <a:rPr lang="en-US" dirty="0">
                <a:solidFill>
                  <a:srgbClr val="000000"/>
                </a:solidFill>
                <a:ea typeface="Arial"/>
              </a:rPr>
              <a:t>Termination</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Nepotism</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Discrimination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Negativity</a:t>
            </a:r>
            <a:endParaRPr lang="en-US" dirty="0">
              <a:latin typeface="Arial"/>
              <a:ea typeface="Arial"/>
            </a:endParaRPr>
          </a:p>
          <a:p>
            <a:pPr marL="342900" marR="0" lvl="0" indent="-342900">
              <a:lnSpc>
                <a:spcPct val="115000"/>
              </a:lnSpc>
              <a:spcBef>
                <a:spcPts val="1200"/>
              </a:spcBef>
              <a:spcAft>
                <a:spcPts val="1000"/>
              </a:spcAft>
              <a:buFont typeface="+mj-lt"/>
              <a:buAutoNum type="arabicPeriod"/>
            </a:pPr>
            <a:r>
              <a:rPr lang="en-US" dirty="0">
                <a:ea typeface="Times New Roman"/>
                <a:cs typeface="Times New Roman"/>
              </a:rPr>
              <a:t>If you have been the victim of discrimination at work, what would your legal protections in the workplace depend on?</a:t>
            </a:r>
          </a:p>
          <a:p>
            <a:pPr lvl="1">
              <a:lnSpc>
                <a:spcPct val="115000"/>
              </a:lnSpc>
              <a:spcBef>
                <a:spcPts val="0"/>
              </a:spcBef>
              <a:spcAft>
                <a:spcPts val="0"/>
              </a:spcAft>
              <a:buFont typeface="+mj-lt"/>
              <a:buAutoNum type="alphaLcParenR"/>
            </a:pPr>
            <a:r>
              <a:rPr lang="en-US" dirty="0">
                <a:ea typeface="Arial"/>
              </a:rPr>
              <a:t>Your profession</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The size of your employer</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Where you live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All of the above</a:t>
            </a:r>
            <a:endParaRPr lang="en-US" dirty="0">
              <a:latin typeface="Arial"/>
              <a:ea typeface="Arial"/>
            </a:endParaRPr>
          </a:p>
          <a:p>
            <a:endParaRPr lang="en-US" dirty="0"/>
          </a:p>
        </p:txBody>
      </p:sp>
    </p:spTree>
    <p:extLst>
      <p:ext uri="{BB962C8B-B14F-4D97-AF65-F5344CB8AC3E}">
        <p14:creationId xmlns:p14="http://schemas.microsoft.com/office/powerpoint/2010/main" val="38375101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39725" marR="0" lvl="0" indent="-339725">
              <a:lnSpc>
                <a:spcPct val="115000"/>
              </a:lnSpc>
              <a:spcBef>
                <a:spcPts val="1200"/>
              </a:spcBef>
              <a:spcAft>
                <a:spcPts val="1000"/>
              </a:spcAft>
              <a:buFont typeface="+mj-lt"/>
              <a:buAutoNum type="arabicPeriod" startAt="3"/>
            </a:pPr>
            <a:r>
              <a:rPr lang="en-US" dirty="0">
                <a:ea typeface="Times New Roman"/>
                <a:cs typeface="Times New Roman"/>
              </a:rPr>
              <a:t>If you have been the victim of discrimination at work, what is a legal protection you may have a right to?</a:t>
            </a:r>
          </a:p>
          <a:p>
            <a:pPr lvl="1">
              <a:lnSpc>
                <a:spcPct val="115000"/>
              </a:lnSpc>
              <a:spcBef>
                <a:spcPts val="0"/>
              </a:spcBef>
              <a:spcAft>
                <a:spcPts val="0"/>
              </a:spcAft>
              <a:buFont typeface="+mj-lt"/>
              <a:buAutoNum type="alphaLcParenR"/>
            </a:pPr>
            <a:r>
              <a:rPr lang="en-US" dirty="0">
                <a:solidFill>
                  <a:srgbClr val="000000"/>
                </a:solidFill>
                <a:ea typeface="Arial"/>
              </a:rPr>
              <a:t>The right to take a sabbatical</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ea typeface="Arial"/>
              </a:rPr>
              <a:t>The right to be paid the maximum wage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The right to a safe workplace</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All of the above</a:t>
            </a:r>
            <a:endParaRPr lang="en-US" dirty="0">
              <a:latin typeface="Arial"/>
              <a:ea typeface="Arial"/>
            </a:endParaRPr>
          </a:p>
          <a:p>
            <a:pPr marL="342900" marR="0" lvl="0" indent="-342900">
              <a:lnSpc>
                <a:spcPct val="115000"/>
              </a:lnSpc>
              <a:spcBef>
                <a:spcPts val="1200"/>
              </a:spcBef>
              <a:spcAft>
                <a:spcPts val="1000"/>
              </a:spcAft>
              <a:buFont typeface="+mj-lt"/>
              <a:buAutoNum type="arabicPeriod" startAt="3"/>
            </a:pPr>
            <a:r>
              <a:rPr lang="en-US" dirty="0">
                <a:ea typeface="Times New Roman"/>
                <a:cs typeface="Times New Roman"/>
              </a:rPr>
              <a:t>If members of a particular ethnic group are experiencing high turnover, what might this indicate?</a:t>
            </a:r>
          </a:p>
          <a:p>
            <a:pPr marL="692150" marR="0" lvl="0" indent="-342900">
              <a:lnSpc>
                <a:spcPct val="115000"/>
              </a:lnSpc>
              <a:spcBef>
                <a:spcPts val="0"/>
              </a:spcBef>
              <a:spcAft>
                <a:spcPts val="0"/>
              </a:spcAft>
              <a:buFont typeface="+mj-lt"/>
              <a:buAutoNum type="alphaLcParenR"/>
            </a:pPr>
            <a:r>
              <a:rPr lang="en-US" dirty="0">
                <a:ea typeface="Arial"/>
              </a:rPr>
              <a:t>That the environment is not conducive to diversity, and can suggest discrimination.</a:t>
            </a:r>
            <a:endParaRPr lang="en-US" dirty="0">
              <a:latin typeface="Arial"/>
              <a:ea typeface="Arial"/>
            </a:endParaRPr>
          </a:p>
          <a:p>
            <a:pPr marL="692150" marR="0" lvl="0" indent="-342900">
              <a:lnSpc>
                <a:spcPct val="115000"/>
              </a:lnSpc>
              <a:spcBef>
                <a:spcPts val="0"/>
              </a:spcBef>
              <a:spcAft>
                <a:spcPts val="0"/>
              </a:spcAft>
              <a:buFont typeface="+mj-lt"/>
              <a:buAutoNum type="alphaLcParenR"/>
            </a:pPr>
            <a:r>
              <a:rPr lang="en-US" dirty="0">
                <a:ea typeface="Arial"/>
              </a:rPr>
              <a:t>That a wage survey </a:t>
            </a:r>
            <a:r>
              <a:rPr lang="en-US" dirty="0">
                <a:solidFill>
                  <a:srgbClr val="000000"/>
                </a:solidFill>
                <a:ea typeface="Arial"/>
              </a:rPr>
              <a:t>is needed to detect signs of racism.</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That this is a case of individual stories and experiences.</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That you would have to try to discern whether the particular ethnic groups’ individuals are the best candidates for the promotional opportunities.</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129475335"/>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1200"/>
              </a:spcBef>
              <a:spcAft>
                <a:spcPts val="1000"/>
              </a:spcAft>
              <a:buFont typeface="+mj-lt"/>
              <a:buAutoNum type="arabicPeriod" startAt="5"/>
              <a:tabLst>
                <a:tab pos="574675" algn="l"/>
              </a:tabLst>
            </a:pPr>
            <a:r>
              <a:rPr lang="en-US" dirty="0">
                <a:ea typeface="Times New Roman"/>
                <a:cs typeface="Times New Roman"/>
              </a:rPr>
              <a:t>What is not an example of possible workplace discrimination?</a:t>
            </a:r>
          </a:p>
          <a:p>
            <a:pPr marL="692150" marR="0" lvl="0" indent="-342900">
              <a:lnSpc>
                <a:spcPct val="115000"/>
              </a:lnSpc>
              <a:spcBef>
                <a:spcPts val="0"/>
              </a:spcBef>
              <a:spcAft>
                <a:spcPts val="0"/>
              </a:spcAft>
              <a:buFont typeface="+mj-lt"/>
              <a:buAutoNum type="alphaLcParenR"/>
            </a:pPr>
            <a:r>
              <a:rPr lang="en-US" dirty="0">
                <a:solidFill>
                  <a:srgbClr val="000000"/>
                </a:solidFill>
                <a:ea typeface="Arial"/>
              </a:rPr>
              <a:t>A computer programmer who became blind is not provided screen reader equipment by her employer.</a:t>
            </a:r>
            <a:endParaRPr lang="en-US" dirty="0">
              <a:solidFill>
                <a:srgbClr val="000000"/>
              </a:solidFill>
              <a:latin typeface="Arial"/>
              <a:ea typeface="Arial"/>
            </a:endParaRPr>
          </a:p>
          <a:p>
            <a:pPr marL="692150" marR="0" lvl="0" indent="-342900">
              <a:lnSpc>
                <a:spcPct val="115000"/>
              </a:lnSpc>
              <a:spcBef>
                <a:spcPts val="0"/>
              </a:spcBef>
              <a:spcAft>
                <a:spcPts val="0"/>
              </a:spcAft>
              <a:buFont typeface="+mj-lt"/>
              <a:buAutoNum type="alphaLcParenR"/>
            </a:pPr>
            <a:r>
              <a:rPr lang="en-US" dirty="0">
                <a:ea typeface="Arial"/>
              </a:rPr>
              <a:t>For the same infraction, both employees receive a warning.</a:t>
            </a:r>
            <a:endParaRPr lang="en-US" dirty="0">
              <a:latin typeface="Arial"/>
              <a:ea typeface="Arial"/>
            </a:endParaRPr>
          </a:p>
          <a:p>
            <a:pPr marL="692150" marR="0" lvl="0" indent="-342900">
              <a:lnSpc>
                <a:spcPct val="115000"/>
              </a:lnSpc>
              <a:spcBef>
                <a:spcPts val="0"/>
              </a:spcBef>
              <a:spcAft>
                <a:spcPts val="0"/>
              </a:spcAft>
              <a:buFont typeface="+mj-lt"/>
              <a:buAutoNum type="alphaLcParenR"/>
            </a:pPr>
            <a:r>
              <a:rPr lang="en-US" dirty="0">
                <a:ea typeface="Arial"/>
              </a:rPr>
              <a:t>Engineers over age fifty at an aerospace company are not invited to training programs for new technology.</a:t>
            </a:r>
            <a:endParaRPr lang="en-US" dirty="0">
              <a:latin typeface="Arial"/>
              <a:ea typeface="Arial"/>
            </a:endParaRPr>
          </a:p>
          <a:p>
            <a:pPr marL="692150" marR="0" lvl="0" indent="-342900">
              <a:lnSpc>
                <a:spcPct val="115000"/>
              </a:lnSpc>
              <a:spcBef>
                <a:spcPts val="0"/>
              </a:spcBef>
              <a:spcAft>
                <a:spcPts val="0"/>
              </a:spcAft>
              <a:buFont typeface="+mj-lt"/>
              <a:buAutoNum type="alphaLcParenR"/>
            </a:pPr>
            <a:r>
              <a:rPr lang="en-US" dirty="0">
                <a:ea typeface="Arial"/>
              </a:rPr>
              <a:t>At a large retail company, saleswomen are paid less per hour for work in the same job description as salesmen.</a:t>
            </a:r>
            <a:endParaRPr lang="en-US" dirty="0">
              <a:latin typeface="Arial"/>
              <a:ea typeface="Arial"/>
            </a:endParaRPr>
          </a:p>
          <a:p>
            <a:pPr marL="339725" marR="0" lvl="0" indent="-339725">
              <a:lnSpc>
                <a:spcPct val="115000"/>
              </a:lnSpc>
              <a:spcBef>
                <a:spcPts val="1200"/>
              </a:spcBef>
              <a:spcAft>
                <a:spcPts val="1000"/>
              </a:spcAft>
              <a:buFont typeface="+mj-lt"/>
              <a:buAutoNum type="arabicPeriod" startAt="6"/>
            </a:pPr>
            <a:r>
              <a:rPr lang="en-US" dirty="0">
                <a:ea typeface="Times New Roman"/>
                <a:cs typeface="Times New Roman"/>
              </a:rPr>
              <a:t>If you witness a case of potential discrimination at work, but are unsure if discrimination has taken place, what should you do first?</a:t>
            </a:r>
          </a:p>
          <a:p>
            <a:pPr lvl="1">
              <a:lnSpc>
                <a:spcPct val="115000"/>
              </a:lnSpc>
              <a:spcBef>
                <a:spcPts val="0"/>
              </a:spcBef>
              <a:spcAft>
                <a:spcPts val="0"/>
              </a:spcAft>
              <a:buFont typeface="+mj-lt"/>
              <a:buAutoNum type="alphaLcParenR"/>
            </a:pPr>
            <a:r>
              <a:rPr lang="en-US" dirty="0">
                <a:ea typeface="Arial"/>
              </a:rPr>
              <a:t>Alert the persons involved.</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Find and read your organization’s discrimination and complaint policy.</a:t>
            </a:r>
            <a:endParaRPr lang="en-US" dirty="0">
              <a:latin typeface="Arial"/>
              <a:ea typeface="Arial"/>
            </a:endParaRPr>
          </a:p>
          <a:p>
            <a:pPr lvl="1">
              <a:lnSpc>
                <a:spcPct val="115000"/>
              </a:lnSpc>
              <a:spcBef>
                <a:spcPts val="0"/>
              </a:spcBef>
              <a:spcAft>
                <a:spcPts val="0"/>
              </a:spcAft>
              <a:buFont typeface="+mj-lt"/>
              <a:buAutoNum type="alphaLcParenR"/>
            </a:pPr>
            <a:r>
              <a:rPr lang="en-US" dirty="0">
                <a:ea typeface="Arial"/>
              </a:rPr>
              <a:t>Consult with someone at the </a:t>
            </a:r>
            <a:r>
              <a:rPr lang="en-US" dirty="0">
                <a:solidFill>
                  <a:srgbClr val="000000"/>
                </a:solidFill>
                <a:ea typeface="Arial"/>
              </a:rPr>
              <a:t>top of the company.</a:t>
            </a:r>
            <a:endParaRPr lang="en-US" dirty="0">
              <a:solidFill>
                <a:srgbClr val="000000"/>
              </a:solidFill>
              <a:latin typeface="Arial"/>
              <a:ea typeface="Arial"/>
            </a:endParaRPr>
          </a:p>
          <a:p>
            <a:pPr lvl="1">
              <a:lnSpc>
                <a:spcPct val="115000"/>
              </a:lnSpc>
              <a:spcBef>
                <a:spcPts val="0"/>
              </a:spcBef>
              <a:spcAft>
                <a:spcPts val="0"/>
              </a:spcAft>
              <a:buFont typeface="+mj-lt"/>
              <a:buAutoNum type="alphaLcParenR"/>
            </a:pPr>
            <a:r>
              <a:rPr lang="en-US" dirty="0">
                <a:solidFill>
                  <a:srgbClr val="000000"/>
                </a:solidFill>
                <a:ea typeface="Arial"/>
              </a:rPr>
              <a:t>Ask for a meditation to take place.</a:t>
            </a:r>
            <a:endParaRPr lang="en-US" dirty="0">
              <a:solidFill>
                <a:srgbClr val="000000"/>
              </a:solidFill>
              <a:latin typeface="Arial"/>
              <a:ea typeface="Arial"/>
            </a:endParaRPr>
          </a:p>
          <a:p>
            <a:endParaRPr lang="en-US" dirty="0"/>
          </a:p>
        </p:txBody>
      </p:sp>
    </p:spTree>
    <p:extLst>
      <p:ext uri="{BB962C8B-B14F-4D97-AF65-F5344CB8AC3E}">
        <p14:creationId xmlns:p14="http://schemas.microsoft.com/office/powerpoint/2010/main" val="2019200778"/>
      </p:ext>
    </p:extLst>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18526</Words>
  <Application>Microsoft Office PowerPoint</Application>
  <PresentationFormat>On-screen Show (4:3)</PresentationFormat>
  <Paragraphs>2620</Paragraphs>
  <Slides>153</Slides>
  <Notes>52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153</vt:i4>
      </vt:variant>
    </vt:vector>
  </HeadingPairs>
  <TitlesOfParts>
    <vt:vector size="162" baseType="lpstr">
      <vt:lpstr>Arial</vt:lpstr>
      <vt:lpstr>Calibri</vt:lpstr>
      <vt:lpstr>Cambria</vt:lpstr>
      <vt:lpstr>Knowledge Medium</vt:lpstr>
      <vt:lpstr>Symbol</vt:lpstr>
      <vt:lpstr>Times New Roman</vt:lpstr>
      <vt:lpstr>Wingdings</vt:lpstr>
      <vt:lpstr>ヒラギノ角ゴ Pro W3</vt:lpstr>
      <vt:lpstr>Classroom PowerPoint Slides</vt:lpstr>
      <vt:lpstr>NAME OF COURSE</vt:lpstr>
      <vt:lpstr>Name of course</vt:lpstr>
      <vt:lpstr>Our Virtual Environment</vt:lpstr>
      <vt:lpstr>Setting the Stage</vt:lpstr>
      <vt:lpstr>Session Objectives</vt:lpstr>
      <vt:lpstr>Section 1</vt:lpstr>
      <vt:lpstr>PowerPoint Presentation</vt:lpstr>
      <vt:lpstr>Module One:  Getting Started</vt:lpstr>
      <vt:lpstr>Workshop Objectives</vt:lpstr>
      <vt:lpstr>Module Two: Understanding Diversity</vt:lpstr>
      <vt:lpstr>Related Terms and Concepts</vt:lpstr>
      <vt:lpstr>A Legal Overview</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Understanding Stereotypes</vt:lpstr>
      <vt:lpstr>Stereotypes vs. Biases</vt:lpstr>
      <vt:lpstr>Identifying Your Baggage</vt:lpstr>
      <vt:lpstr>Understanding What This Means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Breaking Down the Barriers</vt:lpstr>
      <vt:lpstr>Changing Your  Personal Approach</vt:lpstr>
      <vt:lpstr>Encouraging Workplace Changes</vt:lpstr>
      <vt:lpstr>Encouraging Social Changes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Verbal Communication Skills</vt:lpstr>
      <vt:lpstr>Listening and Hearing; They Aren’t the Same Thing</vt:lpstr>
      <vt:lpstr>Asking Questions</vt:lpstr>
      <vt:lpstr>Communicating With Power</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Non-Verbal Communication Skills</vt:lpstr>
      <vt:lpstr>Body Language</vt:lpstr>
      <vt:lpstr>The Signals You Send to Others</vt:lpstr>
      <vt:lpstr>It’s Not What You Say,  It’s How You Say It</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Being Proactive</vt:lpstr>
      <vt:lpstr>Encouraging Diversity  in the Workplace</vt:lpstr>
      <vt:lpstr>Preventing Discrimination</vt:lpstr>
      <vt:lpstr>Ways to Discourage Discrimination</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Coping with Discrimination</vt:lpstr>
      <vt:lpstr>Identifying If You Have Been Discriminated Against</vt:lpstr>
      <vt:lpstr>Methods of Reprisal</vt:lpstr>
      <vt:lpstr>Choosing a Course of Action</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Dealing with Diversity Complaints as a Person</vt:lpstr>
      <vt:lpstr>What to Do If You’re  Involved in a Complaint</vt:lpstr>
      <vt:lpstr>Understanding Your Role</vt:lpstr>
      <vt:lpstr>Creating a Support System</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Dealing with Diversity Complaints as a Manager</vt:lpstr>
      <vt:lpstr>Recording the Complaint</vt:lpstr>
      <vt:lpstr>Identifying  Appropriate Actions</vt:lpstr>
      <vt:lpstr>Choosing a Path</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Dealing with Diversity Complaints as an Organization</vt:lpstr>
      <vt:lpstr>Receiving a Complaint</vt:lpstr>
      <vt:lpstr>Choosing a Response</vt:lpstr>
      <vt:lpstr>Learning from the Complaint</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2013-07-23T17:38:41Z</dcterms:created>
  <dcterms:modified xsi:type="dcterms:W3CDTF">2017-07-13T19:42:53Z</dcterms:modified>
</cp:coreProperties>
</file>