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4"/>
  </p:notesMasterIdLst>
  <p:sldIdLst>
    <p:sldId id="540" r:id="rId2"/>
    <p:sldId id="541" r:id="rId3"/>
    <p:sldId id="542" r:id="rId4"/>
    <p:sldId id="543" r:id="rId5"/>
    <p:sldId id="544" r:id="rId6"/>
    <p:sldId id="545" r:id="rId7"/>
    <p:sldId id="549" r:id="rId8"/>
    <p:sldId id="550" r:id="rId9"/>
    <p:sldId id="551" r:id="rId10"/>
    <p:sldId id="552" r:id="rId11"/>
    <p:sldId id="553" r:id="rId12"/>
    <p:sldId id="559" r:id="rId13"/>
    <p:sldId id="323" r:id="rId14"/>
    <p:sldId id="324" r:id="rId15"/>
    <p:sldId id="327" r:id="rId16"/>
    <p:sldId id="330" r:id="rId17"/>
    <p:sldId id="329" r:id="rId18"/>
    <p:sldId id="417" r:id="rId19"/>
    <p:sldId id="418" r:id="rId20"/>
    <p:sldId id="528" r:id="rId21"/>
    <p:sldId id="328" r:id="rId22"/>
    <p:sldId id="420" r:id="rId23"/>
    <p:sldId id="421" r:id="rId24"/>
    <p:sldId id="422" r:id="rId25"/>
    <p:sldId id="423" r:id="rId26"/>
    <p:sldId id="476" r:id="rId27"/>
    <p:sldId id="477" r:id="rId28"/>
    <p:sldId id="478" r:id="rId29"/>
    <p:sldId id="479" r:id="rId30"/>
    <p:sldId id="480" r:id="rId31"/>
    <p:sldId id="331" r:id="rId32"/>
    <p:sldId id="334" r:id="rId33"/>
    <p:sldId id="333" r:id="rId34"/>
    <p:sldId id="426" r:id="rId35"/>
    <p:sldId id="424" r:id="rId36"/>
    <p:sldId id="530" r:id="rId37"/>
    <p:sldId id="332" r:id="rId38"/>
    <p:sldId id="427" r:id="rId39"/>
    <p:sldId id="428" r:id="rId40"/>
    <p:sldId id="429" r:id="rId41"/>
    <p:sldId id="430" r:id="rId42"/>
    <p:sldId id="482" r:id="rId43"/>
    <p:sldId id="483" r:id="rId44"/>
    <p:sldId id="484" r:id="rId45"/>
    <p:sldId id="485" r:id="rId46"/>
    <p:sldId id="486" r:id="rId47"/>
    <p:sldId id="335" r:id="rId48"/>
    <p:sldId id="336" r:id="rId49"/>
    <p:sldId id="337" r:id="rId50"/>
    <p:sldId id="431" r:id="rId51"/>
    <p:sldId id="432" r:id="rId52"/>
    <p:sldId id="532" r:id="rId53"/>
    <p:sldId id="338" r:id="rId54"/>
    <p:sldId id="433" r:id="rId55"/>
    <p:sldId id="434" r:id="rId56"/>
    <p:sldId id="435" r:id="rId57"/>
    <p:sldId id="436" r:id="rId58"/>
    <p:sldId id="487" r:id="rId59"/>
    <p:sldId id="488" r:id="rId60"/>
    <p:sldId id="489" r:id="rId61"/>
    <p:sldId id="490" r:id="rId62"/>
    <p:sldId id="491" r:id="rId63"/>
    <p:sldId id="340" r:id="rId64"/>
    <p:sldId id="341" r:id="rId65"/>
    <p:sldId id="344" r:id="rId66"/>
    <p:sldId id="437" r:id="rId67"/>
    <p:sldId id="438" r:id="rId68"/>
    <p:sldId id="533" r:id="rId69"/>
    <p:sldId id="342" r:id="rId70"/>
    <p:sldId id="439" r:id="rId71"/>
    <p:sldId id="440" r:id="rId72"/>
    <p:sldId id="441" r:id="rId73"/>
    <p:sldId id="442" r:id="rId74"/>
    <p:sldId id="492" r:id="rId75"/>
    <p:sldId id="493" r:id="rId76"/>
    <p:sldId id="494" r:id="rId77"/>
    <p:sldId id="495" r:id="rId78"/>
    <p:sldId id="496" r:id="rId79"/>
    <p:sldId id="345" r:id="rId80"/>
    <p:sldId id="346" r:id="rId81"/>
    <p:sldId id="350" r:id="rId82"/>
    <p:sldId id="349" r:id="rId83"/>
    <p:sldId id="348" r:id="rId84"/>
    <p:sldId id="534" r:id="rId85"/>
    <p:sldId id="347" r:id="rId86"/>
    <p:sldId id="444" r:id="rId87"/>
    <p:sldId id="445" r:id="rId88"/>
    <p:sldId id="446" r:id="rId89"/>
    <p:sldId id="447" r:id="rId90"/>
    <p:sldId id="497" r:id="rId91"/>
    <p:sldId id="498" r:id="rId92"/>
    <p:sldId id="499" r:id="rId93"/>
    <p:sldId id="500" r:id="rId94"/>
    <p:sldId id="501" r:id="rId95"/>
    <p:sldId id="351" r:id="rId96"/>
    <p:sldId id="352" r:id="rId97"/>
    <p:sldId id="355" r:id="rId98"/>
    <p:sldId id="448" r:id="rId99"/>
    <p:sldId id="449" r:id="rId100"/>
    <p:sldId id="535" r:id="rId101"/>
    <p:sldId id="353" r:id="rId102"/>
    <p:sldId id="450" r:id="rId103"/>
    <p:sldId id="451" r:id="rId104"/>
    <p:sldId id="452" r:id="rId105"/>
    <p:sldId id="453" r:id="rId106"/>
    <p:sldId id="502" r:id="rId107"/>
    <p:sldId id="503" r:id="rId108"/>
    <p:sldId id="504" r:id="rId109"/>
    <p:sldId id="505" r:id="rId110"/>
    <p:sldId id="506" r:id="rId111"/>
    <p:sldId id="356" r:id="rId112"/>
    <p:sldId id="360" r:id="rId113"/>
    <p:sldId id="359" r:id="rId114"/>
    <p:sldId id="454" r:id="rId115"/>
    <p:sldId id="455" r:id="rId116"/>
    <p:sldId id="536" r:id="rId117"/>
    <p:sldId id="357" r:id="rId118"/>
    <p:sldId id="456" r:id="rId119"/>
    <p:sldId id="457" r:id="rId120"/>
    <p:sldId id="458" r:id="rId121"/>
    <p:sldId id="459" r:id="rId122"/>
    <p:sldId id="507" r:id="rId123"/>
    <p:sldId id="508" r:id="rId124"/>
    <p:sldId id="509" r:id="rId125"/>
    <p:sldId id="510" r:id="rId126"/>
    <p:sldId id="511" r:id="rId127"/>
    <p:sldId id="361" r:id="rId128"/>
    <p:sldId id="365" r:id="rId129"/>
    <p:sldId id="364" r:id="rId130"/>
    <p:sldId id="460" r:id="rId131"/>
    <p:sldId id="461" r:id="rId132"/>
    <p:sldId id="537" r:id="rId133"/>
    <p:sldId id="362" r:id="rId134"/>
    <p:sldId id="462" r:id="rId135"/>
    <p:sldId id="463" r:id="rId136"/>
    <p:sldId id="464" r:id="rId137"/>
    <p:sldId id="465" r:id="rId138"/>
    <p:sldId id="512" r:id="rId139"/>
    <p:sldId id="513" r:id="rId140"/>
    <p:sldId id="514" r:id="rId141"/>
    <p:sldId id="516" r:id="rId142"/>
    <p:sldId id="515" r:id="rId143"/>
    <p:sldId id="366" r:id="rId144"/>
    <p:sldId id="370" r:id="rId145"/>
    <p:sldId id="369" r:id="rId146"/>
    <p:sldId id="466" r:id="rId147"/>
    <p:sldId id="467" r:id="rId148"/>
    <p:sldId id="538" r:id="rId149"/>
    <p:sldId id="367" r:id="rId150"/>
    <p:sldId id="468" r:id="rId151"/>
    <p:sldId id="469" r:id="rId152"/>
    <p:sldId id="470" r:id="rId153"/>
    <p:sldId id="471" r:id="rId154"/>
    <p:sldId id="517" r:id="rId155"/>
    <p:sldId id="518" r:id="rId156"/>
    <p:sldId id="519" r:id="rId157"/>
    <p:sldId id="520" r:id="rId158"/>
    <p:sldId id="521" r:id="rId159"/>
    <p:sldId id="371" r:id="rId160"/>
    <p:sldId id="376" r:id="rId161"/>
    <p:sldId id="375" r:id="rId162"/>
    <p:sldId id="374" r:id="rId163"/>
    <p:sldId id="373" r:id="rId164"/>
    <p:sldId id="539" r:id="rId165"/>
    <p:sldId id="372" r:id="rId166"/>
    <p:sldId id="472" r:id="rId167"/>
    <p:sldId id="473" r:id="rId168"/>
    <p:sldId id="474" r:id="rId169"/>
    <p:sldId id="475" r:id="rId170"/>
    <p:sldId id="523" r:id="rId171"/>
    <p:sldId id="524" r:id="rId172"/>
    <p:sldId id="525" r:id="rId173"/>
    <p:sldId id="526" r:id="rId174"/>
    <p:sldId id="527" r:id="rId175"/>
    <p:sldId id="319" r:id="rId176"/>
    <p:sldId id="320" r:id="rId177"/>
    <p:sldId id="554" r:id="rId178"/>
    <p:sldId id="555" r:id="rId179"/>
    <p:sldId id="556" r:id="rId180"/>
    <p:sldId id="546" r:id="rId181"/>
    <p:sldId id="547" r:id="rId182"/>
    <p:sldId id="548"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58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37" autoAdjust="0"/>
    <p:restoredTop sz="40608" autoAdjust="0"/>
  </p:normalViewPr>
  <p:slideViewPr>
    <p:cSldViewPr>
      <p:cViewPr varScale="1">
        <p:scale>
          <a:sx n="55" d="100"/>
          <a:sy n="55" d="100"/>
        </p:scale>
        <p:origin x="2021" y="53"/>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577606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51384855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135028309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22761316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65419692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7990987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179054689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49732914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130166914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157512806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8415495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Actively recruiting women should be part of any organization’s recruitment plan. This is even more important if you are in an industry where women are underrepresented overall, or heavily represented in lower positions but underrepresented in leadership. Creating initiatives to recruit women at all levels of the organizaiton helps to create a culture which is gender-diverse, and also creates opportunities to develop women leaders from within, starting at the earliest stages. There are several steps you can take to actively recruit women to your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961203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Women make up almost half the US workforce, yet they are promoted to leadership positions at a rate far lower than are their male colleagues. What accounts for this leadership gap? How can organizations foster and develop women leaders? Studies show that having women in leadership positions brings many benefits to an organization, including greater accountability and a culture of work-life balance. Yet it can be difficult to determine the barriers to women’s advancement, and even more difficult to surmount them. Learning how to foster and develop women as leaders not only benefits individual employees, but can benefit your entire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66738861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An important first step is to discover your barriers to hiring women. There are many reasons why an organization might have difficulty recruiting and hiring women candidates. It might be helpful to interview some current women employees, and also to examine research conducted on why women prefer some types of organizations over others. Common barriers to recruiting and hiring women include:</a:t>
            </a:r>
          </a:p>
          <a:p>
            <a:pPr lvl="0"/>
            <a:r>
              <a:rPr lang="en-US" sz="1200" kern="1200" dirty="0">
                <a:solidFill>
                  <a:schemeClr val="tx1"/>
                </a:solidFill>
                <a:latin typeface="+mn-lt"/>
                <a:ea typeface="+mn-ea"/>
                <a:cs typeface="+mn-cs"/>
              </a:rPr>
              <a:t>Lack of women in leadership </a:t>
            </a:r>
          </a:p>
          <a:p>
            <a:pPr lvl="0"/>
            <a:r>
              <a:rPr lang="en-US" sz="1200" kern="1200" dirty="0">
                <a:solidFill>
                  <a:schemeClr val="tx1"/>
                </a:solidFill>
                <a:latin typeface="+mn-lt"/>
                <a:ea typeface="+mn-ea"/>
                <a:cs typeface="+mn-cs"/>
              </a:rPr>
              <a:t>Lack of recruiting efforts directed at women, especially in fields where they are underrepresented</a:t>
            </a:r>
          </a:p>
          <a:p>
            <a:pPr lvl="0"/>
            <a:r>
              <a:rPr lang="en-US" sz="1200" kern="1200" dirty="0">
                <a:solidFill>
                  <a:schemeClr val="tx1"/>
                </a:solidFill>
                <a:latin typeface="+mn-lt"/>
                <a:ea typeface="+mn-ea"/>
                <a:cs typeface="+mn-cs"/>
              </a:rPr>
              <a:t>An organizational history or culture of sexism or sexual harassment, including lawsuits</a:t>
            </a:r>
          </a:p>
          <a:p>
            <a:pPr lvl="0"/>
            <a:r>
              <a:rPr lang="en-US" sz="1200" kern="1200" dirty="0">
                <a:solidFill>
                  <a:schemeClr val="tx1"/>
                </a:solidFill>
                <a:latin typeface="+mn-lt"/>
                <a:ea typeface="+mn-ea"/>
                <a:cs typeface="+mn-cs"/>
              </a:rPr>
              <a:t>Lack of coverage of women’s health – pregnancy, contraception, etc. – in benefits packages</a:t>
            </a:r>
          </a:p>
          <a:p>
            <a:pPr lvl="0"/>
            <a:r>
              <a:rPr lang="en-US" sz="1200" kern="1200" dirty="0">
                <a:solidFill>
                  <a:schemeClr val="tx1"/>
                </a:solidFill>
                <a:latin typeface="+mn-lt"/>
                <a:ea typeface="+mn-ea"/>
                <a:cs typeface="+mn-cs"/>
              </a:rPr>
              <a:t>No organizational policy of maternity or parenting leave</a:t>
            </a:r>
          </a:p>
          <a:p>
            <a:r>
              <a:rPr lang="en-US" sz="1200" kern="1200" dirty="0">
                <a:solidFill>
                  <a:schemeClr val="tx1"/>
                </a:solidFill>
                <a:latin typeface="+mn-lt"/>
                <a:ea typeface="+mn-ea"/>
                <a:cs typeface="+mn-cs"/>
              </a:rPr>
              <a:t>It may be difficult to determine exactly what barriers are in place to hiring women, but it is vital to assess the organization to see if you can determine this. If systemic barriers to hiring women exist, even the best recruitment efforts may fail.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possible barriers to hiring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Barriers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identify and overcome barriers to hiring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potential barriers to hiring women. Brainstorm ways to overcome these.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and address barriers to hiring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24173570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Another key area to examine is your organization’s barriers to retention of female employees. If your organization regularly hires women, but finds that there is significant turnover among them, this is a clue that there are barriers to retention. Examining employee exit interviews is one excellent source of data on why women do not stay with your organization. While not every woman who leaves your organization will do so for reasons grounded in gender, it is key to identify whether there are systemic barriers to retaining women employees. Common barriers to retention include:</a:t>
            </a:r>
          </a:p>
          <a:p>
            <a:pPr lvl="0"/>
            <a:r>
              <a:rPr lang="en-US" sz="1200" kern="1200" dirty="0">
                <a:solidFill>
                  <a:schemeClr val="tx1"/>
                </a:solidFill>
                <a:latin typeface="+mn-lt"/>
                <a:ea typeface="+mn-ea"/>
                <a:cs typeface="+mn-cs"/>
              </a:rPr>
              <a:t>Lack of opportunity for advancement</a:t>
            </a:r>
          </a:p>
          <a:p>
            <a:pPr lvl="0"/>
            <a:r>
              <a:rPr lang="en-US" sz="1200" kern="1200" dirty="0">
                <a:solidFill>
                  <a:schemeClr val="tx1"/>
                </a:solidFill>
                <a:latin typeface="+mn-lt"/>
                <a:ea typeface="+mn-ea"/>
                <a:cs typeface="+mn-cs"/>
              </a:rPr>
              <a:t>An organizational history or culture of sexism or sexual harassment, including lawsuits</a:t>
            </a:r>
          </a:p>
          <a:p>
            <a:pPr lvl="0"/>
            <a:r>
              <a:rPr lang="en-US" sz="1200" kern="1200" dirty="0">
                <a:solidFill>
                  <a:schemeClr val="tx1"/>
                </a:solidFill>
                <a:latin typeface="+mn-lt"/>
                <a:ea typeface="+mn-ea"/>
                <a:cs typeface="+mn-cs"/>
              </a:rPr>
              <a:t>Lack of coverage of women’s health – pregnancy, contraception, etc. – in benefits packages</a:t>
            </a:r>
          </a:p>
          <a:p>
            <a:pPr lvl="0"/>
            <a:r>
              <a:rPr lang="en-US" sz="1200" kern="1200" dirty="0">
                <a:solidFill>
                  <a:schemeClr val="tx1"/>
                </a:solidFill>
                <a:latin typeface="+mn-lt"/>
                <a:ea typeface="+mn-ea"/>
                <a:cs typeface="+mn-cs"/>
              </a:rPr>
              <a:t>No organizational policy of maternity or parenting leave</a:t>
            </a:r>
          </a:p>
          <a:p>
            <a:pPr lvl="0"/>
            <a:r>
              <a:rPr lang="en-US" sz="1200" kern="1200" dirty="0">
                <a:solidFill>
                  <a:schemeClr val="tx1"/>
                </a:solidFill>
                <a:latin typeface="+mn-lt"/>
                <a:ea typeface="+mn-ea"/>
                <a:cs typeface="+mn-cs"/>
              </a:rPr>
              <a:t>Culture that does not promote work-life balance</a:t>
            </a:r>
          </a:p>
          <a:p>
            <a:pPr lvl="0"/>
            <a:r>
              <a:rPr lang="en-US" sz="1200" kern="1200" dirty="0">
                <a:solidFill>
                  <a:schemeClr val="tx1"/>
                </a:solidFill>
                <a:latin typeface="+mn-lt"/>
                <a:ea typeface="+mn-ea"/>
                <a:cs typeface="+mn-cs"/>
              </a:rPr>
              <a:t>Pay inequities between male and female employees in the same or similar positions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identifying barrier to retention of women.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Retention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barrier to retention of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 Barriers to Retention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and address barriers to retaining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51488307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Women’s professional organizations are a valuable resource when creating efforts to actively recruit women into your organization. Umbrella organizations for professional women, such as the American Association of University Women and the National Association of Women Executives, are one place to start. You should also look to large professional organizations in your field to see if they have women’s caucuses or women’s interest groups that can help in your recruitment efforts. Also look to organizations specifically for women in specific fields, such as the Financial Women’s Organization or organizations for women in STEM. When creating efforts to recruit new college graduates, look to women’s organizations on local university campuses, which are often organized around majors or industries (women in engineering, for example). These are all potential resources of talented women.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recruiting women through women’s organizations.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Leverage Women’s Organizations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leveraging women’s organizations in recruiting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a list of several professional women’s organizations. Pull up their websites for the class to view.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leverage women’s organizations in hiring. Brainstorm a list of organizations.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leveraging women’s organizations help in recruitment?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02330221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One of the major barriers to hiring and retention is the existence of – or the perception of – an organizational culture that is not friendly to women. The most obvious examples of this are of course organizational history and culture of sexism, discrimination, and harassment. These should have course be rooted out immediately. However, there are more subtle issues that may make an organizational culture less friendly to women. Seeking out these issues and helping to create an organizational culture that is woman-friendly is vital if you are to recruit and retain women. Common features of a woman-friendly organizational culture include:</a:t>
            </a:r>
          </a:p>
          <a:p>
            <a:pPr lvl="0"/>
            <a:r>
              <a:rPr lang="en-US" sz="1200" kern="1200" dirty="0">
                <a:solidFill>
                  <a:schemeClr val="tx1"/>
                </a:solidFill>
                <a:latin typeface="+mn-lt"/>
                <a:ea typeface="+mn-ea"/>
                <a:cs typeface="+mn-cs"/>
              </a:rPr>
              <a:t>Zero tolerance for sexism, gender-biased language, and sexual harassment</a:t>
            </a:r>
          </a:p>
          <a:p>
            <a:pPr lvl="0"/>
            <a:r>
              <a:rPr lang="en-US" sz="1200" kern="1200" dirty="0">
                <a:solidFill>
                  <a:schemeClr val="tx1"/>
                </a:solidFill>
                <a:latin typeface="+mn-lt"/>
                <a:ea typeface="+mn-ea"/>
                <a:cs typeface="+mn-cs"/>
              </a:rPr>
              <a:t>Policies which consider women, such as maternity leave and coverage of women’s health in benefits packages</a:t>
            </a:r>
          </a:p>
          <a:p>
            <a:pPr lvl="0"/>
            <a:r>
              <a:rPr lang="en-US" sz="1200" kern="1200" dirty="0">
                <a:solidFill>
                  <a:schemeClr val="tx1"/>
                </a:solidFill>
                <a:latin typeface="+mn-lt"/>
                <a:ea typeface="+mn-ea"/>
                <a:cs typeface="+mn-cs"/>
              </a:rPr>
              <a:t>Flexible work options</a:t>
            </a:r>
          </a:p>
          <a:p>
            <a:pPr lvl="0"/>
            <a:r>
              <a:rPr lang="en-US" sz="1200" kern="1200" dirty="0">
                <a:solidFill>
                  <a:schemeClr val="tx1"/>
                </a:solidFill>
                <a:latin typeface="+mn-lt"/>
                <a:ea typeface="+mn-ea"/>
                <a:cs typeface="+mn-cs"/>
              </a:rPr>
              <a:t>Women in visible leadership </a:t>
            </a:r>
          </a:p>
          <a:p>
            <a:pPr lvl="0"/>
            <a:r>
              <a:rPr lang="en-US" sz="1200" kern="1200" dirty="0">
                <a:solidFill>
                  <a:schemeClr val="tx1"/>
                </a:solidFill>
                <a:latin typeface="+mn-lt"/>
                <a:ea typeface="+mn-ea"/>
                <a:cs typeface="+mn-cs"/>
              </a:rPr>
              <a:t>Women’s networking and training opportunities</a:t>
            </a:r>
          </a:p>
          <a:p>
            <a:pPr lvl="0"/>
            <a:r>
              <a:rPr lang="en-US" sz="1200" kern="1200" dirty="0">
                <a:solidFill>
                  <a:schemeClr val="tx1"/>
                </a:solidFill>
                <a:latin typeface="+mn-lt"/>
                <a:ea typeface="+mn-ea"/>
                <a:cs typeface="+mn-cs"/>
              </a:rPr>
              <a:t>Women at all levels of the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a woman-friendly culture.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Woman Friendly Culture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develop a woman friendly culture.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 Woman Friendly Culture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create and encourage a woman-friendly culture?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12373119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As a recruiter for his organization, Bjørn was tasked with recruiting more diverse candidates. An internal review had noted that while many women worked at the administrative and support level of the organization, there were almost no women in the engineering and product development sectors. Those that had been hired had left the organization with 2 years of coming on board. At the advice of his college, Helen, Bjørn sought out the listservs for two large professional organizations for women in engineering. With the permission of the list admins, he read the list for two months. He was shocked to see several women who were searching for jobs say they would never want to work for his organization because it was a “boy’s club.” One woman even said she had worked for Bjørn’s organization, but had quit when the other engineers in her lab would not stop making sexist jokes in her presence. Bjørn took what he had learned back to the head of recruiting, Seamus. They agreed that they had to find and root out the cause of this behavior in the engineering labs if they wanted to recruit and retain qualified women as engineers.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Actively Recruit Women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barriers to hiring and retention.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Bjorn discover?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barriers to hiring and retention were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23616502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28455977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146099812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274310353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516412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sz="1200" kern="1200" dirty="0">
                <a:solidFill>
                  <a:schemeClr val="tx1"/>
                </a:solidFill>
                <a:latin typeface="+mn-lt"/>
                <a:ea typeface="+mn-ea"/>
                <a:cs typeface="+mn-cs"/>
              </a:rPr>
              <a:t>Discuss the barriers women face in entering leadership positions</a:t>
            </a:r>
          </a:p>
          <a:p>
            <a:pPr lvl="0">
              <a:buFont typeface="Arial" pitchFamily="34" charset="0"/>
              <a:buChar char="•"/>
            </a:pPr>
            <a:r>
              <a:rPr lang="en-US" sz="1200" kern="1200" dirty="0">
                <a:solidFill>
                  <a:schemeClr val="tx1"/>
                </a:solidFill>
                <a:latin typeface="+mn-lt"/>
                <a:ea typeface="+mn-ea"/>
                <a:cs typeface="+mn-cs"/>
              </a:rPr>
              <a:t>Understand the importance of developing women leaders</a:t>
            </a:r>
          </a:p>
          <a:p>
            <a:pPr lvl="0">
              <a:buFont typeface="Arial" pitchFamily="34" charset="0"/>
              <a:buChar char="•"/>
            </a:pPr>
            <a:r>
              <a:rPr lang="en-US" sz="1200" kern="1200" dirty="0">
                <a:solidFill>
                  <a:schemeClr val="tx1"/>
                </a:solidFill>
                <a:latin typeface="+mn-lt"/>
                <a:ea typeface="+mn-ea"/>
                <a:cs typeface="+mn-cs"/>
              </a:rPr>
              <a:t>Determine steps your organization can take to foster women leaders</a:t>
            </a:r>
          </a:p>
          <a:p>
            <a:pPr lvl="0">
              <a:buFont typeface="Arial" pitchFamily="34" charset="0"/>
              <a:buChar char="•"/>
            </a:pPr>
            <a:r>
              <a:rPr lang="en-US" sz="1200" kern="1200" dirty="0">
                <a:solidFill>
                  <a:schemeClr val="tx1"/>
                </a:solidFill>
                <a:latin typeface="+mn-lt"/>
                <a:ea typeface="+mn-ea"/>
                <a:cs typeface="+mn-cs"/>
              </a:rPr>
              <a:t>Understand the benefits of developing women leaders</a:t>
            </a:r>
          </a:p>
          <a:p>
            <a:pPr lvl="0">
              <a:buFont typeface="Arial" pitchFamily="34" charset="0"/>
              <a:buChar char="•"/>
            </a:pPr>
            <a:r>
              <a:rPr lang="en-US" sz="1200" kern="1200" dirty="0">
                <a:solidFill>
                  <a:schemeClr val="tx1"/>
                </a:solidFill>
                <a:latin typeface="+mn-lt"/>
                <a:ea typeface="+mn-ea"/>
                <a:cs typeface="+mn-cs"/>
              </a:rPr>
              <a:t>Apply the principles of fostering women leaders to your own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72726105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420162997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261689814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16860726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184993915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389093825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Research has repeatedly shown that a strong professional network is vital to career advancement and success. Other studies have shown that men tend to have larger, stronger professional networks than do their female peers. Women may miss out on networking due to entrenched ideas about the genders, unwillingness (either their own or male colleagues’) to engage in mixed-gender networking, or due to work-family conflicts that prevent them from accessing networking opportunities. A key strategy in developing women leaders is creating and encouraging networking opportunities for women, both within the organization and outside of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30728058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simplest and most powerful steps you can take to encourage women’s networking within your organization is to create a women’s networking group. Peer networking groups have been shown to be valuable sources of support, mentoring, and development. Work with Human Resources or another appropriate division to create a networking group for women employees – or several, if it makes more sense to have groups that are geared for women at different levels of the organization (administration, management, etc.). Then be sure that employees are aware that the group or groups exist! You may fit this group into already existing peer networking groups, or it may be the beginning or a larger program that encourages peer networking in a number of ways.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creating a women’s networking group.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women’s networking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create a women’s networking group and the benefits of such a group.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women’s networking group nurture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95208059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Encourage women within your organization to join women’s professional organizations. You may need to make women aware of such organizations. You can provide literature, discuss them in employee reviews, or invite representatives to come talk to your employees. Women’s professional organizations are valuable sources of development and training, networking, support, and information. When possible, subsidize membership fees. In addition to encouraging women to join such organizations, encourage and reward participation, such as presenting at conferences or holding leadership positions within the professional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encouraging women to join professional organizations.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encourage women to join professional organizations.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 Organizations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examples of several professional organizations, including literature and websites, to share.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organizations can you encourage women to join?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224597182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No matter their gender, leaders need confidence. Studies show that a strong network helps to build confidence. Because networking gives people a chance to build and use skills, as well as build relationships, it builds self-confidence and self-esteem. Because women may sometimes lack the confidence needed for leadership – or be perceived to lack the confidence needed – due to ideas about gender and entrenched barriers to women’s leadership, developing confidence is vital. Investing in women’s networking is an investment in not only the individual confidence of women employees, but in women’s leadership more broadly in your organization.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networking builds confidence.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 for Confidence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networking builds confidence.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networking can build confidence.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networking build women leaders’ confidence?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68472472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Having strong networking opportunities for women in your organization can be a major asset when attempting to recruit women. Networks are a major way that people of all genders hear about job opportunities. When you are looking to recruit qualified women, it is likely that women in your organization may have the perfect candidate in their own networks. Encouraging women to network with women in their field or industry can be a major step forward in recruiting more women. Professional networking organizations are also a major way to recruit, through advertising jobs on their websites or in their newsletters, by attending their events to meet women in the industry or field, and by getting your organization known as a place that supports women’s leadership and development. Encouraging women to network benefits individual employees, but also has the potential to benefit the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networks in recruiting women.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Networks and Recruiting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networks may help in recruiting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in which networking can help in recruiting women.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networks help in recruiting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2532243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American women have always been part of the paid workforce, since the earliest days of our history. Since the 1940s, increasing numbers of women have been entering the paid workforce, and today the number of American women who are employed outside the home is the greatest it’s ever been. Women are a key part of our economy and our organizations, yet they lag behind men in assuming leadership positions.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22401855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Dorinda left her old job because after 5 years she had reached the highest position she could. While there were positions above hers, it seemed that men were always promoted or hired from outside. She decided it was time to move on. When she started at TechCorp, she was assigned a mentor, Suzette. During their first meeting, Suzette gave Dorinda some literature on a professional organization for women in the technology sector. Suzette told her that if Dorinda joined, TechCorp would pay half her membership fee. Suzette also told her about the one a month networking lunch for women that TechCorp sponsored. “It’s a great way to meet other women here, and learn about how to be better together,” she said. Following Suzette’s suggestion, Dorinda joined the professional organization and started going to the networking lunches. She was amazed at the diversity of talented women she met – something that had never happened at her former job. A few months into the job, Dorinda recommended her friend Parvati apply for an open position at TechCorp, too.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Create and Encourage Women’s Networking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networking opportunities for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networking opportunities improve Dorinda’s work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 organization encourage women’s networking opportunities, and what are the benefits?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135470601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423936273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324839863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359439466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322042892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66437636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335587731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14607431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3381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make up half – 50% -- of the United States population. In the US, as in many countries around the world, women are the primary homemakers and caregivers as well, even when they have outside employment. Women are powerful consumers and make a large share of the decisions about household expenditures, too. In spite of the fact that they make up half the population, however, women are underrepresented in many of the most vital areas of society, including government, finance, and business. While the number of women in these areas has been growing steadily over the last decades, women still do not occupy positions of power at a level that reflects their numbers.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women’s underrepresentation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Where Are the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women’s underrepresentation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high profile women in visible positions. Brainstorm idea about what might account for underrepresentation. Write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individual participants to share their nightly routines.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women lag behind in leadership when they are half the population?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97378718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61634637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Mentoring is one of the best investments you can make in employees. Studies show that women especially benefit from being mentored by other successful women. Taking the time to pair women with mentors demonstrates that your organization invests in helping women grow and develop not just in their current roles, but toward their career goals.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31199626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Numerous studies have shown the benefits of mentoring. Being paired with a mentor demonstrates organizational investment in each individual employee. Mentors also serve as models for what is possible within the organization, and within an industry or field. Mentors serve as valuable support persons and sounding boards, and can often provide their mentees with training and development experiences and one on one chances to grow. Mentors also benefit from the mentoring process, as they are able to share their knowledge and expertise and feel invested in the future of the organization. Other benefits of mentoring programs include:</a:t>
            </a:r>
          </a:p>
          <a:p>
            <a:pPr lvl="0"/>
            <a:r>
              <a:rPr lang="en-US" sz="1200" kern="1200" dirty="0">
                <a:solidFill>
                  <a:schemeClr val="tx1"/>
                </a:solidFill>
                <a:latin typeface="+mn-lt"/>
                <a:ea typeface="+mn-ea"/>
                <a:cs typeface="+mn-cs"/>
              </a:rPr>
              <a:t>Increased employee investment in the organization</a:t>
            </a:r>
          </a:p>
          <a:p>
            <a:pPr lvl="0"/>
            <a:r>
              <a:rPr lang="en-US" sz="1200" kern="1200" dirty="0">
                <a:solidFill>
                  <a:schemeClr val="tx1"/>
                </a:solidFill>
                <a:latin typeface="+mn-lt"/>
                <a:ea typeface="+mn-ea"/>
                <a:cs typeface="+mn-cs"/>
              </a:rPr>
              <a:t>Employee investment in their own growth and development</a:t>
            </a:r>
          </a:p>
          <a:p>
            <a:pPr lvl="0"/>
            <a:r>
              <a:rPr lang="en-US" sz="1200" kern="1200" dirty="0">
                <a:solidFill>
                  <a:schemeClr val="tx1"/>
                </a:solidFill>
                <a:latin typeface="+mn-lt"/>
                <a:ea typeface="+mn-ea"/>
                <a:cs typeface="+mn-cs"/>
              </a:rPr>
              <a:t>Improved succession planning</a:t>
            </a:r>
          </a:p>
          <a:p>
            <a:pPr lvl="0"/>
            <a:r>
              <a:rPr lang="en-US" sz="1200" kern="1200" dirty="0">
                <a:solidFill>
                  <a:schemeClr val="tx1"/>
                </a:solidFill>
                <a:latin typeface="+mn-lt"/>
                <a:ea typeface="+mn-ea"/>
                <a:cs typeface="+mn-cs"/>
              </a:rPr>
              <a:t>Fostering a culture of continual learning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pairing women with mentors.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pairing women with mentors.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mentoring experiences and the benefits of mentoring.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mentoring programs foster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03761697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many people think of mentoring, they think of pairing an employee with someone who occupies the position he or she might aspire to. However, given that women are often underrepresented in management and leadership, it may not be possible to pair every female employee with a female mentor in her division or specialty. Think creatively when pairing women with mentors. You might pair a female employee with a female mentor who is in another division but has expertise that can benefit the employee. It is also appropriate to pair a female employee with a male mentor, if it is a good fit in terms of personality, expertise, and goals. While it is desirable to pair women with female mentors, the ultimate goal should be to foster a strong mentorship relationship, which can absolutely happen across gender lines. Also be willing to encourage female employees to find women mentors from outside the organization, drawing on their networks.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thinking creatively when pairing mentors and mentees.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Creative 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importance of thinking creatively when pairing mentors and mentees.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 Creative Mentoring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to think creatively when pairing mentors and mentees?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43142842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Mentoring should be incorporated at every stage of an employee’s career. Do not wait to pair a woman with a mentor until she expresses leadership or management goals. Instead, pair women employees with mentors almost as soon as they begin work at your organization. They may have different mentors at different stages, or may work with the same mentor long-term. Incorporating mentoring at every stage of an employee’s career allows for the greatest potential for benefit from the mentorship experience. Incorporating mentoring at every stage of the career demonstrates long-term investment in employees and may help to promote retention as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incorporating mentoring at every career stage.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incorporating mentoring at every career stage.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 Mentor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incorporate mentoring at every career stage?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137906006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Mentees are only one half of the mentorship equation. It is also important to have mentors who are willing to take mentees! Encourage women in your organization to mentor. This not only extends the benefits of mentorship to those being mentored, but allows women to share their expertise and experience with other women. While it is appropriate for women to mentor men as well, by encouraging women to mentor other women you demonstrate an investment in developing women and also in sharing the expertise of women leaders already in your organization. Being a mentor can be a valuable development experience, so in the process women may develop their own leadership skills and be able to advance their own careers as well as their mentees’.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encouraging women to become mentors.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Become a Mentor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women to become mentors.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women to become mentors.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organizations encourage women to become mentors?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84064086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longer Dorinda worked with her mentor, Suzette, the more she learned. She was especially interested in Suzette’s perspective because, while they both came from technical backgrounds, Suzette’s specialty was a little different than her own. Dorinda asked Suzette how they came to be paired. “TechCorp takes mentoring very seriously,” Suzette said, “and we know that women are still quite outnumbered in this industry. So we try to pair women with women mentors when we can.” Suzette explained that right now there were no female manager with Dorinda’s specialty, so they had been paired together. “I hope that when you become a manger, you’ll mentor another young woman,” Suzette said with a smile.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Mentoring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pairing women with mentors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a:t>
            </a:r>
            <a:r>
              <a:rPr lang="en-US" sz="1200" kern="1200" dirty="0" err="1">
                <a:solidFill>
                  <a:schemeClr val="tx1"/>
                </a:solidFill>
                <a:effectLst/>
                <a:latin typeface="+mn-lt"/>
                <a:ea typeface="+mn-ea"/>
                <a:cs typeface="+mn-cs"/>
              </a:rPr>
              <a:t>TEchCorp’s</a:t>
            </a:r>
            <a:r>
              <a:rPr lang="en-US" sz="1200" kern="1200" dirty="0">
                <a:solidFill>
                  <a:schemeClr val="tx1"/>
                </a:solidFill>
                <a:effectLst/>
                <a:latin typeface="+mn-lt"/>
                <a:ea typeface="+mn-ea"/>
                <a:cs typeface="+mn-cs"/>
              </a:rPr>
              <a:t> attitude toward mentoring?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t>
            </a:r>
            <a:r>
              <a:rPr lang="en-US" sz="1200" kern="1200" dirty="0" err="1">
                <a:solidFill>
                  <a:schemeClr val="tx1"/>
                </a:solidFill>
                <a:effectLst/>
                <a:latin typeface="+mn-lt"/>
                <a:ea typeface="+mn-ea"/>
                <a:cs typeface="+mn-cs"/>
              </a:rPr>
              <a:t>TechCorp</a:t>
            </a:r>
            <a:r>
              <a:rPr lang="en-US" sz="1200" kern="1200" dirty="0">
                <a:solidFill>
                  <a:schemeClr val="tx1"/>
                </a:solidFill>
                <a:effectLst/>
                <a:latin typeface="+mn-lt"/>
                <a:ea typeface="+mn-ea"/>
                <a:cs typeface="+mn-cs"/>
              </a:rPr>
              <a:t> approach mentoring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104849606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183350793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2861100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earn college degrees at a higher rate than do men. As of 2013, 60% of all bachelor’s degrees in the United States are earned by women. Women enter college at higher rates than do men, and are less likely to drop out than are men, too. Studies show that girls, and later women, tend to earn higher grades than do their male peers, and also seem to understand better the impact not earning a degree may have on their later earnings. Recent studies show, however, that women with college degrees earn less and are promoted less often than their male counterparts who do not hold degrees. Those same studies also indicate that women may take on more college debt than their male peers, yet earn less upon graduation and may struggle to pay those loans back. If women are earning degrees at a higher rate than any time in American history, it is imperative that we ask why this does not translate into more women in leadership positions in business, finance, and government.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the education gap.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Education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the education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 The Education Gap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answers with the class if desired.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the education gap between men and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170190997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77674886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143807615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36050069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374365872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960563588"/>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358649693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393029482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Growth, development, and learning must be continuous and incorporated at all stages of a person’s career, regardless of gender. A key step in developing women into leaders is creating and encouraging educational opportunities. Much like creating networking and training opportunities, there are a number of things you can to create and encourage educational opportunities that will benefit your female employees specifically and grow them into the next generation of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1334087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Leadership is not a fixed quality of a person, but a set of skills that can be learned. Encourage women to learn leadership skills throughout their careers. This can be done through formal training and workshops, whether they are about leadership skills generally or geared toward women specifically. Women also learn leadership by leading. Give your women employees chances to practice leadership skills by letting them take on leadership roles – low stakes roles at first (such as leading meetings), with steady growth into more responsibility. If there are external workshops or courses on leadership skills that would be valuable, encourage women to take them. The organization should subsidize this if possible. When working one on one with women employees, encourage them to read widely about leadership and to take on leadership roles in professional organizations and other settings where they can practice leadership skills.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the growth of leadership skills.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Leadership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the growth of leadership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 Leadership Skills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encourage women to learn leadership skills?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88408898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Develop and offer an array of internal programs and trainings on leadership skills and other valuable skills. These may be directed specifically at women, or may be directed at employees more generally regardless of gender. In developing these trainings and workshops, consider how to encourage employees (especially women) to attend them. You may make them mandatory, or make them highly suggested as part of development plans. The advantage to internal trainings is that they can be conducted within the organizations’ training budget, and logistically they are more accessible than offsite trainings. Your women’s networking groups are a valuable resource here, as they can tell you what women want and need to see offered and may offer up experts who can facilitate.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developing internal trainings for women leaders.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Internal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develop internal trainings for women leaders.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types of internal trainings you offer or could offer that are helpful for women leaders.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creating internal training a good investment in developing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720494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explanation that has been put forth for why women are underrepresented in leadership positions is that there simply aren’t enough women in the workforce to fill those positions. However, 47% of workers in the United States are women. And while women, especially women of color, do tend to be concentrated in low-wage or part-time labor, women outnumber men in the professional fields as well. With such representation in the workforce, it would seem to make sense that women should also occupy a similar proportion of leadership positions. However, this is not the case. Even in fields where women make up the majority of the workforce, the majority of leadership positions tend to be held by 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some barriers women might face to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Where Are The Women, Part 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reasons why women might not be in leadership positions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reflect on the messages they have received about women and work. What ideas might account for women’s underrepresentation?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barriers women might face to career advancement?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894837724"/>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 not negate outside training and workshops when creating plans for developing women leaders. Take advantage of external trainings geared specifically at women, or which teach important leadership skills which can benefit employees of all genders. Encourage women to seek these out, and make them aware of potentially valuable courses. These may be offered by for-profit companies, universities and colleges, or professional organizations. Annual conferences of professional organizations offer another valuable venue for training and skills development. When creating development plans with female employees, include such trainings and workshops as options. When possible, the organization should subsidize such trainings.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using outside training and workshops to develop women leaders.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using outside training and workshops to develop women leaders.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information about outside training and workshops geared toward women leaders.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and discuss potential venues or resources for outside training.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outside training be used to develop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25240716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Like mentoring and other development, training and education should be part of every career stage. While the focus of leadership training is often on those who are currently in or moving into leadership roles, the development of a leader begins long before this. Encourage your women employees to seek out training at every stage. When creating development plans, work with employees to find training and workshops which will foster their goals and ambitions. This should include a mix of internal and external trainings, and trainings directed specifically at women as well as more general leadership trainings. Incorporating education and training at every stage of the career communicates that the organization invests in women and that there is potential for advancement.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encouraging training at every career stage.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to encourage training at every career stage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to encourage training at every stage. Brainstorm these and list them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encourage training at every career stage?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59003230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Dorinda had been at TechCorp for a year already, and it was time for her annual review. She sat down with Suzette, her mentor, and her manager Clive. Clive asked about Dorinda’s goals for the next year. “I’d really like to move into a managerial position,” she said, “but I feel like I need to learn more about managing people.” Clive told Dorinda that there was an excellent two-week course she could take on the basics of managing people, and that TechCorp would pay the registration fee if she wished to take it. She would take it through the local college’s business school. He also recommended two books that had helped him in his early managerial career. Dorinda was excited to begin growing her skills so that she could work towards her goals.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Create and Encourage Education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education and growth.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Clive encourage Dorinda’s growth?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115006782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166</a:t>
            </a:fld>
            <a:endParaRPr lang="en-US" dirty="0"/>
          </a:p>
        </p:txBody>
      </p:sp>
    </p:spTree>
    <p:extLst>
      <p:ext uri="{BB962C8B-B14F-4D97-AF65-F5344CB8AC3E}">
        <p14:creationId xmlns:p14="http://schemas.microsoft.com/office/powerpoint/2010/main" val="350091887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167</a:t>
            </a:fld>
            <a:endParaRPr lang="en-US" dirty="0"/>
          </a:p>
        </p:txBody>
      </p:sp>
    </p:spTree>
    <p:extLst>
      <p:ext uri="{BB962C8B-B14F-4D97-AF65-F5344CB8AC3E}">
        <p14:creationId xmlns:p14="http://schemas.microsoft.com/office/powerpoint/2010/main" val="675526206"/>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168</a:t>
            </a:fld>
            <a:endParaRPr lang="en-US" dirty="0"/>
          </a:p>
        </p:txBody>
      </p:sp>
    </p:spTree>
    <p:extLst>
      <p:ext uri="{BB962C8B-B14F-4D97-AF65-F5344CB8AC3E}">
        <p14:creationId xmlns:p14="http://schemas.microsoft.com/office/powerpoint/2010/main" val="276928603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169</a:t>
            </a:fld>
            <a:endParaRPr lang="en-US" dirty="0"/>
          </a:p>
        </p:txBody>
      </p:sp>
    </p:spTree>
    <p:extLst>
      <p:ext uri="{BB962C8B-B14F-4D97-AF65-F5344CB8AC3E}">
        <p14:creationId xmlns:p14="http://schemas.microsoft.com/office/powerpoint/2010/main" val="368475681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30134275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2193413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have entered the professions at higher and higher rates over the last three decades in the United States. Women now hold more than half – 52% -- of all professional jobs. They earn professional degrees at about the same rate. While women are also overrepresented compared to men in low-wage, part-time, and service work, clearly women are represented in great numbers in the professional fields. Studies show, however, that women in the professional fields tend to be concentrated in lower level and administrative positions, rather than leadership or managerial positions. Even in professional fields where women far outnumber men, the leadership positions tend to be held by 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47614187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178811498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253147219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174</a:t>
            </a:fld>
            <a:endParaRPr lang="en-US" dirty="0"/>
          </a:p>
        </p:txBody>
      </p:sp>
    </p:spTree>
    <p:extLst>
      <p:ext uri="{BB962C8B-B14F-4D97-AF65-F5344CB8AC3E}">
        <p14:creationId xmlns:p14="http://schemas.microsoft.com/office/powerpoint/2010/main" val="367637095"/>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learning how to develop women’s leadership.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kern="1200" dirty="0">
                <a:solidFill>
                  <a:schemeClr val="tx1"/>
                </a:solidFill>
                <a:latin typeface="+mn-lt"/>
                <a:ea typeface="+mn-ea"/>
                <a:cs typeface="+mn-cs"/>
              </a:rPr>
              <a:t>Lillian</a:t>
            </a:r>
            <a:r>
              <a:rPr lang="en-US" sz="1200" b="1" i="0" kern="1200" baseline="0" dirty="0">
                <a:solidFill>
                  <a:schemeClr val="tx1"/>
                </a:solidFill>
                <a:latin typeface="+mn-lt"/>
                <a:ea typeface="+mn-ea"/>
                <a:cs typeface="+mn-cs"/>
              </a:rPr>
              <a:t> Vernon: </a:t>
            </a:r>
            <a:r>
              <a:rPr lang="en-US" sz="1200" i="0" kern="1200" dirty="0">
                <a:solidFill>
                  <a:schemeClr val="tx1"/>
                </a:solidFill>
                <a:latin typeface="+mn-lt"/>
                <a:ea typeface="+mn-ea"/>
                <a:cs typeface="+mn-cs"/>
              </a:rPr>
              <a:t>I became successful due to several reasons. I never gave up and I never let anyone or anything get in my way.</a:t>
            </a:r>
          </a:p>
          <a:p>
            <a:r>
              <a:rPr lang="en-US" sz="1200" i="0" kern="1200" dirty="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a:solidFill>
                  <a:schemeClr val="tx1"/>
                </a:solidFill>
                <a:latin typeface="+mn-lt"/>
                <a:ea typeface="+mn-ea"/>
                <a:cs typeface="+mn-cs"/>
              </a:rPr>
              <a:t>Barbara Walters: </a:t>
            </a:r>
            <a:r>
              <a:rPr lang="en-US" sz="1200" i="0" kern="1200" dirty="0">
                <a:solidFill>
                  <a:schemeClr val="tx1"/>
                </a:solidFill>
                <a:latin typeface="+mn-lt"/>
                <a:ea typeface="+mn-ea"/>
                <a:cs typeface="+mn-cs"/>
              </a:rPr>
              <a:t>Most of us have trouble juggling. The woman who says she doesn’t is someone whom I admire but have never met.</a:t>
            </a:r>
          </a:p>
          <a:p>
            <a:endParaRPr lang="en-US" sz="1200" i="0" kern="1200" dirty="0">
              <a:solidFill>
                <a:schemeClr val="tx1"/>
              </a:solidFill>
              <a:latin typeface="+mn-lt"/>
              <a:ea typeface="+mn-ea"/>
              <a:cs typeface="+mn-cs"/>
            </a:endParaRPr>
          </a:p>
          <a:p>
            <a:pPr marL="171450" indent="-171450">
              <a:buFont typeface="Arial" panose="020B0604020202020204" pitchFamily="34" charset="0"/>
              <a:buChar char="•"/>
            </a:pPr>
            <a:r>
              <a:rPr lang="en-US" sz="1200" i="0" kern="1200" dirty="0">
                <a:solidFill>
                  <a:schemeClr val="tx1"/>
                </a:solidFill>
                <a:latin typeface="+mn-lt"/>
                <a:ea typeface="+mn-ea"/>
                <a:cs typeface="+mn-cs"/>
              </a:rPr>
              <a:t> </a:t>
            </a:r>
            <a:r>
              <a:rPr lang="en-US" sz="1200" b="1" i="0" kern="1200" dirty="0">
                <a:solidFill>
                  <a:schemeClr val="tx1"/>
                </a:solidFill>
                <a:latin typeface="+mn-lt"/>
                <a:ea typeface="+mn-ea"/>
                <a:cs typeface="+mn-cs"/>
              </a:rPr>
              <a:t>Melinda</a:t>
            </a:r>
            <a:r>
              <a:rPr lang="en-US" sz="1200" b="1" i="0" kern="1200" baseline="0" dirty="0">
                <a:solidFill>
                  <a:schemeClr val="tx1"/>
                </a:solidFill>
                <a:latin typeface="+mn-lt"/>
                <a:ea typeface="+mn-ea"/>
                <a:cs typeface="+mn-cs"/>
              </a:rPr>
              <a:t> Gates: </a:t>
            </a:r>
            <a:r>
              <a:rPr lang="en-US" sz="1200" i="0" kern="1200" dirty="0">
                <a:solidFill>
                  <a:schemeClr val="tx1"/>
                </a:solidFill>
                <a:latin typeface="+mn-lt"/>
                <a:ea typeface="+mn-ea"/>
                <a:cs typeface="+mn-cs"/>
              </a:rPr>
              <a:t>A woman with a voice is by definition a strong woman. But the search to find that voice can be remarkably difficult.</a:t>
            </a:r>
          </a:p>
          <a:p>
            <a:r>
              <a:rPr lang="en-US" sz="1200" i="0" kern="1200" dirty="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a:solidFill>
                  <a:schemeClr val="tx1"/>
                </a:solidFill>
                <a:latin typeface="+mn-lt"/>
                <a:ea typeface="+mn-ea"/>
                <a:cs typeface="+mn-cs"/>
              </a:rPr>
              <a:t>Madame CJ Walker: </a:t>
            </a:r>
            <a:r>
              <a:rPr lang="en-US" sz="1200" i="0" kern="1200" dirty="0">
                <a:solidFill>
                  <a:schemeClr val="tx1"/>
                </a:solidFill>
                <a:latin typeface="+mn-lt"/>
                <a:ea typeface="+mn-ea"/>
                <a:cs typeface="+mn-cs"/>
              </a:rPr>
              <a:t>There is no royal flower-strewn path to success. And if there is, I have not found it, for if I have accomplished anything in life, it is because I have been willing to work hard.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221036203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1507369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Richard and Sarah were tasked with creating a program to increase women’s leadership within their organization. “I just don’t think there are that many women in our industry,” Richard said at their first meeting. “I think I’ve met one administrator who was a woman. I just don’t think women are that interested in what we do.” Sarah provided him with a report of all the employees in the organization. To his surprise, over half the employees were women. But when he took a closer look, he noticed something else. While there were many women in the organization, they almost all occupied secretarial and administrative positions, with many of them in Human Resources. There were no female engineers and only a handful of managers. None of the Board was female. He and Sarah decided to look into this further, and found it to be a larger trend across many businesses.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76747381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319741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593531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544499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752922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793395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13501204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3748104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534858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1619564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979913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890885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0466320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spite of their high numbers in the workplace, including the professional fields, women are still subject to what many studies call the “leadership gap.” This refers to the fact that even in fields where women make up the majority of workers, leadership positions are overwhelmingly occupied by men. Many theories have been put forth to explain the leadership gap, but none satisfactorily explain why that gap exists even as women earn degrees at higher rates than do men and enter the workforce at higher rates than ever.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79435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245945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Broadly speaking, women are underrepresented in leadership positions. This is not just true of the paid workforce and the professions, but extends to politics, government, and almost every other arena of society. This is especially true at the uppermost levels of leadership, with women occupying just 14% of senior leadership positions in corporate America, and only around 20% of government leadership positions. The United States ranks 98</a:t>
            </a:r>
            <a:r>
              <a:rPr lang="en-US" sz="1200" kern="1200" baseline="30000" dirty="0">
                <a:solidFill>
                  <a:schemeClr val="tx1"/>
                </a:solidFill>
                <a:latin typeface="+mn-lt"/>
                <a:ea typeface="+mn-ea"/>
                <a:cs typeface="+mn-cs"/>
              </a:rPr>
              <a:t>th</a:t>
            </a:r>
            <a:r>
              <a:rPr lang="en-US" sz="1200" kern="1200" dirty="0">
                <a:solidFill>
                  <a:schemeClr val="tx1"/>
                </a:solidFill>
                <a:latin typeface="+mn-lt"/>
                <a:ea typeface="+mn-ea"/>
                <a:cs typeface="+mn-cs"/>
              </a:rPr>
              <a:t> out of 100 countries in terms of women’s representation in governmental leadership, and ranks far behind Europe in terms of women in corporate leadership. And while women are entering the workforce at greater rates than ever before, their rates of representation appear to be slipping. All this in spite of gains in terms of women earning college degrees and entering the professions.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2111019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leadership gap between men and women is most apparent at the highest levels of business. While women make up more than half the labor force in the professional fields, they hold just 14.6% of executive positions. If you look around the executive suite, it doesn’t get much better for women. Just about 17% of Fortune 500 board seats are held by women, and less than 5% of Fortune 500 CEOs are women. While there are some high profile executive women blazing trails, such as Sheryl Sandberg of Facebook and Marissa Meyer of Yahoo, the most influential positions at the most influential firms are overwhelmingly in male hands. Women pay a financial price for this as well – less than 10% of the top earners in the United States are women! However, while these numbers are grim, it is worth noting that women’s representation in executive positions has been steadily increasing since 1980, when there were no female Fortune 500 CEOs.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lack of women in executive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Executive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barriers women might face to executive positions.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different barriers women might face to executive positions. Brainstorm ways to surmount these.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address the executive leadership gap?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960317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leadership gap is often most pronounced in fields where women have the greatest presence. This seems counterintuitive. It would seem that more women in a field would give rise to more women in leadership positions. However, studies show that even as women gain in fields such as finance and law, they still lag far behind men in gaining leadership positions. For instance, in the financial sector, women make up about 54% of the labor force. They also earn about 44% of master’s degrees in business, including 37% of MBAs. However, they hold only about 12% of executive officer positions, and about 18% of board seats. As of 2014, there are no female CEOs in the financial sector. The legal sector shows similar patterns. Women earn a little less than half of all law degrees conferred, and about 45% of law associates are female. However, at the level of nonequity partner only 25% are women, and among equity partners only 15% are women. The healthcare field has the largest gap. Women make up nearly 80% of the labor force in healthcare, including earning just under 50% of all medical degrees. Only about 15% of all executive officers in health care are women, and less than 13% of executive board seats are held by women. No health care or social assistance organization has a female CEO as of 2014. How is it possible that women are so underrepresented in leadership in fields where they have a commanding presence?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leadership gap in female-dominated fields.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 the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this leadership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leadership gap in health care, finance, and law. Brainstorm reasons for it and ways to address it.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women underrepresented in leadership in fields where they are a major part of the labor force?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5676691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Looking at the statistics about the leadership gap, it can seem depressing or hopeless. There are some historical trends that are important to note, however. Women’s representation in almost all fields of work, but particularly in law, medicine, finance, and the professions more broadly has been growing over the last 30 years. There are about 70 million American women in the workforce today, and that number is expected to grow to nearly 80 million by 2018. While women still lag behind men in executive positions, they occupy more today than they did in 1980, where no Fortune 500 company had a female CEO. Today about a dozen do. Women have steadily earned more bachelors, advanced, and professional degrees, another trend that is expected to continue. If these trends hold, an even greater number of women will be poised to enter leadership positions in all sectors of society. Whether they will or not remains an open question, however.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leadership gap in female-dominated fields.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 the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this leadership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leadership gap in health care, finance, and law. Brainstorm reasons for it and ways to address it.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women underrepresented in leadership in fields where they are a major part of the labor force?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4064835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Trevor and Caitlin both work at an investment firm. Their organization sent them to a large national conference to learn more about current trends in the industry and to network. When they arrived, they were both surprised at how many women were there – Caitlin was one of only a dozen or so women at their small firm. Eager to network, Caitlin went to some presentations on women in the financial sector. She noticed quickly that nearly all the women speaking worked in administration, especially human resources. Only a handful of women held spaces on executive boards. When she and Trevor went to panels where executives were speaking, they were overwhelmingly men. “I guess women just don’t get the higher education they need to be execs,” Trevor said. “I mean, all those men had MBAs.” “But a lot of the women I talked to – more than half – do, too,” Cailtin countered. Trevor was surprised. Caitlin decided to do more research into women’s potential for advancement in her industry so that she could better plan her own personal development.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Leadership Gap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trends Caitlin and Trevor were observing.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what ideas about women in finance were at work.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trends in women’s leadership were at work at the conference?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41100772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2931338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5206030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30034054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591592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2578741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2309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13748989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36317202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16589862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61674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Even with all the gains women have made in education and workforce participation, many barriers to women’s leadership still exist. Some of these barriers are the result of deeply entrenched cultural messages about women. They may seem invisible, or simply the result of common sense, rather than any systematic effort to bar women from leadership. It is important to explore these barriers and create ways to surmount them if women are to assume more leadership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687187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No one would argue that men and women are exactly the same. However, the differences between men and women are often overemphasized, and used to justify the lack of women in leadership. For instance, the idea that men are “more rational” and women are “more emotional” is often used to explain why women do not assume executive functions more often. Similarly, physical differences in size or strength may be used to justify the lack of women in some fields. Ideas about women as natural caregivers are also commonly invoked to explain why women make good managers but poor executives. In truth, all humans are capable of a wide range of traits. And while men and women may approach the world differently, based on how they are socialized, these differences seldom mean that one gender is automatically better at leadership, management, or any other aspect of life. This overemphasis on gender differences means that qualified female candidates are often dismissed out of hand for leadership positions.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idea that gender differences are overemphasized.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Gender Differences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idea of gender differences.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differences – or supposed differences – between men and women, and the way these are used to explain why women are not in more leadership positions. List these on the board. Then brainstorm ways to counter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ideas about gender differences used to keep women out of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31776463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 and women are socialized differently – they learn how to operate in the world differently, and this can impact their approach to leadership. Research shows that men and women often use very different communication styles, for instance, with women more focused on relationships and men more focused on communicating facts. Women tend to be more collaborative, and men more competitive, according to research. These gender differences are often undervalued, and used to justify the dominance of men in leadership. For instance, our “get it done” culture may undervalue female leaders’ focus on building relationships. Learning to see women’s leadership traits and styles as different from, but equally valuable as, men’s leadership styles in one key step in increasing women’s leadership.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gender differences being valuable.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Value in Difference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finding value in gender differences.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 Value in Difference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gender differences be valued?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8612632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profound barriers to women’s leadership is the degree to which women lack professional networks. Numerous studies have shown that men’s professional networks are instrumental to their success. A strong network alerts you to opportunities, may give you a foot in the door with a new organization, serves as a source of support and development, and generally encourages personal and professional growth. People who lack a strong professional network typically lag behind those with solid networks in terms of employment, promotion, and compensation. Women may face barriers to forming networks for many reasons. Men may be reluctant to network with women because of an overemphasis on gender differences or because of fear of appearing to engage in inappropriate relationships by socializing with female colleagues. (Our culture still lacks a good script for non-sexual or non-romantic friendships between men and women.) Women may be reluctant to network with men for the same reasons. Women are also the primary caregivers and homemakers, and so family responsibilities may mean that after-work socializing and other networking activities are not possible or not prioritized.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women’s professional networks.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Professional Networks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include women in professional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 My Network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be encouraged to build networks?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433838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conflict between work and family often underlies the lack of women in leadership. Even in two-partner families, women tend to take on the bulk of responsibility for childcare, housework, and other family needs. Many women also find themselves the primary caretaker for an aging parent. Cultural messages that a woman who puts her career before her family is a “bad mother” put a great deal of pressure on women to balance work and family, and to sacrifice career for family if it becomes necessary. While not all women who are in the paid labor force have children or otherwise engage in care work, a large proportion do and thus face this dilemma. Because many organizations do not promote work-life balance, women who must balance career and family often miss out on opportunities that other colleagues can leverage. When it comes time for promotion, this may be used against a female candidate who is seen to not be sufficiently invested in her career due to family obligations. Family obligations may also mean women forgo important educational and development opportunities that would help them advance into leadership.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work-family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Work-Family Conflict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negotiate the work-family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in which work and family can often conflict. Brainstorm solutions. List these on the board.</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work-family conflict impact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92968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142014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Meryn’s organization started a peer networking group for people who wanted to move into management positions, she was excited. She had been in her current position for five years, and was ready for a new challenge. When she got the email about the first meeting, however, she was disappointed. The group would be meeting for dinner on Thursday night, when she was already committed to taking her son to skating practice. As a single mom of 2, Meryn usually had to leave right at 4:30 in order to pick her kids up from school. After work events were almost always impossible for her. As the months went on, the group kept meeting, but always in the evenings. While Meryn could occasionally get childcare, most of the time this was too difficult. She also wanted to be there for important events with her children. She asked her manager, Rick, what she should do. “I really want to work with my colleagues and learn from them,” she said, “but I can’t make evening meetings work.” Rick was sympathetic. “I think you might be the only one who has family obligations that interfere,” he said, “so I think the guys in the group don’t think about it when they schedule these events.” He suggested she email the group coordinator, Sven. She did, and Sven agreed to hold the next meeting at lunchtime so she could come.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Barriers to Women’s Leadership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accounting for work-family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barriers did Meryn face to networking with her peers?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barriers did Meryn face and how did she overcome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40531872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10548689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21629663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3552840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37448349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1194720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2227567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691328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384426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431251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9359209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it is important not to overemphasize gender differences, studies show that women often do lead differently than men do. By examining some common traits of women’s leadership, it is possible to see how having women in leadership positions can benefit your organization. Not every woman will lead exactly the same way, any more than every man leads the same way. The traits that are common to women’s leadership styles, however, can be highly valuable to your organization, both in terms of employee development and in terms of the bottom line in a rapidly globalizing business world.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32257234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common themes in women’s leadership is a focus on uniting diverse groups. Because women in general tend to be more collaborative, they focus on finding common ground and getting everyone to buy in to a common vision. This has clear advantages when working in a fast paced, team based environment. Getting diverse groups to work together rather than compete increases the chances of ultimate success and also helps to alleviate conflict. Women leaders have been shown to focus on people’s commonalities rather than their differences. In this way, they are able to get people who are on the surface very different, whether in terms of culture or function or background, to pull together toward a common goal. This builds workplaces that are more collegial and collaborative, in which interpersonal relationships are valued and maintained.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uniting diverse groups.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Pulling Together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workplace where people pull together.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benefits of a workplace where people collaborate and work together.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leader who unites diverse groups be valuable?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18681282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Perhaps because they so often struggle to achieve it, women tend to value work-life balance more than do men. Women in leadership positions tend to create workplaces where work-life balance is easier to achieve (or at least work toward), including offering flexible work arrangements (work from home, flex time, shared positions), family-friendly benefits, and otherwise acknowledging that employees’ nonwork lives are important and should be respected. Women leaders may also be less likely to penalize employees who take time off for family obligations or who do not work overtime due to the need to care for children when it comes time for advancement. Broadly speaking, women leaders foster a work environment where excellence is important, but employees are not expected to sacrifice their families and personal lives for the sake of the bottom line. This tends to lead to higher employee morale, which in turn can foster greater job satisfaction and employee retention.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a workplace that values work-life balance.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Work-Life Balance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create a workplace with work-life balance.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challenges to work-life balance. Brainstorm ways a workplace could better foster this balance.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might women leaders value work-life balance?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9907623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Much research has shown that women tend to be more relationship-focused than are men, in all aspects of life. Women leaders tend to focus on interpersonal relationships in the workplace much more than do their male peers. They do this by seeking to build rapport and relationships with colleagues and direct reports, and engaging in “rapport talk” – conversation in which they check in with others, talk about feelings, or otherwise connect. In contrast, men tend to engage in “report talk,” where they are interested in facts and getting a task done. Employees tend to respond better to a leader who seems to be personally invested in them, and for this reason may respond better to women’s leadership style of building interpersonal relationships. This focus on interpersonal relationships gives rise to workplaces where employees feel heard and valued, and where they are much more likely to build healthy collaborative professional relationships as well. While women’s leadership style has sometimes been critiqued as inefficient compared to men’s, studies show that workplaces where there is a focus on building and maintaining interpersonal relationships may in fact be more productive and may have better employee retention.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focusing on interpersonal relationships.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Relating at Work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value of interpersonal relationships at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 Relationships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relationships be beneficial?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8938178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intriguing findings to come out of studies of women’s leadership is that women tend to value accountability more highly than their male peers appear to. Organizations with women in leadership positions tend to have cultures of personal and group accountability, and in general to foster honesty and transparency. Women’s focus on interpersonal relationships seems to foster this sense of accountability. When people are invested in each other, they are more likely to want to hold themselves and others to high standards. A culture of accountability is one in which people take responsibility for their mistakes, are acknowledged for their efforts and successes, and do not seek to undermine others. The greater collaboration that is found when women are leaders further fosters this sense of accountability, as people who work together are invested in each other’s success. A culture of accountability also fosters respect for others, which may lead to fewer interpersonal problems (up to and including harassment), as well as honesty, which can lead to fewer incidences of theft of other such issues.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accountability.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building a culture of accountability.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culture of accountability looks like.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might women leaders value accountability?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26501281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No one was sure what to think when Linda took over the department. They’d never had a woman as a manager before. They were used to Roy’s style, which was brusque but efficient. He worked his people hard – almost no one left at 5, and those that did knew that it would haunt them at review time. Roy had little tolerance for mistakes, so people spent a lot of time covering up their errors or finding someone else to blame. When Linda said she wanted to meet with each of her direct reports privately for 15 minutes, people were worried that it meant she was looking to fire some people. So they were surprised in the meeting when she told them that she knew that they had previously been working at a punishing pace, and she wanted them to slow down. “Your job can’t be everything,” she told one of her direct reports, Sasha. Sasha didn’t know what to say. She often missed her daughter’s dance recitals due to deadlines, but had accepted that as part of the job. “I want you to be able to trust that your team will back you up,” Linda continued. “You have a life outside this office, and if you are not living it, you’ll be miserable here.” Sasha was impressed, but skeptical at first. Linda also had her people begin working as a team on the large project they were responsible for, rather than each person working only one piece. </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Traits of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changes did Linda make?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leadership traits did Linda display?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25778929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6538598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66083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4280262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5432292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40266910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7803852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1750629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12176606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42613420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Once you examine some of the common traits of women’s leadership, it is clear that there are many benefits to having women in leadership positions. One excellent way to encourage your organization to focus on developing women as leaders is to articulate the many benefits of having women in such positions. While we can never assume that ever woman leader will demonstrate all the common traits of women’s leadership – nor can we assume that male leaders will not demonstrate any of these traits – putting women in leadership positions does increase the chances of your organization benefiting from these practices.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6773770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greatest benefits of having women in leadership positions is that they foster greater collaboration. Because women tend to be relationship focused, they are often able to draw in stakeholders from many different areas to work toward a common goal. Add in the tendency of women leaders to unite diverse groups around common goals and values, and it becomes clear that women leaders value and encourage collaboration. A culture of greater collaboration is beneficial for countless reasons. Collaboration helps to build relationships among employees and across traditional divisions such as department or function. It helps to clarify common goal and values, which can further boost employee investment in the organization. When people collaborate, they invest in each other. And when people feel invested in, they have higher morale, are more productive, and are more likely to stay and grow within the organization. Finally, greater collaboration makes the best use of the organization’s most valuable resource – its people.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benefits of collaboration.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Collaboration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benefits to greater collaboration.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benefits of collaboration and the drawbacks of a lack of collaboration.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collaboration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7658638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Organizations with women in leadership positions tend to have cultures of work-life balance. They may offer flexible work arrangements – working from home, flextime, shared positions, or part-time options – that allow employees to maintain their career while also attending to life outside the office. Organizations with a culture of work-life balance also help to foster a sense that employees’ lives and happiness outside the office are beneficial to the organization, too. A culture of work-life balance means that employees don’t feel as if they have to choose work or family life, but can instead attend to both equally. Even more, a culture of work-life balance tends to promote employee satisfaction and happiness, stave off burnout, and promote retention. Employees may also end up taking fewer sick days or otherwise being absent, which is good for the bottom line. A culture of work-life balance helps employees feel like people, not just cogs in a machine. This in turn promotes happier, healthier workplaces.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work-life balance.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Balancing 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balance work and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 Balancing Act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work-life balance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28260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Because they value personal accountability, for themselves and others, women leaders tend to promote a culture of accountability across the organization. A culture of accountability is one in which people take responsibility for their actions rather than seek to blame others, in which people are rewarded and recognized for their efforts and successes, and in which people act with honesty and integrity. The benefits of such a culture are clear and obvious. Accountability fosters a greater sense of trust, both between employee and peers and between employees and management. The knowledge that one will not be blamed for things they did not do, and that they will not be punished for owning up to a mistake, makes people feel safer and more valued at work. On a larger scale, accountability and transparency help to discourage stealing, dishonesty, policy violations, and more – including sexual harassment, financial misconduct, and even more egregious violations. A culture of accountability promotes workplace safety and workplace harmony, which results in better productivity, better retention, better morale, and a better bottom line.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accountability.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culture of accountability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 Accountable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culture of accountability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9804449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surprising benefits of having women in leadership positions is that it helps in recruiting millennials – an incredibly important group of new workers. Millennials overwhelmingly want to work for organizations where they see women in leadership positions. This appears to hold true for both male and female millennials. Young women, especially, are likely to be less attracted to work at organizations where they do not see women in the ranks of leadership. Seeing women in leadership demonstrates to these young women that they have the potential to advance within the organization. It also indicates a dedication to gender equality, something that millennials of both genders say in repeated studies is important to them. Millennials are also likely to value the traits common to women’s leadership, such as accountability, diversity, and relationships. If you organization wishes to recruit millennials – and there is hardly an organization that does not – having women in visible leadership positions is one key component of your recruiting strategy.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how having women leaders assists in recruiting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Recruiting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organizations with women leaders appeal to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why millennial workers might value organizations with women leaders.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help recruit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277402780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Rolf and Samir were working a college recruitment fair for their organization. They were one of about 200 organizations present. Looking around, they noticed that they were one of the few booths that was staffed by men only – nearly every other organization had at least one woman recruiter. Over the course of the day, they also noted that several of the students who stopped by to talk about their organization asked how many women they had in leadership positions, as well as about issues such as family leave. The students’ interest seemed to wane when they explained that the top administration was all men, at least for right now. On the other hand, the booth next to them seemed to be very popular with students. Rolf overheard a representative talking about the new female COO that had just taken over, and about the ways in which the company was seeking to create a training program for female managers.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Improving Benefits of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seemed to interest the students about the other organization?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Rolf and Samir experience?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40260398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9524167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2310299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63819101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4960279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123196876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153674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46641917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96407525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6007422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Investing in women who are already in the organization demonstrates a commitment to employee development generally and to women’s development specifically. In addition, there are steps you can take to bring more women into your organization, whom you can then invest in developing.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424731498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most powerful things you can do to increase women’s leadership in your organization is to actively recruit women at all levels. Don’t just go looking for promising women leaders when there is a position to be filled. Also work to recruit women at entry level and on up the ladder. When you actively recruit women, you demonstrate that you care about having women represented in your organization. You might start by attending women’s career fairs and expos in your community or at local universities and colleges, or having a presence at other events that are targeted at women who might be interested in your industry. Including the simply line “Women are encouraged to apply” in your job announcements may also prove effective. Networking with women’s professional organizations is another way to actively recruit women into your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actively recruiting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Recruiting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actively recruiting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 Recruiting Women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Check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steps your organization can take to recruit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40454282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Because one of the major barriers to women’s leadership is the lack of networks, creating and encouraging women’s networks is another powerful step your organization can take. Consider creating a women’s networking group within the organization – or several, divided by function or area. Encourage women employees to join professional organizations, even subsidizing fees if possible, so that they can network with colleagues and peers. If possible, encourage and support women in attending professional conferences and events geared towards women in your industry or professional women more generally. You can also encourage networks by introducing women in your organization to each other and encouraging them to work together or serve as resources for one another. Women should be encouraged to network with their male peers as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networking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encourage women’s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your organization can create and encourage women’s networks.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your organization create or encourage women’s networks?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297685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 relationships are a vital part of employee development, especially when developing leaders. Ideally, your organization has a mentoring program in place. To encourage and develop women into leadership positions, pair women with mentors. When possible, pair women with mentors who are themselves women in leadership. If this is not possible, pair women with mentors who are strong leaders who will invest in them. You might also encourage women to seek out mentors beyond your organization as they seek to grow into leaders. When working with women who show leadership potential, encourage them to become mentors for other women.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working with a mentor.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having a mentor develop a woman into a leader?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299123329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Training opportunities are vital for developing employees of any gender into leaders. These opportunities are even more important, however, for women. Create training and other development opportunities geared towards women in your organization, and actively encourage women to engage in training and development activities that are geared toward employees who wish to move into leadership positions. Also encourage women to go through institutes or other training and development experiences that are geared toward women. Subsidize these opportunities when you can. Women can, of course, benefit from trainings and development opportunities that are targeted at members of both genders – be sure that you encourage women to complete these courses and other experiences. When possible, also facilitate one on one development and growth opportunities for women in your organization, such as serving on special committees or working on new initiatives and projects that will develop leadership skill.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and encouraging training for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ways to create training and development opportunities for women.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different ways to create training and development opportunities for women, and to encourage them to partake of such experiences. Brainstorm ideas and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create and encourage training opportunities for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387596857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Eva was eager to take on more leadership in her organization, but found that she was consistently passed over when promotion time came. Although she worked hard and was skilled at her job, she never seemed to be able to make the jump to the next level. In her annual review, she asked her supervisor, Jackson, what she could do to improve her chances next time. Jackson suggested that she go through the organization’s Management Intensive. Eva had never heard of the program. Jackson was surprised, so he did some research and found that not one woman had ever completed the Intensive.  One other woman had tried, but when Jackson asked she said that she had felt ignored and overlooked in favor of the men in the group. Jackson worked with the training coordinator to create a session of the Intensive that was all women, and encouraged Eva to go. She learned a great deal over the week of the course, and the next time she applied for a promotion to management, she received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Nurture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encouraging and creating training for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Jackson discover about the Management Intensive, and how did he address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490740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2081.png"/>
          <p:cNvPicPr/>
          <p:nvPr userDrawn="1"/>
        </p:nvPicPr>
        <p:blipFill rotWithShape="1">
          <a:blip r:embed="rId2">
            <a:extLst>
              <a:ext uri="{28A0092B-C50C-407E-A947-70E740481C1C}">
                <a14:useLocalDpi xmlns:a14="http://schemas.microsoft.com/office/drawing/2010/main" val="0"/>
              </a:ext>
            </a:extLst>
          </a:blip>
          <a:srcRect l="9695" t="21338" r="18836" b="7289"/>
          <a:stretch/>
        </p:blipFill>
        <p:spPr bwMode="auto">
          <a:xfrm>
            <a:off x="6019800" y="4419600"/>
            <a:ext cx="3362325" cy="25279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269876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7306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3601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655751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8780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7874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07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96863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560613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977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8.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9.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147012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3C597E2-87DE-4EE8-A96A-ECEA7C23B69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AB58D7F8-3042-416F-AC49-CD4549CF0C2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226E16FF-4806-4638-BCBD-9EE15C2EF99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chemeClr val="accent6">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Eva was eager to take on more leadership in her organization</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DA838623-D0D2-4ACA-809B-92FBACC1EFD4}"/>
                </a:ext>
              </a:extLst>
            </p:cNvPr>
            <p:cNvSpPr/>
            <p:nvPr/>
          </p:nvSpPr>
          <p:spPr>
            <a:xfrm>
              <a:off x="850999" y="2809281"/>
              <a:ext cx="1023203" cy="1023203"/>
            </a:xfrm>
            <a:prstGeom prst="roundRect">
              <a:avLst>
                <a:gd name="adj" fmla="val 16670"/>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2CDD574-CBD3-40C1-B924-110EB0FC01F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70430" tIns="270430" rIns="270430" bIns="270430" numCol="1" spcCol="1270" anchor="ctr" anchorCtr="0">
              <a:noAutofit/>
            </a:bodyPr>
            <a:lstStyle/>
            <a:p>
              <a:pPr marL="0" lvl="0" indent="0" algn="ctr" defTabSz="1377950">
                <a:lnSpc>
                  <a:spcPct val="90000"/>
                </a:lnSpc>
                <a:spcBef>
                  <a:spcPct val="0"/>
                </a:spcBef>
                <a:spcAft>
                  <a:spcPct val="35000"/>
                </a:spcAft>
                <a:buNone/>
              </a:pPr>
              <a:r>
                <a:rPr lang="en-US" sz="3100" kern="1200" dirty="0"/>
                <a:t>Consistently passed over</a:t>
              </a:r>
            </a:p>
          </p:txBody>
        </p:sp>
        <p:sp>
          <p:nvSpPr>
            <p:cNvPr id="7" name="Rectangle: Rounded Corners 6">
              <a:extLst>
                <a:ext uri="{FF2B5EF4-FFF2-40B4-BE49-F238E27FC236}">
                  <a16:creationId xmlns:a16="http://schemas.microsoft.com/office/drawing/2014/main" id="{438D4169-2E27-4274-BE7E-515FB1BC2247}"/>
                </a:ext>
              </a:extLst>
            </p:cNvPr>
            <p:cNvSpPr/>
            <p:nvPr/>
          </p:nvSpPr>
          <p:spPr>
            <a:xfrm>
              <a:off x="850999" y="3955269"/>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0CA42AAA-4974-41C2-9D53-0A37FCD6B0F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270430" tIns="270430" rIns="270430" bIns="270430" numCol="1" spcCol="1270" anchor="ctr" anchorCtr="0">
              <a:noAutofit/>
            </a:bodyPr>
            <a:lstStyle/>
            <a:p>
              <a:pPr marL="0" lvl="0" indent="0" algn="ctr" defTabSz="1377950">
                <a:lnSpc>
                  <a:spcPct val="90000"/>
                </a:lnSpc>
                <a:spcBef>
                  <a:spcPct val="0"/>
                </a:spcBef>
                <a:spcAft>
                  <a:spcPct val="35000"/>
                </a:spcAft>
                <a:buNone/>
              </a:pPr>
              <a:r>
                <a:rPr lang="en-US" sz="3100" kern="1200" dirty="0"/>
                <a:t>Never able to make the jump</a:t>
              </a:r>
            </a:p>
          </p:txBody>
        </p:sp>
        <p:sp>
          <p:nvSpPr>
            <p:cNvPr id="9" name="Rectangle: Rounded Corners 8">
              <a:extLst>
                <a:ext uri="{FF2B5EF4-FFF2-40B4-BE49-F238E27FC236}">
                  <a16:creationId xmlns:a16="http://schemas.microsoft.com/office/drawing/2014/main" id="{DB95012B-67B8-41CC-8226-3B79BC16029B}"/>
                </a:ext>
              </a:extLst>
            </p:cNvPr>
            <p:cNvSpPr/>
            <p:nvPr/>
          </p:nvSpPr>
          <p:spPr>
            <a:xfrm>
              <a:off x="850999" y="5101257"/>
              <a:ext cx="1023203" cy="1023203"/>
            </a:xfrm>
            <a:prstGeom prst="roundRect">
              <a:avLst>
                <a:gd name="adj" fmla="val 16670"/>
              </a:avLst>
            </a:pr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A66146F9-C389-4455-926F-1B1F8304B665}"/>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270430" tIns="270430" rIns="270430" bIns="270430" numCol="1" spcCol="1270" anchor="ctr" anchorCtr="0">
              <a:noAutofit/>
            </a:bodyPr>
            <a:lstStyle/>
            <a:p>
              <a:pPr marL="0" lvl="0" indent="0" algn="ctr" defTabSz="1377950">
                <a:lnSpc>
                  <a:spcPct val="90000"/>
                </a:lnSpc>
                <a:spcBef>
                  <a:spcPct val="0"/>
                </a:spcBef>
                <a:spcAft>
                  <a:spcPct val="35000"/>
                </a:spcAft>
                <a:buNone/>
              </a:pPr>
              <a:r>
                <a:rPr lang="en-US" sz="3100" kern="1200" dirty="0"/>
                <a:t>Go through Management Intensive</a:t>
              </a:r>
            </a:p>
          </p:txBody>
        </p:sp>
      </p:grpSp>
    </p:spTree>
    <p:extLst>
      <p:ext uri="{BB962C8B-B14F-4D97-AF65-F5344CB8AC3E}">
        <p14:creationId xmlns:p14="http://schemas.microsoft.com/office/powerpoint/2010/main" val="3945837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is true of recruiting women?</a:t>
            </a:r>
          </a:p>
          <a:p>
            <a:pPr marL="114300" lvl="0" indent="-457200">
              <a:buFont typeface="+mj-lt"/>
              <a:buAutoNum type="alphaLcParenR"/>
            </a:pPr>
            <a:r>
              <a:rPr lang="en-US" sz="2500" dirty="0"/>
              <a:t>They are recruited along with men, in the same ways</a:t>
            </a:r>
          </a:p>
          <a:p>
            <a:pPr marL="114300" lvl="0" indent="-457200">
              <a:buFont typeface="+mj-lt"/>
              <a:buAutoNum type="alphaLcParenR"/>
            </a:pPr>
            <a:r>
              <a:rPr lang="en-US" sz="2500" dirty="0"/>
              <a:t>Organizations should actively recruit women</a:t>
            </a:r>
          </a:p>
          <a:p>
            <a:pPr marL="114300" lvl="0" indent="-457200">
              <a:buFont typeface="+mj-lt"/>
              <a:buAutoNum type="alphaLcParenR"/>
            </a:pPr>
            <a:r>
              <a:rPr lang="en-US" sz="2500" dirty="0"/>
              <a:t>It is illegal to specifically recruit women</a:t>
            </a:r>
          </a:p>
          <a:p>
            <a:pPr marL="114300" lvl="0" indent="-457200">
              <a:buFont typeface="+mj-lt"/>
              <a:buAutoNum type="alphaLcParenR"/>
            </a:pPr>
            <a:r>
              <a:rPr lang="en-US" sz="2500" dirty="0"/>
              <a:t>None of the above</a:t>
            </a:r>
          </a:p>
          <a:p>
            <a:pPr marL="114300" lvl="0" indent="-457200">
              <a:buFont typeface="+mj-lt"/>
              <a:buAutoNum type="alphaLcParenR"/>
            </a:pPr>
            <a:endParaRPr lang="en-US" sz="2500" dirty="0"/>
          </a:p>
          <a:p>
            <a:pPr lvl="0"/>
            <a:r>
              <a:rPr lang="en-US" sz="2500" dirty="0"/>
              <a:t>2. Which if true of actively recruiting women?</a:t>
            </a:r>
          </a:p>
          <a:p>
            <a:pPr marL="114300" lvl="0" indent="-457200">
              <a:buFont typeface="+mj-lt"/>
              <a:buAutoNum type="alphaLcParenR"/>
            </a:pPr>
            <a:r>
              <a:rPr lang="en-US" sz="2500" dirty="0"/>
              <a:t>It should be a part of your overall recruiting plan</a:t>
            </a:r>
          </a:p>
          <a:p>
            <a:pPr marL="457200" lvl="0" indent="-457200">
              <a:buFont typeface="+mj-lt"/>
              <a:buAutoNum type="alphaLcParenR"/>
            </a:pPr>
            <a:r>
              <a:rPr lang="en-US" sz="2500" dirty="0"/>
              <a:t>It demonstrates that the organization values women’s leadership</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may require recruiting through new and different channels</a:t>
            </a:r>
          </a:p>
          <a:p>
            <a:pPr marL="114300" indent="-457200">
              <a:buFont typeface="+mj-lt"/>
              <a:buAutoNum type="alphaLcParenR"/>
            </a:pPr>
            <a:endParaRPr lang="en-US" sz="25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295400"/>
            <a:ext cx="8229600" cy="5257800"/>
          </a:xfrm>
        </p:spPr>
        <p:txBody>
          <a:bodyPr>
            <a:normAutofit fontScale="92500"/>
          </a:bodyPr>
          <a:lstStyle/>
          <a:p>
            <a:pPr lvl="0"/>
            <a:r>
              <a:rPr lang="en-US" sz="2500" dirty="0"/>
              <a:t>3. How can you encourage women’s networking?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Create a women’s networking group</a:t>
            </a:r>
          </a:p>
          <a:p>
            <a:pPr marL="114300" lvl="0" indent="-457200">
              <a:buFont typeface="+mj-lt"/>
              <a:buAutoNum type="alphaLcParenR"/>
            </a:pPr>
            <a:r>
              <a:rPr lang="en-US" sz="2500" dirty="0"/>
              <a:t>Encourage women to network with male peers</a:t>
            </a:r>
          </a:p>
          <a:p>
            <a:pPr marL="114300" lvl="0" indent="-457200">
              <a:buFont typeface="+mj-lt"/>
              <a:buAutoNum type="alphaLcParenR"/>
            </a:pPr>
            <a:r>
              <a:rPr lang="en-US" sz="2500" dirty="0"/>
              <a:t>Encourage women to join professional women’s organizations</a:t>
            </a:r>
          </a:p>
          <a:p>
            <a:pPr marL="114300" lvl="0" indent="-457200">
              <a:buFont typeface="+mj-lt"/>
              <a:buAutoNum type="alphaLcParenR"/>
            </a:pPr>
            <a:endParaRPr lang="en-US" sz="2500" dirty="0"/>
          </a:p>
          <a:p>
            <a:r>
              <a:rPr lang="en-US" sz="2500" dirty="0"/>
              <a:t> 4. Which is true of women and networking?</a:t>
            </a:r>
          </a:p>
          <a:p>
            <a:pPr marL="114300" lvl="0" indent="-457200">
              <a:buFont typeface="+mj-lt"/>
              <a:buAutoNum type="alphaLcParenR"/>
            </a:pPr>
            <a:r>
              <a:rPr lang="en-US" sz="2500" dirty="0"/>
              <a:t>Women are more skilled at networking than men</a:t>
            </a:r>
          </a:p>
          <a:p>
            <a:pPr marL="114300" lvl="0" indent="-457200">
              <a:buFont typeface="+mj-lt"/>
              <a:buAutoNum type="alphaLcParenR"/>
            </a:pPr>
            <a:r>
              <a:rPr lang="en-US" sz="2500" dirty="0"/>
              <a:t>Men are more skilled at networking than women</a:t>
            </a:r>
          </a:p>
          <a:p>
            <a:pPr marL="114300" lvl="0" indent="-457200">
              <a:buFont typeface="+mj-lt"/>
              <a:buAutoNum type="alphaLcParenR"/>
            </a:pPr>
            <a:r>
              <a:rPr lang="en-US" sz="2500" dirty="0"/>
              <a:t>Women succeed best without networks</a:t>
            </a:r>
          </a:p>
          <a:p>
            <a:pPr marL="114300" lvl="0" indent="-457200">
              <a:buFont typeface="+mj-lt"/>
              <a:buAutoNum type="alphaLcParenR"/>
            </a:pPr>
            <a:r>
              <a:rPr lang="en-US" sz="2500" dirty="0"/>
              <a:t>Women’s lack of networks may hold them back professionally</a:t>
            </a:r>
          </a:p>
          <a:p>
            <a:endParaRPr lang="en-US" sz="2500" dirty="0"/>
          </a:p>
        </p:txBody>
      </p:sp>
    </p:spTree>
    <p:extLst>
      <p:ext uri="{BB962C8B-B14F-4D97-AF65-F5344CB8AC3E}">
        <p14:creationId xmlns:p14="http://schemas.microsoft.com/office/powerpoint/2010/main" val="10929008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All but which of the following is true of pairing women with mentors?</a:t>
            </a:r>
          </a:p>
          <a:p>
            <a:pPr marL="114300" lvl="0" indent="-457200">
              <a:buFont typeface="+mj-lt"/>
              <a:buAutoNum type="alphaLcParenR"/>
            </a:pPr>
            <a:r>
              <a:rPr lang="en-US" sz="2500" dirty="0"/>
              <a:t>Mentors serve as support for women </a:t>
            </a:r>
          </a:p>
          <a:p>
            <a:pPr marL="114300" lvl="0" indent="-457200">
              <a:buFont typeface="+mj-lt"/>
              <a:buAutoNum type="alphaLcParenR"/>
            </a:pPr>
            <a:r>
              <a:rPr lang="en-US" sz="2500" dirty="0"/>
              <a:t>Mentors provide models for aspiring women leaders</a:t>
            </a:r>
          </a:p>
          <a:p>
            <a:pPr marL="114300" lvl="0" indent="-457200">
              <a:buFont typeface="+mj-lt"/>
              <a:buAutoNum type="alphaLcParenR"/>
            </a:pPr>
            <a:r>
              <a:rPr lang="en-US" sz="2500" dirty="0"/>
              <a:t>Mentors hinder the development of women leaders</a:t>
            </a:r>
          </a:p>
          <a:p>
            <a:pPr marL="114300" lvl="0" indent="-457200">
              <a:buFont typeface="+mj-lt"/>
              <a:buAutoNum type="alphaLcParenR"/>
            </a:pPr>
            <a:r>
              <a:rPr lang="en-US" sz="2500" dirty="0"/>
              <a:t>Mentors can help empower women leaders</a:t>
            </a:r>
          </a:p>
          <a:p>
            <a:pPr marL="114300" lvl="0" indent="-457200">
              <a:buFont typeface="+mj-lt"/>
              <a:buAutoNum type="alphaLcParenR"/>
            </a:pPr>
            <a:endParaRPr lang="en-US" sz="2500" dirty="0"/>
          </a:p>
          <a:p>
            <a:pPr lvl="0"/>
            <a:r>
              <a:rPr lang="en-US" sz="2500" dirty="0"/>
              <a:t>6. You should encourage new managers to do which of the following?</a:t>
            </a:r>
          </a:p>
          <a:p>
            <a:pPr marL="114300" lvl="0" indent="-457200">
              <a:buFont typeface="+mj-lt"/>
              <a:buAutoNum type="alphaLcParenR"/>
            </a:pPr>
            <a:r>
              <a:rPr lang="en-US" sz="2500" dirty="0"/>
              <a:t>Seek out a mentor in the organization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Mentor their own direct reports</a:t>
            </a:r>
          </a:p>
          <a:p>
            <a:pPr marL="114300" lvl="0" indent="-457200">
              <a:buFont typeface="+mj-lt"/>
              <a:buAutoNum type="alphaLcParenR"/>
            </a:pPr>
            <a:r>
              <a:rPr lang="en-US" sz="2500" dirty="0"/>
              <a:t>Seek out multiple mentors if it is appropriate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066800"/>
            <a:ext cx="8229600" cy="5486400"/>
          </a:xfrm>
        </p:spPr>
        <p:txBody>
          <a:bodyPr>
            <a:normAutofit fontScale="92500"/>
          </a:bodyPr>
          <a:lstStyle/>
          <a:p>
            <a:pPr lvl="0"/>
            <a:endParaRPr lang="en-US" sz="2200" dirty="0"/>
          </a:p>
          <a:p>
            <a:pPr lvl="0"/>
            <a:r>
              <a:rPr lang="en-US" sz="2200" dirty="0"/>
              <a:t>7. Which is true of creating training opportunities for women?</a:t>
            </a:r>
          </a:p>
          <a:p>
            <a:pPr marL="114300" lvl="0" indent="-457200">
              <a:buFont typeface="+mj-lt"/>
              <a:buAutoNum type="alphaLcParenR"/>
            </a:pPr>
            <a:r>
              <a:rPr lang="en-US" sz="2200" dirty="0"/>
              <a:t>They are a vital part of developing women’s leadership</a:t>
            </a:r>
          </a:p>
          <a:p>
            <a:pPr marL="114300" lvl="0" indent="-457200">
              <a:buFont typeface="+mj-lt"/>
              <a:buAutoNum type="alphaLcParenR"/>
            </a:pPr>
            <a:r>
              <a:rPr lang="en-US" sz="2200" dirty="0"/>
              <a:t>Trainings should always be geared towards both genders</a:t>
            </a:r>
          </a:p>
          <a:p>
            <a:pPr marL="114300" lvl="0" indent="-457200">
              <a:buFont typeface="+mj-lt"/>
              <a:buAutoNum type="alphaLcParenR"/>
            </a:pPr>
            <a:r>
              <a:rPr lang="en-US" sz="2200" dirty="0"/>
              <a:t>It sets a poor example to create training specifically for women</a:t>
            </a:r>
          </a:p>
          <a:p>
            <a:pPr marL="114300" lvl="0" indent="-457200">
              <a:buFont typeface="+mj-lt"/>
              <a:buAutoNum type="alphaLcParenR"/>
            </a:pPr>
            <a:r>
              <a:rPr lang="en-US" sz="2200" dirty="0"/>
              <a:t>None of these</a:t>
            </a:r>
          </a:p>
          <a:p>
            <a:pPr marL="114300" lvl="0" indent="-457200">
              <a:buFont typeface="+mj-lt"/>
              <a:buAutoNum type="alphaLcParenR"/>
            </a:pPr>
            <a:endParaRPr lang="en-US" sz="2200" dirty="0"/>
          </a:p>
          <a:p>
            <a:pPr lvl="0"/>
            <a:r>
              <a:rPr lang="en-US" sz="2200" dirty="0"/>
              <a:t>8. Which of the following is true when developing and encouraging training for women?</a:t>
            </a:r>
          </a:p>
          <a:p>
            <a:pPr marL="114300" lvl="0" indent="-457200">
              <a:buFont typeface="+mj-lt"/>
              <a:buAutoNum type="alphaLcParenR"/>
            </a:pPr>
            <a:r>
              <a:rPr lang="en-US" sz="2200" dirty="0"/>
              <a:t>Encourage them to attend trainings that are for both men and women</a:t>
            </a:r>
          </a:p>
          <a:p>
            <a:pPr marL="114300" lvl="0" indent="-457200">
              <a:buFont typeface="+mj-lt"/>
              <a:buAutoNum type="alphaLcParenR"/>
            </a:pPr>
            <a:r>
              <a:rPr lang="en-US" sz="2200" dirty="0"/>
              <a:t>All of these</a:t>
            </a:r>
          </a:p>
          <a:p>
            <a:pPr marL="457200" lvl="0" indent="-457200">
              <a:buFont typeface="+mj-lt"/>
              <a:buAutoNum type="alphaLcParenR"/>
            </a:pPr>
            <a:r>
              <a:rPr lang="en-US" sz="2200" dirty="0"/>
              <a:t>Develop training and development opportunities that are specifically for women</a:t>
            </a:r>
          </a:p>
          <a:p>
            <a:pPr marL="457200" indent="-457200">
              <a:buFont typeface="+mj-lt"/>
              <a:buAutoNum type="alphaLcParenR"/>
            </a:pPr>
            <a:r>
              <a:rPr lang="en-US" sz="2200" dirty="0"/>
              <a:t>Encourage women to partake of training and development through women’ organizations.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371600"/>
            <a:ext cx="8229600" cy="5181600"/>
          </a:xfrm>
        </p:spPr>
        <p:txBody>
          <a:bodyPr>
            <a:normAutofit fontScale="92500"/>
          </a:bodyPr>
          <a:lstStyle/>
          <a:p>
            <a:pPr lvl="0"/>
            <a:r>
              <a:rPr lang="en-US" sz="2500" dirty="0"/>
              <a:t>9. How did Eva feel about her career trajectory?</a:t>
            </a:r>
          </a:p>
          <a:p>
            <a:pPr marL="114300" lvl="0" indent="-457200">
              <a:buFont typeface="+mj-lt"/>
              <a:buAutoNum type="alphaLcParenR"/>
            </a:pPr>
            <a:r>
              <a:rPr lang="en-US" sz="2500" dirty="0"/>
              <a:t>Frustrated</a:t>
            </a:r>
          </a:p>
          <a:p>
            <a:pPr marL="114300" lvl="0" indent="-457200">
              <a:buFont typeface="+mj-lt"/>
              <a:buAutoNum type="alphaLcParenR"/>
            </a:pPr>
            <a:r>
              <a:rPr lang="en-US" sz="2500" dirty="0"/>
              <a:t>Confident</a:t>
            </a:r>
          </a:p>
          <a:p>
            <a:pPr marL="114300" lvl="0" indent="-457200">
              <a:buFont typeface="+mj-lt"/>
              <a:buAutoNum type="alphaLcParenR"/>
            </a:pPr>
            <a:r>
              <a:rPr lang="en-US" sz="2500" dirty="0"/>
              <a:t>Incompetent</a:t>
            </a:r>
          </a:p>
          <a:p>
            <a:pPr marL="114300" lvl="0" indent="-457200">
              <a:buFont typeface="+mj-lt"/>
              <a:buAutoNum type="alphaLcParenR"/>
            </a:pPr>
            <a:r>
              <a:rPr lang="en-US" sz="2500" dirty="0"/>
              <a:t>Depressed</a:t>
            </a:r>
          </a:p>
          <a:p>
            <a:pPr marL="114300" lvl="0" indent="-457200">
              <a:buFont typeface="+mj-lt"/>
              <a:buAutoNum type="alphaLcParenR"/>
            </a:pPr>
            <a:endParaRPr lang="en-US" sz="2500" dirty="0"/>
          </a:p>
          <a:p>
            <a:pPr lvl="0"/>
            <a:r>
              <a:rPr lang="en-US" sz="2500" dirty="0"/>
              <a:t>10. What did Jackson find?</a:t>
            </a:r>
          </a:p>
          <a:p>
            <a:pPr marL="114300" lvl="0" indent="-457200">
              <a:buFont typeface="+mj-lt"/>
              <a:buAutoNum type="alphaLcParenR"/>
            </a:pPr>
            <a:r>
              <a:rPr lang="en-US" sz="2500" dirty="0"/>
              <a:t>That Eva was not a good management candidate</a:t>
            </a:r>
          </a:p>
          <a:p>
            <a:pPr marL="114300" lvl="0" indent="-457200">
              <a:buFont typeface="+mj-lt"/>
              <a:buAutoNum type="alphaLcParenR"/>
            </a:pPr>
            <a:r>
              <a:rPr lang="en-US" sz="2500" dirty="0"/>
              <a:t>That Eva had refused to go through the Management Intensive</a:t>
            </a:r>
          </a:p>
          <a:p>
            <a:pPr marL="457200" lvl="0" indent="-457200">
              <a:buFont typeface="+mj-lt"/>
              <a:buAutoNum type="alphaLcParenR"/>
            </a:pPr>
            <a:r>
              <a:rPr lang="en-US" sz="2500" dirty="0"/>
              <a:t>That women were not going through the Management Intensive</a:t>
            </a:r>
          </a:p>
          <a:p>
            <a:pPr marL="114300" lvl="0" indent="-457200">
              <a:buFont typeface="+mj-lt"/>
              <a:buAutoNum type="alphaLcParenR"/>
            </a:pPr>
            <a:r>
              <a:rPr lang="en-US" sz="2500" dirty="0"/>
              <a:t>None of these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1. Which is true of recruiting women?</a:t>
            </a:r>
          </a:p>
          <a:p>
            <a:pPr lvl="0">
              <a:buFont typeface="+mj-lt"/>
              <a:buAutoNum type="alphaLcParenR"/>
            </a:pPr>
            <a:r>
              <a:rPr lang="en-US" sz="1800" dirty="0"/>
              <a:t>They are recruited along with men, in the same ways</a:t>
            </a:r>
          </a:p>
          <a:p>
            <a:pPr lvl="0">
              <a:buFont typeface="+mj-lt"/>
              <a:buAutoNum type="alphaLcParenR"/>
            </a:pPr>
            <a:r>
              <a:rPr lang="en-US" sz="1800" dirty="0">
                <a:solidFill>
                  <a:srgbClr val="FF0000"/>
                </a:solidFill>
              </a:rPr>
              <a:t>Organizations should actively recruit women</a:t>
            </a:r>
          </a:p>
          <a:p>
            <a:pPr lvl="0">
              <a:buFont typeface="+mj-lt"/>
              <a:buAutoNum type="alphaLcParenR"/>
            </a:pPr>
            <a:r>
              <a:rPr lang="en-US" sz="1800" dirty="0"/>
              <a:t>It is illegal to specifically recruit women</a:t>
            </a:r>
          </a:p>
          <a:p>
            <a:pPr lvl="0">
              <a:buFont typeface="+mj-lt"/>
              <a:buAutoNum type="alphaLcParenR"/>
            </a:pPr>
            <a:r>
              <a:rPr lang="en-US" sz="1800" dirty="0"/>
              <a:t>None of the above</a:t>
            </a:r>
          </a:p>
          <a:p>
            <a:r>
              <a:rPr lang="en-US" sz="1800" dirty="0">
                <a:solidFill>
                  <a:srgbClr val="FF0000"/>
                </a:solidFill>
              </a:rPr>
              <a:t>Organizations should actively recruit women. This may mean recruiting through women’s organizations or otherwise specifically reaching out to qualified women.</a:t>
            </a:r>
          </a:p>
          <a:p>
            <a:endParaRPr lang="en-US" sz="1800" dirty="0">
              <a:solidFill>
                <a:srgbClr val="FF0000"/>
              </a:solidFill>
            </a:endParaRPr>
          </a:p>
          <a:p>
            <a:pPr lvl="0"/>
            <a:r>
              <a:rPr lang="en-US" sz="1800" dirty="0"/>
              <a:t>2. Which if true of actively recruiting women?</a:t>
            </a:r>
          </a:p>
          <a:p>
            <a:pPr lvl="0">
              <a:buFont typeface="+mj-lt"/>
              <a:buAutoNum type="alphaLcParenR"/>
            </a:pPr>
            <a:r>
              <a:rPr lang="en-US" sz="1800" dirty="0"/>
              <a:t>It should be a part of your overall recruiting plan</a:t>
            </a:r>
          </a:p>
          <a:p>
            <a:pPr lvl="0">
              <a:buFont typeface="+mj-lt"/>
              <a:buAutoNum type="alphaLcParenR"/>
            </a:pPr>
            <a:r>
              <a:rPr lang="en-US" sz="1800" dirty="0"/>
              <a:t>It demonstrates that the organization values women’s leadership</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may require recruiting through new and different channels</a:t>
            </a:r>
          </a:p>
          <a:p>
            <a:r>
              <a:rPr lang="en-US" sz="1800" dirty="0">
                <a:solidFill>
                  <a:srgbClr val="FF0000"/>
                </a:solidFill>
              </a:rPr>
              <a:t>Organizations should include efforts to recruit women in their overall recruitment plans. This may require using new and different channels. Actively recruiting women demonstrates that an organization values women and diversity overall.</a:t>
            </a:r>
          </a:p>
          <a:p>
            <a:endParaRPr lang="en-US" sz="1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How can you encourage women’s networking?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Create a women’s networking group</a:t>
            </a:r>
          </a:p>
          <a:p>
            <a:pPr lvl="0">
              <a:buFont typeface="+mj-lt"/>
              <a:buAutoNum type="alphaLcParenR"/>
            </a:pPr>
            <a:r>
              <a:rPr lang="en-US" sz="1800" dirty="0"/>
              <a:t>Encourage women to network with male peers</a:t>
            </a:r>
          </a:p>
          <a:p>
            <a:pPr lvl="0">
              <a:buFont typeface="+mj-lt"/>
              <a:buAutoNum type="alphaLcParenR"/>
            </a:pPr>
            <a:r>
              <a:rPr lang="en-US" sz="1800" dirty="0"/>
              <a:t>Encourage women to join professional women’s organizations</a:t>
            </a:r>
          </a:p>
          <a:p>
            <a:r>
              <a:rPr lang="en-US" sz="1800" dirty="0">
                <a:solidFill>
                  <a:srgbClr val="FF0000"/>
                </a:solidFill>
              </a:rPr>
              <a:t>Networks are invaluable. You can encourage women’s networking by creating a women’s networking group, by encouraging women to join professional organizations, and by encouraging women to network with male peers (and vice versa).</a:t>
            </a:r>
          </a:p>
          <a:p>
            <a:endParaRPr lang="en-US" sz="1800" dirty="0">
              <a:solidFill>
                <a:srgbClr val="FF0000"/>
              </a:solidFill>
            </a:endParaRPr>
          </a:p>
          <a:p>
            <a:pPr lvl="0"/>
            <a:r>
              <a:rPr lang="en-US" sz="1800" dirty="0"/>
              <a:t>4. Which is true of women and networking?</a:t>
            </a:r>
          </a:p>
          <a:p>
            <a:pPr lvl="0">
              <a:buFont typeface="+mj-lt"/>
              <a:buAutoNum type="alphaLcParenR"/>
            </a:pPr>
            <a:r>
              <a:rPr lang="en-US" sz="1800" dirty="0"/>
              <a:t>Women are more skilled at networking than men</a:t>
            </a:r>
          </a:p>
          <a:p>
            <a:pPr lvl="0">
              <a:buFont typeface="+mj-lt"/>
              <a:buAutoNum type="alphaLcParenR"/>
            </a:pPr>
            <a:r>
              <a:rPr lang="en-US" sz="1800" dirty="0"/>
              <a:t>Men are more skilled at networking than women</a:t>
            </a:r>
          </a:p>
          <a:p>
            <a:pPr lvl="0">
              <a:buFont typeface="+mj-lt"/>
              <a:buAutoNum type="alphaLcParenR"/>
            </a:pPr>
            <a:r>
              <a:rPr lang="en-US" sz="1800" dirty="0"/>
              <a:t>Women succeed best without networks</a:t>
            </a:r>
          </a:p>
          <a:p>
            <a:pPr lvl="0">
              <a:buFont typeface="+mj-lt"/>
              <a:buAutoNum type="alphaLcParenR"/>
            </a:pPr>
            <a:r>
              <a:rPr lang="en-US" sz="1800" dirty="0">
                <a:solidFill>
                  <a:srgbClr val="FF0000"/>
                </a:solidFill>
              </a:rPr>
              <a:t>Women’s lack of networks may hold them back professionally</a:t>
            </a:r>
          </a:p>
          <a:p>
            <a:r>
              <a:rPr lang="en-US" sz="1800" dirty="0">
                <a:solidFill>
                  <a:srgbClr val="FF0000"/>
                </a:solidFill>
              </a:rPr>
              <a:t>Research shows that women often lack the types of professional networks that help their male peers succeed. Organizations should encourage women to network.</a:t>
            </a:r>
          </a:p>
          <a:p>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All but which of the following is true of pairing women with mentors?</a:t>
            </a:r>
          </a:p>
          <a:p>
            <a:pPr lvl="0">
              <a:buFont typeface="+mj-lt"/>
              <a:buAutoNum type="alphaLcParenR"/>
            </a:pPr>
            <a:r>
              <a:rPr lang="en-US" sz="1800" dirty="0"/>
              <a:t>Mentors serve as support for women </a:t>
            </a:r>
          </a:p>
          <a:p>
            <a:pPr lvl="0">
              <a:buFont typeface="+mj-lt"/>
              <a:buAutoNum type="alphaLcParenR"/>
            </a:pPr>
            <a:r>
              <a:rPr lang="en-US" sz="1800" dirty="0"/>
              <a:t>Mentors provide models for aspiring women leaders</a:t>
            </a:r>
          </a:p>
          <a:p>
            <a:pPr lvl="0">
              <a:buFont typeface="+mj-lt"/>
              <a:buAutoNum type="alphaLcParenR"/>
            </a:pPr>
            <a:r>
              <a:rPr lang="en-US" sz="1800" dirty="0">
                <a:solidFill>
                  <a:srgbClr val="FF0000"/>
                </a:solidFill>
              </a:rPr>
              <a:t>Mentors hinder the development of women leaders</a:t>
            </a:r>
          </a:p>
          <a:p>
            <a:pPr lvl="0">
              <a:buFont typeface="+mj-lt"/>
              <a:buAutoNum type="alphaLcParenR"/>
            </a:pPr>
            <a:r>
              <a:rPr lang="en-US" sz="1800" dirty="0"/>
              <a:t>Mentors can help empower women leaders</a:t>
            </a:r>
          </a:p>
          <a:p>
            <a:r>
              <a:rPr lang="en-US" sz="1800" dirty="0">
                <a:solidFill>
                  <a:srgbClr val="FF0000"/>
                </a:solidFill>
              </a:rPr>
              <a:t>Mentoring is a key strategy in developing women leaders. Mentors provide support and models for aspiring leaders and can help empower them.</a:t>
            </a:r>
          </a:p>
          <a:p>
            <a:endParaRPr lang="en-US" sz="1800" dirty="0">
              <a:solidFill>
                <a:srgbClr val="FF0000"/>
              </a:solidFill>
            </a:endParaRPr>
          </a:p>
          <a:p>
            <a:pPr lvl="0"/>
            <a:r>
              <a:rPr lang="en-US" sz="1800" dirty="0"/>
              <a:t>6. You should encourage new managers to do which of the following?</a:t>
            </a:r>
          </a:p>
          <a:p>
            <a:pPr lvl="0">
              <a:buFont typeface="+mj-lt"/>
              <a:buAutoNum type="alphaLcParenR"/>
            </a:pPr>
            <a:r>
              <a:rPr lang="en-US" sz="1800" dirty="0"/>
              <a:t>Seek out a mentor in the organization</a:t>
            </a:r>
          </a:p>
          <a:p>
            <a:pPr lvl="0">
              <a:buFont typeface="+mj-lt"/>
              <a:buAutoNum type="alphaLcParenR"/>
            </a:pPr>
            <a:r>
              <a:rPr lang="en-US" sz="1800" dirty="0">
                <a:solidFill>
                  <a:srgbClr val="FF0000"/>
                </a:solidFill>
              </a:rPr>
              <a:t>All of these</a:t>
            </a:r>
          </a:p>
          <a:p>
            <a:pPr lvl="0">
              <a:buFont typeface="+mj-lt"/>
              <a:buAutoNum type="alphaLcParenR"/>
            </a:pPr>
            <a:r>
              <a:rPr lang="en-US" sz="1800" dirty="0"/>
              <a:t>Mentor their own direct reports</a:t>
            </a:r>
          </a:p>
          <a:p>
            <a:pPr lvl="0">
              <a:buFont typeface="+mj-lt"/>
              <a:buAutoNum type="alphaLcParenR"/>
            </a:pPr>
            <a:r>
              <a:rPr lang="en-US" sz="1800" dirty="0"/>
              <a:t>Seek out multiple mentors if it is appropriate</a:t>
            </a:r>
          </a:p>
          <a:p>
            <a:r>
              <a:rPr lang="en-US" sz="1800" dirty="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447800"/>
            <a:ext cx="8229600" cy="5105400"/>
          </a:xfrm>
        </p:spPr>
        <p:txBody>
          <a:bodyPr>
            <a:normAutofit lnSpcReduction="10000"/>
          </a:bodyPr>
          <a:lstStyle/>
          <a:p>
            <a:pPr lvl="0"/>
            <a:r>
              <a:rPr lang="en-US" sz="1700" dirty="0"/>
              <a:t>7. Which is true of creating training opportunities for women?</a:t>
            </a:r>
          </a:p>
          <a:p>
            <a:pPr lvl="0">
              <a:buFont typeface="+mj-lt"/>
              <a:buAutoNum type="alphaLcParenR"/>
            </a:pPr>
            <a:r>
              <a:rPr lang="en-US" sz="1700" dirty="0">
                <a:solidFill>
                  <a:srgbClr val="FF0000"/>
                </a:solidFill>
              </a:rPr>
              <a:t>They are a vital part of developing women’s leadership</a:t>
            </a:r>
          </a:p>
          <a:p>
            <a:pPr lvl="0">
              <a:buFont typeface="+mj-lt"/>
              <a:buAutoNum type="alphaLcParenR"/>
            </a:pPr>
            <a:r>
              <a:rPr lang="en-US" sz="1700" dirty="0"/>
              <a:t>Trainings should always be geared towards both genders</a:t>
            </a:r>
          </a:p>
          <a:p>
            <a:pPr lvl="0">
              <a:buFont typeface="+mj-lt"/>
              <a:buAutoNum type="alphaLcParenR"/>
            </a:pPr>
            <a:r>
              <a:rPr lang="en-US" sz="1700" dirty="0"/>
              <a:t>It sets a poor example to create training specifically for women</a:t>
            </a:r>
          </a:p>
          <a:p>
            <a:pPr lvl="0">
              <a:buFont typeface="+mj-lt"/>
              <a:buAutoNum type="alphaLcParenR"/>
            </a:pPr>
            <a:r>
              <a:rPr lang="en-US" sz="1700" dirty="0"/>
              <a:t>None of these</a:t>
            </a:r>
          </a:p>
          <a:p>
            <a:r>
              <a:rPr lang="en-US" sz="1700" dirty="0">
                <a:solidFill>
                  <a:srgbClr val="FF0000"/>
                </a:solidFill>
              </a:rPr>
              <a:t>It is important to create and encourage trainings that are geared for women. This demonstrates that the organization recognizes that there may be unique barriers to women’s advancement, and seeks to address them.</a:t>
            </a:r>
          </a:p>
          <a:p>
            <a:endParaRPr lang="en-US" sz="1700" dirty="0">
              <a:solidFill>
                <a:srgbClr val="FF0000"/>
              </a:solidFill>
            </a:endParaRPr>
          </a:p>
          <a:p>
            <a:pPr lvl="0"/>
            <a:r>
              <a:rPr lang="en-US" sz="1700" dirty="0"/>
              <a:t>8. Which of the following is true when developing and encouraging training for women?</a:t>
            </a:r>
          </a:p>
          <a:p>
            <a:pPr lvl="0">
              <a:buFont typeface="+mj-lt"/>
              <a:buAutoNum type="alphaLcParenR"/>
            </a:pPr>
            <a:r>
              <a:rPr lang="en-US" sz="1700" dirty="0"/>
              <a:t>Encourage them to attend trainings that are for both men and women</a:t>
            </a:r>
          </a:p>
          <a:p>
            <a:pPr lvl="0">
              <a:buFont typeface="+mj-lt"/>
              <a:buAutoNum type="alphaLcParenR"/>
            </a:pPr>
            <a:r>
              <a:rPr lang="en-US" sz="1700" dirty="0">
                <a:solidFill>
                  <a:srgbClr val="FF0000"/>
                </a:solidFill>
              </a:rPr>
              <a:t>All of these</a:t>
            </a:r>
          </a:p>
          <a:p>
            <a:pPr lvl="0">
              <a:buFont typeface="+mj-lt"/>
              <a:buAutoNum type="alphaLcParenR"/>
            </a:pPr>
            <a:r>
              <a:rPr lang="en-US" sz="1700" dirty="0"/>
              <a:t>Develop training and development opportunities that are specifically for women</a:t>
            </a:r>
          </a:p>
          <a:p>
            <a:pPr marL="342900" lvl="0">
              <a:buFont typeface="+mj-lt"/>
              <a:buAutoNum type="alphaLcParenR"/>
            </a:pPr>
            <a:r>
              <a:rPr lang="en-US" sz="1700" dirty="0"/>
              <a:t>Encourage women to partake of training and development through women’ organizations.</a:t>
            </a:r>
          </a:p>
          <a:p>
            <a:r>
              <a:rPr lang="en-US" sz="1700" dirty="0">
                <a:solidFill>
                  <a:srgbClr val="FF0000"/>
                </a:solidFill>
              </a:rPr>
              <a:t>Women should be encouraged to take training through women’s organizations as well as trainings that are geared for both men and women. Organizations can benefit from creating women-centered trainings as well.</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9. How did Eva feel about her career trajectory?</a:t>
            </a:r>
          </a:p>
          <a:p>
            <a:pPr lvl="0">
              <a:buFont typeface="+mj-lt"/>
              <a:buAutoNum type="alphaLcParenR"/>
            </a:pPr>
            <a:r>
              <a:rPr lang="en-US" sz="1800" dirty="0">
                <a:solidFill>
                  <a:srgbClr val="FF0000"/>
                </a:solidFill>
              </a:rPr>
              <a:t>Frustrated</a:t>
            </a:r>
          </a:p>
          <a:p>
            <a:pPr lvl="0">
              <a:buFont typeface="+mj-lt"/>
              <a:buAutoNum type="alphaLcParenR"/>
            </a:pPr>
            <a:r>
              <a:rPr lang="en-US" sz="1800" dirty="0"/>
              <a:t>Confident</a:t>
            </a:r>
          </a:p>
          <a:p>
            <a:pPr lvl="0">
              <a:buFont typeface="+mj-lt"/>
              <a:buAutoNum type="alphaLcParenR"/>
            </a:pPr>
            <a:r>
              <a:rPr lang="en-US" sz="1800" dirty="0"/>
              <a:t>Incompetent</a:t>
            </a:r>
          </a:p>
          <a:p>
            <a:pPr lvl="0">
              <a:buFont typeface="+mj-lt"/>
              <a:buAutoNum type="alphaLcParenR"/>
            </a:pPr>
            <a:r>
              <a:rPr lang="en-US" sz="1800" dirty="0"/>
              <a:t>Depressed</a:t>
            </a:r>
          </a:p>
          <a:p>
            <a:r>
              <a:rPr lang="en-US" sz="1800" dirty="0">
                <a:solidFill>
                  <a:srgbClr val="FF0000"/>
                </a:solidFill>
              </a:rPr>
              <a:t>Eva was frustrated that she had not yet moved into management. She consulted with Jackson for advice.</a:t>
            </a:r>
          </a:p>
          <a:p>
            <a:endParaRPr lang="en-US" sz="1800" dirty="0">
              <a:solidFill>
                <a:srgbClr val="FF0000"/>
              </a:solidFill>
            </a:endParaRPr>
          </a:p>
          <a:p>
            <a:pPr lvl="0"/>
            <a:r>
              <a:rPr lang="en-US" sz="1800" dirty="0"/>
              <a:t>10. What did Jackson find?</a:t>
            </a:r>
          </a:p>
          <a:p>
            <a:pPr lvl="0">
              <a:buFont typeface="+mj-lt"/>
              <a:buAutoNum type="alphaLcParenR"/>
            </a:pPr>
            <a:r>
              <a:rPr lang="en-US" sz="1800" dirty="0"/>
              <a:t>That Eva was not a good management candidate</a:t>
            </a:r>
          </a:p>
          <a:p>
            <a:pPr lvl="0">
              <a:buFont typeface="+mj-lt"/>
              <a:buAutoNum type="alphaLcParenR"/>
            </a:pPr>
            <a:r>
              <a:rPr lang="en-US" sz="1800" dirty="0"/>
              <a:t>That Eva had refused to go through the Management Intensive</a:t>
            </a:r>
          </a:p>
          <a:p>
            <a:pPr lvl="0">
              <a:buFont typeface="+mj-lt"/>
              <a:buAutoNum type="alphaLcParenR"/>
            </a:pPr>
            <a:r>
              <a:rPr lang="en-US" sz="1800" dirty="0">
                <a:solidFill>
                  <a:srgbClr val="FF0000"/>
                </a:solidFill>
              </a:rPr>
              <a:t>That women were not going through the Management Intensive</a:t>
            </a:r>
          </a:p>
          <a:p>
            <a:pPr lvl="0">
              <a:buFont typeface="+mj-lt"/>
              <a:buAutoNum type="alphaLcParenR"/>
            </a:pPr>
            <a:r>
              <a:rPr lang="en-US" sz="1800" dirty="0"/>
              <a:t>None of these</a:t>
            </a:r>
          </a:p>
          <a:p>
            <a:r>
              <a:rPr lang="en-US" sz="1800" dirty="0">
                <a:solidFill>
                  <a:srgbClr val="FF0000"/>
                </a:solidFill>
              </a:rPr>
              <a:t>Jackson discovered that women were not going through the Management Intensive. He worked with the training coordinator to create an all-women’s session.</a:t>
            </a:r>
          </a:p>
          <a:p>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Actively Recruit Women</a:t>
            </a:r>
            <a:endParaRPr lang="en-US" noProof="0" dirty="0"/>
          </a:p>
        </p:txBody>
      </p:sp>
      <p:sp>
        <p:nvSpPr>
          <p:cNvPr id="39940" name="Text Placeholder 3"/>
          <p:cNvSpPr>
            <a:spLocks noGrp="1"/>
          </p:cNvSpPr>
          <p:nvPr>
            <p:ph type="body" sz="quarter" idx="10"/>
          </p:nvPr>
        </p:nvSpPr>
        <p:spPr>
          <a:ln>
            <a:miter lim="800000"/>
            <a:headEnd/>
            <a:tailEnd/>
          </a:ln>
        </p:spPr>
        <p:txBody>
          <a:bodyPr/>
          <a:lstStyle/>
          <a:p>
            <a:r>
              <a:rPr lang="en-US" sz="2000" i="1" dirty="0"/>
              <a:t>Whatever you want in life, someone else is going to want it to. Believe in yourself enough to accept that you have an equal right to it.</a:t>
            </a:r>
          </a:p>
          <a:p>
            <a:endParaRPr lang="en-US" sz="2000" dirty="0"/>
          </a:p>
          <a:p>
            <a:pPr algn="ctr"/>
            <a:r>
              <a:rPr lang="en-US" sz="2000" b="1" i="1" dirty="0"/>
              <a:t>Diane Sawyer</a:t>
            </a:r>
            <a:endParaRPr lang="en-US" sz="2000" dirty="0"/>
          </a:p>
          <a:p>
            <a:endParaRPr lang="en-US" sz="2000" dirty="0"/>
          </a:p>
        </p:txBody>
      </p:sp>
      <p:sp>
        <p:nvSpPr>
          <p:cNvPr id="39939" name="Content Placeholder 2"/>
          <p:cNvSpPr>
            <a:spLocks noGrp="1"/>
          </p:cNvSpPr>
          <p:nvPr>
            <p:ph type="body" sz="quarter" idx="11"/>
          </p:nvPr>
        </p:nvSpPr>
        <p:spPr/>
        <p:txBody>
          <a:bodyPr/>
          <a:lstStyle/>
          <a:p>
            <a:pPr indent="0"/>
            <a:r>
              <a:rPr lang="en-US" sz="2800" dirty="0"/>
              <a:t>Actively recruiting women should be part of any organization’s recruitment plan. This is even more important if you are in an industry where women are underrepresented overall, or heavily represented in lower positions but underrepresented in leadership. </a:t>
            </a:r>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5CC4424-0147-496A-8954-878F00CB0800}"/>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Autofit/>
          </a:bodyPr>
          <a:lstStyle/>
          <a:p>
            <a:r>
              <a:rPr lang="en-US" noProof="0" dirty="0"/>
              <a:t>Discover Your Barriers to Hiring</a:t>
            </a:r>
          </a:p>
        </p:txBody>
      </p:sp>
      <p:grpSp>
        <p:nvGrpSpPr>
          <p:cNvPr id="2" name="Group 1">
            <a:extLst>
              <a:ext uri="{FF2B5EF4-FFF2-40B4-BE49-F238E27FC236}">
                <a16:creationId xmlns:a16="http://schemas.microsoft.com/office/drawing/2014/main" id="{FB98BABA-3D7B-4B73-A9BD-C66E7AD376A8}"/>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10B716BD-F89E-4487-B0C9-5DEF835CEAB9}"/>
                </a:ext>
              </a:extLst>
            </p:cNvPr>
            <p:cNvSpPr/>
            <p:nvPr/>
          </p:nvSpPr>
          <p:spPr>
            <a:xfrm>
              <a:off x="457200" y="2143461"/>
              <a:ext cx="8229600" cy="856800"/>
            </a:xfrm>
            <a:prstGeom prst="rect">
              <a:avLst/>
            </a:pr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40D6D73-5101-415F-91FD-F3CF1CB1A87D}"/>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Lack of women in leadership </a:t>
              </a:r>
            </a:p>
          </p:txBody>
        </p:sp>
        <p:sp>
          <p:nvSpPr>
            <p:cNvPr id="6" name="Rectangle 5">
              <a:extLst>
                <a:ext uri="{FF2B5EF4-FFF2-40B4-BE49-F238E27FC236}">
                  <a16:creationId xmlns:a16="http://schemas.microsoft.com/office/drawing/2014/main" id="{BC085EDB-8154-47F3-978C-809064609EAC}"/>
                </a:ext>
              </a:extLst>
            </p:cNvPr>
            <p:cNvSpPr/>
            <p:nvPr/>
          </p:nvSpPr>
          <p:spPr>
            <a:xfrm>
              <a:off x="457200" y="3685701"/>
              <a:ext cx="8229600" cy="856800"/>
            </a:xfrm>
            <a:prstGeom prst="rect">
              <a:avLst/>
            </a:pr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F7F7319-34FC-4EC9-9658-6EF722BDE5D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Lack of coverage of women’s health</a:t>
              </a:r>
            </a:p>
          </p:txBody>
        </p:sp>
        <p:sp>
          <p:nvSpPr>
            <p:cNvPr id="8" name="Rectangle 7">
              <a:extLst>
                <a:ext uri="{FF2B5EF4-FFF2-40B4-BE49-F238E27FC236}">
                  <a16:creationId xmlns:a16="http://schemas.microsoft.com/office/drawing/2014/main" id="{49824D36-7CC3-4A77-B8D3-87AEB333D0B0}"/>
                </a:ext>
              </a:extLst>
            </p:cNvPr>
            <p:cNvSpPr/>
            <p:nvPr/>
          </p:nvSpPr>
          <p:spPr>
            <a:xfrm>
              <a:off x="457200" y="5227941"/>
              <a:ext cx="8229600" cy="856800"/>
            </a:xfrm>
            <a:prstGeom prst="rect">
              <a:avLst/>
            </a:pr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9AC692B-C59B-40C5-8D23-9B16F63E0DF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No organizational policy</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4698C4F-B447-40D7-BB9B-1864752BDF77}"/>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rmAutofit fontScale="90000"/>
          </a:bodyPr>
          <a:lstStyle/>
          <a:p>
            <a:r>
              <a:rPr lang="en-US" dirty="0"/>
              <a:t>Discover Your </a:t>
            </a:r>
            <a:r>
              <a:rPr lang="en-US" sz="2200" dirty="0"/>
              <a:t>Barriers</a:t>
            </a:r>
            <a:r>
              <a:rPr lang="en-US" dirty="0"/>
              <a:t> to Retention</a:t>
            </a:r>
            <a:endParaRPr lang="en-US" noProof="0" dirty="0"/>
          </a:p>
        </p:txBody>
      </p:sp>
      <p:grpSp>
        <p:nvGrpSpPr>
          <p:cNvPr id="2" name="Group 1">
            <a:extLst>
              <a:ext uri="{FF2B5EF4-FFF2-40B4-BE49-F238E27FC236}">
                <a16:creationId xmlns:a16="http://schemas.microsoft.com/office/drawing/2014/main" id="{7D98AE5A-4D4C-43E1-818C-41459B4BB8A4}"/>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041051AD-3843-4567-A8F5-6E8B6EFE158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96851" tIns="905193" rIns="199740"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Does not promote work-life balance</a:t>
              </a:r>
            </a:p>
          </p:txBody>
        </p:sp>
        <p:sp>
          <p:nvSpPr>
            <p:cNvPr id="5" name="Freeform: Shape 4">
              <a:extLst>
                <a:ext uri="{FF2B5EF4-FFF2-40B4-BE49-F238E27FC236}">
                  <a16:creationId xmlns:a16="http://schemas.microsoft.com/office/drawing/2014/main" id="{DA67D9B4-F4F2-45A0-9BD6-BC922F7EEE97}"/>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96851" tIns="905193" rIns="199740"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Lack of opportunity for advancement</a:t>
              </a:r>
            </a:p>
          </p:txBody>
        </p:sp>
        <p:sp>
          <p:nvSpPr>
            <p:cNvPr id="6" name="Freeform: Shape 5">
              <a:extLst>
                <a:ext uri="{FF2B5EF4-FFF2-40B4-BE49-F238E27FC236}">
                  <a16:creationId xmlns:a16="http://schemas.microsoft.com/office/drawing/2014/main" id="{1EB5E0EB-E04A-4B42-B72A-37E908255960}"/>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96850" tIns="905193" rIns="199740"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Pay inequities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FEB02BC-73B6-4222-89CD-65995B6AFAD1}"/>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rmAutofit fontScale="90000"/>
          </a:bodyPr>
          <a:lstStyle/>
          <a:p>
            <a:r>
              <a:rPr lang="en-US" dirty="0"/>
              <a:t>Recruit via Women’s Organizations</a:t>
            </a:r>
            <a:endParaRPr lang="en-US" noProof="0" dirty="0"/>
          </a:p>
        </p:txBody>
      </p:sp>
      <p:grpSp>
        <p:nvGrpSpPr>
          <p:cNvPr id="2" name="Group 1">
            <a:extLst>
              <a:ext uri="{FF2B5EF4-FFF2-40B4-BE49-F238E27FC236}">
                <a16:creationId xmlns:a16="http://schemas.microsoft.com/office/drawing/2014/main" id="{8A865211-9201-48CD-89D6-31D8CB7E44A1}"/>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5A0B39D0-31E9-4505-A47A-73087A9EA536}"/>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solidFill>
              <a:srgbClr val="8B4583"/>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Look on local university campuses</a:t>
              </a:r>
            </a:p>
          </p:txBody>
        </p:sp>
        <p:sp>
          <p:nvSpPr>
            <p:cNvPr id="5" name="Freeform: Shape 4">
              <a:extLst>
                <a:ext uri="{FF2B5EF4-FFF2-40B4-BE49-F238E27FC236}">
                  <a16:creationId xmlns:a16="http://schemas.microsoft.com/office/drawing/2014/main" id="{B5A7BCA5-407C-42D4-899C-E7B8CA1D1F98}"/>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77799" tIns="177801" rIns="177800" bIns="780139" numCol="1" spcCol="1270" anchor="ctr" anchorCtr="0">
              <a:noAutofit/>
            </a:bodyPr>
            <a:lstStyle/>
            <a:p>
              <a:pPr marL="0" lvl="0" indent="0" algn="ctr" defTabSz="1111250">
                <a:lnSpc>
                  <a:spcPct val="90000"/>
                </a:lnSpc>
                <a:spcBef>
                  <a:spcPct val="0"/>
                </a:spcBef>
                <a:spcAft>
                  <a:spcPct val="35000"/>
                </a:spcAft>
                <a:buNone/>
              </a:pPr>
              <a:r>
                <a:rPr lang="en-US" sz="2500" kern="1200" dirty="0"/>
                <a:t>Look to organizations specifically for women</a:t>
              </a:r>
            </a:p>
          </p:txBody>
        </p:sp>
        <p:sp>
          <p:nvSpPr>
            <p:cNvPr id="6" name="Freeform: Shape 5">
              <a:extLst>
                <a:ext uri="{FF2B5EF4-FFF2-40B4-BE49-F238E27FC236}">
                  <a16:creationId xmlns:a16="http://schemas.microsoft.com/office/drawing/2014/main" id="{8A0A3EB7-268C-40F3-A859-4EC355CC7444}"/>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C00000"/>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77799" tIns="177801" rIns="177800" bIns="780140" numCol="1" spcCol="1270" anchor="ctr" anchorCtr="0">
              <a:noAutofit/>
            </a:bodyPr>
            <a:lstStyle/>
            <a:p>
              <a:pPr marL="0" lvl="0" indent="0" algn="ctr" defTabSz="1111250">
                <a:lnSpc>
                  <a:spcPct val="90000"/>
                </a:lnSpc>
                <a:spcBef>
                  <a:spcPct val="0"/>
                </a:spcBef>
                <a:spcAft>
                  <a:spcPct val="35000"/>
                </a:spcAft>
                <a:buNone/>
              </a:pPr>
              <a:r>
                <a:rPr lang="en-US" sz="2500" kern="1200" dirty="0"/>
                <a:t>Look to large professional organizations</a:t>
              </a:r>
            </a:p>
          </p:txBody>
        </p:sp>
      </p:grpSp>
    </p:spTree>
    <p:extLst>
      <p:ext uri="{BB962C8B-B14F-4D97-AF65-F5344CB8AC3E}">
        <p14:creationId xmlns:p14="http://schemas.microsoft.com/office/powerpoint/2010/main" val="8610089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2D2B654-FB6A-457F-BA30-EB610F8D8324}"/>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r>
              <a:rPr lang="en-US" dirty="0"/>
              <a:t>Create and Promote a Woman-Friendly Culture</a:t>
            </a:r>
            <a:endParaRPr lang="en-US" noProof="0" dirty="0"/>
          </a:p>
        </p:txBody>
      </p:sp>
      <p:grpSp>
        <p:nvGrpSpPr>
          <p:cNvPr id="2" name="Group 1">
            <a:extLst>
              <a:ext uri="{FF2B5EF4-FFF2-40B4-BE49-F238E27FC236}">
                <a16:creationId xmlns:a16="http://schemas.microsoft.com/office/drawing/2014/main" id="{B3FAA90F-4138-4D2F-912F-DE0089D10910}"/>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F809FF68-E7B2-4C4D-9A43-4F979EB55A3D}"/>
                </a:ext>
              </a:extLst>
            </p:cNvPr>
            <p:cNvSpPr/>
            <p:nvPr/>
          </p:nvSpPr>
          <p:spPr>
            <a:xfrm>
              <a:off x="457200" y="1600200"/>
              <a:ext cx="4525963" cy="4525963"/>
            </a:xfrm>
            <a:prstGeom prst="pie">
              <a:avLst>
                <a:gd name="adj1" fmla="val 5400000"/>
                <a:gd name="adj2" fmla="val 16200000"/>
              </a:avLst>
            </a:pr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520C330-B83F-43A7-A531-CEF400CCD2DA}"/>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3320572" numCol="1" spcCol="1270" anchor="ctr" anchorCtr="0">
              <a:noAutofit/>
            </a:bodyPr>
            <a:lstStyle/>
            <a:p>
              <a:pPr marL="0" lvl="0" indent="0" algn="ctr" defTabSz="1778000">
                <a:lnSpc>
                  <a:spcPct val="90000"/>
                </a:lnSpc>
                <a:spcBef>
                  <a:spcPct val="0"/>
                </a:spcBef>
                <a:spcAft>
                  <a:spcPct val="35000"/>
                </a:spcAft>
                <a:buNone/>
              </a:pPr>
              <a:r>
                <a:rPr lang="en-US" sz="4000" kern="1200" dirty="0"/>
                <a:t>Flexible work options</a:t>
              </a:r>
            </a:p>
          </p:txBody>
        </p:sp>
        <p:sp>
          <p:nvSpPr>
            <p:cNvPr id="6" name="Partial Circle 5">
              <a:extLst>
                <a:ext uri="{FF2B5EF4-FFF2-40B4-BE49-F238E27FC236}">
                  <a16:creationId xmlns:a16="http://schemas.microsoft.com/office/drawing/2014/main" id="{57D23D80-7F12-47D5-879D-09534F7340E8}"/>
                </a:ext>
              </a:extLst>
            </p:cNvPr>
            <p:cNvSpPr/>
            <p:nvPr/>
          </p:nvSpPr>
          <p:spPr>
            <a:xfrm>
              <a:off x="1249244" y="2957991"/>
              <a:ext cx="2941873" cy="2941873"/>
            </a:xfrm>
            <a:prstGeom prst="pie">
              <a:avLst>
                <a:gd name="adj1" fmla="val 5400000"/>
                <a:gd name="adj2" fmla="val 16200000"/>
              </a:avLst>
            </a:pr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12CDA677-35BE-4481-B4C9-9F8C906C5D61}"/>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736486" numCol="1" spcCol="1270" anchor="ctr" anchorCtr="0">
              <a:noAutofit/>
            </a:bodyPr>
            <a:lstStyle/>
            <a:p>
              <a:pPr marL="0" lvl="0" indent="0" algn="ctr" defTabSz="1778000">
                <a:lnSpc>
                  <a:spcPct val="90000"/>
                </a:lnSpc>
                <a:spcBef>
                  <a:spcPct val="0"/>
                </a:spcBef>
                <a:spcAft>
                  <a:spcPct val="35000"/>
                </a:spcAft>
                <a:buNone/>
              </a:pPr>
              <a:r>
                <a:rPr lang="en-US" sz="4000" kern="1200" dirty="0"/>
                <a:t>Women in visible leadership </a:t>
              </a:r>
            </a:p>
          </p:txBody>
        </p:sp>
        <p:sp>
          <p:nvSpPr>
            <p:cNvPr id="8" name="Partial Circle 7">
              <a:extLst>
                <a:ext uri="{FF2B5EF4-FFF2-40B4-BE49-F238E27FC236}">
                  <a16:creationId xmlns:a16="http://schemas.microsoft.com/office/drawing/2014/main" id="{DD0F929E-11E8-459F-853A-AB0222C69AA4}"/>
                </a:ext>
              </a:extLst>
            </p:cNvPr>
            <p:cNvSpPr/>
            <p:nvPr/>
          </p:nvSpPr>
          <p:spPr>
            <a:xfrm>
              <a:off x="2041287" y="4315779"/>
              <a:ext cx="1357787" cy="1357787"/>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91D147FE-EA9C-420D-A70C-1DD6172F9091}"/>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Women at all levels of the organization</a:t>
              </a:r>
            </a:p>
          </p:txBody>
        </p:sp>
      </p:grpSp>
    </p:spTree>
    <p:extLst>
      <p:ext uri="{BB962C8B-B14F-4D97-AF65-F5344CB8AC3E}">
        <p14:creationId xmlns:p14="http://schemas.microsoft.com/office/powerpoint/2010/main" val="14915235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A9EA472-E7D7-4347-9CC1-AFF13DB82940}"/>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9BCC733E-D0EF-489C-B0C3-2E572760066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03DA0E3-BAE0-4ED2-A1F4-EA5365F6E20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Bjørn was tasked with recruiting more diverse candidates</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476A9DDD-D090-4D5E-B839-B08E2FE107A6}"/>
                </a:ext>
              </a:extLst>
            </p:cNvPr>
            <p:cNvSpPr/>
            <p:nvPr/>
          </p:nvSpPr>
          <p:spPr>
            <a:xfrm>
              <a:off x="850999" y="2809281"/>
              <a:ext cx="1023203" cy="1023203"/>
            </a:xfrm>
            <a:prstGeom prst="roundRect">
              <a:avLst>
                <a:gd name="adj" fmla="val 16670"/>
              </a:avLst>
            </a:pr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F9460EF-ACA9-481A-9D5C-59C4BB8B5D9E}"/>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Women worked at the administrative and support level of the organization</a:t>
              </a:r>
            </a:p>
          </p:txBody>
        </p:sp>
        <p:sp>
          <p:nvSpPr>
            <p:cNvPr id="7" name="Rectangle: Rounded Corners 6">
              <a:extLst>
                <a:ext uri="{FF2B5EF4-FFF2-40B4-BE49-F238E27FC236}">
                  <a16:creationId xmlns:a16="http://schemas.microsoft.com/office/drawing/2014/main" id="{538EC7B4-1A3F-4909-A306-2B29297C6C0D}"/>
                </a:ext>
              </a:extLst>
            </p:cNvPr>
            <p:cNvSpPr/>
            <p:nvPr/>
          </p:nvSpPr>
          <p:spPr>
            <a:xfrm>
              <a:off x="850999" y="3955269"/>
              <a:ext cx="1023203" cy="1023203"/>
            </a:xfrm>
            <a:prstGeom prst="roundRect">
              <a:avLst>
                <a:gd name="adj" fmla="val 16670"/>
              </a:avLst>
            </a:pr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9C28FD1D-8998-4282-B3A3-A86152CC09F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No women in the engineering and product development sectors</a:t>
              </a:r>
            </a:p>
          </p:txBody>
        </p:sp>
        <p:sp>
          <p:nvSpPr>
            <p:cNvPr id="9" name="Rectangle: Rounded Corners 8">
              <a:extLst>
                <a:ext uri="{FF2B5EF4-FFF2-40B4-BE49-F238E27FC236}">
                  <a16:creationId xmlns:a16="http://schemas.microsoft.com/office/drawing/2014/main" id="{AC224F83-DE61-4A2C-A4BD-E7D37C1B6BE6}"/>
                </a:ext>
              </a:extLst>
            </p:cNvPr>
            <p:cNvSpPr/>
            <p:nvPr/>
          </p:nvSpPr>
          <p:spPr>
            <a:xfrm>
              <a:off x="850999" y="5101257"/>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5A604461-BC7C-4B9E-8BFB-989F24BDB50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Recruit and retain qualified women as engineers</a:t>
              </a:r>
              <a:endParaRPr lang="en-US" sz="2100" kern="1200" dirty="0">
                <a:solidFill>
                  <a:schemeClr val="bg1"/>
                </a:solidFill>
              </a:endParaRPr>
            </a:p>
          </p:txBody>
        </p:sp>
      </p:grpSp>
    </p:spTree>
    <p:extLst>
      <p:ext uri="{BB962C8B-B14F-4D97-AF65-F5344CB8AC3E}">
        <p14:creationId xmlns:p14="http://schemas.microsoft.com/office/powerpoint/2010/main" val="3945837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may be a barrier to hiring women?</a:t>
            </a:r>
          </a:p>
          <a:p>
            <a:pPr marL="114300" lvl="0" indent="-457200">
              <a:buFont typeface="+mj-lt"/>
              <a:buAutoNum type="alphaLcParenR"/>
            </a:pPr>
            <a:r>
              <a:rPr lang="en-US" sz="2500" dirty="0"/>
              <a:t>Lack of women in leadership positions</a:t>
            </a:r>
          </a:p>
          <a:p>
            <a:pPr marL="457200" lvl="0" indent="-457200">
              <a:buFont typeface="+mj-lt"/>
              <a:buAutoNum type="alphaLcParenR"/>
              <a:tabLst>
                <a:tab pos="342900" algn="l"/>
              </a:tabLst>
            </a:pPr>
            <a:r>
              <a:rPr lang="en-US" sz="2500" dirty="0"/>
              <a:t>Lack of coverage for pregnancy and contraception in health benefits</a:t>
            </a:r>
          </a:p>
          <a:p>
            <a:pPr marL="114300" lvl="0" indent="-457200">
              <a:buFont typeface="+mj-lt"/>
              <a:buAutoNum type="alphaLcParenR"/>
            </a:pPr>
            <a:r>
              <a:rPr lang="en-US" sz="2500" dirty="0"/>
              <a:t>Organizational culture of sexism</a:t>
            </a:r>
          </a:p>
          <a:p>
            <a:pPr marL="114300" lvl="0" indent="-457200">
              <a:buFont typeface="+mj-lt"/>
              <a:buAutoNum type="alphaLcParenR"/>
            </a:pPr>
            <a:r>
              <a:rPr lang="en-US" sz="2500" dirty="0"/>
              <a:t>All of these</a:t>
            </a:r>
          </a:p>
          <a:p>
            <a:pPr marL="114300" lvl="0" indent="-457200">
              <a:buFont typeface="+mj-lt"/>
              <a:buAutoNum type="alphaLcParenR"/>
            </a:pPr>
            <a:endParaRPr lang="en-US" sz="2500" dirty="0"/>
          </a:p>
          <a:p>
            <a:pPr lvl="0"/>
            <a:r>
              <a:rPr lang="en-US" sz="2500" dirty="0"/>
              <a:t>2. How can you discover barriers to hiring women?</a:t>
            </a:r>
          </a:p>
          <a:p>
            <a:pPr marL="114300" lvl="0" indent="-457200">
              <a:buFont typeface="+mj-lt"/>
              <a:buAutoNum type="alphaLcParenR"/>
            </a:pPr>
            <a:r>
              <a:rPr lang="en-US" sz="2500" dirty="0"/>
              <a:t>Read research on gender issues in hiring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Interview women employees</a:t>
            </a:r>
          </a:p>
          <a:p>
            <a:pPr marL="457200" lvl="0" indent="-457200">
              <a:buFont typeface="+mj-lt"/>
              <a:buAutoNum type="alphaLcParenR"/>
            </a:pPr>
            <a:r>
              <a:rPr lang="en-US" sz="2500" dirty="0"/>
              <a:t>Review internal policies and procedures with an eye to women’s concerns</a:t>
            </a:r>
          </a:p>
          <a:p>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3. Which of the following may present a barrier to retention of women employees?</a:t>
            </a:r>
          </a:p>
          <a:p>
            <a:pPr marL="114300" lvl="0" indent="-457200">
              <a:buFont typeface="+mj-lt"/>
              <a:buAutoNum type="alphaLcParenR"/>
            </a:pPr>
            <a:r>
              <a:rPr lang="en-US" sz="2500" dirty="0"/>
              <a:t>Lack of potential for advancement</a:t>
            </a:r>
          </a:p>
          <a:p>
            <a:pPr marL="114300" lvl="0" indent="-457200">
              <a:buFont typeface="+mj-lt"/>
              <a:buAutoNum type="alphaLcParenR"/>
            </a:pPr>
            <a:r>
              <a:rPr lang="en-US" sz="2500" dirty="0"/>
              <a:t>Pay inequities between men and women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Organizational history of sexual harassment</a:t>
            </a:r>
          </a:p>
          <a:p>
            <a:pPr marL="114300" lvl="0" indent="-457200">
              <a:buFont typeface="+mj-lt"/>
              <a:buAutoNum type="alphaLcParenR"/>
            </a:pPr>
            <a:endParaRPr lang="en-US" sz="2500" dirty="0"/>
          </a:p>
          <a:p>
            <a:pPr lvl="0"/>
            <a:r>
              <a:rPr lang="en-US" sz="2500" dirty="0"/>
              <a:t>4. Which of the following can help us recruit women?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Professional organizations in our industries</a:t>
            </a:r>
          </a:p>
          <a:p>
            <a:pPr marL="114300" lvl="0" indent="-457200">
              <a:buFont typeface="+mj-lt"/>
              <a:buAutoNum type="alphaLcParenR"/>
            </a:pPr>
            <a:r>
              <a:rPr lang="en-US" sz="2500" dirty="0"/>
              <a:t>Professional organizations geared toward women</a:t>
            </a:r>
          </a:p>
          <a:p>
            <a:pPr marL="114300" lvl="0" indent="-457200">
              <a:buFont typeface="+mj-lt"/>
              <a:buAutoNum type="alphaLcParenR"/>
            </a:pPr>
            <a:r>
              <a:rPr lang="en-US" sz="2500" dirty="0"/>
              <a:t>Women’s groups on college campuses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5. How can the annual review help us identify management candidates?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is an opportunity to discuss the employee’s goals</a:t>
            </a:r>
          </a:p>
          <a:p>
            <a:pPr marL="114300" lvl="0" indent="-457200">
              <a:buFont typeface="+mj-lt"/>
              <a:buAutoNum type="alphaLcParenR"/>
            </a:pPr>
            <a:r>
              <a:rPr lang="en-US" sz="2500" dirty="0"/>
              <a:t>It highlights the employee’s strengths</a:t>
            </a:r>
          </a:p>
          <a:p>
            <a:pPr marL="457200" lvl="0" indent="-457200">
              <a:buFont typeface="+mj-lt"/>
              <a:buAutoNum type="alphaLcParenR"/>
            </a:pPr>
            <a:r>
              <a:rPr lang="en-US" sz="2500" dirty="0"/>
              <a:t>It provides information about the employee’s development needs</a:t>
            </a:r>
          </a:p>
          <a:p>
            <a:pPr marL="114300" lvl="0" indent="-457200">
              <a:buFont typeface="+mj-lt"/>
              <a:buAutoNum type="alphaLcParenR"/>
            </a:pPr>
            <a:endParaRPr lang="en-US" sz="2500" dirty="0"/>
          </a:p>
          <a:p>
            <a:pPr lvl="0"/>
            <a:r>
              <a:rPr lang="en-US" sz="2500" dirty="0"/>
              <a:t>6. What should you ask the employee about in the annual review?</a:t>
            </a:r>
          </a:p>
          <a:p>
            <a:pPr marL="114300" lvl="0" indent="-457200">
              <a:buFont typeface="+mj-lt"/>
              <a:buAutoNum type="alphaLcParenR"/>
            </a:pPr>
            <a:r>
              <a:rPr lang="en-US" sz="2500" dirty="0"/>
              <a:t>His or her professional goals</a:t>
            </a:r>
          </a:p>
          <a:p>
            <a:pPr marL="114300" lvl="0" indent="-457200">
              <a:buFont typeface="+mj-lt"/>
              <a:buAutoNum type="alphaLcParenR"/>
            </a:pPr>
            <a:r>
              <a:rPr lang="en-US" sz="2500" dirty="0"/>
              <a:t>None of these</a:t>
            </a:r>
          </a:p>
          <a:p>
            <a:pPr marL="114300" lvl="0" indent="-457200">
              <a:buFont typeface="+mj-lt"/>
              <a:buAutoNum type="alphaLcParenR"/>
            </a:pPr>
            <a:r>
              <a:rPr lang="en-US" sz="2500" dirty="0"/>
              <a:t>His or her strengths</a:t>
            </a:r>
          </a:p>
          <a:p>
            <a:pPr marL="114300" lvl="0" indent="-457200">
              <a:buFont typeface="+mj-lt"/>
              <a:buAutoNum type="alphaLcParenR"/>
            </a:pPr>
            <a:r>
              <a:rPr lang="en-US" sz="2500" dirty="0"/>
              <a:t>His or her development plans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Women in Leadership</a:t>
            </a:r>
          </a:p>
        </p:txBody>
      </p:sp>
    </p:spTree>
    <p:extLst>
      <p:ext uri="{BB962C8B-B14F-4D97-AF65-F5344CB8AC3E}">
        <p14:creationId xmlns:p14="http://schemas.microsoft.com/office/powerpoint/2010/main" val="83713051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143000"/>
            <a:ext cx="8229600" cy="5410200"/>
          </a:xfrm>
        </p:spPr>
        <p:txBody>
          <a:bodyPr>
            <a:normAutofit lnSpcReduction="10000"/>
          </a:bodyPr>
          <a:lstStyle/>
          <a:p>
            <a:pPr lvl="0"/>
            <a:r>
              <a:rPr lang="en-US" sz="2300" dirty="0"/>
              <a:t>7. Which of the following is true of recruiting via women’s organizations?</a:t>
            </a:r>
          </a:p>
          <a:p>
            <a:pPr marL="114300" lvl="0" indent="-457200">
              <a:buFont typeface="+mj-lt"/>
              <a:buAutoNum type="alphaLcParenR"/>
            </a:pPr>
            <a:r>
              <a:rPr lang="en-US" sz="2300" dirty="0"/>
              <a:t>It should never be done as it violates EEOC rules</a:t>
            </a:r>
          </a:p>
          <a:p>
            <a:pPr marL="457200" lvl="0" indent="-457200">
              <a:buFont typeface="+mj-lt"/>
              <a:buAutoNum type="alphaLcParenR"/>
            </a:pPr>
            <a:r>
              <a:rPr lang="en-US" sz="2300" dirty="0"/>
              <a:t>It is an excellent way to find women candidates at many career stages</a:t>
            </a:r>
          </a:p>
          <a:p>
            <a:pPr marL="114300" lvl="0" indent="-457200">
              <a:buFont typeface="+mj-lt"/>
              <a:buAutoNum type="alphaLcParenR"/>
            </a:pPr>
            <a:r>
              <a:rPr lang="en-US" sz="2300" dirty="0"/>
              <a:t>It is only necessary if women are underrepresented in your field</a:t>
            </a:r>
          </a:p>
          <a:p>
            <a:pPr marL="114300" lvl="0" indent="-457200">
              <a:buFont typeface="+mj-lt"/>
              <a:buAutoNum type="alphaLcParenR"/>
            </a:pPr>
            <a:r>
              <a:rPr lang="en-US" sz="2300" dirty="0"/>
              <a:t>It is only useful for finding executives</a:t>
            </a:r>
          </a:p>
          <a:p>
            <a:pPr marL="114300" lvl="0" indent="-457200">
              <a:buFont typeface="+mj-lt"/>
              <a:buAutoNum type="alphaLcParenR"/>
            </a:pPr>
            <a:endParaRPr lang="en-US" sz="2300" dirty="0"/>
          </a:p>
          <a:p>
            <a:pPr lvl="0"/>
            <a:r>
              <a:rPr lang="en-US" sz="2300" dirty="0"/>
              <a:t>8. How can your organization promote a woman-friendly culture?</a:t>
            </a:r>
          </a:p>
          <a:p>
            <a:pPr marL="114300" lvl="0" indent="-457200">
              <a:buFont typeface="+mj-lt"/>
              <a:buAutoNum type="alphaLcParenR"/>
            </a:pPr>
            <a:r>
              <a:rPr lang="en-US" sz="2300" dirty="0"/>
              <a:t>Zero tolerance for sexism and discrimination</a:t>
            </a:r>
          </a:p>
          <a:p>
            <a:pPr marL="114300" lvl="0" indent="-457200">
              <a:buFont typeface="+mj-lt"/>
              <a:buAutoNum type="alphaLcParenR"/>
            </a:pPr>
            <a:r>
              <a:rPr lang="en-US" sz="2300" dirty="0"/>
              <a:t>Ensure equal pay for men and women who do the same work</a:t>
            </a:r>
          </a:p>
          <a:p>
            <a:pPr marL="457200" lvl="0" indent="-457200">
              <a:buFont typeface="+mj-lt"/>
              <a:buAutoNum type="alphaLcParenR"/>
            </a:pPr>
            <a:r>
              <a:rPr lang="en-US" sz="2300" dirty="0"/>
              <a:t>Provide benefits such as maternity leave and contraception coverage</a:t>
            </a:r>
          </a:p>
          <a:p>
            <a:pPr marL="114300" lvl="0" indent="-457200">
              <a:buFont typeface="+mj-lt"/>
              <a:buAutoNum type="alphaLcParenR"/>
            </a:pPr>
            <a:r>
              <a:rPr lang="en-US" sz="2300" dirty="0"/>
              <a:t>All of these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a:r>
              <a:rPr lang="en-US" sz="2500" dirty="0"/>
              <a:t>9. What was Bjørn’s organization lacking?</a:t>
            </a:r>
          </a:p>
          <a:p>
            <a:pPr marL="114300" lvl="0" indent="-457200">
              <a:buFont typeface="+mj-lt"/>
              <a:buAutoNum type="alphaLcParenR"/>
            </a:pPr>
            <a:r>
              <a:rPr lang="en-US" sz="2500" dirty="0"/>
              <a:t>Talent </a:t>
            </a:r>
          </a:p>
          <a:p>
            <a:pPr marL="114300" lvl="0" indent="-457200">
              <a:buFont typeface="+mj-lt"/>
              <a:buAutoNum type="alphaLcParenR"/>
            </a:pPr>
            <a:r>
              <a:rPr lang="en-US" sz="2500" dirty="0"/>
              <a:t>A woman friendly culture</a:t>
            </a:r>
          </a:p>
          <a:p>
            <a:pPr marL="114300" lvl="0" indent="-457200">
              <a:buFont typeface="+mj-lt"/>
              <a:buAutoNum type="alphaLcParenR"/>
            </a:pPr>
            <a:r>
              <a:rPr lang="en-US" sz="2500" dirty="0"/>
              <a:t>Women at any level</a:t>
            </a:r>
          </a:p>
          <a:p>
            <a:pPr marL="114300" lvl="0" indent="-457200">
              <a:buFont typeface="+mj-lt"/>
              <a:buAutoNum type="alphaLcParenR"/>
            </a:pPr>
            <a:r>
              <a:rPr lang="en-US" sz="2500" dirty="0"/>
              <a:t>Funding</a:t>
            </a:r>
          </a:p>
          <a:p>
            <a:pPr marL="114300" lvl="0" indent="-457200">
              <a:buFont typeface="+mj-lt"/>
              <a:buAutoNum type="alphaLcParenR"/>
            </a:pPr>
            <a:endParaRPr lang="en-US" sz="2500" dirty="0"/>
          </a:p>
          <a:p>
            <a:pPr lvl="0"/>
            <a:r>
              <a:rPr lang="en-US" sz="2500" dirty="0"/>
              <a:t>10. Where did Bjørn get his information?</a:t>
            </a:r>
          </a:p>
          <a:p>
            <a:pPr marL="114300" lvl="0" indent="-457200">
              <a:buFont typeface="+mj-lt"/>
              <a:buAutoNum type="alphaLcParenR"/>
            </a:pPr>
            <a:r>
              <a:rPr lang="en-US" sz="2500" dirty="0"/>
              <a:t>His manager</a:t>
            </a:r>
          </a:p>
          <a:p>
            <a:pPr marL="114300" lvl="0" indent="-457200">
              <a:buFont typeface="+mj-lt"/>
              <a:buAutoNum type="alphaLcParenR"/>
            </a:pPr>
            <a:r>
              <a:rPr lang="en-US" sz="2500" dirty="0"/>
              <a:t>A women’s professional organization</a:t>
            </a:r>
          </a:p>
          <a:p>
            <a:pPr marL="114300" lvl="0" indent="-457200">
              <a:buFont typeface="+mj-lt"/>
              <a:buAutoNum type="alphaLcParenR"/>
            </a:pPr>
            <a:r>
              <a:rPr lang="en-US" sz="2500" dirty="0"/>
              <a:t>One of his direct reports</a:t>
            </a:r>
          </a:p>
          <a:p>
            <a:pPr marL="114300" lvl="0" indent="-457200">
              <a:buFont typeface="+mj-lt"/>
              <a:buAutoNum type="alphaLcParenR"/>
            </a:pPr>
            <a:r>
              <a:rPr lang="en-US" sz="2500" dirty="0"/>
              <a:t>His wife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lvl="0"/>
            <a:r>
              <a:rPr lang="en-US" sz="1800" dirty="0"/>
              <a:t>1. Which of the following may be a barrier to hiring women?</a:t>
            </a:r>
          </a:p>
          <a:p>
            <a:pPr lvl="0">
              <a:buFont typeface="+mj-lt"/>
              <a:buAutoNum type="alphaLcParenR"/>
            </a:pPr>
            <a:r>
              <a:rPr lang="en-US" sz="1800" dirty="0"/>
              <a:t>Lack of women in leadership positions</a:t>
            </a:r>
          </a:p>
          <a:p>
            <a:pPr lvl="0">
              <a:buFont typeface="+mj-lt"/>
              <a:buAutoNum type="alphaLcParenR"/>
            </a:pPr>
            <a:r>
              <a:rPr lang="en-US" sz="1800" dirty="0"/>
              <a:t>Lack of coverage for pregnancy and contraception in health benefits</a:t>
            </a:r>
          </a:p>
          <a:p>
            <a:pPr lvl="0">
              <a:buFont typeface="+mj-lt"/>
              <a:buAutoNum type="alphaLcParenR"/>
            </a:pPr>
            <a:r>
              <a:rPr lang="en-US" sz="1800" dirty="0"/>
              <a:t>Organizational culture of sexism</a:t>
            </a:r>
          </a:p>
          <a:p>
            <a:pPr lvl="0">
              <a:buFont typeface="+mj-lt"/>
              <a:buAutoNum type="alphaLcParenR"/>
            </a:pPr>
            <a:r>
              <a:rPr lang="en-US" sz="1800" dirty="0">
                <a:solidFill>
                  <a:srgbClr val="FF0000"/>
                </a:solidFill>
              </a:rPr>
              <a:t>All of these</a:t>
            </a:r>
          </a:p>
          <a:p>
            <a:r>
              <a:rPr lang="en-US" sz="1800" dirty="0">
                <a:solidFill>
                  <a:srgbClr val="FF0000"/>
                </a:solidFill>
              </a:rPr>
              <a:t>It is key to discover your barriers to hiring women. These may include an organizational culture of sexism, a lack of women in leadership positions, and benefits packages that do not cover women’s health issues.</a:t>
            </a:r>
          </a:p>
          <a:p>
            <a:endParaRPr lang="en-US" sz="1800" dirty="0">
              <a:solidFill>
                <a:srgbClr val="FF0000"/>
              </a:solidFill>
            </a:endParaRPr>
          </a:p>
          <a:p>
            <a:pPr lvl="0"/>
            <a:r>
              <a:rPr lang="en-US" sz="1800" dirty="0"/>
              <a:t>2. How can you discover barriers to hiring women?</a:t>
            </a:r>
          </a:p>
          <a:p>
            <a:pPr lvl="0">
              <a:buFont typeface="+mj-lt"/>
              <a:buAutoNum type="alphaLcParenR"/>
            </a:pPr>
            <a:r>
              <a:rPr lang="en-US" sz="1800" dirty="0"/>
              <a:t>Read research on gender issues in hiring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Interview women employees</a:t>
            </a:r>
          </a:p>
          <a:p>
            <a:pPr lvl="0">
              <a:buFont typeface="+mj-lt"/>
              <a:buAutoNum type="alphaLcParenR"/>
            </a:pPr>
            <a:r>
              <a:rPr lang="en-US" sz="1800" dirty="0"/>
              <a:t>Review internal policies and procedures with an eye to women’s concerns</a:t>
            </a:r>
          </a:p>
          <a:p>
            <a:r>
              <a:rPr lang="en-US" sz="1800" dirty="0">
                <a:solidFill>
                  <a:srgbClr val="FF0000"/>
                </a:solidFill>
              </a:rPr>
              <a:t>Barriers to hiring may be hard to discover, but there are tools to help. Interview your current female employees, read the research on gender and hiring, and review your own policies and procedures with a specific eye to women’s concerns.</a:t>
            </a:r>
          </a:p>
          <a:p>
            <a:endParaRPr lang="en-US" sz="1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Which of the following may present a barrier to retention of women employees?</a:t>
            </a:r>
          </a:p>
          <a:p>
            <a:pPr lvl="0">
              <a:buFont typeface="+mj-lt"/>
              <a:buAutoNum type="alphaLcParenR"/>
            </a:pPr>
            <a:r>
              <a:rPr lang="en-US" sz="1800" dirty="0"/>
              <a:t>Lack of potential for advancement</a:t>
            </a:r>
          </a:p>
          <a:p>
            <a:pPr lvl="0">
              <a:buFont typeface="+mj-lt"/>
              <a:buAutoNum type="alphaLcParenR"/>
            </a:pPr>
            <a:r>
              <a:rPr lang="en-US" sz="1800" dirty="0"/>
              <a:t>Pay inequities between men and women</a:t>
            </a:r>
          </a:p>
          <a:p>
            <a:pPr lvl="0">
              <a:buFont typeface="+mj-lt"/>
              <a:buAutoNum type="alphaLcParenR"/>
            </a:pPr>
            <a:r>
              <a:rPr lang="en-US" sz="1800" dirty="0">
                <a:solidFill>
                  <a:srgbClr val="FF0000"/>
                </a:solidFill>
              </a:rPr>
              <a:t>All of these</a:t>
            </a:r>
          </a:p>
          <a:p>
            <a:pPr lvl="0">
              <a:buFont typeface="+mj-lt"/>
              <a:buAutoNum type="alphaLcParenR"/>
            </a:pPr>
            <a:r>
              <a:rPr lang="en-US" sz="1800" dirty="0"/>
              <a:t>Organizational history of sexual harassment</a:t>
            </a:r>
          </a:p>
          <a:p>
            <a:r>
              <a:rPr lang="en-US" sz="1800" dirty="0">
                <a:solidFill>
                  <a:srgbClr val="FF0000"/>
                </a:solidFill>
              </a:rPr>
              <a:t>There are many potential barriers to retaining women employees. An organizational history of sexual harassment, along with issues such as gendered pay inequality or lack of potential for advancement may lead women to go elsewhere.</a:t>
            </a:r>
          </a:p>
          <a:p>
            <a:endParaRPr lang="en-US" sz="1800" dirty="0">
              <a:solidFill>
                <a:srgbClr val="FF0000"/>
              </a:solidFill>
            </a:endParaRPr>
          </a:p>
          <a:p>
            <a:pPr lvl="0"/>
            <a:r>
              <a:rPr lang="en-US" sz="1800" dirty="0"/>
              <a:t>4. Which of the following can help us recruit women?</a:t>
            </a:r>
          </a:p>
          <a:p>
            <a:pPr lvl="0">
              <a:buFont typeface="+mj-lt"/>
              <a:buAutoNum type="alphaLcParenR"/>
            </a:pPr>
            <a:r>
              <a:rPr lang="en-US" sz="1800" dirty="0">
                <a:solidFill>
                  <a:srgbClr val="FF0000"/>
                </a:solidFill>
              </a:rPr>
              <a:t>All of these</a:t>
            </a:r>
          </a:p>
          <a:p>
            <a:pPr lvl="0">
              <a:buFont typeface="+mj-lt"/>
              <a:buAutoNum type="alphaLcParenR"/>
            </a:pPr>
            <a:r>
              <a:rPr lang="en-US" sz="1800" dirty="0"/>
              <a:t>Professional organizations in our industries</a:t>
            </a:r>
          </a:p>
          <a:p>
            <a:pPr lvl="0">
              <a:buFont typeface="+mj-lt"/>
              <a:buAutoNum type="alphaLcParenR"/>
            </a:pPr>
            <a:r>
              <a:rPr lang="en-US" sz="1800" dirty="0"/>
              <a:t>Professional organizations geared toward women</a:t>
            </a:r>
          </a:p>
          <a:p>
            <a:pPr lvl="0">
              <a:buFont typeface="+mj-lt"/>
              <a:buAutoNum type="alphaLcParenR"/>
            </a:pPr>
            <a:r>
              <a:rPr lang="en-US" sz="1800" dirty="0"/>
              <a:t>Women’s groups on college campuses</a:t>
            </a:r>
          </a:p>
          <a:p>
            <a:r>
              <a:rPr lang="en-US" sz="1800" dirty="0">
                <a:solidFill>
                  <a:srgbClr val="FF0000"/>
                </a:solidFill>
              </a:rPr>
              <a:t>Professional organizations are a vital recruitment tool. Find organizations that have women’s caucuses, as well as groups geared specifically for women.</a:t>
            </a:r>
          </a:p>
          <a:p>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447800"/>
            <a:ext cx="8229600" cy="5181600"/>
          </a:xfrm>
        </p:spPr>
        <p:txBody>
          <a:bodyPr>
            <a:normAutofit fontScale="92500"/>
          </a:bodyPr>
          <a:lstStyle/>
          <a:p>
            <a:pPr lvl="0"/>
            <a:r>
              <a:rPr lang="en-US" sz="1800" dirty="0"/>
              <a:t>5. How can the annual review help us identify management candidates?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is an opportunity to discuss the employee’s goals</a:t>
            </a:r>
          </a:p>
          <a:p>
            <a:pPr lvl="0">
              <a:buFont typeface="+mj-lt"/>
              <a:buAutoNum type="alphaLcParenR"/>
            </a:pPr>
            <a:r>
              <a:rPr lang="en-US" sz="1800" dirty="0"/>
              <a:t>It highlights the employee’s strengths</a:t>
            </a:r>
          </a:p>
          <a:p>
            <a:pPr lvl="0">
              <a:buFont typeface="+mj-lt"/>
              <a:buAutoNum type="alphaLcParenR"/>
            </a:pPr>
            <a:r>
              <a:rPr lang="en-US" sz="1800" dirty="0"/>
              <a:t>It provides information about the employee’s development needs</a:t>
            </a:r>
          </a:p>
          <a:p>
            <a:r>
              <a:rPr lang="en-US" sz="1800" dirty="0">
                <a:solidFill>
                  <a:srgbClr val="FF0000"/>
                </a:solidFill>
              </a:rPr>
              <a:t>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endParaRPr lang="en-US" sz="1800" dirty="0">
              <a:solidFill>
                <a:srgbClr val="FF0000"/>
              </a:solidFill>
            </a:endParaRPr>
          </a:p>
          <a:p>
            <a:pPr lvl="0"/>
            <a:r>
              <a:rPr lang="en-US" sz="1800" dirty="0"/>
              <a:t>6. What should you ask the employee about in the annual review?</a:t>
            </a:r>
          </a:p>
          <a:p>
            <a:pPr lvl="0">
              <a:buFont typeface="+mj-lt"/>
              <a:buAutoNum type="alphaLcParenR"/>
            </a:pPr>
            <a:r>
              <a:rPr lang="en-US" sz="1800" dirty="0"/>
              <a:t>His or her professional goals</a:t>
            </a:r>
          </a:p>
          <a:p>
            <a:pPr lvl="0">
              <a:buFont typeface="+mj-lt"/>
              <a:buAutoNum type="alphaLcParenR"/>
            </a:pPr>
            <a:r>
              <a:rPr lang="en-US" sz="1800" dirty="0">
                <a:solidFill>
                  <a:srgbClr val="FF0000"/>
                </a:solidFill>
              </a:rPr>
              <a:t>None of these</a:t>
            </a:r>
          </a:p>
          <a:p>
            <a:pPr lvl="0">
              <a:buFont typeface="+mj-lt"/>
              <a:buAutoNum type="alphaLcParenR"/>
            </a:pPr>
            <a:r>
              <a:rPr lang="en-US" sz="1800" dirty="0"/>
              <a:t>His or her strengths</a:t>
            </a:r>
          </a:p>
          <a:p>
            <a:pPr lvl="0">
              <a:buFont typeface="+mj-lt"/>
              <a:buAutoNum type="alphaLcParenR"/>
            </a:pPr>
            <a:r>
              <a:rPr lang="en-US" sz="1800" dirty="0"/>
              <a:t>His or her development plans</a:t>
            </a:r>
          </a:p>
          <a:p>
            <a:r>
              <a:rPr lang="en-US" sz="1800" dirty="0">
                <a:solidFill>
                  <a:srgbClr val="FF0000"/>
                </a:solidFill>
              </a:rPr>
              <a:t>The annual review is a valuable source of information when identifying strong candidates for management. It is a chance to discuss the employee’s goals and identify those who wish to move into management.</a:t>
            </a:r>
          </a:p>
          <a:p>
            <a:endParaRPr lang="en-US"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447800"/>
            <a:ext cx="8229600" cy="5105400"/>
          </a:xfrm>
        </p:spPr>
        <p:txBody>
          <a:bodyPr>
            <a:normAutofit fontScale="92500"/>
          </a:bodyPr>
          <a:lstStyle/>
          <a:p>
            <a:pPr lvl="0"/>
            <a:r>
              <a:rPr lang="en-US" sz="1800" dirty="0"/>
              <a:t>7. Which of the following is true of recruiting via women’s organizations?</a:t>
            </a:r>
          </a:p>
          <a:p>
            <a:pPr lvl="0">
              <a:buFont typeface="+mj-lt"/>
              <a:buAutoNum type="alphaLcParenR"/>
            </a:pPr>
            <a:r>
              <a:rPr lang="en-US" sz="1800" dirty="0"/>
              <a:t>It should never be done as it violates EEOC rules</a:t>
            </a:r>
          </a:p>
          <a:p>
            <a:pPr lvl="0">
              <a:buFont typeface="+mj-lt"/>
              <a:buAutoNum type="alphaLcParenR"/>
            </a:pPr>
            <a:r>
              <a:rPr lang="en-US" sz="1800" dirty="0">
                <a:solidFill>
                  <a:srgbClr val="FF0000"/>
                </a:solidFill>
              </a:rPr>
              <a:t>It is an excellent way to find women candidates at many career stages</a:t>
            </a:r>
          </a:p>
          <a:p>
            <a:pPr lvl="0">
              <a:buFont typeface="+mj-lt"/>
              <a:buAutoNum type="alphaLcParenR"/>
            </a:pPr>
            <a:r>
              <a:rPr lang="en-US" sz="1800" dirty="0"/>
              <a:t>It is only necessary if women are underrepresented in your field</a:t>
            </a:r>
          </a:p>
          <a:p>
            <a:pPr lvl="0">
              <a:buFont typeface="+mj-lt"/>
              <a:buAutoNum type="alphaLcParenR"/>
            </a:pPr>
            <a:r>
              <a:rPr lang="en-US" sz="1800" dirty="0"/>
              <a:t>It is only useful for finding executives</a:t>
            </a:r>
          </a:p>
          <a:p>
            <a:r>
              <a:rPr lang="en-US" sz="1800" dirty="0">
                <a:solidFill>
                  <a:srgbClr val="FF0000"/>
                </a:solidFill>
              </a:rPr>
              <a:t>Women’s organizations are a valuable source of qualified candidates at all career stages. Recruiting via women’s organizations should be part of any organization’s recruitment plan.</a:t>
            </a:r>
          </a:p>
          <a:p>
            <a:endParaRPr lang="en-US" sz="1800" dirty="0">
              <a:solidFill>
                <a:srgbClr val="FF0000"/>
              </a:solidFill>
            </a:endParaRPr>
          </a:p>
          <a:p>
            <a:pPr lvl="0"/>
            <a:r>
              <a:rPr lang="en-US" sz="1800" dirty="0"/>
              <a:t>8. How can your organization promote a woman-friendly culture?</a:t>
            </a:r>
          </a:p>
          <a:p>
            <a:pPr lvl="0">
              <a:buFont typeface="+mj-lt"/>
              <a:buAutoNum type="alphaLcParenR"/>
            </a:pPr>
            <a:r>
              <a:rPr lang="en-US" sz="1800" dirty="0"/>
              <a:t>Zero tolerance for sexism and discrimination</a:t>
            </a:r>
          </a:p>
          <a:p>
            <a:pPr lvl="0">
              <a:buFont typeface="+mj-lt"/>
              <a:buAutoNum type="alphaLcParenR"/>
            </a:pPr>
            <a:r>
              <a:rPr lang="en-US" sz="1800" dirty="0"/>
              <a:t>Ensure equal pay for men and women who do the same work</a:t>
            </a:r>
          </a:p>
          <a:p>
            <a:pPr lvl="0">
              <a:buFont typeface="+mj-lt"/>
              <a:buAutoNum type="alphaLcParenR"/>
            </a:pPr>
            <a:r>
              <a:rPr lang="en-US" sz="1800" dirty="0"/>
              <a:t>Provide benefits such as maternity leave and contraception coverage</a:t>
            </a:r>
          </a:p>
          <a:p>
            <a:pPr lvl="0">
              <a:buFont typeface="+mj-lt"/>
              <a:buAutoNum type="alphaLcParenR"/>
            </a:pPr>
            <a:r>
              <a:rPr lang="en-US" sz="1800" dirty="0">
                <a:solidFill>
                  <a:srgbClr val="FF0000"/>
                </a:solidFill>
              </a:rPr>
              <a:t>All of these</a:t>
            </a:r>
          </a:p>
          <a:p>
            <a:r>
              <a:rPr lang="en-US" sz="1800" dirty="0">
                <a:solidFill>
                  <a:srgbClr val="FF0000"/>
                </a:solidFill>
              </a:rPr>
              <a:t>A woman friendly culture is one key way to recruit and retain women. Having a zero tolerance policy for sexist behavior, as well as ensuring pay equity, is important. Providing benefits such as maternity care and contraception coverage are also important.</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Eight: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9. What was Bjørn’s organization lacking?</a:t>
            </a:r>
          </a:p>
          <a:p>
            <a:pPr lvl="0">
              <a:buFont typeface="+mj-lt"/>
              <a:buAutoNum type="alphaLcParenR"/>
            </a:pPr>
            <a:r>
              <a:rPr lang="en-US" sz="1800" dirty="0"/>
              <a:t>Talent </a:t>
            </a:r>
          </a:p>
          <a:p>
            <a:pPr lvl="0">
              <a:buFont typeface="+mj-lt"/>
              <a:buAutoNum type="alphaLcParenR"/>
            </a:pPr>
            <a:r>
              <a:rPr lang="en-US" sz="1800" dirty="0">
                <a:solidFill>
                  <a:srgbClr val="FF0000"/>
                </a:solidFill>
              </a:rPr>
              <a:t>A woman friendly culture</a:t>
            </a:r>
          </a:p>
          <a:p>
            <a:pPr lvl="0">
              <a:buFont typeface="+mj-lt"/>
              <a:buAutoNum type="alphaLcParenR"/>
            </a:pPr>
            <a:r>
              <a:rPr lang="en-US" sz="1800" dirty="0"/>
              <a:t>Women at any level</a:t>
            </a:r>
          </a:p>
          <a:p>
            <a:pPr lvl="0">
              <a:buFont typeface="+mj-lt"/>
              <a:buAutoNum type="alphaLcParenR"/>
            </a:pPr>
            <a:r>
              <a:rPr lang="en-US" sz="1800" dirty="0"/>
              <a:t>Funding</a:t>
            </a:r>
          </a:p>
          <a:p>
            <a:r>
              <a:rPr lang="en-US" sz="1800" dirty="0">
                <a:solidFill>
                  <a:srgbClr val="FF0000"/>
                </a:solidFill>
              </a:rPr>
              <a:t>Bjørn’s organization had a reputation for being an unfriendly place for women, especially engineers. This culture needed to be changed to recruit more women.</a:t>
            </a:r>
          </a:p>
          <a:p>
            <a:endParaRPr lang="en-US" sz="1800" dirty="0">
              <a:solidFill>
                <a:srgbClr val="FF0000"/>
              </a:solidFill>
            </a:endParaRPr>
          </a:p>
          <a:p>
            <a:pPr lvl="0"/>
            <a:r>
              <a:rPr lang="en-US" sz="1800" dirty="0"/>
              <a:t>10. Where did Bjørn get his information?</a:t>
            </a:r>
          </a:p>
          <a:p>
            <a:pPr lvl="0">
              <a:buFont typeface="+mj-lt"/>
              <a:buAutoNum type="alphaLcParenR"/>
            </a:pPr>
            <a:r>
              <a:rPr lang="en-US" sz="1800" dirty="0"/>
              <a:t>His manager</a:t>
            </a:r>
          </a:p>
          <a:p>
            <a:pPr lvl="0">
              <a:buFont typeface="+mj-lt"/>
              <a:buAutoNum type="alphaLcParenR"/>
            </a:pPr>
            <a:r>
              <a:rPr lang="en-US" sz="1800" dirty="0">
                <a:solidFill>
                  <a:srgbClr val="FF0000"/>
                </a:solidFill>
              </a:rPr>
              <a:t>A women’s professional organization</a:t>
            </a:r>
          </a:p>
          <a:p>
            <a:pPr lvl="0">
              <a:buFont typeface="+mj-lt"/>
              <a:buAutoNum type="alphaLcParenR"/>
            </a:pPr>
            <a:r>
              <a:rPr lang="en-US" sz="1800" dirty="0"/>
              <a:t>One of his direct reports</a:t>
            </a:r>
          </a:p>
          <a:p>
            <a:pPr lvl="0">
              <a:buFont typeface="+mj-lt"/>
              <a:buAutoNum type="alphaLcParenR"/>
            </a:pPr>
            <a:r>
              <a:rPr lang="en-US" sz="1800" dirty="0"/>
              <a:t>His wife</a:t>
            </a:r>
          </a:p>
          <a:p>
            <a:r>
              <a:rPr lang="en-US" sz="1800" dirty="0">
                <a:solidFill>
                  <a:srgbClr val="FF0000"/>
                </a:solidFill>
              </a:rPr>
              <a:t>Bjørn spent time reading a professional women’s organization listserve. This gave him information he might not have been able to otherwise get.</a:t>
            </a:r>
          </a:p>
          <a:p>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Encourages Networking Opportunities</a:t>
            </a:r>
            <a:endParaRPr lang="en-US" noProof="0" dirty="0"/>
          </a:p>
        </p:txBody>
      </p:sp>
      <p:sp>
        <p:nvSpPr>
          <p:cNvPr id="45060" name="Text Placeholder 3"/>
          <p:cNvSpPr>
            <a:spLocks noGrp="1"/>
          </p:cNvSpPr>
          <p:nvPr>
            <p:ph type="body" sz="quarter" idx="10"/>
          </p:nvPr>
        </p:nvSpPr>
        <p:spPr>
          <a:ln>
            <a:miter lim="800000"/>
            <a:headEnd/>
            <a:tailEnd/>
          </a:ln>
        </p:spPr>
        <p:txBody>
          <a:bodyPr/>
          <a:lstStyle/>
          <a:p>
            <a:r>
              <a:rPr lang="en-US" sz="2400" i="1" dirty="0"/>
              <a:t>Women are not inherently passive or peaceful. We’re not inherently anything but human.</a:t>
            </a:r>
            <a:endParaRPr lang="en-US" sz="2400" dirty="0"/>
          </a:p>
          <a:p>
            <a:pPr algn="ctr"/>
            <a:br>
              <a:rPr lang="en-US" sz="2400" dirty="0"/>
            </a:br>
            <a:r>
              <a:rPr lang="en-US" sz="2400" b="1" i="1" dirty="0"/>
              <a:t>Robin Morgan</a:t>
            </a:r>
            <a:endParaRPr lang="en-US" sz="2400" dirty="0"/>
          </a:p>
          <a:p>
            <a:endParaRPr lang="en-US" sz="2400" dirty="0"/>
          </a:p>
        </p:txBody>
      </p:sp>
      <p:sp>
        <p:nvSpPr>
          <p:cNvPr id="45059" name="Content Placeholder 2"/>
          <p:cNvSpPr>
            <a:spLocks noGrp="1"/>
          </p:cNvSpPr>
          <p:nvPr>
            <p:ph type="body" sz="quarter" idx="11"/>
          </p:nvPr>
        </p:nvSpPr>
        <p:spPr/>
        <p:txBody>
          <a:bodyPr/>
          <a:lstStyle/>
          <a:p>
            <a:pPr indent="0"/>
            <a:r>
              <a:rPr lang="en-US" sz="2800" dirty="0"/>
              <a:t>Research has repeatedly shown that a strong professional network is vital to career advancement and success. Other studies have shown that men tend to have larger, stronger professional networks than do their female peers. </a:t>
            </a:r>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9471063-17FD-419E-BE45-2448436A6C2E}"/>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noAutofit/>
          </a:bodyPr>
          <a:lstStyle/>
          <a:p>
            <a:r>
              <a:rPr lang="en-US" noProof="0" dirty="0"/>
              <a:t>Create a Women’s Networking Group</a:t>
            </a:r>
          </a:p>
        </p:txBody>
      </p:sp>
      <p:grpSp>
        <p:nvGrpSpPr>
          <p:cNvPr id="2" name="Group 1">
            <a:extLst>
              <a:ext uri="{FF2B5EF4-FFF2-40B4-BE49-F238E27FC236}">
                <a16:creationId xmlns:a16="http://schemas.microsoft.com/office/drawing/2014/main" id="{754B5E8F-625B-4407-A5A8-58DD69CF2B48}"/>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3078F146-C784-4439-BF0C-195A1BB0F96C}"/>
                </a:ext>
              </a:extLst>
            </p:cNvPr>
            <p:cNvSpPr/>
            <p:nvPr/>
          </p:nvSpPr>
          <p:spPr>
            <a:xfrm>
              <a:off x="457200" y="1600200"/>
              <a:ext cx="4525963" cy="4525963"/>
            </a:xfrm>
            <a:prstGeom prst="pie">
              <a:avLst>
                <a:gd name="adj1" fmla="val 5400000"/>
                <a:gd name="adj2" fmla="val 16200000"/>
              </a:avLst>
            </a:pr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E349CDF-F1F8-42F5-AA21-5A02600599E2}"/>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3305332" numCol="1" spcCol="1270" anchor="ctr" anchorCtr="0">
              <a:noAutofit/>
            </a:bodyPr>
            <a:lstStyle/>
            <a:p>
              <a:pPr marL="0" lvl="0" indent="0" algn="ctr" defTabSz="1600200">
                <a:lnSpc>
                  <a:spcPct val="90000"/>
                </a:lnSpc>
                <a:spcBef>
                  <a:spcPct val="0"/>
                </a:spcBef>
                <a:spcAft>
                  <a:spcPct val="35000"/>
                </a:spcAft>
                <a:buNone/>
              </a:pPr>
              <a:r>
                <a:rPr lang="en-US" sz="3600" kern="1200" dirty="0"/>
                <a:t>Create women’s networking group</a:t>
              </a:r>
            </a:p>
          </p:txBody>
        </p:sp>
        <p:sp>
          <p:nvSpPr>
            <p:cNvPr id="6" name="Partial Circle 5">
              <a:extLst>
                <a:ext uri="{FF2B5EF4-FFF2-40B4-BE49-F238E27FC236}">
                  <a16:creationId xmlns:a16="http://schemas.microsoft.com/office/drawing/2014/main" id="{8B8D31F0-63E1-4D76-93B2-E1C7E110301C}"/>
                </a:ext>
              </a:extLst>
            </p:cNvPr>
            <p:cNvSpPr/>
            <p:nvPr/>
          </p:nvSpPr>
          <p:spPr>
            <a:xfrm>
              <a:off x="1249244" y="2957991"/>
              <a:ext cx="2941873" cy="2941873"/>
            </a:xfrm>
            <a:prstGeom prst="pie">
              <a:avLst>
                <a:gd name="adj1" fmla="val 5400000"/>
                <a:gd name="adj2" fmla="val 16200000"/>
              </a:avLst>
            </a:pr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sp>
        <p:sp>
          <p:nvSpPr>
            <p:cNvPr id="7" name="Freeform: Shape 6">
              <a:extLst>
                <a:ext uri="{FF2B5EF4-FFF2-40B4-BE49-F238E27FC236}">
                  <a16:creationId xmlns:a16="http://schemas.microsoft.com/office/drawing/2014/main" id="{6AC2F9BC-1566-4D94-AB1D-19385864225C}"/>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4194734"/>
                <a:satOff val="-12560"/>
                <a:lumOff val="-156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1721246" numCol="1" spcCol="1270" anchor="ctr" anchorCtr="0">
              <a:noAutofit/>
            </a:bodyPr>
            <a:lstStyle/>
            <a:p>
              <a:pPr marL="0" lvl="0" indent="0" algn="ctr" defTabSz="1600200">
                <a:lnSpc>
                  <a:spcPct val="90000"/>
                </a:lnSpc>
                <a:spcBef>
                  <a:spcPct val="0"/>
                </a:spcBef>
                <a:spcAft>
                  <a:spcPct val="35000"/>
                </a:spcAft>
                <a:buNone/>
              </a:pPr>
              <a:r>
                <a:rPr lang="en-US" sz="3600" kern="1200" dirty="0"/>
                <a:t>Valuable sources of support, mentoring, and development</a:t>
              </a:r>
            </a:p>
          </p:txBody>
        </p:sp>
        <p:sp>
          <p:nvSpPr>
            <p:cNvPr id="8" name="Partial Circle 7">
              <a:extLst>
                <a:ext uri="{FF2B5EF4-FFF2-40B4-BE49-F238E27FC236}">
                  <a16:creationId xmlns:a16="http://schemas.microsoft.com/office/drawing/2014/main" id="{AB873B6A-84E5-467D-AB19-AADDDBDC7C6B}"/>
                </a:ext>
              </a:extLst>
            </p:cNvPr>
            <p:cNvSpPr/>
            <p:nvPr/>
          </p:nvSpPr>
          <p:spPr>
            <a:xfrm>
              <a:off x="2041287" y="4315779"/>
              <a:ext cx="1357787" cy="1357787"/>
            </a:xfrm>
            <a:prstGeom prst="pie">
              <a:avLst>
                <a:gd name="adj1" fmla="val 5400000"/>
                <a:gd name="adj2" fmla="val 16200000"/>
              </a:avLst>
            </a:pr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sp>
        <p:sp>
          <p:nvSpPr>
            <p:cNvPr id="9" name="Freeform: Shape 8">
              <a:extLst>
                <a:ext uri="{FF2B5EF4-FFF2-40B4-BE49-F238E27FC236}">
                  <a16:creationId xmlns:a16="http://schemas.microsoft.com/office/drawing/2014/main" id="{14CC7650-B044-4531-AB8E-23032355C8B8}"/>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3">
                <a:hueOff val="-8389469"/>
                <a:satOff val="-25119"/>
                <a:lumOff val="-313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Ensure employees are aware groups exist</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BBCC001-052C-4046-BD3A-D75C36402D18}"/>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rmAutofit fontScale="90000"/>
          </a:bodyPr>
          <a:lstStyle/>
          <a:p>
            <a:r>
              <a:rPr lang="en-US" sz="2200" dirty="0"/>
              <a:t>Encourage</a:t>
            </a:r>
            <a:r>
              <a:rPr lang="en-US" dirty="0"/>
              <a:t> Women to Join Organizations</a:t>
            </a:r>
            <a:endParaRPr lang="en-US" noProof="0" dirty="0"/>
          </a:p>
        </p:txBody>
      </p:sp>
      <p:grpSp>
        <p:nvGrpSpPr>
          <p:cNvPr id="2" name="Group 1">
            <a:extLst>
              <a:ext uri="{FF2B5EF4-FFF2-40B4-BE49-F238E27FC236}">
                <a16:creationId xmlns:a16="http://schemas.microsoft.com/office/drawing/2014/main" id="{B0C4D251-8A91-496D-AFD3-EFDC82BBDE0F}"/>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D907150D-DEAB-47A6-AF3C-509161174B09}"/>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46051" tIns="905193" rIns="146050" bIns="905193" numCol="1" spcCol="1270" anchor="ctr" anchorCtr="0">
              <a:noAutofit/>
            </a:bodyPr>
            <a:lstStyle/>
            <a:p>
              <a:pPr marL="0" lvl="0" indent="0" algn="ctr" defTabSz="1022350">
                <a:lnSpc>
                  <a:spcPct val="90000"/>
                </a:lnSpc>
                <a:spcBef>
                  <a:spcPct val="0"/>
                </a:spcBef>
                <a:spcAft>
                  <a:spcPct val="35000"/>
                </a:spcAft>
                <a:buNone/>
              </a:pPr>
              <a:r>
                <a:rPr lang="en-US" sz="2300" kern="1200" dirty="0"/>
                <a:t>Aware of professional organizations</a:t>
              </a:r>
            </a:p>
          </p:txBody>
        </p:sp>
        <p:sp>
          <p:nvSpPr>
            <p:cNvPr id="5" name="Freeform: Shape 4">
              <a:extLst>
                <a:ext uri="{FF2B5EF4-FFF2-40B4-BE49-F238E27FC236}">
                  <a16:creationId xmlns:a16="http://schemas.microsoft.com/office/drawing/2014/main" id="{E38F52EE-F007-4FF7-AC7F-6B716927BEA3}"/>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46051" tIns="905193" rIns="146050" bIns="905193" numCol="1" spcCol="1270" anchor="ctr" anchorCtr="0">
              <a:noAutofit/>
            </a:bodyPr>
            <a:lstStyle/>
            <a:p>
              <a:pPr marL="0" lvl="0" indent="0" algn="ctr" defTabSz="1022350">
                <a:lnSpc>
                  <a:spcPct val="90000"/>
                </a:lnSpc>
                <a:spcBef>
                  <a:spcPct val="0"/>
                </a:spcBef>
                <a:spcAft>
                  <a:spcPct val="35000"/>
                </a:spcAft>
                <a:buNone/>
              </a:pPr>
              <a:r>
                <a:rPr lang="en-US" sz="2300" kern="1200" dirty="0"/>
                <a:t>Provide literature</a:t>
              </a:r>
            </a:p>
          </p:txBody>
        </p:sp>
        <p:sp>
          <p:nvSpPr>
            <p:cNvPr id="6" name="Freeform: Shape 5">
              <a:extLst>
                <a:ext uri="{FF2B5EF4-FFF2-40B4-BE49-F238E27FC236}">
                  <a16:creationId xmlns:a16="http://schemas.microsoft.com/office/drawing/2014/main" id="{3F2A87B8-1F47-41E6-9AEA-13A17C39161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46050" tIns="905193" rIns="146050" bIns="905193" numCol="1" spcCol="1270" anchor="ctr" anchorCtr="0">
              <a:noAutofit/>
            </a:bodyPr>
            <a:lstStyle/>
            <a:p>
              <a:pPr marL="0" lvl="0" indent="0" algn="ctr" defTabSz="1022350">
                <a:lnSpc>
                  <a:spcPct val="90000"/>
                </a:lnSpc>
                <a:spcBef>
                  <a:spcPct val="0"/>
                </a:spcBef>
                <a:spcAft>
                  <a:spcPct val="35000"/>
                </a:spcAft>
                <a:buNone/>
              </a:pPr>
              <a:r>
                <a:rPr lang="en-US" sz="2300" kern="1200" dirty="0"/>
                <a:t>Encourage and reward participation</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noProof="0" dirty="0"/>
              <a:t>Module One: Getting Started</a:t>
            </a:r>
          </a:p>
        </p:txBody>
      </p:sp>
      <p:sp>
        <p:nvSpPr>
          <p:cNvPr id="6148" name="Text Placeholder 3"/>
          <p:cNvSpPr>
            <a:spLocks noGrp="1"/>
          </p:cNvSpPr>
          <p:nvPr>
            <p:ph type="body" sz="quarter" idx="10"/>
          </p:nvPr>
        </p:nvSpPr>
        <p:spPr>
          <a:ln>
            <a:miter lim="800000"/>
            <a:headEnd/>
            <a:tailEnd/>
          </a:ln>
        </p:spPr>
        <p:txBody>
          <a:bodyPr/>
          <a:lstStyle/>
          <a:p>
            <a:r>
              <a:rPr lang="en-US" sz="2800" i="1" dirty="0"/>
              <a:t>Don’t just stand for the success of other women – insist on it.</a:t>
            </a:r>
          </a:p>
          <a:p>
            <a:endParaRPr lang="en-US" sz="2800" dirty="0"/>
          </a:p>
          <a:p>
            <a:pPr algn="ctr"/>
            <a:r>
              <a:rPr lang="en-US" sz="2800" b="1" i="1" dirty="0"/>
              <a:t>Gail Blanke</a:t>
            </a:r>
            <a:endParaRPr lang="en-US" sz="2800" dirty="0"/>
          </a:p>
          <a:p>
            <a:endParaRPr lang="en-US" sz="2800" dirty="0"/>
          </a:p>
        </p:txBody>
      </p:sp>
      <p:sp>
        <p:nvSpPr>
          <p:cNvPr id="6147" name="Content Placeholder 2"/>
          <p:cNvSpPr>
            <a:spLocks noGrp="1"/>
          </p:cNvSpPr>
          <p:nvPr>
            <p:ph type="body" sz="quarter" idx="11"/>
          </p:nvPr>
        </p:nvSpPr>
        <p:spPr/>
        <p:txBody>
          <a:bodyPr/>
          <a:lstStyle/>
          <a:p>
            <a:r>
              <a:rPr lang="en-US" dirty="0"/>
              <a:t>Studies show that having women in leadership positions brings many benefits to an organization, including greater accountability and a culture of work-life balance. Learning how to foster and develop women as leaders not only benefits individual employees, but can benefit your entire organization.</a:t>
            </a:r>
          </a:p>
          <a:p>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FDF99BE-07DF-44EA-88E1-0A05FCDE38D9}"/>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Networking Builds Confidence</a:t>
            </a:r>
            <a:endParaRPr lang="en-US" noProof="0" dirty="0"/>
          </a:p>
        </p:txBody>
      </p:sp>
      <p:grpSp>
        <p:nvGrpSpPr>
          <p:cNvPr id="2" name="Group 1">
            <a:extLst>
              <a:ext uri="{FF2B5EF4-FFF2-40B4-BE49-F238E27FC236}">
                <a16:creationId xmlns:a16="http://schemas.microsoft.com/office/drawing/2014/main" id="{017F1A5D-0FF6-4861-B6C7-26B88C7D6DD4}"/>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822CF0E5-2C16-42AF-B215-3E4D9C519B07}"/>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Developing confidence is vital</a:t>
              </a:r>
            </a:p>
          </p:txBody>
        </p:sp>
        <p:sp>
          <p:nvSpPr>
            <p:cNvPr id="5" name="Freeform: Shape 4">
              <a:extLst>
                <a:ext uri="{FF2B5EF4-FFF2-40B4-BE49-F238E27FC236}">
                  <a16:creationId xmlns:a16="http://schemas.microsoft.com/office/drawing/2014/main" id="{17F55A79-FC9F-46A4-83A2-43014D5CF204}"/>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77799" tIns="177801" rIns="177800" bIns="780139" numCol="1" spcCol="1270" anchor="ctr" anchorCtr="0">
              <a:noAutofit/>
            </a:bodyPr>
            <a:lstStyle/>
            <a:p>
              <a:pPr marL="0" lvl="0" indent="0" algn="ctr" defTabSz="1111250">
                <a:lnSpc>
                  <a:spcPct val="90000"/>
                </a:lnSpc>
                <a:spcBef>
                  <a:spcPct val="0"/>
                </a:spcBef>
                <a:spcAft>
                  <a:spcPct val="35000"/>
                </a:spcAft>
                <a:buNone/>
              </a:pPr>
              <a:r>
                <a:rPr lang="en-US" sz="2500" kern="1200" dirty="0"/>
                <a:t>Chance to build and use skills</a:t>
              </a:r>
            </a:p>
          </p:txBody>
        </p:sp>
        <p:sp>
          <p:nvSpPr>
            <p:cNvPr id="6" name="Freeform: Shape 5">
              <a:extLst>
                <a:ext uri="{FF2B5EF4-FFF2-40B4-BE49-F238E27FC236}">
                  <a16:creationId xmlns:a16="http://schemas.microsoft.com/office/drawing/2014/main" id="{4B499931-3B2E-4C87-9531-CADB3B49CD90}"/>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77799" tIns="177801" rIns="177800" bIns="780140" numCol="1" spcCol="1270" anchor="ctr" anchorCtr="0">
              <a:noAutofit/>
            </a:bodyPr>
            <a:lstStyle/>
            <a:p>
              <a:pPr marL="0" lvl="0" indent="0" algn="ctr" defTabSz="1111250">
                <a:lnSpc>
                  <a:spcPct val="90000"/>
                </a:lnSpc>
                <a:spcBef>
                  <a:spcPct val="0"/>
                </a:spcBef>
                <a:spcAft>
                  <a:spcPct val="35000"/>
                </a:spcAft>
                <a:buNone/>
              </a:pPr>
              <a:r>
                <a:rPr lang="en-US" sz="2500" kern="1200" dirty="0"/>
                <a:t>Helps to increase confidence</a:t>
              </a:r>
            </a:p>
          </p:txBody>
        </p:sp>
      </p:grpSp>
    </p:spTree>
    <p:extLst>
      <p:ext uri="{BB962C8B-B14F-4D97-AF65-F5344CB8AC3E}">
        <p14:creationId xmlns:p14="http://schemas.microsoft.com/office/powerpoint/2010/main" val="13778200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A2A7329-397D-47C2-85D0-226CCAA2CC01}"/>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Networking and Recruiting</a:t>
            </a:r>
            <a:endParaRPr lang="en-US" noProof="0" dirty="0"/>
          </a:p>
        </p:txBody>
      </p:sp>
      <p:grpSp>
        <p:nvGrpSpPr>
          <p:cNvPr id="2" name="Group 1">
            <a:extLst>
              <a:ext uri="{FF2B5EF4-FFF2-40B4-BE49-F238E27FC236}">
                <a16:creationId xmlns:a16="http://schemas.microsoft.com/office/drawing/2014/main" id="{4B66383B-A6DC-44DD-95B3-8914E447A018}"/>
              </a:ext>
            </a:extLst>
          </p:cNvPr>
          <p:cNvGrpSpPr/>
          <p:nvPr/>
        </p:nvGrpSpPr>
        <p:grpSpPr>
          <a:xfrm>
            <a:off x="1548764" y="1143000"/>
            <a:ext cx="6046470" cy="5257800"/>
            <a:chOff x="1548764" y="1371600"/>
            <a:chExt cx="6046470" cy="5257800"/>
          </a:xfrm>
        </p:grpSpPr>
        <p:sp>
          <p:nvSpPr>
            <p:cNvPr id="3" name="Isosceles Triangle 2">
              <a:extLst>
                <a:ext uri="{FF2B5EF4-FFF2-40B4-BE49-F238E27FC236}">
                  <a16:creationId xmlns:a16="http://schemas.microsoft.com/office/drawing/2014/main" id="{AAD41347-5A93-46F2-B464-7EF793C38D85}"/>
                </a:ext>
              </a:extLst>
            </p:cNvPr>
            <p:cNvSpPr/>
            <p:nvPr/>
          </p:nvSpPr>
          <p:spPr>
            <a:xfrm>
              <a:off x="1548764" y="1371600"/>
              <a:ext cx="5257800" cy="5257800"/>
            </a:xfrm>
            <a:prstGeom prst="triangle">
              <a:avLst/>
            </a:prstGeom>
            <a:solidFill>
              <a:schemeClr val="accent1"/>
            </a:solidFill>
            <a:ln>
              <a:solidFill>
                <a:schemeClr val="accent6">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4" name="Freeform: Shape 3">
              <a:extLst>
                <a:ext uri="{FF2B5EF4-FFF2-40B4-BE49-F238E27FC236}">
                  <a16:creationId xmlns:a16="http://schemas.microsoft.com/office/drawing/2014/main" id="{F445B3C6-33D1-444F-A02E-0633898B1B43}"/>
                </a:ext>
              </a:extLst>
            </p:cNvPr>
            <p:cNvSpPr/>
            <p:nvPr/>
          </p:nvSpPr>
          <p:spPr>
            <a:xfrm>
              <a:off x="4177664" y="1900204"/>
              <a:ext cx="3417570" cy="1244619"/>
            </a:xfrm>
            <a:custGeom>
              <a:avLst/>
              <a:gdLst>
                <a:gd name="connsiteX0" fmla="*/ 0 w 3417570"/>
                <a:gd name="connsiteY0" fmla="*/ 207441 h 1244619"/>
                <a:gd name="connsiteX1" fmla="*/ 207441 w 3417570"/>
                <a:gd name="connsiteY1" fmla="*/ 0 h 1244619"/>
                <a:gd name="connsiteX2" fmla="*/ 3210129 w 3417570"/>
                <a:gd name="connsiteY2" fmla="*/ 0 h 1244619"/>
                <a:gd name="connsiteX3" fmla="*/ 3417570 w 3417570"/>
                <a:gd name="connsiteY3" fmla="*/ 207441 h 1244619"/>
                <a:gd name="connsiteX4" fmla="*/ 3417570 w 3417570"/>
                <a:gd name="connsiteY4" fmla="*/ 1037178 h 1244619"/>
                <a:gd name="connsiteX5" fmla="*/ 3210129 w 3417570"/>
                <a:gd name="connsiteY5" fmla="*/ 1244619 h 1244619"/>
                <a:gd name="connsiteX6" fmla="*/ 207441 w 3417570"/>
                <a:gd name="connsiteY6" fmla="*/ 1244619 h 1244619"/>
                <a:gd name="connsiteX7" fmla="*/ 0 w 3417570"/>
                <a:gd name="connsiteY7" fmla="*/ 1037178 h 1244619"/>
                <a:gd name="connsiteX8" fmla="*/ 0 w 3417570"/>
                <a:gd name="connsiteY8" fmla="*/ 207441 h 124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7570" h="1244619">
                  <a:moveTo>
                    <a:pt x="0" y="207441"/>
                  </a:moveTo>
                  <a:cubicBezTo>
                    <a:pt x="0" y="92874"/>
                    <a:pt x="92874" y="0"/>
                    <a:pt x="207441" y="0"/>
                  </a:cubicBezTo>
                  <a:lnTo>
                    <a:pt x="3210129" y="0"/>
                  </a:lnTo>
                  <a:cubicBezTo>
                    <a:pt x="3324696" y="0"/>
                    <a:pt x="3417570" y="92874"/>
                    <a:pt x="3417570" y="207441"/>
                  </a:cubicBezTo>
                  <a:lnTo>
                    <a:pt x="3417570" y="1037178"/>
                  </a:lnTo>
                  <a:cubicBezTo>
                    <a:pt x="3417570" y="1151745"/>
                    <a:pt x="3324696" y="1244619"/>
                    <a:pt x="3210129" y="1244619"/>
                  </a:cubicBezTo>
                  <a:lnTo>
                    <a:pt x="207441" y="1244619"/>
                  </a:lnTo>
                  <a:cubicBezTo>
                    <a:pt x="92874" y="1244619"/>
                    <a:pt x="0" y="1151745"/>
                    <a:pt x="0" y="1037178"/>
                  </a:cubicBezTo>
                  <a:lnTo>
                    <a:pt x="0" y="207441"/>
                  </a:lnTo>
                  <a:close/>
                </a:path>
              </a:pathLst>
            </a:custGeom>
            <a:ln>
              <a:solidFill>
                <a:schemeClr val="accent6">
                  <a:lumMod val="50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437" tIns="167437" rIns="167437" bIns="167437" numCol="1" spcCol="1270" anchor="ctr" anchorCtr="0">
              <a:noAutofit/>
            </a:bodyPr>
            <a:lstStyle/>
            <a:p>
              <a:pPr marL="0" lvl="0" indent="0" algn="ctr" defTabSz="1244600">
                <a:lnSpc>
                  <a:spcPct val="90000"/>
                </a:lnSpc>
                <a:spcBef>
                  <a:spcPct val="0"/>
                </a:spcBef>
                <a:spcAft>
                  <a:spcPct val="35000"/>
                </a:spcAft>
                <a:buNone/>
              </a:pPr>
              <a:r>
                <a:rPr lang="en-US" sz="2800" kern="1200" dirty="0"/>
                <a:t>Major asset</a:t>
              </a:r>
            </a:p>
          </p:txBody>
        </p:sp>
        <p:sp>
          <p:nvSpPr>
            <p:cNvPr id="6" name="Freeform: Shape 5">
              <a:extLst>
                <a:ext uri="{FF2B5EF4-FFF2-40B4-BE49-F238E27FC236}">
                  <a16:creationId xmlns:a16="http://schemas.microsoft.com/office/drawing/2014/main" id="{0E608CD9-6DB9-4BA2-984D-27DA293E1083}"/>
                </a:ext>
              </a:extLst>
            </p:cNvPr>
            <p:cNvSpPr/>
            <p:nvPr/>
          </p:nvSpPr>
          <p:spPr>
            <a:xfrm>
              <a:off x="4177664" y="3300401"/>
              <a:ext cx="3417570" cy="1244619"/>
            </a:xfrm>
            <a:custGeom>
              <a:avLst/>
              <a:gdLst>
                <a:gd name="connsiteX0" fmla="*/ 0 w 3417570"/>
                <a:gd name="connsiteY0" fmla="*/ 207441 h 1244619"/>
                <a:gd name="connsiteX1" fmla="*/ 207441 w 3417570"/>
                <a:gd name="connsiteY1" fmla="*/ 0 h 1244619"/>
                <a:gd name="connsiteX2" fmla="*/ 3210129 w 3417570"/>
                <a:gd name="connsiteY2" fmla="*/ 0 h 1244619"/>
                <a:gd name="connsiteX3" fmla="*/ 3417570 w 3417570"/>
                <a:gd name="connsiteY3" fmla="*/ 207441 h 1244619"/>
                <a:gd name="connsiteX4" fmla="*/ 3417570 w 3417570"/>
                <a:gd name="connsiteY4" fmla="*/ 1037178 h 1244619"/>
                <a:gd name="connsiteX5" fmla="*/ 3210129 w 3417570"/>
                <a:gd name="connsiteY5" fmla="*/ 1244619 h 1244619"/>
                <a:gd name="connsiteX6" fmla="*/ 207441 w 3417570"/>
                <a:gd name="connsiteY6" fmla="*/ 1244619 h 1244619"/>
                <a:gd name="connsiteX7" fmla="*/ 0 w 3417570"/>
                <a:gd name="connsiteY7" fmla="*/ 1037178 h 1244619"/>
                <a:gd name="connsiteX8" fmla="*/ 0 w 3417570"/>
                <a:gd name="connsiteY8" fmla="*/ 207441 h 124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7570" h="1244619">
                  <a:moveTo>
                    <a:pt x="0" y="207441"/>
                  </a:moveTo>
                  <a:cubicBezTo>
                    <a:pt x="0" y="92874"/>
                    <a:pt x="92874" y="0"/>
                    <a:pt x="207441" y="0"/>
                  </a:cubicBezTo>
                  <a:lnTo>
                    <a:pt x="3210129" y="0"/>
                  </a:lnTo>
                  <a:cubicBezTo>
                    <a:pt x="3324696" y="0"/>
                    <a:pt x="3417570" y="92874"/>
                    <a:pt x="3417570" y="207441"/>
                  </a:cubicBezTo>
                  <a:lnTo>
                    <a:pt x="3417570" y="1037178"/>
                  </a:lnTo>
                  <a:cubicBezTo>
                    <a:pt x="3417570" y="1151745"/>
                    <a:pt x="3324696" y="1244619"/>
                    <a:pt x="3210129" y="1244619"/>
                  </a:cubicBezTo>
                  <a:lnTo>
                    <a:pt x="207441" y="1244619"/>
                  </a:lnTo>
                  <a:cubicBezTo>
                    <a:pt x="92874" y="1244619"/>
                    <a:pt x="0" y="1151745"/>
                    <a:pt x="0" y="1037178"/>
                  </a:cubicBezTo>
                  <a:lnTo>
                    <a:pt x="0" y="207441"/>
                  </a:lnTo>
                  <a:close/>
                </a:path>
              </a:pathLst>
            </a:custGeom>
            <a:ln>
              <a:solidFill>
                <a:schemeClr val="accent1"/>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437" tIns="167437" rIns="167437" bIns="167437" numCol="1" spcCol="1270" anchor="ctr" anchorCtr="0">
              <a:noAutofit/>
            </a:bodyPr>
            <a:lstStyle/>
            <a:p>
              <a:pPr marL="0" lvl="0" indent="0" algn="ctr" defTabSz="1244600">
                <a:lnSpc>
                  <a:spcPct val="90000"/>
                </a:lnSpc>
                <a:spcBef>
                  <a:spcPct val="0"/>
                </a:spcBef>
                <a:spcAft>
                  <a:spcPct val="35000"/>
                </a:spcAft>
                <a:buNone/>
              </a:pPr>
              <a:r>
                <a:rPr lang="en-US" sz="2800" kern="1200" dirty="0"/>
                <a:t>Encourage women to network with women</a:t>
              </a:r>
            </a:p>
          </p:txBody>
        </p:sp>
        <p:sp>
          <p:nvSpPr>
            <p:cNvPr id="7" name="Freeform: Shape 6">
              <a:extLst>
                <a:ext uri="{FF2B5EF4-FFF2-40B4-BE49-F238E27FC236}">
                  <a16:creationId xmlns:a16="http://schemas.microsoft.com/office/drawing/2014/main" id="{C3C37226-2C30-4842-9E82-4767C76814AB}"/>
                </a:ext>
              </a:extLst>
            </p:cNvPr>
            <p:cNvSpPr/>
            <p:nvPr/>
          </p:nvSpPr>
          <p:spPr>
            <a:xfrm>
              <a:off x="4177664" y="4700598"/>
              <a:ext cx="3417570" cy="1244619"/>
            </a:xfrm>
            <a:custGeom>
              <a:avLst/>
              <a:gdLst>
                <a:gd name="connsiteX0" fmla="*/ 0 w 3417570"/>
                <a:gd name="connsiteY0" fmla="*/ 207441 h 1244619"/>
                <a:gd name="connsiteX1" fmla="*/ 207441 w 3417570"/>
                <a:gd name="connsiteY1" fmla="*/ 0 h 1244619"/>
                <a:gd name="connsiteX2" fmla="*/ 3210129 w 3417570"/>
                <a:gd name="connsiteY2" fmla="*/ 0 h 1244619"/>
                <a:gd name="connsiteX3" fmla="*/ 3417570 w 3417570"/>
                <a:gd name="connsiteY3" fmla="*/ 207441 h 1244619"/>
                <a:gd name="connsiteX4" fmla="*/ 3417570 w 3417570"/>
                <a:gd name="connsiteY4" fmla="*/ 1037178 h 1244619"/>
                <a:gd name="connsiteX5" fmla="*/ 3210129 w 3417570"/>
                <a:gd name="connsiteY5" fmla="*/ 1244619 h 1244619"/>
                <a:gd name="connsiteX6" fmla="*/ 207441 w 3417570"/>
                <a:gd name="connsiteY6" fmla="*/ 1244619 h 1244619"/>
                <a:gd name="connsiteX7" fmla="*/ 0 w 3417570"/>
                <a:gd name="connsiteY7" fmla="*/ 1037178 h 1244619"/>
                <a:gd name="connsiteX8" fmla="*/ 0 w 3417570"/>
                <a:gd name="connsiteY8" fmla="*/ 207441 h 124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7570" h="1244619">
                  <a:moveTo>
                    <a:pt x="0" y="207441"/>
                  </a:moveTo>
                  <a:cubicBezTo>
                    <a:pt x="0" y="92874"/>
                    <a:pt x="92874" y="0"/>
                    <a:pt x="207441" y="0"/>
                  </a:cubicBezTo>
                  <a:lnTo>
                    <a:pt x="3210129" y="0"/>
                  </a:lnTo>
                  <a:cubicBezTo>
                    <a:pt x="3324696" y="0"/>
                    <a:pt x="3417570" y="92874"/>
                    <a:pt x="3417570" y="207441"/>
                  </a:cubicBezTo>
                  <a:lnTo>
                    <a:pt x="3417570" y="1037178"/>
                  </a:lnTo>
                  <a:cubicBezTo>
                    <a:pt x="3417570" y="1151745"/>
                    <a:pt x="3324696" y="1244619"/>
                    <a:pt x="3210129" y="1244619"/>
                  </a:cubicBezTo>
                  <a:lnTo>
                    <a:pt x="207441" y="1244619"/>
                  </a:lnTo>
                  <a:cubicBezTo>
                    <a:pt x="92874" y="1244619"/>
                    <a:pt x="0" y="1151745"/>
                    <a:pt x="0" y="1037178"/>
                  </a:cubicBezTo>
                  <a:lnTo>
                    <a:pt x="0" y="207441"/>
                  </a:lnTo>
                  <a:close/>
                </a:path>
              </a:pathLst>
            </a:custGeom>
            <a:ln>
              <a:solidFill>
                <a:schemeClr val="accent5">
                  <a:lumMod val="75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437" tIns="167437" rIns="167437" bIns="167437" numCol="1" spcCol="1270" anchor="ctr" anchorCtr="0">
              <a:noAutofit/>
            </a:bodyPr>
            <a:lstStyle/>
            <a:p>
              <a:pPr marL="0" lvl="0" indent="0" algn="ctr" defTabSz="1244600">
                <a:lnSpc>
                  <a:spcPct val="90000"/>
                </a:lnSpc>
                <a:spcBef>
                  <a:spcPct val="0"/>
                </a:spcBef>
                <a:spcAft>
                  <a:spcPct val="35000"/>
                </a:spcAft>
                <a:buNone/>
              </a:pPr>
              <a:r>
                <a:rPr lang="en-US" sz="2800" kern="1200" dirty="0"/>
                <a:t>A major way to recruit</a:t>
              </a:r>
            </a:p>
          </p:txBody>
        </p:sp>
      </p:grpSp>
    </p:spTree>
    <p:extLst>
      <p:ext uri="{BB962C8B-B14F-4D97-AF65-F5344CB8AC3E}">
        <p14:creationId xmlns:p14="http://schemas.microsoft.com/office/powerpoint/2010/main" val="16542685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6934FF8-5D07-4366-BD11-6D62DA2D5CA3}"/>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B309EA55-F58B-4271-BCF1-D4DCB297B6A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6BE27B0C-319B-4C03-9192-E6C8CCB6B7A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0459" tIns="103629" rIns="140459" bIns="103629" numCol="1" spcCol="1270" anchor="ctr" anchorCtr="0">
              <a:noAutofit/>
            </a:bodyPr>
            <a:lstStyle/>
            <a:p>
              <a:pPr marL="0" lvl="0" indent="0" algn="ctr" defTabSz="2578100">
                <a:lnSpc>
                  <a:spcPct val="90000"/>
                </a:lnSpc>
                <a:spcBef>
                  <a:spcPct val="0"/>
                </a:spcBef>
                <a:spcAft>
                  <a:spcPct val="35000"/>
                </a:spcAft>
                <a:buNone/>
              </a:pPr>
              <a:r>
                <a:rPr lang="en-US" sz="5800" kern="1200" dirty="0">
                  <a:solidFill>
                    <a:schemeClr val="bg1"/>
                  </a:solidFill>
                  <a:latin typeface="+mn-lt"/>
                  <a:ea typeface="+mn-ea"/>
                  <a:cs typeface="+mn-cs"/>
                </a:rPr>
                <a:t>Dorinda left her old job</a:t>
              </a:r>
              <a:endParaRPr lang="en-US" sz="5800" kern="1200" dirty="0">
                <a:solidFill>
                  <a:schemeClr val="bg1"/>
                </a:solidFill>
              </a:endParaRPr>
            </a:p>
          </p:txBody>
        </p:sp>
        <p:sp>
          <p:nvSpPr>
            <p:cNvPr id="5" name="Rectangle: Rounded Corners 4">
              <a:extLst>
                <a:ext uri="{FF2B5EF4-FFF2-40B4-BE49-F238E27FC236}">
                  <a16:creationId xmlns:a16="http://schemas.microsoft.com/office/drawing/2014/main" id="{B354E11C-BCA6-448D-A352-52F64E7DBEC0}"/>
                </a:ext>
              </a:extLst>
            </p:cNvPr>
            <p:cNvSpPr/>
            <p:nvPr/>
          </p:nvSpPr>
          <p:spPr>
            <a:xfrm>
              <a:off x="850999" y="2809281"/>
              <a:ext cx="1023203" cy="1023203"/>
            </a:xfrm>
            <a:prstGeom prst="roundRect">
              <a:avLst>
                <a:gd name="adj" fmla="val 16670"/>
              </a:avLst>
            </a:pr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7457ED5-97DC-4F0A-9EEB-BB6F2AA3727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Reached the highest position</a:t>
              </a:r>
            </a:p>
          </p:txBody>
        </p:sp>
        <p:sp>
          <p:nvSpPr>
            <p:cNvPr id="7" name="Rectangle: Rounded Corners 6">
              <a:extLst>
                <a:ext uri="{FF2B5EF4-FFF2-40B4-BE49-F238E27FC236}">
                  <a16:creationId xmlns:a16="http://schemas.microsoft.com/office/drawing/2014/main" id="{077547CE-9D5B-47C5-926A-8A282A100F27}"/>
                </a:ext>
              </a:extLst>
            </p:cNvPr>
            <p:cNvSpPr/>
            <p:nvPr/>
          </p:nvSpPr>
          <p:spPr>
            <a:xfrm>
              <a:off x="850999" y="3955269"/>
              <a:ext cx="1023203" cy="1023203"/>
            </a:xfrm>
            <a:prstGeom prst="roundRect">
              <a:avLst>
                <a:gd name="adj" fmla="val 16670"/>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1E83E198-9000-4FA1-9215-48AB8F1FCA7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Men were always promoted</a:t>
              </a:r>
            </a:p>
          </p:txBody>
        </p:sp>
        <p:sp>
          <p:nvSpPr>
            <p:cNvPr id="9" name="Rectangle: Rounded Corners 8">
              <a:extLst>
                <a:ext uri="{FF2B5EF4-FFF2-40B4-BE49-F238E27FC236}">
                  <a16:creationId xmlns:a16="http://schemas.microsoft.com/office/drawing/2014/main" id="{85227BED-8509-4DF5-A736-89D6D87E3EF0}"/>
                </a:ext>
              </a:extLst>
            </p:cNvPr>
            <p:cNvSpPr/>
            <p:nvPr/>
          </p:nvSpPr>
          <p:spPr>
            <a:xfrm>
              <a:off x="850999" y="5101257"/>
              <a:ext cx="1023203" cy="1023203"/>
            </a:xfrm>
            <a:prstGeom prst="roundRect">
              <a:avLst>
                <a:gd name="adj" fmla="val 16670"/>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394773F5-5054-4599-971A-7B3A3A47F6E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Dorinda joined a professional organization</a:t>
              </a:r>
            </a:p>
          </p:txBody>
        </p:sp>
      </p:grpSp>
    </p:spTree>
    <p:extLst>
      <p:ext uri="{BB962C8B-B14F-4D97-AF65-F5344CB8AC3E}">
        <p14:creationId xmlns:p14="http://schemas.microsoft.com/office/powerpoint/2010/main" val="39458371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300" dirty="0"/>
              <a:t>1. Which of the following are ways to encourage women’s networking?</a:t>
            </a:r>
          </a:p>
          <a:p>
            <a:pPr marL="114300" lvl="0" indent="-457200">
              <a:buFont typeface="+mj-lt"/>
              <a:buAutoNum type="alphaLcParenR"/>
            </a:pPr>
            <a:r>
              <a:rPr lang="en-US" sz="2300" dirty="0"/>
              <a:t>All of these</a:t>
            </a:r>
          </a:p>
          <a:p>
            <a:pPr marL="114300" lvl="0" indent="-457200">
              <a:buFont typeface="+mj-lt"/>
              <a:buAutoNum type="alphaLcParenR"/>
            </a:pPr>
            <a:r>
              <a:rPr lang="en-US" sz="2300" dirty="0"/>
              <a:t>Create a women’s networking group </a:t>
            </a:r>
          </a:p>
          <a:p>
            <a:pPr marL="114300" lvl="0" indent="-457200">
              <a:buFont typeface="+mj-lt"/>
              <a:buAutoNum type="alphaLcParenR"/>
            </a:pPr>
            <a:r>
              <a:rPr lang="en-US" sz="2300" dirty="0"/>
              <a:t>Encourage women to join professional women’s organizations</a:t>
            </a:r>
          </a:p>
          <a:p>
            <a:pPr marL="457200" lvl="0" indent="-457200">
              <a:buFont typeface="+mj-lt"/>
              <a:buAutoNum type="alphaLcParenR"/>
            </a:pPr>
            <a:r>
              <a:rPr lang="en-US" sz="2300" dirty="0"/>
              <a:t>Encourage women to join professional organizations with women’s sections or caucuses</a:t>
            </a:r>
          </a:p>
          <a:p>
            <a:pPr marL="114300" lvl="0" indent="-457200">
              <a:buFont typeface="+mj-lt"/>
              <a:buAutoNum type="alphaLcParenR"/>
            </a:pPr>
            <a:endParaRPr lang="en-US" sz="2300" dirty="0"/>
          </a:p>
          <a:p>
            <a:pPr lvl="0"/>
            <a:r>
              <a:rPr lang="en-US" sz="2300" dirty="0"/>
              <a:t>2. After you form a women’s networking group, you should do which of the following?</a:t>
            </a:r>
          </a:p>
          <a:p>
            <a:pPr marL="114300" lvl="0" indent="-457200">
              <a:buFont typeface="+mj-lt"/>
              <a:buAutoNum type="alphaLcParenR"/>
            </a:pPr>
            <a:r>
              <a:rPr lang="en-US" sz="2300" dirty="0"/>
              <a:t>Let it run itself</a:t>
            </a:r>
          </a:p>
          <a:p>
            <a:pPr marL="114300" lvl="0" indent="-457200">
              <a:buFont typeface="+mj-lt"/>
              <a:buAutoNum type="alphaLcParenR"/>
            </a:pPr>
            <a:r>
              <a:rPr lang="en-US" sz="2300" dirty="0"/>
              <a:t>Wait for women to ask about it</a:t>
            </a:r>
          </a:p>
          <a:p>
            <a:pPr marL="114300" lvl="0" indent="-457200">
              <a:buFont typeface="+mj-lt"/>
              <a:buAutoNum type="alphaLcParenR"/>
            </a:pPr>
            <a:r>
              <a:rPr lang="en-US" sz="2300" dirty="0"/>
              <a:t>Make women aware of it</a:t>
            </a:r>
          </a:p>
          <a:p>
            <a:pPr marL="114300" lvl="0" indent="-457200">
              <a:buFont typeface="+mj-lt"/>
              <a:buAutoNum type="alphaLcParenR"/>
            </a:pPr>
            <a:r>
              <a:rPr lang="en-US" sz="2300" dirty="0"/>
              <a:t>None of these</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143000"/>
            <a:ext cx="8229600" cy="5410200"/>
          </a:xfrm>
        </p:spPr>
        <p:txBody>
          <a:bodyPr>
            <a:normAutofit fontScale="92500" lnSpcReduction="10000"/>
          </a:bodyPr>
          <a:lstStyle/>
          <a:p>
            <a:pPr lvl="0"/>
            <a:endParaRPr lang="en-US" sz="2500" dirty="0"/>
          </a:p>
          <a:p>
            <a:pPr lvl="0"/>
            <a:r>
              <a:rPr lang="en-US" sz="2500" dirty="0"/>
              <a:t>3. What do professional networking organizations do?</a:t>
            </a:r>
          </a:p>
          <a:p>
            <a:pPr marL="114300" lvl="0" indent="-457200">
              <a:buFont typeface="+mj-lt"/>
              <a:buAutoNum type="alphaLcParenR"/>
            </a:pPr>
            <a:r>
              <a:rPr lang="en-US" sz="2500" dirty="0"/>
              <a:t>Help women network with others outside their organization</a:t>
            </a:r>
          </a:p>
          <a:p>
            <a:pPr marL="457200" lvl="0" indent="-457200">
              <a:buFont typeface="+mj-lt"/>
              <a:buAutoNum type="alphaLcParenR"/>
            </a:pPr>
            <a:r>
              <a:rPr lang="en-US" sz="2500" dirty="0"/>
              <a:t>Serve as a source of information about women’s concerns in the workplace</a:t>
            </a:r>
          </a:p>
          <a:p>
            <a:pPr marL="114300" lvl="0" indent="-457200">
              <a:buFont typeface="+mj-lt"/>
              <a:buAutoNum type="alphaLcParenR"/>
            </a:pPr>
            <a:r>
              <a:rPr lang="en-US" sz="2500" dirty="0"/>
              <a:t>Serve as a source of recruitment of talented women</a:t>
            </a:r>
          </a:p>
          <a:p>
            <a:pPr marL="114300" lvl="0" indent="-457200">
              <a:buFont typeface="+mj-lt"/>
              <a:buAutoNum type="alphaLcParenR"/>
            </a:pPr>
            <a:r>
              <a:rPr lang="en-US" sz="2500" dirty="0"/>
              <a:t>All of the above</a:t>
            </a:r>
          </a:p>
          <a:p>
            <a:pPr marL="114300" lvl="0" indent="-457200">
              <a:buFont typeface="+mj-lt"/>
              <a:buAutoNum type="alphaLcParenR"/>
            </a:pPr>
            <a:endParaRPr lang="en-US" sz="2500" dirty="0"/>
          </a:p>
          <a:p>
            <a:pPr lvl="0"/>
            <a:r>
              <a:rPr lang="en-US" sz="2500" dirty="0"/>
              <a:t>4. When possible, you should do which of the following?</a:t>
            </a:r>
          </a:p>
          <a:p>
            <a:pPr marL="114300" lvl="0" indent="-457200">
              <a:buFont typeface="+mj-lt"/>
              <a:buAutoNum type="alphaLcParenR"/>
            </a:pPr>
            <a:r>
              <a:rPr lang="en-US" sz="2500" dirty="0"/>
              <a:t>Subsidize professional organization membership fees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Encourage women to present at professional conferences</a:t>
            </a:r>
          </a:p>
          <a:p>
            <a:pPr marL="114300" lvl="0" indent="-457200">
              <a:buFont typeface="+mj-lt"/>
              <a:buAutoNum type="alphaLcParenR"/>
            </a:pPr>
            <a:r>
              <a:rPr lang="en-US" sz="2500" dirty="0"/>
              <a:t>Help defray the cost of professional conference attendance</a:t>
            </a:r>
          </a:p>
          <a:p>
            <a:pPr marL="171450" indent="-514350">
              <a:buFont typeface="+mj-lt"/>
              <a:buAutoNum type="alphaLcParenR"/>
            </a:pP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500" dirty="0"/>
              <a:t>5. What does networking build?</a:t>
            </a:r>
          </a:p>
          <a:p>
            <a:pPr marL="114300" lvl="0" indent="-457200">
              <a:buFont typeface="+mj-lt"/>
              <a:buAutoNum type="alphaLcParenR"/>
            </a:pPr>
            <a:r>
              <a:rPr lang="en-US" sz="2500" dirty="0"/>
              <a:t>Confidence</a:t>
            </a:r>
          </a:p>
          <a:p>
            <a:pPr marL="114300" lvl="0" indent="-457200">
              <a:buFont typeface="+mj-lt"/>
              <a:buAutoNum type="alphaLcParenR"/>
            </a:pPr>
            <a:r>
              <a:rPr lang="en-US" sz="2500" dirty="0"/>
              <a:t>Conflict</a:t>
            </a:r>
          </a:p>
          <a:p>
            <a:pPr marL="114300" lvl="0" indent="-457200">
              <a:buFont typeface="+mj-lt"/>
              <a:buAutoNum type="alphaLcParenR"/>
            </a:pPr>
            <a:r>
              <a:rPr lang="en-US" sz="2500" dirty="0"/>
              <a:t>Competition</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6. Networking does which of the following?</a:t>
            </a:r>
          </a:p>
          <a:p>
            <a:pPr marL="114300" lvl="0" indent="-457200">
              <a:buFont typeface="+mj-lt"/>
              <a:buAutoNum type="alphaLcParenR"/>
            </a:pPr>
            <a:r>
              <a:rPr lang="en-US" sz="2500" dirty="0"/>
              <a:t>Builds individual employee confidence</a:t>
            </a:r>
          </a:p>
          <a:p>
            <a:pPr marL="114300" lvl="0" indent="-457200">
              <a:buFont typeface="+mj-lt"/>
              <a:buAutoNum type="alphaLcParenR"/>
            </a:pPr>
            <a:r>
              <a:rPr lang="en-US" sz="2500" dirty="0"/>
              <a:t>Builds confidence in women’s leadership in your organization</a:t>
            </a:r>
          </a:p>
          <a:p>
            <a:pPr marL="114300" lvl="0" indent="-457200">
              <a:buFont typeface="+mj-lt"/>
              <a:buAutoNum type="alphaLcParenR"/>
            </a:pPr>
            <a:r>
              <a:rPr lang="en-US" sz="2500" dirty="0"/>
              <a:t>Provides development opportunities </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219200"/>
            <a:ext cx="8229600" cy="5334000"/>
          </a:xfrm>
        </p:spPr>
        <p:txBody>
          <a:bodyPr>
            <a:normAutofit fontScale="92500"/>
          </a:bodyPr>
          <a:lstStyle/>
          <a:p>
            <a:pPr lvl="0"/>
            <a:r>
              <a:rPr lang="en-US" sz="2500" dirty="0"/>
              <a:t>7. How can networking help with recruiting?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By bringing your organization to the attention of candidates</a:t>
            </a:r>
          </a:p>
          <a:p>
            <a:pPr marL="457200" lvl="0" indent="-457200">
              <a:buFont typeface="+mj-lt"/>
              <a:buAutoNum type="alphaLcParenR"/>
            </a:pPr>
            <a:r>
              <a:rPr lang="en-US" sz="2500" dirty="0"/>
              <a:t>By allowing employees to refer their talented colleagues to the organization</a:t>
            </a:r>
          </a:p>
          <a:p>
            <a:pPr marL="114300" lvl="0" indent="-457200">
              <a:buFont typeface="+mj-lt"/>
              <a:buAutoNum type="alphaLcParenR"/>
            </a:pPr>
            <a:r>
              <a:rPr lang="en-US" sz="2500" dirty="0"/>
              <a:t>By serving as a way to advertise open positions</a:t>
            </a:r>
          </a:p>
          <a:p>
            <a:pPr marL="114300" lvl="0" indent="-457200">
              <a:buFont typeface="+mj-lt"/>
              <a:buAutoNum type="alphaLcParenR"/>
            </a:pPr>
            <a:endParaRPr lang="en-US" sz="2500" dirty="0"/>
          </a:p>
          <a:p>
            <a:pPr lvl="0"/>
            <a:r>
              <a:rPr lang="en-US" sz="2500" dirty="0"/>
              <a:t>8. What can mentors do when there is a clear management track?</a:t>
            </a:r>
          </a:p>
          <a:p>
            <a:pPr marL="114300" lvl="0" indent="-457200">
              <a:buFont typeface="+mj-lt"/>
              <a:buAutoNum type="alphaLcParenR"/>
            </a:pPr>
            <a:r>
              <a:rPr lang="en-US" sz="2500" dirty="0"/>
              <a:t>Retire early</a:t>
            </a:r>
          </a:p>
          <a:p>
            <a:pPr marL="114300" lvl="0" indent="-457200">
              <a:buFont typeface="+mj-lt"/>
              <a:buAutoNum type="alphaLcParenR"/>
            </a:pPr>
            <a:r>
              <a:rPr lang="en-US" sz="2500" dirty="0"/>
              <a:t>Delegate work</a:t>
            </a:r>
          </a:p>
          <a:p>
            <a:pPr marL="114300" lvl="0" indent="-457200">
              <a:buFont typeface="+mj-lt"/>
              <a:buAutoNum type="alphaLcParenR"/>
            </a:pPr>
            <a:r>
              <a:rPr lang="en-US" sz="2500" dirty="0"/>
              <a:t>Share the spotlight</a:t>
            </a:r>
          </a:p>
          <a:p>
            <a:pPr marL="114300" lvl="0" indent="-457200">
              <a:buFont typeface="+mj-lt"/>
              <a:buAutoNum type="alphaLcParenR"/>
            </a:pPr>
            <a:r>
              <a:rPr lang="en-US" sz="2500" dirty="0"/>
              <a:t>Develop their successors from the earliest stage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lnSpcReduction="10000"/>
          </a:bodyPr>
          <a:lstStyle/>
          <a:p>
            <a:pPr lvl="0"/>
            <a:r>
              <a:rPr lang="en-US" sz="2500" dirty="0"/>
              <a:t>9. Why did Dorinda leave her old job?</a:t>
            </a:r>
          </a:p>
          <a:p>
            <a:pPr marL="114300" lvl="0" indent="-457200">
              <a:buFont typeface="+mj-lt"/>
              <a:buAutoNum type="alphaLcParenR"/>
            </a:pPr>
            <a:r>
              <a:rPr lang="en-US" sz="2500" dirty="0"/>
              <a:t>She got fired</a:t>
            </a:r>
          </a:p>
          <a:p>
            <a:pPr marL="114300" lvl="0" indent="-457200">
              <a:buFont typeface="+mj-lt"/>
              <a:buAutoNum type="alphaLcParenR"/>
            </a:pPr>
            <a:r>
              <a:rPr lang="en-US" sz="2500" dirty="0"/>
              <a:t>She had no room for advancement</a:t>
            </a:r>
          </a:p>
          <a:p>
            <a:pPr marL="114300" lvl="0" indent="-457200">
              <a:buFont typeface="+mj-lt"/>
              <a:buAutoNum type="alphaLcParenR"/>
            </a:pPr>
            <a:r>
              <a:rPr lang="en-US" sz="2500" dirty="0"/>
              <a:t>She moved to a new city</a:t>
            </a:r>
          </a:p>
          <a:p>
            <a:pPr marL="114300" lvl="0" indent="-457200">
              <a:buFont typeface="+mj-lt"/>
              <a:buAutoNum type="alphaLcParenR"/>
            </a:pPr>
            <a:r>
              <a:rPr lang="en-US" sz="2500" dirty="0"/>
              <a:t>None of the above</a:t>
            </a:r>
          </a:p>
          <a:p>
            <a:r>
              <a:rPr lang="en-US" sz="2500" dirty="0"/>
              <a:t> </a:t>
            </a:r>
          </a:p>
          <a:p>
            <a:pPr lvl="0"/>
            <a:r>
              <a:rPr lang="en-US" sz="2500" dirty="0"/>
              <a:t>10. What did TechCorp have that helped Dorinda?</a:t>
            </a:r>
          </a:p>
          <a:p>
            <a:pPr marL="114300" lvl="0" indent="-457200">
              <a:buFont typeface="+mj-lt"/>
              <a:buAutoNum type="alphaLcParenR"/>
            </a:pPr>
            <a:r>
              <a:rPr lang="en-US" sz="2500" dirty="0"/>
              <a:t>A women’s peer networking group</a:t>
            </a:r>
          </a:p>
          <a:p>
            <a:pPr marL="114300" lvl="0" indent="-457200">
              <a:buFont typeface="+mj-lt"/>
              <a:buAutoNum type="alphaLcParenR"/>
            </a:pPr>
            <a:r>
              <a:rPr lang="en-US" sz="2500" dirty="0"/>
              <a:t>An external consultant</a:t>
            </a:r>
          </a:p>
          <a:p>
            <a:pPr marL="114300" lvl="0" indent="-457200">
              <a:buFont typeface="+mj-lt"/>
              <a:buAutoNum type="alphaLcParenR"/>
            </a:pPr>
            <a:r>
              <a:rPr lang="en-US" sz="2500" dirty="0"/>
              <a:t>Flextime</a:t>
            </a:r>
          </a:p>
          <a:p>
            <a:pPr marL="114300" lvl="0" indent="-457200">
              <a:buFont typeface="+mj-lt"/>
              <a:buAutoNum type="alphaLcParenR"/>
            </a:pPr>
            <a:r>
              <a:rPr lang="en-US" sz="2500" dirty="0"/>
              <a:t>Higher pay</a:t>
            </a:r>
          </a:p>
          <a:p>
            <a:endParaRPr lang="en-US" sz="2500" dirty="0"/>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447800"/>
            <a:ext cx="8229600" cy="5105400"/>
          </a:xfrm>
        </p:spPr>
        <p:txBody>
          <a:bodyPr>
            <a:normAutofit fontScale="92500" lnSpcReduction="10000"/>
          </a:bodyPr>
          <a:lstStyle/>
          <a:p>
            <a:pPr lvl="0"/>
            <a:r>
              <a:rPr lang="en-US" sz="1800" dirty="0"/>
              <a:t>1. Which of the following are ways to encourage women’s networking?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Create a women’s networking group </a:t>
            </a:r>
          </a:p>
          <a:p>
            <a:pPr lvl="0">
              <a:buFont typeface="+mj-lt"/>
              <a:buAutoNum type="alphaLcParenR"/>
            </a:pPr>
            <a:r>
              <a:rPr lang="en-US" sz="1800" dirty="0"/>
              <a:t>Encourage women to join professional women’s organizations</a:t>
            </a:r>
          </a:p>
          <a:p>
            <a:pPr lvl="0">
              <a:buFont typeface="+mj-lt"/>
              <a:buAutoNum type="alphaLcParenR"/>
            </a:pPr>
            <a:r>
              <a:rPr lang="en-US" sz="1800" dirty="0"/>
              <a:t>Encourage women to join professional organizations with women’s sections or caucuses</a:t>
            </a:r>
          </a:p>
          <a:p>
            <a:r>
              <a:rPr lang="en-US" sz="1800" dirty="0">
                <a:solidFill>
                  <a:srgbClr val="FF0000"/>
                </a:solidFill>
              </a:rPr>
              <a:t>There are many ways to encourage women’s networking. Forming a women’s networking group, encouraging women to join professional women’s organizations, and encouraging women to join professional organizations with women’s sections or caucuses are all good ideas.</a:t>
            </a:r>
          </a:p>
          <a:p>
            <a:endParaRPr lang="en-US" sz="1800" dirty="0">
              <a:solidFill>
                <a:srgbClr val="FF0000"/>
              </a:solidFill>
            </a:endParaRPr>
          </a:p>
          <a:p>
            <a:pPr lvl="0"/>
            <a:r>
              <a:rPr lang="en-US" sz="1800" dirty="0"/>
              <a:t>2. After you form a women’s networking group, you should do which of the following?</a:t>
            </a:r>
          </a:p>
          <a:p>
            <a:pPr lvl="0">
              <a:buFont typeface="+mj-lt"/>
              <a:buAutoNum type="alphaLcParenR"/>
            </a:pPr>
            <a:r>
              <a:rPr lang="en-US" sz="1800" dirty="0"/>
              <a:t>Let it run itself</a:t>
            </a:r>
          </a:p>
          <a:p>
            <a:pPr lvl="0">
              <a:buFont typeface="+mj-lt"/>
              <a:buAutoNum type="alphaLcParenR"/>
            </a:pPr>
            <a:r>
              <a:rPr lang="en-US" sz="1800" dirty="0"/>
              <a:t>Wait for women to ask about it</a:t>
            </a:r>
          </a:p>
          <a:p>
            <a:pPr lvl="0">
              <a:buFont typeface="+mj-lt"/>
              <a:buAutoNum type="alphaLcParenR"/>
            </a:pPr>
            <a:r>
              <a:rPr lang="en-US" sz="1800" dirty="0">
                <a:solidFill>
                  <a:srgbClr val="FF0000"/>
                </a:solidFill>
              </a:rPr>
              <a:t>Make women aware of it</a:t>
            </a:r>
          </a:p>
          <a:p>
            <a:pPr lvl="0">
              <a:buFont typeface="+mj-lt"/>
              <a:buAutoNum type="alphaLcParenR"/>
            </a:pPr>
            <a:r>
              <a:rPr lang="en-US" sz="1800" dirty="0"/>
              <a:t>None of these</a:t>
            </a:r>
          </a:p>
          <a:p>
            <a:r>
              <a:rPr lang="en-US" sz="1800" dirty="0">
                <a:solidFill>
                  <a:srgbClr val="FF0000"/>
                </a:solidFill>
              </a:rPr>
              <a:t>Women must be aware of a networking group if they are going to use it. Take steps to publicize the group.</a:t>
            </a: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What do professional networking organizations do?</a:t>
            </a:r>
          </a:p>
          <a:p>
            <a:pPr lvl="0">
              <a:buFont typeface="+mj-lt"/>
              <a:buAutoNum type="alphaLcParenR"/>
            </a:pPr>
            <a:r>
              <a:rPr lang="en-US" sz="1800" dirty="0"/>
              <a:t>Help women network with others outside their organization</a:t>
            </a:r>
          </a:p>
          <a:p>
            <a:pPr lvl="0">
              <a:buFont typeface="+mj-lt"/>
              <a:buAutoNum type="alphaLcParenR"/>
            </a:pPr>
            <a:r>
              <a:rPr lang="en-US" sz="1800" dirty="0"/>
              <a:t>Serve as a source of information about women’s concerns in the workplace</a:t>
            </a:r>
          </a:p>
          <a:p>
            <a:pPr lvl="0">
              <a:buFont typeface="+mj-lt"/>
              <a:buAutoNum type="alphaLcParenR"/>
            </a:pPr>
            <a:r>
              <a:rPr lang="en-US" sz="1800" dirty="0"/>
              <a:t>Serve as a source of recruitment of talented women</a:t>
            </a:r>
          </a:p>
          <a:p>
            <a:pPr lvl="0">
              <a:buFont typeface="+mj-lt"/>
              <a:buAutoNum type="alphaLcParenR"/>
            </a:pPr>
            <a:r>
              <a:rPr lang="en-US" sz="1800" dirty="0">
                <a:solidFill>
                  <a:srgbClr val="FF0000"/>
                </a:solidFill>
              </a:rPr>
              <a:t>All of the above</a:t>
            </a:r>
          </a:p>
          <a:p>
            <a:r>
              <a:rPr lang="en-US" sz="1800" dirty="0">
                <a:solidFill>
                  <a:srgbClr val="FF0000"/>
                </a:solidFill>
              </a:rPr>
              <a:t>Professional networking organizations serve many purposes. They are sources of information and support, and can be a valuable recruiting resource.</a:t>
            </a:r>
          </a:p>
          <a:p>
            <a:endParaRPr lang="en-US" sz="1800" dirty="0">
              <a:solidFill>
                <a:srgbClr val="FF0000"/>
              </a:solidFill>
            </a:endParaRPr>
          </a:p>
          <a:p>
            <a:pPr lvl="0"/>
            <a:r>
              <a:rPr lang="en-US" sz="1800" dirty="0"/>
              <a:t>4. When possible, you should do which of the following?</a:t>
            </a:r>
          </a:p>
          <a:p>
            <a:pPr lvl="0">
              <a:buFont typeface="+mj-lt"/>
              <a:buAutoNum type="alphaLcParenR"/>
            </a:pPr>
            <a:r>
              <a:rPr lang="en-US" sz="1800" dirty="0"/>
              <a:t>Subsidize professional organization membership fees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Encourage women to present at professional conferences</a:t>
            </a:r>
          </a:p>
          <a:p>
            <a:pPr lvl="0">
              <a:buFont typeface="+mj-lt"/>
              <a:buAutoNum type="alphaLcParenR"/>
            </a:pPr>
            <a:r>
              <a:rPr lang="en-US" sz="1800" dirty="0"/>
              <a:t>Help defray the cost of professional conference attendance</a:t>
            </a:r>
          </a:p>
          <a:p>
            <a:r>
              <a:rPr lang="en-US" sz="1800" dirty="0">
                <a:solidFill>
                  <a:srgbClr val="FF0000"/>
                </a:solidFill>
              </a:rPr>
              <a:t>When possible, you should subsidize membership in professional organizations and attendance at conferences. You should also encourage women to present at professional conferences, if this is part of your industry.</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5CF3F86-2806-4E22-A8BA-2EF550395847}"/>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noProof="0" dirty="0"/>
              <a:t>Workshop Objectives</a:t>
            </a:r>
          </a:p>
        </p:txBody>
      </p:sp>
      <p:grpSp>
        <p:nvGrpSpPr>
          <p:cNvPr id="2" name="Group 1">
            <a:extLst>
              <a:ext uri="{FF2B5EF4-FFF2-40B4-BE49-F238E27FC236}">
                <a16:creationId xmlns:a16="http://schemas.microsoft.com/office/drawing/2014/main" id="{A108D275-27BC-4702-B0B0-82BE7ED62882}"/>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2D2632FA-0C90-434E-A3C4-A7D8D116B123}"/>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03201" tIns="905193" rIns="204806"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Discuss the barriers women face </a:t>
              </a:r>
              <a:endParaRPr lang="en-US" sz="3200" kern="1200" dirty="0">
                <a:solidFill>
                  <a:schemeClr val="bg1"/>
                </a:solidFill>
              </a:endParaRPr>
            </a:p>
          </p:txBody>
        </p:sp>
        <p:sp>
          <p:nvSpPr>
            <p:cNvPr id="5" name="Freeform: Shape 4">
              <a:extLst>
                <a:ext uri="{FF2B5EF4-FFF2-40B4-BE49-F238E27FC236}">
                  <a16:creationId xmlns:a16="http://schemas.microsoft.com/office/drawing/2014/main" id="{2610BC07-C621-4008-9769-3B3B9F11244C}"/>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0070C0"/>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03201" tIns="905193" rIns="204806"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Apply the principles of fostering women leaders</a:t>
              </a:r>
              <a:endParaRPr lang="en-US" sz="3200" kern="1200" dirty="0">
                <a:solidFill>
                  <a:schemeClr val="bg1"/>
                </a:solidFill>
              </a:endParaRPr>
            </a:p>
          </p:txBody>
        </p:sp>
        <p:sp>
          <p:nvSpPr>
            <p:cNvPr id="6" name="Freeform: Shape 5">
              <a:extLst>
                <a:ext uri="{FF2B5EF4-FFF2-40B4-BE49-F238E27FC236}">
                  <a16:creationId xmlns:a16="http://schemas.microsoft.com/office/drawing/2014/main" id="{CE9736F9-80BF-471A-A58B-A202CAF81A1B}"/>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03200" tIns="905193" rIns="204806"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Understand the benefits of developing women leaders</a:t>
              </a:r>
              <a:endParaRPr lang="en-US" sz="3200" kern="1200" dirty="0">
                <a:solidFill>
                  <a:schemeClr val="bg1"/>
                </a:solidFill>
              </a:endParaRP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What does networking build?</a:t>
            </a:r>
          </a:p>
          <a:p>
            <a:pPr lvl="0">
              <a:buFont typeface="+mj-lt"/>
              <a:buAutoNum type="alphaLcParenR"/>
            </a:pPr>
            <a:r>
              <a:rPr lang="en-US" sz="1800" dirty="0">
                <a:solidFill>
                  <a:srgbClr val="FF0000"/>
                </a:solidFill>
              </a:rPr>
              <a:t>Confidence</a:t>
            </a:r>
          </a:p>
          <a:p>
            <a:pPr lvl="0">
              <a:buFont typeface="+mj-lt"/>
              <a:buAutoNum type="alphaLcParenR"/>
            </a:pPr>
            <a:r>
              <a:rPr lang="en-US" sz="1800" dirty="0"/>
              <a:t>Conflict</a:t>
            </a:r>
          </a:p>
          <a:p>
            <a:pPr lvl="0">
              <a:buFont typeface="+mj-lt"/>
              <a:buAutoNum type="alphaLcParenR"/>
            </a:pPr>
            <a:r>
              <a:rPr lang="en-US" sz="1800" dirty="0"/>
              <a:t>Competition</a:t>
            </a:r>
          </a:p>
          <a:p>
            <a:pPr lvl="0">
              <a:buFont typeface="+mj-lt"/>
              <a:buAutoNum type="alphaLcParenR"/>
            </a:pPr>
            <a:r>
              <a:rPr lang="en-US" sz="1800" dirty="0"/>
              <a:t>None of these</a:t>
            </a:r>
          </a:p>
          <a:p>
            <a:r>
              <a:rPr lang="en-US" sz="1800" dirty="0">
                <a:solidFill>
                  <a:srgbClr val="FF0000"/>
                </a:solidFill>
              </a:rPr>
              <a:t>Networking helps to build confidence. All leaders need confidence, but studies show that women leaders may suffer more from lack of confidence.</a:t>
            </a:r>
          </a:p>
          <a:p>
            <a:endParaRPr lang="en-US" sz="1800" dirty="0">
              <a:solidFill>
                <a:srgbClr val="FF0000"/>
              </a:solidFill>
            </a:endParaRPr>
          </a:p>
          <a:p>
            <a:pPr lvl="0"/>
            <a:r>
              <a:rPr lang="en-US" sz="1800" dirty="0"/>
              <a:t>6. Networking does which of the following?</a:t>
            </a:r>
          </a:p>
          <a:p>
            <a:pPr lvl="0">
              <a:buFont typeface="+mj-lt"/>
              <a:buAutoNum type="alphaLcParenR"/>
            </a:pPr>
            <a:r>
              <a:rPr lang="en-US" sz="1800" dirty="0"/>
              <a:t>Builds individual employee confidence</a:t>
            </a:r>
          </a:p>
          <a:p>
            <a:pPr lvl="0">
              <a:buFont typeface="+mj-lt"/>
              <a:buAutoNum type="alphaLcParenR"/>
            </a:pPr>
            <a:r>
              <a:rPr lang="en-US" sz="1800" dirty="0"/>
              <a:t>Builds confidence in women’s leadership in your organization</a:t>
            </a:r>
          </a:p>
          <a:p>
            <a:pPr lvl="0">
              <a:buFont typeface="+mj-lt"/>
              <a:buAutoNum type="alphaLcParenR"/>
            </a:pPr>
            <a:r>
              <a:rPr lang="en-US" sz="1800" dirty="0"/>
              <a:t>Provides development opportunities </a:t>
            </a:r>
          </a:p>
          <a:p>
            <a:pPr lvl="0">
              <a:buFont typeface="+mj-lt"/>
              <a:buAutoNum type="alphaLcParenR"/>
            </a:pPr>
            <a:r>
              <a:rPr lang="en-US" sz="1800" dirty="0">
                <a:solidFill>
                  <a:srgbClr val="FF0000"/>
                </a:solidFill>
              </a:rPr>
              <a:t>All of these</a:t>
            </a:r>
          </a:p>
          <a:p>
            <a:r>
              <a:rPr lang="en-US" sz="1800" dirty="0">
                <a:solidFill>
                  <a:srgbClr val="FF0000"/>
                </a:solidFill>
              </a:rPr>
              <a:t>Networking helps the individual employee by building confidence and providing development opportunities. It also is a way to build confidence in women’s leadership in your organization.</a:t>
            </a:r>
          </a:p>
          <a:p>
            <a:endParaRPr lang="en-US"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7. How can networking help with recruiting?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By bringing your organization to the attention of candidates</a:t>
            </a:r>
          </a:p>
          <a:p>
            <a:pPr lvl="0">
              <a:buFont typeface="+mj-lt"/>
              <a:buAutoNum type="alphaLcParenR"/>
            </a:pPr>
            <a:r>
              <a:rPr lang="en-US" sz="1800" dirty="0"/>
              <a:t>By allowing employees to refer their talented colleagues to the organization</a:t>
            </a:r>
          </a:p>
          <a:p>
            <a:pPr lvl="0">
              <a:buFont typeface="+mj-lt"/>
              <a:buAutoNum type="alphaLcParenR"/>
            </a:pPr>
            <a:r>
              <a:rPr lang="en-US" sz="1800" dirty="0"/>
              <a:t>By serving as a way to advertise open positions</a:t>
            </a:r>
          </a:p>
          <a:p>
            <a:r>
              <a:rPr lang="en-US" sz="1800" dirty="0">
                <a:solidFill>
                  <a:srgbClr val="FF0000"/>
                </a:solidFill>
              </a:rPr>
              <a:t>Networking is invaluable in recruiting. Networking allows employees to refer their colleagues to your organization, and also brings your organization to the attention of candidates.</a:t>
            </a:r>
          </a:p>
          <a:p>
            <a:endParaRPr lang="en-US" sz="1800" dirty="0">
              <a:solidFill>
                <a:srgbClr val="FF0000"/>
              </a:solidFill>
            </a:endParaRPr>
          </a:p>
          <a:p>
            <a:pPr lvl="0"/>
            <a:r>
              <a:rPr lang="en-US" sz="1800" dirty="0"/>
              <a:t>8. What can mentors do when there is a clear management track?</a:t>
            </a:r>
          </a:p>
          <a:p>
            <a:pPr lvl="0">
              <a:buFont typeface="+mj-lt"/>
              <a:buAutoNum type="alphaLcParenR"/>
            </a:pPr>
            <a:r>
              <a:rPr lang="en-US" sz="1800" dirty="0"/>
              <a:t>Retire early</a:t>
            </a:r>
          </a:p>
          <a:p>
            <a:pPr lvl="0">
              <a:buFont typeface="+mj-lt"/>
              <a:buAutoNum type="alphaLcParenR"/>
            </a:pPr>
            <a:r>
              <a:rPr lang="en-US" sz="1800" dirty="0"/>
              <a:t>Delegate work</a:t>
            </a:r>
          </a:p>
          <a:p>
            <a:pPr lvl="0">
              <a:buFont typeface="+mj-lt"/>
              <a:buAutoNum type="alphaLcParenR"/>
            </a:pPr>
            <a:r>
              <a:rPr lang="en-US" sz="1800" dirty="0"/>
              <a:t>Share the spotlight</a:t>
            </a:r>
          </a:p>
          <a:p>
            <a:pPr lvl="0">
              <a:buFont typeface="+mj-lt"/>
              <a:buAutoNum type="alphaLcParenR"/>
            </a:pPr>
            <a:r>
              <a:rPr lang="en-US" sz="1800" dirty="0">
                <a:solidFill>
                  <a:srgbClr val="FF0000"/>
                </a:solidFill>
              </a:rPr>
              <a:t>Develop their successors from the earliest stage</a:t>
            </a:r>
          </a:p>
          <a:p>
            <a:r>
              <a:rPr lang="en-US" sz="1800" dirty="0">
                <a:solidFill>
                  <a:srgbClr val="FF0000"/>
                </a:solidFill>
              </a:rPr>
              <a:t>When there is a clear management track, mentors can begin developing their successors early on. This helps succession planning and change management.</a:t>
            </a:r>
          </a:p>
          <a:p>
            <a:endParaRPr lang="en-US"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a:t>9. Why did Dorinda leave her old job?</a:t>
            </a:r>
          </a:p>
          <a:p>
            <a:pPr lvl="0">
              <a:buFont typeface="+mj-lt"/>
              <a:buAutoNum type="alphaLcParenR"/>
            </a:pPr>
            <a:r>
              <a:rPr lang="en-US" sz="1800" dirty="0"/>
              <a:t>She got fired</a:t>
            </a:r>
          </a:p>
          <a:p>
            <a:pPr lvl="0">
              <a:buFont typeface="+mj-lt"/>
              <a:buAutoNum type="alphaLcParenR"/>
            </a:pPr>
            <a:r>
              <a:rPr lang="en-US" sz="1800" dirty="0">
                <a:solidFill>
                  <a:srgbClr val="FF0000"/>
                </a:solidFill>
              </a:rPr>
              <a:t>She had no room for advancement</a:t>
            </a:r>
          </a:p>
          <a:p>
            <a:pPr lvl="0">
              <a:buFont typeface="+mj-lt"/>
              <a:buAutoNum type="alphaLcParenR"/>
            </a:pPr>
            <a:r>
              <a:rPr lang="en-US" sz="1800" dirty="0"/>
              <a:t>She moved to a new city</a:t>
            </a:r>
          </a:p>
          <a:p>
            <a:pPr lvl="0">
              <a:buFont typeface="+mj-lt"/>
              <a:buAutoNum type="alphaLcParenR"/>
            </a:pPr>
            <a:r>
              <a:rPr lang="en-US" sz="1800" dirty="0"/>
              <a:t>None of the above</a:t>
            </a:r>
          </a:p>
          <a:p>
            <a:r>
              <a:rPr lang="en-US" sz="1800" dirty="0">
                <a:solidFill>
                  <a:srgbClr val="FF0000"/>
                </a:solidFill>
              </a:rPr>
              <a:t>Dorinda left her old job because she had no room for advancement. Women were not promoted to management in spite of being qualified.</a:t>
            </a:r>
          </a:p>
          <a:p>
            <a:r>
              <a:rPr lang="en-US" sz="1800" dirty="0"/>
              <a:t> </a:t>
            </a:r>
          </a:p>
          <a:p>
            <a:pPr lvl="0"/>
            <a:r>
              <a:rPr lang="en-US" sz="1800" dirty="0"/>
              <a:t>10. What did TechCorp have that helped Dorinda?</a:t>
            </a:r>
          </a:p>
          <a:p>
            <a:pPr lvl="0">
              <a:buFont typeface="+mj-lt"/>
              <a:buAutoNum type="alphaLcParenR"/>
            </a:pPr>
            <a:r>
              <a:rPr lang="en-US" sz="1800" dirty="0">
                <a:solidFill>
                  <a:srgbClr val="FF0000"/>
                </a:solidFill>
              </a:rPr>
              <a:t>A women’s peer networking group</a:t>
            </a:r>
          </a:p>
          <a:p>
            <a:pPr lvl="0">
              <a:buFont typeface="+mj-lt"/>
              <a:buAutoNum type="alphaLcParenR"/>
            </a:pPr>
            <a:r>
              <a:rPr lang="en-US" sz="1800" dirty="0"/>
              <a:t>An external consultant</a:t>
            </a:r>
          </a:p>
          <a:p>
            <a:pPr lvl="0">
              <a:buFont typeface="+mj-lt"/>
              <a:buAutoNum type="alphaLcParenR"/>
            </a:pPr>
            <a:r>
              <a:rPr lang="en-US" sz="1800" dirty="0"/>
              <a:t>Flextime</a:t>
            </a:r>
          </a:p>
          <a:p>
            <a:pPr lvl="0">
              <a:buFont typeface="+mj-lt"/>
              <a:buAutoNum type="alphaLcParenR"/>
            </a:pPr>
            <a:r>
              <a:rPr lang="en-US" sz="1800" dirty="0"/>
              <a:t>Higher pay</a:t>
            </a:r>
          </a:p>
          <a:p>
            <a:r>
              <a:rPr lang="en-US" sz="1800" dirty="0">
                <a:solidFill>
                  <a:srgbClr val="FF0000"/>
                </a:solidFill>
              </a:rPr>
              <a:t>Dorinda was helped by the women’s peer networking group. She was also helped by the chance to join a professional networking group for women.</a:t>
            </a:r>
          </a:p>
          <a:p>
            <a:endParaRPr 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Pair Women with Mentors</a:t>
            </a:r>
            <a:endParaRPr lang="en-US" noProof="0" dirty="0"/>
          </a:p>
        </p:txBody>
      </p:sp>
      <p:sp>
        <p:nvSpPr>
          <p:cNvPr id="50180" name="Text Placeholder 3"/>
          <p:cNvSpPr>
            <a:spLocks noGrp="1"/>
          </p:cNvSpPr>
          <p:nvPr>
            <p:ph type="body" sz="quarter" idx="10"/>
          </p:nvPr>
        </p:nvSpPr>
        <p:spPr>
          <a:ln>
            <a:miter lim="800000"/>
            <a:headEnd/>
            <a:tailEnd/>
          </a:ln>
        </p:spPr>
        <p:txBody>
          <a:bodyPr/>
          <a:lstStyle/>
          <a:p>
            <a:r>
              <a:rPr lang="en-US" sz="2800" i="1" dirty="0"/>
              <a:t>I think the key is for women not to set any limits.</a:t>
            </a:r>
          </a:p>
          <a:p>
            <a:endParaRPr lang="en-US" sz="2800" dirty="0"/>
          </a:p>
          <a:p>
            <a:pPr algn="ctr"/>
            <a:r>
              <a:rPr lang="en-US" sz="2800" b="1" i="1" dirty="0"/>
              <a:t>Martina Navratilova</a:t>
            </a:r>
            <a:endParaRPr lang="en-US" sz="2800" dirty="0"/>
          </a:p>
          <a:p>
            <a:endParaRPr lang="en-US" sz="2800" dirty="0"/>
          </a:p>
        </p:txBody>
      </p:sp>
      <p:sp>
        <p:nvSpPr>
          <p:cNvPr id="50179" name="Content Placeholder 2"/>
          <p:cNvSpPr>
            <a:spLocks noGrp="1"/>
          </p:cNvSpPr>
          <p:nvPr>
            <p:ph type="body" sz="quarter" idx="11"/>
          </p:nvPr>
        </p:nvSpPr>
        <p:spPr/>
        <p:txBody>
          <a:bodyPr/>
          <a:lstStyle/>
          <a:p>
            <a:pPr indent="0"/>
            <a:r>
              <a:rPr lang="en-US" sz="2800" dirty="0"/>
              <a:t>Mentoring is one of the best investments you can make in employees. Studies show that women especially benefit from being mentored by other successful women.</a:t>
            </a:r>
            <a:endParaRPr lang="en-US" sz="30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EDEA85F-2DBF-4BA3-9E17-0F6FF1BDBB89}"/>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noProof="0" dirty="0"/>
              <a:t>Benefits of Mentoring</a:t>
            </a:r>
          </a:p>
        </p:txBody>
      </p:sp>
      <p:grpSp>
        <p:nvGrpSpPr>
          <p:cNvPr id="2" name="Group 1">
            <a:extLst>
              <a:ext uri="{FF2B5EF4-FFF2-40B4-BE49-F238E27FC236}">
                <a16:creationId xmlns:a16="http://schemas.microsoft.com/office/drawing/2014/main" id="{7758BAA8-2265-49B3-8712-5778010B5611}"/>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C905FE68-8C20-4ED5-B39C-A668F2FEC365}"/>
                </a:ext>
              </a:extLst>
            </p:cNvPr>
            <p:cNvSpPr/>
            <p:nvPr/>
          </p:nvSpPr>
          <p:spPr>
            <a:xfrm>
              <a:off x="457200" y="2143461"/>
              <a:ext cx="8229600" cy="856800"/>
            </a:xfrm>
            <a:prstGeom prst="rect">
              <a:avLst/>
            </a:pr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E9B870A-4988-4AA2-B794-195F8C7C8B1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Increased employee investment</a:t>
              </a:r>
            </a:p>
          </p:txBody>
        </p:sp>
        <p:sp>
          <p:nvSpPr>
            <p:cNvPr id="6" name="Rectangle 5">
              <a:extLst>
                <a:ext uri="{FF2B5EF4-FFF2-40B4-BE49-F238E27FC236}">
                  <a16:creationId xmlns:a16="http://schemas.microsoft.com/office/drawing/2014/main" id="{06037440-AC53-48A0-9948-754EA6F081DF}"/>
                </a:ext>
              </a:extLst>
            </p:cNvPr>
            <p:cNvSpPr/>
            <p:nvPr/>
          </p:nvSpPr>
          <p:spPr>
            <a:xfrm>
              <a:off x="457200" y="3685701"/>
              <a:ext cx="8229600" cy="856800"/>
            </a:xfrm>
            <a:prstGeom prst="rect">
              <a:avLst/>
            </a:prstGeom>
          </p:spPr>
          <p:style>
            <a:lnRef idx="1">
              <a:schemeClr val="accent5">
                <a:hueOff val="-1505437"/>
                <a:satOff val="7815"/>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C6AB29D-CF21-41ED-B53B-E5A294E3F7B1}"/>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Investment in their own growth and development</a:t>
              </a:r>
            </a:p>
          </p:txBody>
        </p:sp>
        <p:sp>
          <p:nvSpPr>
            <p:cNvPr id="8" name="Rectangle 7">
              <a:extLst>
                <a:ext uri="{FF2B5EF4-FFF2-40B4-BE49-F238E27FC236}">
                  <a16:creationId xmlns:a16="http://schemas.microsoft.com/office/drawing/2014/main" id="{663847E0-336D-4196-85F6-330DC471B5F7}"/>
                </a:ext>
              </a:extLst>
            </p:cNvPr>
            <p:cNvSpPr/>
            <p:nvPr/>
          </p:nvSpPr>
          <p:spPr>
            <a:xfrm>
              <a:off x="457200" y="5227941"/>
              <a:ext cx="8229600" cy="856800"/>
            </a:xfrm>
            <a:prstGeom prst="rect">
              <a:avLst/>
            </a:prstGeom>
          </p:spPr>
          <p:style>
            <a:lnRef idx="1">
              <a:schemeClr val="accent5">
                <a:hueOff val="-3010874"/>
                <a:satOff val="1563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A031620-CCF3-4A78-ADCE-319939BD0C1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Improved succession planning</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94AA889-E87C-4B11-A357-FEA6FF6B5EEC}"/>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Think Creatively</a:t>
            </a:r>
            <a:endParaRPr lang="en-US" noProof="0" dirty="0"/>
          </a:p>
        </p:txBody>
      </p:sp>
      <p:grpSp>
        <p:nvGrpSpPr>
          <p:cNvPr id="2" name="Group 1">
            <a:extLst>
              <a:ext uri="{FF2B5EF4-FFF2-40B4-BE49-F238E27FC236}">
                <a16:creationId xmlns:a16="http://schemas.microsoft.com/office/drawing/2014/main" id="{706A2590-F1E3-4284-BBBF-D8E70DD03413}"/>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90EF0BFE-2A4F-408D-8F9F-0D185EC02C55}"/>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03201" tIns="905193" rIns="20444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Pair with someone with expertise</a:t>
              </a:r>
            </a:p>
          </p:txBody>
        </p:sp>
        <p:sp>
          <p:nvSpPr>
            <p:cNvPr id="5" name="Freeform: Shape 4">
              <a:extLst>
                <a:ext uri="{FF2B5EF4-FFF2-40B4-BE49-F238E27FC236}">
                  <a16:creationId xmlns:a16="http://schemas.microsoft.com/office/drawing/2014/main" id="{63A6413C-7766-4B40-B4D7-A0924C74A0AA}"/>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03201" tIns="905193" rIns="20444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Pair a female employee with a female mentor</a:t>
              </a:r>
            </a:p>
          </p:txBody>
        </p:sp>
        <p:sp>
          <p:nvSpPr>
            <p:cNvPr id="6" name="Freeform: Shape 5">
              <a:extLst>
                <a:ext uri="{FF2B5EF4-FFF2-40B4-BE49-F238E27FC236}">
                  <a16:creationId xmlns:a16="http://schemas.microsoft.com/office/drawing/2014/main" id="{336F2E90-D40D-4F49-B787-34F568F66C62}"/>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03200" tIns="905193" rIns="20444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Foster a strong mentorship relationship</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AD28CBE-CBFF-40FB-8AB8-CB8FA7EC7C28}"/>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rmAutofit fontScale="90000"/>
          </a:bodyPr>
          <a:lstStyle/>
          <a:p>
            <a:r>
              <a:rPr lang="en-US" sz="2200" dirty="0"/>
              <a:t>Incorporate</a:t>
            </a:r>
            <a:r>
              <a:rPr lang="en-US" dirty="0"/>
              <a:t> Mentoring at Every Stage</a:t>
            </a:r>
            <a:endParaRPr lang="en-US" noProof="0" dirty="0"/>
          </a:p>
        </p:txBody>
      </p:sp>
      <p:grpSp>
        <p:nvGrpSpPr>
          <p:cNvPr id="2" name="Group 1">
            <a:extLst>
              <a:ext uri="{FF2B5EF4-FFF2-40B4-BE49-F238E27FC236}">
                <a16:creationId xmlns:a16="http://schemas.microsoft.com/office/drawing/2014/main" id="{F41ABAEB-5542-4CF7-9D97-55A532E14970}"/>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694B48B0-A2E0-422E-A758-045A8998ADCF}"/>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Demonstrates long term investment</a:t>
              </a:r>
            </a:p>
          </p:txBody>
        </p:sp>
        <p:sp>
          <p:nvSpPr>
            <p:cNvPr id="5" name="Freeform: Shape 4">
              <a:extLst>
                <a:ext uri="{FF2B5EF4-FFF2-40B4-BE49-F238E27FC236}">
                  <a16:creationId xmlns:a16="http://schemas.microsoft.com/office/drawing/2014/main" id="{8DADDE2E-A410-4D7F-9BE8-5445A375D177}"/>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13359" tIns="213361" rIns="213360" bIns="815699" numCol="1" spcCol="1270" anchor="ctr" anchorCtr="0">
              <a:noAutofit/>
            </a:bodyPr>
            <a:lstStyle/>
            <a:p>
              <a:pPr marL="0" lvl="0" indent="0" algn="ctr" defTabSz="1333500">
                <a:lnSpc>
                  <a:spcPct val="90000"/>
                </a:lnSpc>
                <a:spcBef>
                  <a:spcPct val="0"/>
                </a:spcBef>
                <a:spcAft>
                  <a:spcPct val="35000"/>
                </a:spcAft>
                <a:buNone/>
              </a:pPr>
              <a:r>
                <a:rPr lang="en-US" sz="3000" kern="1200" dirty="0"/>
                <a:t>Pair women employees with mentors immediately</a:t>
              </a:r>
            </a:p>
          </p:txBody>
        </p:sp>
        <p:sp>
          <p:nvSpPr>
            <p:cNvPr id="6" name="Freeform: Shape 5">
              <a:extLst>
                <a:ext uri="{FF2B5EF4-FFF2-40B4-BE49-F238E27FC236}">
                  <a16:creationId xmlns:a16="http://schemas.microsoft.com/office/drawing/2014/main" id="{4BD885B7-A3C1-4397-8FAC-AE39E866054C}"/>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13359" tIns="213361" rIns="213360" bIns="815700" numCol="1" spcCol="1270" anchor="ctr" anchorCtr="0">
              <a:noAutofit/>
            </a:bodyPr>
            <a:lstStyle/>
            <a:p>
              <a:pPr marL="0" lvl="0" indent="0" algn="ctr" defTabSz="1333500">
                <a:lnSpc>
                  <a:spcPct val="90000"/>
                </a:lnSpc>
                <a:spcBef>
                  <a:spcPct val="0"/>
                </a:spcBef>
                <a:spcAft>
                  <a:spcPct val="35000"/>
                </a:spcAft>
                <a:buNone/>
              </a:pPr>
              <a:r>
                <a:rPr lang="en-US" sz="3000" kern="1200" dirty="0"/>
                <a:t>Do not wait to pair a woman with a mentor</a:t>
              </a:r>
            </a:p>
          </p:txBody>
        </p:sp>
      </p:grpSp>
    </p:spTree>
    <p:extLst>
      <p:ext uri="{BB962C8B-B14F-4D97-AF65-F5344CB8AC3E}">
        <p14:creationId xmlns:p14="http://schemas.microsoft.com/office/powerpoint/2010/main" val="799195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C838691-3BF3-45E2-AB3F-E90B807795A5}"/>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Encourage Women to Mentor</a:t>
            </a:r>
            <a:endParaRPr lang="en-US" noProof="0" dirty="0"/>
          </a:p>
        </p:txBody>
      </p:sp>
      <p:grpSp>
        <p:nvGrpSpPr>
          <p:cNvPr id="2" name="Group 1">
            <a:extLst>
              <a:ext uri="{FF2B5EF4-FFF2-40B4-BE49-F238E27FC236}">
                <a16:creationId xmlns:a16="http://schemas.microsoft.com/office/drawing/2014/main" id="{C1C1B05A-9F11-4202-B828-C3C755C7E2D2}"/>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E03B6DBE-FC3B-44CA-AEA7-C49BB4C996FB}"/>
                </a:ext>
              </a:extLst>
            </p:cNvPr>
            <p:cNvSpPr/>
            <p:nvPr/>
          </p:nvSpPr>
          <p:spPr>
            <a:xfrm>
              <a:off x="457200" y="1600200"/>
              <a:ext cx="4525963" cy="4525963"/>
            </a:xfrm>
            <a:prstGeom prst="pie">
              <a:avLst>
                <a:gd name="adj1" fmla="val 5400000"/>
                <a:gd name="adj2" fmla="val 16200000"/>
              </a:avLst>
            </a:pr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B5F6FF86-62C5-4D1B-9079-6D9E6E422CEA}"/>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Half of the mentorship equation</a:t>
              </a:r>
            </a:p>
          </p:txBody>
        </p:sp>
        <p:sp>
          <p:nvSpPr>
            <p:cNvPr id="6" name="Partial Circle 5">
              <a:extLst>
                <a:ext uri="{FF2B5EF4-FFF2-40B4-BE49-F238E27FC236}">
                  <a16:creationId xmlns:a16="http://schemas.microsoft.com/office/drawing/2014/main" id="{E37343D3-C191-4304-BC69-E60B520AA270}"/>
                </a:ext>
              </a:extLst>
            </p:cNvPr>
            <p:cNvSpPr/>
            <p:nvPr/>
          </p:nvSpPr>
          <p:spPr>
            <a:xfrm>
              <a:off x="1249244" y="2957991"/>
              <a:ext cx="2941873" cy="2941873"/>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sp>
        <p:sp>
          <p:nvSpPr>
            <p:cNvPr id="7" name="Freeform: Shape 6">
              <a:extLst>
                <a:ext uri="{FF2B5EF4-FFF2-40B4-BE49-F238E27FC236}">
                  <a16:creationId xmlns:a16="http://schemas.microsoft.com/office/drawing/2014/main" id="{C61937DC-F47F-48B9-85B0-EC6167FA647D}"/>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5">
                <a:hueOff val="-1505437"/>
                <a:satOff val="7815"/>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Encourage women to mentor</a:t>
              </a:r>
            </a:p>
          </p:txBody>
        </p:sp>
        <p:sp>
          <p:nvSpPr>
            <p:cNvPr id="8" name="Partial Circle 7">
              <a:extLst>
                <a:ext uri="{FF2B5EF4-FFF2-40B4-BE49-F238E27FC236}">
                  <a16:creationId xmlns:a16="http://schemas.microsoft.com/office/drawing/2014/main" id="{C78EC4B6-6596-4E3D-93E7-28FFEEAA2E21}"/>
                </a:ext>
              </a:extLst>
            </p:cNvPr>
            <p:cNvSpPr/>
            <p:nvPr/>
          </p:nvSpPr>
          <p:spPr>
            <a:xfrm>
              <a:off x="2041287" y="4315779"/>
              <a:ext cx="1357787" cy="1357787"/>
            </a:xfrm>
            <a:prstGeom prst="pie">
              <a:avLst>
                <a:gd name="adj1" fmla="val 5400000"/>
                <a:gd name="adj2" fmla="val 16200000"/>
              </a:avLst>
            </a:pr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sp>
        <p:sp>
          <p:nvSpPr>
            <p:cNvPr id="9" name="Freeform: Shape 8">
              <a:extLst>
                <a:ext uri="{FF2B5EF4-FFF2-40B4-BE49-F238E27FC236}">
                  <a16:creationId xmlns:a16="http://schemas.microsoft.com/office/drawing/2014/main" id="{10CA3FBE-2B8C-4B87-B8AF-CE4CF4A20BC0}"/>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5">
                <a:hueOff val="-3010874"/>
                <a:satOff val="1563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Demonstrate an investment</a:t>
              </a:r>
            </a:p>
          </p:txBody>
        </p:sp>
      </p:grpSp>
    </p:spTree>
    <p:extLst>
      <p:ext uri="{BB962C8B-B14F-4D97-AF65-F5344CB8AC3E}">
        <p14:creationId xmlns:p14="http://schemas.microsoft.com/office/powerpoint/2010/main" val="872574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E700061-32E9-4641-9516-2E14809F10E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2335EB28-CE94-4BB0-A064-B775669903E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A0208F6-C167-4958-A977-4A67D45267E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chemeClr val="accent6">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The longer Dorinda worked with her mentor, Suzette, the more she learned</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D016C244-DDF5-482E-BA91-AB5AE1CBEB23}"/>
                </a:ext>
              </a:extLst>
            </p:cNvPr>
            <p:cNvSpPr/>
            <p:nvPr/>
          </p:nvSpPr>
          <p:spPr>
            <a:xfrm>
              <a:off x="850999" y="2809281"/>
              <a:ext cx="1023203" cy="1023203"/>
            </a:xfrm>
            <a:prstGeom prst="roundRect">
              <a:avLst>
                <a:gd name="adj" fmla="val 16670"/>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652A4D9-61AA-4A29-BA57-ED3DB741224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Suzette’s specialty different than her own</a:t>
              </a:r>
            </a:p>
          </p:txBody>
        </p:sp>
        <p:sp>
          <p:nvSpPr>
            <p:cNvPr id="7" name="Rectangle: Rounded Corners 6">
              <a:extLst>
                <a:ext uri="{FF2B5EF4-FFF2-40B4-BE49-F238E27FC236}">
                  <a16:creationId xmlns:a16="http://schemas.microsoft.com/office/drawing/2014/main" id="{3900534E-D01E-4A41-8353-B12AE83FC6DB}"/>
                </a:ext>
              </a:extLst>
            </p:cNvPr>
            <p:cNvSpPr/>
            <p:nvPr/>
          </p:nvSpPr>
          <p:spPr>
            <a:xfrm>
              <a:off x="850999" y="3955269"/>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408FDDBC-F01A-4DD7-B819-730E9CA9663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TechCorp takes mentoring very seriously</a:t>
              </a:r>
            </a:p>
          </p:txBody>
        </p:sp>
        <p:sp>
          <p:nvSpPr>
            <p:cNvPr id="9" name="Rectangle: Rounded Corners 8">
              <a:extLst>
                <a:ext uri="{FF2B5EF4-FFF2-40B4-BE49-F238E27FC236}">
                  <a16:creationId xmlns:a16="http://schemas.microsoft.com/office/drawing/2014/main" id="{FD9E057B-12FC-4DAF-8CF9-112FE7595CA6}"/>
                </a:ext>
              </a:extLst>
            </p:cNvPr>
            <p:cNvSpPr/>
            <p:nvPr/>
          </p:nvSpPr>
          <p:spPr>
            <a:xfrm>
              <a:off x="850999" y="5101257"/>
              <a:ext cx="1023203" cy="1023203"/>
            </a:xfrm>
            <a:prstGeom prst="roundRect">
              <a:avLst>
                <a:gd name="adj" fmla="val 16670"/>
              </a:avLst>
            </a:pr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BC375B7E-84CB-4C7C-865B-47595C4C1D4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241982" tIns="241982" rIns="241982" bIns="241982" numCol="1" spcCol="1270" anchor="ctr" anchorCtr="0">
              <a:noAutofit/>
            </a:bodyPr>
            <a:lstStyle/>
            <a:p>
              <a:pPr marL="0" lvl="0" indent="0" algn="ctr" defTabSz="1200150">
                <a:lnSpc>
                  <a:spcPct val="90000"/>
                </a:lnSpc>
                <a:spcBef>
                  <a:spcPct val="0"/>
                </a:spcBef>
                <a:spcAft>
                  <a:spcPct val="35000"/>
                </a:spcAft>
                <a:buNone/>
              </a:pPr>
              <a:r>
                <a:rPr lang="en-US" sz="2700" kern="1200" dirty="0"/>
                <a:t>Pairs women with women mentors</a:t>
              </a:r>
            </a:p>
          </p:txBody>
        </p:sp>
      </p:grpSp>
    </p:spTree>
    <p:extLst>
      <p:ext uri="{BB962C8B-B14F-4D97-AF65-F5344CB8AC3E}">
        <p14:creationId xmlns:p14="http://schemas.microsoft.com/office/powerpoint/2010/main" val="39458371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1. What should we do for women employees?</a:t>
            </a:r>
          </a:p>
          <a:p>
            <a:pPr marL="114300" lvl="0" indent="-457200">
              <a:buFont typeface="+mj-lt"/>
              <a:buAutoNum type="alphaLcParenR"/>
            </a:pPr>
            <a:r>
              <a:rPr lang="en-US" sz="2500" dirty="0"/>
              <a:t>Pair them with mentors</a:t>
            </a:r>
          </a:p>
          <a:p>
            <a:pPr marL="114300" lvl="0" indent="-457200">
              <a:buFont typeface="+mj-lt"/>
              <a:buAutoNum type="alphaLcParenR"/>
            </a:pPr>
            <a:r>
              <a:rPr lang="en-US" sz="2500" dirty="0"/>
              <a:t>Criticize them</a:t>
            </a:r>
          </a:p>
          <a:p>
            <a:pPr marL="114300" lvl="0" indent="-457200">
              <a:buFont typeface="+mj-lt"/>
              <a:buAutoNum type="alphaLcParenR"/>
            </a:pPr>
            <a:r>
              <a:rPr lang="en-US" sz="2500" dirty="0"/>
              <a:t>Defend them</a:t>
            </a:r>
          </a:p>
          <a:p>
            <a:pPr marL="114300" lvl="0" indent="-457200">
              <a:buFont typeface="+mj-lt"/>
              <a:buAutoNum type="alphaLcParenR"/>
            </a:pPr>
            <a:r>
              <a:rPr lang="en-US" sz="2500" dirty="0"/>
              <a:t>Ignore them</a:t>
            </a:r>
          </a:p>
          <a:p>
            <a:pPr marL="114300" lvl="0" indent="-457200">
              <a:buFont typeface="+mj-lt"/>
              <a:buAutoNum type="alphaLcParenR"/>
            </a:pPr>
            <a:endParaRPr lang="en-US" sz="2500" dirty="0"/>
          </a:p>
          <a:p>
            <a:pPr lvl="0"/>
            <a:r>
              <a:rPr lang="en-US" sz="2500" dirty="0"/>
              <a:t>2. What is a benefit of mentoring for mentees?</a:t>
            </a:r>
          </a:p>
          <a:p>
            <a:pPr marL="114300" lvl="0" indent="-457200">
              <a:buFont typeface="+mj-lt"/>
              <a:buAutoNum type="alphaLcParenR"/>
            </a:pPr>
            <a:r>
              <a:rPr lang="en-US" sz="2500" dirty="0"/>
              <a:t>Builds their confidence</a:t>
            </a:r>
          </a:p>
          <a:p>
            <a:pPr marL="114300" lvl="0" indent="-457200">
              <a:buFont typeface="+mj-lt"/>
              <a:buAutoNum type="alphaLcParenR"/>
            </a:pPr>
            <a:r>
              <a:rPr lang="en-US" sz="2500" dirty="0"/>
              <a:t>Shows confidence in them.</a:t>
            </a:r>
          </a:p>
          <a:p>
            <a:pPr marL="114300" lvl="0" indent="-457200">
              <a:buFont typeface="+mj-lt"/>
              <a:buAutoNum type="alphaLcParenR"/>
            </a:pPr>
            <a:r>
              <a:rPr lang="en-US" sz="2500" dirty="0"/>
              <a:t>Helps them grow</a:t>
            </a:r>
          </a:p>
          <a:p>
            <a:pPr marL="114300" lvl="0" indent="-457200">
              <a:buFont typeface="+mj-lt"/>
              <a:buAutoNum type="alphaLcParenR"/>
            </a:pPr>
            <a:r>
              <a:rPr lang="en-US" sz="2500" dirty="0"/>
              <a:t>All of these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Women and the Workforce</a:t>
            </a:r>
            <a:endParaRPr lang="en-US" noProof="0" dirty="0"/>
          </a:p>
        </p:txBody>
      </p:sp>
      <p:sp>
        <p:nvSpPr>
          <p:cNvPr id="10244" name="Text Placeholder 3"/>
          <p:cNvSpPr>
            <a:spLocks noGrp="1"/>
          </p:cNvSpPr>
          <p:nvPr>
            <p:ph type="body" sz="quarter" idx="10"/>
          </p:nvPr>
        </p:nvSpPr>
        <p:spPr>
          <a:ln>
            <a:miter lim="800000"/>
            <a:headEnd/>
            <a:tailEnd/>
          </a:ln>
        </p:spPr>
        <p:txBody>
          <a:bodyPr/>
          <a:lstStyle/>
          <a:p>
            <a:r>
              <a:rPr lang="en-US" sz="2800" i="1" dirty="0"/>
              <a:t>Women are leaders everywhere you look, from a CEO to a housewife who holds together a home.</a:t>
            </a:r>
          </a:p>
          <a:p>
            <a:endParaRPr lang="en-US" sz="2800" i="1" dirty="0"/>
          </a:p>
          <a:p>
            <a:pPr algn="ctr"/>
            <a:r>
              <a:rPr lang="en-US" sz="2800" b="1" i="1" dirty="0"/>
              <a:t>Denise Clarke</a:t>
            </a:r>
            <a:endParaRPr lang="en-US" sz="2800" i="1" dirty="0"/>
          </a:p>
          <a:p>
            <a:endParaRPr lang="en-US" sz="2800" i="1" dirty="0"/>
          </a:p>
        </p:txBody>
      </p:sp>
      <p:sp>
        <p:nvSpPr>
          <p:cNvPr id="10243" name="Content Placeholder 2"/>
          <p:cNvSpPr>
            <a:spLocks noGrp="1"/>
          </p:cNvSpPr>
          <p:nvPr>
            <p:ph type="body" sz="quarter" idx="11"/>
          </p:nvPr>
        </p:nvSpPr>
        <p:spPr/>
        <p:txBody>
          <a:bodyPr/>
          <a:lstStyle/>
          <a:p>
            <a:pPr indent="0"/>
            <a:r>
              <a:rPr lang="en-US" dirty="0"/>
              <a:t>American women have always been part of the paid workforce, since the earliest days of our history. Since the 1940s, increasing numbers of women have been entering the paid workforce, and today the number of women who are employed outside the home is the greatest it’s ever been.</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143000"/>
            <a:ext cx="8229600" cy="5410200"/>
          </a:xfrm>
        </p:spPr>
        <p:txBody>
          <a:bodyPr>
            <a:normAutofit fontScale="92500" lnSpcReduction="10000"/>
          </a:bodyPr>
          <a:lstStyle/>
          <a:p>
            <a:pPr lvl="0"/>
            <a:r>
              <a:rPr lang="en-US" sz="2500" dirty="0"/>
              <a:t>3. What should you do if you cannot find a suitable female mentor for a woman?</a:t>
            </a:r>
          </a:p>
          <a:p>
            <a:pPr marL="114300" lvl="0" indent="-457200">
              <a:buFont typeface="+mj-lt"/>
              <a:buAutoNum type="alphaLcParenR"/>
            </a:pPr>
            <a:r>
              <a:rPr lang="en-US" sz="2500" dirty="0"/>
              <a:t>Do not pair her with a mentor</a:t>
            </a:r>
          </a:p>
          <a:p>
            <a:pPr marL="114300" lvl="0" indent="-457200">
              <a:buFont typeface="+mj-lt"/>
              <a:buAutoNum type="alphaLcParenR"/>
            </a:pPr>
            <a:r>
              <a:rPr lang="en-US" sz="2500" dirty="0"/>
              <a:t>Pair her with a suitable male mentor</a:t>
            </a:r>
          </a:p>
          <a:p>
            <a:pPr marL="114300" lvl="0" indent="-457200">
              <a:buFont typeface="+mj-lt"/>
              <a:buAutoNum type="alphaLcParenR"/>
            </a:pPr>
            <a:r>
              <a:rPr lang="en-US" sz="2500" dirty="0"/>
              <a:t>Hire someone to mentor her</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4. Which is a way to think creatively about mentoring?</a:t>
            </a:r>
          </a:p>
          <a:p>
            <a:pPr marL="114300" lvl="0" indent="-457200">
              <a:buFont typeface="+mj-lt"/>
              <a:buAutoNum type="alphaLcParenR"/>
            </a:pPr>
            <a:r>
              <a:rPr lang="en-US" sz="2500" dirty="0"/>
              <a:t>Encourage the employee to seek multiple mentors</a:t>
            </a:r>
          </a:p>
          <a:p>
            <a:pPr marL="457200" lvl="0" indent="-457200">
              <a:buFont typeface="+mj-lt"/>
              <a:buAutoNum type="alphaLcParenR"/>
            </a:pPr>
            <a:r>
              <a:rPr lang="en-US" sz="2500" dirty="0"/>
              <a:t>Encourage the employee to seek a mentor outside the organization</a:t>
            </a:r>
          </a:p>
          <a:p>
            <a:pPr marL="457200" lvl="0" indent="-457200">
              <a:buFont typeface="+mj-lt"/>
              <a:buAutoNum type="alphaLcParenR"/>
            </a:pPr>
            <a:r>
              <a:rPr lang="en-US" sz="2500" dirty="0"/>
              <a:t>Pair the employee with a mentor who has a different specialty than she does</a:t>
            </a:r>
          </a:p>
          <a:p>
            <a:pPr marL="114300" lvl="0" indent="-457200">
              <a:buFont typeface="+mj-lt"/>
              <a:buAutoNum type="alphaLcParenR"/>
            </a:pPr>
            <a:r>
              <a:rPr lang="en-US" sz="2500" dirty="0"/>
              <a:t>Punish them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When should mentoring be incorporated into an employee’s career?</a:t>
            </a:r>
          </a:p>
          <a:p>
            <a:pPr marL="114300" lvl="0" indent="-457200">
              <a:buFont typeface="+mj-lt"/>
              <a:buAutoNum type="alphaLcParenR"/>
            </a:pPr>
            <a:r>
              <a:rPr lang="en-US" sz="2500" dirty="0"/>
              <a:t>When she reaches management</a:t>
            </a:r>
          </a:p>
          <a:p>
            <a:pPr marL="114300" lvl="0" indent="-457200">
              <a:buFont typeface="+mj-lt"/>
              <a:buAutoNum type="alphaLcParenR"/>
            </a:pPr>
            <a:r>
              <a:rPr lang="en-US" sz="2500" dirty="0"/>
              <a:t>At every stage</a:t>
            </a:r>
          </a:p>
          <a:p>
            <a:pPr marL="114300" lvl="0" indent="-457200">
              <a:buFont typeface="+mj-lt"/>
              <a:buAutoNum type="alphaLcParenR"/>
            </a:pPr>
            <a:r>
              <a:rPr lang="en-US" sz="2500" dirty="0"/>
              <a:t>When she threatens to quit</a:t>
            </a:r>
          </a:p>
          <a:p>
            <a:pPr marL="114300" lvl="0" indent="-457200">
              <a:buFont typeface="+mj-lt"/>
              <a:buAutoNum type="alphaLcParenR"/>
            </a:pPr>
            <a:r>
              <a:rPr lang="en-US" sz="2500" dirty="0"/>
              <a:t>For the first year only</a:t>
            </a:r>
          </a:p>
          <a:p>
            <a:pPr marL="114300" lvl="0" indent="-457200">
              <a:buFont typeface="+mj-lt"/>
              <a:buAutoNum type="alphaLcParenR"/>
            </a:pPr>
            <a:endParaRPr lang="en-US" sz="2500" dirty="0"/>
          </a:p>
          <a:p>
            <a:pPr lvl="0"/>
            <a:r>
              <a:rPr lang="en-US" sz="2500" dirty="0"/>
              <a:t>6. Which is true of mentoring across the career?</a:t>
            </a:r>
          </a:p>
          <a:p>
            <a:pPr marL="114300" lvl="0" indent="-457200">
              <a:buFont typeface="+mj-lt"/>
              <a:buAutoNum type="alphaLcParenR"/>
            </a:pPr>
            <a:r>
              <a:rPr lang="en-US" sz="2500" dirty="0"/>
              <a:t>Employees may work with one mentor long term</a:t>
            </a:r>
          </a:p>
          <a:p>
            <a:pPr marL="114300" lvl="0" indent="-457200">
              <a:buFont typeface="+mj-lt"/>
              <a:buAutoNum type="alphaLcParenR"/>
            </a:pPr>
            <a:r>
              <a:rPr lang="en-US" sz="2500" dirty="0"/>
              <a:t>Employees may work with different mentors at different times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Employees may be both mentor and mentee</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7. Which is true of being a mentor?</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has benefits for the mentor as well as the mentee</a:t>
            </a:r>
          </a:p>
          <a:p>
            <a:pPr marL="114300" lvl="0" indent="-457200">
              <a:buFont typeface="+mj-lt"/>
              <a:buAutoNum type="alphaLcParenR"/>
            </a:pPr>
            <a:r>
              <a:rPr lang="en-US" sz="2500" dirty="0"/>
              <a:t>It is an opportunity to demonstrate expertise</a:t>
            </a:r>
          </a:p>
          <a:p>
            <a:pPr marL="114300" lvl="0" indent="-457200">
              <a:buFont typeface="+mj-lt"/>
              <a:buAutoNum type="alphaLcParenR"/>
            </a:pPr>
            <a:r>
              <a:rPr lang="en-US" sz="2500" dirty="0"/>
              <a:t>It is an opportunity demonstrate leadership</a:t>
            </a:r>
          </a:p>
          <a:p>
            <a:pPr marL="114300" lvl="0" indent="-457200">
              <a:buFont typeface="+mj-lt"/>
              <a:buAutoNum type="alphaLcParenR"/>
            </a:pPr>
            <a:endParaRPr lang="en-US" sz="2500" dirty="0"/>
          </a:p>
          <a:p>
            <a:pPr lvl="0"/>
            <a:r>
              <a:rPr lang="en-US" sz="2500" dirty="0"/>
              <a:t>8. Female employees should be encouraged to do what?</a:t>
            </a:r>
          </a:p>
          <a:p>
            <a:pPr marL="114300" lvl="0" indent="-457200">
              <a:buFont typeface="+mj-lt"/>
              <a:buAutoNum type="alphaLcParenR"/>
            </a:pPr>
            <a:r>
              <a:rPr lang="en-US" sz="2500" dirty="0"/>
              <a:t>Step aside</a:t>
            </a:r>
          </a:p>
          <a:p>
            <a:pPr marL="114300" lvl="0" indent="-457200">
              <a:buFont typeface="+mj-lt"/>
              <a:buAutoNum type="alphaLcParenR"/>
            </a:pPr>
            <a:r>
              <a:rPr lang="en-US" sz="2500" dirty="0"/>
              <a:t>Mentor only other female employees</a:t>
            </a:r>
          </a:p>
          <a:p>
            <a:pPr marL="114300" lvl="0" indent="-457200">
              <a:buFont typeface="+mj-lt"/>
              <a:buAutoNum type="alphaLcParenR"/>
            </a:pPr>
            <a:r>
              <a:rPr lang="en-US" sz="2500" dirty="0"/>
              <a:t>Mentor only male employees</a:t>
            </a:r>
          </a:p>
          <a:p>
            <a:pPr marL="114300" lvl="0" indent="-457200">
              <a:buFont typeface="+mj-lt"/>
              <a:buAutoNum type="alphaLcParenR"/>
            </a:pPr>
            <a:r>
              <a:rPr lang="en-US" sz="2500" dirty="0"/>
              <a:t>Mentor employees of all genders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9. How did TechCorp approach mentoring?</a:t>
            </a:r>
          </a:p>
          <a:p>
            <a:pPr marL="171450" lvl="0" indent="-514350">
              <a:buFont typeface="+mj-lt"/>
              <a:buAutoNum type="alphaLcParenR"/>
            </a:pPr>
            <a:r>
              <a:rPr lang="en-US" sz="2500" dirty="0"/>
              <a:t>Creatively</a:t>
            </a:r>
          </a:p>
          <a:p>
            <a:pPr marL="171450" lvl="0" indent="-514350">
              <a:buFont typeface="+mj-lt"/>
              <a:buAutoNum type="alphaLcParenR"/>
            </a:pPr>
            <a:r>
              <a:rPr lang="en-US" sz="2500" dirty="0"/>
              <a:t>Traditionally</a:t>
            </a:r>
          </a:p>
          <a:p>
            <a:pPr marL="171450" lvl="0" indent="-514350">
              <a:buFont typeface="+mj-lt"/>
              <a:buAutoNum type="alphaLcParenR"/>
            </a:pPr>
            <a:r>
              <a:rPr lang="en-US" sz="2500" dirty="0"/>
              <a:t>Lazily</a:t>
            </a:r>
          </a:p>
          <a:p>
            <a:pPr marL="171450" lvl="0" indent="-514350">
              <a:buFont typeface="+mj-lt"/>
              <a:buAutoNum type="alphaLcParenR"/>
            </a:pPr>
            <a:r>
              <a:rPr lang="en-US" sz="2500" dirty="0"/>
              <a:t>None of these</a:t>
            </a:r>
          </a:p>
          <a:p>
            <a:pPr marL="171450" lvl="0" indent="-514350">
              <a:buFont typeface="+mj-lt"/>
              <a:buAutoNum type="alphaLcParenR"/>
            </a:pPr>
            <a:endParaRPr lang="en-US" sz="2500" dirty="0"/>
          </a:p>
          <a:p>
            <a:pPr lvl="0"/>
            <a:r>
              <a:rPr lang="en-US" sz="2500" dirty="0"/>
              <a:t>10. What did Suzette encourage Dorinda to do?</a:t>
            </a:r>
          </a:p>
          <a:p>
            <a:pPr marL="171450" lvl="0" indent="-514350">
              <a:buFont typeface="+mj-lt"/>
              <a:buAutoNum type="alphaLcParenR"/>
            </a:pPr>
            <a:r>
              <a:rPr lang="en-US" sz="2500" dirty="0"/>
              <a:t>Find a new mentor</a:t>
            </a:r>
          </a:p>
          <a:p>
            <a:pPr marL="171450" lvl="0" indent="-514350">
              <a:buFont typeface="+mj-lt"/>
              <a:buAutoNum type="alphaLcParenR"/>
            </a:pPr>
            <a:r>
              <a:rPr lang="en-US" sz="2500" dirty="0"/>
              <a:t>Become a mentor herself</a:t>
            </a:r>
          </a:p>
          <a:p>
            <a:pPr marL="171450" lvl="0" indent="-514350">
              <a:buFont typeface="+mj-lt"/>
              <a:buAutoNum type="alphaLcParenR"/>
            </a:pPr>
            <a:r>
              <a:rPr lang="en-US" sz="2500" dirty="0"/>
              <a:t>Seek out more training</a:t>
            </a:r>
          </a:p>
          <a:p>
            <a:pPr marL="171450" lvl="0" indent="-514350">
              <a:buFont typeface="+mj-lt"/>
              <a:buAutoNum type="alphaLcParenR"/>
            </a:pPr>
            <a:r>
              <a:rPr lang="en-US" sz="2500" dirty="0"/>
              <a:t>Brainstorm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1. What should we do for women employees?</a:t>
            </a:r>
          </a:p>
          <a:p>
            <a:pPr lvl="0">
              <a:buFont typeface="+mj-lt"/>
              <a:buAutoNum type="alphaLcParenR"/>
            </a:pPr>
            <a:r>
              <a:rPr lang="en-US" sz="1800" dirty="0">
                <a:solidFill>
                  <a:srgbClr val="FF0000"/>
                </a:solidFill>
              </a:rPr>
              <a:t>Pair them with mentors</a:t>
            </a:r>
          </a:p>
          <a:p>
            <a:pPr lvl="0">
              <a:buFont typeface="+mj-lt"/>
              <a:buAutoNum type="alphaLcParenR"/>
            </a:pPr>
            <a:r>
              <a:rPr lang="en-US" sz="1800" dirty="0"/>
              <a:t>Criticize them</a:t>
            </a:r>
          </a:p>
          <a:p>
            <a:pPr lvl="0">
              <a:buFont typeface="+mj-lt"/>
              <a:buAutoNum type="alphaLcParenR"/>
            </a:pPr>
            <a:r>
              <a:rPr lang="en-US" sz="1800" dirty="0"/>
              <a:t>Defend them</a:t>
            </a:r>
          </a:p>
          <a:p>
            <a:pPr lvl="0">
              <a:buFont typeface="+mj-lt"/>
              <a:buAutoNum type="alphaLcParenR"/>
            </a:pPr>
            <a:r>
              <a:rPr lang="en-US" sz="1800" dirty="0"/>
              <a:t>Ignore them</a:t>
            </a:r>
          </a:p>
          <a:p>
            <a:r>
              <a:rPr lang="en-US" sz="1800" dirty="0">
                <a:solidFill>
                  <a:srgbClr val="FF0000"/>
                </a:solidFill>
              </a:rPr>
              <a:t>Mentoring is key for all employees. Women should be paired with mentors.</a:t>
            </a:r>
          </a:p>
          <a:p>
            <a:endParaRPr lang="en-US" sz="1800" dirty="0">
              <a:solidFill>
                <a:srgbClr val="FF0000"/>
              </a:solidFill>
            </a:endParaRPr>
          </a:p>
          <a:p>
            <a:pPr lvl="0"/>
            <a:r>
              <a:rPr lang="en-US" sz="1800" dirty="0"/>
              <a:t>2. What is a benefit of mentoring for mentees?</a:t>
            </a:r>
          </a:p>
          <a:p>
            <a:pPr lvl="0">
              <a:buFont typeface="+mj-lt"/>
              <a:buAutoNum type="alphaLcParenR"/>
            </a:pPr>
            <a:r>
              <a:rPr lang="en-US" sz="1800" dirty="0"/>
              <a:t>Builds their confidence</a:t>
            </a:r>
          </a:p>
          <a:p>
            <a:pPr lvl="0">
              <a:buFont typeface="+mj-lt"/>
              <a:buAutoNum type="alphaLcParenR"/>
            </a:pPr>
            <a:r>
              <a:rPr lang="en-US" sz="1800" dirty="0"/>
              <a:t>Shows confidence in them.</a:t>
            </a:r>
          </a:p>
          <a:p>
            <a:pPr lvl="0">
              <a:buFont typeface="+mj-lt"/>
              <a:buAutoNum type="alphaLcParenR"/>
            </a:pPr>
            <a:r>
              <a:rPr lang="en-US" sz="1800" dirty="0">
                <a:solidFill>
                  <a:srgbClr val="FF0000"/>
                </a:solidFill>
              </a:rPr>
              <a:t>Helps them grow</a:t>
            </a:r>
          </a:p>
          <a:p>
            <a:pPr lvl="0">
              <a:buFont typeface="+mj-lt"/>
              <a:buAutoNum type="alphaLcParenR"/>
            </a:pPr>
            <a:r>
              <a:rPr lang="en-US" sz="1800" dirty="0"/>
              <a:t>All of these</a:t>
            </a:r>
          </a:p>
          <a:p>
            <a:r>
              <a:rPr lang="en-US" sz="1800" dirty="0">
                <a:solidFill>
                  <a:srgbClr val="FF0000"/>
                </a:solidFill>
              </a:rPr>
              <a:t>Mentoring helps employees grow. It builds their confidence and shows that the organization has confidence and investment in them.</a:t>
            </a:r>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3. What should you do if you cannot find a suitable female mentor for a woman?</a:t>
            </a:r>
          </a:p>
          <a:p>
            <a:pPr lvl="0">
              <a:buFont typeface="+mj-lt"/>
              <a:buAutoNum type="alphaLcParenR"/>
            </a:pPr>
            <a:r>
              <a:rPr lang="en-US" sz="1800" dirty="0"/>
              <a:t>Do not pair her with a mentor</a:t>
            </a:r>
          </a:p>
          <a:p>
            <a:pPr lvl="0">
              <a:buFont typeface="+mj-lt"/>
              <a:buAutoNum type="alphaLcParenR"/>
            </a:pPr>
            <a:r>
              <a:rPr lang="en-US" sz="1800" dirty="0">
                <a:solidFill>
                  <a:srgbClr val="FF0000"/>
                </a:solidFill>
              </a:rPr>
              <a:t>Pair her with a suitable male mentor</a:t>
            </a:r>
          </a:p>
          <a:p>
            <a:pPr lvl="0">
              <a:buFont typeface="+mj-lt"/>
              <a:buAutoNum type="alphaLcParenR"/>
            </a:pPr>
            <a:r>
              <a:rPr lang="en-US" sz="1800" dirty="0"/>
              <a:t>Hire someone to mentor her</a:t>
            </a:r>
          </a:p>
          <a:p>
            <a:pPr lvl="0">
              <a:buFont typeface="+mj-lt"/>
              <a:buAutoNum type="alphaLcParenR"/>
            </a:pPr>
            <a:r>
              <a:rPr lang="en-US" sz="1800" dirty="0"/>
              <a:t>None of these</a:t>
            </a:r>
          </a:p>
          <a:p>
            <a:r>
              <a:rPr lang="en-US" sz="1800" dirty="0">
                <a:solidFill>
                  <a:srgbClr val="FF0000"/>
                </a:solidFill>
              </a:rPr>
              <a:t>Ideally women will be paired with female mentors. However, a suitable male mentor is appropriate if no suitable female mentor exists in the organization.</a:t>
            </a:r>
          </a:p>
          <a:p>
            <a:endParaRPr lang="en-US" sz="1800" dirty="0">
              <a:solidFill>
                <a:srgbClr val="FF0000"/>
              </a:solidFill>
            </a:endParaRPr>
          </a:p>
          <a:p>
            <a:pPr lvl="0"/>
            <a:r>
              <a:rPr lang="en-US" sz="1800" dirty="0"/>
              <a:t>4. Which is a way to think creatively about mentoring?</a:t>
            </a:r>
          </a:p>
          <a:p>
            <a:pPr lvl="0">
              <a:buFont typeface="+mj-lt"/>
              <a:buAutoNum type="alphaLcParenR"/>
            </a:pPr>
            <a:r>
              <a:rPr lang="en-US" sz="1800" dirty="0"/>
              <a:t>Encourage the employee to seek multiple mentors</a:t>
            </a:r>
          </a:p>
          <a:p>
            <a:pPr lvl="0">
              <a:buFont typeface="+mj-lt"/>
              <a:buAutoNum type="alphaLcParenR"/>
            </a:pPr>
            <a:r>
              <a:rPr lang="en-US" sz="1800" dirty="0"/>
              <a:t>Encourage the employee to seek a mentor outside the organization</a:t>
            </a:r>
          </a:p>
          <a:p>
            <a:pPr lvl="0">
              <a:buFont typeface="+mj-lt"/>
              <a:buAutoNum type="alphaLcParenR"/>
            </a:pPr>
            <a:r>
              <a:rPr lang="en-US" sz="1800" dirty="0"/>
              <a:t>Pair the employee with a mentor who has a different specialty than she does</a:t>
            </a:r>
          </a:p>
          <a:p>
            <a:pPr lvl="0">
              <a:buFont typeface="+mj-lt"/>
              <a:buAutoNum type="alphaLcParenR"/>
            </a:pPr>
            <a:r>
              <a:rPr lang="en-US" sz="1800" dirty="0">
                <a:solidFill>
                  <a:srgbClr val="FF0000"/>
                </a:solidFill>
              </a:rPr>
              <a:t>All of the above</a:t>
            </a:r>
          </a:p>
          <a:p>
            <a:r>
              <a:rPr lang="en-US" sz="1800" dirty="0">
                <a:solidFill>
                  <a:srgbClr val="FF0000"/>
                </a:solidFill>
              </a:rPr>
              <a:t>Think creatively about mentoring. Encourage employees to seek multiple mentors, to seek mentors outside the organization, and to pair with mentors who may be in different specialties than they are.</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When should mentoring be incorporated into an employee’s career?</a:t>
            </a:r>
          </a:p>
          <a:p>
            <a:pPr lvl="0">
              <a:buFont typeface="+mj-lt"/>
              <a:buAutoNum type="alphaLcParenR"/>
            </a:pPr>
            <a:r>
              <a:rPr lang="en-US" sz="1800" dirty="0"/>
              <a:t>When she reaches management</a:t>
            </a:r>
          </a:p>
          <a:p>
            <a:pPr lvl="0">
              <a:buFont typeface="+mj-lt"/>
              <a:buAutoNum type="alphaLcParenR"/>
            </a:pPr>
            <a:r>
              <a:rPr lang="en-US" sz="1800" dirty="0">
                <a:solidFill>
                  <a:srgbClr val="FF0000"/>
                </a:solidFill>
              </a:rPr>
              <a:t>At every stage</a:t>
            </a:r>
          </a:p>
          <a:p>
            <a:pPr lvl="0">
              <a:buFont typeface="+mj-lt"/>
              <a:buAutoNum type="alphaLcParenR"/>
            </a:pPr>
            <a:r>
              <a:rPr lang="en-US" sz="1800" dirty="0"/>
              <a:t>When she threatens to quit</a:t>
            </a:r>
          </a:p>
          <a:p>
            <a:pPr lvl="0">
              <a:buFont typeface="+mj-lt"/>
              <a:buAutoNum type="alphaLcParenR"/>
            </a:pPr>
            <a:r>
              <a:rPr lang="en-US" sz="1800" dirty="0"/>
              <a:t>For the first year only</a:t>
            </a:r>
          </a:p>
          <a:p>
            <a:r>
              <a:rPr lang="en-US" sz="1800" dirty="0">
                <a:solidFill>
                  <a:srgbClr val="FF0000"/>
                </a:solidFill>
              </a:rPr>
              <a:t>Mentoring should be incorporated at every stage. It allows for the greatest potential for growth.</a:t>
            </a:r>
          </a:p>
          <a:p>
            <a:endParaRPr lang="en-US" sz="1800" dirty="0">
              <a:solidFill>
                <a:srgbClr val="FF0000"/>
              </a:solidFill>
            </a:endParaRPr>
          </a:p>
          <a:p>
            <a:pPr lvl="0"/>
            <a:r>
              <a:rPr lang="en-US" sz="1800" dirty="0"/>
              <a:t>6. Which is true of mentoring across the career?</a:t>
            </a:r>
          </a:p>
          <a:p>
            <a:pPr lvl="0">
              <a:buFont typeface="+mj-lt"/>
              <a:buAutoNum type="alphaLcParenR"/>
            </a:pPr>
            <a:r>
              <a:rPr lang="en-US" sz="1800" dirty="0"/>
              <a:t>Employees may work with one mentor long term</a:t>
            </a:r>
          </a:p>
          <a:p>
            <a:pPr lvl="0">
              <a:buFont typeface="+mj-lt"/>
              <a:buAutoNum type="alphaLcParenR"/>
            </a:pPr>
            <a:r>
              <a:rPr lang="en-US" sz="1800" dirty="0"/>
              <a:t>Employees may work with different mentors at different times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Employees may be both mentor and mentee</a:t>
            </a:r>
          </a:p>
          <a:p>
            <a:r>
              <a:rPr lang="en-US" sz="1800" dirty="0">
                <a:solidFill>
                  <a:srgbClr val="FF0000"/>
                </a:solidFill>
              </a:rPr>
              <a:t>Mentoring across the career can look many different ways. An employee might have the same mentor long term, might work with multiple mentors, and might mentor others while still being mentor herself</a:t>
            </a:r>
            <a:r>
              <a:rPr lang="en-US" sz="1800" dirty="0"/>
              <a:t>.</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7. Which is true of being a mentor?</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has benefits for the mentor as well as the mentee</a:t>
            </a:r>
          </a:p>
          <a:p>
            <a:pPr lvl="0">
              <a:buFont typeface="+mj-lt"/>
              <a:buAutoNum type="alphaLcParenR"/>
            </a:pPr>
            <a:r>
              <a:rPr lang="en-US" sz="1800" dirty="0"/>
              <a:t>It is an opportunity to demonstrate expertise</a:t>
            </a:r>
          </a:p>
          <a:p>
            <a:pPr lvl="0">
              <a:buFont typeface="+mj-lt"/>
              <a:buAutoNum type="alphaLcParenR"/>
            </a:pPr>
            <a:r>
              <a:rPr lang="en-US" sz="1800" dirty="0"/>
              <a:t>It is an opportunity demonstrate leadership</a:t>
            </a:r>
          </a:p>
          <a:p>
            <a:r>
              <a:rPr lang="en-US" sz="1800" dirty="0">
                <a:solidFill>
                  <a:srgbClr val="FF0000"/>
                </a:solidFill>
              </a:rPr>
              <a:t>Being a mentor has many benefits. It allows the mentor to grow by demonstrating leadership and expertise.</a:t>
            </a:r>
          </a:p>
          <a:p>
            <a:endParaRPr lang="en-US" sz="1800" dirty="0">
              <a:solidFill>
                <a:srgbClr val="FF0000"/>
              </a:solidFill>
            </a:endParaRPr>
          </a:p>
          <a:p>
            <a:pPr lvl="0"/>
            <a:r>
              <a:rPr lang="en-US" sz="1800" dirty="0"/>
              <a:t>8. Female employees should be encouraged to do what?</a:t>
            </a:r>
          </a:p>
          <a:p>
            <a:pPr lvl="0">
              <a:buFont typeface="+mj-lt"/>
              <a:buAutoNum type="alphaLcParenR"/>
            </a:pPr>
            <a:r>
              <a:rPr lang="en-US" sz="1800" dirty="0"/>
              <a:t>Step aside</a:t>
            </a:r>
          </a:p>
          <a:p>
            <a:pPr lvl="0">
              <a:buFont typeface="+mj-lt"/>
              <a:buAutoNum type="alphaLcParenR"/>
            </a:pPr>
            <a:r>
              <a:rPr lang="en-US" sz="1800" dirty="0"/>
              <a:t>Mentor only other female employees</a:t>
            </a:r>
          </a:p>
          <a:p>
            <a:pPr lvl="0">
              <a:buFont typeface="+mj-lt"/>
              <a:buAutoNum type="alphaLcParenR"/>
            </a:pPr>
            <a:r>
              <a:rPr lang="en-US" sz="1800" dirty="0"/>
              <a:t>Mentor only male employees</a:t>
            </a:r>
          </a:p>
          <a:p>
            <a:pPr lvl="0">
              <a:buFont typeface="+mj-lt"/>
              <a:buAutoNum type="alphaLcParenR"/>
            </a:pPr>
            <a:r>
              <a:rPr lang="en-US" sz="1800" dirty="0">
                <a:solidFill>
                  <a:srgbClr val="FF0000"/>
                </a:solidFill>
              </a:rPr>
              <a:t>Mentor employees of all genders</a:t>
            </a:r>
          </a:p>
          <a:p>
            <a:r>
              <a:rPr lang="en-US" sz="1800" dirty="0">
                <a:solidFill>
                  <a:srgbClr val="FF0000"/>
                </a:solidFill>
              </a:rPr>
              <a:t>Encourage women to become mentors. They may mentor male or female employees.</a:t>
            </a:r>
          </a:p>
          <a:p>
            <a:endParaRPr lang="en-US"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9. How did TechCorp approach mentoring?</a:t>
            </a:r>
          </a:p>
          <a:p>
            <a:pPr lvl="0">
              <a:buFont typeface="+mj-lt"/>
              <a:buAutoNum type="alphaLcParenR"/>
            </a:pPr>
            <a:r>
              <a:rPr lang="en-US" sz="1800" dirty="0">
                <a:solidFill>
                  <a:srgbClr val="FF0000"/>
                </a:solidFill>
              </a:rPr>
              <a:t>Creatively</a:t>
            </a:r>
          </a:p>
          <a:p>
            <a:pPr lvl="0">
              <a:buFont typeface="+mj-lt"/>
              <a:buAutoNum type="alphaLcParenR"/>
            </a:pPr>
            <a:r>
              <a:rPr lang="en-US" sz="1800" dirty="0"/>
              <a:t>Traditionally</a:t>
            </a:r>
          </a:p>
          <a:p>
            <a:pPr lvl="0">
              <a:buFont typeface="+mj-lt"/>
              <a:buAutoNum type="alphaLcParenR"/>
            </a:pPr>
            <a:r>
              <a:rPr lang="en-US" sz="1800" dirty="0"/>
              <a:t>Lazily</a:t>
            </a:r>
          </a:p>
          <a:p>
            <a:pPr lvl="0">
              <a:buFont typeface="+mj-lt"/>
              <a:buAutoNum type="alphaLcParenR"/>
            </a:pPr>
            <a:r>
              <a:rPr lang="en-US" sz="1800" dirty="0"/>
              <a:t>None of these</a:t>
            </a:r>
          </a:p>
          <a:p>
            <a:r>
              <a:rPr lang="en-US" sz="1800" dirty="0">
                <a:solidFill>
                  <a:srgbClr val="FF0000"/>
                </a:solidFill>
              </a:rPr>
              <a:t>TechCorp approached mentoring women creatively. They worked to find suitable mentorship pairs.</a:t>
            </a:r>
          </a:p>
          <a:p>
            <a:endParaRPr lang="en-US" sz="1800" dirty="0">
              <a:solidFill>
                <a:srgbClr val="FF0000"/>
              </a:solidFill>
            </a:endParaRPr>
          </a:p>
          <a:p>
            <a:pPr lvl="0"/>
            <a:r>
              <a:rPr lang="en-US" sz="1800" dirty="0"/>
              <a:t>10. What did Suzette encourage Dorinda to do?</a:t>
            </a:r>
          </a:p>
          <a:p>
            <a:pPr lvl="0">
              <a:buFont typeface="+mj-lt"/>
              <a:buAutoNum type="alphaLcParenR"/>
            </a:pPr>
            <a:r>
              <a:rPr lang="en-US" sz="1800" dirty="0"/>
              <a:t>Find a new mentor</a:t>
            </a:r>
          </a:p>
          <a:p>
            <a:pPr lvl="0">
              <a:buFont typeface="+mj-lt"/>
              <a:buAutoNum type="alphaLcParenR"/>
            </a:pPr>
            <a:r>
              <a:rPr lang="en-US" sz="1800" dirty="0">
                <a:solidFill>
                  <a:srgbClr val="FF0000"/>
                </a:solidFill>
              </a:rPr>
              <a:t>Become a mentor herself</a:t>
            </a:r>
          </a:p>
          <a:p>
            <a:pPr lvl="0">
              <a:buFont typeface="+mj-lt"/>
              <a:buAutoNum type="alphaLcParenR"/>
            </a:pPr>
            <a:r>
              <a:rPr lang="en-US" sz="1800" dirty="0"/>
              <a:t>Seek out more training</a:t>
            </a:r>
          </a:p>
          <a:p>
            <a:pPr lvl="0">
              <a:buFont typeface="+mj-lt"/>
              <a:buAutoNum type="alphaLcParenR"/>
            </a:pPr>
            <a:r>
              <a:rPr lang="en-US" sz="1800" dirty="0"/>
              <a:t>Brainstorm</a:t>
            </a:r>
          </a:p>
          <a:p>
            <a:r>
              <a:rPr lang="en-US" sz="1800" dirty="0">
                <a:solidFill>
                  <a:srgbClr val="FF0000"/>
                </a:solidFill>
              </a:rPr>
              <a:t>Suzette encouraged Dorinda to become a mentor herself.</a:t>
            </a:r>
          </a:p>
          <a:p>
            <a:r>
              <a:rPr lang="en-US" dirty="0"/>
              <a:t> </a:t>
            </a:r>
          </a:p>
          <a:p>
            <a:r>
              <a:rPr lang="en-US" dirty="0"/>
              <a:t> </a:t>
            </a:r>
          </a:p>
          <a:p>
            <a:r>
              <a:rPr lang="en-US" dirty="0"/>
              <a:t> </a:t>
            </a:r>
          </a:p>
          <a:p>
            <a:endParaRPr lang="en-US"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Create Educational Opportunities</a:t>
            </a:r>
            <a:endParaRPr lang="en-US" noProof="0" dirty="0"/>
          </a:p>
        </p:txBody>
      </p:sp>
      <p:sp>
        <p:nvSpPr>
          <p:cNvPr id="55300" name="Text Placeholder 3"/>
          <p:cNvSpPr>
            <a:spLocks noGrp="1"/>
          </p:cNvSpPr>
          <p:nvPr>
            <p:ph type="body" sz="quarter" idx="10"/>
          </p:nvPr>
        </p:nvSpPr>
        <p:spPr>
          <a:ln>
            <a:miter lim="800000"/>
            <a:headEnd/>
            <a:tailEnd/>
          </a:ln>
        </p:spPr>
        <p:txBody>
          <a:bodyPr/>
          <a:lstStyle/>
          <a:p>
            <a:r>
              <a:rPr lang="en-US" sz="2400" i="1" dirty="0"/>
              <a:t>A good goal is like strenuous exercise – it makes you stretch.</a:t>
            </a:r>
          </a:p>
          <a:p>
            <a:endParaRPr lang="en-US" sz="2400" dirty="0"/>
          </a:p>
          <a:p>
            <a:pPr algn="ctr"/>
            <a:r>
              <a:rPr lang="en-US" sz="2400" b="1" i="1" dirty="0"/>
              <a:t>Mary Kay Ash</a:t>
            </a:r>
            <a:endParaRPr lang="en-US" sz="2400" dirty="0"/>
          </a:p>
          <a:p>
            <a:endParaRPr lang="en-US" sz="2400" dirty="0"/>
          </a:p>
        </p:txBody>
      </p:sp>
      <p:sp>
        <p:nvSpPr>
          <p:cNvPr id="55299" name="Content Placeholder 2"/>
          <p:cNvSpPr>
            <a:spLocks noGrp="1"/>
          </p:cNvSpPr>
          <p:nvPr>
            <p:ph type="body" sz="quarter" idx="11"/>
          </p:nvPr>
        </p:nvSpPr>
        <p:spPr/>
        <p:txBody>
          <a:bodyPr/>
          <a:lstStyle/>
          <a:p>
            <a:pPr indent="0"/>
            <a:r>
              <a:rPr lang="en-US" sz="2800" dirty="0"/>
              <a:t>Growth, development, and learning must be continuous and incorporated at all stages of a person’s career, regardless of gender. A key step in developing women into leaders is creating and encouraging educational opportunities.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10AFBD2-1C3D-4CA2-A9A3-484267A3CC7C}"/>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Autofit/>
          </a:bodyPr>
          <a:lstStyle/>
          <a:p>
            <a:r>
              <a:rPr lang="en-US" dirty="0"/>
              <a:t>50% of the Population</a:t>
            </a:r>
            <a:endParaRPr lang="en-US" noProof="0" dirty="0"/>
          </a:p>
        </p:txBody>
      </p:sp>
      <p:grpSp>
        <p:nvGrpSpPr>
          <p:cNvPr id="2" name="Group 1">
            <a:extLst>
              <a:ext uri="{FF2B5EF4-FFF2-40B4-BE49-F238E27FC236}">
                <a16:creationId xmlns:a16="http://schemas.microsoft.com/office/drawing/2014/main" id="{9581B3DD-592D-4473-A69A-481962036053}"/>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C3FBACC4-8F8A-4C15-961B-F19832C07C0A}"/>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52401" tIns="905193" rIns="153897" bIns="905193" numCol="1" spcCol="1270" anchor="ctr" anchorCtr="0">
              <a:noAutofit/>
            </a:bodyPr>
            <a:lstStyle/>
            <a:p>
              <a:pPr marL="0" lvl="0" indent="0" algn="ctr" defTabSz="1066800">
                <a:lnSpc>
                  <a:spcPct val="90000"/>
                </a:lnSpc>
                <a:spcBef>
                  <a:spcPct val="0"/>
                </a:spcBef>
                <a:spcAft>
                  <a:spcPct val="35000"/>
                </a:spcAft>
                <a:buNone/>
              </a:pPr>
              <a:r>
                <a:rPr lang="en-US" sz="2400" kern="1200" dirty="0"/>
                <a:t>Women are the primary homemakers and caregivers</a:t>
              </a:r>
            </a:p>
          </p:txBody>
        </p:sp>
        <p:sp>
          <p:nvSpPr>
            <p:cNvPr id="5" name="Freeform: Shape 4">
              <a:extLst>
                <a:ext uri="{FF2B5EF4-FFF2-40B4-BE49-F238E27FC236}">
                  <a16:creationId xmlns:a16="http://schemas.microsoft.com/office/drawing/2014/main" id="{3E24EE77-5D29-4A5B-A63C-FDF106E2EDC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C0000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52401" tIns="905193" rIns="153897" bIns="905193" numCol="1" spcCol="1270" anchor="ctr" anchorCtr="0">
              <a:noAutofit/>
            </a:bodyPr>
            <a:lstStyle/>
            <a:p>
              <a:pPr marL="0" lvl="0" indent="0" algn="ctr" defTabSz="1066800">
                <a:lnSpc>
                  <a:spcPct val="90000"/>
                </a:lnSpc>
                <a:spcBef>
                  <a:spcPct val="0"/>
                </a:spcBef>
                <a:spcAft>
                  <a:spcPct val="35000"/>
                </a:spcAft>
                <a:buNone/>
              </a:pPr>
              <a:r>
                <a:rPr lang="en-US" sz="2400" kern="1200" dirty="0"/>
                <a:t>Women are powerful consumers</a:t>
              </a:r>
            </a:p>
          </p:txBody>
        </p:sp>
        <p:sp>
          <p:nvSpPr>
            <p:cNvPr id="6" name="Freeform: Shape 5">
              <a:extLst>
                <a:ext uri="{FF2B5EF4-FFF2-40B4-BE49-F238E27FC236}">
                  <a16:creationId xmlns:a16="http://schemas.microsoft.com/office/drawing/2014/main" id="{87FBC4F7-DFDB-4D39-BBC1-CC164FD05C7D}"/>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52400" tIns="905193" rIns="153897" bIns="905193" numCol="1" spcCol="1270" anchor="ctr" anchorCtr="0">
              <a:noAutofit/>
            </a:bodyPr>
            <a:lstStyle/>
            <a:p>
              <a:pPr marL="0" lvl="0" indent="0" algn="ctr" defTabSz="1066800">
                <a:lnSpc>
                  <a:spcPct val="90000"/>
                </a:lnSpc>
                <a:spcBef>
                  <a:spcPct val="0"/>
                </a:spcBef>
                <a:spcAft>
                  <a:spcPct val="35000"/>
                </a:spcAft>
                <a:buNone/>
              </a:pPr>
              <a:r>
                <a:rPr lang="en-US" sz="2400" kern="1200" dirty="0"/>
                <a:t>Women are underrepresented</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7966CCD-F775-4FD4-8FCE-DA35ABF6ECA6}"/>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r>
              <a:rPr lang="en-US" noProof="0" dirty="0"/>
              <a:t>Encourage the Learning of Leadership Skills</a:t>
            </a:r>
          </a:p>
        </p:txBody>
      </p:sp>
      <p:grpSp>
        <p:nvGrpSpPr>
          <p:cNvPr id="2" name="Group 1">
            <a:extLst>
              <a:ext uri="{FF2B5EF4-FFF2-40B4-BE49-F238E27FC236}">
                <a16:creationId xmlns:a16="http://schemas.microsoft.com/office/drawing/2014/main" id="{3846E67A-6D49-4CCD-9A68-7D535F0D8EB0}"/>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2D5F4F11-71D9-4776-95D9-9F331D3FA13F}"/>
                </a:ext>
              </a:extLst>
            </p:cNvPr>
            <p:cNvSpPr/>
            <p:nvPr/>
          </p:nvSpPr>
          <p:spPr>
            <a:xfrm>
              <a:off x="457200" y="2143461"/>
              <a:ext cx="8229600" cy="856800"/>
            </a:xfrm>
            <a:prstGeom prst="rect">
              <a:avLst/>
            </a:pr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8B0A9A1-314A-4ABF-9606-D41FCC4231FD}"/>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Not a fixed quality</a:t>
              </a:r>
            </a:p>
          </p:txBody>
        </p:sp>
        <p:sp>
          <p:nvSpPr>
            <p:cNvPr id="6" name="Rectangle 5">
              <a:extLst>
                <a:ext uri="{FF2B5EF4-FFF2-40B4-BE49-F238E27FC236}">
                  <a16:creationId xmlns:a16="http://schemas.microsoft.com/office/drawing/2014/main" id="{72BB3931-909B-4AC4-950D-58527185301A}"/>
                </a:ext>
              </a:extLst>
            </p:cNvPr>
            <p:cNvSpPr/>
            <p:nvPr/>
          </p:nvSpPr>
          <p:spPr>
            <a:xfrm>
              <a:off x="457200" y="3685701"/>
              <a:ext cx="8229600" cy="856800"/>
            </a:xfrm>
            <a:prstGeom prst="rect">
              <a:avLst/>
            </a:pr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EE856B4-5A9C-4FB6-8829-E1B44A42EAE8}"/>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Formal training and workshops.</a:t>
              </a:r>
            </a:p>
          </p:txBody>
        </p:sp>
        <p:sp>
          <p:nvSpPr>
            <p:cNvPr id="8" name="Rectangle 7">
              <a:extLst>
                <a:ext uri="{FF2B5EF4-FFF2-40B4-BE49-F238E27FC236}">
                  <a16:creationId xmlns:a16="http://schemas.microsoft.com/office/drawing/2014/main" id="{69B439D8-1F71-44C5-A02B-47D34CB05C5F}"/>
                </a:ext>
              </a:extLst>
            </p:cNvPr>
            <p:cNvSpPr/>
            <p:nvPr/>
          </p:nvSpPr>
          <p:spPr>
            <a:xfrm>
              <a:off x="457200" y="5227941"/>
              <a:ext cx="8229600" cy="856800"/>
            </a:xfrm>
            <a:prstGeom prst="rect">
              <a:avLst/>
            </a:pr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8B41DC5-01EE-49CA-9691-5503D04460A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111250">
                <a:lnSpc>
                  <a:spcPct val="90000"/>
                </a:lnSpc>
                <a:spcBef>
                  <a:spcPct val="0"/>
                </a:spcBef>
                <a:spcAft>
                  <a:spcPct val="35000"/>
                </a:spcAft>
                <a:buNone/>
              </a:pPr>
              <a:r>
                <a:rPr lang="en-US" sz="2500" kern="1200" dirty="0"/>
                <a:t>Give chances to practice leadership</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9414ADB-7D63-408D-B060-1C86A21E303E}"/>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noAutofit/>
          </a:bodyPr>
          <a:lstStyle/>
          <a:p>
            <a:r>
              <a:rPr lang="en-US" dirty="0"/>
              <a:t>Internal Programs and Trainings</a:t>
            </a:r>
            <a:endParaRPr lang="en-US" noProof="0" dirty="0"/>
          </a:p>
        </p:txBody>
      </p:sp>
      <p:grpSp>
        <p:nvGrpSpPr>
          <p:cNvPr id="2" name="Group 1">
            <a:extLst>
              <a:ext uri="{FF2B5EF4-FFF2-40B4-BE49-F238E27FC236}">
                <a16:creationId xmlns:a16="http://schemas.microsoft.com/office/drawing/2014/main" id="{BF3913F1-5689-4A6F-AE21-C0B68C93BD41}"/>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DD4BBDD7-ACE7-4BFB-9112-9C336AF4B3F6}"/>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241301" tIns="905193" rIns="242714"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Develop internal programs and trainings</a:t>
              </a:r>
            </a:p>
          </p:txBody>
        </p:sp>
        <p:sp>
          <p:nvSpPr>
            <p:cNvPr id="4" name="Freeform: Shape 3">
              <a:extLst>
                <a:ext uri="{FF2B5EF4-FFF2-40B4-BE49-F238E27FC236}">
                  <a16:creationId xmlns:a16="http://schemas.microsoft.com/office/drawing/2014/main" id="{92A9F972-2D93-41C1-800D-31FF703AED8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241301" tIns="905193" rIns="242714"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Encourage employees </a:t>
              </a:r>
            </a:p>
          </p:txBody>
        </p:sp>
        <p:sp>
          <p:nvSpPr>
            <p:cNvPr id="6" name="Freeform: Shape 5">
              <a:extLst>
                <a:ext uri="{FF2B5EF4-FFF2-40B4-BE49-F238E27FC236}">
                  <a16:creationId xmlns:a16="http://schemas.microsoft.com/office/drawing/2014/main" id="{F89C70D1-51AA-4DF1-87C3-A17AA593AF72}"/>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241300" tIns="905193" rIns="242714"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Valuable resource</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EC260A8-CA2A-4FAA-BE3E-2C61C7C2C55F}"/>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noAutofit/>
          </a:bodyPr>
          <a:lstStyle/>
          <a:p>
            <a:r>
              <a:rPr lang="en-US" dirty="0"/>
              <a:t>Outside Training and Workshops</a:t>
            </a:r>
            <a:endParaRPr lang="en-US" noProof="0" dirty="0"/>
          </a:p>
        </p:txBody>
      </p:sp>
      <p:grpSp>
        <p:nvGrpSpPr>
          <p:cNvPr id="2" name="Group 1">
            <a:extLst>
              <a:ext uri="{FF2B5EF4-FFF2-40B4-BE49-F238E27FC236}">
                <a16:creationId xmlns:a16="http://schemas.microsoft.com/office/drawing/2014/main" id="{245FA7A5-DD92-4690-8B63-340564952D92}"/>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55CFDE2E-3C60-4F60-8F58-31F62F179663}"/>
                </a:ext>
              </a:extLst>
            </p:cNvPr>
            <p:cNvSpPr/>
            <p:nvPr/>
          </p:nvSpPr>
          <p:spPr>
            <a:xfrm>
              <a:off x="457200" y="1600200"/>
              <a:ext cx="4525963" cy="4525963"/>
            </a:xfrm>
            <a:prstGeom prst="pie">
              <a:avLst>
                <a:gd name="adj1" fmla="val 5400000"/>
                <a:gd name="adj2" fmla="val 16200000"/>
              </a:avLst>
            </a:pr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4B6747E-D6E5-408D-A478-BD33D7717A5A}"/>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Do not negate</a:t>
              </a:r>
            </a:p>
          </p:txBody>
        </p:sp>
        <p:sp>
          <p:nvSpPr>
            <p:cNvPr id="6" name="Partial Circle 5">
              <a:extLst>
                <a:ext uri="{FF2B5EF4-FFF2-40B4-BE49-F238E27FC236}">
                  <a16:creationId xmlns:a16="http://schemas.microsoft.com/office/drawing/2014/main" id="{6EC9969A-CB54-460A-A28F-ADAB72DBDA8C}"/>
                </a:ext>
              </a:extLst>
            </p:cNvPr>
            <p:cNvSpPr/>
            <p:nvPr/>
          </p:nvSpPr>
          <p:spPr>
            <a:xfrm>
              <a:off x="1249244" y="2957991"/>
              <a:ext cx="2941873" cy="2941873"/>
            </a:xfrm>
            <a:prstGeom prst="pie">
              <a:avLst>
                <a:gd name="adj1" fmla="val 5400000"/>
                <a:gd name="adj2" fmla="val 16200000"/>
              </a:avLst>
            </a:pr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CCA3DC0-BE17-4497-A347-4B66C8378ABB}"/>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Take advantage of external trainings</a:t>
              </a:r>
            </a:p>
          </p:txBody>
        </p:sp>
        <p:sp>
          <p:nvSpPr>
            <p:cNvPr id="8" name="Partial Circle 7">
              <a:extLst>
                <a:ext uri="{FF2B5EF4-FFF2-40B4-BE49-F238E27FC236}">
                  <a16:creationId xmlns:a16="http://schemas.microsoft.com/office/drawing/2014/main" id="{F5A6D726-96F3-4D8F-909D-501E68442628}"/>
                </a:ext>
              </a:extLst>
            </p:cNvPr>
            <p:cNvSpPr/>
            <p:nvPr/>
          </p:nvSpPr>
          <p:spPr>
            <a:xfrm>
              <a:off x="2041287" y="4315779"/>
              <a:ext cx="1357787" cy="1357787"/>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D21587D2-C01D-4837-A02C-89DACB142BB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Encourage women</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1946923-9A91-4BF8-B8A8-8EA7FCBCE295}"/>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noAutofit/>
          </a:bodyPr>
          <a:lstStyle/>
          <a:p>
            <a:r>
              <a:rPr lang="en-US" dirty="0"/>
              <a:t>Encourage Training at Every Stage of the Career</a:t>
            </a:r>
            <a:endParaRPr lang="en-US" noProof="0" dirty="0"/>
          </a:p>
        </p:txBody>
      </p:sp>
      <p:grpSp>
        <p:nvGrpSpPr>
          <p:cNvPr id="2" name="Group 1">
            <a:extLst>
              <a:ext uri="{FF2B5EF4-FFF2-40B4-BE49-F238E27FC236}">
                <a16:creationId xmlns:a16="http://schemas.microsoft.com/office/drawing/2014/main" id="{D912DBDE-7AD3-43EC-8138-68CDA0B9B4A5}"/>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9788A1C1-BCA4-48D3-AB73-F06DB90EB606}"/>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solidFill>
              <a:srgbClr val="8B4583"/>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Work with employees</a:t>
              </a:r>
            </a:p>
          </p:txBody>
        </p:sp>
        <p:sp>
          <p:nvSpPr>
            <p:cNvPr id="5" name="Freeform: Shape 4">
              <a:extLst>
                <a:ext uri="{FF2B5EF4-FFF2-40B4-BE49-F238E27FC236}">
                  <a16:creationId xmlns:a16="http://schemas.microsoft.com/office/drawing/2014/main" id="{AEE375AF-81EB-49CA-B7F8-CCFCC445BEB8}"/>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77799" tIns="177801" rIns="177800" bIns="780139" numCol="1" spcCol="1270" anchor="ctr" anchorCtr="0">
              <a:noAutofit/>
            </a:bodyPr>
            <a:lstStyle/>
            <a:p>
              <a:pPr marL="0" lvl="0" indent="0" algn="ctr" defTabSz="1111250">
                <a:lnSpc>
                  <a:spcPct val="90000"/>
                </a:lnSpc>
                <a:spcBef>
                  <a:spcPct val="0"/>
                </a:spcBef>
                <a:spcAft>
                  <a:spcPct val="35000"/>
                </a:spcAft>
                <a:buNone/>
              </a:pPr>
              <a:r>
                <a:rPr lang="en-US" sz="2500" kern="1200" dirty="0"/>
                <a:t>Leadership begins early</a:t>
              </a:r>
            </a:p>
          </p:txBody>
        </p:sp>
        <p:sp>
          <p:nvSpPr>
            <p:cNvPr id="6" name="Freeform: Shape 5">
              <a:extLst>
                <a:ext uri="{FF2B5EF4-FFF2-40B4-BE49-F238E27FC236}">
                  <a16:creationId xmlns:a16="http://schemas.microsoft.com/office/drawing/2014/main" id="{509FD9B5-DB6F-4DBF-9E85-C3F41145D84D}"/>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C00000"/>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77799" tIns="177801" rIns="177800" bIns="780140" numCol="1" spcCol="1270" anchor="ctr" anchorCtr="0">
              <a:noAutofit/>
            </a:bodyPr>
            <a:lstStyle/>
            <a:p>
              <a:pPr marL="0" lvl="0" indent="0" algn="ctr" defTabSz="1111250">
                <a:lnSpc>
                  <a:spcPct val="90000"/>
                </a:lnSpc>
                <a:spcBef>
                  <a:spcPct val="0"/>
                </a:spcBef>
                <a:spcAft>
                  <a:spcPct val="35000"/>
                </a:spcAft>
                <a:buNone/>
              </a:pPr>
              <a:r>
                <a:rPr lang="en-US" sz="2500" kern="1200" dirty="0"/>
                <a:t>Part of every career stage</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6FBB375-A1DC-41F7-A725-0957E8BFA801}"/>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26DFFDB1-A49D-4DD0-9911-78A3D63C1C98}"/>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9D3FE0C-2EF2-44E0-86F5-691AFB24769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Dorinda had been at TechCorp for a year already</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D9CDE06E-6F34-4359-A9AF-646967C55066}"/>
                </a:ext>
              </a:extLst>
            </p:cNvPr>
            <p:cNvSpPr/>
            <p:nvPr/>
          </p:nvSpPr>
          <p:spPr>
            <a:xfrm>
              <a:off x="850999" y="2809281"/>
              <a:ext cx="1023203" cy="1023203"/>
            </a:xfrm>
            <a:prstGeom prst="roundRect">
              <a:avLst>
                <a:gd name="adj" fmla="val 16670"/>
              </a:avLst>
            </a:pr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C974B01D-D7CD-41F6-9540-D1765EB33D0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It was time for her annual review </a:t>
              </a:r>
            </a:p>
          </p:txBody>
        </p:sp>
        <p:sp>
          <p:nvSpPr>
            <p:cNvPr id="7" name="Rectangle: Rounded Corners 6">
              <a:extLst>
                <a:ext uri="{FF2B5EF4-FFF2-40B4-BE49-F238E27FC236}">
                  <a16:creationId xmlns:a16="http://schemas.microsoft.com/office/drawing/2014/main" id="{60772B2E-DC40-4C14-8D8D-3FE67158A0BF}"/>
                </a:ext>
              </a:extLst>
            </p:cNvPr>
            <p:cNvSpPr/>
            <p:nvPr/>
          </p:nvSpPr>
          <p:spPr>
            <a:xfrm>
              <a:off x="850999" y="3955269"/>
              <a:ext cx="1023203" cy="1023203"/>
            </a:xfrm>
            <a:prstGeom prst="roundRect">
              <a:avLst>
                <a:gd name="adj" fmla="val 16670"/>
              </a:avLst>
            </a:pr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FC9050B7-73C9-4E47-9A75-D266EB6751E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 feel like I need to learn more</a:t>
              </a:r>
            </a:p>
          </p:txBody>
        </p:sp>
        <p:sp>
          <p:nvSpPr>
            <p:cNvPr id="9" name="Rectangle: Rounded Corners 8">
              <a:extLst>
                <a:ext uri="{FF2B5EF4-FFF2-40B4-BE49-F238E27FC236}">
                  <a16:creationId xmlns:a16="http://schemas.microsoft.com/office/drawing/2014/main" id="{D1F41C44-DC3A-4AA2-ACC7-3719593661A9}"/>
                </a:ext>
              </a:extLst>
            </p:cNvPr>
            <p:cNvSpPr/>
            <p:nvPr/>
          </p:nvSpPr>
          <p:spPr>
            <a:xfrm>
              <a:off x="850999" y="5101257"/>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9861DEBA-29D7-4CD8-B70F-51E465760BD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Course she could take on the basics of managing people</a:t>
              </a:r>
            </a:p>
          </p:txBody>
        </p:sp>
      </p:grpSp>
    </p:spTree>
    <p:extLst>
      <p:ext uri="{BB962C8B-B14F-4D97-AF65-F5344CB8AC3E}">
        <p14:creationId xmlns:p14="http://schemas.microsoft.com/office/powerpoint/2010/main" val="39458371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What type of opportunities should you provide women employees?</a:t>
            </a:r>
          </a:p>
          <a:p>
            <a:pPr marL="171450" lvl="0" indent="-514350">
              <a:buFont typeface="+mj-lt"/>
              <a:buAutoNum type="alphaLcParenR"/>
            </a:pPr>
            <a:r>
              <a:rPr lang="en-US" sz="2500" dirty="0"/>
              <a:t>Educational</a:t>
            </a:r>
          </a:p>
          <a:p>
            <a:pPr marL="171450" lvl="0" indent="-514350">
              <a:buFont typeface="+mj-lt"/>
              <a:buAutoNum type="alphaLcParenR"/>
            </a:pPr>
            <a:r>
              <a:rPr lang="en-US" sz="2500" dirty="0"/>
              <a:t>Punishment</a:t>
            </a:r>
          </a:p>
          <a:p>
            <a:pPr marL="171450" lvl="0" indent="-514350">
              <a:buFont typeface="+mj-lt"/>
              <a:buAutoNum type="alphaLcParenR"/>
            </a:pPr>
            <a:r>
              <a:rPr lang="en-US" sz="2500" dirty="0"/>
              <a:t>Financial</a:t>
            </a:r>
          </a:p>
          <a:p>
            <a:pPr marL="171450" lvl="0" indent="-514350">
              <a:buFont typeface="+mj-lt"/>
              <a:buAutoNum type="alphaLcParenR"/>
            </a:pPr>
            <a:r>
              <a:rPr lang="en-US" sz="2500" dirty="0"/>
              <a:t>Personal</a:t>
            </a:r>
          </a:p>
          <a:p>
            <a:pPr marL="171450" lvl="0" indent="-514350">
              <a:buFont typeface="+mj-lt"/>
              <a:buAutoNum type="alphaLcParenR"/>
            </a:pPr>
            <a:endParaRPr lang="en-US" sz="2500" dirty="0"/>
          </a:p>
          <a:p>
            <a:pPr lvl="0"/>
            <a:r>
              <a:rPr lang="en-US" sz="2500" dirty="0"/>
              <a:t>2. Which type of skills should you encourage the learning of?</a:t>
            </a:r>
          </a:p>
          <a:p>
            <a:pPr marL="171450" lvl="0" indent="-514350">
              <a:buFont typeface="+mj-lt"/>
              <a:buAutoNum type="alphaLcParenR"/>
            </a:pPr>
            <a:r>
              <a:rPr lang="en-US" sz="2500" dirty="0"/>
              <a:t>Management</a:t>
            </a:r>
          </a:p>
          <a:p>
            <a:pPr marL="171450" lvl="0" indent="-514350">
              <a:buFont typeface="+mj-lt"/>
              <a:buAutoNum type="alphaLcParenR"/>
            </a:pPr>
            <a:r>
              <a:rPr lang="en-US" sz="2500" dirty="0"/>
              <a:t>Leadership</a:t>
            </a:r>
          </a:p>
          <a:p>
            <a:pPr marL="171450" lvl="0" indent="-514350">
              <a:buFont typeface="+mj-lt"/>
              <a:buAutoNum type="alphaLcParenR"/>
            </a:pPr>
            <a:r>
              <a:rPr lang="en-US" sz="2500" dirty="0"/>
              <a:t>None of these</a:t>
            </a:r>
          </a:p>
          <a:p>
            <a:pPr marL="171450" lvl="0" indent="-514350">
              <a:buFont typeface="+mj-lt"/>
              <a:buAutoNum type="alphaLcParenR"/>
            </a:pPr>
            <a:r>
              <a:rPr lang="en-US" sz="2500" dirty="0"/>
              <a:t>Interpersonal</a:t>
            </a:r>
          </a:p>
          <a:p>
            <a:endParaRPr lang="en-US"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381000" y="1600200"/>
            <a:ext cx="8229600" cy="4953000"/>
          </a:xfrm>
        </p:spPr>
        <p:txBody>
          <a:bodyPr>
            <a:normAutofit fontScale="92500" lnSpcReduction="10000"/>
          </a:bodyPr>
          <a:lstStyle/>
          <a:p>
            <a:pPr lvl="0"/>
            <a:r>
              <a:rPr lang="en-US" sz="2500" dirty="0"/>
              <a:t>3. When should you offer internal trainings?</a:t>
            </a:r>
          </a:p>
          <a:p>
            <a:pPr marL="114300" lvl="0" indent="-457200">
              <a:buFont typeface="+mj-lt"/>
              <a:buAutoNum type="alphaLcParenR"/>
            </a:pPr>
            <a:r>
              <a:rPr lang="en-US" sz="2500" dirty="0"/>
              <a:t>When there has been an error</a:t>
            </a:r>
          </a:p>
          <a:p>
            <a:pPr marL="114300" lvl="0" indent="-457200">
              <a:buFont typeface="+mj-lt"/>
              <a:buAutoNum type="alphaLcParenR"/>
            </a:pPr>
            <a:r>
              <a:rPr lang="en-US" sz="2500" dirty="0"/>
              <a:t>When technology changes</a:t>
            </a:r>
          </a:p>
          <a:p>
            <a:pPr marL="114300" lvl="0" indent="-457200">
              <a:buFont typeface="+mj-lt"/>
              <a:buAutoNum type="alphaLcParenR"/>
            </a:pPr>
            <a:r>
              <a:rPr lang="en-US" sz="2500" dirty="0"/>
              <a:t>Consistently</a:t>
            </a:r>
          </a:p>
          <a:p>
            <a:pPr marL="114300" lvl="0" indent="-457200">
              <a:buFont typeface="+mj-lt"/>
              <a:buAutoNum type="alphaLcParenR"/>
            </a:pPr>
            <a:r>
              <a:rPr lang="en-US" sz="2500" dirty="0"/>
              <a:t>Never </a:t>
            </a:r>
          </a:p>
          <a:p>
            <a:pPr marL="114300" lvl="0" indent="-457200">
              <a:buFont typeface="+mj-lt"/>
              <a:buAutoNum type="alphaLcParenR"/>
            </a:pPr>
            <a:endParaRPr lang="en-US" sz="2500" dirty="0"/>
          </a:p>
          <a:p>
            <a:pPr lvl="0"/>
            <a:r>
              <a:rPr lang="en-US" sz="2500" dirty="0"/>
              <a:t>4. How can a women’s peer networking group help with internal training?</a:t>
            </a:r>
          </a:p>
          <a:p>
            <a:pPr marL="114300" lvl="0" indent="-457200">
              <a:buFont typeface="+mj-lt"/>
              <a:buAutoNum type="alphaLcParenR"/>
            </a:pPr>
            <a:r>
              <a:rPr lang="en-US" sz="2500" dirty="0"/>
              <a:t>They can help determine what women need and want to learn</a:t>
            </a:r>
          </a:p>
          <a:p>
            <a:pPr marL="114300" lvl="0" indent="-457200">
              <a:buFont typeface="+mj-lt"/>
              <a:buAutoNum type="alphaLcParenR"/>
            </a:pPr>
            <a:r>
              <a:rPr lang="en-US" sz="2500" dirty="0"/>
              <a:t>They can provide expertise in developing training</a:t>
            </a:r>
          </a:p>
          <a:p>
            <a:pPr marL="114300" lvl="0" indent="-457200">
              <a:buFont typeface="+mj-lt"/>
              <a:buAutoNum type="alphaLcParenR"/>
            </a:pPr>
            <a:r>
              <a:rPr lang="en-US" sz="2500" dirty="0"/>
              <a:t>They can help facilitate training</a:t>
            </a:r>
          </a:p>
          <a:p>
            <a:pPr marL="114300" lvl="0" indent="-457200">
              <a:buFont typeface="+mj-lt"/>
              <a:buAutoNum type="alphaLcParenR"/>
            </a:pPr>
            <a:r>
              <a:rPr lang="en-US" sz="2500" dirty="0"/>
              <a:t>All of the above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a:bodyPr>
          <a:lstStyle/>
          <a:p>
            <a:pPr lvl="0"/>
            <a:r>
              <a:rPr lang="en-US" sz="2500" dirty="0"/>
              <a:t>5. Which of the following is true of external training?</a:t>
            </a:r>
          </a:p>
          <a:p>
            <a:pPr marL="114300" lvl="0" indent="-457200">
              <a:buFont typeface="+mj-lt"/>
              <a:buAutoNum type="alphaLcParenR"/>
            </a:pPr>
            <a:r>
              <a:rPr lang="en-US" sz="2500" dirty="0"/>
              <a:t>They should be avoided because of the expense</a:t>
            </a:r>
          </a:p>
          <a:p>
            <a:pPr marL="114300" lvl="0" indent="-457200">
              <a:buFont typeface="+mj-lt"/>
              <a:buAutoNum type="alphaLcParenR"/>
            </a:pPr>
            <a:r>
              <a:rPr lang="en-US" sz="2500" dirty="0"/>
              <a:t>They should only be a last resort</a:t>
            </a:r>
          </a:p>
          <a:p>
            <a:pPr marL="114300" lvl="0" indent="-457200">
              <a:buFont typeface="+mj-lt"/>
              <a:buAutoNum type="alphaLcParenR"/>
            </a:pPr>
            <a:r>
              <a:rPr lang="en-US" sz="2500" dirty="0"/>
              <a:t>They can entirely replace internal training</a:t>
            </a:r>
          </a:p>
          <a:p>
            <a:pPr marL="114300" lvl="0" indent="-457200">
              <a:buFont typeface="+mj-lt"/>
              <a:buAutoNum type="alphaLcParenR"/>
            </a:pPr>
            <a:r>
              <a:rPr lang="en-US" sz="2500" dirty="0"/>
              <a:t>They can be a useful tool alongside internal training</a:t>
            </a:r>
          </a:p>
          <a:p>
            <a:pPr marL="114300" lvl="0" indent="-457200">
              <a:buFont typeface="+mj-lt"/>
              <a:buAutoNum type="alphaLcParenR"/>
            </a:pPr>
            <a:endParaRPr lang="en-US" sz="2500" dirty="0"/>
          </a:p>
          <a:p>
            <a:pPr lvl="0"/>
            <a:r>
              <a:rPr lang="en-US" sz="2500" dirty="0"/>
              <a:t>6. What should the organization do in regard to external training?</a:t>
            </a:r>
          </a:p>
          <a:p>
            <a:pPr marL="114300" lvl="0" indent="-457200">
              <a:buFont typeface="+mj-lt"/>
              <a:buAutoNum type="alphaLcParenR"/>
            </a:pPr>
            <a:r>
              <a:rPr lang="en-US" sz="2500" dirty="0"/>
              <a:t>Encourage it</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Subsidize it</a:t>
            </a:r>
          </a:p>
          <a:p>
            <a:pPr marL="114300" lvl="0" indent="-457200">
              <a:buFont typeface="+mj-lt"/>
              <a:buAutoNum type="alphaLcParenR"/>
            </a:pPr>
            <a:r>
              <a:rPr lang="en-US" sz="2500" dirty="0"/>
              <a:t>Provide information about it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500" dirty="0"/>
              <a:t>7. How can you encourage education at every career stage?</a:t>
            </a:r>
          </a:p>
          <a:p>
            <a:pPr marL="171450" lvl="0" indent="-514350">
              <a:buFont typeface="+mj-lt"/>
              <a:buAutoNum type="alphaLcParenR"/>
            </a:pPr>
            <a:r>
              <a:rPr lang="en-US" sz="2500" dirty="0"/>
              <a:t>All of these</a:t>
            </a:r>
          </a:p>
          <a:p>
            <a:pPr marL="171450" lvl="0" indent="-514350">
              <a:buFont typeface="+mj-lt"/>
              <a:buAutoNum type="alphaLcParenR"/>
            </a:pPr>
            <a:r>
              <a:rPr lang="en-US" sz="2500" dirty="0"/>
              <a:t>Include it in development plans</a:t>
            </a:r>
          </a:p>
          <a:p>
            <a:pPr marL="171450" lvl="0" indent="-514350">
              <a:buFont typeface="+mj-lt"/>
              <a:buAutoNum type="alphaLcParenR"/>
            </a:pPr>
            <a:r>
              <a:rPr lang="en-US" sz="2500" dirty="0"/>
              <a:t>Require it of employees</a:t>
            </a:r>
          </a:p>
          <a:p>
            <a:pPr marL="171450" lvl="0" indent="-514350">
              <a:buFont typeface="+mj-lt"/>
              <a:buAutoNum type="alphaLcParenR"/>
            </a:pPr>
            <a:r>
              <a:rPr lang="en-US" sz="2500" dirty="0"/>
              <a:t>Encourage employees to seek it out</a:t>
            </a:r>
          </a:p>
          <a:p>
            <a:pPr marL="171450" lvl="0" indent="-514350">
              <a:buFont typeface="+mj-lt"/>
              <a:buAutoNum type="alphaLcParenR"/>
            </a:pPr>
            <a:endParaRPr lang="en-US" sz="2500" dirty="0"/>
          </a:p>
          <a:p>
            <a:pPr lvl="0"/>
            <a:r>
              <a:rPr lang="en-US" sz="2500" dirty="0"/>
              <a:t>8. Which is true of education?</a:t>
            </a:r>
          </a:p>
          <a:p>
            <a:pPr marL="171450" lvl="0" indent="-514350">
              <a:buFont typeface="+mj-lt"/>
              <a:buAutoNum type="alphaLcParenR"/>
            </a:pPr>
            <a:r>
              <a:rPr lang="en-US" sz="2500" dirty="0"/>
              <a:t>It can present growth opportunities</a:t>
            </a:r>
          </a:p>
          <a:p>
            <a:pPr marL="171450" lvl="0" indent="-514350">
              <a:buFont typeface="+mj-lt"/>
              <a:buAutoNum type="alphaLcParenR"/>
            </a:pPr>
            <a:r>
              <a:rPr lang="en-US" sz="2500" dirty="0"/>
              <a:t>It can build a leader’s  confidence</a:t>
            </a:r>
          </a:p>
          <a:p>
            <a:pPr marL="171450" lvl="0" indent="-514350">
              <a:buFont typeface="+mj-lt"/>
              <a:buAutoNum type="alphaLcParenR"/>
            </a:pPr>
            <a:r>
              <a:rPr lang="en-US" sz="2500" dirty="0"/>
              <a:t>All of these</a:t>
            </a:r>
          </a:p>
          <a:p>
            <a:pPr marL="171450" lvl="0" indent="-514350">
              <a:buFont typeface="+mj-lt"/>
              <a:buAutoNum type="alphaLcParenR"/>
            </a:pPr>
            <a:r>
              <a:rPr lang="en-US" sz="2500" dirty="0"/>
              <a:t>It should be used across the career </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500" dirty="0"/>
              <a:t>9. Who met with Dorinda?</a:t>
            </a:r>
          </a:p>
          <a:p>
            <a:pPr marL="114300" lvl="0" indent="-457200">
              <a:buFont typeface="+mj-lt"/>
              <a:buAutoNum type="alphaLcParenR"/>
            </a:pPr>
            <a:r>
              <a:rPr lang="en-US" sz="2500" dirty="0"/>
              <a:t>Her mentor and manager</a:t>
            </a:r>
          </a:p>
          <a:p>
            <a:pPr marL="114300" lvl="0" indent="-457200">
              <a:buFont typeface="+mj-lt"/>
              <a:buAutoNum type="alphaLcParenR"/>
            </a:pPr>
            <a:r>
              <a:rPr lang="en-US" sz="2500" dirty="0"/>
              <a:t>Just her manager</a:t>
            </a:r>
          </a:p>
          <a:p>
            <a:pPr marL="114300" lvl="0" indent="-457200">
              <a:buFont typeface="+mj-lt"/>
              <a:buAutoNum type="alphaLcParenR"/>
            </a:pPr>
            <a:r>
              <a:rPr lang="en-US" sz="2500" dirty="0"/>
              <a:t>Her HR rep</a:t>
            </a:r>
          </a:p>
          <a:p>
            <a:pPr marL="114300" lvl="0" indent="-457200">
              <a:buFont typeface="+mj-lt"/>
              <a:buAutoNum type="alphaLcParenR"/>
            </a:pPr>
            <a:r>
              <a:rPr lang="en-US" sz="2500" dirty="0"/>
              <a:t>None of these</a:t>
            </a:r>
          </a:p>
          <a:p>
            <a:r>
              <a:rPr lang="en-US" sz="2500" dirty="0"/>
              <a:t> </a:t>
            </a:r>
          </a:p>
          <a:p>
            <a:pPr lvl="0"/>
            <a:r>
              <a:rPr lang="en-US" sz="2500" dirty="0"/>
              <a:t>10. What did Clive recommend for Dorinda?</a:t>
            </a:r>
          </a:p>
          <a:p>
            <a:pPr marL="114300" lvl="0" indent="-457200">
              <a:buFont typeface="+mj-lt"/>
              <a:buAutoNum type="alphaLcParenR"/>
            </a:pPr>
            <a:r>
              <a:rPr lang="en-US" sz="2500" dirty="0"/>
              <a:t>Joining groups</a:t>
            </a:r>
          </a:p>
          <a:p>
            <a:pPr marL="114300" lvl="0" indent="-457200">
              <a:buFont typeface="+mj-lt"/>
              <a:buAutoNum type="alphaLcParenR"/>
            </a:pPr>
            <a:r>
              <a:rPr lang="en-US" sz="2500" dirty="0"/>
              <a:t>Taking a training course</a:t>
            </a:r>
          </a:p>
          <a:p>
            <a:pPr marL="114300" lvl="0" indent="-457200">
              <a:buFont typeface="+mj-lt"/>
              <a:buAutoNum type="alphaLcParenR"/>
            </a:pPr>
            <a:r>
              <a:rPr lang="en-US" sz="2500" dirty="0"/>
              <a:t>Ending their relationship</a:t>
            </a:r>
          </a:p>
          <a:p>
            <a:pPr marL="114300" lvl="0" indent="-457200">
              <a:buFont typeface="+mj-lt"/>
              <a:buAutoNum type="alphaLcParenR"/>
            </a:pPr>
            <a:r>
              <a:rPr lang="en-US" sz="2500" dirty="0"/>
              <a:t>Finding a new  mentor</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2B0D019-F876-43C4-AD76-8AAEB3041EC7}"/>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rmAutofit fontScale="90000"/>
          </a:bodyPr>
          <a:lstStyle/>
          <a:p>
            <a:r>
              <a:rPr lang="en-US" dirty="0"/>
              <a:t>60% of College </a:t>
            </a:r>
            <a:r>
              <a:rPr lang="en-US" sz="2200" dirty="0"/>
              <a:t>Degree</a:t>
            </a:r>
            <a:r>
              <a:rPr lang="en-US" dirty="0"/>
              <a:t> Earners</a:t>
            </a:r>
            <a:endParaRPr lang="en-US" noProof="0" dirty="0"/>
          </a:p>
        </p:txBody>
      </p:sp>
      <p:grpSp>
        <p:nvGrpSpPr>
          <p:cNvPr id="2" name="Group 1">
            <a:extLst>
              <a:ext uri="{FF2B5EF4-FFF2-40B4-BE49-F238E27FC236}">
                <a16:creationId xmlns:a16="http://schemas.microsoft.com/office/drawing/2014/main" id="{B728CA0C-C3F7-4621-AD42-72EC4DB7037D}"/>
              </a:ext>
            </a:extLst>
          </p:cNvPr>
          <p:cNvGrpSpPr/>
          <p:nvPr/>
        </p:nvGrpSpPr>
        <p:grpSpPr>
          <a:xfrm>
            <a:off x="0" y="1448560"/>
            <a:ext cx="9144000" cy="5357880"/>
            <a:chOff x="0" y="1448560"/>
            <a:chExt cx="9144000" cy="5357880"/>
          </a:xfrm>
        </p:grpSpPr>
        <p:sp>
          <p:nvSpPr>
            <p:cNvPr id="3" name="Rectangle 2">
              <a:extLst>
                <a:ext uri="{FF2B5EF4-FFF2-40B4-BE49-F238E27FC236}">
                  <a16:creationId xmlns:a16="http://schemas.microsoft.com/office/drawing/2014/main" id="{50F4A865-C897-4E66-B010-ADF3905BEF17}"/>
                </a:ext>
              </a:extLst>
            </p:cNvPr>
            <p:cNvSpPr/>
            <p:nvPr/>
          </p:nvSpPr>
          <p:spPr>
            <a:xfrm>
              <a:off x="0" y="2053720"/>
              <a:ext cx="9144000" cy="1033200"/>
            </a:xfrm>
            <a:prstGeom prst="rect">
              <a:avLst/>
            </a:prstGeom>
            <a:noFill/>
          </p:spPr>
          <p:style>
            <a:lnRef idx="1">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6A886705-3E47-4FBF-8976-5E9131610C8D}"/>
                </a:ext>
              </a:extLst>
            </p:cNvPr>
            <p:cNvSpPr/>
            <p:nvPr/>
          </p:nvSpPr>
          <p:spPr>
            <a:xfrm>
              <a:off x="457200" y="1448560"/>
              <a:ext cx="6400800" cy="1210320"/>
            </a:xfrm>
            <a:custGeom>
              <a:avLst/>
              <a:gdLst>
                <a:gd name="connsiteX0" fmla="*/ 0 w 6400800"/>
                <a:gd name="connsiteY0" fmla="*/ 201724 h 1210320"/>
                <a:gd name="connsiteX1" fmla="*/ 201724 w 6400800"/>
                <a:gd name="connsiteY1" fmla="*/ 0 h 1210320"/>
                <a:gd name="connsiteX2" fmla="*/ 6199076 w 6400800"/>
                <a:gd name="connsiteY2" fmla="*/ 0 h 1210320"/>
                <a:gd name="connsiteX3" fmla="*/ 6400800 w 6400800"/>
                <a:gd name="connsiteY3" fmla="*/ 201724 h 1210320"/>
                <a:gd name="connsiteX4" fmla="*/ 6400800 w 6400800"/>
                <a:gd name="connsiteY4" fmla="*/ 1008596 h 1210320"/>
                <a:gd name="connsiteX5" fmla="*/ 6199076 w 6400800"/>
                <a:gd name="connsiteY5" fmla="*/ 1210320 h 1210320"/>
                <a:gd name="connsiteX6" fmla="*/ 201724 w 6400800"/>
                <a:gd name="connsiteY6" fmla="*/ 1210320 h 1210320"/>
                <a:gd name="connsiteX7" fmla="*/ 0 w 6400800"/>
                <a:gd name="connsiteY7" fmla="*/ 1008596 h 1210320"/>
                <a:gd name="connsiteX8" fmla="*/ 0 w 6400800"/>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1210320">
                  <a:moveTo>
                    <a:pt x="0" y="201724"/>
                  </a:moveTo>
                  <a:cubicBezTo>
                    <a:pt x="0" y="90315"/>
                    <a:pt x="90315" y="0"/>
                    <a:pt x="201724" y="0"/>
                  </a:cubicBezTo>
                  <a:lnTo>
                    <a:pt x="6199076" y="0"/>
                  </a:lnTo>
                  <a:cubicBezTo>
                    <a:pt x="6310485" y="0"/>
                    <a:pt x="6400800" y="90315"/>
                    <a:pt x="6400800" y="201724"/>
                  </a:cubicBezTo>
                  <a:lnTo>
                    <a:pt x="6400800" y="1008596"/>
                  </a:lnTo>
                  <a:cubicBezTo>
                    <a:pt x="6400800" y="1120005"/>
                    <a:pt x="6310485" y="1210320"/>
                    <a:pt x="6199076" y="1210320"/>
                  </a:cubicBezTo>
                  <a:lnTo>
                    <a:pt x="201724" y="1210320"/>
                  </a:lnTo>
                  <a:cubicBezTo>
                    <a:pt x="90315" y="1210320"/>
                    <a:pt x="0" y="1120005"/>
                    <a:pt x="0" y="1008596"/>
                  </a:cubicBezTo>
                  <a:lnTo>
                    <a:pt x="0" y="201724"/>
                  </a:lnTo>
                  <a:close/>
                </a:path>
              </a:pathLst>
            </a:custGeom>
            <a:solidFill>
              <a:srgbClr val="8B4583"/>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301018" tIns="59083" rIns="301018" bIns="59083" numCol="1" spcCol="1270" anchor="ctr" anchorCtr="0">
              <a:noAutofit/>
            </a:bodyPr>
            <a:lstStyle/>
            <a:p>
              <a:pPr marL="0" lvl="0" indent="0" algn="l" defTabSz="1111250">
                <a:lnSpc>
                  <a:spcPct val="90000"/>
                </a:lnSpc>
                <a:spcBef>
                  <a:spcPct val="0"/>
                </a:spcBef>
                <a:spcAft>
                  <a:spcPct val="35000"/>
                </a:spcAft>
                <a:buNone/>
              </a:pPr>
              <a:r>
                <a:rPr lang="en-US" sz="2500" kern="1200" dirty="0"/>
                <a:t>Earn college degrees at a higher rate than do men</a:t>
              </a:r>
            </a:p>
          </p:txBody>
        </p:sp>
        <p:sp>
          <p:nvSpPr>
            <p:cNvPr id="6" name="Rectangle 5">
              <a:extLst>
                <a:ext uri="{FF2B5EF4-FFF2-40B4-BE49-F238E27FC236}">
                  <a16:creationId xmlns:a16="http://schemas.microsoft.com/office/drawing/2014/main" id="{C3ABD7D5-1962-4A51-9439-EE80490D71B8}"/>
                </a:ext>
              </a:extLst>
            </p:cNvPr>
            <p:cNvSpPr/>
            <p:nvPr/>
          </p:nvSpPr>
          <p:spPr>
            <a:xfrm>
              <a:off x="0" y="3913480"/>
              <a:ext cx="9144000" cy="1033200"/>
            </a:xfrm>
            <a:prstGeom prst="rect">
              <a:avLst/>
            </a:prstGeom>
            <a:noFill/>
          </p:spPr>
          <p:style>
            <a:lnRef idx="1">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8355E29-E20B-4464-9451-1DBE84536AC8}"/>
                </a:ext>
              </a:extLst>
            </p:cNvPr>
            <p:cNvSpPr/>
            <p:nvPr/>
          </p:nvSpPr>
          <p:spPr>
            <a:xfrm>
              <a:off x="457200" y="3308320"/>
              <a:ext cx="6400800" cy="1210320"/>
            </a:xfrm>
            <a:custGeom>
              <a:avLst/>
              <a:gdLst>
                <a:gd name="connsiteX0" fmla="*/ 0 w 6400800"/>
                <a:gd name="connsiteY0" fmla="*/ 201724 h 1210320"/>
                <a:gd name="connsiteX1" fmla="*/ 201724 w 6400800"/>
                <a:gd name="connsiteY1" fmla="*/ 0 h 1210320"/>
                <a:gd name="connsiteX2" fmla="*/ 6199076 w 6400800"/>
                <a:gd name="connsiteY2" fmla="*/ 0 h 1210320"/>
                <a:gd name="connsiteX3" fmla="*/ 6400800 w 6400800"/>
                <a:gd name="connsiteY3" fmla="*/ 201724 h 1210320"/>
                <a:gd name="connsiteX4" fmla="*/ 6400800 w 6400800"/>
                <a:gd name="connsiteY4" fmla="*/ 1008596 h 1210320"/>
                <a:gd name="connsiteX5" fmla="*/ 6199076 w 6400800"/>
                <a:gd name="connsiteY5" fmla="*/ 1210320 h 1210320"/>
                <a:gd name="connsiteX6" fmla="*/ 201724 w 6400800"/>
                <a:gd name="connsiteY6" fmla="*/ 1210320 h 1210320"/>
                <a:gd name="connsiteX7" fmla="*/ 0 w 6400800"/>
                <a:gd name="connsiteY7" fmla="*/ 1008596 h 1210320"/>
                <a:gd name="connsiteX8" fmla="*/ 0 w 6400800"/>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1210320">
                  <a:moveTo>
                    <a:pt x="0" y="201724"/>
                  </a:moveTo>
                  <a:cubicBezTo>
                    <a:pt x="0" y="90315"/>
                    <a:pt x="90315" y="0"/>
                    <a:pt x="201724" y="0"/>
                  </a:cubicBezTo>
                  <a:lnTo>
                    <a:pt x="6199076" y="0"/>
                  </a:lnTo>
                  <a:cubicBezTo>
                    <a:pt x="6310485" y="0"/>
                    <a:pt x="6400800" y="90315"/>
                    <a:pt x="6400800" y="201724"/>
                  </a:cubicBezTo>
                  <a:lnTo>
                    <a:pt x="6400800" y="1008596"/>
                  </a:lnTo>
                  <a:cubicBezTo>
                    <a:pt x="6400800" y="1120005"/>
                    <a:pt x="6310485" y="1210320"/>
                    <a:pt x="6199076" y="1210320"/>
                  </a:cubicBezTo>
                  <a:lnTo>
                    <a:pt x="201724" y="1210320"/>
                  </a:lnTo>
                  <a:cubicBezTo>
                    <a:pt x="90315" y="1210320"/>
                    <a:pt x="0" y="1120005"/>
                    <a:pt x="0" y="1008596"/>
                  </a:cubicBezTo>
                  <a:lnTo>
                    <a:pt x="0" y="201724"/>
                  </a:lnTo>
                  <a:close/>
                </a:path>
              </a:pathLst>
            </a:custGeom>
            <a:solidFill>
              <a:srgbClr val="C0000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301018" tIns="59083" rIns="301018" bIns="59083" numCol="1" spcCol="1270" anchor="ctr" anchorCtr="0">
              <a:noAutofit/>
            </a:bodyPr>
            <a:lstStyle/>
            <a:p>
              <a:pPr marL="0" lvl="0" indent="0" algn="l" defTabSz="1111250">
                <a:lnSpc>
                  <a:spcPct val="90000"/>
                </a:lnSpc>
                <a:spcBef>
                  <a:spcPct val="0"/>
                </a:spcBef>
                <a:spcAft>
                  <a:spcPct val="35000"/>
                </a:spcAft>
                <a:buNone/>
              </a:pPr>
              <a:r>
                <a:rPr lang="en-US" sz="2500" kern="1200" dirty="0"/>
                <a:t>Earn higher grades than male peers</a:t>
              </a:r>
            </a:p>
          </p:txBody>
        </p:sp>
        <p:sp>
          <p:nvSpPr>
            <p:cNvPr id="8" name="Rectangle 7">
              <a:extLst>
                <a:ext uri="{FF2B5EF4-FFF2-40B4-BE49-F238E27FC236}">
                  <a16:creationId xmlns:a16="http://schemas.microsoft.com/office/drawing/2014/main" id="{FC7CC5D9-BB24-4BF2-BCE8-5B25256A3AA2}"/>
                </a:ext>
              </a:extLst>
            </p:cNvPr>
            <p:cNvSpPr/>
            <p:nvPr/>
          </p:nvSpPr>
          <p:spPr>
            <a:xfrm>
              <a:off x="0" y="5773240"/>
              <a:ext cx="9144000" cy="1033200"/>
            </a:xfrm>
            <a:prstGeom prst="rect">
              <a:avLst/>
            </a:prstGeom>
            <a:noFill/>
          </p:spPr>
          <p:style>
            <a:lnRef idx="1">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8208AB7-75AA-4C89-B52F-4F2FB2E7CB7C}"/>
                </a:ext>
              </a:extLst>
            </p:cNvPr>
            <p:cNvSpPr/>
            <p:nvPr/>
          </p:nvSpPr>
          <p:spPr>
            <a:xfrm>
              <a:off x="457200" y="5168080"/>
              <a:ext cx="6400800" cy="1210320"/>
            </a:xfrm>
            <a:custGeom>
              <a:avLst/>
              <a:gdLst>
                <a:gd name="connsiteX0" fmla="*/ 0 w 6400800"/>
                <a:gd name="connsiteY0" fmla="*/ 201724 h 1210320"/>
                <a:gd name="connsiteX1" fmla="*/ 201724 w 6400800"/>
                <a:gd name="connsiteY1" fmla="*/ 0 h 1210320"/>
                <a:gd name="connsiteX2" fmla="*/ 6199076 w 6400800"/>
                <a:gd name="connsiteY2" fmla="*/ 0 h 1210320"/>
                <a:gd name="connsiteX3" fmla="*/ 6400800 w 6400800"/>
                <a:gd name="connsiteY3" fmla="*/ 201724 h 1210320"/>
                <a:gd name="connsiteX4" fmla="*/ 6400800 w 6400800"/>
                <a:gd name="connsiteY4" fmla="*/ 1008596 h 1210320"/>
                <a:gd name="connsiteX5" fmla="*/ 6199076 w 6400800"/>
                <a:gd name="connsiteY5" fmla="*/ 1210320 h 1210320"/>
                <a:gd name="connsiteX6" fmla="*/ 201724 w 6400800"/>
                <a:gd name="connsiteY6" fmla="*/ 1210320 h 1210320"/>
                <a:gd name="connsiteX7" fmla="*/ 0 w 6400800"/>
                <a:gd name="connsiteY7" fmla="*/ 1008596 h 1210320"/>
                <a:gd name="connsiteX8" fmla="*/ 0 w 6400800"/>
                <a:gd name="connsiteY8" fmla="*/ 201724 h 12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1210320">
                  <a:moveTo>
                    <a:pt x="0" y="201724"/>
                  </a:moveTo>
                  <a:cubicBezTo>
                    <a:pt x="0" y="90315"/>
                    <a:pt x="90315" y="0"/>
                    <a:pt x="201724" y="0"/>
                  </a:cubicBezTo>
                  <a:lnTo>
                    <a:pt x="6199076" y="0"/>
                  </a:lnTo>
                  <a:cubicBezTo>
                    <a:pt x="6310485" y="0"/>
                    <a:pt x="6400800" y="90315"/>
                    <a:pt x="6400800" y="201724"/>
                  </a:cubicBezTo>
                  <a:lnTo>
                    <a:pt x="6400800" y="1008596"/>
                  </a:lnTo>
                  <a:cubicBezTo>
                    <a:pt x="6400800" y="1120005"/>
                    <a:pt x="6310485" y="1210320"/>
                    <a:pt x="6199076" y="1210320"/>
                  </a:cubicBezTo>
                  <a:lnTo>
                    <a:pt x="201724" y="1210320"/>
                  </a:lnTo>
                  <a:cubicBezTo>
                    <a:pt x="90315" y="1210320"/>
                    <a:pt x="0" y="1120005"/>
                    <a:pt x="0" y="1008596"/>
                  </a:cubicBezTo>
                  <a:lnTo>
                    <a:pt x="0" y="201724"/>
                  </a:lnTo>
                  <a:close/>
                </a:path>
              </a:pathLst>
            </a:custGeom>
            <a:solidFill>
              <a:srgbClr val="92D050"/>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301018" tIns="59083" rIns="301018" bIns="59083" numCol="1" spcCol="1270" anchor="ctr" anchorCtr="0">
              <a:noAutofit/>
            </a:bodyPr>
            <a:lstStyle/>
            <a:p>
              <a:pPr marL="0" lvl="0" indent="0" algn="l" defTabSz="1111250">
                <a:lnSpc>
                  <a:spcPct val="90000"/>
                </a:lnSpc>
                <a:spcBef>
                  <a:spcPct val="0"/>
                </a:spcBef>
                <a:spcAft>
                  <a:spcPct val="35000"/>
                </a:spcAft>
                <a:buNone/>
              </a:pPr>
              <a:r>
                <a:rPr lang="en-US" sz="2500" kern="1200" dirty="0"/>
                <a:t>Enter college at higher rates</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1. What type of opportunities should you provide women employees?</a:t>
            </a:r>
          </a:p>
          <a:p>
            <a:pPr lvl="0">
              <a:buFont typeface="+mj-lt"/>
              <a:buAutoNum type="alphaLcParenR"/>
            </a:pPr>
            <a:r>
              <a:rPr lang="en-US" sz="1800" dirty="0">
                <a:solidFill>
                  <a:srgbClr val="FF0000"/>
                </a:solidFill>
              </a:rPr>
              <a:t>Educational</a:t>
            </a:r>
          </a:p>
          <a:p>
            <a:pPr lvl="0">
              <a:buFont typeface="+mj-lt"/>
              <a:buAutoNum type="alphaLcParenR"/>
            </a:pPr>
            <a:r>
              <a:rPr lang="en-US" sz="1800" dirty="0"/>
              <a:t>Punishment</a:t>
            </a:r>
          </a:p>
          <a:p>
            <a:pPr lvl="0">
              <a:buFont typeface="+mj-lt"/>
              <a:buAutoNum type="alphaLcParenR"/>
            </a:pPr>
            <a:r>
              <a:rPr lang="en-US" sz="1800" dirty="0"/>
              <a:t>Financial</a:t>
            </a:r>
          </a:p>
          <a:p>
            <a:pPr lvl="0">
              <a:buFont typeface="+mj-lt"/>
              <a:buAutoNum type="alphaLcParenR"/>
            </a:pPr>
            <a:r>
              <a:rPr lang="en-US" sz="1800" dirty="0"/>
              <a:t>Personal</a:t>
            </a:r>
          </a:p>
          <a:p>
            <a:r>
              <a:rPr lang="en-US" sz="1800" dirty="0">
                <a:solidFill>
                  <a:srgbClr val="FF0000"/>
                </a:solidFill>
              </a:rPr>
              <a:t>Education is part of growing into leadership. Create and provide educational opportunities for women employees and leaders.</a:t>
            </a:r>
          </a:p>
          <a:p>
            <a:endParaRPr lang="en-US" sz="1800" dirty="0">
              <a:solidFill>
                <a:srgbClr val="FF0000"/>
              </a:solidFill>
            </a:endParaRPr>
          </a:p>
          <a:p>
            <a:pPr lvl="0"/>
            <a:r>
              <a:rPr lang="en-US" sz="1800" dirty="0"/>
              <a:t>2. Which type of skills should you encourage the learning of?</a:t>
            </a:r>
          </a:p>
          <a:p>
            <a:pPr lvl="0">
              <a:buFont typeface="+mj-lt"/>
              <a:buAutoNum type="alphaLcParenR"/>
            </a:pPr>
            <a:r>
              <a:rPr lang="en-US" sz="1800" dirty="0"/>
              <a:t>Management</a:t>
            </a:r>
          </a:p>
          <a:p>
            <a:pPr lvl="0">
              <a:buFont typeface="+mj-lt"/>
              <a:buAutoNum type="alphaLcParenR"/>
            </a:pPr>
            <a:r>
              <a:rPr lang="en-US" sz="1800" dirty="0">
                <a:solidFill>
                  <a:srgbClr val="FF0000"/>
                </a:solidFill>
              </a:rPr>
              <a:t>Leadership</a:t>
            </a:r>
          </a:p>
          <a:p>
            <a:pPr lvl="0">
              <a:buFont typeface="+mj-lt"/>
              <a:buAutoNum type="alphaLcParenR"/>
            </a:pPr>
            <a:r>
              <a:rPr lang="en-US" sz="1800" dirty="0"/>
              <a:t>None of these</a:t>
            </a:r>
          </a:p>
          <a:p>
            <a:pPr lvl="0">
              <a:buFont typeface="+mj-lt"/>
              <a:buAutoNum type="alphaLcParenR"/>
            </a:pPr>
            <a:r>
              <a:rPr lang="en-US" sz="1800" dirty="0"/>
              <a:t>Interpersonal</a:t>
            </a:r>
          </a:p>
          <a:p>
            <a:r>
              <a:rPr lang="en-US" sz="1800" dirty="0">
                <a:solidFill>
                  <a:srgbClr val="FF0000"/>
                </a:solidFill>
              </a:rPr>
              <a:t>Leadership skills can be learned. Encourage women employees to learn them.</a:t>
            </a:r>
          </a:p>
          <a:p>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When should you offer internal trainings?</a:t>
            </a:r>
          </a:p>
          <a:p>
            <a:pPr lvl="0">
              <a:buFont typeface="+mj-lt"/>
              <a:buAutoNum type="alphaLcParenR"/>
            </a:pPr>
            <a:r>
              <a:rPr lang="en-US" sz="1800" dirty="0"/>
              <a:t>When there has been an error</a:t>
            </a:r>
          </a:p>
          <a:p>
            <a:pPr lvl="0">
              <a:buFont typeface="+mj-lt"/>
              <a:buAutoNum type="alphaLcParenR"/>
            </a:pPr>
            <a:r>
              <a:rPr lang="en-US" sz="1800" dirty="0"/>
              <a:t>When technology changes</a:t>
            </a:r>
          </a:p>
          <a:p>
            <a:pPr lvl="0">
              <a:buFont typeface="+mj-lt"/>
              <a:buAutoNum type="alphaLcParenR"/>
            </a:pPr>
            <a:r>
              <a:rPr lang="en-US" sz="1800" dirty="0">
                <a:solidFill>
                  <a:srgbClr val="FF0000"/>
                </a:solidFill>
              </a:rPr>
              <a:t>Consistently</a:t>
            </a:r>
          </a:p>
          <a:p>
            <a:pPr lvl="0">
              <a:buFont typeface="+mj-lt"/>
              <a:buAutoNum type="alphaLcParenR"/>
            </a:pPr>
            <a:r>
              <a:rPr lang="en-US" sz="1800" dirty="0"/>
              <a:t>Never </a:t>
            </a:r>
          </a:p>
          <a:p>
            <a:r>
              <a:rPr lang="en-US" sz="1800" dirty="0">
                <a:solidFill>
                  <a:srgbClr val="FF0000"/>
                </a:solidFill>
              </a:rPr>
              <a:t>Internal trainings are a key tool to developing employees, including leaders. Offer an array of trainings that are geared towards women specifically and toward employees of all gender.</a:t>
            </a:r>
          </a:p>
          <a:p>
            <a:endParaRPr lang="en-US" sz="1800" dirty="0">
              <a:solidFill>
                <a:srgbClr val="FF0000"/>
              </a:solidFill>
            </a:endParaRPr>
          </a:p>
          <a:p>
            <a:pPr lvl="0"/>
            <a:r>
              <a:rPr lang="en-US" sz="1800" dirty="0"/>
              <a:t>4. How can a women’s peer networking group help with internal training?</a:t>
            </a:r>
          </a:p>
          <a:p>
            <a:pPr lvl="0">
              <a:buFont typeface="+mj-lt"/>
              <a:buAutoNum type="alphaLcParenR"/>
            </a:pPr>
            <a:r>
              <a:rPr lang="en-US" sz="1800" dirty="0"/>
              <a:t>They can help determine what women need and want to learn</a:t>
            </a:r>
          </a:p>
          <a:p>
            <a:pPr lvl="0">
              <a:buFont typeface="+mj-lt"/>
              <a:buAutoNum type="alphaLcParenR"/>
            </a:pPr>
            <a:r>
              <a:rPr lang="en-US" sz="1800" dirty="0"/>
              <a:t>They can provide expertise in developing training</a:t>
            </a:r>
          </a:p>
          <a:p>
            <a:pPr lvl="0">
              <a:buFont typeface="+mj-lt"/>
              <a:buAutoNum type="alphaLcParenR"/>
            </a:pPr>
            <a:r>
              <a:rPr lang="en-US" sz="1800" dirty="0"/>
              <a:t>They can help facilitate training</a:t>
            </a:r>
          </a:p>
          <a:p>
            <a:pPr lvl="0">
              <a:buFont typeface="+mj-lt"/>
              <a:buAutoNum type="alphaLcParenR"/>
            </a:pPr>
            <a:r>
              <a:rPr lang="en-US" sz="1800" dirty="0">
                <a:solidFill>
                  <a:srgbClr val="FF0000"/>
                </a:solidFill>
              </a:rPr>
              <a:t>All of the above</a:t>
            </a:r>
          </a:p>
          <a:p>
            <a:r>
              <a:rPr lang="en-US" sz="1800" dirty="0">
                <a:solidFill>
                  <a:srgbClr val="FF0000"/>
                </a:solidFill>
              </a:rPr>
              <a:t>A women’s peer networking group is a key asset in building internal trainings for women. These groups can be sources of information on what trainings are desired and needed, as well as of expertise in developing and facilitating trainings.</a:t>
            </a:r>
          </a:p>
          <a:p>
            <a:endParaRPr lang="en-US" sz="1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5. Which of the following is true of external training?</a:t>
            </a:r>
          </a:p>
          <a:p>
            <a:pPr lvl="0">
              <a:buFont typeface="+mj-lt"/>
              <a:buAutoNum type="alphaLcParenR"/>
            </a:pPr>
            <a:r>
              <a:rPr lang="en-US" sz="1800" dirty="0"/>
              <a:t>They should be avoided because of the expense</a:t>
            </a:r>
          </a:p>
          <a:p>
            <a:pPr lvl="0">
              <a:buFont typeface="+mj-lt"/>
              <a:buAutoNum type="alphaLcParenR"/>
            </a:pPr>
            <a:r>
              <a:rPr lang="en-US" sz="1800" dirty="0"/>
              <a:t>They should only be a last resort</a:t>
            </a:r>
          </a:p>
          <a:p>
            <a:pPr lvl="0">
              <a:buFont typeface="+mj-lt"/>
              <a:buAutoNum type="alphaLcParenR"/>
            </a:pPr>
            <a:r>
              <a:rPr lang="en-US" sz="1800" dirty="0"/>
              <a:t>They can entirely replace internal training</a:t>
            </a:r>
          </a:p>
          <a:p>
            <a:pPr lvl="0">
              <a:buFont typeface="+mj-lt"/>
              <a:buAutoNum type="alphaLcParenR"/>
            </a:pPr>
            <a:r>
              <a:rPr lang="en-US" sz="1800" dirty="0">
                <a:solidFill>
                  <a:srgbClr val="FF0000"/>
                </a:solidFill>
              </a:rPr>
              <a:t>They can be a useful tool alongside internal training</a:t>
            </a:r>
          </a:p>
          <a:p>
            <a:r>
              <a:rPr lang="en-US" sz="1800" dirty="0">
                <a:solidFill>
                  <a:srgbClr val="FF0000"/>
                </a:solidFill>
              </a:rPr>
              <a:t>External trainings and courses are a valuable development tool. They can address areas that internal trainings may not, and can also be useful for networking and growth.</a:t>
            </a:r>
          </a:p>
          <a:p>
            <a:endParaRPr lang="en-US" sz="1800" dirty="0">
              <a:solidFill>
                <a:srgbClr val="FF0000"/>
              </a:solidFill>
            </a:endParaRPr>
          </a:p>
          <a:p>
            <a:pPr lvl="0"/>
            <a:r>
              <a:rPr lang="en-US" sz="1800" dirty="0"/>
              <a:t>6. What should the organization do in regard to external training?</a:t>
            </a:r>
          </a:p>
          <a:p>
            <a:pPr lvl="0">
              <a:buFont typeface="+mj-lt"/>
              <a:buAutoNum type="alphaLcParenR"/>
            </a:pPr>
            <a:r>
              <a:rPr lang="en-US" sz="1800" dirty="0"/>
              <a:t>Encourage it</a:t>
            </a:r>
          </a:p>
          <a:p>
            <a:pPr lvl="0">
              <a:buFont typeface="+mj-lt"/>
              <a:buAutoNum type="alphaLcParenR"/>
            </a:pPr>
            <a:r>
              <a:rPr lang="en-US" sz="1800" dirty="0">
                <a:solidFill>
                  <a:srgbClr val="FF0000"/>
                </a:solidFill>
              </a:rPr>
              <a:t>All of these</a:t>
            </a:r>
          </a:p>
          <a:p>
            <a:pPr lvl="0">
              <a:buFont typeface="+mj-lt"/>
              <a:buAutoNum type="alphaLcParenR"/>
            </a:pPr>
            <a:r>
              <a:rPr lang="en-US" sz="1800" dirty="0"/>
              <a:t>Subsidize it</a:t>
            </a:r>
          </a:p>
          <a:p>
            <a:pPr lvl="0">
              <a:buFont typeface="+mj-lt"/>
              <a:buAutoNum type="alphaLcParenR"/>
            </a:pPr>
            <a:r>
              <a:rPr lang="en-US" sz="1800" dirty="0"/>
              <a:t>Provide information about it</a:t>
            </a:r>
          </a:p>
          <a:p>
            <a:r>
              <a:rPr lang="en-US" sz="1800" dirty="0">
                <a:solidFill>
                  <a:srgbClr val="FF0000"/>
                </a:solidFill>
              </a:rPr>
              <a:t>External training is a valuable tool. The organization should provide information about it and encourage it, and subsidize it where possible.</a:t>
            </a:r>
          </a:p>
          <a:p>
            <a:endParaRPr lang="en-US"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7. How can you encourage education at every career stage?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Include it in development plans</a:t>
            </a:r>
          </a:p>
          <a:p>
            <a:pPr lvl="0">
              <a:buFont typeface="+mj-lt"/>
              <a:buAutoNum type="alphaLcParenR"/>
            </a:pPr>
            <a:r>
              <a:rPr lang="en-US" sz="1800" dirty="0"/>
              <a:t>Require it of employees</a:t>
            </a:r>
          </a:p>
          <a:p>
            <a:pPr lvl="0">
              <a:buFont typeface="+mj-lt"/>
              <a:buAutoNum type="alphaLcParenR"/>
            </a:pPr>
            <a:r>
              <a:rPr lang="en-US" sz="1800" dirty="0"/>
              <a:t>Encourage employees to seek it out</a:t>
            </a:r>
          </a:p>
          <a:p>
            <a:r>
              <a:rPr lang="en-US" sz="1800" dirty="0">
                <a:solidFill>
                  <a:srgbClr val="FF0000"/>
                </a:solidFill>
              </a:rPr>
              <a:t>Education should be incorporated at every stage of the career. Include it in development plans, require it of employees, and encourage employees to seek out opportunities.</a:t>
            </a:r>
          </a:p>
          <a:p>
            <a:endParaRPr lang="en-US" sz="1800" dirty="0">
              <a:solidFill>
                <a:srgbClr val="FF0000"/>
              </a:solidFill>
            </a:endParaRPr>
          </a:p>
          <a:p>
            <a:pPr lvl="0"/>
            <a:r>
              <a:rPr lang="en-US" sz="1800" dirty="0"/>
              <a:t>8. Which is true of education?</a:t>
            </a:r>
          </a:p>
          <a:p>
            <a:pPr lvl="0">
              <a:buFont typeface="+mj-lt"/>
              <a:buAutoNum type="alphaLcParenR"/>
            </a:pPr>
            <a:r>
              <a:rPr lang="en-US" sz="1800" dirty="0"/>
              <a:t>It can present growth opportunities</a:t>
            </a:r>
          </a:p>
          <a:p>
            <a:pPr lvl="0">
              <a:buFont typeface="+mj-lt"/>
              <a:buAutoNum type="alphaLcParenR"/>
            </a:pPr>
            <a:r>
              <a:rPr lang="en-US" sz="1800" dirty="0"/>
              <a:t>It can build a leader’s  confidence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should be used across the career </a:t>
            </a:r>
          </a:p>
          <a:p>
            <a:r>
              <a:rPr lang="en-US" sz="1800" dirty="0">
                <a:solidFill>
                  <a:srgbClr val="FF0000"/>
                </a:solidFill>
              </a:rPr>
              <a:t>Education is a key way to empower and grow leaders, including women leaders. It should be part of employee development at all stages.</a:t>
            </a:r>
          </a:p>
          <a:p>
            <a:endParaRPr lang="en-US"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00600"/>
          </a:xfrm>
        </p:spPr>
        <p:txBody>
          <a:bodyPr/>
          <a:lstStyle/>
          <a:p>
            <a:pPr lvl="0"/>
            <a:r>
              <a:rPr lang="en-US" sz="1800" dirty="0"/>
              <a:t>9. Who met with Dorinda?</a:t>
            </a:r>
          </a:p>
          <a:p>
            <a:pPr lvl="0">
              <a:buFont typeface="+mj-lt"/>
              <a:buAutoNum type="alphaLcParenR"/>
            </a:pPr>
            <a:r>
              <a:rPr lang="en-US" sz="1800" dirty="0">
                <a:solidFill>
                  <a:srgbClr val="FF0000"/>
                </a:solidFill>
              </a:rPr>
              <a:t>Her mentor and manager</a:t>
            </a:r>
          </a:p>
          <a:p>
            <a:pPr lvl="0">
              <a:buFont typeface="+mj-lt"/>
              <a:buAutoNum type="alphaLcParenR"/>
            </a:pPr>
            <a:r>
              <a:rPr lang="en-US" sz="1800" dirty="0"/>
              <a:t>Just her manager</a:t>
            </a:r>
          </a:p>
          <a:p>
            <a:pPr lvl="0">
              <a:buFont typeface="+mj-lt"/>
              <a:buAutoNum type="alphaLcParenR"/>
            </a:pPr>
            <a:r>
              <a:rPr lang="en-US" sz="1800" dirty="0"/>
              <a:t>Her HR rep</a:t>
            </a:r>
          </a:p>
          <a:p>
            <a:pPr lvl="0">
              <a:buFont typeface="+mj-lt"/>
              <a:buAutoNum type="alphaLcParenR"/>
            </a:pPr>
            <a:r>
              <a:rPr lang="en-US" sz="1800" dirty="0"/>
              <a:t>None of these</a:t>
            </a:r>
          </a:p>
          <a:p>
            <a:r>
              <a:rPr lang="en-US" sz="1800" dirty="0">
                <a:solidFill>
                  <a:srgbClr val="FF0000"/>
                </a:solidFill>
              </a:rPr>
              <a:t>Dorinda met with both her mentor and her manager for her review. </a:t>
            </a:r>
          </a:p>
          <a:p>
            <a:endParaRPr lang="en-US" sz="1800" dirty="0">
              <a:solidFill>
                <a:srgbClr val="FF0000"/>
              </a:solidFill>
            </a:endParaRPr>
          </a:p>
          <a:p>
            <a:pPr lvl="0"/>
            <a:r>
              <a:rPr lang="en-US" sz="1800" dirty="0"/>
              <a:t>10. What did Clive recommend for Dorinda?</a:t>
            </a:r>
          </a:p>
          <a:p>
            <a:pPr lvl="0">
              <a:buFont typeface="+mj-lt"/>
              <a:buAutoNum type="alphaLcParenR"/>
            </a:pPr>
            <a:r>
              <a:rPr lang="en-US" sz="1800" dirty="0"/>
              <a:t>Joining groups</a:t>
            </a:r>
          </a:p>
          <a:p>
            <a:pPr lvl="0">
              <a:buFont typeface="+mj-lt"/>
              <a:buAutoNum type="alphaLcParenR"/>
            </a:pPr>
            <a:r>
              <a:rPr lang="en-US" sz="1800" dirty="0">
                <a:solidFill>
                  <a:srgbClr val="FF0000"/>
                </a:solidFill>
              </a:rPr>
              <a:t>Taking a training course</a:t>
            </a:r>
          </a:p>
          <a:p>
            <a:pPr lvl="0">
              <a:buFont typeface="+mj-lt"/>
              <a:buAutoNum type="alphaLcParenR"/>
            </a:pPr>
            <a:r>
              <a:rPr lang="en-US" sz="1800" dirty="0"/>
              <a:t>Ending their relationship</a:t>
            </a:r>
          </a:p>
          <a:p>
            <a:pPr lvl="0">
              <a:buFont typeface="+mj-lt"/>
              <a:buAutoNum type="alphaLcParenR"/>
            </a:pPr>
            <a:r>
              <a:rPr lang="en-US" sz="1800" dirty="0"/>
              <a:t>Finding a new  mentor</a:t>
            </a:r>
          </a:p>
          <a:p>
            <a:r>
              <a:rPr lang="en-US" sz="1800" dirty="0">
                <a:solidFill>
                  <a:srgbClr val="FF0000"/>
                </a:solidFill>
              </a:rPr>
              <a:t>Clive recommended that Dorinda take a training course on people management. He also recommended some reading.</a:t>
            </a:r>
          </a:p>
          <a:p>
            <a:br>
              <a:rPr lang="en-US" sz="1800" dirty="0"/>
            </a:br>
            <a:r>
              <a:rPr lang="en-US" sz="1800" dirty="0"/>
              <a:t> </a:t>
            </a:r>
          </a:p>
          <a:p>
            <a:endParaRPr lang="en-US" sz="1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noProof="0" dirty="0"/>
              <a:t>Module Twelve: </a:t>
            </a:r>
            <a:br>
              <a:rPr lang="en-US" noProof="0" dirty="0"/>
            </a:br>
            <a:r>
              <a:rPr lang="en-US" noProof="0" dirty="0"/>
              <a:t>Wrapping Up</a:t>
            </a:r>
          </a:p>
        </p:txBody>
      </p:sp>
      <p:sp>
        <p:nvSpPr>
          <p:cNvPr id="4" name="Text Placeholder 3"/>
          <p:cNvSpPr>
            <a:spLocks noGrp="1"/>
          </p:cNvSpPr>
          <p:nvPr>
            <p:ph type="body" sz="quarter" idx="10"/>
          </p:nvPr>
        </p:nvSpPr>
        <p:spPr/>
        <p:txBody>
          <a:bodyPr rtlCol="0">
            <a:noAutofit/>
          </a:bodyPr>
          <a:lstStyle/>
          <a:p>
            <a:r>
              <a:rPr lang="en-US" sz="2800" i="1" dirty="0">
                <a:latin typeface="+mj-lt"/>
              </a:rPr>
              <a:t>Successful people understand that you don’t need to make things complicated.</a:t>
            </a:r>
          </a:p>
          <a:p>
            <a:endParaRPr lang="en-US" sz="2800" i="1" dirty="0">
              <a:latin typeface="+mj-lt"/>
            </a:endParaRPr>
          </a:p>
          <a:p>
            <a:pPr algn="ctr"/>
            <a:r>
              <a:rPr lang="en-US" sz="2800" b="1" i="1" dirty="0">
                <a:latin typeface="+mj-lt"/>
              </a:rPr>
              <a:t>Anne McKevitt</a:t>
            </a:r>
            <a:endParaRPr lang="en-US" sz="2800" i="1" dirty="0">
              <a:latin typeface="+mj-lt"/>
            </a:endParaRPr>
          </a:p>
          <a:p>
            <a:pPr eaLnBrk="1" fontAlgn="auto" hangingPunct="1">
              <a:spcAft>
                <a:spcPts val="0"/>
              </a:spcAft>
              <a:buFont typeface="Arial" pitchFamily="34" charset="0"/>
              <a:buNone/>
              <a:defRPr/>
            </a:pPr>
            <a:endParaRPr lang="en-US" sz="2800" i="1" dirty="0">
              <a:latin typeface="+mj-lt"/>
            </a:endParaRPr>
          </a:p>
        </p:txBody>
      </p:sp>
      <p:sp>
        <p:nvSpPr>
          <p:cNvPr id="3" name="Content Placeholder 2"/>
          <p:cNvSpPr>
            <a:spLocks noGrp="1"/>
          </p:cNvSpPr>
          <p:nvPr>
            <p:ph type="body" sz="quarter" idx="11"/>
          </p:nvPr>
        </p:nvSpPr>
        <p:spPr/>
        <p:txBody>
          <a:bodyPr rtlCol="0">
            <a:normAutofit fontScale="92500" lnSpcReduction="10000"/>
          </a:bodyPr>
          <a:lstStyle/>
          <a:p>
            <a:pPr indent="0" eaLnBrk="1" fontAlgn="auto" hangingPunct="1">
              <a:spcAft>
                <a:spcPts val="0"/>
              </a:spcAft>
              <a:defRPr/>
            </a:pPr>
            <a:r>
              <a:rPr lang="en-US" noProof="0" dirty="0"/>
              <a:t>Although this workshop is coming to a close, we hope that your journey to improve your Leadership skills is just beginning. </a:t>
            </a:r>
          </a:p>
          <a:p>
            <a:pPr indent="0" eaLnBrk="1" fontAlgn="auto" hangingPunct="1">
              <a:spcAft>
                <a:spcPts val="0"/>
              </a:spcAft>
              <a:defRPr/>
            </a:pPr>
            <a:endParaRPr lang="en-US" noProof="0" dirty="0"/>
          </a:p>
          <a:p>
            <a:pPr indent="0" eaLnBrk="1" fontAlgn="auto" hangingPunct="1">
              <a:spcAft>
                <a:spcPts val="0"/>
              </a:spcAft>
              <a:defRPr/>
            </a:pPr>
            <a:r>
              <a:rPr lang="en-US" noProof="0" dirty="0"/>
              <a:t>Please take a moment to review and update your action plan. This will be a key tool to guide your progress in the days, weeks, months, and years to come.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12B6AB7-ADC3-405D-8DA8-74BB9606BCEE}"/>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noProof="0" dirty="0"/>
              <a:t>Words from the Wise</a:t>
            </a:r>
          </a:p>
        </p:txBody>
      </p:sp>
      <p:grpSp>
        <p:nvGrpSpPr>
          <p:cNvPr id="2" name="Group 1">
            <a:extLst>
              <a:ext uri="{FF2B5EF4-FFF2-40B4-BE49-F238E27FC236}">
                <a16:creationId xmlns:a16="http://schemas.microsoft.com/office/drawing/2014/main" id="{17BA35B2-53F4-42B4-92C2-3F9D2C514B2D}"/>
              </a:ext>
            </a:extLst>
          </p:cNvPr>
          <p:cNvGrpSpPr/>
          <p:nvPr/>
        </p:nvGrpSpPr>
        <p:grpSpPr>
          <a:xfrm>
            <a:off x="457200" y="1698681"/>
            <a:ext cx="8229599" cy="4329000"/>
            <a:chOff x="457200" y="1698681"/>
            <a:chExt cx="8229599" cy="4329000"/>
          </a:xfrm>
        </p:grpSpPr>
        <p:sp>
          <p:nvSpPr>
            <p:cNvPr id="3" name="Freeform: Shape 2">
              <a:extLst>
                <a:ext uri="{FF2B5EF4-FFF2-40B4-BE49-F238E27FC236}">
                  <a16:creationId xmlns:a16="http://schemas.microsoft.com/office/drawing/2014/main" id="{92236FE3-10CB-4E7D-BB03-7D74EEFA92A3}"/>
                </a:ext>
              </a:extLst>
            </p:cNvPr>
            <p:cNvSpPr/>
            <p:nvPr/>
          </p:nvSpPr>
          <p:spPr>
            <a:xfrm>
              <a:off x="457200" y="1698681"/>
              <a:ext cx="2057400" cy="1287000"/>
            </a:xfrm>
            <a:custGeom>
              <a:avLst/>
              <a:gdLst>
                <a:gd name="connsiteX0" fmla="*/ 0 w 2057400"/>
                <a:gd name="connsiteY0" fmla="*/ 0 h 1287000"/>
                <a:gd name="connsiteX1" fmla="*/ 2057400 w 2057400"/>
                <a:gd name="connsiteY1" fmla="*/ 0 h 1287000"/>
                <a:gd name="connsiteX2" fmla="*/ 2057400 w 2057400"/>
                <a:gd name="connsiteY2" fmla="*/ 1287000 h 1287000"/>
                <a:gd name="connsiteX3" fmla="*/ 0 w 2057400"/>
                <a:gd name="connsiteY3" fmla="*/ 1287000 h 1287000"/>
                <a:gd name="connsiteX4" fmla="*/ 0 w 2057400"/>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87000">
                  <a:moveTo>
                    <a:pt x="0" y="0"/>
                  </a:moveTo>
                  <a:lnTo>
                    <a:pt x="2057400" y="0"/>
                  </a:lnTo>
                  <a:lnTo>
                    <a:pt x="2057400" y="1287000"/>
                  </a:lnTo>
                  <a:lnTo>
                    <a:pt x="0" y="1287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i="0" kern="1200" dirty="0">
                  <a:solidFill>
                    <a:schemeClr val="tx1"/>
                  </a:solidFill>
                  <a:latin typeface="+mn-lt"/>
                  <a:ea typeface="+mn-ea"/>
                  <a:cs typeface="+mn-cs"/>
                </a:rPr>
                <a:t>Lillian Vernon</a:t>
              </a:r>
              <a:endParaRPr lang="en-US" sz="2400" b="1" i="0" kern="1200" dirty="0"/>
            </a:p>
          </p:txBody>
        </p:sp>
        <p:sp>
          <p:nvSpPr>
            <p:cNvPr id="4" name="Left Brace 3">
              <a:extLst>
                <a:ext uri="{FF2B5EF4-FFF2-40B4-BE49-F238E27FC236}">
                  <a16:creationId xmlns:a16="http://schemas.microsoft.com/office/drawing/2014/main" id="{7E7880C3-658E-45DF-A4E4-4FC70B5811F7}"/>
                </a:ext>
              </a:extLst>
            </p:cNvPr>
            <p:cNvSpPr/>
            <p:nvPr/>
          </p:nvSpPr>
          <p:spPr>
            <a:xfrm>
              <a:off x="2514599" y="1698681"/>
              <a:ext cx="411480" cy="1287000"/>
            </a:xfrm>
            <a:prstGeom prst="leftBrace">
              <a:avLst>
                <a:gd name="adj1" fmla="val 35000"/>
                <a:gd name="adj2" fmla="val 50000"/>
              </a:avLst>
            </a:prstGeom>
            <a:ln w="25400">
              <a:solidFill>
                <a:schemeClr val="accent1">
                  <a:lumMod val="75000"/>
                </a:schemeClr>
              </a:solidFill>
            </a:ln>
          </p:spPr>
          <p:style>
            <a:lnRef idx="1">
              <a:scrgbClr r="0" g="0" b="0"/>
            </a:lnRef>
            <a:fillRef idx="0">
              <a:schemeClr val="accent5">
                <a:hueOff val="0"/>
                <a:satOff val="0"/>
                <a:lumOff val="0"/>
                <a:alphaOff val="0"/>
              </a:schemeClr>
            </a:fillRef>
            <a:effectRef idx="0">
              <a:schemeClr val="accent5">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E318F10A-4FC5-436C-B3FC-545C53547822}"/>
                </a:ext>
              </a:extLst>
            </p:cNvPr>
            <p:cNvSpPr/>
            <p:nvPr/>
          </p:nvSpPr>
          <p:spPr>
            <a:xfrm>
              <a:off x="3090671" y="1698681"/>
              <a:ext cx="5596128" cy="1287000"/>
            </a:xfrm>
            <a:custGeom>
              <a:avLst/>
              <a:gdLst>
                <a:gd name="connsiteX0" fmla="*/ 0 w 5596128"/>
                <a:gd name="connsiteY0" fmla="*/ 0 h 1287000"/>
                <a:gd name="connsiteX1" fmla="*/ 5596128 w 5596128"/>
                <a:gd name="connsiteY1" fmla="*/ 0 h 1287000"/>
                <a:gd name="connsiteX2" fmla="*/ 5596128 w 5596128"/>
                <a:gd name="connsiteY2" fmla="*/ 1287000 h 1287000"/>
                <a:gd name="connsiteX3" fmla="*/ 0 w 5596128"/>
                <a:gd name="connsiteY3" fmla="*/ 1287000 h 1287000"/>
                <a:gd name="connsiteX4" fmla="*/ 0 w 5596128"/>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87000">
                  <a:moveTo>
                    <a:pt x="0" y="0"/>
                  </a:moveTo>
                  <a:lnTo>
                    <a:pt x="5596128" y="0"/>
                  </a:lnTo>
                  <a:lnTo>
                    <a:pt x="5596128" y="1287000"/>
                  </a:lnTo>
                  <a:lnTo>
                    <a:pt x="0" y="1287000"/>
                  </a:lnTo>
                  <a:lnTo>
                    <a:pt x="0" y="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i="0" kern="1200" dirty="0">
                  <a:solidFill>
                    <a:schemeClr val="bg1"/>
                  </a:solidFill>
                  <a:latin typeface="+mn-lt"/>
                  <a:ea typeface="+mn-ea"/>
                  <a:cs typeface="+mn-cs"/>
                </a:rPr>
                <a:t>I became successful due to several reasons. I never gave up and I never let anyone or anything get in my way.</a:t>
              </a:r>
              <a:endParaRPr lang="en-US" sz="2400" i="0" kern="1200" dirty="0">
                <a:solidFill>
                  <a:schemeClr val="bg1"/>
                </a:solidFill>
              </a:endParaRPr>
            </a:p>
          </p:txBody>
        </p:sp>
        <p:sp>
          <p:nvSpPr>
            <p:cNvPr id="7" name="Freeform: Shape 6">
              <a:extLst>
                <a:ext uri="{FF2B5EF4-FFF2-40B4-BE49-F238E27FC236}">
                  <a16:creationId xmlns:a16="http://schemas.microsoft.com/office/drawing/2014/main" id="{C8772AFC-7364-4627-A541-6A9BE70F14E6}"/>
                </a:ext>
              </a:extLst>
            </p:cNvPr>
            <p:cNvSpPr/>
            <p:nvPr/>
          </p:nvSpPr>
          <p:spPr>
            <a:xfrm>
              <a:off x="457200" y="3219681"/>
              <a:ext cx="2057400" cy="1287000"/>
            </a:xfrm>
            <a:custGeom>
              <a:avLst/>
              <a:gdLst>
                <a:gd name="connsiteX0" fmla="*/ 0 w 2057400"/>
                <a:gd name="connsiteY0" fmla="*/ 0 h 1287000"/>
                <a:gd name="connsiteX1" fmla="*/ 2057400 w 2057400"/>
                <a:gd name="connsiteY1" fmla="*/ 0 h 1287000"/>
                <a:gd name="connsiteX2" fmla="*/ 2057400 w 2057400"/>
                <a:gd name="connsiteY2" fmla="*/ 1287000 h 1287000"/>
                <a:gd name="connsiteX3" fmla="*/ 0 w 2057400"/>
                <a:gd name="connsiteY3" fmla="*/ 1287000 h 1287000"/>
                <a:gd name="connsiteX4" fmla="*/ 0 w 2057400"/>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87000">
                  <a:moveTo>
                    <a:pt x="0" y="0"/>
                  </a:moveTo>
                  <a:lnTo>
                    <a:pt x="2057400" y="0"/>
                  </a:lnTo>
                  <a:lnTo>
                    <a:pt x="2057400" y="1287000"/>
                  </a:lnTo>
                  <a:lnTo>
                    <a:pt x="0" y="1287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i="0" kern="1200" dirty="0">
                  <a:solidFill>
                    <a:schemeClr val="tx1"/>
                  </a:solidFill>
                  <a:latin typeface="+mn-lt"/>
                  <a:ea typeface="+mn-ea"/>
                  <a:cs typeface="+mn-cs"/>
                </a:rPr>
                <a:t>Barbara Walters</a:t>
              </a:r>
              <a:endParaRPr lang="en-US" sz="2400" b="1" i="0" kern="1200" dirty="0"/>
            </a:p>
          </p:txBody>
        </p:sp>
        <p:sp>
          <p:nvSpPr>
            <p:cNvPr id="8" name="Left Brace 7">
              <a:extLst>
                <a:ext uri="{FF2B5EF4-FFF2-40B4-BE49-F238E27FC236}">
                  <a16:creationId xmlns:a16="http://schemas.microsoft.com/office/drawing/2014/main" id="{4ED5497E-F49F-43CD-8568-3EED4D042CB3}"/>
                </a:ext>
              </a:extLst>
            </p:cNvPr>
            <p:cNvSpPr/>
            <p:nvPr/>
          </p:nvSpPr>
          <p:spPr>
            <a:xfrm>
              <a:off x="2514599" y="3219681"/>
              <a:ext cx="411480" cy="1287000"/>
            </a:xfrm>
            <a:prstGeom prst="leftBrace">
              <a:avLst>
                <a:gd name="adj1" fmla="val 35000"/>
                <a:gd name="adj2" fmla="val 50000"/>
              </a:avLst>
            </a:prstGeom>
            <a:ln w="25400">
              <a:solidFill>
                <a:srgbClr val="8B4583"/>
              </a:solidFill>
            </a:ln>
          </p:spPr>
          <p:style>
            <a:lnRef idx="1">
              <a:scrgbClr r="0" g="0" b="0"/>
            </a:lnRef>
            <a:fillRef idx="0">
              <a:schemeClr val="accent5">
                <a:hueOff val="0"/>
                <a:satOff val="0"/>
                <a:lumOff val="0"/>
                <a:alphaOff val="0"/>
              </a:schemeClr>
            </a:fillRef>
            <a:effectRef idx="0">
              <a:schemeClr val="accent5">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57E0D90B-6FD6-47DE-A95B-E6E36412F056}"/>
                </a:ext>
              </a:extLst>
            </p:cNvPr>
            <p:cNvSpPr/>
            <p:nvPr/>
          </p:nvSpPr>
          <p:spPr>
            <a:xfrm>
              <a:off x="3090671" y="3219681"/>
              <a:ext cx="5596128" cy="1287000"/>
            </a:xfrm>
            <a:custGeom>
              <a:avLst/>
              <a:gdLst>
                <a:gd name="connsiteX0" fmla="*/ 0 w 5596128"/>
                <a:gd name="connsiteY0" fmla="*/ 0 h 1287000"/>
                <a:gd name="connsiteX1" fmla="*/ 5596128 w 5596128"/>
                <a:gd name="connsiteY1" fmla="*/ 0 h 1287000"/>
                <a:gd name="connsiteX2" fmla="*/ 5596128 w 5596128"/>
                <a:gd name="connsiteY2" fmla="*/ 1287000 h 1287000"/>
                <a:gd name="connsiteX3" fmla="*/ 0 w 5596128"/>
                <a:gd name="connsiteY3" fmla="*/ 1287000 h 1287000"/>
                <a:gd name="connsiteX4" fmla="*/ 0 w 5596128"/>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87000">
                  <a:moveTo>
                    <a:pt x="0" y="0"/>
                  </a:moveTo>
                  <a:lnTo>
                    <a:pt x="5596128" y="0"/>
                  </a:lnTo>
                  <a:lnTo>
                    <a:pt x="5596128" y="1287000"/>
                  </a:lnTo>
                  <a:lnTo>
                    <a:pt x="0" y="1287000"/>
                  </a:lnTo>
                  <a:lnTo>
                    <a:pt x="0" y="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0" i="0" kern="1200" dirty="0">
                  <a:solidFill>
                    <a:schemeClr val="bg1"/>
                  </a:solidFill>
                  <a:latin typeface="+mn-lt"/>
                  <a:ea typeface="+mn-ea"/>
                  <a:cs typeface="+mn-cs"/>
                </a:rPr>
                <a:t>Most of us have trouble juggling. The woman who says she doesn’t is someone whom I admire but have never met.</a:t>
              </a:r>
              <a:endParaRPr lang="en-US" sz="2400" b="0" i="0" kern="1200" dirty="0">
                <a:solidFill>
                  <a:schemeClr val="bg1"/>
                </a:solidFill>
              </a:endParaRPr>
            </a:p>
          </p:txBody>
        </p:sp>
        <p:sp>
          <p:nvSpPr>
            <p:cNvPr id="10" name="Freeform: Shape 9">
              <a:extLst>
                <a:ext uri="{FF2B5EF4-FFF2-40B4-BE49-F238E27FC236}">
                  <a16:creationId xmlns:a16="http://schemas.microsoft.com/office/drawing/2014/main" id="{B9C10761-EEA0-4FE5-B64D-12421FCE6B76}"/>
                </a:ext>
              </a:extLst>
            </p:cNvPr>
            <p:cNvSpPr/>
            <p:nvPr/>
          </p:nvSpPr>
          <p:spPr>
            <a:xfrm>
              <a:off x="457200" y="4740681"/>
              <a:ext cx="2057400" cy="1287000"/>
            </a:xfrm>
            <a:custGeom>
              <a:avLst/>
              <a:gdLst>
                <a:gd name="connsiteX0" fmla="*/ 0 w 2057400"/>
                <a:gd name="connsiteY0" fmla="*/ 0 h 1287000"/>
                <a:gd name="connsiteX1" fmla="*/ 2057400 w 2057400"/>
                <a:gd name="connsiteY1" fmla="*/ 0 h 1287000"/>
                <a:gd name="connsiteX2" fmla="*/ 2057400 w 2057400"/>
                <a:gd name="connsiteY2" fmla="*/ 1287000 h 1287000"/>
                <a:gd name="connsiteX3" fmla="*/ 0 w 2057400"/>
                <a:gd name="connsiteY3" fmla="*/ 1287000 h 1287000"/>
                <a:gd name="connsiteX4" fmla="*/ 0 w 2057400"/>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87000">
                  <a:moveTo>
                    <a:pt x="0" y="0"/>
                  </a:moveTo>
                  <a:lnTo>
                    <a:pt x="2057400" y="0"/>
                  </a:lnTo>
                  <a:lnTo>
                    <a:pt x="2057400" y="1287000"/>
                  </a:lnTo>
                  <a:lnTo>
                    <a:pt x="0" y="1287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62280" tIns="165100" rIns="462280" bIns="165100" numCol="1" spcCol="1270" anchor="ctr" anchorCtr="0">
              <a:noAutofit/>
            </a:bodyPr>
            <a:lstStyle/>
            <a:p>
              <a:pPr marL="0" lvl="0" indent="0" algn="r" defTabSz="2889250">
                <a:lnSpc>
                  <a:spcPct val="90000"/>
                </a:lnSpc>
                <a:spcBef>
                  <a:spcPct val="0"/>
                </a:spcBef>
                <a:spcAft>
                  <a:spcPct val="35000"/>
                </a:spcAft>
                <a:buNone/>
              </a:pPr>
              <a:endParaRPr lang="en-US" sz="6500" kern="1200" dirty="0"/>
            </a:p>
          </p:txBody>
        </p:sp>
        <p:sp>
          <p:nvSpPr>
            <p:cNvPr id="11" name="Left Brace 10">
              <a:extLst>
                <a:ext uri="{FF2B5EF4-FFF2-40B4-BE49-F238E27FC236}">
                  <a16:creationId xmlns:a16="http://schemas.microsoft.com/office/drawing/2014/main" id="{24A5B083-6221-464C-B751-BCE8F4A5E7E3}"/>
                </a:ext>
              </a:extLst>
            </p:cNvPr>
            <p:cNvSpPr/>
            <p:nvPr/>
          </p:nvSpPr>
          <p:spPr>
            <a:xfrm>
              <a:off x="2514599" y="4740681"/>
              <a:ext cx="411480" cy="1287000"/>
            </a:xfrm>
            <a:prstGeom prst="leftBrace">
              <a:avLst>
                <a:gd name="adj1" fmla="val 35000"/>
                <a:gd name="adj2" fmla="val 50000"/>
              </a:avLst>
            </a:prstGeom>
            <a:ln>
              <a:noFill/>
            </a:ln>
          </p:spPr>
          <p:style>
            <a:lnRef idx="1">
              <a:scrgbClr r="0" g="0" b="0"/>
            </a:lnRef>
            <a:fillRef idx="0">
              <a:schemeClr val="accent5">
                <a:hueOff val="0"/>
                <a:satOff val="0"/>
                <a:lumOff val="0"/>
                <a:alphaOff val="0"/>
              </a:schemeClr>
            </a:fillRef>
            <a:effectRef idx="0">
              <a:schemeClr val="accent5">
                <a:hueOff val="0"/>
                <a:satOff val="0"/>
                <a:lumOff val="0"/>
                <a:alphaOff val="0"/>
              </a:schemeClr>
            </a:effectRef>
            <a:fontRef idx="minor">
              <a:schemeClr val="tx1">
                <a:hueOff val="0"/>
                <a:satOff val="0"/>
                <a:lumOff val="0"/>
                <a:alphaOff val="0"/>
              </a:schemeClr>
            </a:fontRef>
          </p:style>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6A97C42-02F5-4B88-BC39-11681F0BCB8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Autofit/>
          </a:bodyPr>
          <a:lstStyle/>
          <a:p>
            <a:r>
              <a:rPr lang="en-US" dirty="0"/>
              <a:t>47% of the US Workforce</a:t>
            </a:r>
            <a:endParaRPr lang="en-US" noProof="0" dirty="0"/>
          </a:p>
        </p:txBody>
      </p:sp>
      <p:grpSp>
        <p:nvGrpSpPr>
          <p:cNvPr id="2" name="Group 1">
            <a:extLst>
              <a:ext uri="{FF2B5EF4-FFF2-40B4-BE49-F238E27FC236}">
                <a16:creationId xmlns:a16="http://schemas.microsoft.com/office/drawing/2014/main" id="{14ACD7DA-ED08-40B2-A43B-8EA264D2A66E}"/>
              </a:ext>
            </a:extLst>
          </p:cNvPr>
          <p:cNvGrpSpPr/>
          <p:nvPr/>
        </p:nvGrpSpPr>
        <p:grpSpPr>
          <a:xfrm>
            <a:off x="457200" y="1371600"/>
            <a:ext cx="8229600" cy="5029200"/>
            <a:chOff x="457200" y="1371600"/>
            <a:chExt cx="8229600" cy="5029200"/>
          </a:xfrm>
        </p:grpSpPr>
        <p:sp>
          <p:nvSpPr>
            <p:cNvPr id="3" name="Rectangle 2">
              <a:extLst>
                <a:ext uri="{FF2B5EF4-FFF2-40B4-BE49-F238E27FC236}">
                  <a16:creationId xmlns:a16="http://schemas.microsoft.com/office/drawing/2014/main" id="{EB1A5FBC-78BA-4E3C-8596-DE304FA8FC73}"/>
                </a:ext>
              </a:extLst>
            </p:cNvPr>
            <p:cNvSpPr/>
            <p:nvPr/>
          </p:nvSpPr>
          <p:spPr>
            <a:xfrm>
              <a:off x="457200" y="1371600"/>
              <a:ext cx="8229600" cy="5029200"/>
            </a:xfrm>
            <a:prstGeom prst="rect">
              <a:avLst/>
            </a:prstGeom>
            <a:noFill/>
          </p:spPr>
        </p:sp>
        <p:sp>
          <p:nvSpPr>
            <p:cNvPr id="5" name="Freeform: Shape 4">
              <a:extLst>
                <a:ext uri="{FF2B5EF4-FFF2-40B4-BE49-F238E27FC236}">
                  <a16:creationId xmlns:a16="http://schemas.microsoft.com/office/drawing/2014/main" id="{8983F45E-30D9-484C-9BF3-B0F7675F362C}"/>
                </a:ext>
              </a:extLst>
            </p:cNvPr>
            <p:cNvSpPr/>
            <p:nvPr/>
          </p:nvSpPr>
          <p:spPr>
            <a:xfrm>
              <a:off x="457200" y="1371600"/>
              <a:ext cx="8229600" cy="1508760"/>
            </a:xfrm>
            <a:custGeom>
              <a:avLst/>
              <a:gdLst>
                <a:gd name="connsiteX0" fmla="*/ 0 w 8229600"/>
                <a:gd name="connsiteY0" fmla="*/ 0 h 1508760"/>
                <a:gd name="connsiteX1" fmla="*/ 8229600 w 8229600"/>
                <a:gd name="connsiteY1" fmla="*/ 0 h 1508760"/>
                <a:gd name="connsiteX2" fmla="*/ 8229600 w 8229600"/>
                <a:gd name="connsiteY2" fmla="*/ 1508760 h 1508760"/>
                <a:gd name="connsiteX3" fmla="*/ 0 w 8229600"/>
                <a:gd name="connsiteY3" fmla="*/ 1508760 h 1508760"/>
                <a:gd name="connsiteX4" fmla="*/ 0 w 8229600"/>
                <a:gd name="connsiteY4" fmla="*/ 0 h 1508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508760">
                  <a:moveTo>
                    <a:pt x="0" y="0"/>
                  </a:moveTo>
                  <a:lnTo>
                    <a:pt x="8229600" y="0"/>
                  </a:lnTo>
                  <a:lnTo>
                    <a:pt x="8229600" y="1508760"/>
                  </a:lnTo>
                  <a:lnTo>
                    <a:pt x="0" y="1508760"/>
                  </a:lnTo>
                  <a:lnTo>
                    <a:pt x="0" y="0"/>
                  </a:lnTo>
                  <a:close/>
                </a:path>
              </a:pathLst>
            </a:custGeom>
            <a:noFill/>
          </p:spPr>
          <p:style>
            <a:lnRef idx="0">
              <a:schemeClr val="dk1">
                <a:hueOff val="0"/>
                <a:satOff val="0"/>
                <a:lumOff val="0"/>
                <a:alphaOff val="0"/>
              </a:schemeClr>
            </a:lnRef>
            <a:fillRef idx="1">
              <a:scrgbClr r="0" g="0" b="0"/>
            </a:fillRef>
            <a:effectRef idx="2">
              <a:schemeClr val="accent2">
                <a:shade val="90000"/>
                <a:hueOff val="0"/>
                <a:satOff val="0"/>
                <a:lumOff val="0"/>
                <a:alphaOff val="0"/>
              </a:schemeClr>
            </a:effectRef>
            <a:fontRef idx="minor">
              <a:schemeClr val="lt1">
                <a:hueOff val="0"/>
                <a:satOff val="0"/>
                <a:lumOff val="0"/>
                <a:alphaOff val="0"/>
              </a:schemeClr>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solidFill>
                  <a:schemeClr val="tx1">
                    <a:lumMod val="50000"/>
                    <a:lumOff val="50000"/>
                  </a:schemeClr>
                </a:solidFill>
              </a:endParaRPr>
            </a:p>
          </p:txBody>
        </p:sp>
        <p:sp>
          <p:nvSpPr>
            <p:cNvPr id="6" name="Freeform: Shape 5">
              <a:extLst>
                <a:ext uri="{FF2B5EF4-FFF2-40B4-BE49-F238E27FC236}">
                  <a16:creationId xmlns:a16="http://schemas.microsoft.com/office/drawing/2014/main" id="{6145AEF4-5CF1-4D57-A028-3C39EC162D96}"/>
                </a:ext>
              </a:extLst>
            </p:cNvPr>
            <p:cNvSpPr/>
            <p:nvPr/>
          </p:nvSpPr>
          <p:spPr>
            <a:xfrm>
              <a:off x="461218" y="2880360"/>
              <a:ext cx="2740521" cy="3168396"/>
            </a:xfrm>
            <a:custGeom>
              <a:avLst/>
              <a:gdLst>
                <a:gd name="connsiteX0" fmla="*/ 0 w 2740521"/>
                <a:gd name="connsiteY0" fmla="*/ 0 h 3168396"/>
                <a:gd name="connsiteX1" fmla="*/ 2740521 w 2740521"/>
                <a:gd name="connsiteY1" fmla="*/ 0 h 3168396"/>
                <a:gd name="connsiteX2" fmla="*/ 2740521 w 2740521"/>
                <a:gd name="connsiteY2" fmla="*/ 3168396 h 3168396"/>
                <a:gd name="connsiteX3" fmla="*/ 0 w 2740521"/>
                <a:gd name="connsiteY3" fmla="*/ 3168396 h 3168396"/>
                <a:gd name="connsiteX4" fmla="*/ 0 w 2740521"/>
                <a:gd name="connsiteY4" fmla="*/ 0 h 3168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3168396">
                  <a:moveTo>
                    <a:pt x="0" y="0"/>
                  </a:moveTo>
                  <a:lnTo>
                    <a:pt x="2740521" y="0"/>
                  </a:lnTo>
                  <a:lnTo>
                    <a:pt x="2740521" y="3168396"/>
                  </a:lnTo>
                  <a:lnTo>
                    <a:pt x="0" y="3168396"/>
                  </a:lnTo>
                  <a:lnTo>
                    <a:pt x="0" y="0"/>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Should occupy a similar proportion of leadership positions</a:t>
              </a:r>
            </a:p>
          </p:txBody>
        </p:sp>
        <p:sp>
          <p:nvSpPr>
            <p:cNvPr id="7" name="Freeform: Shape 6">
              <a:extLst>
                <a:ext uri="{FF2B5EF4-FFF2-40B4-BE49-F238E27FC236}">
                  <a16:creationId xmlns:a16="http://schemas.microsoft.com/office/drawing/2014/main" id="{58026ABB-B14C-4113-A07B-42C7AD8A580E}"/>
                </a:ext>
              </a:extLst>
            </p:cNvPr>
            <p:cNvSpPr/>
            <p:nvPr/>
          </p:nvSpPr>
          <p:spPr>
            <a:xfrm>
              <a:off x="3201739" y="2880360"/>
              <a:ext cx="2740521" cy="3168396"/>
            </a:xfrm>
            <a:custGeom>
              <a:avLst/>
              <a:gdLst>
                <a:gd name="connsiteX0" fmla="*/ 0 w 2740521"/>
                <a:gd name="connsiteY0" fmla="*/ 0 h 3168396"/>
                <a:gd name="connsiteX1" fmla="*/ 2740521 w 2740521"/>
                <a:gd name="connsiteY1" fmla="*/ 0 h 3168396"/>
                <a:gd name="connsiteX2" fmla="*/ 2740521 w 2740521"/>
                <a:gd name="connsiteY2" fmla="*/ 3168396 h 3168396"/>
                <a:gd name="connsiteX3" fmla="*/ 0 w 2740521"/>
                <a:gd name="connsiteY3" fmla="*/ 3168396 h 3168396"/>
                <a:gd name="connsiteX4" fmla="*/ 0 w 2740521"/>
                <a:gd name="connsiteY4" fmla="*/ 0 h 3168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3168396">
                  <a:moveTo>
                    <a:pt x="0" y="0"/>
                  </a:moveTo>
                  <a:lnTo>
                    <a:pt x="2740521" y="0"/>
                  </a:lnTo>
                  <a:lnTo>
                    <a:pt x="2740521" y="3168396"/>
                  </a:lnTo>
                  <a:lnTo>
                    <a:pt x="0" y="3168396"/>
                  </a:lnTo>
                  <a:lnTo>
                    <a:pt x="0" y="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 the case</a:t>
              </a:r>
            </a:p>
          </p:txBody>
        </p:sp>
        <p:sp>
          <p:nvSpPr>
            <p:cNvPr id="8" name="Freeform: Shape 7">
              <a:extLst>
                <a:ext uri="{FF2B5EF4-FFF2-40B4-BE49-F238E27FC236}">
                  <a16:creationId xmlns:a16="http://schemas.microsoft.com/office/drawing/2014/main" id="{B8497AAB-4CD8-4CAE-A395-9D5C672B481A}"/>
                </a:ext>
              </a:extLst>
            </p:cNvPr>
            <p:cNvSpPr/>
            <p:nvPr/>
          </p:nvSpPr>
          <p:spPr>
            <a:xfrm>
              <a:off x="5942260" y="2880360"/>
              <a:ext cx="2740521" cy="3168396"/>
            </a:xfrm>
            <a:custGeom>
              <a:avLst/>
              <a:gdLst>
                <a:gd name="connsiteX0" fmla="*/ 0 w 2740521"/>
                <a:gd name="connsiteY0" fmla="*/ 0 h 3168396"/>
                <a:gd name="connsiteX1" fmla="*/ 2740521 w 2740521"/>
                <a:gd name="connsiteY1" fmla="*/ 0 h 3168396"/>
                <a:gd name="connsiteX2" fmla="*/ 2740521 w 2740521"/>
                <a:gd name="connsiteY2" fmla="*/ 3168396 h 3168396"/>
                <a:gd name="connsiteX3" fmla="*/ 0 w 2740521"/>
                <a:gd name="connsiteY3" fmla="*/ 3168396 h 3168396"/>
                <a:gd name="connsiteX4" fmla="*/ 0 w 2740521"/>
                <a:gd name="connsiteY4" fmla="*/ 0 h 3168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3168396">
                  <a:moveTo>
                    <a:pt x="0" y="0"/>
                  </a:moveTo>
                  <a:lnTo>
                    <a:pt x="2740521" y="0"/>
                  </a:lnTo>
                  <a:lnTo>
                    <a:pt x="2740521" y="3168396"/>
                  </a:lnTo>
                  <a:lnTo>
                    <a:pt x="0" y="3168396"/>
                  </a:lnTo>
                  <a:lnTo>
                    <a:pt x="0" y="0"/>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Majority of leadership positions held by men.</a:t>
              </a:r>
            </a:p>
          </p:txBody>
        </p:sp>
        <p:sp>
          <p:nvSpPr>
            <p:cNvPr id="9" name="Rectangle 8">
              <a:extLst>
                <a:ext uri="{FF2B5EF4-FFF2-40B4-BE49-F238E27FC236}">
                  <a16:creationId xmlns:a16="http://schemas.microsoft.com/office/drawing/2014/main" id="{AE61C5B2-4D73-4516-BAB9-E9591C3FF484}"/>
                </a:ext>
              </a:extLst>
            </p:cNvPr>
            <p:cNvSpPr/>
            <p:nvPr/>
          </p:nvSpPr>
          <p:spPr>
            <a:xfrm>
              <a:off x="457200" y="6048756"/>
              <a:ext cx="8229600" cy="352044"/>
            </a:xfrm>
            <a:prstGeom prst="rect">
              <a:avLst/>
            </a:prstGeom>
            <a:noFill/>
          </p:spPr>
          <p:style>
            <a:lnRef idx="0">
              <a:schemeClr val="dk1">
                <a:hueOff val="0"/>
                <a:satOff val="0"/>
                <a:lumOff val="0"/>
                <a:alphaOff val="0"/>
              </a:schemeClr>
            </a:lnRef>
            <a:fillRef idx="1">
              <a:scrgbClr r="0" g="0" b="0"/>
            </a:fillRef>
            <a:effectRef idx="2">
              <a:schemeClr val="accent2">
                <a:shade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033237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24363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0304344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960325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B428F5E-4001-4F4D-BAA9-0011CFC3267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52% of Professional Jobs</a:t>
            </a:r>
            <a:endParaRPr lang="en-US" noProof="0" dirty="0"/>
          </a:p>
        </p:txBody>
      </p:sp>
      <p:grpSp>
        <p:nvGrpSpPr>
          <p:cNvPr id="2" name="Group 1">
            <a:extLst>
              <a:ext uri="{FF2B5EF4-FFF2-40B4-BE49-F238E27FC236}">
                <a16:creationId xmlns:a16="http://schemas.microsoft.com/office/drawing/2014/main" id="{D246D543-57DF-442A-A274-00C0EB0187AF}"/>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04FFDED7-4B1D-427B-8B5F-E53189D72BC2}"/>
                </a:ext>
              </a:extLst>
            </p:cNvPr>
            <p:cNvSpPr/>
            <p:nvPr/>
          </p:nvSpPr>
          <p:spPr>
            <a:xfrm>
              <a:off x="457200" y="1600200"/>
              <a:ext cx="4525963" cy="4525963"/>
            </a:xfrm>
            <a:prstGeom prst="pie">
              <a:avLst>
                <a:gd name="adj1" fmla="val 5400000"/>
                <a:gd name="adj2" fmla="val 16200000"/>
              </a:avLst>
            </a:prstGeom>
            <a:solidFill>
              <a:srgbClr val="92D05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CE6E349-F4C1-41AE-ACB8-A132A48D26EA}"/>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102870" bIns="3271042" numCol="1" spcCol="1270" anchor="ctr" anchorCtr="0">
              <a:noAutofit/>
            </a:bodyPr>
            <a:lstStyle/>
            <a:p>
              <a:pPr marL="0" lvl="0" indent="0" algn="ctr" defTabSz="1200150">
                <a:lnSpc>
                  <a:spcPct val="90000"/>
                </a:lnSpc>
                <a:spcBef>
                  <a:spcPct val="0"/>
                </a:spcBef>
                <a:spcAft>
                  <a:spcPct val="35000"/>
                </a:spcAft>
                <a:buNone/>
              </a:pPr>
              <a:r>
                <a:rPr lang="en-US" sz="2700" kern="1200" dirty="0"/>
                <a:t>Women have entered the professions at higher and higher rates</a:t>
              </a:r>
            </a:p>
          </p:txBody>
        </p:sp>
        <p:sp>
          <p:nvSpPr>
            <p:cNvPr id="6" name="Partial Circle 5">
              <a:extLst>
                <a:ext uri="{FF2B5EF4-FFF2-40B4-BE49-F238E27FC236}">
                  <a16:creationId xmlns:a16="http://schemas.microsoft.com/office/drawing/2014/main" id="{CB6E95F4-2525-4FF2-B6F1-05D5DFB19A00}"/>
                </a:ext>
              </a:extLst>
            </p:cNvPr>
            <p:cNvSpPr/>
            <p:nvPr/>
          </p:nvSpPr>
          <p:spPr>
            <a:xfrm>
              <a:off x="1249244" y="2957991"/>
              <a:ext cx="2941873" cy="2941873"/>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3678070A-C9F5-49F2-AE58-089A1BB792D9}"/>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102870" bIns="1686956" numCol="1" spcCol="1270" anchor="ctr" anchorCtr="0">
              <a:noAutofit/>
            </a:bodyPr>
            <a:lstStyle/>
            <a:p>
              <a:pPr marL="0" lvl="0" indent="0" algn="ctr" defTabSz="1200150">
                <a:lnSpc>
                  <a:spcPct val="90000"/>
                </a:lnSpc>
                <a:spcBef>
                  <a:spcPct val="0"/>
                </a:spcBef>
                <a:spcAft>
                  <a:spcPct val="35000"/>
                </a:spcAft>
                <a:buNone/>
              </a:pPr>
              <a:r>
                <a:rPr lang="en-US" sz="2700" kern="1200" dirty="0"/>
                <a:t>Women are overrepresented compared to men in low-wage, part-time, and service work</a:t>
              </a:r>
            </a:p>
          </p:txBody>
        </p:sp>
        <p:sp>
          <p:nvSpPr>
            <p:cNvPr id="8" name="Partial Circle 7">
              <a:extLst>
                <a:ext uri="{FF2B5EF4-FFF2-40B4-BE49-F238E27FC236}">
                  <a16:creationId xmlns:a16="http://schemas.microsoft.com/office/drawing/2014/main" id="{4634447B-597F-4808-9183-9DE03BD1E7E7}"/>
                </a:ext>
              </a:extLst>
            </p:cNvPr>
            <p:cNvSpPr/>
            <p:nvPr/>
          </p:nvSpPr>
          <p:spPr>
            <a:xfrm>
              <a:off x="2041287" y="4315779"/>
              <a:ext cx="1357787" cy="1357787"/>
            </a:xfrm>
            <a:prstGeom prst="pie">
              <a:avLst>
                <a:gd name="adj1" fmla="val 5400000"/>
                <a:gd name="adj2" fmla="val 16200000"/>
              </a:avLst>
            </a:prstGeom>
            <a:solidFill>
              <a:srgbClr val="C00000"/>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B3C63B7F-4CFA-4A16-A1EC-608751C4417D}"/>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Concentrated in lower level and administrative positions, rather than leadership or managerial positions </a:t>
              </a: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098809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F4BB358-2C3A-44CE-90F5-459BD6B7D83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2570FAB-FD4C-4290-BDDD-01EE02CE7022}"/>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D85E27C8-8FEB-4FAB-824D-0D2003DD960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Richard and Sarah were tasked with creating a program to increase women leadership</a:t>
              </a:r>
              <a:endParaRPr lang="en-US" sz="3100" kern="1200" dirty="0">
                <a:solidFill>
                  <a:schemeClr val="bg1"/>
                </a:solidFill>
              </a:endParaRPr>
            </a:p>
          </p:txBody>
        </p:sp>
        <p:sp>
          <p:nvSpPr>
            <p:cNvPr id="6" name="Rectangle: Rounded Corners 5">
              <a:extLst>
                <a:ext uri="{FF2B5EF4-FFF2-40B4-BE49-F238E27FC236}">
                  <a16:creationId xmlns:a16="http://schemas.microsoft.com/office/drawing/2014/main" id="{3FA13B15-42A2-46DF-AAE8-A03B92E077D1}"/>
                </a:ext>
              </a:extLst>
            </p:cNvPr>
            <p:cNvSpPr/>
            <p:nvPr/>
          </p:nvSpPr>
          <p:spPr>
            <a:xfrm>
              <a:off x="850999" y="2809281"/>
              <a:ext cx="1023203" cy="1023203"/>
            </a:xfrm>
            <a:prstGeom prst="roundRect">
              <a:avLst>
                <a:gd name="adj" fmla="val 16670"/>
              </a:avLst>
            </a:pr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8074127-D388-4A09-BCE0-2B046728E2E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Sarah provided a report of all employees in organization</a:t>
              </a:r>
              <a:endParaRPr lang="en-US" sz="2100" kern="1200" dirty="0">
                <a:solidFill>
                  <a:schemeClr val="bg1"/>
                </a:solidFill>
              </a:endParaRPr>
            </a:p>
          </p:txBody>
        </p:sp>
        <p:sp>
          <p:nvSpPr>
            <p:cNvPr id="8" name="Rectangle: Rounded Corners 7">
              <a:extLst>
                <a:ext uri="{FF2B5EF4-FFF2-40B4-BE49-F238E27FC236}">
                  <a16:creationId xmlns:a16="http://schemas.microsoft.com/office/drawing/2014/main" id="{B62113C8-E6CE-4186-8FDC-86FC707EE306}"/>
                </a:ext>
              </a:extLst>
            </p:cNvPr>
            <p:cNvSpPr/>
            <p:nvPr/>
          </p:nvSpPr>
          <p:spPr>
            <a:xfrm>
              <a:off x="850999" y="3955269"/>
              <a:ext cx="1023203" cy="1023203"/>
            </a:xfrm>
            <a:prstGeom prst="roundRect">
              <a:avLst>
                <a:gd name="adj" fmla="val 16670"/>
              </a:avLst>
            </a:prstGeom>
            <a:solidFill>
              <a:srgbClr val="92D05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4DE670E2-AE27-4026-B8D5-102484115EB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92D05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Over half the employees were women</a:t>
              </a:r>
              <a:endParaRPr lang="en-US" sz="2100" kern="1200" dirty="0">
                <a:solidFill>
                  <a:schemeClr val="bg1"/>
                </a:solidFill>
              </a:endParaRPr>
            </a:p>
          </p:txBody>
        </p:sp>
        <p:sp>
          <p:nvSpPr>
            <p:cNvPr id="10" name="Rectangle: Rounded Corners 9">
              <a:extLst>
                <a:ext uri="{FF2B5EF4-FFF2-40B4-BE49-F238E27FC236}">
                  <a16:creationId xmlns:a16="http://schemas.microsoft.com/office/drawing/2014/main" id="{B4662FA5-D904-4CA4-8235-9DA4468EAF43}"/>
                </a:ext>
              </a:extLst>
            </p:cNvPr>
            <p:cNvSpPr/>
            <p:nvPr/>
          </p:nvSpPr>
          <p:spPr>
            <a:xfrm>
              <a:off x="850999" y="5101257"/>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B999AD86-3B49-4CEF-A7BC-2B4463C7405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Almost all occupied secretarial and administrative positions</a:t>
              </a:r>
              <a:endParaRPr lang="en-US" sz="2100" kern="1200" dirty="0">
                <a:solidFill>
                  <a:schemeClr val="bg1"/>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1. Women make up which percentage of the US population?</a:t>
            </a:r>
          </a:p>
          <a:p>
            <a:pPr marL="114300" lvl="0" indent="-457200">
              <a:buFont typeface="+mj-lt"/>
              <a:buAutoNum type="alphaLcParenR"/>
            </a:pPr>
            <a:r>
              <a:rPr lang="en-US" sz="2500" dirty="0"/>
              <a:t>60%</a:t>
            </a:r>
          </a:p>
          <a:p>
            <a:pPr marL="114300" lvl="0" indent="-457200">
              <a:buFont typeface="+mj-lt"/>
              <a:buAutoNum type="alphaLcParenR"/>
            </a:pPr>
            <a:r>
              <a:rPr lang="en-US" sz="2500" dirty="0"/>
              <a:t>45%</a:t>
            </a:r>
          </a:p>
          <a:p>
            <a:pPr marL="114300" lvl="0" indent="-457200">
              <a:buFont typeface="+mj-lt"/>
              <a:buAutoNum type="alphaLcParenR"/>
            </a:pPr>
            <a:r>
              <a:rPr lang="en-US" sz="2500" dirty="0"/>
              <a:t>47%</a:t>
            </a:r>
          </a:p>
          <a:p>
            <a:pPr marL="114300" lvl="0" indent="-457200">
              <a:buFont typeface="+mj-lt"/>
              <a:buAutoNum type="alphaLcParenR"/>
            </a:pPr>
            <a:r>
              <a:rPr lang="en-US" sz="2500" dirty="0"/>
              <a:t>50%</a:t>
            </a:r>
          </a:p>
          <a:p>
            <a:pPr lvl="0"/>
            <a:endParaRPr lang="en-US" sz="2500" dirty="0"/>
          </a:p>
          <a:p>
            <a:pPr lvl="0"/>
            <a:r>
              <a:rPr lang="en-US" sz="2500" dirty="0"/>
              <a:t>2. Which is true of women?</a:t>
            </a:r>
          </a:p>
          <a:p>
            <a:pPr marL="114300" lvl="0" indent="-457200">
              <a:buFont typeface="+mj-lt"/>
              <a:buAutoNum type="alphaLcParenR"/>
            </a:pPr>
            <a:r>
              <a:rPr lang="en-US" sz="2500" dirty="0"/>
              <a:t>They make many household expenditure decisions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make up about half the workforce</a:t>
            </a:r>
          </a:p>
          <a:p>
            <a:pPr marL="114300" lvl="0" indent="-457200">
              <a:buFont typeface="+mj-lt"/>
              <a:buAutoNum type="alphaLcParenR"/>
            </a:pPr>
            <a:r>
              <a:rPr lang="en-US" sz="2500" dirty="0"/>
              <a:t>They are the primary caregivers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3. Women make up what percentage of the US workforce?</a:t>
            </a:r>
          </a:p>
          <a:p>
            <a:pPr marL="114300" lvl="0" indent="-457200">
              <a:buFont typeface="+mj-lt"/>
              <a:buAutoNum type="alphaLcParenR"/>
            </a:pPr>
            <a:r>
              <a:rPr lang="en-US" sz="2500" dirty="0"/>
              <a:t>47%</a:t>
            </a:r>
          </a:p>
          <a:p>
            <a:pPr marL="114300" lvl="0" indent="-457200">
              <a:buFont typeface="+mj-lt"/>
              <a:buAutoNum type="alphaLcParenR"/>
            </a:pPr>
            <a:r>
              <a:rPr lang="en-US" sz="2500" dirty="0"/>
              <a:t>50%</a:t>
            </a:r>
          </a:p>
          <a:p>
            <a:pPr marL="114300" lvl="0" indent="-457200">
              <a:buFont typeface="+mj-lt"/>
              <a:buAutoNum type="alphaLcParenR"/>
            </a:pPr>
            <a:r>
              <a:rPr lang="en-US" sz="2500" dirty="0"/>
              <a:t>10%</a:t>
            </a:r>
          </a:p>
          <a:p>
            <a:pPr marL="114300" lvl="0" indent="-457200">
              <a:buFont typeface="+mj-lt"/>
              <a:buAutoNum type="alphaLcParenR"/>
            </a:pPr>
            <a:r>
              <a:rPr lang="en-US" sz="2500" dirty="0"/>
              <a:t>30%</a:t>
            </a:r>
          </a:p>
          <a:p>
            <a:pPr lvl="0"/>
            <a:r>
              <a:rPr lang="en-US" sz="2500" dirty="0"/>
              <a:t>4. Which is true of women in the US workforce?</a:t>
            </a:r>
          </a:p>
          <a:p>
            <a:pPr marL="114300" lvl="0" indent="-457200">
              <a:buFont typeface="+mj-lt"/>
              <a:buAutoNum type="alphaLcParenR"/>
            </a:pPr>
            <a:r>
              <a:rPr lang="en-US" sz="2500" dirty="0"/>
              <a:t>They tend to be overrepresented in service labor</a:t>
            </a:r>
          </a:p>
          <a:p>
            <a:pPr marL="114300" lvl="0" indent="-457200">
              <a:buFont typeface="+mj-lt"/>
              <a:buAutoNum type="alphaLcParenR"/>
            </a:pPr>
            <a:r>
              <a:rPr lang="en-US" sz="2500" dirty="0"/>
              <a:t>They tend to be overrepresented in part time labor</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are participating in the workforce at the highest level in history</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5. What percentage of college degrees are earned by women?</a:t>
            </a:r>
          </a:p>
          <a:p>
            <a:pPr marL="114300" lvl="0" indent="-457200">
              <a:buFont typeface="+mj-lt"/>
              <a:buAutoNum type="alphaLcParenR"/>
            </a:pPr>
            <a:r>
              <a:rPr lang="en-US" sz="2500" dirty="0"/>
              <a:t>50%</a:t>
            </a:r>
          </a:p>
          <a:p>
            <a:pPr marL="114300" lvl="0" indent="-457200">
              <a:buFont typeface="+mj-lt"/>
              <a:buAutoNum type="alphaLcParenR"/>
            </a:pPr>
            <a:r>
              <a:rPr lang="en-US" sz="2500" dirty="0"/>
              <a:t>60%</a:t>
            </a:r>
          </a:p>
          <a:p>
            <a:pPr marL="114300" lvl="0" indent="-457200">
              <a:buFont typeface="+mj-lt"/>
              <a:buAutoNum type="alphaLcParenR"/>
            </a:pPr>
            <a:r>
              <a:rPr lang="en-US" sz="2500" dirty="0"/>
              <a:t>70%</a:t>
            </a:r>
          </a:p>
          <a:p>
            <a:pPr marL="114300" lvl="0" indent="-457200">
              <a:buFont typeface="+mj-lt"/>
              <a:buAutoNum type="alphaLcParenR"/>
            </a:pPr>
            <a:r>
              <a:rPr lang="en-US" sz="2500" dirty="0"/>
              <a:t>30%</a:t>
            </a:r>
          </a:p>
          <a:p>
            <a:pPr lvl="0"/>
            <a:r>
              <a:rPr lang="en-US" sz="2500" dirty="0"/>
              <a:t>6. Which of the following is true of women and college education?</a:t>
            </a:r>
          </a:p>
          <a:p>
            <a:pPr marL="114300" lvl="0" indent="-457200">
              <a:buFont typeface="+mj-lt"/>
              <a:buAutoNum type="alphaLcParenR"/>
            </a:pPr>
            <a:r>
              <a:rPr lang="en-US" sz="2500" dirty="0"/>
              <a:t>Women enter college at higher rates than do men</a:t>
            </a:r>
          </a:p>
          <a:p>
            <a:pPr marL="114300" lvl="0" indent="-457200">
              <a:buFont typeface="+mj-lt"/>
              <a:buAutoNum type="alphaLcParenR"/>
            </a:pPr>
            <a:r>
              <a:rPr lang="en-US" sz="2500" dirty="0"/>
              <a:t>Women appear to be more willing to take on debt to stay in school</a:t>
            </a:r>
          </a:p>
          <a:p>
            <a:pPr marL="114300" lvl="0" indent="-457200">
              <a:buFont typeface="+mj-lt"/>
              <a:buAutoNum type="alphaLcParenR"/>
            </a:pPr>
            <a:r>
              <a:rPr lang="en-US" sz="2500" dirty="0"/>
              <a:t>Women drop out at lower rates than do men</a:t>
            </a:r>
          </a:p>
          <a:p>
            <a:pPr marL="114300" lvl="0" indent="-457200">
              <a:buFont typeface="+mj-lt"/>
              <a:buAutoNum type="alphaLcParenR"/>
            </a:pPr>
            <a:r>
              <a:rPr lang="en-US" sz="2500" dirty="0"/>
              <a:t>All of the above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7. What percentage of professional jobs are held by women?</a:t>
            </a:r>
          </a:p>
          <a:p>
            <a:pPr marL="114300" lvl="0" indent="-457200">
              <a:buFont typeface="+mj-lt"/>
              <a:buAutoNum type="alphaLcParenR"/>
            </a:pPr>
            <a:r>
              <a:rPr lang="en-US" sz="2500" dirty="0"/>
              <a:t>52%</a:t>
            </a:r>
          </a:p>
          <a:p>
            <a:pPr marL="114300" lvl="0" indent="-457200">
              <a:buFont typeface="+mj-lt"/>
              <a:buAutoNum type="alphaLcParenR"/>
            </a:pPr>
            <a:r>
              <a:rPr lang="en-US" sz="2500" dirty="0"/>
              <a:t>47%</a:t>
            </a:r>
          </a:p>
          <a:p>
            <a:pPr marL="114300" lvl="0" indent="-457200">
              <a:buFont typeface="+mj-lt"/>
              <a:buAutoNum type="alphaLcParenR"/>
            </a:pPr>
            <a:r>
              <a:rPr lang="en-US" sz="2500" dirty="0"/>
              <a:t>60%</a:t>
            </a:r>
          </a:p>
          <a:p>
            <a:pPr marL="114300" lvl="0" indent="-457200">
              <a:buFont typeface="+mj-lt"/>
              <a:buAutoNum type="alphaLcParenR"/>
            </a:pPr>
            <a:r>
              <a:rPr lang="en-US" sz="2500" dirty="0"/>
              <a:t>25%</a:t>
            </a:r>
          </a:p>
          <a:p>
            <a:pPr lvl="0"/>
            <a:r>
              <a:rPr lang="en-US" sz="2500" dirty="0"/>
              <a:t>8. Which of the following is true of women in the professional fields?</a:t>
            </a:r>
          </a:p>
          <a:p>
            <a:pPr marL="114300" lvl="0" indent="-457200">
              <a:buFont typeface="+mj-lt"/>
              <a:buAutoNum type="alphaLcParenR"/>
            </a:pPr>
            <a:r>
              <a:rPr lang="en-US" sz="2500" dirty="0"/>
              <a:t>Women earn more professional degrees than do men</a:t>
            </a:r>
          </a:p>
          <a:p>
            <a:pPr marL="114300" lvl="0" indent="-457200">
              <a:buFont typeface="+mj-lt"/>
              <a:buAutoNum type="alphaLcParenR"/>
            </a:pPr>
            <a:r>
              <a:rPr lang="en-US" sz="2500" dirty="0"/>
              <a:t>Women make up about half of the professional labor force</a:t>
            </a:r>
          </a:p>
          <a:p>
            <a:pPr marL="114300" lvl="0" indent="-457200">
              <a:buFont typeface="+mj-lt"/>
              <a:buAutoNum type="alphaLcParenR"/>
            </a:pPr>
            <a:r>
              <a:rPr lang="en-US" sz="2500" dirty="0"/>
              <a:t>Women tend to be concentrated in administrative positions</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9. What were Sarah and Richard trying to discover?</a:t>
            </a:r>
          </a:p>
          <a:p>
            <a:pPr marL="114300" lvl="0" indent="-457200">
              <a:buFont typeface="+mj-lt"/>
              <a:buAutoNum type="alphaLcParenR"/>
            </a:pPr>
            <a:r>
              <a:rPr lang="en-US" sz="2500" dirty="0"/>
              <a:t>How to increase women’s leadership in their organization</a:t>
            </a:r>
          </a:p>
          <a:p>
            <a:pPr marL="114300" lvl="0" indent="-457200">
              <a:buFont typeface="+mj-lt"/>
              <a:buAutoNum type="alphaLcParenR"/>
            </a:pPr>
            <a:r>
              <a:rPr lang="en-US" sz="2500" dirty="0"/>
              <a:t>How to prevent sexual harassment</a:t>
            </a:r>
          </a:p>
          <a:p>
            <a:pPr marL="114300" lvl="0" indent="-457200">
              <a:buFont typeface="+mj-lt"/>
              <a:buAutoNum type="alphaLcParenR"/>
            </a:pPr>
            <a:r>
              <a:rPr lang="en-US" sz="2500" dirty="0"/>
              <a:t>Why women were not attracted to their industry</a:t>
            </a:r>
          </a:p>
          <a:p>
            <a:pPr marL="114300" lvl="0" indent="-457200">
              <a:buFont typeface="+mj-lt"/>
              <a:buAutoNum type="alphaLcParenR"/>
            </a:pPr>
            <a:r>
              <a:rPr lang="en-US" sz="2500" dirty="0"/>
              <a:t>None of these</a:t>
            </a:r>
          </a:p>
          <a:p>
            <a:pPr lvl="0"/>
            <a:r>
              <a:rPr lang="en-US" sz="2500" dirty="0"/>
              <a:t>10. What surprised Richard?</a:t>
            </a:r>
          </a:p>
          <a:p>
            <a:pPr marL="114300" lvl="0" indent="-457200">
              <a:buFont typeface="+mj-lt"/>
              <a:buAutoNum type="alphaLcParenR"/>
            </a:pPr>
            <a:r>
              <a:rPr lang="en-US" sz="2500" dirty="0"/>
              <a:t>How few women worked for their organization</a:t>
            </a:r>
          </a:p>
          <a:p>
            <a:pPr marL="114300" lvl="0" indent="-457200">
              <a:buFont typeface="+mj-lt"/>
              <a:buAutoNum type="alphaLcParenR"/>
            </a:pPr>
            <a:r>
              <a:rPr lang="en-US" sz="2500" dirty="0"/>
              <a:t>How many women leaders there actually were</a:t>
            </a:r>
          </a:p>
          <a:p>
            <a:pPr marL="114300" lvl="0" indent="-457200">
              <a:buFont typeface="+mj-lt"/>
              <a:buAutoNum type="alphaLcParenR"/>
            </a:pPr>
            <a:r>
              <a:rPr lang="en-US" sz="2500" dirty="0"/>
              <a:t>How many women worked for their organization</a:t>
            </a:r>
          </a:p>
          <a:p>
            <a:pPr marL="114300" lvl="0" indent="-457200">
              <a:buFont typeface="+mj-lt"/>
              <a:buAutoNum type="alphaLcParenR"/>
            </a:pPr>
            <a:r>
              <a:rPr lang="en-US" sz="2500" dirty="0"/>
              <a:t>None of these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1. Women make up which percentage of the US population?</a:t>
            </a:r>
          </a:p>
          <a:p>
            <a:pPr lvl="0">
              <a:buFont typeface="+mj-lt"/>
              <a:buAutoNum type="alphaLcParenR"/>
            </a:pPr>
            <a:r>
              <a:rPr lang="en-US" sz="1800" dirty="0"/>
              <a:t>60%</a:t>
            </a:r>
          </a:p>
          <a:p>
            <a:pPr lvl="0">
              <a:buFont typeface="+mj-lt"/>
              <a:buAutoNum type="alphaLcParenR"/>
            </a:pPr>
            <a:r>
              <a:rPr lang="en-US" sz="1800" dirty="0"/>
              <a:t>45%</a:t>
            </a:r>
          </a:p>
          <a:p>
            <a:pPr lvl="0">
              <a:buFont typeface="+mj-lt"/>
              <a:buAutoNum type="alphaLcParenR"/>
            </a:pPr>
            <a:r>
              <a:rPr lang="en-US" sz="1800" dirty="0"/>
              <a:t>47%</a:t>
            </a:r>
          </a:p>
          <a:p>
            <a:pPr lvl="0">
              <a:buFont typeface="+mj-lt"/>
              <a:buAutoNum type="alphaLcParenR"/>
            </a:pPr>
            <a:r>
              <a:rPr lang="en-US" sz="1800" dirty="0">
                <a:solidFill>
                  <a:srgbClr val="FF0000"/>
                </a:solidFill>
              </a:rPr>
              <a:t>50%</a:t>
            </a:r>
          </a:p>
          <a:p>
            <a:r>
              <a:rPr lang="en-US" sz="1800" dirty="0">
                <a:solidFill>
                  <a:srgbClr val="FF0000"/>
                </a:solidFill>
              </a:rPr>
              <a:t>Women make up half – 50% -- of the US population. However they are not represented in leadership positions at this rate.</a:t>
            </a:r>
          </a:p>
          <a:p>
            <a:r>
              <a:rPr lang="en-US" sz="1800" dirty="0"/>
              <a:t> </a:t>
            </a:r>
          </a:p>
          <a:p>
            <a:pPr lvl="0"/>
            <a:r>
              <a:rPr lang="en-US" sz="1800" dirty="0"/>
              <a:t>2. Which is true of women?</a:t>
            </a:r>
          </a:p>
          <a:p>
            <a:pPr lvl="0">
              <a:buFont typeface="+mj-lt"/>
              <a:buAutoNum type="alphaLcParenR"/>
            </a:pPr>
            <a:r>
              <a:rPr lang="en-US" sz="1800" dirty="0"/>
              <a:t>They make many household expenditure decisions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make up about half the workforce</a:t>
            </a:r>
          </a:p>
          <a:p>
            <a:pPr lvl="0">
              <a:buFont typeface="+mj-lt"/>
              <a:buAutoNum type="alphaLcParenR"/>
            </a:pPr>
            <a:r>
              <a:rPr lang="en-US" sz="1800" dirty="0"/>
              <a:t>They are the primary caregivers</a:t>
            </a:r>
          </a:p>
          <a:p>
            <a:r>
              <a:rPr lang="en-US" sz="1800" dirty="0">
                <a:solidFill>
                  <a:srgbClr val="FF0000"/>
                </a:solidFill>
              </a:rPr>
              <a:t>Women make up about half the workforce, but are still the primary homemakers and caregivers. They are a powerful market share and make many household expenditure decisions.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3. Women make up what percentage of the US workforce?</a:t>
            </a:r>
          </a:p>
          <a:p>
            <a:pPr lvl="0">
              <a:buFont typeface="+mj-lt"/>
              <a:buAutoNum type="alphaLcParenR"/>
            </a:pPr>
            <a:r>
              <a:rPr lang="en-US" sz="1800" dirty="0">
                <a:solidFill>
                  <a:srgbClr val="FF0000"/>
                </a:solidFill>
              </a:rPr>
              <a:t>47%</a:t>
            </a:r>
          </a:p>
          <a:p>
            <a:pPr lvl="0">
              <a:buFont typeface="+mj-lt"/>
              <a:buAutoNum type="alphaLcParenR"/>
            </a:pPr>
            <a:r>
              <a:rPr lang="en-US" sz="1800" dirty="0"/>
              <a:t>50%</a:t>
            </a:r>
          </a:p>
          <a:p>
            <a:pPr lvl="0">
              <a:buFont typeface="+mj-lt"/>
              <a:buAutoNum type="alphaLcParenR"/>
            </a:pPr>
            <a:r>
              <a:rPr lang="en-US" sz="1800" dirty="0"/>
              <a:t>10%</a:t>
            </a:r>
          </a:p>
          <a:p>
            <a:pPr lvl="0">
              <a:buFont typeface="+mj-lt"/>
              <a:buAutoNum type="alphaLcParenR"/>
            </a:pPr>
            <a:r>
              <a:rPr lang="en-US" sz="1800" dirty="0"/>
              <a:t>30%</a:t>
            </a:r>
          </a:p>
          <a:p>
            <a:r>
              <a:rPr lang="en-US" sz="1800" dirty="0"/>
              <a:t>Women make up about 47% of the US workforce. They tend to be overrepresented in </a:t>
            </a:r>
            <a:r>
              <a:rPr lang="en-US" sz="1800" dirty="0">
                <a:solidFill>
                  <a:srgbClr val="FF0000"/>
                </a:solidFill>
              </a:rPr>
              <a:t>service labor and low wage labor, but also make up about half of all professionals.</a:t>
            </a:r>
          </a:p>
          <a:p>
            <a:r>
              <a:rPr lang="en-US" sz="1800" dirty="0"/>
              <a:t>4. Which is true of women in the US workforce?</a:t>
            </a:r>
          </a:p>
          <a:p>
            <a:pPr lvl="0">
              <a:buFont typeface="+mj-lt"/>
              <a:buAutoNum type="alphaLcParenR"/>
            </a:pPr>
            <a:r>
              <a:rPr lang="en-US" sz="1800" dirty="0"/>
              <a:t>They tend to be overrepresented in service labor</a:t>
            </a:r>
          </a:p>
          <a:p>
            <a:pPr lvl="0">
              <a:buFont typeface="+mj-lt"/>
              <a:buAutoNum type="alphaLcParenR"/>
            </a:pPr>
            <a:r>
              <a:rPr lang="en-US" sz="1800" dirty="0"/>
              <a:t>They tend to be overrepresented in part time labor</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are participating in the workforce at the highest level in history</a:t>
            </a:r>
          </a:p>
          <a:p>
            <a:r>
              <a:rPr lang="en-US" sz="1800" dirty="0">
                <a:solidFill>
                  <a:srgbClr val="FF0000"/>
                </a:solidFill>
              </a:rPr>
              <a:t>Women are participating in the paid workforce at the highest level in history. However, they still tend to be overrepresented in service and part time labor.</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5. What percentage of college degrees are earned by women?</a:t>
            </a:r>
          </a:p>
          <a:p>
            <a:pPr lvl="0">
              <a:buFont typeface="+mj-lt"/>
              <a:buAutoNum type="alphaLcParenR"/>
            </a:pPr>
            <a:r>
              <a:rPr lang="en-US" sz="1800" dirty="0"/>
              <a:t>50%</a:t>
            </a:r>
          </a:p>
          <a:p>
            <a:pPr lvl="0">
              <a:buFont typeface="+mj-lt"/>
              <a:buAutoNum type="alphaLcParenR"/>
            </a:pPr>
            <a:r>
              <a:rPr lang="en-US" sz="1800" dirty="0">
                <a:solidFill>
                  <a:srgbClr val="FF0000"/>
                </a:solidFill>
              </a:rPr>
              <a:t>60%</a:t>
            </a:r>
          </a:p>
          <a:p>
            <a:pPr lvl="0">
              <a:buFont typeface="+mj-lt"/>
              <a:buAutoNum type="alphaLcParenR"/>
            </a:pPr>
            <a:r>
              <a:rPr lang="en-US" sz="1800" dirty="0"/>
              <a:t>70%</a:t>
            </a:r>
          </a:p>
          <a:p>
            <a:pPr lvl="0">
              <a:buFont typeface="+mj-lt"/>
              <a:buAutoNum type="alphaLcParenR"/>
            </a:pPr>
            <a:r>
              <a:rPr lang="en-US" sz="1800" dirty="0"/>
              <a:t>30%</a:t>
            </a:r>
          </a:p>
          <a:p>
            <a:r>
              <a:rPr lang="en-US" sz="1800" dirty="0">
                <a:solidFill>
                  <a:srgbClr val="FF0000"/>
                </a:solidFill>
              </a:rPr>
              <a:t>60% of all college degrees are now earned by women. Women tend to enter college at higher rates than do men and are less likely to drop out.</a:t>
            </a:r>
          </a:p>
          <a:p>
            <a:pPr lvl="0"/>
            <a:r>
              <a:rPr lang="en-US" sz="1800" dirty="0"/>
              <a:t>6. Which of the following is true of women and college education?</a:t>
            </a:r>
          </a:p>
          <a:p>
            <a:pPr lvl="0">
              <a:buFont typeface="+mj-lt"/>
              <a:buAutoNum type="alphaLcParenR"/>
            </a:pPr>
            <a:r>
              <a:rPr lang="en-US" sz="1800" dirty="0"/>
              <a:t>Women enter college at higher rates than do men</a:t>
            </a:r>
          </a:p>
          <a:p>
            <a:pPr lvl="0">
              <a:buFont typeface="+mj-lt"/>
              <a:buAutoNum type="alphaLcParenR"/>
            </a:pPr>
            <a:r>
              <a:rPr lang="en-US" sz="1800" dirty="0"/>
              <a:t>Women appear to be more willing to take on debt to stay in school</a:t>
            </a:r>
          </a:p>
          <a:p>
            <a:pPr lvl="0">
              <a:buFont typeface="+mj-lt"/>
              <a:buAutoNum type="alphaLcParenR"/>
            </a:pPr>
            <a:r>
              <a:rPr lang="en-US" sz="1800" dirty="0"/>
              <a:t>Women drop out at lower rates than do men</a:t>
            </a:r>
          </a:p>
          <a:p>
            <a:pPr lvl="0">
              <a:buFont typeface="+mj-lt"/>
              <a:buAutoNum type="alphaLcParenR"/>
            </a:pPr>
            <a:r>
              <a:rPr lang="en-US" sz="1800" dirty="0">
                <a:solidFill>
                  <a:srgbClr val="FF0000"/>
                </a:solidFill>
              </a:rPr>
              <a:t>All of the above</a:t>
            </a:r>
          </a:p>
          <a:p>
            <a:r>
              <a:rPr lang="en-US" sz="1800" dirty="0">
                <a:solidFill>
                  <a:srgbClr val="FF0000"/>
                </a:solidFill>
              </a:rPr>
              <a:t>Women enter college at higher rates than do men, and appear more willing to take on debt to stay in school. They also drop out at lower rates than do men.</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7. What percentage of professional jobs are held by women?</a:t>
            </a:r>
          </a:p>
          <a:p>
            <a:pPr lvl="0">
              <a:buFont typeface="+mj-lt"/>
              <a:buAutoNum type="alphaLcParenR"/>
            </a:pPr>
            <a:r>
              <a:rPr lang="en-US" sz="1800" dirty="0">
                <a:solidFill>
                  <a:srgbClr val="FF0000"/>
                </a:solidFill>
              </a:rPr>
              <a:t>52%</a:t>
            </a:r>
          </a:p>
          <a:p>
            <a:pPr lvl="0">
              <a:buFont typeface="+mj-lt"/>
              <a:buAutoNum type="alphaLcParenR"/>
            </a:pPr>
            <a:r>
              <a:rPr lang="en-US" sz="1800" dirty="0"/>
              <a:t>47%</a:t>
            </a:r>
          </a:p>
          <a:p>
            <a:pPr lvl="0">
              <a:buFont typeface="+mj-lt"/>
              <a:buAutoNum type="alphaLcParenR"/>
            </a:pPr>
            <a:r>
              <a:rPr lang="en-US" sz="1800" dirty="0"/>
              <a:t>60%</a:t>
            </a:r>
          </a:p>
          <a:p>
            <a:pPr lvl="0">
              <a:buFont typeface="+mj-lt"/>
              <a:buAutoNum type="alphaLcParenR"/>
            </a:pPr>
            <a:r>
              <a:rPr lang="en-US" sz="1800" dirty="0"/>
              <a:t>25%</a:t>
            </a:r>
          </a:p>
          <a:p>
            <a:r>
              <a:rPr lang="en-US" sz="1800" dirty="0">
                <a:solidFill>
                  <a:srgbClr val="FF0000"/>
                </a:solidFill>
              </a:rPr>
              <a:t>Women hold about 52% of all professional jobs. Studies show they tend to be concentrated in lower level administrative positions rather than managerial or leadership positions.</a:t>
            </a:r>
          </a:p>
          <a:p>
            <a:pPr lvl="0"/>
            <a:r>
              <a:rPr lang="en-US" sz="1800" dirty="0"/>
              <a:t>8. Which of the following is true of women in the professional fields?</a:t>
            </a:r>
          </a:p>
          <a:p>
            <a:pPr lvl="0">
              <a:buFont typeface="+mj-lt"/>
              <a:buAutoNum type="alphaLcParenR"/>
            </a:pPr>
            <a:r>
              <a:rPr lang="en-US" sz="1800" dirty="0"/>
              <a:t>Women earn more professional degrees than do men</a:t>
            </a:r>
          </a:p>
          <a:p>
            <a:pPr lvl="0">
              <a:buFont typeface="+mj-lt"/>
              <a:buAutoNum type="alphaLcParenR"/>
            </a:pPr>
            <a:r>
              <a:rPr lang="en-US" sz="1800" dirty="0"/>
              <a:t>Women make up about half of the professional labor force</a:t>
            </a:r>
          </a:p>
          <a:p>
            <a:pPr lvl="0">
              <a:buFont typeface="+mj-lt"/>
              <a:buAutoNum type="alphaLcParenR"/>
            </a:pPr>
            <a:r>
              <a:rPr lang="en-US" sz="1800" dirty="0"/>
              <a:t>Women tend to be concentrated in administrative positions</a:t>
            </a:r>
          </a:p>
          <a:p>
            <a:pPr lvl="0">
              <a:buFont typeface="+mj-lt"/>
              <a:buAutoNum type="alphaLcParenR"/>
            </a:pPr>
            <a:r>
              <a:rPr lang="en-US" sz="1800" dirty="0">
                <a:solidFill>
                  <a:srgbClr val="FF0000"/>
                </a:solidFill>
              </a:rPr>
              <a:t>All of these</a:t>
            </a:r>
          </a:p>
          <a:p>
            <a:r>
              <a:rPr lang="en-US" sz="1800" dirty="0">
                <a:solidFill>
                  <a:srgbClr val="FF0000"/>
                </a:solidFill>
              </a:rPr>
              <a:t>Women make up about half the professional workforce, and they earn about half of all professional degrees. They tend to be concentrated in administrative and other lower level positions.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9157862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9. What were Sarah and Richard trying to discover?</a:t>
            </a:r>
          </a:p>
          <a:p>
            <a:pPr lvl="0">
              <a:buFont typeface="+mj-lt"/>
              <a:buAutoNum type="alphaLcParenR"/>
            </a:pPr>
            <a:r>
              <a:rPr lang="en-US" sz="1800" dirty="0">
                <a:solidFill>
                  <a:srgbClr val="FF0000"/>
                </a:solidFill>
              </a:rPr>
              <a:t>How to increase women’s leadership in their organization</a:t>
            </a:r>
          </a:p>
          <a:p>
            <a:pPr lvl="0">
              <a:buFont typeface="+mj-lt"/>
              <a:buAutoNum type="alphaLcParenR"/>
            </a:pPr>
            <a:r>
              <a:rPr lang="en-US" sz="1800" dirty="0"/>
              <a:t>How to prevent sexual harassment</a:t>
            </a:r>
          </a:p>
          <a:p>
            <a:pPr lvl="0">
              <a:buFont typeface="+mj-lt"/>
              <a:buAutoNum type="alphaLcParenR"/>
            </a:pPr>
            <a:r>
              <a:rPr lang="en-US" sz="1800" dirty="0"/>
              <a:t>Why women were not attracted to their industry</a:t>
            </a:r>
          </a:p>
          <a:p>
            <a:pPr lvl="0">
              <a:buFont typeface="+mj-lt"/>
              <a:buAutoNum type="alphaLcParenR"/>
            </a:pPr>
            <a:r>
              <a:rPr lang="en-US" sz="1800" dirty="0"/>
              <a:t>None of these</a:t>
            </a:r>
          </a:p>
          <a:p>
            <a:r>
              <a:rPr lang="en-US" sz="1800" dirty="0">
                <a:solidFill>
                  <a:srgbClr val="FF0000"/>
                </a:solidFill>
              </a:rPr>
              <a:t>Sarah and Richard were tasked with finding ways to increase women’s leadership in their organization.</a:t>
            </a:r>
          </a:p>
          <a:p>
            <a:r>
              <a:rPr lang="en-US" sz="1800" dirty="0">
                <a:solidFill>
                  <a:srgbClr val="FF0000"/>
                </a:solidFill>
              </a:rPr>
              <a:t> </a:t>
            </a:r>
          </a:p>
          <a:p>
            <a:pPr lvl="0"/>
            <a:r>
              <a:rPr lang="en-US" sz="1800" dirty="0"/>
              <a:t>10. What surprised Richard?</a:t>
            </a:r>
          </a:p>
          <a:p>
            <a:pPr lvl="0">
              <a:buFont typeface="+mj-lt"/>
              <a:buAutoNum type="alphaLcParenR"/>
            </a:pPr>
            <a:r>
              <a:rPr lang="en-US" sz="1800" dirty="0"/>
              <a:t>How few women worked for their organization</a:t>
            </a:r>
          </a:p>
          <a:p>
            <a:pPr lvl="0">
              <a:buFont typeface="+mj-lt"/>
              <a:buAutoNum type="alphaLcParenR"/>
            </a:pPr>
            <a:r>
              <a:rPr lang="en-US" sz="1800" dirty="0"/>
              <a:t>How many women leaders there actually were</a:t>
            </a:r>
          </a:p>
          <a:p>
            <a:pPr lvl="0">
              <a:buFont typeface="+mj-lt"/>
              <a:buAutoNum type="alphaLcParenR"/>
            </a:pPr>
            <a:r>
              <a:rPr lang="en-US" sz="1800" dirty="0">
                <a:solidFill>
                  <a:srgbClr val="FF0000"/>
                </a:solidFill>
              </a:rPr>
              <a:t>How many women worked for their organization</a:t>
            </a:r>
          </a:p>
          <a:p>
            <a:pPr lvl="0">
              <a:buFont typeface="+mj-lt"/>
              <a:buAutoNum type="alphaLcParenR"/>
            </a:pPr>
            <a:r>
              <a:rPr lang="en-US" sz="1800" dirty="0"/>
              <a:t>None of these</a:t>
            </a:r>
          </a:p>
          <a:p>
            <a:r>
              <a:rPr lang="en-US" sz="1800" dirty="0">
                <a:solidFill>
                  <a:srgbClr val="FF0000"/>
                </a:solidFill>
              </a:rPr>
              <a:t>Richard was surprised to find out how many women worked for their organization. Closer investigation revealed that they were seldom put in leadership positions.</a:t>
            </a:r>
          </a:p>
          <a:p>
            <a:br>
              <a:rPr lang="en-US" dirty="0"/>
            </a:br>
            <a:r>
              <a:rPr lang="en-US" dirty="0"/>
              <a:t> </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The Leadership Gap</a:t>
            </a:r>
            <a:endParaRPr lang="en-US" noProof="0" dirty="0"/>
          </a:p>
        </p:txBody>
      </p:sp>
      <p:sp>
        <p:nvSpPr>
          <p:cNvPr id="14340" name="Text Placeholder 3"/>
          <p:cNvSpPr>
            <a:spLocks noGrp="1"/>
          </p:cNvSpPr>
          <p:nvPr>
            <p:ph type="body" sz="quarter" idx="10"/>
          </p:nvPr>
        </p:nvSpPr>
        <p:spPr>
          <a:ln>
            <a:miter lim="800000"/>
            <a:headEnd/>
            <a:tailEnd/>
          </a:ln>
        </p:spPr>
        <p:txBody>
          <a:bodyPr/>
          <a:lstStyle/>
          <a:p>
            <a:r>
              <a:rPr lang="en-US" sz="2800" i="1" dirty="0"/>
              <a:t>We must raise both the ceiling and the floor.</a:t>
            </a:r>
          </a:p>
          <a:p>
            <a:endParaRPr lang="en-US" sz="2800" i="1" dirty="0"/>
          </a:p>
          <a:p>
            <a:pPr algn="ctr"/>
            <a:r>
              <a:rPr lang="en-US" sz="2800" b="1" i="1" dirty="0"/>
              <a:t>Sheryl Sanberg</a:t>
            </a:r>
          </a:p>
          <a:p>
            <a:endParaRPr lang="en-US" sz="2800" i="1" dirty="0"/>
          </a:p>
        </p:txBody>
      </p:sp>
      <p:sp>
        <p:nvSpPr>
          <p:cNvPr id="14339" name="Content Placeholder 2"/>
          <p:cNvSpPr>
            <a:spLocks noGrp="1"/>
          </p:cNvSpPr>
          <p:nvPr>
            <p:ph type="body" sz="quarter" idx="11"/>
          </p:nvPr>
        </p:nvSpPr>
        <p:spPr/>
        <p:txBody>
          <a:bodyPr/>
          <a:lstStyle/>
          <a:p>
            <a:pPr indent="0"/>
            <a:r>
              <a:rPr lang="en-US" dirty="0"/>
              <a:t>In spite of their high numbers in the workplace, including the professional fields, women are still subject to what many studies call the “leadership gap.”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7C79E45-459E-4F8A-AEE4-6813021D4760}"/>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noProof="0" dirty="0"/>
              <a:t>Women are Underrepresented in Leadership</a:t>
            </a:r>
          </a:p>
        </p:txBody>
      </p:sp>
      <p:grpSp>
        <p:nvGrpSpPr>
          <p:cNvPr id="2" name="Group 1">
            <a:extLst>
              <a:ext uri="{FF2B5EF4-FFF2-40B4-BE49-F238E27FC236}">
                <a16:creationId xmlns:a16="http://schemas.microsoft.com/office/drawing/2014/main" id="{0C51584E-6091-402E-B2F7-C9009BE89BB8}"/>
              </a:ext>
            </a:extLst>
          </p:cNvPr>
          <p:cNvGrpSpPr/>
          <p:nvPr/>
        </p:nvGrpSpPr>
        <p:grpSpPr>
          <a:xfrm>
            <a:off x="1645284" y="1397000"/>
            <a:ext cx="5929631" cy="5156200"/>
            <a:chOff x="1645284" y="1397000"/>
            <a:chExt cx="5929631" cy="5156200"/>
          </a:xfrm>
        </p:grpSpPr>
        <p:sp>
          <p:nvSpPr>
            <p:cNvPr id="3" name="Isosceles Triangle 2">
              <a:extLst>
                <a:ext uri="{FF2B5EF4-FFF2-40B4-BE49-F238E27FC236}">
                  <a16:creationId xmlns:a16="http://schemas.microsoft.com/office/drawing/2014/main" id="{D501C9B0-2CCA-4383-ADED-E87A2C786273}"/>
                </a:ext>
              </a:extLst>
            </p:cNvPr>
            <p:cNvSpPr/>
            <p:nvPr/>
          </p:nvSpPr>
          <p:spPr>
            <a:xfrm>
              <a:off x="1645284" y="1397000"/>
              <a:ext cx="5156200" cy="5156200"/>
            </a:xfrm>
            <a:prstGeom prst="triangle">
              <a:avLst/>
            </a:pr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6DCADC83-4BA3-431C-A933-73CCB28C93B4}"/>
                </a:ext>
              </a:extLst>
            </p:cNvPr>
            <p:cNvSpPr/>
            <p:nvPr/>
          </p:nvSpPr>
          <p:spPr>
            <a:xfrm>
              <a:off x="4223385" y="1913690"/>
              <a:ext cx="3351530" cy="1257830"/>
            </a:xfrm>
            <a:custGeom>
              <a:avLst/>
              <a:gdLst>
                <a:gd name="connsiteX0" fmla="*/ 0 w 3351530"/>
                <a:gd name="connsiteY0" fmla="*/ 209643 h 1257830"/>
                <a:gd name="connsiteX1" fmla="*/ 209643 w 3351530"/>
                <a:gd name="connsiteY1" fmla="*/ 0 h 1257830"/>
                <a:gd name="connsiteX2" fmla="*/ 3141887 w 3351530"/>
                <a:gd name="connsiteY2" fmla="*/ 0 h 1257830"/>
                <a:gd name="connsiteX3" fmla="*/ 3351530 w 3351530"/>
                <a:gd name="connsiteY3" fmla="*/ 209643 h 1257830"/>
                <a:gd name="connsiteX4" fmla="*/ 3351530 w 3351530"/>
                <a:gd name="connsiteY4" fmla="*/ 1048187 h 1257830"/>
                <a:gd name="connsiteX5" fmla="*/ 3141887 w 3351530"/>
                <a:gd name="connsiteY5" fmla="*/ 1257830 h 1257830"/>
                <a:gd name="connsiteX6" fmla="*/ 209643 w 3351530"/>
                <a:gd name="connsiteY6" fmla="*/ 1257830 h 1257830"/>
                <a:gd name="connsiteX7" fmla="*/ 0 w 3351530"/>
                <a:gd name="connsiteY7" fmla="*/ 1048187 h 1257830"/>
                <a:gd name="connsiteX8" fmla="*/ 0 w 3351530"/>
                <a:gd name="connsiteY8" fmla="*/ 209643 h 125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1530" h="1257830">
                  <a:moveTo>
                    <a:pt x="0" y="209643"/>
                  </a:moveTo>
                  <a:cubicBezTo>
                    <a:pt x="0" y="93860"/>
                    <a:pt x="93860" y="0"/>
                    <a:pt x="209643" y="0"/>
                  </a:cubicBezTo>
                  <a:lnTo>
                    <a:pt x="3141887" y="0"/>
                  </a:lnTo>
                  <a:cubicBezTo>
                    <a:pt x="3257670" y="0"/>
                    <a:pt x="3351530" y="93860"/>
                    <a:pt x="3351530" y="209643"/>
                  </a:cubicBezTo>
                  <a:lnTo>
                    <a:pt x="3351530" y="1048187"/>
                  </a:lnTo>
                  <a:cubicBezTo>
                    <a:pt x="3351530" y="1163970"/>
                    <a:pt x="3257670" y="1257830"/>
                    <a:pt x="3141887" y="1257830"/>
                  </a:cubicBezTo>
                  <a:lnTo>
                    <a:pt x="209643" y="1257830"/>
                  </a:lnTo>
                  <a:cubicBezTo>
                    <a:pt x="93860" y="1257830"/>
                    <a:pt x="0" y="1163970"/>
                    <a:pt x="0" y="1048187"/>
                  </a:cubicBezTo>
                  <a:lnTo>
                    <a:pt x="0" y="209643"/>
                  </a:lnTo>
                  <a:close/>
                </a:path>
              </a:pathLst>
            </a:custGeom>
            <a:ln>
              <a:solidFill>
                <a:srgbClr val="C00000"/>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602" tIns="137602" rIns="137602" bIns="137602" numCol="1" spcCol="1270" anchor="ctr" anchorCtr="0">
              <a:noAutofit/>
            </a:bodyPr>
            <a:lstStyle/>
            <a:p>
              <a:pPr marL="0" lvl="0" indent="0" algn="ctr" defTabSz="889000">
                <a:lnSpc>
                  <a:spcPct val="90000"/>
                </a:lnSpc>
                <a:spcBef>
                  <a:spcPct val="0"/>
                </a:spcBef>
                <a:spcAft>
                  <a:spcPct val="35000"/>
                </a:spcAft>
                <a:buNone/>
              </a:pPr>
              <a:r>
                <a:rPr lang="en-US" sz="2000" kern="1200" dirty="0"/>
                <a:t>Extends to politics and government</a:t>
              </a:r>
            </a:p>
          </p:txBody>
        </p:sp>
        <p:sp>
          <p:nvSpPr>
            <p:cNvPr id="6" name="Freeform: Shape 5">
              <a:extLst>
                <a:ext uri="{FF2B5EF4-FFF2-40B4-BE49-F238E27FC236}">
                  <a16:creationId xmlns:a16="http://schemas.microsoft.com/office/drawing/2014/main" id="{047B66D8-6F3B-4B2D-8808-DFBD9FF9D0A4}"/>
                </a:ext>
              </a:extLst>
            </p:cNvPr>
            <p:cNvSpPr/>
            <p:nvPr/>
          </p:nvSpPr>
          <p:spPr>
            <a:xfrm>
              <a:off x="4223385" y="3287963"/>
              <a:ext cx="3351530" cy="1257830"/>
            </a:xfrm>
            <a:custGeom>
              <a:avLst/>
              <a:gdLst>
                <a:gd name="connsiteX0" fmla="*/ 0 w 3351530"/>
                <a:gd name="connsiteY0" fmla="*/ 209643 h 1257830"/>
                <a:gd name="connsiteX1" fmla="*/ 209643 w 3351530"/>
                <a:gd name="connsiteY1" fmla="*/ 0 h 1257830"/>
                <a:gd name="connsiteX2" fmla="*/ 3141887 w 3351530"/>
                <a:gd name="connsiteY2" fmla="*/ 0 h 1257830"/>
                <a:gd name="connsiteX3" fmla="*/ 3351530 w 3351530"/>
                <a:gd name="connsiteY3" fmla="*/ 209643 h 1257830"/>
                <a:gd name="connsiteX4" fmla="*/ 3351530 w 3351530"/>
                <a:gd name="connsiteY4" fmla="*/ 1048187 h 1257830"/>
                <a:gd name="connsiteX5" fmla="*/ 3141887 w 3351530"/>
                <a:gd name="connsiteY5" fmla="*/ 1257830 h 1257830"/>
                <a:gd name="connsiteX6" fmla="*/ 209643 w 3351530"/>
                <a:gd name="connsiteY6" fmla="*/ 1257830 h 1257830"/>
                <a:gd name="connsiteX7" fmla="*/ 0 w 3351530"/>
                <a:gd name="connsiteY7" fmla="*/ 1048187 h 1257830"/>
                <a:gd name="connsiteX8" fmla="*/ 0 w 3351530"/>
                <a:gd name="connsiteY8" fmla="*/ 209643 h 125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1530" h="1257830">
                  <a:moveTo>
                    <a:pt x="0" y="209643"/>
                  </a:moveTo>
                  <a:cubicBezTo>
                    <a:pt x="0" y="93860"/>
                    <a:pt x="93860" y="0"/>
                    <a:pt x="209643" y="0"/>
                  </a:cubicBezTo>
                  <a:lnTo>
                    <a:pt x="3141887" y="0"/>
                  </a:lnTo>
                  <a:cubicBezTo>
                    <a:pt x="3257670" y="0"/>
                    <a:pt x="3351530" y="93860"/>
                    <a:pt x="3351530" y="209643"/>
                  </a:cubicBezTo>
                  <a:lnTo>
                    <a:pt x="3351530" y="1048187"/>
                  </a:lnTo>
                  <a:cubicBezTo>
                    <a:pt x="3351530" y="1163970"/>
                    <a:pt x="3257670" y="1257830"/>
                    <a:pt x="3141887" y="1257830"/>
                  </a:cubicBezTo>
                  <a:lnTo>
                    <a:pt x="209643" y="1257830"/>
                  </a:lnTo>
                  <a:cubicBezTo>
                    <a:pt x="93860" y="1257830"/>
                    <a:pt x="0" y="1163970"/>
                    <a:pt x="0" y="1048187"/>
                  </a:cubicBezTo>
                  <a:lnTo>
                    <a:pt x="0" y="209643"/>
                  </a:lnTo>
                  <a:close/>
                </a:path>
              </a:pathLst>
            </a:custGeom>
            <a:ln>
              <a:solidFill>
                <a:schemeClr val="accent5">
                  <a:lumMod val="75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602" tIns="137602" rIns="137602" bIns="137602" numCol="1" spcCol="1270" anchor="ctr" anchorCtr="0">
              <a:noAutofit/>
            </a:bodyPr>
            <a:lstStyle/>
            <a:p>
              <a:pPr marL="0" lvl="0" indent="0" algn="ctr" defTabSz="889000">
                <a:lnSpc>
                  <a:spcPct val="90000"/>
                </a:lnSpc>
                <a:spcBef>
                  <a:spcPct val="0"/>
                </a:spcBef>
                <a:spcAft>
                  <a:spcPct val="35000"/>
                </a:spcAft>
                <a:buNone/>
              </a:pPr>
              <a:r>
                <a:rPr lang="en-US" sz="2000" kern="1200" dirty="0"/>
                <a:t>The United States ranks 98</a:t>
              </a:r>
              <a:r>
                <a:rPr lang="en-US" sz="2000" kern="1200" baseline="30000" dirty="0"/>
                <a:t>th</a:t>
              </a:r>
              <a:r>
                <a:rPr lang="en-US" sz="2000" kern="1200" dirty="0"/>
                <a:t> out of 100 countries</a:t>
              </a:r>
            </a:p>
          </p:txBody>
        </p:sp>
        <p:sp>
          <p:nvSpPr>
            <p:cNvPr id="7" name="Freeform: Shape 6">
              <a:extLst>
                <a:ext uri="{FF2B5EF4-FFF2-40B4-BE49-F238E27FC236}">
                  <a16:creationId xmlns:a16="http://schemas.microsoft.com/office/drawing/2014/main" id="{417FD032-16FA-44D7-B2F8-88249091BF14}"/>
                </a:ext>
              </a:extLst>
            </p:cNvPr>
            <p:cNvSpPr/>
            <p:nvPr/>
          </p:nvSpPr>
          <p:spPr>
            <a:xfrm>
              <a:off x="4223385" y="4662236"/>
              <a:ext cx="3351530" cy="1257830"/>
            </a:xfrm>
            <a:custGeom>
              <a:avLst/>
              <a:gdLst>
                <a:gd name="connsiteX0" fmla="*/ 0 w 3351530"/>
                <a:gd name="connsiteY0" fmla="*/ 209643 h 1257830"/>
                <a:gd name="connsiteX1" fmla="*/ 209643 w 3351530"/>
                <a:gd name="connsiteY1" fmla="*/ 0 h 1257830"/>
                <a:gd name="connsiteX2" fmla="*/ 3141887 w 3351530"/>
                <a:gd name="connsiteY2" fmla="*/ 0 h 1257830"/>
                <a:gd name="connsiteX3" fmla="*/ 3351530 w 3351530"/>
                <a:gd name="connsiteY3" fmla="*/ 209643 h 1257830"/>
                <a:gd name="connsiteX4" fmla="*/ 3351530 w 3351530"/>
                <a:gd name="connsiteY4" fmla="*/ 1048187 h 1257830"/>
                <a:gd name="connsiteX5" fmla="*/ 3141887 w 3351530"/>
                <a:gd name="connsiteY5" fmla="*/ 1257830 h 1257830"/>
                <a:gd name="connsiteX6" fmla="*/ 209643 w 3351530"/>
                <a:gd name="connsiteY6" fmla="*/ 1257830 h 1257830"/>
                <a:gd name="connsiteX7" fmla="*/ 0 w 3351530"/>
                <a:gd name="connsiteY7" fmla="*/ 1048187 h 1257830"/>
                <a:gd name="connsiteX8" fmla="*/ 0 w 3351530"/>
                <a:gd name="connsiteY8" fmla="*/ 209643 h 125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1530" h="1257830">
                  <a:moveTo>
                    <a:pt x="0" y="209643"/>
                  </a:moveTo>
                  <a:cubicBezTo>
                    <a:pt x="0" y="93860"/>
                    <a:pt x="93860" y="0"/>
                    <a:pt x="209643" y="0"/>
                  </a:cubicBezTo>
                  <a:lnTo>
                    <a:pt x="3141887" y="0"/>
                  </a:lnTo>
                  <a:cubicBezTo>
                    <a:pt x="3257670" y="0"/>
                    <a:pt x="3351530" y="93860"/>
                    <a:pt x="3351530" y="209643"/>
                  </a:cubicBezTo>
                  <a:lnTo>
                    <a:pt x="3351530" y="1048187"/>
                  </a:lnTo>
                  <a:cubicBezTo>
                    <a:pt x="3351530" y="1163970"/>
                    <a:pt x="3257670" y="1257830"/>
                    <a:pt x="3141887" y="1257830"/>
                  </a:cubicBezTo>
                  <a:lnTo>
                    <a:pt x="209643" y="1257830"/>
                  </a:lnTo>
                  <a:cubicBezTo>
                    <a:pt x="93860" y="1257830"/>
                    <a:pt x="0" y="1163970"/>
                    <a:pt x="0" y="1048187"/>
                  </a:cubicBezTo>
                  <a:lnTo>
                    <a:pt x="0" y="209643"/>
                  </a:lnTo>
                  <a:close/>
                </a:path>
              </a:pathLst>
            </a:custGeom>
            <a:ln>
              <a:solidFill>
                <a:srgbClr val="92D050"/>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602" tIns="137602" rIns="137602" bIns="137602"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mn-lt"/>
                  <a:ea typeface="+mn-ea"/>
                  <a:cs typeface="+mn-cs"/>
                </a:rPr>
                <a:t>Rates of representation appear to be slipping</a:t>
              </a:r>
              <a:endParaRPr lang="en-US" sz="2000" kern="1200" dirty="0"/>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935D09E-0667-4E4C-91A0-BF04E8389FDB}"/>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Women in Executive Positions</a:t>
            </a:r>
            <a:endParaRPr lang="en-US" noProof="0" dirty="0"/>
          </a:p>
        </p:txBody>
      </p:sp>
      <p:grpSp>
        <p:nvGrpSpPr>
          <p:cNvPr id="2" name="Group 1">
            <a:extLst>
              <a:ext uri="{FF2B5EF4-FFF2-40B4-BE49-F238E27FC236}">
                <a16:creationId xmlns:a16="http://schemas.microsoft.com/office/drawing/2014/main" id="{500C4649-D2C8-4248-85BB-0FF36D88E38B}"/>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A051D1D5-C98A-4B4E-90C9-5EEE244B105F}"/>
                </a:ext>
              </a:extLst>
            </p:cNvPr>
            <p:cNvSpPr/>
            <p:nvPr/>
          </p:nvSpPr>
          <p:spPr>
            <a:xfrm>
              <a:off x="457200" y="1600200"/>
              <a:ext cx="4525963" cy="4525963"/>
            </a:xfrm>
            <a:prstGeom prst="pie">
              <a:avLst>
                <a:gd name="adj1" fmla="val 5400000"/>
                <a:gd name="adj2" fmla="val 16200000"/>
              </a:avLst>
            </a:pr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00E453A-BB66-42D6-A07B-6DCDFE9C5639}"/>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Gap apparent at highest levels</a:t>
              </a:r>
            </a:p>
          </p:txBody>
        </p:sp>
        <p:sp>
          <p:nvSpPr>
            <p:cNvPr id="6" name="Partial Circle 5">
              <a:extLst>
                <a:ext uri="{FF2B5EF4-FFF2-40B4-BE49-F238E27FC236}">
                  <a16:creationId xmlns:a16="http://schemas.microsoft.com/office/drawing/2014/main" id="{C54C22DF-DB13-428C-AD2F-21D25D013853}"/>
                </a:ext>
              </a:extLst>
            </p:cNvPr>
            <p:cNvSpPr/>
            <p:nvPr/>
          </p:nvSpPr>
          <p:spPr>
            <a:xfrm>
              <a:off x="1249244" y="2957991"/>
              <a:ext cx="2941873" cy="2941873"/>
            </a:xfrm>
            <a:prstGeom prst="pie">
              <a:avLst>
                <a:gd name="adj1" fmla="val 5400000"/>
                <a:gd name="adj2" fmla="val 16200000"/>
              </a:avLst>
            </a:pr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sp>
        <p:sp>
          <p:nvSpPr>
            <p:cNvPr id="7" name="Freeform: Shape 6">
              <a:extLst>
                <a:ext uri="{FF2B5EF4-FFF2-40B4-BE49-F238E27FC236}">
                  <a16:creationId xmlns:a16="http://schemas.microsoft.com/office/drawing/2014/main" id="{542260D9-26BD-4B64-8E63-56392B5C1055}"/>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4194734"/>
                <a:satOff val="-12560"/>
                <a:lumOff val="-156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14.6% of executive positions</a:t>
              </a:r>
            </a:p>
          </p:txBody>
        </p:sp>
        <p:sp>
          <p:nvSpPr>
            <p:cNvPr id="8" name="Partial Circle 7">
              <a:extLst>
                <a:ext uri="{FF2B5EF4-FFF2-40B4-BE49-F238E27FC236}">
                  <a16:creationId xmlns:a16="http://schemas.microsoft.com/office/drawing/2014/main" id="{519BECDF-EBC1-4580-91A1-7037B165B694}"/>
                </a:ext>
              </a:extLst>
            </p:cNvPr>
            <p:cNvSpPr/>
            <p:nvPr/>
          </p:nvSpPr>
          <p:spPr>
            <a:xfrm>
              <a:off x="2041287" y="4315779"/>
              <a:ext cx="1357787" cy="1357787"/>
            </a:xfrm>
            <a:prstGeom prst="pie">
              <a:avLst>
                <a:gd name="adj1" fmla="val 5400000"/>
                <a:gd name="adj2" fmla="val 16200000"/>
              </a:avLst>
            </a:pr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sp>
        <p:sp>
          <p:nvSpPr>
            <p:cNvPr id="9" name="Freeform: Shape 8">
              <a:extLst>
                <a:ext uri="{FF2B5EF4-FFF2-40B4-BE49-F238E27FC236}">
                  <a16:creationId xmlns:a16="http://schemas.microsoft.com/office/drawing/2014/main" id="{B7769BAF-3843-49C2-B60E-33BEE0EA6C46}"/>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3">
                <a:hueOff val="-8389469"/>
                <a:satOff val="-25119"/>
                <a:lumOff val="-313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Women blazing trails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D77264B-B5C3-487D-9613-FEDF147FED8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Women in Finance, Health Care, and Law</a:t>
            </a:r>
            <a:endParaRPr lang="en-US" noProof="0" dirty="0"/>
          </a:p>
        </p:txBody>
      </p:sp>
      <p:grpSp>
        <p:nvGrpSpPr>
          <p:cNvPr id="3" name="Group 2">
            <a:extLst>
              <a:ext uri="{FF2B5EF4-FFF2-40B4-BE49-F238E27FC236}">
                <a16:creationId xmlns:a16="http://schemas.microsoft.com/office/drawing/2014/main" id="{0695CBF6-905F-4CEB-BD79-8C1C30C97AEA}"/>
              </a:ext>
            </a:extLst>
          </p:cNvPr>
          <p:cNvGrpSpPr/>
          <p:nvPr/>
        </p:nvGrpSpPr>
        <p:grpSpPr>
          <a:xfrm>
            <a:off x="457200" y="1600200"/>
            <a:ext cx="8229600" cy="4525962"/>
            <a:chOff x="457200" y="1600200"/>
            <a:chExt cx="8229600" cy="4525962"/>
          </a:xfrm>
        </p:grpSpPr>
        <p:sp>
          <p:nvSpPr>
            <p:cNvPr id="5" name="Freeform: Shape 4">
              <a:extLst>
                <a:ext uri="{FF2B5EF4-FFF2-40B4-BE49-F238E27FC236}">
                  <a16:creationId xmlns:a16="http://schemas.microsoft.com/office/drawing/2014/main" id="{218857DA-B3EB-4159-9E14-2DC445E0BDFF}"/>
                </a:ext>
              </a:extLst>
            </p:cNvPr>
            <p:cNvSpPr/>
            <p:nvPr/>
          </p:nvSpPr>
          <p:spPr>
            <a:xfrm>
              <a:off x="457200" y="1600200"/>
              <a:ext cx="8229600" cy="1357788"/>
            </a:xfrm>
            <a:custGeom>
              <a:avLst/>
              <a:gdLst>
                <a:gd name="connsiteX0" fmla="*/ 0 w 8229600"/>
                <a:gd name="connsiteY0" fmla="*/ 0 h 1357788"/>
                <a:gd name="connsiteX1" fmla="*/ 8229600 w 8229600"/>
                <a:gd name="connsiteY1" fmla="*/ 0 h 1357788"/>
                <a:gd name="connsiteX2" fmla="*/ 8229600 w 8229600"/>
                <a:gd name="connsiteY2" fmla="*/ 1357788 h 1357788"/>
                <a:gd name="connsiteX3" fmla="*/ 0 w 8229600"/>
                <a:gd name="connsiteY3" fmla="*/ 1357788 h 1357788"/>
                <a:gd name="connsiteX4" fmla="*/ 0 w 8229600"/>
                <a:gd name="connsiteY4" fmla="*/ 0 h 1357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357788">
                  <a:moveTo>
                    <a:pt x="0" y="0"/>
                  </a:moveTo>
                  <a:lnTo>
                    <a:pt x="8229600" y="0"/>
                  </a:lnTo>
                  <a:lnTo>
                    <a:pt x="8229600" y="1357788"/>
                  </a:lnTo>
                  <a:lnTo>
                    <a:pt x="0" y="1357788"/>
                  </a:lnTo>
                  <a:lnTo>
                    <a:pt x="0" y="0"/>
                  </a:lnTo>
                  <a:close/>
                </a:path>
              </a:pathLst>
            </a:custGeom>
            <a:noFill/>
          </p:spPr>
          <p:style>
            <a:lnRef idx="0">
              <a:schemeClr val="dk1">
                <a:hueOff val="0"/>
                <a:satOff val="0"/>
                <a:lumOff val="0"/>
                <a:alphaOff val="0"/>
              </a:schemeClr>
            </a:lnRef>
            <a:fillRef idx="1">
              <a:scrgbClr r="0" g="0" b="0"/>
            </a:fillRef>
            <a:effectRef idx="2">
              <a:schemeClr val="accent3">
                <a:shade val="90000"/>
                <a:hueOff val="0"/>
                <a:satOff val="0"/>
                <a:lumOff val="0"/>
                <a:alphaOff val="0"/>
              </a:schemeClr>
            </a:effectRef>
            <a:fontRef idx="minor">
              <a:schemeClr val="lt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tx1">
                      <a:lumMod val="50000"/>
                      <a:lumOff val="50000"/>
                    </a:schemeClr>
                  </a:solidFill>
                </a:rPr>
                <a:t>The leadership gap pronounced</a:t>
              </a:r>
            </a:p>
          </p:txBody>
        </p:sp>
        <p:sp>
          <p:nvSpPr>
            <p:cNvPr id="6" name="Freeform: Shape 5">
              <a:extLst>
                <a:ext uri="{FF2B5EF4-FFF2-40B4-BE49-F238E27FC236}">
                  <a16:creationId xmlns:a16="http://schemas.microsoft.com/office/drawing/2014/main" id="{0410005E-EA98-470B-8476-295A2A0256BC}"/>
                </a:ext>
              </a:extLst>
            </p:cNvPr>
            <p:cNvSpPr/>
            <p:nvPr/>
          </p:nvSpPr>
          <p:spPr>
            <a:xfrm>
              <a:off x="461218"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Still lag far behind men</a:t>
              </a:r>
            </a:p>
          </p:txBody>
        </p:sp>
        <p:sp>
          <p:nvSpPr>
            <p:cNvPr id="7" name="Freeform: Shape 6">
              <a:extLst>
                <a:ext uri="{FF2B5EF4-FFF2-40B4-BE49-F238E27FC236}">
                  <a16:creationId xmlns:a16="http://schemas.microsoft.com/office/drawing/2014/main" id="{D364D414-F13A-49E5-9DF1-9F980AD0BCE4}"/>
                </a:ext>
              </a:extLst>
            </p:cNvPr>
            <p:cNvSpPr/>
            <p:nvPr/>
          </p:nvSpPr>
          <p:spPr>
            <a:xfrm>
              <a:off x="3201739"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Healthcare field largest gap</a:t>
              </a:r>
            </a:p>
          </p:txBody>
        </p:sp>
        <p:sp>
          <p:nvSpPr>
            <p:cNvPr id="8" name="Freeform: Shape 7">
              <a:extLst>
                <a:ext uri="{FF2B5EF4-FFF2-40B4-BE49-F238E27FC236}">
                  <a16:creationId xmlns:a16="http://schemas.microsoft.com/office/drawing/2014/main" id="{D4179CCA-9DBC-4624-B27F-7D4CDB7B7760}"/>
                </a:ext>
              </a:extLst>
            </p:cNvPr>
            <p:cNvSpPr/>
            <p:nvPr/>
          </p:nvSpPr>
          <p:spPr>
            <a:xfrm>
              <a:off x="5942260"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No female CEO</a:t>
              </a:r>
            </a:p>
          </p:txBody>
        </p:sp>
        <p:sp>
          <p:nvSpPr>
            <p:cNvPr id="9" name="Rectangle 8">
              <a:extLst>
                <a:ext uri="{FF2B5EF4-FFF2-40B4-BE49-F238E27FC236}">
                  <a16:creationId xmlns:a16="http://schemas.microsoft.com/office/drawing/2014/main" id="{F0E0BB17-F9E4-4FE2-88E0-79A6F96784A2}"/>
                </a:ext>
              </a:extLst>
            </p:cNvPr>
            <p:cNvSpPr/>
            <p:nvPr/>
          </p:nvSpPr>
          <p:spPr>
            <a:xfrm>
              <a:off x="457200" y="5809345"/>
              <a:ext cx="8229600" cy="316817"/>
            </a:xfrm>
            <a:prstGeom prst="rect">
              <a:avLst/>
            </a:prstGeom>
            <a:noFill/>
          </p:spPr>
          <p:style>
            <a:lnRef idx="0">
              <a:schemeClr val="dk1">
                <a:hueOff val="0"/>
                <a:satOff val="0"/>
                <a:lumOff val="0"/>
                <a:alphaOff val="0"/>
              </a:schemeClr>
            </a:lnRef>
            <a:fillRef idx="1">
              <a:scrgbClr r="0" g="0" b="0"/>
            </a:fillRef>
            <a:effectRef idx="2">
              <a:schemeClr val="accent3">
                <a:shade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76DA6A-BFED-4102-99E5-FF5BC59C06B5}"/>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Historical Trends</a:t>
            </a:r>
            <a:endParaRPr lang="en-US" noProof="0" dirty="0"/>
          </a:p>
        </p:txBody>
      </p:sp>
      <p:grpSp>
        <p:nvGrpSpPr>
          <p:cNvPr id="2" name="Group 1">
            <a:extLst>
              <a:ext uri="{FF2B5EF4-FFF2-40B4-BE49-F238E27FC236}">
                <a16:creationId xmlns:a16="http://schemas.microsoft.com/office/drawing/2014/main" id="{D3E83083-BA30-491A-8009-8FEB5B350C89}"/>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D8BDB7E9-73C2-43A8-B990-362575498E66}"/>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77801" tIns="905193" rIns="177229"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Depressing or hopeless</a:t>
              </a:r>
            </a:p>
          </p:txBody>
        </p:sp>
        <p:sp>
          <p:nvSpPr>
            <p:cNvPr id="5" name="Freeform: Shape 4">
              <a:extLst>
                <a:ext uri="{FF2B5EF4-FFF2-40B4-BE49-F238E27FC236}">
                  <a16:creationId xmlns:a16="http://schemas.microsoft.com/office/drawing/2014/main" id="{B438705C-CAFA-4D4B-96FD-741F66F863F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77801" tIns="905193" rIns="177229"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Representation growing</a:t>
              </a:r>
            </a:p>
          </p:txBody>
        </p:sp>
        <p:sp>
          <p:nvSpPr>
            <p:cNvPr id="6" name="Freeform: Shape 5">
              <a:extLst>
                <a:ext uri="{FF2B5EF4-FFF2-40B4-BE49-F238E27FC236}">
                  <a16:creationId xmlns:a16="http://schemas.microsoft.com/office/drawing/2014/main" id="{086A50CD-2AFE-4306-BAFD-5BDEF7F56455}"/>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77800" tIns="905193" rIns="177229"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Still lag in executive positions</a:t>
              </a:r>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C104D9E-6C77-4504-9DE3-8FAC693C6076}"/>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BF33BE29-CAAA-4661-BFF0-0CC99BF270C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8566587-2F9C-4FCC-92A7-34C8491E2F7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Trevor and Caitlin both work at an investment firm</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0AEB903A-6F89-4DE6-BE73-0B19142BDD1E}"/>
                </a:ext>
              </a:extLst>
            </p:cNvPr>
            <p:cNvSpPr/>
            <p:nvPr/>
          </p:nvSpPr>
          <p:spPr>
            <a:xfrm>
              <a:off x="850999" y="2809281"/>
              <a:ext cx="1023203" cy="1023203"/>
            </a:xfrm>
            <a:prstGeom prst="roundRect">
              <a:avLst>
                <a:gd name="adj" fmla="val 16670"/>
              </a:avLst>
            </a:pr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CBD4106-4E10-4077-A0BD-810665D5360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Organization sent them to a large national conference to learn about current trends in industry and to network</a:t>
              </a:r>
              <a:endParaRPr lang="en-US" sz="2000" kern="1200" dirty="0">
                <a:solidFill>
                  <a:schemeClr val="bg1"/>
                </a:solidFill>
              </a:endParaRPr>
            </a:p>
          </p:txBody>
        </p:sp>
        <p:sp>
          <p:nvSpPr>
            <p:cNvPr id="7" name="Rectangle: Rounded Corners 6">
              <a:extLst>
                <a:ext uri="{FF2B5EF4-FFF2-40B4-BE49-F238E27FC236}">
                  <a16:creationId xmlns:a16="http://schemas.microsoft.com/office/drawing/2014/main" id="{DC2A8488-6E90-4C3C-B209-2E4794AC74BF}"/>
                </a:ext>
              </a:extLst>
            </p:cNvPr>
            <p:cNvSpPr/>
            <p:nvPr/>
          </p:nvSpPr>
          <p:spPr>
            <a:xfrm>
              <a:off x="850999" y="3955269"/>
              <a:ext cx="1023203" cy="1023203"/>
            </a:xfrm>
            <a:prstGeom prst="roundRect">
              <a:avLst>
                <a:gd name="adj" fmla="val 16670"/>
              </a:avLst>
            </a:prstGeom>
            <a:solidFill>
              <a:schemeClr val="accent1"/>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84B5233A-1955-4CC2-91D2-7087E666AB8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1"/>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Nearly all the women speaking worked in administration</a:t>
              </a:r>
              <a:endParaRPr lang="en-US" sz="2000" kern="1200" dirty="0">
                <a:solidFill>
                  <a:schemeClr val="bg1"/>
                </a:solidFill>
              </a:endParaRPr>
            </a:p>
          </p:txBody>
        </p:sp>
        <p:sp>
          <p:nvSpPr>
            <p:cNvPr id="9" name="Rectangle: Rounded Corners 8">
              <a:extLst>
                <a:ext uri="{FF2B5EF4-FFF2-40B4-BE49-F238E27FC236}">
                  <a16:creationId xmlns:a16="http://schemas.microsoft.com/office/drawing/2014/main" id="{34051D4B-8B6B-458F-9D51-E80480F12FC1}"/>
                </a:ext>
              </a:extLst>
            </p:cNvPr>
            <p:cNvSpPr/>
            <p:nvPr/>
          </p:nvSpPr>
          <p:spPr>
            <a:xfrm>
              <a:off x="850999" y="5101257"/>
              <a:ext cx="1023203" cy="1023203"/>
            </a:xfrm>
            <a:prstGeom prst="roundRect">
              <a:avLst>
                <a:gd name="adj" fmla="val 16670"/>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A9B2062D-0E3F-4C16-AF4A-58A6E4DD328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Panels where executives were speaking, were overwhelmingly men</a:t>
              </a:r>
              <a:endParaRPr lang="en-US" sz="2000" kern="1200" dirty="0">
                <a:solidFill>
                  <a:schemeClr val="bg1"/>
                </a:solidFill>
              </a:endParaRPr>
            </a:p>
          </p:txBody>
        </p:sp>
      </p:grpSp>
    </p:spTree>
    <p:extLst>
      <p:ext uri="{BB962C8B-B14F-4D97-AF65-F5344CB8AC3E}">
        <p14:creationId xmlns:p14="http://schemas.microsoft.com/office/powerpoint/2010/main" val="394583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is true of women in leadership?</a:t>
            </a:r>
          </a:p>
          <a:p>
            <a:pPr marL="114300" lvl="0" indent="-457200">
              <a:buFont typeface="+mj-lt"/>
              <a:buAutoNum type="alphaLcParenR"/>
            </a:pPr>
            <a:r>
              <a:rPr lang="en-US" sz="2500" dirty="0"/>
              <a:t>They are underrepresented in all industries</a:t>
            </a:r>
          </a:p>
          <a:p>
            <a:pPr marL="457200" lvl="0" indent="-457200">
              <a:buFont typeface="+mj-lt"/>
              <a:buAutoNum type="alphaLcParenR"/>
            </a:pPr>
            <a:r>
              <a:rPr lang="en-US" sz="2500" dirty="0"/>
              <a:t>They are only underrepresented in industries where there are few women</a:t>
            </a:r>
          </a:p>
          <a:p>
            <a:pPr marL="114300" lvl="0" indent="-457200">
              <a:buFont typeface="+mj-lt"/>
              <a:buAutoNum type="alphaLcParenR"/>
            </a:pPr>
            <a:r>
              <a:rPr lang="en-US" sz="2500" dirty="0"/>
              <a:t>They are overrepresented in many industries</a:t>
            </a:r>
          </a:p>
          <a:p>
            <a:pPr marL="114300" lvl="0" indent="-457200">
              <a:buFont typeface="+mj-lt"/>
              <a:buAutoNum type="alphaLcParenR"/>
            </a:pPr>
            <a:r>
              <a:rPr lang="en-US" sz="2500" dirty="0"/>
              <a:t>None  of the above</a:t>
            </a:r>
          </a:p>
          <a:p>
            <a:pPr marL="114300" lvl="0" indent="-457200">
              <a:buFont typeface="+mj-lt"/>
              <a:buAutoNum type="alphaLcParenR"/>
            </a:pPr>
            <a:endParaRPr lang="en-US" sz="2500" dirty="0"/>
          </a:p>
          <a:p>
            <a:pPr lvl="0"/>
            <a:r>
              <a:rPr lang="en-US" sz="2500" dirty="0"/>
              <a:t>2. Where does the United States rank in terms of women in leadership?</a:t>
            </a:r>
          </a:p>
          <a:p>
            <a:pPr marL="114300" lvl="0" indent="-457200">
              <a:buFont typeface="+mj-lt"/>
              <a:buAutoNum type="alphaLcParenR"/>
            </a:pPr>
            <a:r>
              <a:rPr lang="en-US" sz="2500" dirty="0"/>
              <a:t>10</a:t>
            </a:r>
            <a:r>
              <a:rPr lang="en-US" sz="2500" baseline="30000" dirty="0"/>
              <a:t>th</a:t>
            </a:r>
            <a:r>
              <a:rPr lang="en-US" sz="2500" dirty="0"/>
              <a:t> out of 100</a:t>
            </a:r>
          </a:p>
          <a:p>
            <a:pPr marL="114300" lvl="0" indent="-457200">
              <a:buFont typeface="+mj-lt"/>
              <a:buAutoNum type="alphaLcParenR"/>
            </a:pPr>
            <a:r>
              <a:rPr lang="en-US" sz="2500" dirty="0"/>
              <a:t>50</a:t>
            </a:r>
            <a:r>
              <a:rPr lang="en-US" sz="2500" baseline="30000" dirty="0"/>
              <a:t>th</a:t>
            </a:r>
            <a:r>
              <a:rPr lang="en-US" sz="2500" dirty="0"/>
              <a:t> out of 100</a:t>
            </a:r>
          </a:p>
          <a:p>
            <a:pPr marL="114300" lvl="0" indent="-457200">
              <a:buFont typeface="+mj-lt"/>
              <a:buAutoNum type="alphaLcParenR"/>
            </a:pPr>
            <a:r>
              <a:rPr lang="en-US" sz="2500" dirty="0"/>
              <a:t>98</a:t>
            </a:r>
            <a:r>
              <a:rPr lang="en-US" sz="2500" baseline="30000" dirty="0"/>
              <a:t>th</a:t>
            </a:r>
            <a:r>
              <a:rPr lang="en-US" sz="2500" dirty="0"/>
              <a:t> out of 100</a:t>
            </a:r>
          </a:p>
          <a:p>
            <a:pPr marL="114300" lvl="0" indent="-457200">
              <a:buFont typeface="+mj-lt"/>
              <a:buAutoNum type="alphaLcParenR"/>
            </a:pPr>
            <a:r>
              <a:rPr lang="en-US" sz="2500" dirty="0"/>
              <a:t>2</a:t>
            </a:r>
            <a:r>
              <a:rPr lang="en-US" sz="2500" baseline="30000" dirty="0"/>
              <a:t>nd</a:t>
            </a:r>
            <a:r>
              <a:rPr lang="en-US" sz="2500" dirty="0"/>
              <a:t> out of 100</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lvl="0"/>
            <a:r>
              <a:rPr lang="en-US" sz="2500" dirty="0"/>
              <a:t>3. How many Fortune 500 companies have female CEOs?</a:t>
            </a:r>
          </a:p>
          <a:p>
            <a:pPr marL="114300" lvl="0" indent="-457200">
              <a:buFont typeface="+mj-lt"/>
              <a:buAutoNum type="alphaLcParenR"/>
            </a:pPr>
            <a:r>
              <a:rPr lang="en-US" sz="2500" dirty="0"/>
              <a:t>12%</a:t>
            </a:r>
          </a:p>
          <a:p>
            <a:pPr marL="114300" lvl="0" indent="-457200">
              <a:buFont typeface="+mj-lt"/>
              <a:buAutoNum type="alphaLcParenR"/>
            </a:pPr>
            <a:r>
              <a:rPr lang="en-US" sz="2500" dirty="0"/>
              <a:t>Less than 5%</a:t>
            </a:r>
          </a:p>
          <a:p>
            <a:pPr marL="114300" lvl="0" indent="-457200">
              <a:buFont typeface="+mj-lt"/>
              <a:buAutoNum type="alphaLcParenR"/>
            </a:pPr>
            <a:r>
              <a:rPr lang="en-US" sz="2500" dirty="0"/>
              <a:t>16%</a:t>
            </a:r>
          </a:p>
          <a:p>
            <a:pPr marL="114300" lvl="0" indent="-457200">
              <a:buFont typeface="+mj-lt"/>
              <a:buAutoNum type="alphaLcParenR"/>
            </a:pPr>
            <a:r>
              <a:rPr lang="en-US" sz="2500" dirty="0"/>
              <a:t>25%</a:t>
            </a:r>
          </a:p>
          <a:p>
            <a:pPr marL="114300" lvl="0" indent="-457200">
              <a:buFont typeface="+mj-lt"/>
              <a:buAutoNum type="alphaLcParenR"/>
            </a:pPr>
            <a:endParaRPr lang="en-US" sz="2500" dirty="0"/>
          </a:p>
          <a:p>
            <a:pPr lvl="0"/>
            <a:r>
              <a:rPr lang="en-US" sz="2500" dirty="0"/>
              <a:t>4. What percentage of the top earners in the US are women?</a:t>
            </a:r>
          </a:p>
          <a:p>
            <a:pPr marL="114300" lvl="0" indent="-457200">
              <a:buFont typeface="+mj-lt"/>
              <a:buAutoNum type="alphaLcParenR"/>
            </a:pPr>
            <a:r>
              <a:rPr lang="en-US" sz="2500" dirty="0"/>
              <a:t>50%</a:t>
            </a:r>
          </a:p>
          <a:p>
            <a:pPr marL="114300" lvl="0" indent="-457200">
              <a:buFont typeface="+mj-lt"/>
              <a:buAutoNum type="alphaLcParenR"/>
            </a:pPr>
            <a:r>
              <a:rPr lang="en-US" sz="2500" dirty="0"/>
              <a:t>15%</a:t>
            </a:r>
          </a:p>
          <a:p>
            <a:pPr marL="114300" lvl="0" indent="-457200">
              <a:buFont typeface="+mj-lt"/>
              <a:buAutoNum type="alphaLcParenR"/>
            </a:pPr>
            <a:r>
              <a:rPr lang="en-US" sz="2500" dirty="0"/>
              <a:t>30%</a:t>
            </a:r>
          </a:p>
          <a:p>
            <a:pPr marL="114300" lvl="0" indent="-457200">
              <a:buFont typeface="+mj-lt"/>
              <a:buAutoNum type="alphaLcParenR"/>
            </a:pPr>
            <a:r>
              <a:rPr lang="en-US" sz="2500" dirty="0"/>
              <a:t>Less than 10%</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What percentage of the workforce do women make up in the healthcare industry?</a:t>
            </a:r>
          </a:p>
          <a:p>
            <a:pPr marL="171450" lvl="0" indent="-514350">
              <a:buFont typeface="+mj-lt"/>
              <a:buAutoNum type="alphaLcParenR"/>
            </a:pPr>
            <a:r>
              <a:rPr lang="en-US" sz="2500" dirty="0"/>
              <a:t>25%</a:t>
            </a:r>
          </a:p>
          <a:p>
            <a:pPr marL="171450" lvl="0" indent="-514350">
              <a:buFont typeface="+mj-lt"/>
              <a:buAutoNum type="alphaLcParenR"/>
            </a:pPr>
            <a:r>
              <a:rPr lang="en-US" sz="2500" dirty="0"/>
              <a:t>78%</a:t>
            </a:r>
          </a:p>
          <a:p>
            <a:pPr marL="171450" lvl="0" indent="-514350">
              <a:buFont typeface="+mj-lt"/>
              <a:buAutoNum type="alphaLcParenR"/>
            </a:pPr>
            <a:r>
              <a:rPr lang="en-US" sz="2500" dirty="0"/>
              <a:t>90%</a:t>
            </a:r>
          </a:p>
          <a:p>
            <a:pPr marL="171450" lvl="0" indent="-514350">
              <a:buFont typeface="+mj-lt"/>
              <a:buAutoNum type="alphaLcParenR"/>
            </a:pPr>
            <a:r>
              <a:rPr lang="en-US" sz="2500" dirty="0"/>
              <a:t>None of these</a:t>
            </a:r>
          </a:p>
          <a:p>
            <a:pPr marL="171450" lvl="0" indent="-514350">
              <a:buFont typeface="+mj-lt"/>
              <a:buAutoNum type="alphaLcParenR"/>
            </a:pPr>
            <a:endParaRPr lang="en-US" sz="2500" dirty="0"/>
          </a:p>
          <a:p>
            <a:pPr marL="171450" lvl="0" indent="-514350"/>
            <a:r>
              <a:rPr lang="en-US" sz="2500" dirty="0"/>
              <a:t>6. How many financial organizations have a female CEO?</a:t>
            </a:r>
          </a:p>
          <a:p>
            <a:pPr marL="171450" lvl="0" indent="-514350">
              <a:buFont typeface="+mj-lt"/>
              <a:buAutoNum type="alphaLcParenR"/>
            </a:pPr>
            <a:r>
              <a:rPr lang="en-US" sz="2500" dirty="0"/>
              <a:t>50%</a:t>
            </a:r>
          </a:p>
          <a:p>
            <a:pPr marL="171450" lvl="0" indent="-514350">
              <a:buFont typeface="+mj-lt"/>
              <a:buAutoNum type="alphaLcParenR"/>
            </a:pPr>
            <a:r>
              <a:rPr lang="en-US" sz="2500" dirty="0"/>
              <a:t>15%</a:t>
            </a:r>
          </a:p>
          <a:p>
            <a:pPr marL="171450" lvl="0" indent="-514350">
              <a:buFont typeface="+mj-lt"/>
              <a:buAutoNum type="alphaLcParenR"/>
            </a:pPr>
            <a:r>
              <a:rPr lang="en-US" sz="2500" dirty="0"/>
              <a:t>10%</a:t>
            </a:r>
          </a:p>
          <a:p>
            <a:pPr marL="171450" lvl="0" indent="-514350">
              <a:buFont typeface="+mj-lt"/>
              <a:buAutoNum type="alphaLcParenR"/>
            </a:pPr>
            <a:r>
              <a:rPr lang="en-US" sz="2500" dirty="0"/>
              <a:t>0%</a:t>
            </a:r>
          </a:p>
          <a:p>
            <a:endParaRPr lang="en-US" sz="2500" dirty="0"/>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3997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7. Which of the following is true of women’s participation in the US labor force?</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is the highest it has ever been</a:t>
            </a:r>
          </a:p>
          <a:p>
            <a:pPr marL="114300" lvl="0" indent="-457200">
              <a:buFont typeface="+mj-lt"/>
              <a:buAutoNum type="alphaLcParenR"/>
            </a:pPr>
            <a:r>
              <a:rPr lang="en-US" sz="2500" dirty="0"/>
              <a:t>It has grown steadily over the last 30 years</a:t>
            </a:r>
          </a:p>
          <a:p>
            <a:pPr marL="114300" lvl="0" indent="-457200">
              <a:buFont typeface="+mj-lt"/>
              <a:buAutoNum type="alphaLcParenR"/>
            </a:pPr>
            <a:r>
              <a:rPr lang="en-US" sz="2500" dirty="0"/>
              <a:t>It is expected to continue to grow</a:t>
            </a:r>
          </a:p>
          <a:p>
            <a:pPr marL="114300" lvl="0" indent="-457200">
              <a:buFont typeface="+mj-lt"/>
              <a:buAutoNum type="alphaLcParenR"/>
            </a:pPr>
            <a:endParaRPr lang="en-US" sz="2500" dirty="0"/>
          </a:p>
          <a:p>
            <a:pPr lvl="0"/>
            <a:r>
              <a:rPr lang="en-US" sz="2500" dirty="0"/>
              <a:t>8. By 2018, how many American women are expected to be in the paid labor force?</a:t>
            </a:r>
          </a:p>
          <a:p>
            <a:pPr marL="114300" lvl="0" indent="-457200">
              <a:buFont typeface="+mj-lt"/>
              <a:buAutoNum type="alphaLcParenR"/>
            </a:pPr>
            <a:r>
              <a:rPr lang="en-US" sz="2500" dirty="0"/>
              <a:t>30 million</a:t>
            </a:r>
          </a:p>
          <a:p>
            <a:pPr marL="114300" lvl="0" indent="-457200">
              <a:buFont typeface="+mj-lt"/>
              <a:buAutoNum type="alphaLcParenR"/>
            </a:pPr>
            <a:r>
              <a:rPr lang="en-US" sz="2500" dirty="0"/>
              <a:t>100 million</a:t>
            </a:r>
          </a:p>
          <a:p>
            <a:pPr marL="114300" lvl="0" indent="-457200">
              <a:buFont typeface="+mj-lt"/>
              <a:buAutoNum type="alphaLcParenR"/>
            </a:pPr>
            <a:r>
              <a:rPr lang="en-US" sz="2500" dirty="0"/>
              <a:t>78 million</a:t>
            </a:r>
          </a:p>
          <a:p>
            <a:pPr marL="114300" lvl="0" indent="-457200">
              <a:buFont typeface="+mj-lt"/>
              <a:buAutoNum type="alphaLcParenR"/>
            </a:pPr>
            <a:r>
              <a:rPr lang="en-US" sz="2500" dirty="0"/>
              <a:t>10 million</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9. What surprised Caitlin when she first got to the conference?</a:t>
            </a:r>
          </a:p>
          <a:p>
            <a:pPr marL="114300" lvl="0" indent="-457200">
              <a:buFont typeface="+mj-lt"/>
              <a:buAutoNum type="alphaLcParenR"/>
            </a:pPr>
            <a:r>
              <a:rPr lang="en-US" sz="2500" dirty="0"/>
              <a:t>How few women there were</a:t>
            </a:r>
          </a:p>
          <a:p>
            <a:pPr marL="114300" lvl="0" indent="-457200">
              <a:buFont typeface="+mj-lt"/>
              <a:buAutoNum type="alphaLcParenR"/>
            </a:pPr>
            <a:r>
              <a:rPr lang="en-US" sz="2500" dirty="0"/>
              <a:t>How many women there were</a:t>
            </a:r>
          </a:p>
          <a:p>
            <a:pPr marL="114300" lvl="0" indent="-457200">
              <a:buFont typeface="+mj-lt"/>
              <a:buAutoNum type="alphaLcParenR"/>
            </a:pPr>
            <a:r>
              <a:rPr lang="en-US" sz="2500" dirty="0"/>
              <a:t>How few men there were</a:t>
            </a:r>
          </a:p>
          <a:p>
            <a:pPr marL="114300" lvl="0" indent="-457200">
              <a:buFont typeface="+mj-lt"/>
              <a:buAutoNum type="alphaLcParenR"/>
            </a:pPr>
            <a:r>
              <a:rPr lang="en-US" sz="2500" dirty="0"/>
              <a:t>Nothing</a:t>
            </a:r>
          </a:p>
          <a:p>
            <a:pPr marL="114300" lvl="0" indent="-457200">
              <a:buFont typeface="+mj-lt"/>
              <a:buAutoNum type="alphaLcParenR"/>
            </a:pPr>
            <a:endParaRPr lang="en-US" sz="2500" dirty="0"/>
          </a:p>
          <a:p>
            <a:pPr lvl="0"/>
            <a:r>
              <a:rPr lang="en-US" sz="2500" dirty="0"/>
              <a:t>10. What did Trevor think explained the lack of women in executive positions?</a:t>
            </a:r>
          </a:p>
          <a:p>
            <a:pPr marL="114300" lvl="0" indent="-457200">
              <a:buFont typeface="+mj-lt"/>
              <a:buAutoNum type="alphaLcParenR"/>
            </a:pPr>
            <a:r>
              <a:rPr lang="en-US" sz="2500" dirty="0"/>
              <a:t>Their company did not a well-defined management track</a:t>
            </a:r>
          </a:p>
          <a:p>
            <a:pPr marL="114300" lvl="0" indent="-457200">
              <a:buFont typeface="+mj-lt"/>
              <a:buAutoNum type="alphaLcParenR"/>
            </a:pPr>
            <a:r>
              <a:rPr lang="en-US" sz="2500" dirty="0"/>
              <a:t>Their company had incompetent managers</a:t>
            </a:r>
          </a:p>
          <a:p>
            <a:pPr marL="114300" lvl="0" indent="-457200">
              <a:buFont typeface="+mj-lt"/>
              <a:buAutoNum type="alphaLcParenR"/>
            </a:pPr>
            <a:r>
              <a:rPr lang="en-US" sz="2500" dirty="0"/>
              <a:t>Women are less intelligent</a:t>
            </a:r>
          </a:p>
          <a:p>
            <a:pPr marL="114300" lvl="0" indent="-457200">
              <a:buFont typeface="+mj-lt"/>
              <a:buAutoNum type="alphaLcParenR"/>
            </a:pPr>
            <a:r>
              <a:rPr lang="en-US" sz="2500" dirty="0"/>
              <a:t>Women did not seek higher education such as MBAs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1. Which of the following is true of women in leadership?</a:t>
            </a:r>
          </a:p>
          <a:p>
            <a:pPr lvl="0">
              <a:buFont typeface="+mj-lt"/>
              <a:buAutoNum type="alphaLcParenR"/>
            </a:pPr>
            <a:r>
              <a:rPr lang="en-US" sz="1800" dirty="0">
                <a:solidFill>
                  <a:srgbClr val="FF0000"/>
                </a:solidFill>
              </a:rPr>
              <a:t>They are underrepresented in all industries</a:t>
            </a:r>
          </a:p>
          <a:p>
            <a:pPr lvl="0">
              <a:buFont typeface="+mj-lt"/>
              <a:buAutoNum type="alphaLcParenR"/>
            </a:pPr>
            <a:r>
              <a:rPr lang="en-US" sz="1800" dirty="0"/>
              <a:t>They are only underrepresented in industries where there are few women</a:t>
            </a:r>
          </a:p>
          <a:p>
            <a:pPr lvl="0">
              <a:buFont typeface="+mj-lt"/>
              <a:buAutoNum type="alphaLcParenR"/>
            </a:pPr>
            <a:r>
              <a:rPr lang="en-US" sz="1800" dirty="0"/>
              <a:t>They are overrepresented in many industries</a:t>
            </a:r>
          </a:p>
          <a:p>
            <a:pPr lvl="0">
              <a:buFont typeface="+mj-lt"/>
              <a:buAutoNum type="alphaLcParenR"/>
            </a:pPr>
            <a:r>
              <a:rPr lang="en-US" sz="1800" dirty="0"/>
              <a:t>None  of the above</a:t>
            </a:r>
          </a:p>
          <a:p>
            <a:r>
              <a:rPr lang="en-US" sz="1800" dirty="0">
                <a:solidFill>
                  <a:srgbClr val="FF0000"/>
                </a:solidFill>
              </a:rPr>
              <a:t>Women are underrepresented in leadership. This is true even in industries where women make up the bulk of the workforce.</a:t>
            </a:r>
          </a:p>
          <a:p>
            <a:endParaRPr lang="en-US" sz="1800" dirty="0">
              <a:solidFill>
                <a:srgbClr val="FF0000"/>
              </a:solidFill>
            </a:endParaRPr>
          </a:p>
          <a:p>
            <a:pPr lvl="0"/>
            <a:r>
              <a:rPr lang="en-US" sz="1800" dirty="0"/>
              <a:t>2. Where does the United States rank in terms of women in leadership?</a:t>
            </a:r>
          </a:p>
          <a:p>
            <a:pPr lvl="0">
              <a:buFont typeface="+mj-lt"/>
              <a:buAutoNum type="alphaLcParenR"/>
            </a:pPr>
            <a:r>
              <a:rPr lang="en-US" sz="1800" dirty="0"/>
              <a:t>10</a:t>
            </a:r>
            <a:r>
              <a:rPr lang="en-US" sz="1800" baseline="30000" dirty="0"/>
              <a:t>th</a:t>
            </a:r>
            <a:r>
              <a:rPr lang="en-US" sz="1800" dirty="0"/>
              <a:t> out of 100</a:t>
            </a:r>
          </a:p>
          <a:p>
            <a:pPr lvl="0">
              <a:buFont typeface="+mj-lt"/>
              <a:buAutoNum type="alphaLcParenR"/>
            </a:pPr>
            <a:r>
              <a:rPr lang="en-US" sz="1800" dirty="0"/>
              <a:t>50</a:t>
            </a:r>
            <a:r>
              <a:rPr lang="en-US" sz="1800" baseline="30000" dirty="0"/>
              <a:t>th</a:t>
            </a:r>
            <a:r>
              <a:rPr lang="en-US" sz="1800" dirty="0"/>
              <a:t> out of 100</a:t>
            </a:r>
          </a:p>
          <a:p>
            <a:pPr lvl="0">
              <a:buFont typeface="+mj-lt"/>
              <a:buAutoNum type="alphaLcParenR"/>
            </a:pPr>
            <a:r>
              <a:rPr lang="en-US" sz="1800" dirty="0">
                <a:solidFill>
                  <a:srgbClr val="FF0000"/>
                </a:solidFill>
              </a:rPr>
              <a:t>98</a:t>
            </a:r>
            <a:r>
              <a:rPr lang="en-US" sz="1800" baseline="30000" dirty="0">
                <a:solidFill>
                  <a:srgbClr val="FF0000"/>
                </a:solidFill>
              </a:rPr>
              <a:t>th</a:t>
            </a:r>
            <a:r>
              <a:rPr lang="en-US" sz="1800" dirty="0">
                <a:solidFill>
                  <a:srgbClr val="FF0000"/>
                </a:solidFill>
              </a:rPr>
              <a:t> out of 100</a:t>
            </a:r>
          </a:p>
          <a:p>
            <a:pPr lvl="0">
              <a:buFont typeface="+mj-lt"/>
              <a:buAutoNum type="alphaLcParenR"/>
            </a:pPr>
            <a:r>
              <a:rPr lang="en-US" sz="1800" dirty="0"/>
              <a:t>2</a:t>
            </a:r>
            <a:r>
              <a:rPr lang="en-US" sz="1800" baseline="30000" dirty="0"/>
              <a:t>nd</a:t>
            </a:r>
            <a:r>
              <a:rPr lang="en-US" sz="1800" dirty="0"/>
              <a:t> out of 100</a:t>
            </a:r>
          </a:p>
          <a:p>
            <a:r>
              <a:rPr lang="en-US" sz="1800" dirty="0">
                <a:solidFill>
                  <a:srgbClr val="FF0000"/>
                </a:solidFill>
              </a:rPr>
              <a:t>In a survey of 100 countries, the United States ranks 98</a:t>
            </a:r>
            <a:r>
              <a:rPr lang="en-US" sz="1800" baseline="30000" dirty="0">
                <a:solidFill>
                  <a:srgbClr val="FF0000"/>
                </a:solidFill>
              </a:rPr>
              <a:t>th</a:t>
            </a:r>
            <a:r>
              <a:rPr lang="en-US" sz="1800" dirty="0">
                <a:solidFill>
                  <a:srgbClr val="FF0000"/>
                </a:solidFill>
              </a:rPr>
              <a:t> in terms of women in leadership positions.</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3. How many Fortune 500 companies have female CEOs?</a:t>
            </a:r>
          </a:p>
          <a:p>
            <a:pPr lvl="0">
              <a:buFont typeface="+mj-lt"/>
              <a:buAutoNum type="alphaLcParenR"/>
            </a:pPr>
            <a:r>
              <a:rPr lang="en-US" sz="1800" dirty="0"/>
              <a:t>12%</a:t>
            </a:r>
          </a:p>
          <a:p>
            <a:pPr lvl="0">
              <a:buFont typeface="+mj-lt"/>
              <a:buAutoNum type="alphaLcParenR"/>
            </a:pPr>
            <a:r>
              <a:rPr lang="en-US" sz="1800" dirty="0">
                <a:solidFill>
                  <a:srgbClr val="FF0000"/>
                </a:solidFill>
              </a:rPr>
              <a:t>Less than 5%</a:t>
            </a:r>
          </a:p>
          <a:p>
            <a:pPr lvl="0">
              <a:buFont typeface="+mj-lt"/>
              <a:buAutoNum type="alphaLcParenR"/>
            </a:pPr>
            <a:r>
              <a:rPr lang="en-US" sz="1800" dirty="0"/>
              <a:t>16%</a:t>
            </a:r>
          </a:p>
          <a:p>
            <a:pPr lvl="0">
              <a:buFont typeface="+mj-lt"/>
              <a:buAutoNum type="alphaLcParenR"/>
            </a:pPr>
            <a:r>
              <a:rPr lang="en-US" sz="1800" dirty="0"/>
              <a:t>25%</a:t>
            </a:r>
          </a:p>
          <a:p>
            <a:r>
              <a:rPr lang="en-US" sz="1800" dirty="0">
                <a:solidFill>
                  <a:srgbClr val="FF0000"/>
                </a:solidFill>
              </a:rPr>
              <a:t>As of 2014, less than 5% of Fortune 500 CEOs are women. Women are underrepresented in executive positions more generally as well. </a:t>
            </a:r>
          </a:p>
          <a:p>
            <a:endParaRPr lang="en-US" sz="1800" dirty="0">
              <a:solidFill>
                <a:srgbClr val="FF0000"/>
              </a:solidFill>
            </a:endParaRPr>
          </a:p>
          <a:p>
            <a:pPr lvl="0"/>
            <a:r>
              <a:rPr lang="en-US" sz="1800" dirty="0"/>
              <a:t>4. What percentage of the top earners in the US are women?</a:t>
            </a:r>
          </a:p>
          <a:p>
            <a:pPr lvl="0">
              <a:buFont typeface="+mj-lt"/>
              <a:buAutoNum type="alphaLcParenR"/>
            </a:pPr>
            <a:r>
              <a:rPr lang="en-US" sz="1800" dirty="0"/>
              <a:t>50%</a:t>
            </a:r>
          </a:p>
          <a:p>
            <a:pPr lvl="0">
              <a:buFont typeface="+mj-lt"/>
              <a:buAutoNum type="alphaLcParenR"/>
            </a:pPr>
            <a:r>
              <a:rPr lang="en-US" sz="1800" dirty="0"/>
              <a:t>15%</a:t>
            </a:r>
          </a:p>
          <a:p>
            <a:pPr lvl="0">
              <a:buFont typeface="+mj-lt"/>
              <a:buAutoNum type="alphaLcParenR"/>
            </a:pPr>
            <a:r>
              <a:rPr lang="en-US" sz="1800" dirty="0"/>
              <a:t>30%</a:t>
            </a:r>
          </a:p>
          <a:p>
            <a:pPr lvl="0">
              <a:buFont typeface="+mj-lt"/>
              <a:buAutoNum type="alphaLcParenR"/>
            </a:pPr>
            <a:r>
              <a:rPr lang="en-US" sz="1800" dirty="0">
                <a:solidFill>
                  <a:srgbClr val="FF0000"/>
                </a:solidFill>
              </a:rPr>
              <a:t>Less than 10%</a:t>
            </a:r>
          </a:p>
          <a:p>
            <a:r>
              <a:rPr lang="en-US" sz="1800" dirty="0">
                <a:solidFill>
                  <a:srgbClr val="FF0000"/>
                </a:solidFill>
              </a:rPr>
              <a:t>Women pay a financial price for the leadership gap. Less than 10% of the nations’ top earners are women.</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5. What percentage of the workforce do women make up in the healthcare industry?</a:t>
            </a:r>
          </a:p>
          <a:p>
            <a:pPr lvl="0">
              <a:buFont typeface="+mj-lt"/>
              <a:buAutoNum type="alphaLcParenR"/>
            </a:pPr>
            <a:r>
              <a:rPr lang="en-US" sz="1800" dirty="0"/>
              <a:t>25%</a:t>
            </a:r>
          </a:p>
          <a:p>
            <a:pPr lvl="0">
              <a:buFont typeface="+mj-lt"/>
              <a:buAutoNum type="alphaLcParenR"/>
            </a:pPr>
            <a:r>
              <a:rPr lang="en-US" sz="1800" dirty="0">
                <a:solidFill>
                  <a:srgbClr val="FF0000"/>
                </a:solidFill>
              </a:rPr>
              <a:t>78%</a:t>
            </a:r>
          </a:p>
          <a:p>
            <a:pPr lvl="0">
              <a:buFont typeface="+mj-lt"/>
              <a:buAutoNum type="alphaLcParenR"/>
            </a:pPr>
            <a:r>
              <a:rPr lang="en-US" sz="1800" dirty="0"/>
              <a:t>90%</a:t>
            </a:r>
          </a:p>
          <a:p>
            <a:pPr lvl="0">
              <a:buFont typeface="+mj-lt"/>
              <a:buAutoNum type="alphaLcParenR"/>
            </a:pPr>
            <a:r>
              <a:rPr lang="en-US" sz="1800" dirty="0"/>
              <a:t>None of these</a:t>
            </a:r>
          </a:p>
          <a:p>
            <a:r>
              <a:rPr lang="en-US" sz="1800" dirty="0">
                <a:solidFill>
                  <a:srgbClr val="FF0000"/>
                </a:solidFill>
              </a:rPr>
              <a:t>Women make up about 78% of the workforce in the healthcare industry. However, they are severely underrepresented in leadership in this field.</a:t>
            </a:r>
          </a:p>
          <a:p>
            <a:endParaRPr lang="en-US" sz="1800" dirty="0">
              <a:solidFill>
                <a:srgbClr val="FF0000"/>
              </a:solidFill>
            </a:endParaRPr>
          </a:p>
          <a:p>
            <a:pPr lvl="0"/>
            <a:r>
              <a:rPr lang="en-US" sz="1800" dirty="0"/>
              <a:t>6. How many financial organizations have a female CEO?</a:t>
            </a:r>
          </a:p>
          <a:p>
            <a:pPr lvl="0">
              <a:buFont typeface="+mj-lt"/>
              <a:buAutoNum type="alphaLcParenR"/>
            </a:pPr>
            <a:r>
              <a:rPr lang="en-US" sz="1800" dirty="0"/>
              <a:t>50%</a:t>
            </a:r>
          </a:p>
          <a:p>
            <a:pPr lvl="0">
              <a:buFont typeface="+mj-lt"/>
              <a:buAutoNum type="alphaLcParenR"/>
            </a:pPr>
            <a:r>
              <a:rPr lang="en-US" sz="1800" dirty="0"/>
              <a:t>15%</a:t>
            </a:r>
          </a:p>
          <a:p>
            <a:pPr lvl="0">
              <a:buFont typeface="+mj-lt"/>
              <a:buAutoNum type="alphaLcParenR"/>
            </a:pPr>
            <a:r>
              <a:rPr lang="en-US" sz="1800" dirty="0"/>
              <a:t>10%</a:t>
            </a:r>
          </a:p>
          <a:p>
            <a:pPr lvl="0">
              <a:buFont typeface="+mj-lt"/>
              <a:buAutoNum type="alphaLcParenR"/>
            </a:pPr>
            <a:r>
              <a:rPr lang="en-US" sz="1800" dirty="0">
                <a:solidFill>
                  <a:srgbClr val="FF0000"/>
                </a:solidFill>
              </a:rPr>
              <a:t>0</a:t>
            </a:r>
          </a:p>
          <a:p>
            <a:r>
              <a:rPr lang="en-US" sz="1800" dirty="0">
                <a:solidFill>
                  <a:srgbClr val="FF0000"/>
                </a:solidFill>
              </a:rPr>
              <a:t>As of 2014, no financial organization has a female CEO. This is in spite of the fact that women make up about half of the labor force in this industry.</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7. Which of the following is true of women’s participation in the US labor force?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is the highest it has ever been</a:t>
            </a:r>
          </a:p>
          <a:p>
            <a:pPr lvl="0">
              <a:buFont typeface="+mj-lt"/>
              <a:buAutoNum type="alphaLcParenR"/>
            </a:pPr>
            <a:r>
              <a:rPr lang="en-US" sz="1800" dirty="0"/>
              <a:t>It has grown steadily over the last 30 years</a:t>
            </a:r>
          </a:p>
          <a:p>
            <a:pPr lvl="0">
              <a:buFont typeface="+mj-lt"/>
              <a:buAutoNum type="alphaLcParenR"/>
            </a:pPr>
            <a:r>
              <a:rPr lang="en-US" sz="1800" dirty="0"/>
              <a:t>It is expected to continue to grow</a:t>
            </a:r>
          </a:p>
          <a:p>
            <a:r>
              <a:rPr lang="en-US" sz="1800" dirty="0">
                <a:solidFill>
                  <a:srgbClr val="FF0000"/>
                </a:solidFill>
              </a:rPr>
              <a:t>Women in the US participate in the paid labor force at a greater rate than ever before. This has grown steadily since 1980 and is expected to continue this trend.</a:t>
            </a:r>
          </a:p>
          <a:p>
            <a:endParaRPr lang="en-US" sz="1800" dirty="0">
              <a:solidFill>
                <a:srgbClr val="FF0000"/>
              </a:solidFill>
            </a:endParaRPr>
          </a:p>
          <a:p>
            <a:pPr lvl="0"/>
            <a:r>
              <a:rPr lang="en-US" sz="1800" dirty="0"/>
              <a:t>8. By 2018, how many American women are expected to be in the paid labor force?</a:t>
            </a:r>
          </a:p>
          <a:p>
            <a:pPr lvl="0">
              <a:buFont typeface="+mj-lt"/>
              <a:buAutoNum type="alphaLcParenR"/>
            </a:pPr>
            <a:r>
              <a:rPr lang="en-US" sz="1800" dirty="0"/>
              <a:t>30 million</a:t>
            </a:r>
          </a:p>
          <a:p>
            <a:pPr lvl="0">
              <a:buFont typeface="+mj-lt"/>
              <a:buAutoNum type="alphaLcParenR"/>
            </a:pPr>
            <a:r>
              <a:rPr lang="en-US" sz="1800" dirty="0"/>
              <a:t>100 million</a:t>
            </a:r>
          </a:p>
          <a:p>
            <a:pPr lvl="0">
              <a:buFont typeface="+mj-lt"/>
              <a:buAutoNum type="alphaLcParenR"/>
            </a:pPr>
            <a:r>
              <a:rPr lang="en-US" sz="1800" dirty="0">
                <a:solidFill>
                  <a:srgbClr val="FF0000"/>
                </a:solidFill>
              </a:rPr>
              <a:t>78 million</a:t>
            </a:r>
          </a:p>
          <a:p>
            <a:pPr lvl="0">
              <a:buFont typeface="+mj-lt"/>
              <a:buAutoNum type="alphaLcParenR"/>
            </a:pPr>
            <a:r>
              <a:rPr lang="en-US" sz="1800" dirty="0"/>
              <a:t>10 million</a:t>
            </a:r>
          </a:p>
          <a:p>
            <a:r>
              <a:rPr lang="en-US" sz="1800" dirty="0">
                <a:solidFill>
                  <a:srgbClr val="FF0000"/>
                </a:solidFill>
              </a:rPr>
              <a:t>Women’s participation in the paid labor force is expected to continue to grow. By 2018, it is expected to reach 78 million.</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9. What surprised Caitlin when she first got to the conference?</a:t>
            </a:r>
          </a:p>
          <a:p>
            <a:pPr lvl="0">
              <a:buFont typeface="+mj-lt"/>
              <a:buAutoNum type="alphaLcParenR"/>
            </a:pPr>
            <a:r>
              <a:rPr lang="en-US" sz="1800" dirty="0"/>
              <a:t>How few women there were</a:t>
            </a:r>
          </a:p>
          <a:p>
            <a:pPr lvl="0">
              <a:buFont typeface="+mj-lt"/>
              <a:buAutoNum type="alphaLcParenR"/>
            </a:pPr>
            <a:r>
              <a:rPr lang="en-US" sz="1800" dirty="0">
                <a:solidFill>
                  <a:srgbClr val="FF0000"/>
                </a:solidFill>
              </a:rPr>
              <a:t>How many women there were</a:t>
            </a:r>
          </a:p>
          <a:p>
            <a:pPr lvl="0">
              <a:buFont typeface="+mj-lt"/>
              <a:buAutoNum type="alphaLcParenR"/>
            </a:pPr>
            <a:r>
              <a:rPr lang="en-US" sz="1800" dirty="0"/>
              <a:t>How few men there were</a:t>
            </a:r>
          </a:p>
          <a:p>
            <a:pPr lvl="0">
              <a:buFont typeface="+mj-lt"/>
              <a:buAutoNum type="alphaLcParenR"/>
            </a:pPr>
            <a:r>
              <a:rPr lang="en-US" sz="1800" dirty="0"/>
              <a:t>Nothing</a:t>
            </a:r>
          </a:p>
          <a:p>
            <a:r>
              <a:rPr lang="en-US" sz="1800" dirty="0">
                <a:solidFill>
                  <a:srgbClr val="FF0000"/>
                </a:solidFill>
              </a:rPr>
              <a:t>Cailtin was surprised by how many women were at the conference. She was one of only a few women at her firm.</a:t>
            </a:r>
            <a:r>
              <a:rPr lang="en-US" sz="1800" dirty="0"/>
              <a:t> </a:t>
            </a:r>
          </a:p>
          <a:p>
            <a:endParaRPr lang="en-US" sz="1800" dirty="0"/>
          </a:p>
          <a:p>
            <a:pPr lvl="0"/>
            <a:r>
              <a:rPr lang="en-US" sz="1800" dirty="0"/>
              <a:t>10. What did Trevor think explained the lack of women in executive positions?</a:t>
            </a:r>
          </a:p>
          <a:p>
            <a:pPr lvl="0">
              <a:buFont typeface="+mj-lt"/>
              <a:buAutoNum type="alphaLcParenR"/>
            </a:pPr>
            <a:r>
              <a:rPr lang="en-US" sz="1800" dirty="0"/>
              <a:t>Trevor at first tTheir company did not a well-defined management track</a:t>
            </a:r>
          </a:p>
          <a:p>
            <a:pPr lvl="0">
              <a:buFont typeface="+mj-lt"/>
              <a:buAutoNum type="alphaLcParenR"/>
            </a:pPr>
            <a:r>
              <a:rPr lang="en-US" sz="1800" dirty="0"/>
              <a:t>Their company had incompetent managers</a:t>
            </a:r>
          </a:p>
          <a:p>
            <a:pPr lvl="0">
              <a:buFont typeface="+mj-lt"/>
              <a:buAutoNum type="alphaLcParenR"/>
            </a:pPr>
            <a:r>
              <a:rPr lang="en-US" sz="1800" dirty="0"/>
              <a:t>Women are less intelligent</a:t>
            </a:r>
          </a:p>
          <a:p>
            <a:pPr lvl="0">
              <a:buFont typeface="+mj-lt"/>
              <a:buAutoNum type="alphaLcParenR"/>
            </a:pPr>
            <a:r>
              <a:rPr lang="en-US" sz="1800" dirty="0">
                <a:solidFill>
                  <a:srgbClr val="FF0000"/>
                </a:solidFill>
              </a:rPr>
              <a:t>Women did not seek higher education such as MBAs</a:t>
            </a:r>
          </a:p>
          <a:p>
            <a:r>
              <a:rPr lang="en-US" sz="1800" dirty="0">
                <a:solidFill>
                  <a:srgbClr val="FF0000"/>
                </a:solidFill>
              </a:rPr>
              <a:t>Trever at first thought that the gender gap was explained by women not getting the right education. Caitlin pointed out that this was untrue.</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Barriers to Women’s Leadership </a:t>
            </a:r>
            <a:endParaRPr lang="en-US" noProof="0" dirty="0"/>
          </a:p>
        </p:txBody>
      </p:sp>
      <p:sp>
        <p:nvSpPr>
          <p:cNvPr id="18436" name="Text Placeholder 3"/>
          <p:cNvSpPr>
            <a:spLocks noGrp="1"/>
          </p:cNvSpPr>
          <p:nvPr>
            <p:ph type="body" sz="quarter" idx="10"/>
          </p:nvPr>
        </p:nvSpPr>
        <p:spPr>
          <a:ln>
            <a:miter lim="800000"/>
            <a:headEnd/>
            <a:tailEnd/>
          </a:ln>
        </p:spPr>
        <p:txBody>
          <a:bodyPr/>
          <a:lstStyle/>
          <a:p>
            <a:r>
              <a:rPr lang="en-US" sz="2800" i="1" dirty="0"/>
              <a:t>I have yet to hear a man ask how to balance a family and a career.</a:t>
            </a:r>
          </a:p>
          <a:p>
            <a:endParaRPr lang="en-US" sz="2800" i="1" dirty="0"/>
          </a:p>
          <a:p>
            <a:pPr algn="ctr"/>
            <a:r>
              <a:rPr lang="en-US" sz="2800" b="1" i="1" dirty="0"/>
              <a:t>Gloria Steinem</a:t>
            </a:r>
            <a:endParaRPr lang="en-US" sz="2800" i="1" dirty="0"/>
          </a:p>
          <a:p>
            <a:endParaRPr lang="en-US" sz="2800" i="1" dirty="0"/>
          </a:p>
        </p:txBody>
      </p:sp>
      <p:sp>
        <p:nvSpPr>
          <p:cNvPr id="18435" name="Content Placeholder 2"/>
          <p:cNvSpPr>
            <a:spLocks noGrp="1"/>
          </p:cNvSpPr>
          <p:nvPr>
            <p:ph type="body" sz="quarter" idx="11"/>
          </p:nvPr>
        </p:nvSpPr>
        <p:spPr/>
        <p:txBody>
          <a:bodyPr/>
          <a:lstStyle/>
          <a:p>
            <a:pPr indent="0"/>
            <a:r>
              <a:rPr lang="en-US" dirty="0"/>
              <a:t>Even with all the gains women have made in education and workforce participation, many barriers to women’s leadership still exist. Some of these barriers are the result of deeply entrenched cultural messages about women.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494BDE8-5AB7-43C4-A060-10B73F9782D0}"/>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noAutofit/>
          </a:bodyPr>
          <a:lstStyle/>
          <a:p>
            <a:r>
              <a:rPr lang="en-US" noProof="0" dirty="0"/>
              <a:t>Gender Differences are Overemphasized</a:t>
            </a:r>
          </a:p>
        </p:txBody>
      </p:sp>
      <p:grpSp>
        <p:nvGrpSpPr>
          <p:cNvPr id="2" name="Group 1">
            <a:extLst>
              <a:ext uri="{FF2B5EF4-FFF2-40B4-BE49-F238E27FC236}">
                <a16:creationId xmlns:a16="http://schemas.microsoft.com/office/drawing/2014/main" id="{CBC95CC2-6E2E-4D1F-A1A9-A3331A3A65F0}"/>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E7BA0E82-5980-4305-9199-FFA02AAD3E2A}"/>
                </a:ext>
              </a:extLst>
            </p:cNvPr>
            <p:cNvSpPr/>
            <p:nvPr/>
          </p:nvSpPr>
          <p:spPr>
            <a:xfrm>
              <a:off x="457200" y="1600200"/>
              <a:ext cx="4525963" cy="4525963"/>
            </a:xfrm>
            <a:prstGeom prst="pie">
              <a:avLst>
                <a:gd name="adj1" fmla="val 5400000"/>
                <a:gd name="adj2" fmla="val 16200000"/>
              </a:avLst>
            </a:pr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4" name="Freeform: Shape 3">
              <a:extLst>
                <a:ext uri="{FF2B5EF4-FFF2-40B4-BE49-F238E27FC236}">
                  <a16:creationId xmlns:a16="http://schemas.microsoft.com/office/drawing/2014/main" id="{F5A1EFF5-8FB0-4699-B53B-57F596130404}"/>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Men “more rational”</a:t>
              </a:r>
            </a:p>
          </p:txBody>
        </p:sp>
        <p:sp>
          <p:nvSpPr>
            <p:cNvPr id="5" name="Partial Circle 4">
              <a:extLst>
                <a:ext uri="{FF2B5EF4-FFF2-40B4-BE49-F238E27FC236}">
                  <a16:creationId xmlns:a16="http://schemas.microsoft.com/office/drawing/2014/main" id="{FC574030-27CC-4100-93E8-9F3BC850FDB1}"/>
                </a:ext>
              </a:extLst>
            </p:cNvPr>
            <p:cNvSpPr/>
            <p:nvPr/>
          </p:nvSpPr>
          <p:spPr>
            <a:xfrm>
              <a:off x="1249244" y="2957991"/>
              <a:ext cx="2941873" cy="2941873"/>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sp>
        <p:sp>
          <p:nvSpPr>
            <p:cNvPr id="6" name="Freeform: Shape 5">
              <a:extLst>
                <a:ext uri="{FF2B5EF4-FFF2-40B4-BE49-F238E27FC236}">
                  <a16:creationId xmlns:a16="http://schemas.microsoft.com/office/drawing/2014/main" id="{AA34ED64-4213-4A00-A805-7BC898A37424}"/>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5">
                <a:hueOff val="-1505437"/>
                <a:satOff val="7815"/>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Women “more emotional”</a:t>
              </a:r>
            </a:p>
          </p:txBody>
        </p:sp>
        <p:sp>
          <p:nvSpPr>
            <p:cNvPr id="7" name="Partial Circle 6">
              <a:extLst>
                <a:ext uri="{FF2B5EF4-FFF2-40B4-BE49-F238E27FC236}">
                  <a16:creationId xmlns:a16="http://schemas.microsoft.com/office/drawing/2014/main" id="{D51B67DD-1265-4B6D-9015-9EF53003DB42}"/>
                </a:ext>
              </a:extLst>
            </p:cNvPr>
            <p:cNvSpPr/>
            <p:nvPr/>
          </p:nvSpPr>
          <p:spPr>
            <a:xfrm>
              <a:off x="2041287" y="4315779"/>
              <a:ext cx="1357787" cy="1357787"/>
            </a:xfrm>
            <a:prstGeom prst="pie">
              <a:avLst>
                <a:gd name="adj1" fmla="val 5400000"/>
                <a:gd name="adj2" fmla="val 16200000"/>
              </a:avLst>
            </a:pr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sp>
        <p:sp>
          <p:nvSpPr>
            <p:cNvPr id="9" name="Freeform: Shape 8">
              <a:extLst>
                <a:ext uri="{FF2B5EF4-FFF2-40B4-BE49-F238E27FC236}">
                  <a16:creationId xmlns:a16="http://schemas.microsoft.com/office/drawing/2014/main" id="{92233D82-533C-49D3-A0E2-EA225FF84C2C}"/>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5">
                <a:hueOff val="-3010874"/>
                <a:satOff val="1563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Overemphasis on gender differences </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30AF0CA-9189-4B95-91AE-7A09598AA7AC}"/>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noAutofit/>
          </a:bodyPr>
          <a:lstStyle/>
          <a:p>
            <a:r>
              <a:rPr lang="en-US" dirty="0"/>
              <a:t>Gender Differences are Undervalued</a:t>
            </a:r>
            <a:endParaRPr lang="en-US" noProof="0" dirty="0"/>
          </a:p>
        </p:txBody>
      </p:sp>
      <p:grpSp>
        <p:nvGrpSpPr>
          <p:cNvPr id="2" name="Group 1">
            <a:extLst>
              <a:ext uri="{FF2B5EF4-FFF2-40B4-BE49-F238E27FC236}">
                <a16:creationId xmlns:a16="http://schemas.microsoft.com/office/drawing/2014/main" id="{C92BE8C3-7BF8-4546-B130-89D20681229B}"/>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A5C57A58-D325-420F-9DAE-7DB154681732}"/>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928326" tIns="140970" rIns="140971" bIns="140970" numCol="1" spcCol="1270" anchor="t" anchorCtr="0">
              <a:noAutofit/>
            </a:bodyPr>
            <a:lstStyle/>
            <a:p>
              <a:pPr marL="0" lvl="0" indent="0" algn="l" defTabSz="1644650">
                <a:lnSpc>
                  <a:spcPct val="90000"/>
                </a:lnSpc>
                <a:spcBef>
                  <a:spcPct val="0"/>
                </a:spcBef>
                <a:spcAft>
                  <a:spcPct val="35000"/>
                </a:spcAft>
                <a:buNone/>
              </a:pPr>
              <a:r>
                <a:rPr lang="en-US" sz="3700" kern="1200" dirty="0"/>
                <a:t>Socialized differently.</a:t>
              </a:r>
            </a:p>
            <a:p>
              <a:pPr marL="285750" lvl="1" indent="-285750" algn="l" defTabSz="1289050">
                <a:lnSpc>
                  <a:spcPct val="90000"/>
                </a:lnSpc>
                <a:spcBef>
                  <a:spcPct val="0"/>
                </a:spcBef>
                <a:spcAft>
                  <a:spcPct val="15000"/>
                </a:spcAft>
                <a:buChar char="•"/>
              </a:pPr>
              <a:endParaRPr lang="en-US" sz="2900" kern="1200" dirty="0"/>
            </a:p>
          </p:txBody>
        </p:sp>
        <p:sp>
          <p:nvSpPr>
            <p:cNvPr id="5" name="Rectangle: Rounded Corners 4">
              <a:extLst>
                <a:ext uri="{FF2B5EF4-FFF2-40B4-BE49-F238E27FC236}">
                  <a16:creationId xmlns:a16="http://schemas.microsoft.com/office/drawing/2014/main" id="{79BDEDAE-A602-4095-A372-4929880892B2}"/>
                </a:ext>
              </a:extLst>
            </p:cNvPr>
            <p:cNvSpPr/>
            <p:nvPr/>
          </p:nvSpPr>
          <p:spPr>
            <a:xfrm>
              <a:off x="598636" y="1741636"/>
              <a:ext cx="1645920" cy="1131490"/>
            </a:xfrm>
            <a:prstGeom prst="roundRect">
              <a:avLst>
                <a:gd name="adj" fmla="val 10000"/>
              </a:avLst>
            </a:prstGeom>
            <a:solidFill>
              <a:schemeClr val="accent1">
                <a:lumMod val="75000"/>
              </a:schemeClr>
            </a:solidFill>
          </p:spPr>
          <p:style>
            <a:lnRef idx="0">
              <a:schemeClr val="lt1">
                <a:hueOff val="0"/>
                <a:satOff val="0"/>
                <a:lumOff val="0"/>
                <a:alphaOff val="0"/>
              </a:schemeClr>
            </a:lnRef>
            <a:fillRef idx="1">
              <a:scrgbClr r="0" g="0" b="0"/>
            </a:fillRef>
            <a:effectRef idx="2">
              <a:schemeClr val="accent5">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79FBE349-768F-4BA4-A79A-D9D6A25A47DB}"/>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1928326"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kern="1200" dirty="0"/>
                <a:t>Can impact approach to leadership</a:t>
              </a:r>
            </a:p>
          </p:txBody>
        </p:sp>
        <p:sp>
          <p:nvSpPr>
            <p:cNvPr id="7" name="Rectangle: Rounded Corners 6">
              <a:extLst>
                <a:ext uri="{FF2B5EF4-FFF2-40B4-BE49-F238E27FC236}">
                  <a16:creationId xmlns:a16="http://schemas.microsoft.com/office/drawing/2014/main" id="{F11DF9A3-F405-4637-AC88-F10B1950B139}"/>
                </a:ext>
              </a:extLst>
            </p:cNvPr>
            <p:cNvSpPr/>
            <p:nvPr/>
          </p:nvSpPr>
          <p:spPr>
            <a:xfrm>
              <a:off x="598636" y="3297436"/>
              <a:ext cx="1645920" cy="1131490"/>
            </a:xfrm>
            <a:prstGeom prst="roundRect">
              <a:avLst>
                <a:gd name="adj" fmla="val 10000"/>
              </a:avLst>
            </a:prstGeom>
            <a:solidFill>
              <a:srgbClr val="8B4583"/>
            </a:solidFill>
          </p:spPr>
          <p:style>
            <a:lnRef idx="0">
              <a:schemeClr val="lt1">
                <a:hueOff val="0"/>
                <a:satOff val="0"/>
                <a:lumOff val="0"/>
                <a:alphaOff val="0"/>
              </a:schemeClr>
            </a:lnRef>
            <a:fillRef idx="1">
              <a:scrgbClr r="0" g="0" b="0"/>
            </a:fillRef>
            <a:effectRef idx="2">
              <a:schemeClr val="accent5">
                <a:tint val="50000"/>
                <a:hueOff val="-1472272"/>
                <a:satOff val="8634"/>
                <a:lumOff val="2257"/>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180F3747-1200-4904-B3BA-942143B44360}"/>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1928326"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kern="1200" dirty="0"/>
                <a:t>Women more collaborative, men more competitive</a:t>
              </a:r>
            </a:p>
          </p:txBody>
        </p:sp>
        <p:sp>
          <p:nvSpPr>
            <p:cNvPr id="9" name="Rectangle: Rounded Corners 8">
              <a:extLst>
                <a:ext uri="{FF2B5EF4-FFF2-40B4-BE49-F238E27FC236}">
                  <a16:creationId xmlns:a16="http://schemas.microsoft.com/office/drawing/2014/main" id="{AB43BB58-A233-4266-A549-A7E17A2484D7}"/>
                </a:ext>
              </a:extLst>
            </p:cNvPr>
            <p:cNvSpPr/>
            <p:nvPr/>
          </p:nvSpPr>
          <p:spPr>
            <a:xfrm>
              <a:off x="598636" y="4853235"/>
              <a:ext cx="1645920" cy="1131490"/>
            </a:xfrm>
            <a:prstGeom prst="roundRect">
              <a:avLst>
                <a:gd name="adj" fmla="val 10000"/>
              </a:avLst>
            </a:prstGeom>
            <a:solidFill>
              <a:srgbClr val="4F81BD"/>
            </a:solidFill>
          </p:spPr>
          <p:style>
            <a:lnRef idx="0">
              <a:schemeClr val="lt1">
                <a:hueOff val="0"/>
                <a:satOff val="0"/>
                <a:lumOff val="0"/>
                <a:alphaOff val="0"/>
              </a:schemeClr>
            </a:lnRef>
            <a:fillRef idx="1">
              <a:scrgbClr r="0" g="0" b="0"/>
            </a:fillRef>
            <a:effectRef idx="2">
              <a:schemeClr val="accent5">
                <a:tint val="50000"/>
                <a:hueOff val="-2944545"/>
                <a:satOff val="17268"/>
                <a:lumOff val="4514"/>
                <a:alphaOff val="0"/>
              </a:schemeClr>
            </a:effectRef>
            <a:fontRef idx="minor">
              <a:schemeClr val="lt1">
                <a:hueOff val="0"/>
                <a:satOff val="0"/>
                <a:lumOff val="0"/>
                <a:alphaOff val="0"/>
              </a:schemeClr>
            </a:fontRef>
          </p:style>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9560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A24E7FA-FF57-483C-AD38-75E842AAD02C}"/>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noAutofit/>
          </a:bodyPr>
          <a:lstStyle/>
          <a:p>
            <a:r>
              <a:rPr lang="en-US" dirty="0"/>
              <a:t>Women Lack Professional Networks</a:t>
            </a:r>
            <a:endParaRPr lang="en-US" noProof="0" dirty="0"/>
          </a:p>
        </p:txBody>
      </p:sp>
      <p:grpSp>
        <p:nvGrpSpPr>
          <p:cNvPr id="2" name="Group 1">
            <a:extLst>
              <a:ext uri="{FF2B5EF4-FFF2-40B4-BE49-F238E27FC236}">
                <a16:creationId xmlns:a16="http://schemas.microsoft.com/office/drawing/2014/main" id="{6B116AB6-0164-4035-8E20-2AFF2CAA4CB0}"/>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13990EE7-FF36-4726-A88C-F0B531EE715C}"/>
                </a:ext>
              </a:extLst>
            </p:cNvPr>
            <p:cNvSpPr/>
            <p:nvPr/>
          </p:nvSpPr>
          <p:spPr>
            <a:xfrm>
              <a:off x="457200" y="1600200"/>
              <a:ext cx="8229600" cy="1357788"/>
            </a:xfrm>
            <a:custGeom>
              <a:avLst/>
              <a:gdLst>
                <a:gd name="connsiteX0" fmla="*/ 0 w 8229600"/>
                <a:gd name="connsiteY0" fmla="*/ 0 h 1357788"/>
                <a:gd name="connsiteX1" fmla="*/ 8229600 w 8229600"/>
                <a:gd name="connsiteY1" fmla="*/ 0 h 1357788"/>
                <a:gd name="connsiteX2" fmla="*/ 8229600 w 8229600"/>
                <a:gd name="connsiteY2" fmla="*/ 1357788 h 1357788"/>
                <a:gd name="connsiteX3" fmla="*/ 0 w 8229600"/>
                <a:gd name="connsiteY3" fmla="*/ 1357788 h 1357788"/>
                <a:gd name="connsiteX4" fmla="*/ 0 w 8229600"/>
                <a:gd name="connsiteY4" fmla="*/ 0 h 1357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357788">
                  <a:moveTo>
                    <a:pt x="0" y="0"/>
                  </a:moveTo>
                  <a:lnTo>
                    <a:pt x="8229600" y="0"/>
                  </a:lnTo>
                  <a:lnTo>
                    <a:pt x="8229600" y="1357788"/>
                  </a:lnTo>
                  <a:lnTo>
                    <a:pt x="0" y="1357788"/>
                  </a:lnTo>
                  <a:lnTo>
                    <a:pt x="0" y="0"/>
                  </a:lnTo>
                  <a:close/>
                </a:path>
              </a:pathLst>
            </a:custGeom>
            <a:noFill/>
          </p:spPr>
          <p:style>
            <a:lnRef idx="0">
              <a:schemeClr val="dk1">
                <a:hueOff val="0"/>
                <a:satOff val="0"/>
                <a:lumOff val="0"/>
                <a:alphaOff val="0"/>
              </a:schemeClr>
            </a:lnRef>
            <a:fillRef idx="1">
              <a:scrgbClr r="0" g="0" b="0"/>
            </a:fillRef>
            <a:effectRef idx="2">
              <a:schemeClr val="accent5">
                <a:shade val="90000"/>
                <a:hueOff val="0"/>
                <a:satOff val="0"/>
                <a:lumOff val="0"/>
                <a:alphaOff val="0"/>
              </a:schemeClr>
            </a:effectRef>
            <a:fontRef idx="minor">
              <a:schemeClr val="lt1">
                <a:hueOff val="0"/>
                <a:satOff val="0"/>
                <a:lumOff val="0"/>
                <a:alphaOff val="0"/>
              </a:schemeClr>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solidFill>
                    <a:schemeClr val="tx1">
                      <a:lumMod val="50000"/>
                      <a:lumOff val="50000"/>
                    </a:schemeClr>
                  </a:solidFill>
                </a:rPr>
                <a:t>Professional networks are instrumental</a:t>
              </a:r>
            </a:p>
          </p:txBody>
        </p:sp>
        <p:sp>
          <p:nvSpPr>
            <p:cNvPr id="5" name="Freeform: Shape 4">
              <a:extLst>
                <a:ext uri="{FF2B5EF4-FFF2-40B4-BE49-F238E27FC236}">
                  <a16:creationId xmlns:a16="http://schemas.microsoft.com/office/drawing/2014/main" id="{5C11EC10-7418-4610-BC6B-39FC9483D2D3}"/>
                </a:ext>
              </a:extLst>
            </p:cNvPr>
            <p:cNvSpPr/>
            <p:nvPr/>
          </p:nvSpPr>
          <p:spPr>
            <a:xfrm>
              <a:off x="461218"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Alerts you to opportunities</a:t>
              </a:r>
            </a:p>
          </p:txBody>
        </p:sp>
        <p:sp>
          <p:nvSpPr>
            <p:cNvPr id="6" name="Freeform: Shape 5">
              <a:extLst>
                <a:ext uri="{FF2B5EF4-FFF2-40B4-BE49-F238E27FC236}">
                  <a16:creationId xmlns:a16="http://schemas.microsoft.com/office/drawing/2014/main" id="{8B798D76-DAD4-4BCB-91C9-E336D2CB6D9B}"/>
                </a:ext>
              </a:extLst>
            </p:cNvPr>
            <p:cNvSpPr/>
            <p:nvPr/>
          </p:nvSpPr>
          <p:spPr>
            <a:xfrm>
              <a:off x="3201739"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Encourages growth</a:t>
              </a:r>
            </a:p>
          </p:txBody>
        </p:sp>
        <p:sp>
          <p:nvSpPr>
            <p:cNvPr id="7" name="Freeform: Shape 6">
              <a:extLst>
                <a:ext uri="{FF2B5EF4-FFF2-40B4-BE49-F238E27FC236}">
                  <a16:creationId xmlns:a16="http://schemas.microsoft.com/office/drawing/2014/main" id="{7D98BE2B-7808-476B-BF06-845425C0DF5E}"/>
                </a:ext>
              </a:extLst>
            </p:cNvPr>
            <p:cNvSpPr/>
            <p:nvPr/>
          </p:nvSpPr>
          <p:spPr>
            <a:xfrm>
              <a:off x="5942260"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Overemphasis on gender differences</a:t>
              </a:r>
            </a:p>
          </p:txBody>
        </p:sp>
        <p:sp>
          <p:nvSpPr>
            <p:cNvPr id="8" name="Rectangle 7">
              <a:extLst>
                <a:ext uri="{FF2B5EF4-FFF2-40B4-BE49-F238E27FC236}">
                  <a16:creationId xmlns:a16="http://schemas.microsoft.com/office/drawing/2014/main" id="{0C79F2ED-CF8F-4F6D-9594-33195BEC7F5B}"/>
                </a:ext>
              </a:extLst>
            </p:cNvPr>
            <p:cNvSpPr/>
            <p:nvPr/>
          </p:nvSpPr>
          <p:spPr>
            <a:xfrm>
              <a:off x="457200" y="5809345"/>
              <a:ext cx="8229600" cy="316817"/>
            </a:xfrm>
            <a:prstGeom prst="rect">
              <a:avLst/>
            </a:prstGeom>
            <a:noFill/>
          </p:spPr>
          <p:style>
            <a:lnRef idx="0">
              <a:schemeClr val="dk1">
                <a:hueOff val="0"/>
                <a:satOff val="0"/>
                <a:lumOff val="0"/>
                <a:alphaOff val="0"/>
              </a:schemeClr>
            </a:lnRef>
            <a:fillRef idx="1">
              <a:scrgbClr r="0" g="0" b="0"/>
            </a:fillRef>
            <a:effectRef idx="2">
              <a:schemeClr val="accent5">
                <a:shade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E3EBE99-E91B-4178-B456-95BDEEA52813}"/>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Work and Family Conflict</a:t>
            </a:r>
            <a:endParaRPr lang="en-US" noProof="0" dirty="0"/>
          </a:p>
        </p:txBody>
      </p:sp>
      <p:grpSp>
        <p:nvGrpSpPr>
          <p:cNvPr id="2" name="Group 1">
            <a:extLst>
              <a:ext uri="{FF2B5EF4-FFF2-40B4-BE49-F238E27FC236}">
                <a16:creationId xmlns:a16="http://schemas.microsoft.com/office/drawing/2014/main" id="{943646F2-46C0-41BB-A9C8-5ABC36BB5D49}"/>
              </a:ext>
            </a:extLst>
          </p:cNvPr>
          <p:cNvGrpSpPr/>
          <p:nvPr/>
        </p:nvGrpSpPr>
        <p:grpSpPr>
          <a:xfrm>
            <a:off x="1524000" y="1576124"/>
            <a:ext cx="6400800" cy="4416951"/>
            <a:chOff x="1524000" y="1576124"/>
            <a:chExt cx="6400800" cy="4416951"/>
          </a:xfrm>
        </p:grpSpPr>
        <p:sp>
          <p:nvSpPr>
            <p:cNvPr id="3" name="Rectangle 2">
              <a:extLst>
                <a:ext uri="{FF2B5EF4-FFF2-40B4-BE49-F238E27FC236}">
                  <a16:creationId xmlns:a16="http://schemas.microsoft.com/office/drawing/2014/main" id="{59C35C6F-734D-4E0F-BD3A-30953842938E}"/>
                </a:ext>
              </a:extLst>
            </p:cNvPr>
            <p:cNvSpPr/>
            <p:nvPr/>
          </p:nvSpPr>
          <p:spPr>
            <a:xfrm>
              <a:off x="1524000" y="2702841"/>
              <a:ext cx="6400800" cy="302400"/>
            </a:xfrm>
            <a:prstGeom prst="rect">
              <a:avLst/>
            </a:pr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B93627C-8F84-433E-82A7-0A5AD2A81341}"/>
                </a:ext>
              </a:extLst>
            </p:cNvPr>
            <p:cNvSpPr/>
            <p:nvPr/>
          </p:nvSpPr>
          <p:spPr>
            <a:xfrm>
              <a:off x="1843727" y="1576124"/>
              <a:ext cx="4476184" cy="1303836"/>
            </a:xfrm>
            <a:custGeom>
              <a:avLst/>
              <a:gdLst>
                <a:gd name="connsiteX0" fmla="*/ 0 w 4476184"/>
                <a:gd name="connsiteY0" fmla="*/ 217310 h 1303836"/>
                <a:gd name="connsiteX1" fmla="*/ 217310 w 4476184"/>
                <a:gd name="connsiteY1" fmla="*/ 0 h 1303836"/>
                <a:gd name="connsiteX2" fmla="*/ 4258874 w 4476184"/>
                <a:gd name="connsiteY2" fmla="*/ 0 h 1303836"/>
                <a:gd name="connsiteX3" fmla="*/ 4476184 w 4476184"/>
                <a:gd name="connsiteY3" fmla="*/ 217310 h 1303836"/>
                <a:gd name="connsiteX4" fmla="*/ 4476184 w 4476184"/>
                <a:gd name="connsiteY4" fmla="*/ 1086526 h 1303836"/>
                <a:gd name="connsiteX5" fmla="*/ 4258874 w 4476184"/>
                <a:gd name="connsiteY5" fmla="*/ 1303836 h 1303836"/>
                <a:gd name="connsiteX6" fmla="*/ 217310 w 4476184"/>
                <a:gd name="connsiteY6" fmla="*/ 1303836 h 1303836"/>
                <a:gd name="connsiteX7" fmla="*/ 0 w 4476184"/>
                <a:gd name="connsiteY7" fmla="*/ 1086526 h 1303836"/>
                <a:gd name="connsiteX8" fmla="*/ 0 w 4476184"/>
                <a:gd name="connsiteY8" fmla="*/ 217310 h 130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6184" h="1303836">
                  <a:moveTo>
                    <a:pt x="0" y="217310"/>
                  </a:moveTo>
                  <a:cubicBezTo>
                    <a:pt x="0" y="97293"/>
                    <a:pt x="97293" y="0"/>
                    <a:pt x="217310" y="0"/>
                  </a:cubicBezTo>
                  <a:lnTo>
                    <a:pt x="4258874" y="0"/>
                  </a:lnTo>
                  <a:cubicBezTo>
                    <a:pt x="4378891" y="0"/>
                    <a:pt x="4476184" y="97293"/>
                    <a:pt x="4476184" y="217310"/>
                  </a:cubicBezTo>
                  <a:lnTo>
                    <a:pt x="4476184" y="1086526"/>
                  </a:lnTo>
                  <a:cubicBezTo>
                    <a:pt x="4476184" y="1206543"/>
                    <a:pt x="4378891" y="1303836"/>
                    <a:pt x="4258874" y="1303836"/>
                  </a:cubicBezTo>
                  <a:lnTo>
                    <a:pt x="217310" y="1303836"/>
                  </a:lnTo>
                  <a:cubicBezTo>
                    <a:pt x="97293" y="1303836"/>
                    <a:pt x="0" y="1206543"/>
                    <a:pt x="0" y="1086526"/>
                  </a:cubicBezTo>
                  <a:lnTo>
                    <a:pt x="0" y="21731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33003" tIns="63648" rIns="233003" bIns="63648" numCol="1" spcCol="1270" anchor="ctr" anchorCtr="0">
              <a:noAutofit/>
            </a:bodyPr>
            <a:lstStyle/>
            <a:p>
              <a:pPr marL="0" lvl="0" indent="0" algn="l" defTabSz="1244600">
                <a:lnSpc>
                  <a:spcPct val="90000"/>
                </a:lnSpc>
                <a:spcBef>
                  <a:spcPct val="0"/>
                </a:spcBef>
                <a:spcAft>
                  <a:spcPct val="35000"/>
                </a:spcAft>
                <a:buNone/>
              </a:pPr>
              <a:r>
                <a:rPr lang="en-US" sz="2800" kern="1200" dirty="0"/>
                <a:t>Take on the bulk of responsibility</a:t>
              </a:r>
            </a:p>
          </p:txBody>
        </p:sp>
        <p:sp>
          <p:nvSpPr>
            <p:cNvPr id="6" name="Rectangle 5">
              <a:extLst>
                <a:ext uri="{FF2B5EF4-FFF2-40B4-BE49-F238E27FC236}">
                  <a16:creationId xmlns:a16="http://schemas.microsoft.com/office/drawing/2014/main" id="{2C4CF096-982F-455E-B31C-A00B83964B82}"/>
                </a:ext>
              </a:extLst>
            </p:cNvPr>
            <p:cNvSpPr/>
            <p:nvPr/>
          </p:nvSpPr>
          <p:spPr>
            <a:xfrm>
              <a:off x="1524000" y="4196758"/>
              <a:ext cx="6400800" cy="302400"/>
            </a:xfrm>
            <a:prstGeom prst="rect">
              <a:avLst/>
            </a:prstGeom>
          </p:spPr>
          <p:style>
            <a:lnRef idx="1">
              <a:schemeClr val="accent5">
                <a:hueOff val="-1505437"/>
                <a:satOff val="7815"/>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6E5B3B5-CFB5-4369-B40E-9B34F06B0406}"/>
                </a:ext>
              </a:extLst>
            </p:cNvPr>
            <p:cNvSpPr/>
            <p:nvPr/>
          </p:nvSpPr>
          <p:spPr>
            <a:xfrm>
              <a:off x="1843727" y="3070041"/>
              <a:ext cx="4476184" cy="1303836"/>
            </a:xfrm>
            <a:custGeom>
              <a:avLst/>
              <a:gdLst>
                <a:gd name="connsiteX0" fmla="*/ 0 w 4476184"/>
                <a:gd name="connsiteY0" fmla="*/ 217310 h 1303836"/>
                <a:gd name="connsiteX1" fmla="*/ 217310 w 4476184"/>
                <a:gd name="connsiteY1" fmla="*/ 0 h 1303836"/>
                <a:gd name="connsiteX2" fmla="*/ 4258874 w 4476184"/>
                <a:gd name="connsiteY2" fmla="*/ 0 h 1303836"/>
                <a:gd name="connsiteX3" fmla="*/ 4476184 w 4476184"/>
                <a:gd name="connsiteY3" fmla="*/ 217310 h 1303836"/>
                <a:gd name="connsiteX4" fmla="*/ 4476184 w 4476184"/>
                <a:gd name="connsiteY4" fmla="*/ 1086526 h 1303836"/>
                <a:gd name="connsiteX5" fmla="*/ 4258874 w 4476184"/>
                <a:gd name="connsiteY5" fmla="*/ 1303836 h 1303836"/>
                <a:gd name="connsiteX6" fmla="*/ 217310 w 4476184"/>
                <a:gd name="connsiteY6" fmla="*/ 1303836 h 1303836"/>
                <a:gd name="connsiteX7" fmla="*/ 0 w 4476184"/>
                <a:gd name="connsiteY7" fmla="*/ 1086526 h 1303836"/>
                <a:gd name="connsiteX8" fmla="*/ 0 w 4476184"/>
                <a:gd name="connsiteY8" fmla="*/ 217310 h 130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6184" h="1303836">
                  <a:moveTo>
                    <a:pt x="0" y="217310"/>
                  </a:moveTo>
                  <a:cubicBezTo>
                    <a:pt x="0" y="97293"/>
                    <a:pt x="97293" y="0"/>
                    <a:pt x="217310" y="0"/>
                  </a:cubicBezTo>
                  <a:lnTo>
                    <a:pt x="4258874" y="0"/>
                  </a:lnTo>
                  <a:cubicBezTo>
                    <a:pt x="4378891" y="0"/>
                    <a:pt x="4476184" y="97293"/>
                    <a:pt x="4476184" y="217310"/>
                  </a:cubicBezTo>
                  <a:lnTo>
                    <a:pt x="4476184" y="1086526"/>
                  </a:lnTo>
                  <a:cubicBezTo>
                    <a:pt x="4476184" y="1206543"/>
                    <a:pt x="4378891" y="1303836"/>
                    <a:pt x="4258874" y="1303836"/>
                  </a:cubicBezTo>
                  <a:lnTo>
                    <a:pt x="217310" y="1303836"/>
                  </a:lnTo>
                  <a:cubicBezTo>
                    <a:pt x="97293" y="1303836"/>
                    <a:pt x="0" y="1206543"/>
                    <a:pt x="0" y="1086526"/>
                  </a:cubicBezTo>
                  <a:lnTo>
                    <a:pt x="0" y="21731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33003" tIns="63648" rIns="233003" bIns="63648" numCol="1" spcCol="1270" anchor="ctr" anchorCtr="0">
              <a:noAutofit/>
            </a:bodyPr>
            <a:lstStyle/>
            <a:p>
              <a:pPr marL="0" lvl="0" indent="0" algn="l" defTabSz="1244600">
                <a:lnSpc>
                  <a:spcPct val="90000"/>
                </a:lnSpc>
                <a:spcBef>
                  <a:spcPct val="0"/>
                </a:spcBef>
                <a:spcAft>
                  <a:spcPct val="35000"/>
                </a:spcAft>
                <a:buNone/>
              </a:pPr>
              <a:r>
                <a:rPr lang="en-US" sz="2800" kern="1200" dirty="0"/>
                <a:t>“Bad mother”</a:t>
              </a:r>
            </a:p>
          </p:txBody>
        </p:sp>
        <p:sp>
          <p:nvSpPr>
            <p:cNvPr id="8" name="Rectangle 7">
              <a:extLst>
                <a:ext uri="{FF2B5EF4-FFF2-40B4-BE49-F238E27FC236}">
                  <a16:creationId xmlns:a16="http://schemas.microsoft.com/office/drawing/2014/main" id="{948DEBD7-D5DE-4768-AD86-BE07325924F8}"/>
                </a:ext>
              </a:extLst>
            </p:cNvPr>
            <p:cNvSpPr/>
            <p:nvPr/>
          </p:nvSpPr>
          <p:spPr>
            <a:xfrm>
              <a:off x="1524000" y="5690675"/>
              <a:ext cx="6400800" cy="302400"/>
            </a:xfrm>
            <a:prstGeom prst="rect">
              <a:avLst/>
            </a:prstGeom>
          </p:spPr>
          <p:style>
            <a:lnRef idx="1">
              <a:schemeClr val="accent5">
                <a:hueOff val="-3010874"/>
                <a:satOff val="1563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5B63BEE-CD5E-4FED-A2AC-EB85151BC4EC}"/>
                </a:ext>
              </a:extLst>
            </p:cNvPr>
            <p:cNvSpPr/>
            <p:nvPr/>
          </p:nvSpPr>
          <p:spPr>
            <a:xfrm>
              <a:off x="1843727" y="4563958"/>
              <a:ext cx="4476184" cy="1303836"/>
            </a:xfrm>
            <a:custGeom>
              <a:avLst/>
              <a:gdLst>
                <a:gd name="connsiteX0" fmla="*/ 0 w 4476184"/>
                <a:gd name="connsiteY0" fmla="*/ 217310 h 1303836"/>
                <a:gd name="connsiteX1" fmla="*/ 217310 w 4476184"/>
                <a:gd name="connsiteY1" fmla="*/ 0 h 1303836"/>
                <a:gd name="connsiteX2" fmla="*/ 4258874 w 4476184"/>
                <a:gd name="connsiteY2" fmla="*/ 0 h 1303836"/>
                <a:gd name="connsiteX3" fmla="*/ 4476184 w 4476184"/>
                <a:gd name="connsiteY3" fmla="*/ 217310 h 1303836"/>
                <a:gd name="connsiteX4" fmla="*/ 4476184 w 4476184"/>
                <a:gd name="connsiteY4" fmla="*/ 1086526 h 1303836"/>
                <a:gd name="connsiteX5" fmla="*/ 4258874 w 4476184"/>
                <a:gd name="connsiteY5" fmla="*/ 1303836 h 1303836"/>
                <a:gd name="connsiteX6" fmla="*/ 217310 w 4476184"/>
                <a:gd name="connsiteY6" fmla="*/ 1303836 h 1303836"/>
                <a:gd name="connsiteX7" fmla="*/ 0 w 4476184"/>
                <a:gd name="connsiteY7" fmla="*/ 1086526 h 1303836"/>
                <a:gd name="connsiteX8" fmla="*/ 0 w 4476184"/>
                <a:gd name="connsiteY8" fmla="*/ 217310 h 130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6184" h="1303836">
                  <a:moveTo>
                    <a:pt x="0" y="217310"/>
                  </a:moveTo>
                  <a:cubicBezTo>
                    <a:pt x="0" y="97293"/>
                    <a:pt x="97293" y="0"/>
                    <a:pt x="217310" y="0"/>
                  </a:cubicBezTo>
                  <a:lnTo>
                    <a:pt x="4258874" y="0"/>
                  </a:lnTo>
                  <a:cubicBezTo>
                    <a:pt x="4378891" y="0"/>
                    <a:pt x="4476184" y="97293"/>
                    <a:pt x="4476184" y="217310"/>
                  </a:cubicBezTo>
                  <a:lnTo>
                    <a:pt x="4476184" y="1086526"/>
                  </a:lnTo>
                  <a:cubicBezTo>
                    <a:pt x="4476184" y="1206543"/>
                    <a:pt x="4378891" y="1303836"/>
                    <a:pt x="4258874" y="1303836"/>
                  </a:cubicBezTo>
                  <a:lnTo>
                    <a:pt x="217310" y="1303836"/>
                  </a:lnTo>
                  <a:cubicBezTo>
                    <a:pt x="97293" y="1303836"/>
                    <a:pt x="0" y="1206543"/>
                    <a:pt x="0" y="1086526"/>
                  </a:cubicBezTo>
                  <a:lnTo>
                    <a:pt x="0" y="21731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33003" tIns="63648" rIns="233003" bIns="63648" numCol="1" spcCol="1270" anchor="ctr" anchorCtr="0">
              <a:noAutofit/>
            </a:bodyPr>
            <a:lstStyle/>
            <a:p>
              <a:pPr marL="0" lvl="0" indent="0" algn="l" defTabSz="1244600">
                <a:lnSpc>
                  <a:spcPct val="90000"/>
                </a:lnSpc>
                <a:spcBef>
                  <a:spcPct val="0"/>
                </a:spcBef>
                <a:spcAft>
                  <a:spcPct val="35000"/>
                </a:spcAft>
                <a:buNone/>
              </a:pPr>
              <a:r>
                <a:rPr lang="en-US" sz="2800" kern="1200" dirty="0"/>
                <a:t>Organizations do not promote work-life balance</a:t>
              </a:r>
            </a:p>
          </p:txBody>
        </p:sp>
      </p:grpSp>
    </p:spTree>
    <p:extLst>
      <p:ext uri="{BB962C8B-B14F-4D97-AF65-F5344CB8AC3E}">
        <p14:creationId xmlns:p14="http://schemas.microsoft.com/office/powerpoint/2010/main" val="86217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05B1CEC-0D37-460F-A06D-F7AB4CEAA99D}"/>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6725F7E2-C02C-4291-A7D4-91D5DE0CA0C5}"/>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FE98FDF-D56F-443D-AF5D-28F620D1195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8549" tIns="75689" rIns="98549" bIns="75689"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latin typeface="+mn-lt"/>
                  <a:ea typeface="+mn-ea"/>
                  <a:cs typeface="+mn-cs"/>
                </a:rPr>
                <a:t>Meryn was excited when organization started peer networking group</a:t>
              </a:r>
              <a:endParaRPr lang="en-US" sz="3600" kern="1200" dirty="0">
                <a:solidFill>
                  <a:schemeClr val="bg1"/>
                </a:solidFill>
              </a:endParaRPr>
            </a:p>
          </p:txBody>
        </p:sp>
        <p:sp>
          <p:nvSpPr>
            <p:cNvPr id="5" name="Rectangle: Rounded Corners 4">
              <a:extLst>
                <a:ext uri="{FF2B5EF4-FFF2-40B4-BE49-F238E27FC236}">
                  <a16:creationId xmlns:a16="http://schemas.microsoft.com/office/drawing/2014/main" id="{65E7BDC9-4495-4265-84EC-29E9E468B7BD}"/>
                </a:ext>
              </a:extLst>
            </p:cNvPr>
            <p:cNvSpPr/>
            <p:nvPr/>
          </p:nvSpPr>
          <p:spPr>
            <a:xfrm>
              <a:off x="850999" y="2809281"/>
              <a:ext cx="1023203" cy="1023203"/>
            </a:xfrm>
            <a:prstGeom prst="roundRect">
              <a:avLst>
                <a:gd name="adj" fmla="val 16670"/>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BDF204B-7433-4A14-9B7A-A3396BBF67B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2">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In current position for five years</a:t>
              </a:r>
            </a:p>
          </p:txBody>
        </p:sp>
        <p:sp>
          <p:nvSpPr>
            <p:cNvPr id="7" name="Rectangle: Rounded Corners 6">
              <a:extLst>
                <a:ext uri="{FF2B5EF4-FFF2-40B4-BE49-F238E27FC236}">
                  <a16:creationId xmlns:a16="http://schemas.microsoft.com/office/drawing/2014/main" id="{8946092A-00CE-44F1-9555-82AEBB9D06E4}"/>
                </a:ext>
              </a:extLst>
            </p:cNvPr>
            <p:cNvSpPr/>
            <p:nvPr/>
          </p:nvSpPr>
          <p:spPr>
            <a:xfrm>
              <a:off x="850999" y="3955269"/>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DB76F9FD-481E-4C6A-84B1-4FCBB8C69EB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Ready for a new challenge</a:t>
              </a:r>
            </a:p>
          </p:txBody>
        </p:sp>
        <p:sp>
          <p:nvSpPr>
            <p:cNvPr id="9" name="Rectangle: Rounded Corners 8">
              <a:extLst>
                <a:ext uri="{FF2B5EF4-FFF2-40B4-BE49-F238E27FC236}">
                  <a16:creationId xmlns:a16="http://schemas.microsoft.com/office/drawing/2014/main" id="{C5D1AF2A-F013-4381-9331-F6BD425176C1}"/>
                </a:ext>
              </a:extLst>
            </p:cNvPr>
            <p:cNvSpPr/>
            <p:nvPr/>
          </p:nvSpPr>
          <p:spPr>
            <a:xfrm>
              <a:off x="850999" y="5101257"/>
              <a:ext cx="1023203" cy="1023203"/>
            </a:xfrm>
            <a:prstGeom prst="roundRect">
              <a:avLst>
                <a:gd name="adj" fmla="val 16670"/>
              </a:avLst>
            </a:pr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9F81D4EB-8A2D-4D02-87F4-7419287181E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4F81BD"/>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When she got the email about the first meeting, however, she was  disappointed</a:t>
              </a:r>
            </a:p>
          </p:txBody>
        </p:sp>
      </p:grpSp>
    </p:spTree>
    <p:extLst>
      <p:ext uri="{BB962C8B-B14F-4D97-AF65-F5344CB8AC3E}">
        <p14:creationId xmlns:p14="http://schemas.microsoft.com/office/powerpoint/2010/main" val="3945837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is true of gender differences?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are the result mostly of society</a:t>
            </a:r>
          </a:p>
          <a:p>
            <a:pPr marL="114300" lvl="0" indent="-457200">
              <a:buFont typeface="+mj-lt"/>
              <a:buAutoNum type="alphaLcParenR"/>
            </a:pPr>
            <a:r>
              <a:rPr lang="en-US" sz="2500" dirty="0"/>
              <a:t>They can be overemphasized</a:t>
            </a:r>
          </a:p>
          <a:p>
            <a:pPr marL="114300" lvl="0" indent="-457200">
              <a:buFont typeface="+mj-lt"/>
              <a:buAutoNum type="alphaLcParenR"/>
            </a:pPr>
            <a:r>
              <a:rPr lang="en-US" sz="2500" dirty="0"/>
              <a:t>They can be a barrier to women’s leadership</a:t>
            </a:r>
          </a:p>
          <a:p>
            <a:pPr marL="114300" lvl="0" indent="-457200">
              <a:buFont typeface="+mj-lt"/>
              <a:buAutoNum type="alphaLcParenR"/>
            </a:pPr>
            <a:endParaRPr lang="en-US" sz="2500" dirty="0"/>
          </a:p>
          <a:p>
            <a:pPr lvl="0"/>
            <a:r>
              <a:rPr lang="en-US" sz="2500" dirty="0"/>
              <a:t>2. Gender differences are commonly used to do which of the following?</a:t>
            </a:r>
          </a:p>
          <a:p>
            <a:pPr marL="114300" lvl="0" indent="-457200">
              <a:buFont typeface="+mj-lt"/>
              <a:buAutoNum type="alphaLcParenR"/>
            </a:pPr>
            <a:r>
              <a:rPr lang="en-US" sz="2500" dirty="0"/>
              <a:t>Limit men’s participation in leadership</a:t>
            </a:r>
          </a:p>
          <a:p>
            <a:pPr marL="114300" lvl="0" indent="-457200">
              <a:buFont typeface="+mj-lt"/>
              <a:buAutoNum type="alphaLcParenR"/>
            </a:pPr>
            <a:r>
              <a:rPr lang="en-US" sz="2500" dirty="0"/>
              <a:t>Justify women’s overrepresentation in leadership</a:t>
            </a:r>
          </a:p>
          <a:p>
            <a:pPr marL="114300" lvl="0" indent="-457200">
              <a:buFont typeface="+mj-lt"/>
              <a:buAutoNum type="alphaLcParenR"/>
            </a:pPr>
            <a:r>
              <a:rPr lang="en-US" sz="2500" dirty="0"/>
              <a:t>Identify management candidates</a:t>
            </a:r>
          </a:p>
          <a:p>
            <a:pPr marL="114300" lvl="0" indent="-457200">
              <a:buFont typeface="+mj-lt"/>
              <a:buAutoNum type="alphaLcParenR"/>
            </a:pPr>
            <a:r>
              <a:rPr lang="en-US" sz="2500" dirty="0"/>
              <a:t>Justify women’s underrepresentation in leadership</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a:t>3. What should we do with gender differences?</a:t>
            </a:r>
          </a:p>
          <a:p>
            <a:pPr marL="114300" lvl="0" indent="-457200">
              <a:buFont typeface="+mj-lt"/>
              <a:buAutoNum type="alphaLcParenR"/>
            </a:pPr>
            <a:r>
              <a:rPr lang="en-US" sz="2500" dirty="0"/>
              <a:t>Focus on them</a:t>
            </a:r>
          </a:p>
          <a:p>
            <a:pPr marL="114300" lvl="0" indent="-457200">
              <a:buFont typeface="+mj-lt"/>
              <a:buAutoNum type="alphaLcParenR"/>
            </a:pPr>
            <a:r>
              <a:rPr lang="en-US" sz="2500" dirty="0"/>
              <a:t>Value them</a:t>
            </a:r>
          </a:p>
          <a:p>
            <a:pPr marL="114300" lvl="0" indent="-457200">
              <a:buFont typeface="+mj-lt"/>
              <a:buAutoNum type="alphaLcParenR"/>
            </a:pPr>
            <a:r>
              <a:rPr lang="en-US" sz="2500" dirty="0"/>
              <a:t>Ignore them</a:t>
            </a:r>
          </a:p>
          <a:p>
            <a:pPr marL="114300" lvl="0" indent="-457200">
              <a:buFont typeface="+mj-lt"/>
              <a:buAutoNum type="alphaLcParenR"/>
            </a:pPr>
            <a:r>
              <a:rPr lang="en-US" sz="2500" dirty="0"/>
              <a:t>Eradicate them</a:t>
            </a:r>
          </a:p>
          <a:p>
            <a:pPr marL="114300" lvl="0" indent="-457200">
              <a:buFont typeface="+mj-lt"/>
              <a:buAutoNum type="alphaLcParenR"/>
            </a:pPr>
            <a:endParaRPr lang="en-US" sz="2500" dirty="0"/>
          </a:p>
          <a:p>
            <a:pPr lvl="0"/>
            <a:r>
              <a:rPr lang="en-US" sz="2500" dirty="0"/>
              <a:t>4. Which of the following tends to be true of women?</a:t>
            </a:r>
          </a:p>
          <a:p>
            <a:pPr marL="114300" lvl="0" indent="-457200">
              <a:buFont typeface="+mj-lt"/>
              <a:buAutoNum type="alphaLcParenR"/>
            </a:pPr>
            <a:r>
              <a:rPr lang="en-US" sz="2500" dirty="0"/>
              <a:t>They focus on interpersonal relationships</a:t>
            </a:r>
          </a:p>
          <a:p>
            <a:pPr marL="114300" lvl="0" indent="-457200">
              <a:buFont typeface="+mj-lt"/>
              <a:buAutoNum type="alphaLcParenR"/>
            </a:pPr>
            <a:r>
              <a:rPr lang="en-US" sz="2500" dirty="0"/>
              <a:t>They are collaborative</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value diversity</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5. Which of the following is true of women and professional networks?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often miss out on networking opportunities</a:t>
            </a:r>
          </a:p>
          <a:p>
            <a:pPr marL="114300" lvl="0" indent="-457200">
              <a:buFont typeface="+mj-lt"/>
              <a:buAutoNum type="alphaLcParenR"/>
            </a:pPr>
            <a:r>
              <a:rPr lang="en-US" sz="2500" dirty="0"/>
              <a:t>They often lack large professional networks</a:t>
            </a:r>
          </a:p>
          <a:p>
            <a:pPr marL="114300" lvl="0" indent="-457200">
              <a:buFont typeface="+mj-lt"/>
              <a:buAutoNum type="alphaLcParenR"/>
            </a:pPr>
            <a:r>
              <a:rPr lang="en-US" sz="2500" dirty="0"/>
              <a:t>They often are excluded from men’s networks</a:t>
            </a:r>
          </a:p>
          <a:p>
            <a:pPr marL="114300" lvl="0" indent="-457200">
              <a:buFont typeface="+mj-lt"/>
              <a:buAutoNum type="alphaLcParenR"/>
            </a:pPr>
            <a:endParaRPr lang="en-US" sz="2500" dirty="0"/>
          </a:p>
          <a:p>
            <a:pPr lvl="0"/>
            <a:r>
              <a:rPr lang="en-US" sz="2500" dirty="0"/>
              <a:t>6.Which of the following poses a barrier to women’s professional networks?</a:t>
            </a:r>
          </a:p>
          <a:p>
            <a:pPr marL="457200" lvl="0" indent="-457200">
              <a:buFont typeface="+mj-lt"/>
              <a:buAutoNum type="alphaLcParenR"/>
            </a:pPr>
            <a:r>
              <a:rPr lang="en-US" sz="2500" dirty="0"/>
              <a:t>Lack of a cultural script for professional male-female relationships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Discomfort around men</a:t>
            </a:r>
          </a:p>
          <a:p>
            <a:pPr marL="114300" lvl="0" indent="-457200">
              <a:buFont typeface="+mj-lt"/>
              <a:buAutoNum type="alphaLcParenR"/>
            </a:pPr>
            <a:r>
              <a:rPr lang="en-US" sz="2500" dirty="0"/>
              <a:t>Family obligations</a:t>
            </a:r>
          </a:p>
          <a:p>
            <a:endParaRPr lang="en-US" sz="2500" dirty="0"/>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7. Which of the following is true of women?</a:t>
            </a:r>
          </a:p>
          <a:p>
            <a:pPr marL="114300" lvl="0" indent="-457200">
              <a:buFont typeface="+mj-lt"/>
              <a:buAutoNum type="alphaLcParenR"/>
            </a:pPr>
            <a:r>
              <a:rPr lang="en-US" sz="2500" dirty="0"/>
              <a:t>They provide the majority of childcare</a:t>
            </a:r>
          </a:p>
          <a:p>
            <a:pPr marL="114300" lvl="0" indent="-457200">
              <a:buFont typeface="+mj-lt"/>
              <a:buAutoNum type="alphaLcParenR"/>
            </a:pPr>
            <a:r>
              <a:rPr lang="en-US" sz="2500" dirty="0"/>
              <a:t>They provide the majority of elder care</a:t>
            </a:r>
          </a:p>
          <a:p>
            <a:pPr marL="114300" lvl="0" indent="-457200">
              <a:buFont typeface="+mj-lt"/>
              <a:buAutoNum type="alphaLcParenR"/>
            </a:pPr>
            <a:r>
              <a:rPr lang="en-US" sz="2500" dirty="0"/>
              <a:t>They perform the majority of housework</a:t>
            </a:r>
          </a:p>
          <a:p>
            <a:pPr marL="114300" lvl="0" indent="-457200">
              <a:buFont typeface="+mj-lt"/>
              <a:buAutoNum type="alphaLcParenR"/>
            </a:pPr>
            <a:r>
              <a:rPr lang="en-US" sz="2500" dirty="0"/>
              <a:t>All of the above</a:t>
            </a:r>
          </a:p>
          <a:p>
            <a:pPr marL="114300" lvl="0" indent="-457200">
              <a:buFont typeface="+mj-lt"/>
              <a:buAutoNum type="alphaLcParenR"/>
            </a:pPr>
            <a:endParaRPr lang="en-US" sz="2500" dirty="0"/>
          </a:p>
          <a:p>
            <a:pPr lvl="0"/>
            <a:r>
              <a:rPr lang="en-US" sz="2500" dirty="0"/>
              <a:t>8. How can work-family conflict pose a barrier to women’s leadership?</a:t>
            </a:r>
          </a:p>
          <a:p>
            <a:pPr marL="114300" lvl="0" indent="-457200">
              <a:buFont typeface="+mj-lt"/>
              <a:buAutoNum type="alphaLcParenR"/>
            </a:pPr>
            <a:r>
              <a:rPr lang="en-US" sz="2500" dirty="0"/>
              <a:t>It causes them to miss networking opportunities</a:t>
            </a:r>
          </a:p>
          <a:p>
            <a:pPr marL="114300" lvl="0" indent="-457200">
              <a:buFont typeface="+mj-lt"/>
              <a:buAutoNum type="alphaLcParenR"/>
            </a:pPr>
            <a:r>
              <a:rPr lang="en-US" sz="2500" dirty="0"/>
              <a:t>It may be seen as putting work “second”</a:t>
            </a:r>
          </a:p>
          <a:p>
            <a:pPr marL="114300" lvl="0" indent="-457200">
              <a:buFont typeface="+mj-lt"/>
              <a:buAutoNum type="alphaLcParenR"/>
            </a:pPr>
            <a:r>
              <a:rPr lang="en-US" sz="2500" dirty="0"/>
              <a:t>It may be used to justify passing a woman over for promotion</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a:t>9. Who advised Meryn?</a:t>
            </a:r>
          </a:p>
          <a:p>
            <a:pPr marL="114300" lvl="0" indent="-457200">
              <a:buFont typeface="+mj-lt"/>
              <a:buAutoNum type="alphaLcParenR"/>
            </a:pPr>
            <a:r>
              <a:rPr lang="en-US" sz="2500" dirty="0"/>
              <a:t>Friend</a:t>
            </a:r>
          </a:p>
          <a:p>
            <a:pPr marL="114300" lvl="0" indent="-457200">
              <a:buFont typeface="+mj-lt"/>
              <a:buAutoNum type="alphaLcParenR"/>
            </a:pPr>
            <a:r>
              <a:rPr lang="en-US" sz="2500" dirty="0"/>
              <a:t>Mentor</a:t>
            </a:r>
          </a:p>
          <a:p>
            <a:pPr marL="114300" lvl="0" indent="-457200">
              <a:buFont typeface="+mj-lt"/>
              <a:buAutoNum type="alphaLcParenR"/>
            </a:pPr>
            <a:r>
              <a:rPr lang="en-US" sz="2500" dirty="0"/>
              <a:t>Manager</a:t>
            </a:r>
          </a:p>
          <a:p>
            <a:pPr marL="114300" lvl="0" indent="-457200">
              <a:buFont typeface="+mj-lt"/>
              <a:buAutoNum type="alphaLcParenR"/>
            </a:pPr>
            <a:r>
              <a:rPr lang="en-US" sz="2500" dirty="0"/>
              <a:t>No one</a:t>
            </a:r>
          </a:p>
          <a:p>
            <a:pPr marL="114300" lvl="0" indent="-457200">
              <a:buFont typeface="+mj-lt"/>
              <a:buAutoNum type="alphaLcParenR"/>
            </a:pPr>
            <a:endParaRPr lang="en-US" sz="2500" dirty="0"/>
          </a:p>
          <a:p>
            <a:pPr lvl="0"/>
            <a:r>
              <a:rPr lang="en-US" sz="2500" dirty="0"/>
              <a:t>10. What did Rick encourage Meryn to do?</a:t>
            </a:r>
          </a:p>
          <a:p>
            <a:pPr marL="114300" lvl="0" indent="-457200">
              <a:buFont typeface="+mj-lt"/>
              <a:buAutoNum type="alphaLcParenR"/>
            </a:pPr>
            <a:r>
              <a:rPr lang="en-US" sz="2500" dirty="0"/>
              <a:t>Get a baby sitter</a:t>
            </a:r>
          </a:p>
          <a:p>
            <a:pPr marL="114300" lvl="0" indent="-457200">
              <a:buFont typeface="+mj-lt"/>
              <a:buAutoNum type="alphaLcParenR"/>
            </a:pPr>
            <a:r>
              <a:rPr lang="en-US" sz="2500" dirty="0"/>
              <a:t>Give up her managerial goals</a:t>
            </a:r>
          </a:p>
          <a:p>
            <a:pPr marL="114300" lvl="0" indent="-457200">
              <a:buFont typeface="+mj-lt"/>
              <a:buAutoNum type="alphaLcParenR"/>
            </a:pPr>
            <a:r>
              <a:rPr lang="en-US" sz="2500" dirty="0"/>
              <a:t>None of these</a:t>
            </a:r>
          </a:p>
          <a:p>
            <a:pPr marL="114300" lvl="0" indent="-457200">
              <a:buFont typeface="+mj-lt"/>
              <a:buAutoNum type="alphaLcParenR"/>
            </a:pPr>
            <a:r>
              <a:rPr lang="en-US" sz="2500" dirty="0"/>
              <a:t>Contact the group organizer and explain her situation</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1. Which of the following is true of gender differences?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are the result mostly of society</a:t>
            </a:r>
          </a:p>
          <a:p>
            <a:pPr lvl="0">
              <a:buFont typeface="+mj-lt"/>
              <a:buAutoNum type="alphaLcParenR"/>
            </a:pPr>
            <a:r>
              <a:rPr lang="en-US" sz="1800" dirty="0"/>
              <a:t>They can be overemphasized</a:t>
            </a:r>
          </a:p>
          <a:p>
            <a:pPr lvl="0">
              <a:buFont typeface="+mj-lt"/>
              <a:buAutoNum type="alphaLcParenR"/>
            </a:pPr>
            <a:r>
              <a:rPr lang="en-US" sz="1800" dirty="0"/>
              <a:t>They can be a barrier to women’s leadership</a:t>
            </a:r>
          </a:p>
          <a:p>
            <a:r>
              <a:rPr lang="en-US" sz="1800" dirty="0">
                <a:solidFill>
                  <a:srgbClr val="FF0000"/>
                </a:solidFill>
              </a:rPr>
              <a:t>Gender differences are rooted mostly in society, not biology. They can be overemphasized and pose barriers to women’s leadership.</a:t>
            </a:r>
          </a:p>
          <a:p>
            <a:endParaRPr lang="en-US" sz="1800" dirty="0">
              <a:solidFill>
                <a:srgbClr val="FF0000"/>
              </a:solidFill>
            </a:endParaRPr>
          </a:p>
          <a:p>
            <a:pPr lvl="0"/>
            <a:r>
              <a:rPr lang="en-US" sz="1800" dirty="0"/>
              <a:t>2. Gender differences are commonly used to do which of the following?</a:t>
            </a:r>
          </a:p>
          <a:p>
            <a:pPr lvl="0">
              <a:buFont typeface="+mj-lt"/>
              <a:buAutoNum type="alphaLcParenR"/>
            </a:pPr>
            <a:r>
              <a:rPr lang="en-US" sz="1800" dirty="0"/>
              <a:t>Limit men’s participation in leadership</a:t>
            </a:r>
          </a:p>
          <a:p>
            <a:pPr lvl="0">
              <a:buFont typeface="+mj-lt"/>
              <a:buAutoNum type="alphaLcParenR"/>
            </a:pPr>
            <a:r>
              <a:rPr lang="en-US" sz="1800" dirty="0"/>
              <a:t>Justify women’s overrepresentation in leadership</a:t>
            </a:r>
          </a:p>
          <a:p>
            <a:pPr lvl="0">
              <a:buFont typeface="+mj-lt"/>
              <a:buAutoNum type="alphaLcParenR"/>
            </a:pPr>
            <a:r>
              <a:rPr lang="en-US" sz="1800" dirty="0"/>
              <a:t>Identify management candidates</a:t>
            </a:r>
          </a:p>
          <a:p>
            <a:pPr lvl="0">
              <a:buFont typeface="+mj-lt"/>
              <a:buAutoNum type="alphaLcParenR"/>
            </a:pPr>
            <a:r>
              <a:rPr lang="en-US" sz="1800" dirty="0">
                <a:solidFill>
                  <a:srgbClr val="FF0000"/>
                </a:solidFill>
              </a:rPr>
              <a:t>Justify women’s underrepresentation in leadership</a:t>
            </a:r>
          </a:p>
          <a:p>
            <a:r>
              <a:rPr lang="en-US" sz="1800" dirty="0">
                <a:solidFill>
                  <a:srgbClr val="FF0000"/>
                </a:solidFill>
              </a:rPr>
              <a:t>Gender differences are often used to justify women’s underrepresentation. Differences such as levels of reason and emotion are sometimes used to assert that women do not make good leaders.</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3. What should we do with gender differences?</a:t>
            </a:r>
          </a:p>
          <a:p>
            <a:pPr lvl="0">
              <a:buFont typeface="+mj-lt"/>
              <a:buAutoNum type="alphaLcParenR"/>
            </a:pPr>
            <a:r>
              <a:rPr lang="en-US" sz="1800" dirty="0"/>
              <a:t>Focus on them</a:t>
            </a:r>
          </a:p>
          <a:p>
            <a:pPr lvl="0">
              <a:buFont typeface="+mj-lt"/>
              <a:buAutoNum type="alphaLcParenR"/>
            </a:pPr>
            <a:r>
              <a:rPr lang="en-US" sz="1800" dirty="0">
                <a:solidFill>
                  <a:srgbClr val="FF0000"/>
                </a:solidFill>
              </a:rPr>
              <a:t>Value them</a:t>
            </a:r>
          </a:p>
          <a:p>
            <a:pPr lvl="0">
              <a:buFont typeface="+mj-lt"/>
              <a:buAutoNum type="alphaLcParenR"/>
            </a:pPr>
            <a:r>
              <a:rPr lang="en-US" sz="1800" dirty="0"/>
              <a:t>Ignore them</a:t>
            </a:r>
          </a:p>
          <a:p>
            <a:pPr lvl="0">
              <a:buFont typeface="+mj-lt"/>
              <a:buAutoNum type="alphaLcParenR"/>
            </a:pPr>
            <a:r>
              <a:rPr lang="en-US" sz="1800" dirty="0"/>
              <a:t>Eradicate them</a:t>
            </a:r>
          </a:p>
          <a:p>
            <a:r>
              <a:rPr lang="en-US" sz="1800" dirty="0">
                <a:solidFill>
                  <a:srgbClr val="FF0000"/>
                </a:solidFill>
              </a:rPr>
              <a:t>Gender differences are undervalued, but they can be highly valuable in the workplace. Learning to value gender differences instead of discount them is one way to encourage women in leadership.</a:t>
            </a:r>
          </a:p>
          <a:p>
            <a:endParaRPr lang="en-US" sz="1800" dirty="0">
              <a:solidFill>
                <a:srgbClr val="FF0000"/>
              </a:solidFill>
            </a:endParaRPr>
          </a:p>
          <a:p>
            <a:pPr lvl="0"/>
            <a:r>
              <a:rPr lang="en-US" sz="1800" dirty="0"/>
              <a:t>4. Which of the following tends to be true of women?</a:t>
            </a:r>
          </a:p>
          <a:p>
            <a:pPr lvl="0">
              <a:buFont typeface="+mj-lt"/>
              <a:buAutoNum type="alphaLcParenR"/>
            </a:pPr>
            <a:r>
              <a:rPr lang="en-US" sz="1800" dirty="0"/>
              <a:t>They focus on interpersonal relationships</a:t>
            </a:r>
          </a:p>
          <a:p>
            <a:pPr lvl="0">
              <a:buFont typeface="+mj-lt"/>
              <a:buAutoNum type="alphaLcParenR"/>
            </a:pPr>
            <a:r>
              <a:rPr lang="en-US" sz="1800" dirty="0"/>
              <a:t>They are collaborative</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value diversity</a:t>
            </a:r>
          </a:p>
          <a:p>
            <a:r>
              <a:rPr lang="en-US" sz="1800" dirty="0">
                <a:solidFill>
                  <a:srgbClr val="FF0000"/>
                </a:solidFill>
              </a:rPr>
              <a:t>Women tend to be relationship focused, meaning they also tend to value collaboration and diversity. These differences can be highly valuable.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435989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5. Which of the following is true of women and professional networks?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often miss out on networking opportunities</a:t>
            </a:r>
          </a:p>
          <a:p>
            <a:pPr lvl="0">
              <a:buFont typeface="+mj-lt"/>
              <a:buAutoNum type="alphaLcParenR"/>
            </a:pPr>
            <a:r>
              <a:rPr lang="en-US" sz="1800" dirty="0"/>
              <a:t>They often lack large professional networks</a:t>
            </a:r>
          </a:p>
          <a:p>
            <a:pPr lvl="0">
              <a:buFont typeface="+mj-lt"/>
              <a:buAutoNum type="alphaLcParenR"/>
            </a:pPr>
            <a:r>
              <a:rPr lang="en-US" sz="1800" dirty="0"/>
              <a:t>They often are excluded from men’s networks</a:t>
            </a:r>
          </a:p>
          <a:p>
            <a:r>
              <a:rPr lang="en-US" sz="1800" dirty="0">
                <a:solidFill>
                  <a:srgbClr val="FF0000"/>
                </a:solidFill>
              </a:rPr>
              <a:t>Women often lack the large professional networks that benefit men. They may miss out on networking opportunities or even be excluded from men’s networks.</a:t>
            </a:r>
          </a:p>
          <a:p>
            <a:endParaRPr lang="en-US" sz="1800" dirty="0">
              <a:solidFill>
                <a:srgbClr val="FF0000"/>
              </a:solidFill>
            </a:endParaRPr>
          </a:p>
          <a:p>
            <a:pPr lvl="0"/>
            <a:r>
              <a:rPr lang="en-US" sz="1800" dirty="0"/>
              <a:t>6. Which of the following poses a barrier to women’s professional networks?</a:t>
            </a:r>
          </a:p>
          <a:p>
            <a:pPr lvl="0">
              <a:buFont typeface="+mj-lt"/>
              <a:buAutoNum type="alphaLcParenR"/>
            </a:pPr>
            <a:r>
              <a:rPr lang="en-US" sz="1800" dirty="0"/>
              <a:t>Lack of a cultural script for professional male-female relationships</a:t>
            </a:r>
          </a:p>
          <a:p>
            <a:pPr lvl="0">
              <a:buFont typeface="+mj-lt"/>
              <a:buAutoNum type="alphaLcParenR"/>
            </a:pPr>
            <a:r>
              <a:rPr lang="en-US" sz="1800" dirty="0">
                <a:solidFill>
                  <a:srgbClr val="FF0000"/>
                </a:solidFill>
              </a:rPr>
              <a:t>All of these</a:t>
            </a:r>
          </a:p>
          <a:p>
            <a:pPr lvl="0">
              <a:buFont typeface="+mj-lt"/>
              <a:buAutoNum type="alphaLcParenR"/>
            </a:pPr>
            <a:r>
              <a:rPr lang="en-US" sz="1800" dirty="0"/>
              <a:t>Discomfort around men</a:t>
            </a:r>
          </a:p>
          <a:p>
            <a:pPr lvl="0">
              <a:buFont typeface="+mj-lt"/>
              <a:buAutoNum type="alphaLcParenR"/>
            </a:pPr>
            <a:r>
              <a:rPr lang="en-US" sz="1800" dirty="0"/>
              <a:t>Family obligations</a:t>
            </a:r>
          </a:p>
          <a:p>
            <a:r>
              <a:rPr lang="en-US" sz="1800" dirty="0">
                <a:solidFill>
                  <a:srgbClr val="FF0000"/>
                </a:solidFill>
              </a:rPr>
              <a:t>Women may have a difficult time networking because our culture still does not have a working script for professional male-female relationships. As a result women may be less comfortable with men, and vice versa. Family obligations can also pose a barrier.</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20000"/>
          </a:bodyPr>
          <a:lstStyle/>
          <a:p>
            <a:pPr lvl="0"/>
            <a:r>
              <a:rPr lang="en-US" sz="1800" dirty="0"/>
              <a:t>7. Which of the following is true of women?</a:t>
            </a:r>
          </a:p>
          <a:p>
            <a:pPr lvl="0">
              <a:buFont typeface="+mj-lt"/>
              <a:buAutoNum type="alphaLcParenR"/>
            </a:pPr>
            <a:r>
              <a:rPr lang="en-US" sz="1800" dirty="0"/>
              <a:t>They provide the majority of childcare</a:t>
            </a:r>
          </a:p>
          <a:p>
            <a:pPr lvl="0">
              <a:buFont typeface="+mj-lt"/>
              <a:buAutoNum type="alphaLcParenR"/>
            </a:pPr>
            <a:r>
              <a:rPr lang="en-US" sz="1800" dirty="0"/>
              <a:t>They provide the majority of elder care</a:t>
            </a:r>
          </a:p>
          <a:p>
            <a:pPr lvl="0">
              <a:buFont typeface="+mj-lt"/>
              <a:buAutoNum type="alphaLcParenR"/>
            </a:pPr>
            <a:r>
              <a:rPr lang="en-US" sz="1800" dirty="0"/>
              <a:t>They perform the majority of housework</a:t>
            </a:r>
          </a:p>
          <a:p>
            <a:pPr lvl="0">
              <a:buFont typeface="+mj-lt"/>
              <a:buAutoNum type="alphaLcParenR"/>
            </a:pPr>
            <a:r>
              <a:rPr lang="en-US" sz="1800" dirty="0">
                <a:solidFill>
                  <a:srgbClr val="FF0000"/>
                </a:solidFill>
              </a:rPr>
              <a:t>All of the above</a:t>
            </a:r>
          </a:p>
          <a:p>
            <a:r>
              <a:rPr lang="en-US" sz="1800" dirty="0">
                <a:solidFill>
                  <a:srgbClr val="FF0000"/>
                </a:solidFill>
              </a:rPr>
              <a:t>Women are more likely than men to experience work-family conflict. Women provide the majority of child and elder care, and also do the majority of housework.</a:t>
            </a:r>
          </a:p>
          <a:p>
            <a:endParaRPr lang="en-US" sz="1800" dirty="0">
              <a:solidFill>
                <a:srgbClr val="FF0000"/>
              </a:solidFill>
            </a:endParaRPr>
          </a:p>
          <a:p>
            <a:pPr lvl="0"/>
            <a:r>
              <a:rPr lang="en-US" sz="1800" dirty="0"/>
              <a:t>8. How can work-family conflict pose a barrier to women’s leadership?</a:t>
            </a:r>
          </a:p>
          <a:p>
            <a:pPr lvl="0">
              <a:buFont typeface="+mj-lt"/>
              <a:buAutoNum type="alphaLcParenR"/>
            </a:pPr>
            <a:r>
              <a:rPr lang="en-US" sz="1800" dirty="0"/>
              <a:t>It causes them to miss networking opportunities</a:t>
            </a:r>
          </a:p>
          <a:p>
            <a:pPr lvl="0">
              <a:buFont typeface="+mj-lt"/>
              <a:buAutoNum type="alphaLcParenR"/>
            </a:pPr>
            <a:r>
              <a:rPr lang="en-US" sz="1800" dirty="0"/>
              <a:t>It may be seen as putting work “second”</a:t>
            </a:r>
          </a:p>
          <a:p>
            <a:pPr lvl="0">
              <a:buFont typeface="+mj-lt"/>
              <a:buAutoNum type="alphaLcParenR"/>
            </a:pPr>
            <a:r>
              <a:rPr lang="en-US" sz="1800" dirty="0"/>
              <a:t>It may be used to justify passing a woman over for promotion</a:t>
            </a:r>
          </a:p>
          <a:p>
            <a:pPr lvl="0">
              <a:buFont typeface="+mj-lt"/>
              <a:buAutoNum type="alphaLcParenR"/>
            </a:pPr>
            <a:r>
              <a:rPr lang="en-US" sz="1800" dirty="0">
                <a:solidFill>
                  <a:srgbClr val="FF0000"/>
                </a:solidFill>
              </a:rPr>
              <a:t>All of these</a:t>
            </a:r>
          </a:p>
          <a:p>
            <a:r>
              <a:rPr lang="en-US" sz="1800" dirty="0">
                <a:solidFill>
                  <a:srgbClr val="FF0000"/>
                </a:solidFill>
              </a:rPr>
              <a:t>Work-family conflict is more likely to have consequences for women than for men. Work-family conflict may cause women to miss out on networking opportunities. It may also be used to justify passing a woman over for promotion because she is seen as putting her work second.</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lnSpcReduction="10000"/>
          </a:bodyPr>
          <a:lstStyle/>
          <a:p>
            <a:pPr lvl="0"/>
            <a:r>
              <a:rPr lang="en-US" sz="1800" dirty="0"/>
              <a:t>9. Who advised Meryn?</a:t>
            </a:r>
          </a:p>
          <a:p>
            <a:pPr lvl="0">
              <a:buFont typeface="+mj-lt"/>
              <a:buAutoNum type="alphaLcParenR"/>
            </a:pPr>
            <a:r>
              <a:rPr lang="en-US" sz="1800" dirty="0"/>
              <a:t>Friend</a:t>
            </a:r>
          </a:p>
          <a:p>
            <a:pPr lvl="0">
              <a:buFont typeface="+mj-lt"/>
              <a:buAutoNum type="alphaLcParenR"/>
            </a:pPr>
            <a:r>
              <a:rPr lang="en-US" sz="1800" dirty="0"/>
              <a:t>Mentor</a:t>
            </a:r>
          </a:p>
          <a:p>
            <a:pPr lvl="0">
              <a:buFont typeface="+mj-lt"/>
              <a:buAutoNum type="alphaLcParenR"/>
            </a:pPr>
            <a:r>
              <a:rPr lang="en-US" sz="1800" dirty="0">
                <a:solidFill>
                  <a:srgbClr val="FF0000"/>
                </a:solidFill>
              </a:rPr>
              <a:t>Manager</a:t>
            </a:r>
          </a:p>
          <a:p>
            <a:pPr lvl="0">
              <a:buFont typeface="+mj-lt"/>
              <a:buAutoNum type="alphaLcParenR"/>
            </a:pPr>
            <a:r>
              <a:rPr lang="en-US" sz="1800" dirty="0"/>
              <a:t>No one</a:t>
            </a:r>
          </a:p>
          <a:p>
            <a:r>
              <a:rPr lang="en-US" sz="1800" dirty="0">
                <a:solidFill>
                  <a:srgbClr val="FF0000"/>
                </a:solidFill>
              </a:rPr>
              <a:t>Meryn’s advice came from Rick. He was her manager.</a:t>
            </a:r>
          </a:p>
          <a:p>
            <a:r>
              <a:rPr lang="en-US" sz="1800" dirty="0"/>
              <a:t> </a:t>
            </a:r>
          </a:p>
          <a:p>
            <a:pPr lvl="0"/>
            <a:r>
              <a:rPr lang="en-US" sz="1800" dirty="0"/>
              <a:t>10. What did Rick encourage Meryn to do?</a:t>
            </a:r>
          </a:p>
          <a:p>
            <a:pPr lvl="0">
              <a:buFont typeface="+mj-lt"/>
              <a:buAutoNum type="alphaLcParenR"/>
            </a:pPr>
            <a:r>
              <a:rPr lang="en-US" sz="1800" dirty="0"/>
              <a:t>Get a baby sitter</a:t>
            </a:r>
          </a:p>
          <a:p>
            <a:pPr lvl="0">
              <a:buFont typeface="+mj-lt"/>
              <a:buAutoNum type="alphaLcParenR"/>
            </a:pPr>
            <a:r>
              <a:rPr lang="en-US" sz="1800" dirty="0"/>
              <a:t>Give up her managerial goals</a:t>
            </a:r>
          </a:p>
          <a:p>
            <a:pPr lvl="0">
              <a:buFont typeface="+mj-lt"/>
              <a:buAutoNum type="alphaLcParenR"/>
            </a:pPr>
            <a:r>
              <a:rPr lang="en-US" sz="1800" dirty="0"/>
              <a:t>None of these</a:t>
            </a:r>
          </a:p>
          <a:p>
            <a:pPr lvl="0">
              <a:buFont typeface="+mj-lt"/>
              <a:buAutoNum type="alphaLcParenR"/>
            </a:pPr>
            <a:r>
              <a:rPr lang="en-US" sz="1800" dirty="0">
                <a:solidFill>
                  <a:srgbClr val="FF0000"/>
                </a:solidFill>
              </a:rPr>
              <a:t>Contact the group organizer and explain her situation</a:t>
            </a:r>
          </a:p>
          <a:p>
            <a:r>
              <a:rPr lang="en-US" sz="1800" dirty="0">
                <a:solidFill>
                  <a:srgbClr val="FF0000"/>
                </a:solidFill>
              </a:rPr>
              <a:t>Rick encouraged Meryn to contact the peer group organizer and explain why it was not possible for her to make evening meetings. She did so and they were able to compromise.</a:t>
            </a:r>
          </a:p>
          <a:p>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Traits of Women’s Management</a:t>
            </a:r>
            <a:endParaRPr lang="en-US" noProof="0" dirty="0"/>
          </a:p>
        </p:txBody>
      </p:sp>
      <p:sp>
        <p:nvSpPr>
          <p:cNvPr id="23556" name="Text Placeholder 3"/>
          <p:cNvSpPr>
            <a:spLocks noGrp="1"/>
          </p:cNvSpPr>
          <p:nvPr>
            <p:ph type="body" sz="quarter" idx="10"/>
          </p:nvPr>
        </p:nvSpPr>
        <p:spPr>
          <a:ln>
            <a:miter lim="800000"/>
            <a:headEnd/>
            <a:tailEnd/>
          </a:ln>
        </p:spPr>
        <p:txBody>
          <a:bodyPr/>
          <a:lstStyle/>
          <a:p>
            <a:r>
              <a:rPr lang="en-US" sz="2400" i="1" dirty="0"/>
              <a:t>“Define success on your own terms, achieve it by your own rules, and build a life you are proud to live.</a:t>
            </a:r>
          </a:p>
          <a:p>
            <a:endParaRPr lang="en-US" sz="2400" i="1" dirty="0"/>
          </a:p>
          <a:p>
            <a:pPr algn="ctr"/>
            <a:r>
              <a:rPr lang="en-US" sz="2400" b="1" i="1" dirty="0"/>
              <a:t>Anne Sweeney</a:t>
            </a:r>
          </a:p>
          <a:p>
            <a:endParaRPr lang="en-US" sz="2400" i="1" dirty="0"/>
          </a:p>
        </p:txBody>
      </p:sp>
      <p:sp>
        <p:nvSpPr>
          <p:cNvPr id="23555" name="Content Placeholder 2"/>
          <p:cNvSpPr>
            <a:spLocks noGrp="1"/>
          </p:cNvSpPr>
          <p:nvPr>
            <p:ph type="body" sz="quarter" idx="11"/>
          </p:nvPr>
        </p:nvSpPr>
        <p:spPr/>
        <p:txBody>
          <a:bodyPr/>
          <a:lstStyle/>
          <a:p>
            <a:pPr indent="0"/>
            <a:r>
              <a:rPr lang="en-US" sz="2500" dirty="0"/>
              <a:t>While it is important not to overemphasize gender differences, studies show that women often do lead differently than men do. By examining some common traits of women’s leadership, it is possible to see how having women in leadership positions can benefit your organization.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242FF54-9B04-4CC4-A8A4-0EF8F613ADB4}"/>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noAutofit/>
          </a:bodyPr>
          <a:lstStyle/>
          <a:p>
            <a:r>
              <a:rPr lang="en-US" noProof="0" dirty="0"/>
              <a:t>Women Lead By Uniting Diverse Groups</a:t>
            </a:r>
          </a:p>
        </p:txBody>
      </p:sp>
      <p:grpSp>
        <p:nvGrpSpPr>
          <p:cNvPr id="2" name="Group 1">
            <a:extLst>
              <a:ext uri="{FF2B5EF4-FFF2-40B4-BE49-F238E27FC236}">
                <a16:creationId xmlns:a16="http://schemas.microsoft.com/office/drawing/2014/main" id="{52B3FBFD-CA36-4901-B8F7-762BF95DF939}"/>
              </a:ext>
            </a:extLst>
          </p:cNvPr>
          <p:cNvGrpSpPr/>
          <p:nvPr/>
        </p:nvGrpSpPr>
        <p:grpSpPr>
          <a:xfrm>
            <a:off x="1600200" y="2227299"/>
            <a:ext cx="6096000" cy="3267001"/>
            <a:chOff x="1600200" y="2227299"/>
            <a:chExt cx="6096000" cy="3267001"/>
          </a:xfrm>
        </p:grpSpPr>
        <p:sp>
          <p:nvSpPr>
            <p:cNvPr id="3" name="Rectangle 2">
              <a:extLst>
                <a:ext uri="{FF2B5EF4-FFF2-40B4-BE49-F238E27FC236}">
                  <a16:creationId xmlns:a16="http://schemas.microsoft.com/office/drawing/2014/main" id="{F6FB682F-4EB2-4391-9C7E-63115CD281A8}"/>
                </a:ext>
              </a:extLst>
            </p:cNvPr>
            <p:cNvSpPr/>
            <p:nvPr/>
          </p:nvSpPr>
          <p:spPr>
            <a:xfrm>
              <a:off x="1600200" y="2596299"/>
              <a:ext cx="6096000" cy="630000"/>
            </a:xfrm>
            <a:prstGeom prst="rect">
              <a:avLst/>
            </a:pr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8DC77838-7D5B-4108-9F4E-9B04FCF28BDF}"/>
                </a:ext>
              </a:extLst>
            </p:cNvPr>
            <p:cNvSpPr/>
            <p:nvPr/>
          </p:nvSpPr>
          <p:spPr>
            <a:xfrm>
              <a:off x="1905000" y="2227299"/>
              <a:ext cx="4267200" cy="738000"/>
            </a:xfrm>
            <a:custGeom>
              <a:avLst/>
              <a:gdLst>
                <a:gd name="connsiteX0" fmla="*/ 0 w 4267200"/>
                <a:gd name="connsiteY0" fmla="*/ 123002 h 738000"/>
                <a:gd name="connsiteX1" fmla="*/ 123002 w 4267200"/>
                <a:gd name="connsiteY1" fmla="*/ 0 h 738000"/>
                <a:gd name="connsiteX2" fmla="*/ 4144198 w 4267200"/>
                <a:gd name="connsiteY2" fmla="*/ 0 h 738000"/>
                <a:gd name="connsiteX3" fmla="*/ 4267200 w 4267200"/>
                <a:gd name="connsiteY3" fmla="*/ 123002 h 738000"/>
                <a:gd name="connsiteX4" fmla="*/ 4267200 w 4267200"/>
                <a:gd name="connsiteY4" fmla="*/ 614998 h 738000"/>
                <a:gd name="connsiteX5" fmla="*/ 4144198 w 4267200"/>
                <a:gd name="connsiteY5" fmla="*/ 738000 h 738000"/>
                <a:gd name="connsiteX6" fmla="*/ 123002 w 4267200"/>
                <a:gd name="connsiteY6" fmla="*/ 738000 h 738000"/>
                <a:gd name="connsiteX7" fmla="*/ 0 w 4267200"/>
                <a:gd name="connsiteY7" fmla="*/ 614998 h 738000"/>
                <a:gd name="connsiteX8" fmla="*/ 0 w 42672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738000">
                  <a:moveTo>
                    <a:pt x="0" y="123002"/>
                  </a:moveTo>
                  <a:cubicBezTo>
                    <a:pt x="0" y="55070"/>
                    <a:pt x="55070" y="0"/>
                    <a:pt x="123002" y="0"/>
                  </a:cubicBezTo>
                  <a:lnTo>
                    <a:pt x="4144198" y="0"/>
                  </a:lnTo>
                  <a:cubicBezTo>
                    <a:pt x="4212130" y="0"/>
                    <a:pt x="4267200" y="55070"/>
                    <a:pt x="4267200" y="123002"/>
                  </a:cubicBezTo>
                  <a:lnTo>
                    <a:pt x="4267200" y="614998"/>
                  </a:lnTo>
                  <a:cubicBezTo>
                    <a:pt x="4267200" y="682930"/>
                    <a:pt x="4212130" y="738000"/>
                    <a:pt x="4144198" y="738000"/>
                  </a:cubicBezTo>
                  <a:lnTo>
                    <a:pt x="123002" y="738000"/>
                  </a:lnTo>
                  <a:cubicBezTo>
                    <a:pt x="55070" y="738000"/>
                    <a:pt x="0" y="682930"/>
                    <a:pt x="0" y="614998"/>
                  </a:cubicBezTo>
                  <a:lnTo>
                    <a:pt x="0" y="123002"/>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97316" tIns="36026" rIns="197316" bIns="36026" numCol="1" spcCol="1270" anchor="ctr" anchorCtr="0">
              <a:noAutofit/>
            </a:bodyPr>
            <a:lstStyle/>
            <a:p>
              <a:pPr marL="0" lvl="0" indent="0" algn="l" defTabSz="1111250">
                <a:lnSpc>
                  <a:spcPct val="90000"/>
                </a:lnSpc>
                <a:spcBef>
                  <a:spcPct val="0"/>
                </a:spcBef>
                <a:spcAft>
                  <a:spcPct val="35000"/>
                </a:spcAft>
                <a:buNone/>
              </a:pPr>
              <a:r>
                <a:rPr lang="en-US" sz="2500" kern="1200" dirty="0"/>
                <a:t>Uniting diverse groups</a:t>
              </a:r>
            </a:p>
          </p:txBody>
        </p:sp>
        <p:sp>
          <p:nvSpPr>
            <p:cNvPr id="6" name="Rectangle 5">
              <a:extLst>
                <a:ext uri="{FF2B5EF4-FFF2-40B4-BE49-F238E27FC236}">
                  <a16:creationId xmlns:a16="http://schemas.microsoft.com/office/drawing/2014/main" id="{B95A92D9-34F2-443B-8194-5D1BA7E13DDD}"/>
                </a:ext>
              </a:extLst>
            </p:cNvPr>
            <p:cNvSpPr/>
            <p:nvPr/>
          </p:nvSpPr>
          <p:spPr>
            <a:xfrm>
              <a:off x="1600200" y="3730300"/>
              <a:ext cx="6096000" cy="630000"/>
            </a:xfrm>
            <a:prstGeom prst="rect">
              <a:avLst/>
            </a:pr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385C60A-AF14-4C61-BD89-D9F1B0FDC237}"/>
                </a:ext>
              </a:extLst>
            </p:cNvPr>
            <p:cNvSpPr/>
            <p:nvPr/>
          </p:nvSpPr>
          <p:spPr>
            <a:xfrm>
              <a:off x="1905000" y="3361300"/>
              <a:ext cx="4267200" cy="738000"/>
            </a:xfrm>
            <a:custGeom>
              <a:avLst/>
              <a:gdLst>
                <a:gd name="connsiteX0" fmla="*/ 0 w 4267200"/>
                <a:gd name="connsiteY0" fmla="*/ 123002 h 738000"/>
                <a:gd name="connsiteX1" fmla="*/ 123002 w 4267200"/>
                <a:gd name="connsiteY1" fmla="*/ 0 h 738000"/>
                <a:gd name="connsiteX2" fmla="*/ 4144198 w 4267200"/>
                <a:gd name="connsiteY2" fmla="*/ 0 h 738000"/>
                <a:gd name="connsiteX3" fmla="*/ 4267200 w 4267200"/>
                <a:gd name="connsiteY3" fmla="*/ 123002 h 738000"/>
                <a:gd name="connsiteX4" fmla="*/ 4267200 w 4267200"/>
                <a:gd name="connsiteY4" fmla="*/ 614998 h 738000"/>
                <a:gd name="connsiteX5" fmla="*/ 4144198 w 4267200"/>
                <a:gd name="connsiteY5" fmla="*/ 738000 h 738000"/>
                <a:gd name="connsiteX6" fmla="*/ 123002 w 4267200"/>
                <a:gd name="connsiteY6" fmla="*/ 738000 h 738000"/>
                <a:gd name="connsiteX7" fmla="*/ 0 w 4267200"/>
                <a:gd name="connsiteY7" fmla="*/ 614998 h 738000"/>
                <a:gd name="connsiteX8" fmla="*/ 0 w 42672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738000">
                  <a:moveTo>
                    <a:pt x="0" y="123002"/>
                  </a:moveTo>
                  <a:cubicBezTo>
                    <a:pt x="0" y="55070"/>
                    <a:pt x="55070" y="0"/>
                    <a:pt x="123002" y="0"/>
                  </a:cubicBezTo>
                  <a:lnTo>
                    <a:pt x="4144198" y="0"/>
                  </a:lnTo>
                  <a:cubicBezTo>
                    <a:pt x="4212130" y="0"/>
                    <a:pt x="4267200" y="55070"/>
                    <a:pt x="4267200" y="123002"/>
                  </a:cubicBezTo>
                  <a:lnTo>
                    <a:pt x="4267200" y="614998"/>
                  </a:lnTo>
                  <a:cubicBezTo>
                    <a:pt x="4267200" y="682930"/>
                    <a:pt x="4212130" y="738000"/>
                    <a:pt x="4144198" y="738000"/>
                  </a:cubicBezTo>
                  <a:lnTo>
                    <a:pt x="123002" y="738000"/>
                  </a:lnTo>
                  <a:cubicBezTo>
                    <a:pt x="55070" y="738000"/>
                    <a:pt x="0" y="682930"/>
                    <a:pt x="0" y="614998"/>
                  </a:cubicBezTo>
                  <a:lnTo>
                    <a:pt x="0" y="123002"/>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97316" tIns="36026" rIns="197316" bIns="36026" numCol="1" spcCol="1270" anchor="ctr" anchorCtr="0">
              <a:noAutofit/>
            </a:bodyPr>
            <a:lstStyle/>
            <a:p>
              <a:pPr marL="0" lvl="0" indent="0" algn="l" defTabSz="1111250">
                <a:lnSpc>
                  <a:spcPct val="90000"/>
                </a:lnSpc>
                <a:spcBef>
                  <a:spcPct val="0"/>
                </a:spcBef>
                <a:spcAft>
                  <a:spcPct val="35000"/>
                </a:spcAft>
                <a:buNone/>
              </a:pPr>
              <a:r>
                <a:rPr lang="en-US" sz="2500" kern="1200" dirty="0"/>
                <a:t>Tend to be more collaborative</a:t>
              </a:r>
            </a:p>
          </p:txBody>
        </p:sp>
        <p:sp>
          <p:nvSpPr>
            <p:cNvPr id="8" name="Rectangle 7">
              <a:extLst>
                <a:ext uri="{FF2B5EF4-FFF2-40B4-BE49-F238E27FC236}">
                  <a16:creationId xmlns:a16="http://schemas.microsoft.com/office/drawing/2014/main" id="{7B9A6D24-59AE-4362-B4C8-5F2F194FE504}"/>
                </a:ext>
              </a:extLst>
            </p:cNvPr>
            <p:cNvSpPr/>
            <p:nvPr/>
          </p:nvSpPr>
          <p:spPr>
            <a:xfrm>
              <a:off x="1600200" y="4864300"/>
              <a:ext cx="6096000" cy="630000"/>
            </a:xfrm>
            <a:prstGeom prst="rect">
              <a:avLst/>
            </a:pr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1E1C9B3-5A9B-4BBD-85BF-8A8586AA1691}"/>
                </a:ext>
              </a:extLst>
            </p:cNvPr>
            <p:cNvSpPr/>
            <p:nvPr/>
          </p:nvSpPr>
          <p:spPr>
            <a:xfrm>
              <a:off x="1905000" y="4495300"/>
              <a:ext cx="4267200" cy="738000"/>
            </a:xfrm>
            <a:custGeom>
              <a:avLst/>
              <a:gdLst>
                <a:gd name="connsiteX0" fmla="*/ 0 w 4267200"/>
                <a:gd name="connsiteY0" fmla="*/ 123002 h 738000"/>
                <a:gd name="connsiteX1" fmla="*/ 123002 w 4267200"/>
                <a:gd name="connsiteY1" fmla="*/ 0 h 738000"/>
                <a:gd name="connsiteX2" fmla="*/ 4144198 w 4267200"/>
                <a:gd name="connsiteY2" fmla="*/ 0 h 738000"/>
                <a:gd name="connsiteX3" fmla="*/ 4267200 w 4267200"/>
                <a:gd name="connsiteY3" fmla="*/ 123002 h 738000"/>
                <a:gd name="connsiteX4" fmla="*/ 4267200 w 4267200"/>
                <a:gd name="connsiteY4" fmla="*/ 614998 h 738000"/>
                <a:gd name="connsiteX5" fmla="*/ 4144198 w 4267200"/>
                <a:gd name="connsiteY5" fmla="*/ 738000 h 738000"/>
                <a:gd name="connsiteX6" fmla="*/ 123002 w 4267200"/>
                <a:gd name="connsiteY6" fmla="*/ 738000 h 738000"/>
                <a:gd name="connsiteX7" fmla="*/ 0 w 4267200"/>
                <a:gd name="connsiteY7" fmla="*/ 614998 h 738000"/>
                <a:gd name="connsiteX8" fmla="*/ 0 w 42672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738000">
                  <a:moveTo>
                    <a:pt x="0" y="123002"/>
                  </a:moveTo>
                  <a:cubicBezTo>
                    <a:pt x="0" y="55070"/>
                    <a:pt x="55070" y="0"/>
                    <a:pt x="123002" y="0"/>
                  </a:cubicBezTo>
                  <a:lnTo>
                    <a:pt x="4144198" y="0"/>
                  </a:lnTo>
                  <a:cubicBezTo>
                    <a:pt x="4212130" y="0"/>
                    <a:pt x="4267200" y="55070"/>
                    <a:pt x="4267200" y="123002"/>
                  </a:cubicBezTo>
                  <a:lnTo>
                    <a:pt x="4267200" y="614998"/>
                  </a:lnTo>
                  <a:cubicBezTo>
                    <a:pt x="4267200" y="682930"/>
                    <a:pt x="4212130" y="738000"/>
                    <a:pt x="4144198" y="738000"/>
                  </a:cubicBezTo>
                  <a:lnTo>
                    <a:pt x="123002" y="738000"/>
                  </a:lnTo>
                  <a:cubicBezTo>
                    <a:pt x="55070" y="738000"/>
                    <a:pt x="0" y="682930"/>
                    <a:pt x="0" y="614998"/>
                  </a:cubicBezTo>
                  <a:lnTo>
                    <a:pt x="0" y="123002"/>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97316" tIns="36026" rIns="197316" bIns="36026" numCol="1" spcCol="1270" anchor="ctr" anchorCtr="0">
              <a:noAutofit/>
            </a:bodyPr>
            <a:lstStyle/>
            <a:p>
              <a:pPr marL="0" lvl="0" indent="0" algn="l" defTabSz="1111250">
                <a:lnSpc>
                  <a:spcPct val="90000"/>
                </a:lnSpc>
                <a:spcBef>
                  <a:spcPct val="0"/>
                </a:spcBef>
                <a:spcAft>
                  <a:spcPct val="35000"/>
                </a:spcAft>
                <a:buNone/>
              </a:pPr>
              <a:r>
                <a:rPr lang="en-US" sz="2500" kern="1200" dirty="0"/>
                <a:t>Focus on common ground</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6CF88E5-DE5B-4322-BA03-3E940D4BFA20}"/>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normAutofit fontScale="90000"/>
          </a:bodyPr>
          <a:lstStyle/>
          <a:p>
            <a:r>
              <a:rPr lang="en-US" dirty="0"/>
              <a:t>Women Value </a:t>
            </a:r>
            <a:r>
              <a:rPr lang="en-US" sz="2200" dirty="0"/>
              <a:t>Work-Life</a:t>
            </a:r>
            <a:r>
              <a:rPr lang="en-US" dirty="0"/>
              <a:t> Balance</a:t>
            </a:r>
            <a:endParaRPr lang="en-US" noProof="0" dirty="0"/>
          </a:p>
        </p:txBody>
      </p:sp>
      <p:grpSp>
        <p:nvGrpSpPr>
          <p:cNvPr id="2" name="Group 1">
            <a:extLst>
              <a:ext uri="{FF2B5EF4-FFF2-40B4-BE49-F238E27FC236}">
                <a16:creationId xmlns:a16="http://schemas.microsoft.com/office/drawing/2014/main" id="{62B2A50D-BC03-4DC9-906E-1741643D4908}"/>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457D3C73-2D27-449B-993E-92719F10EF8C}"/>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203201" tIns="905193" rIns="20187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Create workplaces where work-life balance is easy to achieve</a:t>
              </a:r>
            </a:p>
          </p:txBody>
        </p:sp>
        <p:sp>
          <p:nvSpPr>
            <p:cNvPr id="5" name="Freeform: Shape 4">
              <a:extLst>
                <a:ext uri="{FF2B5EF4-FFF2-40B4-BE49-F238E27FC236}">
                  <a16:creationId xmlns:a16="http://schemas.microsoft.com/office/drawing/2014/main" id="{2513F2AF-852D-47DF-947E-C968382D05AB}"/>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203201" tIns="905193" rIns="20187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Less likely to penalize employees</a:t>
              </a:r>
            </a:p>
          </p:txBody>
        </p:sp>
        <p:sp>
          <p:nvSpPr>
            <p:cNvPr id="6" name="Freeform: Shape 5">
              <a:extLst>
                <a:ext uri="{FF2B5EF4-FFF2-40B4-BE49-F238E27FC236}">
                  <a16:creationId xmlns:a16="http://schemas.microsoft.com/office/drawing/2014/main" id="{D0FAA5B9-31C2-49E3-96D7-273FCA919FF2}"/>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203200" tIns="905193" rIns="20187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Employees are not expected to sacrifice their families</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993FF39-49B0-4DE8-B9BA-BF751F36BE11}"/>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normAutofit fontScale="90000"/>
          </a:bodyPr>
          <a:lstStyle/>
          <a:p>
            <a:r>
              <a:rPr lang="en-US" sz="2200" dirty="0"/>
              <a:t>Women</a:t>
            </a:r>
            <a:r>
              <a:rPr lang="en-US" dirty="0"/>
              <a:t> Value Interpersonal Relationships</a:t>
            </a:r>
            <a:endParaRPr lang="en-US" noProof="0" dirty="0"/>
          </a:p>
        </p:txBody>
      </p:sp>
      <p:grpSp>
        <p:nvGrpSpPr>
          <p:cNvPr id="2" name="Group 1">
            <a:extLst>
              <a:ext uri="{FF2B5EF4-FFF2-40B4-BE49-F238E27FC236}">
                <a16:creationId xmlns:a16="http://schemas.microsoft.com/office/drawing/2014/main" id="{5ABC0747-A975-4231-985B-D930A4040839}"/>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B503949E-6E6B-4CA6-A396-131EF6472F2F}"/>
                </a:ext>
              </a:extLst>
            </p:cNvPr>
            <p:cNvSpPr/>
            <p:nvPr/>
          </p:nvSpPr>
          <p:spPr>
            <a:xfrm>
              <a:off x="457200" y="1600200"/>
              <a:ext cx="4525963" cy="4525963"/>
            </a:xfrm>
            <a:prstGeom prst="pie">
              <a:avLst>
                <a:gd name="adj1" fmla="val 5400000"/>
                <a:gd name="adj2" fmla="val 16200000"/>
              </a:avLst>
            </a:prstGeom>
            <a:solidFill>
              <a:srgbClr val="C00000"/>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FA9BB2C6-2541-40C5-8DE0-6E32D810EF3F}"/>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More relationship-focused</a:t>
              </a:r>
            </a:p>
          </p:txBody>
        </p:sp>
        <p:sp>
          <p:nvSpPr>
            <p:cNvPr id="6" name="Partial Circle 5">
              <a:extLst>
                <a:ext uri="{FF2B5EF4-FFF2-40B4-BE49-F238E27FC236}">
                  <a16:creationId xmlns:a16="http://schemas.microsoft.com/office/drawing/2014/main" id="{F07A73C9-E69D-4EDD-8C55-04D700B5F0DD}"/>
                </a:ext>
              </a:extLst>
            </p:cNvPr>
            <p:cNvSpPr/>
            <p:nvPr/>
          </p:nvSpPr>
          <p:spPr>
            <a:xfrm>
              <a:off x="1249244" y="2957991"/>
              <a:ext cx="2941873" cy="2941873"/>
            </a:xfrm>
            <a:prstGeom prst="pie">
              <a:avLst>
                <a:gd name="adj1" fmla="val 5400000"/>
                <a:gd name="adj2" fmla="val 16200000"/>
              </a:avLst>
            </a:prstGeom>
            <a:solidFill>
              <a:srgbClr val="92D05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46BC4B2B-A83F-499F-B7BC-8729EE49969D}"/>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Seek to build rapport</a:t>
              </a:r>
            </a:p>
          </p:txBody>
        </p:sp>
        <p:sp>
          <p:nvSpPr>
            <p:cNvPr id="8" name="Partial Circle 7">
              <a:extLst>
                <a:ext uri="{FF2B5EF4-FFF2-40B4-BE49-F238E27FC236}">
                  <a16:creationId xmlns:a16="http://schemas.microsoft.com/office/drawing/2014/main" id="{58808225-0A5D-4F3C-B1A4-9588CF4713DC}"/>
                </a:ext>
              </a:extLst>
            </p:cNvPr>
            <p:cNvSpPr/>
            <p:nvPr/>
          </p:nvSpPr>
          <p:spPr>
            <a:xfrm>
              <a:off x="2041287" y="4315779"/>
              <a:ext cx="1357787" cy="1357787"/>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E4C1D077-EA50-4B9B-B9F7-8B7F7E123CB9}"/>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Focus on interpersonal relationships</a:t>
              </a:r>
            </a:p>
          </p:txBody>
        </p:sp>
      </p:grpSp>
    </p:spTree>
    <p:extLst>
      <p:ext uri="{BB962C8B-B14F-4D97-AF65-F5344CB8AC3E}">
        <p14:creationId xmlns:p14="http://schemas.microsoft.com/office/powerpoint/2010/main" val="2572771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110D866-B077-4D01-8EFF-80DBC349BE0A}"/>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Women Value Accountability</a:t>
            </a:r>
            <a:endParaRPr lang="en-US" noProof="0" dirty="0"/>
          </a:p>
        </p:txBody>
      </p:sp>
      <p:grpSp>
        <p:nvGrpSpPr>
          <p:cNvPr id="2" name="Group 1">
            <a:extLst>
              <a:ext uri="{FF2B5EF4-FFF2-40B4-BE49-F238E27FC236}">
                <a16:creationId xmlns:a16="http://schemas.microsoft.com/office/drawing/2014/main" id="{22605BDA-94FD-4658-AA76-6F5C2AD718B8}"/>
              </a:ext>
            </a:extLst>
          </p:cNvPr>
          <p:cNvGrpSpPr/>
          <p:nvPr/>
        </p:nvGrpSpPr>
        <p:grpSpPr>
          <a:xfrm>
            <a:off x="1752580" y="1600200"/>
            <a:ext cx="5711210" cy="5029199"/>
            <a:chOff x="1752580" y="1600200"/>
            <a:chExt cx="5711210" cy="5029199"/>
          </a:xfrm>
        </p:grpSpPr>
        <p:sp>
          <p:nvSpPr>
            <p:cNvPr id="3" name="Isosceles Triangle 2">
              <a:extLst>
                <a:ext uri="{FF2B5EF4-FFF2-40B4-BE49-F238E27FC236}">
                  <a16:creationId xmlns:a16="http://schemas.microsoft.com/office/drawing/2014/main" id="{2715B1AA-B18A-4F5F-B19C-7C488281B54C}"/>
                </a:ext>
              </a:extLst>
            </p:cNvPr>
            <p:cNvSpPr/>
            <p:nvPr/>
          </p:nvSpPr>
          <p:spPr>
            <a:xfrm>
              <a:off x="1752580" y="1600200"/>
              <a:ext cx="5029199" cy="5029199"/>
            </a:xfrm>
            <a:prstGeom prst="triangle">
              <a:avLst/>
            </a:prstGeom>
            <a:solidFill>
              <a:srgbClr val="8B4583"/>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D3F73A02-9066-4BA6-9E61-AC10328412D0}"/>
                </a:ext>
              </a:extLst>
            </p:cNvPr>
            <p:cNvSpPr/>
            <p:nvPr/>
          </p:nvSpPr>
          <p:spPr>
            <a:xfrm>
              <a:off x="4194810" y="2105821"/>
              <a:ext cx="3268980" cy="1190505"/>
            </a:xfrm>
            <a:custGeom>
              <a:avLst/>
              <a:gdLst>
                <a:gd name="connsiteX0" fmla="*/ 0 w 3268980"/>
                <a:gd name="connsiteY0" fmla="*/ 198421 h 1190505"/>
                <a:gd name="connsiteX1" fmla="*/ 198421 w 3268980"/>
                <a:gd name="connsiteY1" fmla="*/ 0 h 1190505"/>
                <a:gd name="connsiteX2" fmla="*/ 3070559 w 3268980"/>
                <a:gd name="connsiteY2" fmla="*/ 0 h 1190505"/>
                <a:gd name="connsiteX3" fmla="*/ 3268980 w 3268980"/>
                <a:gd name="connsiteY3" fmla="*/ 198421 h 1190505"/>
                <a:gd name="connsiteX4" fmla="*/ 3268980 w 3268980"/>
                <a:gd name="connsiteY4" fmla="*/ 992084 h 1190505"/>
                <a:gd name="connsiteX5" fmla="*/ 3070559 w 3268980"/>
                <a:gd name="connsiteY5" fmla="*/ 1190505 h 1190505"/>
                <a:gd name="connsiteX6" fmla="*/ 198421 w 3268980"/>
                <a:gd name="connsiteY6" fmla="*/ 1190505 h 1190505"/>
                <a:gd name="connsiteX7" fmla="*/ 0 w 3268980"/>
                <a:gd name="connsiteY7" fmla="*/ 992084 h 1190505"/>
                <a:gd name="connsiteX8" fmla="*/ 0 w 3268980"/>
                <a:gd name="connsiteY8" fmla="*/ 198421 h 11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8980" h="1190505">
                  <a:moveTo>
                    <a:pt x="0" y="198421"/>
                  </a:moveTo>
                  <a:cubicBezTo>
                    <a:pt x="0" y="88836"/>
                    <a:pt x="88836" y="0"/>
                    <a:pt x="198421" y="0"/>
                  </a:cubicBezTo>
                  <a:lnTo>
                    <a:pt x="3070559" y="0"/>
                  </a:lnTo>
                  <a:cubicBezTo>
                    <a:pt x="3180144" y="0"/>
                    <a:pt x="3268980" y="88836"/>
                    <a:pt x="3268980" y="198421"/>
                  </a:cubicBezTo>
                  <a:lnTo>
                    <a:pt x="3268980" y="992084"/>
                  </a:lnTo>
                  <a:cubicBezTo>
                    <a:pt x="3268980" y="1101669"/>
                    <a:pt x="3180144" y="1190505"/>
                    <a:pt x="3070559" y="1190505"/>
                  </a:cubicBezTo>
                  <a:lnTo>
                    <a:pt x="198421" y="1190505"/>
                  </a:lnTo>
                  <a:cubicBezTo>
                    <a:pt x="88836" y="1190505"/>
                    <a:pt x="0" y="1101669"/>
                    <a:pt x="0" y="992084"/>
                  </a:cubicBezTo>
                  <a:lnTo>
                    <a:pt x="0" y="198421"/>
                  </a:lnTo>
                  <a:close/>
                </a:path>
              </a:pathLst>
            </a:custGeom>
            <a:ln>
              <a:solidFill>
                <a:srgbClr val="C00000"/>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696" tIns="126696" rIns="126696" bIns="126696" numCol="1" spcCol="1270" anchor="ctr" anchorCtr="0">
              <a:noAutofit/>
            </a:bodyPr>
            <a:lstStyle/>
            <a:p>
              <a:pPr marL="0" lvl="0" indent="0" algn="ctr" defTabSz="800100">
                <a:lnSpc>
                  <a:spcPct val="90000"/>
                </a:lnSpc>
                <a:spcBef>
                  <a:spcPct val="0"/>
                </a:spcBef>
                <a:spcAft>
                  <a:spcPct val="35000"/>
                </a:spcAft>
                <a:buNone/>
              </a:pPr>
              <a:r>
                <a:rPr lang="en-US" sz="1800" kern="1200" dirty="0"/>
                <a:t>Value accountability</a:t>
              </a:r>
            </a:p>
          </p:txBody>
        </p:sp>
        <p:sp>
          <p:nvSpPr>
            <p:cNvPr id="6" name="Freeform: Shape 5">
              <a:extLst>
                <a:ext uri="{FF2B5EF4-FFF2-40B4-BE49-F238E27FC236}">
                  <a16:creationId xmlns:a16="http://schemas.microsoft.com/office/drawing/2014/main" id="{78DDEA22-E50A-4F24-A05D-68E006A67C6F}"/>
                </a:ext>
              </a:extLst>
            </p:cNvPr>
            <p:cNvSpPr/>
            <p:nvPr/>
          </p:nvSpPr>
          <p:spPr>
            <a:xfrm>
              <a:off x="4194810" y="3445140"/>
              <a:ext cx="3268980" cy="1190505"/>
            </a:xfrm>
            <a:custGeom>
              <a:avLst/>
              <a:gdLst>
                <a:gd name="connsiteX0" fmla="*/ 0 w 3268980"/>
                <a:gd name="connsiteY0" fmla="*/ 198421 h 1190505"/>
                <a:gd name="connsiteX1" fmla="*/ 198421 w 3268980"/>
                <a:gd name="connsiteY1" fmla="*/ 0 h 1190505"/>
                <a:gd name="connsiteX2" fmla="*/ 3070559 w 3268980"/>
                <a:gd name="connsiteY2" fmla="*/ 0 h 1190505"/>
                <a:gd name="connsiteX3" fmla="*/ 3268980 w 3268980"/>
                <a:gd name="connsiteY3" fmla="*/ 198421 h 1190505"/>
                <a:gd name="connsiteX4" fmla="*/ 3268980 w 3268980"/>
                <a:gd name="connsiteY4" fmla="*/ 992084 h 1190505"/>
                <a:gd name="connsiteX5" fmla="*/ 3070559 w 3268980"/>
                <a:gd name="connsiteY5" fmla="*/ 1190505 h 1190505"/>
                <a:gd name="connsiteX6" fmla="*/ 198421 w 3268980"/>
                <a:gd name="connsiteY6" fmla="*/ 1190505 h 1190505"/>
                <a:gd name="connsiteX7" fmla="*/ 0 w 3268980"/>
                <a:gd name="connsiteY7" fmla="*/ 992084 h 1190505"/>
                <a:gd name="connsiteX8" fmla="*/ 0 w 3268980"/>
                <a:gd name="connsiteY8" fmla="*/ 198421 h 11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8980" h="1190505">
                  <a:moveTo>
                    <a:pt x="0" y="198421"/>
                  </a:moveTo>
                  <a:cubicBezTo>
                    <a:pt x="0" y="88836"/>
                    <a:pt x="88836" y="0"/>
                    <a:pt x="198421" y="0"/>
                  </a:cubicBezTo>
                  <a:lnTo>
                    <a:pt x="3070559" y="0"/>
                  </a:lnTo>
                  <a:cubicBezTo>
                    <a:pt x="3180144" y="0"/>
                    <a:pt x="3268980" y="88836"/>
                    <a:pt x="3268980" y="198421"/>
                  </a:cubicBezTo>
                  <a:lnTo>
                    <a:pt x="3268980" y="992084"/>
                  </a:lnTo>
                  <a:cubicBezTo>
                    <a:pt x="3268980" y="1101669"/>
                    <a:pt x="3180144" y="1190505"/>
                    <a:pt x="3070559" y="1190505"/>
                  </a:cubicBezTo>
                  <a:lnTo>
                    <a:pt x="198421" y="1190505"/>
                  </a:lnTo>
                  <a:cubicBezTo>
                    <a:pt x="88836" y="1190505"/>
                    <a:pt x="0" y="1101669"/>
                    <a:pt x="0" y="992084"/>
                  </a:cubicBezTo>
                  <a:lnTo>
                    <a:pt x="0" y="198421"/>
                  </a:lnTo>
                  <a:close/>
                </a:path>
              </a:pathLst>
            </a:custGeom>
            <a:ln>
              <a:solidFill>
                <a:srgbClr val="92D050"/>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696" tIns="126696" rIns="126696" bIns="126696" numCol="1" spcCol="1270" anchor="ctr" anchorCtr="0">
              <a:noAutofit/>
            </a:bodyPr>
            <a:lstStyle/>
            <a:p>
              <a:pPr marL="0" lvl="0" indent="0" algn="ctr" defTabSz="800100">
                <a:lnSpc>
                  <a:spcPct val="90000"/>
                </a:lnSpc>
                <a:spcBef>
                  <a:spcPct val="0"/>
                </a:spcBef>
                <a:spcAft>
                  <a:spcPct val="35000"/>
                </a:spcAft>
                <a:buNone/>
              </a:pPr>
              <a:r>
                <a:rPr lang="en-US" sz="1800" kern="1200" dirty="0"/>
                <a:t>Foster honesty</a:t>
              </a:r>
            </a:p>
          </p:txBody>
        </p:sp>
        <p:sp>
          <p:nvSpPr>
            <p:cNvPr id="7" name="Freeform: Shape 6">
              <a:extLst>
                <a:ext uri="{FF2B5EF4-FFF2-40B4-BE49-F238E27FC236}">
                  <a16:creationId xmlns:a16="http://schemas.microsoft.com/office/drawing/2014/main" id="{239B01C9-893F-4A5D-AA91-928BC7042EC1}"/>
                </a:ext>
              </a:extLst>
            </p:cNvPr>
            <p:cNvSpPr/>
            <p:nvPr/>
          </p:nvSpPr>
          <p:spPr>
            <a:xfrm>
              <a:off x="4194810" y="4784459"/>
              <a:ext cx="3268980" cy="1190505"/>
            </a:xfrm>
            <a:custGeom>
              <a:avLst/>
              <a:gdLst>
                <a:gd name="connsiteX0" fmla="*/ 0 w 3268980"/>
                <a:gd name="connsiteY0" fmla="*/ 198421 h 1190505"/>
                <a:gd name="connsiteX1" fmla="*/ 198421 w 3268980"/>
                <a:gd name="connsiteY1" fmla="*/ 0 h 1190505"/>
                <a:gd name="connsiteX2" fmla="*/ 3070559 w 3268980"/>
                <a:gd name="connsiteY2" fmla="*/ 0 h 1190505"/>
                <a:gd name="connsiteX3" fmla="*/ 3268980 w 3268980"/>
                <a:gd name="connsiteY3" fmla="*/ 198421 h 1190505"/>
                <a:gd name="connsiteX4" fmla="*/ 3268980 w 3268980"/>
                <a:gd name="connsiteY4" fmla="*/ 992084 h 1190505"/>
                <a:gd name="connsiteX5" fmla="*/ 3070559 w 3268980"/>
                <a:gd name="connsiteY5" fmla="*/ 1190505 h 1190505"/>
                <a:gd name="connsiteX6" fmla="*/ 198421 w 3268980"/>
                <a:gd name="connsiteY6" fmla="*/ 1190505 h 1190505"/>
                <a:gd name="connsiteX7" fmla="*/ 0 w 3268980"/>
                <a:gd name="connsiteY7" fmla="*/ 992084 h 1190505"/>
                <a:gd name="connsiteX8" fmla="*/ 0 w 3268980"/>
                <a:gd name="connsiteY8" fmla="*/ 198421 h 11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8980" h="1190505">
                  <a:moveTo>
                    <a:pt x="0" y="198421"/>
                  </a:moveTo>
                  <a:cubicBezTo>
                    <a:pt x="0" y="88836"/>
                    <a:pt x="88836" y="0"/>
                    <a:pt x="198421" y="0"/>
                  </a:cubicBezTo>
                  <a:lnTo>
                    <a:pt x="3070559" y="0"/>
                  </a:lnTo>
                  <a:cubicBezTo>
                    <a:pt x="3180144" y="0"/>
                    <a:pt x="3268980" y="88836"/>
                    <a:pt x="3268980" y="198421"/>
                  </a:cubicBezTo>
                  <a:lnTo>
                    <a:pt x="3268980" y="992084"/>
                  </a:lnTo>
                  <a:cubicBezTo>
                    <a:pt x="3268980" y="1101669"/>
                    <a:pt x="3180144" y="1190505"/>
                    <a:pt x="3070559" y="1190505"/>
                  </a:cubicBezTo>
                  <a:lnTo>
                    <a:pt x="198421" y="1190505"/>
                  </a:lnTo>
                  <a:cubicBezTo>
                    <a:pt x="88836" y="1190505"/>
                    <a:pt x="0" y="1101669"/>
                    <a:pt x="0" y="992084"/>
                  </a:cubicBezTo>
                  <a:lnTo>
                    <a:pt x="0" y="198421"/>
                  </a:lnTo>
                  <a:close/>
                </a:path>
              </a:pathLst>
            </a:custGeom>
            <a:ln>
              <a:solidFill>
                <a:srgbClr val="8B4583"/>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696" tIns="126696" rIns="126696" bIns="126696" numCol="1" spcCol="1270" anchor="ctr" anchorCtr="0">
              <a:noAutofit/>
            </a:bodyPr>
            <a:lstStyle/>
            <a:p>
              <a:pPr marL="0" lvl="0" indent="0" algn="ctr" defTabSz="800100">
                <a:lnSpc>
                  <a:spcPct val="90000"/>
                </a:lnSpc>
                <a:spcBef>
                  <a:spcPct val="0"/>
                </a:spcBef>
                <a:spcAft>
                  <a:spcPct val="35000"/>
                </a:spcAft>
                <a:buNone/>
              </a:pPr>
              <a:r>
                <a:rPr lang="en-US" sz="1800" kern="1200" dirty="0"/>
                <a:t>Takes responsibility for their mistakes</a:t>
              </a:r>
            </a:p>
          </p:txBody>
        </p:sp>
      </p:grpSp>
    </p:spTree>
    <p:extLst>
      <p:ext uri="{BB962C8B-B14F-4D97-AF65-F5344CB8AC3E}">
        <p14:creationId xmlns:p14="http://schemas.microsoft.com/office/powerpoint/2010/main" val="877843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45429EC-2548-4C03-9742-52B1EA7BE70E}"/>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B9F7ADA0-ED46-4A9E-B3C4-264CE06E5E2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A429CC0-A38C-4934-8982-DDEF78021CC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884" tIns="84579" rIns="111884" bIns="84579"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Linda took over the department</a:t>
              </a:r>
              <a:endParaRPr lang="en-US" sz="4300" kern="1200" dirty="0">
                <a:solidFill>
                  <a:schemeClr val="bg1"/>
                </a:solidFill>
              </a:endParaRPr>
            </a:p>
          </p:txBody>
        </p:sp>
        <p:sp>
          <p:nvSpPr>
            <p:cNvPr id="5" name="Rectangle: Rounded Corners 4">
              <a:extLst>
                <a:ext uri="{FF2B5EF4-FFF2-40B4-BE49-F238E27FC236}">
                  <a16:creationId xmlns:a16="http://schemas.microsoft.com/office/drawing/2014/main" id="{C3CB6087-BAD7-4783-BDB3-848E82AA8053}"/>
                </a:ext>
              </a:extLst>
            </p:cNvPr>
            <p:cNvSpPr/>
            <p:nvPr/>
          </p:nvSpPr>
          <p:spPr>
            <a:xfrm>
              <a:off x="850999" y="2809281"/>
              <a:ext cx="1023203" cy="1023203"/>
            </a:xfrm>
            <a:prstGeom prst="roundRect">
              <a:avLst>
                <a:gd name="adj" fmla="val 16670"/>
              </a:avLst>
            </a:pr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6882333-E9F4-4917-A8D5-252E2CA17BE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49094" tIns="249094" rIns="249094" bIns="249094" numCol="1" spcCol="1270" anchor="ctr" anchorCtr="0">
              <a:noAutofit/>
            </a:bodyPr>
            <a:lstStyle/>
            <a:p>
              <a:pPr marL="0" lvl="0" indent="0" algn="ctr" defTabSz="1244600">
                <a:lnSpc>
                  <a:spcPct val="90000"/>
                </a:lnSpc>
                <a:spcBef>
                  <a:spcPct val="0"/>
                </a:spcBef>
                <a:spcAft>
                  <a:spcPct val="35000"/>
                </a:spcAft>
                <a:buNone/>
              </a:pPr>
              <a:r>
                <a:rPr lang="en-US" sz="2800" kern="1200" dirty="0"/>
                <a:t>Never had woman manager </a:t>
              </a:r>
            </a:p>
          </p:txBody>
        </p:sp>
        <p:sp>
          <p:nvSpPr>
            <p:cNvPr id="7" name="Rectangle: Rounded Corners 6">
              <a:extLst>
                <a:ext uri="{FF2B5EF4-FFF2-40B4-BE49-F238E27FC236}">
                  <a16:creationId xmlns:a16="http://schemas.microsoft.com/office/drawing/2014/main" id="{4F5DEAFA-4D6B-4A0D-AA28-CDFD0319DF9F}"/>
                </a:ext>
              </a:extLst>
            </p:cNvPr>
            <p:cNvSpPr/>
            <p:nvPr/>
          </p:nvSpPr>
          <p:spPr>
            <a:xfrm>
              <a:off x="850999" y="3955269"/>
              <a:ext cx="1023203" cy="1023203"/>
            </a:xfrm>
            <a:prstGeom prst="roundRect">
              <a:avLst>
                <a:gd name="adj" fmla="val 16670"/>
              </a:avLst>
            </a:pr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82785C9E-E1CD-42FF-9E87-D3A45848567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92D050"/>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249094" tIns="249094" rIns="249094" bIns="249094" numCol="1" spcCol="1270" anchor="ctr" anchorCtr="0">
              <a:noAutofit/>
            </a:bodyPr>
            <a:lstStyle/>
            <a:p>
              <a:pPr marL="0" lvl="0" indent="0" algn="ctr" defTabSz="1244600">
                <a:lnSpc>
                  <a:spcPct val="90000"/>
                </a:lnSpc>
                <a:spcBef>
                  <a:spcPct val="0"/>
                </a:spcBef>
                <a:spcAft>
                  <a:spcPct val="35000"/>
                </a:spcAft>
                <a:buNone/>
              </a:pPr>
              <a:r>
                <a:rPr lang="en-US" sz="2800" kern="1200" dirty="0"/>
                <a:t>“Your job can’t be everything”</a:t>
              </a:r>
            </a:p>
          </p:txBody>
        </p:sp>
        <p:sp>
          <p:nvSpPr>
            <p:cNvPr id="9" name="Rectangle: Rounded Corners 8">
              <a:extLst>
                <a:ext uri="{FF2B5EF4-FFF2-40B4-BE49-F238E27FC236}">
                  <a16:creationId xmlns:a16="http://schemas.microsoft.com/office/drawing/2014/main" id="{6095E4F0-40C3-4A43-BEAE-1BD60C3BAE16}"/>
                </a:ext>
              </a:extLst>
            </p:cNvPr>
            <p:cNvSpPr/>
            <p:nvPr/>
          </p:nvSpPr>
          <p:spPr>
            <a:xfrm>
              <a:off x="850999" y="5101257"/>
              <a:ext cx="1023203" cy="1023203"/>
            </a:xfrm>
            <a:prstGeom prst="roundRect">
              <a:avLst>
                <a:gd name="adj" fmla="val 16670"/>
              </a:avLst>
            </a:pr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6284947A-4756-4078-A583-6841D6E1390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8B4583"/>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249094" tIns="249094" rIns="249094" bIns="249094" numCol="1" spcCol="1270" anchor="ctr" anchorCtr="0">
              <a:noAutofit/>
            </a:bodyPr>
            <a:lstStyle/>
            <a:p>
              <a:pPr marL="0" lvl="0" indent="0" algn="ctr" defTabSz="1244600">
                <a:lnSpc>
                  <a:spcPct val="90000"/>
                </a:lnSpc>
                <a:spcBef>
                  <a:spcPct val="0"/>
                </a:spcBef>
                <a:spcAft>
                  <a:spcPct val="35000"/>
                </a:spcAft>
                <a:buNone/>
              </a:pPr>
              <a:r>
                <a:rPr lang="en-US" sz="2800" kern="1200" dirty="0"/>
                <a:t>“Trust that your team will back you up”</a:t>
              </a:r>
            </a:p>
          </p:txBody>
        </p:sp>
      </p:grpSp>
    </p:spTree>
    <p:extLst>
      <p:ext uri="{BB962C8B-B14F-4D97-AF65-F5344CB8AC3E}">
        <p14:creationId xmlns:p14="http://schemas.microsoft.com/office/powerpoint/2010/main" val="3945837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a:t>1. Women tend to lead by doing which of these?</a:t>
            </a:r>
          </a:p>
          <a:p>
            <a:pPr marL="114300" lvl="0" indent="-457200">
              <a:buFont typeface="+mj-lt"/>
              <a:buAutoNum type="alphaLcParenR"/>
            </a:pPr>
            <a:r>
              <a:rPr lang="en-US" sz="2500" dirty="0"/>
              <a:t>Uniting diverse groups</a:t>
            </a:r>
          </a:p>
          <a:p>
            <a:pPr marL="114300" lvl="0" indent="-457200">
              <a:buFont typeface="+mj-lt"/>
              <a:buAutoNum type="alphaLcParenR"/>
            </a:pPr>
            <a:r>
              <a:rPr lang="en-US" sz="2500" dirty="0"/>
              <a:t>Fostering competition</a:t>
            </a:r>
          </a:p>
          <a:p>
            <a:pPr marL="114300" lvl="0" indent="-457200">
              <a:buFont typeface="+mj-lt"/>
              <a:buAutoNum type="alphaLcParenR"/>
            </a:pPr>
            <a:r>
              <a:rPr lang="en-US" sz="2500" dirty="0"/>
              <a:t>Focusing on results</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2. How does uniting diverse groups benefit the organization?</a:t>
            </a:r>
          </a:p>
          <a:p>
            <a:pPr marL="114300" lvl="0" indent="-457200">
              <a:buFont typeface="+mj-lt"/>
              <a:buAutoNum type="alphaLcParenR"/>
            </a:pPr>
            <a:r>
              <a:rPr lang="en-US" sz="2500" dirty="0"/>
              <a:t>It fosters a sense of teamwork</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encourages collaboration</a:t>
            </a:r>
          </a:p>
          <a:p>
            <a:pPr marL="114300" lvl="0" indent="-457200">
              <a:buFont typeface="+mj-lt"/>
              <a:buAutoNum type="alphaLcParenR"/>
            </a:pPr>
            <a:r>
              <a:rPr lang="en-US" sz="2500" dirty="0"/>
              <a:t>It establishes shared goals</a:t>
            </a:r>
          </a:p>
          <a:p>
            <a:endParaRPr lang="en-US" sz="2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a:t>3. Which is true of women leaders and work-life balance?</a:t>
            </a:r>
          </a:p>
          <a:p>
            <a:pPr marL="114300" lvl="0" indent="-457200">
              <a:buFont typeface="+mj-lt"/>
              <a:buAutoNum type="alphaLcParenR"/>
            </a:pPr>
            <a:r>
              <a:rPr lang="en-US" sz="2500" dirty="0"/>
              <a:t>They ignore it</a:t>
            </a:r>
          </a:p>
          <a:p>
            <a:pPr marL="114300" lvl="0" indent="-457200">
              <a:buFont typeface="+mj-lt"/>
              <a:buAutoNum type="alphaLcParenR"/>
            </a:pPr>
            <a:r>
              <a:rPr lang="en-US" sz="2500" dirty="0"/>
              <a:t>They value it</a:t>
            </a:r>
          </a:p>
          <a:p>
            <a:pPr marL="114300" lvl="0" indent="-457200">
              <a:buFont typeface="+mj-lt"/>
              <a:buAutoNum type="alphaLcParenR"/>
            </a:pPr>
            <a:r>
              <a:rPr lang="en-US" sz="2500" dirty="0"/>
              <a:t>They discourage it</a:t>
            </a:r>
          </a:p>
          <a:p>
            <a:pPr marL="114300" lvl="0" indent="-457200">
              <a:buFont typeface="+mj-lt"/>
              <a:buAutoNum type="alphaLcParenR"/>
            </a:pPr>
            <a:r>
              <a:rPr lang="en-US" sz="2500" dirty="0"/>
              <a:t>They think it is trivial</a:t>
            </a:r>
          </a:p>
          <a:p>
            <a:pPr marL="114300" lvl="0" indent="-457200">
              <a:buFont typeface="+mj-lt"/>
              <a:buAutoNum type="alphaLcParenR"/>
            </a:pPr>
            <a:endParaRPr lang="en-US" sz="2500" dirty="0"/>
          </a:p>
          <a:p>
            <a:pPr lvl="0"/>
            <a:r>
              <a:rPr lang="en-US" sz="2500" dirty="0"/>
              <a:t>4. In what ways do women leaders foster work-life balance?</a:t>
            </a:r>
          </a:p>
          <a:p>
            <a:pPr marL="114300" lvl="0" indent="-457200">
              <a:buFont typeface="+mj-lt"/>
              <a:buAutoNum type="alphaLcParenR"/>
            </a:pPr>
            <a:r>
              <a:rPr lang="en-US" sz="2500" dirty="0"/>
              <a:t>Creating family friendly policies</a:t>
            </a:r>
          </a:p>
          <a:p>
            <a:pPr marL="114300" lvl="0" indent="-457200">
              <a:buFont typeface="+mj-lt"/>
              <a:buAutoNum type="alphaLcParenR"/>
            </a:pPr>
            <a:r>
              <a:rPr lang="en-US" sz="2500" dirty="0"/>
              <a:t>Not penalizing employees who do not work overtime</a:t>
            </a:r>
          </a:p>
          <a:p>
            <a:pPr marL="114300" lvl="0" indent="-457200">
              <a:buFont typeface="+mj-lt"/>
              <a:buAutoNum type="alphaLcParenR"/>
            </a:pPr>
            <a:r>
              <a:rPr lang="en-US" sz="2500" dirty="0"/>
              <a:t>Offering flexible work options</a:t>
            </a:r>
          </a:p>
          <a:p>
            <a:pPr marL="114300" lvl="0" indent="-457200">
              <a:buFont typeface="+mj-lt"/>
              <a:buAutoNum type="alphaLcParenR"/>
            </a:pPr>
            <a:r>
              <a:rPr lang="en-US" sz="2500" dirty="0"/>
              <a:t>All of these</a:t>
            </a:r>
          </a:p>
          <a:p>
            <a:endParaRPr lang="en-US" sz="2500" dirty="0"/>
          </a:p>
        </p:txBody>
      </p:sp>
    </p:spTree>
    <p:extLst>
      <p:ext uri="{BB962C8B-B14F-4D97-AF65-F5344CB8AC3E}">
        <p14:creationId xmlns:p14="http://schemas.microsoft.com/office/powerpoint/2010/main" val="135649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Which of the following is true of women leaders and interpersonal relationships?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value them</a:t>
            </a:r>
          </a:p>
          <a:p>
            <a:pPr marL="114300" lvl="0" indent="-457200">
              <a:buFont typeface="+mj-lt"/>
              <a:buAutoNum type="alphaLcParenR"/>
            </a:pPr>
            <a:r>
              <a:rPr lang="en-US" sz="2500" dirty="0"/>
              <a:t>They spend time building them</a:t>
            </a:r>
          </a:p>
          <a:p>
            <a:pPr marL="114300" lvl="0" indent="-457200">
              <a:buFont typeface="+mj-lt"/>
              <a:buAutoNum type="alphaLcParenR"/>
            </a:pPr>
            <a:r>
              <a:rPr lang="en-US" sz="2500" dirty="0"/>
              <a:t>They encourage employees to foster them</a:t>
            </a:r>
          </a:p>
          <a:p>
            <a:pPr marL="114300" lvl="0" indent="-457200">
              <a:buFont typeface="+mj-lt"/>
              <a:buAutoNum type="alphaLcParenR"/>
            </a:pPr>
            <a:endParaRPr lang="en-US" sz="2500" dirty="0"/>
          </a:p>
          <a:p>
            <a:pPr marL="114300" lvl="0" indent="-457200"/>
            <a:r>
              <a:rPr lang="en-US" sz="2500" dirty="0"/>
              <a:t>6. Women’s conversation style is often referred to as which of the following? </a:t>
            </a:r>
          </a:p>
          <a:p>
            <a:pPr marL="114300" lvl="0" indent="-457200">
              <a:buFont typeface="+mj-lt"/>
              <a:buAutoNum type="alphaLcParenR"/>
            </a:pPr>
            <a:r>
              <a:rPr lang="en-US" sz="2500" dirty="0"/>
              <a:t>Report talk</a:t>
            </a:r>
          </a:p>
          <a:p>
            <a:pPr marL="114300" lvl="0" indent="-457200">
              <a:buFont typeface="+mj-lt"/>
              <a:buAutoNum type="alphaLcParenR"/>
            </a:pPr>
            <a:r>
              <a:rPr lang="en-US" sz="2500" dirty="0"/>
              <a:t>Gossip</a:t>
            </a:r>
          </a:p>
          <a:p>
            <a:pPr marL="114300" lvl="0" indent="-457200">
              <a:buFont typeface="+mj-lt"/>
              <a:buAutoNum type="alphaLcParenR"/>
            </a:pPr>
            <a:r>
              <a:rPr lang="en-US" sz="2500" dirty="0"/>
              <a:t>Rapport talk</a:t>
            </a:r>
          </a:p>
          <a:p>
            <a:pPr marL="114300" lvl="0" indent="-457200">
              <a:buFont typeface="+mj-lt"/>
              <a:buAutoNum type="alphaLcParenR"/>
            </a:pPr>
            <a:r>
              <a:rPr lang="en-US" sz="2500" dirty="0"/>
              <a:t>Small talk</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dirty="0"/>
              <a:t>7</a:t>
            </a:r>
            <a:r>
              <a:rPr lang="en-US" sz="2500" dirty="0"/>
              <a:t>. Which is true of women leaders and accountability?</a:t>
            </a:r>
          </a:p>
          <a:p>
            <a:pPr marL="114300" lvl="0" indent="-457200">
              <a:buFont typeface="+mj-lt"/>
              <a:buAutoNum type="alphaLcParenR"/>
            </a:pPr>
            <a:r>
              <a:rPr lang="en-US" sz="2500" dirty="0"/>
              <a:t>They value it</a:t>
            </a:r>
          </a:p>
          <a:p>
            <a:pPr marL="114300" lvl="0" indent="-457200">
              <a:buFont typeface="+mj-lt"/>
              <a:buAutoNum type="alphaLcParenR"/>
            </a:pPr>
            <a:r>
              <a:rPr lang="en-US" sz="2500" dirty="0"/>
              <a:t>They avoid it</a:t>
            </a:r>
          </a:p>
          <a:p>
            <a:pPr marL="114300" lvl="0" indent="-457200">
              <a:buFont typeface="+mj-lt"/>
              <a:buAutoNum type="alphaLcParenR"/>
            </a:pPr>
            <a:r>
              <a:rPr lang="en-US" sz="2500" dirty="0"/>
              <a:t>They disregard it</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8. What does a culture of accountability do?</a:t>
            </a:r>
          </a:p>
          <a:p>
            <a:pPr marL="114300" lvl="0" indent="-457200">
              <a:buFont typeface="+mj-lt"/>
              <a:buAutoNum type="alphaLcParenR"/>
            </a:pPr>
            <a:r>
              <a:rPr lang="en-US" sz="2500" dirty="0"/>
              <a:t>Encourage transparency</a:t>
            </a:r>
          </a:p>
          <a:p>
            <a:pPr marL="114300" lvl="0" indent="-457200">
              <a:buFont typeface="+mj-lt"/>
              <a:buAutoNum type="alphaLcParenR"/>
            </a:pPr>
            <a:r>
              <a:rPr lang="en-US" sz="2500" dirty="0"/>
              <a:t>Encourage honesty</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Foster healthy interpersonal relationships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a:t>9. How did Linda’s direct reports view her at first?</a:t>
            </a:r>
          </a:p>
          <a:p>
            <a:pPr marL="114300" lvl="0" indent="-457200">
              <a:buFont typeface="+mj-lt"/>
              <a:buAutoNum type="alphaLcParenR"/>
            </a:pPr>
            <a:r>
              <a:rPr lang="en-US" sz="2500" dirty="0"/>
              <a:t>With admiration</a:t>
            </a:r>
          </a:p>
          <a:p>
            <a:pPr marL="114300" lvl="0" indent="-457200">
              <a:buFont typeface="+mj-lt"/>
              <a:buAutoNum type="alphaLcParenR"/>
            </a:pPr>
            <a:r>
              <a:rPr lang="en-US" sz="2500" dirty="0"/>
              <a:t>With skepticism</a:t>
            </a:r>
          </a:p>
          <a:p>
            <a:pPr marL="114300" lvl="0" indent="-457200">
              <a:buFont typeface="+mj-lt"/>
              <a:buAutoNum type="alphaLcParenR"/>
            </a:pPr>
            <a:r>
              <a:rPr lang="en-US" sz="2500" dirty="0"/>
              <a:t>Ambivalently</a:t>
            </a:r>
          </a:p>
          <a:p>
            <a:pPr marL="114300" lvl="0" indent="-457200">
              <a:buFont typeface="+mj-lt"/>
              <a:buAutoNum type="alphaLcParenR"/>
            </a:pPr>
            <a:r>
              <a:rPr lang="en-US" sz="2500" dirty="0"/>
              <a:t>Hostilely</a:t>
            </a:r>
          </a:p>
          <a:p>
            <a:pPr marL="114300" lvl="0" indent="-457200">
              <a:buFont typeface="+mj-lt"/>
              <a:buAutoNum type="alphaLcParenR"/>
            </a:pPr>
            <a:endParaRPr lang="en-US" sz="2500" dirty="0"/>
          </a:p>
          <a:p>
            <a:pPr lvl="0"/>
            <a:r>
              <a:rPr lang="en-US" sz="2500" dirty="0"/>
              <a:t>10. What did Linda promote?</a:t>
            </a:r>
          </a:p>
          <a:p>
            <a:pPr marL="114300" lvl="0" indent="-457200">
              <a:buFont typeface="+mj-lt"/>
              <a:buAutoNum type="alphaLcParenR"/>
            </a:pPr>
            <a:r>
              <a:rPr lang="en-US" sz="2500" dirty="0"/>
              <a:t>Work-life balance</a:t>
            </a:r>
          </a:p>
          <a:p>
            <a:pPr marL="114300" lvl="0" indent="-457200">
              <a:buFont typeface="+mj-lt"/>
              <a:buAutoNum type="alphaLcParenR"/>
            </a:pPr>
            <a:r>
              <a:rPr lang="en-US" sz="2500" dirty="0"/>
              <a:t>Relationships</a:t>
            </a:r>
          </a:p>
          <a:p>
            <a:pPr marL="114300" lvl="0" indent="-457200">
              <a:buFont typeface="+mj-lt"/>
              <a:buAutoNum type="alphaLcParenR"/>
            </a:pPr>
            <a:r>
              <a:rPr lang="en-US" sz="2500" dirty="0"/>
              <a:t>Collaboration</a:t>
            </a:r>
          </a:p>
          <a:p>
            <a:pPr marL="114300" lvl="0" indent="-457200">
              <a:buFont typeface="+mj-lt"/>
              <a:buAutoNum type="alphaLcParenR"/>
            </a:pPr>
            <a:r>
              <a:rPr lang="en-US" sz="2500" dirty="0"/>
              <a:t>All of these</a:t>
            </a:r>
          </a:p>
          <a:p>
            <a:br>
              <a:rPr lang="en-US" b="1" dirty="0"/>
            </a:br>
            <a:r>
              <a:rPr lang="en-US" b="1" dirty="0"/>
              <a:t> </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5029200"/>
          </a:xfrm>
        </p:spPr>
        <p:txBody>
          <a:bodyPr/>
          <a:lstStyle/>
          <a:p>
            <a:pPr lvl="0"/>
            <a:r>
              <a:rPr lang="en-US" sz="1800" dirty="0"/>
              <a:t>1. Women tend to lead by doing which of these?</a:t>
            </a:r>
          </a:p>
          <a:p>
            <a:pPr lvl="0">
              <a:buFont typeface="+mj-lt"/>
              <a:buAutoNum type="alphaLcParenR"/>
            </a:pPr>
            <a:r>
              <a:rPr lang="en-US" sz="1800" dirty="0">
                <a:solidFill>
                  <a:srgbClr val="FF0000"/>
                </a:solidFill>
              </a:rPr>
              <a:t>Uniting diverse groups</a:t>
            </a:r>
          </a:p>
          <a:p>
            <a:pPr lvl="0">
              <a:buFont typeface="+mj-lt"/>
              <a:buAutoNum type="alphaLcParenR"/>
            </a:pPr>
            <a:r>
              <a:rPr lang="en-US" sz="1800" dirty="0"/>
              <a:t>Fostering competition</a:t>
            </a:r>
          </a:p>
          <a:p>
            <a:pPr lvl="0">
              <a:buFont typeface="+mj-lt"/>
              <a:buAutoNum type="alphaLcParenR"/>
            </a:pPr>
            <a:r>
              <a:rPr lang="en-US" sz="1800" dirty="0"/>
              <a:t>Focusing on results</a:t>
            </a:r>
          </a:p>
          <a:p>
            <a:pPr lvl="0">
              <a:buFont typeface="+mj-lt"/>
              <a:buAutoNum type="alphaLcParenR"/>
            </a:pPr>
            <a:r>
              <a:rPr lang="en-US" sz="1800" dirty="0"/>
              <a:t>None of these</a:t>
            </a:r>
          </a:p>
          <a:p>
            <a:r>
              <a:rPr lang="en-US" sz="1800" dirty="0">
                <a:solidFill>
                  <a:srgbClr val="FF0000"/>
                </a:solidFill>
              </a:rPr>
              <a:t>Women tend to lead by uniting diverse groups. They seek common ground and common goals.</a:t>
            </a:r>
          </a:p>
          <a:p>
            <a:endParaRPr lang="en-US" sz="1800" dirty="0">
              <a:solidFill>
                <a:srgbClr val="FF0000"/>
              </a:solidFill>
            </a:endParaRPr>
          </a:p>
          <a:p>
            <a:pPr lvl="0"/>
            <a:r>
              <a:rPr lang="en-US" sz="1800" dirty="0"/>
              <a:t>2. How does uniting diverse groups benefit the organization?</a:t>
            </a:r>
          </a:p>
          <a:p>
            <a:pPr lvl="0">
              <a:buFont typeface="+mj-lt"/>
              <a:buAutoNum type="alphaLcParenR"/>
            </a:pPr>
            <a:r>
              <a:rPr lang="en-US" sz="1800" dirty="0"/>
              <a:t>It fosters a sense of teamwork</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encourages collaboration</a:t>
            </a:r>
          </a:p>
          <a:p>
            <a:pPr lvl="0">
              <a:buFont typeface="+mj-lt"/>
              <a:buAutoNum type="alphaLcParenR"/>
            </a:pPr>
            <a:r>
              <a:rPr lang="en-US" sz="1800" dirty="0"/>
              <a:t>It establishes shared goals</a:t>
            </a:r>
          </a:p>
          <a:p>
            <a:r>
              <a:rPr lang="en-US" sz="1800" dirty="0">
                <a:solidFill>
                  <a:srgbClr val="FF0000"/>
                </a:solidFill>
              </a:rPr>
              <a:t>Women’s tendency to lead by uniting diverse groups creates greater teamwork and collaboration. It also fosters a sense of shared goals.</a:t>
            </a: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Which is true of women leaders and work-life balance?</a:t>
            </a:r>
          </a:p>
          <a:p>
            <a:pPr lvl="0">
              <a:buFont typeface="+mj-lt"/>
              <a:buAutoNum type="alphaLcParenR"/>
            </a:pPr>
            <a:r>
              <a:rPr lang="en-US" sz="1800" dirty="0"/>
              <a:t>They ignore it</a:t>
            </a:r>
          </a:p>
          <a:p>
            <a:pPr lvl="0">
              <a:buFont typeface="+mj-lt"/>
              <a:buAutoNum type="alphaLcParenR"/>
            </a:pPr>
            <a:r>
              <a:rPr lang="en-US" sz="1800" dirty="0">
                <a:solidFill>
                  <a:srgbClr val="FF0000"/>
                </a:solidFill>
              </a:rPr>
              <a:t>They value it</a:t>
            </a:r>
          </a:p>
          <a:p>
            <a:pPr lvl="0">
              <a:buFont typeface="+mj-lt"/>
              <a:buAutoNum type="alphaLcParenR"/>
            </a:pPr>
            <a:r>
              <a:rPr lang="en-US" sz="1800" dirty="0"/>
              <a:t>They discourage it</a:t>
            </a:r>
          </a:p>
          <a:p>
            <a:pPr lvl="0">
              <a:buFont typeface="+mj-lt"/>
              <a:buAutoNum type="alphaLcParenR"/>
            </a:pPr>
            <a:r>
              <a:rPr lang="en-US" sz="1800" dirty="0"/>
              <a:t>They think it is trivial</a:t>
            </a:r>
          </a:p>
          <a:p>
            <a:r>
              <a:rPr lang="en-US" sz="1800" dirty="0">
                <a:solidFill>
                  <a:srgbClr val="FF0000"/>
                </a:solidFill>
              </a:rPr>
              <a:t>Women leaders tend to value work-life balance. This tends to foster a culture in which employees are better able to seek this balance.</a:t>
            </a:r>
          </a:p>
          <a:p>
            <a:endParaRPr lang="en-US" sz="1800" dirty="0">
              <a:solidFill>
                <a:srgbClr val="FF0000"/>
              </a:solidFill>
            </a:endParaRPr>
          </a:p>
          <a:p>
            <a:pPr lvl="0"/>
            <a:r>
              <a:rPr lang="en-US" sz="1800" dirty="0"/>
              <a:t>4. In what ways do women leaders foster work-life balance?</a:t>
            </a:r>
          </a:p>
          <a:p>
            <a:pPr lvl="0">
              <a:buFont typeface="+mj-lt"/>
              <a:buAutoNum type="alphaLcParenR"/>
            </a:pPr>
            <a:r>
              <a:rPr lang="en-US" sz="1800" dirty="0"/>
              <a:t>Creating family friendly policies</a:t>
            </a:r>
          </a:p>
          <a:p>
            <a:pPr lvl="0">
              <a:buFont typeface="+mj-lt"/>
              <a:buAutoNum type="alphaLcParenR"/>
            </a:pPr>
            <a:r>
              <a:rPr lang="en-US" sz="1800" dirty="0"/>
              <a:t>Not penalizing employees who do not work overtime</a:t>
            </a:r>
          </a:p>
          <a:p>
            <a:pPr lvl="0">
              <a:buFont typeface="+mj-lt"/>
              <a:buAutoNum type="alphaLcParenR"/>
            </a:pPr>
            <a:r>
              <a:rPr lang="en-US" sz="1800" dirty="0"/>
              <a:t>Offering flexible work options</a:t>
            </a:r>
          </a:p>
          <a:p>
            <a:pPr lvl="0">
              <a:buFont typeface="+mj-lt"/>
              <a:buAutoNum type="alphaLcParenR"/>
            </a:pPr>
            <a:r>
              <a:rPr lang="en-US" sz="1800" dirty="0">
                <a:solidFill>
                  <a:srgbClr val="FF0000"/>
                </a:solidFill>
              </a:rPr>
              <a:t>All of these</a:t>
            </a:r>
          </a:p>
          <a:p>
            <a:r>
              <a:rPr lang="en-US" sz="1800" dirty="0">
                <a:solidFill>
                  <a:srgbClr val="FF0000"/>
                </a:solidFill>
              </a:rPr>
              <a:t>Women leaders are more likely than male leaders to offer flexible work arrangements and family friendly benefits and policies. They are also less likely to see attention to family as taking away from work.</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5. Which of the following is true of women leaders and interpersonal relationships?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value them</a:t>
            </a:r>
          </a:p>
          <a:p>
            <a:pPr lvl="0">
              <a:buFont typeface="+mj-lt"/>
              <a:buAutoNum type="alphaLcParenR"/>
            </a:pPr>
            <a:r>
              <a:rPr lang="en-US" sz="1800" dirty="0"/>
              <a:t>They spend time building them</a:t>
            </a:r>
          </a:p>
          <a:p>
            <a:pPr lvl="0">
              <a:buFont typeface="+mj-lt"/>
              <a:buAutoNum type="alphaLcParenR"/>
            </a:pPr>
            <a:r>
              <a:rPr lang="en-US" sz="1800" dirty="0"/>
              <a:t>They encourage employees to foster them</a:t>
            </a:r>
          </a:p>
          <a:p>
            <a:r>
              <a:rPr lang="en-US" sz="1800" dirty="0">
                <a:solidFill>
                  <a:srgbClr val="FF0000"/>
                </a:solidFill>
              </a:rPr>
              <a:t>Women tend to value interpersonal relationships. They spend time building them and encourage their employees to foster them as well.</a:t>
            </a:r>
          </a:p>
          <a:p>
            <a:endParaRPr lang="en-US" sz="1800" dirty="0">
              <a:solidFill>
                <a:srgbClr val="FF0000"/>
              </a:solidFill>
            </a:endParaRPr>
          </a:p>
          <a:p>
            <a:pPr lvl="0"/>
            <a:r>
              <a:rPr lang="en-US" sz="1800" dirty="0"/>
              <a:t>6. Women’s conversation style is often referred to as which of the following? </a:t>
            </a:r>
          </a:p>
          <a:p>
            <a:pPr lvl="0">
              <a:buFont typeface="+mj-lt"/>
              <a:buAutoNum type="alphaLcParenR"/>
            </a:pPr>
            <a:r>
              <a:rPr lang="en-US" sz="1800" dirty="0"/>
              <a:t>Report talk</a:t>
            </a:r>
          </a:p>
          <a:p>
            <a:pPr lvl="0">
              <a:buFont typeface="+mj-lt"/>
              <a:buAutoNum type="alphaLcParenR"/>
            </a:pPr>
            <a:r>
              <a:rPr lang="en-US" sz="1800" dirty="0"/>
              <a:t>Gossip</a:t>
            </a:r>
          </a:p>
          <a:p>
            <a:pPr lvl="0">
              <a:buFont typeface="+mj-lt"/>
              <a:buAutoNum type="alphaLcParenR"/>
            </a:pPr>
            <a:r>
              <a:rPr lang="en-US" sz="1800" dirty="0">
                <a:solidFill>
                  <a:srgbClr val="FF0000"/>
                </a:solidFill>
              </a:rPr>
              <a:t>Rapport talk</a:t>
            </a:r>
          </a:p>
          <a:p>
            <a:pPr lvl="0">
              <a:buFont typeface="+mj-lt"/>
              <a:buAutoNum type="alphaLcParenR"/>
            </a:pPr>
            <a:r>
              <a:rPr lang="en-US" sz="1800" dirty="0"/>
              <a:t>Small talk</a:t>
            </a:r>
          </a:p>
          <a:p>
            <a:r>
              <a:rPr lang="en-US" sz="1800" dirty="0">
                <a:solidFill>
                  <a:srgbClr val="FF0000"/>
                </a:solidFill>
              </a:rPr>
              <a:t>Women tend to engage in what is called rapport talk. This is conversation that is meant to build relationships rather than just convey information.</a:t>
            </a:r>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7. Which is true of women leaders and accountability?</a:t>
            </a:r>
          </a:p>
          <a:p>
            <a:pPr lvl="0">
              <a:buFont typeface="+mj-lt"/>
              <a:buAutoNum type="alphaLcParenR"/>
            </a:pPr>
            <a:r>
              <a:rPr lang="en-US" sz="1800" dirty="0">
                <a:solidFill>
                  <a:srgbClr val="FF0000"/>
                </a:solidFill>
              </a:rPr>
              <a:t>They value it</a:t>
            </a:r>
          </a:p>
          <a:p>
            <a:pPr lvl="0">
              <a:buFont typeface="+mj-lt"/>
              <a:buAutoNum type="alphaLcParenR"/>
            </a:pPr>
            <a:r>
              <a:rPr lang="en-US" sz="1800" dirty="0"/>
              <a:t>They avoid it</a:t>
            </a:r>
          </a:p>
          <a:p>
            <a:pPr lvl="0">
              <a:buFont typeface="+mj-lt"/>
              <a:buAutoNum type="alphaLcParenR"/>
            </a:pPr>
            <a:r>
              <a:rPr lang="en-US" sz="1800" dirty="0"/>
              <a:t>They disregard it</a:t>
            </a:r>
          </a:p>
          <a:p>
            <a:pPr lvl="0">
              <a:buFont typeface="+mj-lt"/>
              <a:buAutoNum type="alphaLcParenR"/>
            </a:pPr>
            <a:r>
              <a:rPr lang="en-US" sz="1800" dirty="0"/>
              <a:t>None of these</a:t>
            </a:r>
          </a:p>
          <a:p>
            <a:r>
              <a:rPr lang="en-US" sz="1800" dirty="0">
                <a:solidFill>
                  <a:srgbClr val="FF0000"/>
                </a:solidFill>
              </a:rPr>
              <a:t>Women leaders tend to value accountability. This fosters a culture of accountability within the larger organization or unit.</a:t>
            </a:r>
          </a:p>
          <a:p>
            <a:endParaRPr lang="en-US" sz="1800" dirty="0">
              <a:solidFill>
                <a:srgbClr val="FF0000"/>
              </a:solidFill>
            </a:endParaRPr>
          </a:p>
          <a:p>
            <a:pPr lvl="0"/>
            <a:r>
              <a:rPr lang="en-US" sz="1800" dirty="0"/>
              <a:t>8. What does a culture of accountability do?</a:t>
            </a:r>
          </a:p>
          <a:p>
            <a:pPr lvl="0">
              <a:buFont typeface="+mj-lt"/>
              <a:buAutoNum type="alphaLcParenR"/>
            </a:pPr>
            <a:r>
              <a:rPr lang="en-US" sz="1800" dirty="0"/>
              <a:t>Encourage transparency</a:t>
            </a:r>
          </a:p>
          <a:p>
            <a:pPr lvl="0">
              <a:buFont typeface="+mj-lt"/>
              <a:buAutoNum type="alphaLcParenR"/>
            </a:pPr>
            <a:r>
              <a:rPr lang="en-US" sz="1800" dirty="0"/>
              <a:t>Encourage honesty</a:t>
            </a:r>
          </a:p>
          <a:p>
            <a:pPr lvl="0">
              <a:buFont typeface="+mj-lt"/>
              <a:buAutoNum type="alphaLcParenR"/>
            </a:pPr>
            <a:r>
              <a:rPr lang="en-US" sz="1800" dirty="0">
                <a:solidFill>
                  <a:srgbClr val="FF0000"/>
                </a:solidFill>
              </a:rPr>
              <a:t>All of these</a:t>
            </a:r>
          </a:p>
          <a:p>
            <a:pPr lvl="0">
              <a:buFont typeface="+mj-lt"/>
              <a:buAutoNum type="alphaLcParenR"/>
            </a:pPr>
            <a:r>
              <a:rPr lang="en-US" sz="1800" dirty="0"/>
              <a:t>Foster healthy interpersonal relationships</a:t>
            </a:r>
          </a:p>
          <a:p>
            <a:r>
              <a:rPr lang="en-US" sz="1800" dirty="0">
                <a:solidFill>
                  <a:srgbClr val="FF0000"/>
                </a:solidFill>
              </a:rPr>
              <a:t>A culture of accountability has many benefits. It encourages honesty and transparency, and also fosters healthy personal relationships.</a:t>
            </a: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a:t>9. How did Linda’s direct reports view her at first?</a:t>
            </a:r>
          </a:p>
          <a:p>
            <a:pPr lvl="0">
              <a:buFont typeface="+mj-lt"/>
              <a:buAutoNum type="alphaLcParenR"/>
            </a:pPr>
            <a:r>
              <a:rPr lang="en-US" sz="1800" dirty="0"/>
              <a:t>With admiration</a:t>
            </a:r>
          </a:p>
          <a:p>
            <a:pPr lvl="0">
              <a:buFont typeface="+mj-lt"/>
              <a:buAutoNum type="alphaLcParenR"/>
            </a:pPr>
            <a:r>
              <a:rPr lang="en-US" sz="1800" dirty="0">
                <a:solidFill>
                  <a:srgbClr val="FF0000"/>
                </a:solidFill>
              </a:rPr>
              <a:t>With skepticism</a:t>
            </a:r>
          </a:p>
          <a:p>
            <a:pPr lvl="0">
              <a:buFont typeface="+mj-lt"/>
              <a:buAutoNum type="alphaLcParenR"/>
            </a:pPr>
            <a:r>
              <a:rPr lang="en-US" sz="1800" dirty="0"/>
              <a:t>Ambivalently</a:t>
            </a:r>
          </a:p>
          <a:p>
            <a:pPr lvl="0">
              <a:buFont typeface="+mj-lt"/>
              <a:buAutoNum type="alphaLcParenR"/>
            </a:pPr>
            <a:r>
              <a:rPr lang="en-US" sz="1800" dirty="0"/>
              <a:t>Hostilely</a:t>
            </a:r>
          </a:p>
          <a:p>
            <a:r>
              <a:rPr lang="en-US" sz="1800" dirty="0">
                <a:solidFill>
                  <a:srgbClr val="FF0000"/>
                </a:solidFill>
              </a:rPr>
              <a:t>Linda’s people were at first skeptical. They had never had a woman as a manager.</a:t>
            </a:r>
          </a:p>
          <a:p>
            <a:endParaRPr lang="en-US" sz="1800" dirty="0">
              <a:solidFill>
                <a:srgbClr val="FF0000"/>
              </a:solidFill>
            </a:endParaRPr>
          </a:p>
          <a:p>
            <a:pPr lvl="0"/>
            <a:r>
              <a:rPr lang="en-US" sz="1800" dirty="0"/>
              <a:t>10. What did Linda promote?</a:t>
            </a:r>
          </a:p>
          <a:p>
            <a:pPr lvl="0">
              <a:buFont typeface="+mj-lt"/>
              <a:buAutoNum type="alphaLcParenR"/>
            </a:pPr>
            <a:r>
              <a:rPr lang="en-US" sz="1800" dirty="0"/>
              <a:t>Work-life balance</a:t>
            </a:r>
          </a:p>
          <a:p>
            <a:pPr lvl="0">
              <a:buFont typeface="+mj-lt"/>
              <a:buAutoNum type="alphaLcParenR"/>
            </a:pPr>
            <a:r>
              <a:rPr lang="en-US" sz="1800" dirty="0"/>
              <a:t>Relationships</a:t>
            </a:r>
          </a:p>
          <a:p>
            <a:pPr lvl="0">
              <a:buFont typeface="+mj-lt"/>
              <a:buAutoNum type="alphaLcParenR"/>
            </a:pPr>
            <a:r>
              <a:rPr lang="en-US" sz="1800" dirty="0"/>
              <a:t>Collaboration</a:t>
            </a:r>
          </a:p>
          <a:p>
            <a:pPr lvl="0">
              <a:buFont typeface="+mj-lt"/>
              <a:buAutoNum type="alphaLcParenR"/>
            </a:pPr>
            <a:r>
              <a:rPr lang="en-US" sz="1800" dirty="0">
                <a:solidFill>
                  <a:srgbClr val="FF0000"/>
                </a:solidFill>
              </a:rPr>
              <a:t>All of these</a:t>
            </a:r>
          </a:p>
          <a:p>
            <a:r>
              <a:rPr lang="en-US" sz="1800" dirty="0">
                <a:solidFill>
                  <a:srgbClr val="FF0000"/>
                </a:solidFill>
              </a:rPr>
              <a:t>Linda promoted work-life balance to her employees. She also encouraged them to collaborate and build relationships.</a:t>
            </a:r>
          </a:p>
          <a:p>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Benefits of Women’s Leadership</a:t>
            </a:r>
            <a:endParaRPr lang="en-US" noProof="0" dirty="0"/>
          </a:p>
        </p:txBody>
      </p:sp>
      <p:sp>
        <p:nvSpPr>
          <p:cNvPr id="28676" name="Text Placeholder 3"/>
          <p:cNvSpPr>
            <a:spLocks noGrp="1"/>
          </p:cNvSpPr>
          <p:nvPr>
            <p:ph type="body" sz="quarter" idx="10"/>
          </p:nvPr>
        </p:nvSpPr>
        <p:spPr>
          <a:ln>
            <a:miter lim="800000"/>
            <a:headEnd/>
            <a:tailEnd/>
          </a:ln>
        </p:spPr>
        <p:txBody>
          <a:bodyPr/>
          <a:lstStyle/>
          <a:p>
            <a:r>
              <a:rPr lang="en-US" sz="2800" i="1" dirty="0"/>
              <a:t>I always did something I was a little not ready to do. I think that’s how you grow.</a:t>
            </a:r>
          </a:p>
          <a:p>
            <a:endParaRPr lang="en-US" sz="2800" i="1" dirty="0"/>
          </a:p>
          <a:p>
            <a:pPr algn="ctr"/>
            <a:r>
              <a:rPr lang="en-US" sz="2800" b="1" i="1" dirty="0"/>
              <a:t>Melissa Mayer</a:t>
            </a:r>
            <a:endParaRPr lang="en-US" sz="2800" i="1" dirty="0"/>
          </a:p>
          <a:p>
            <a:endParaRPr lang="en-US" sz="2800" i="1" dirty="0"/>
          </a:p>
        </p:txBody>
      </p:sp>
      <p:sp>
        <p:nvSpPr>
          <p:cNvPr id="28675" name="Content Placeholder 2"/>
          <p:cNvSpPr>
            <a:spLocks noGrp="1"/>
          </p:cNvSpPr>
          <p:nvPr>
            <p:ph type="body" sz="quarter" idx="11"/>
          </p:nvPr>
        </p:nvSpPr>
        <p:spPr/>
        <p:txBody>
          <a:bodyPr/>
          <a:lstStyle/>
          <a:p>
            <a:pPr indent="0"/>
            <a:r>
              <a:rPr lang="en-US" sz="2500" dirty="0"/>
              <a:t>Once you examine some of the common traits of women’s leadership, it is clear that there are many benefits to having women in leadership positions. Encourage your organization to focus on developing women as leaders.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0D691EB-FBE0-46ED-BC2F-37F6769DCB5B}"/>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noProof="0" dirty="0"/>
              <a:t>Greater Collaboration</a:t>
            </a:r>
          </a:p>
        </p:txBody>
      </p:sp>
      <p:grpSp>
        <p:nvGrpSpPr>
          <p:cNvPr id="2" name="Group 1">
            <a:extLst>
              <a:ext uri="{FF2B5EF4-FFF2-40B4-BE49-F238E27FC236}">
                <a16:creationId xmlns:a16="http://schemas.microsoft.com/office/drawing/2014/main" id="{3E18A2AA-D46A-42ED-842C-B6DEDA1559AE}"/>
              </a:ext>
            </a:extLst>
          </p:cNvPr>
          <p:cNvGrpSpPr/>
          <p:nvPr/>
        </p:nvGrpSpPr>
        <p:grpSpPr>
          <a:xfrm>
            <a:off x="685800" y="1415979"/>
            <a:ext cx="7848600" cy="4965841"/>
            <a:chOff x="685800" y="1415979"/>
            <a:chExt cx="7848600" cy="4965841"/>
          </a:xfrm>
        </p:grpSpPr>
        <p:sp>
          <p:nvSpPr>
            <p:cNvPr id="3" name="Rectangle 2">
              <a:extLst>
                <a:ext uri="{FF2B5EF4-FFF2-40B4-BE49-F238E27FC236}">
                  <a16:creationId xmlns:a16="http://schemas.microsoft.com/office/drawing/2014/main" id="{A04085DB-4B97-4D1A-9738-50CCB9DE9FCC}"/>
                </a:ext>
              </a:extLst>
            </p:cNvPr>
            <p:cNvSpPr/>
            <p:nvPr/>
          </p:nvSpPr>
          <p:spPr>
            <a:xfrm>
              <a:off x="685800" y="1976859"/>
              <a:ext cx="7848600" cy="957600"/>
            </a:xfrm>
            <a:prstGeom prst="rect">
              <a:avLst/>
            </a:pr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FF07725-931D-493E-8D96-A4502BCE3DF8}"/>
                </a:ext>
              </a:extLst>
            </p:cNvPr>
            <p:cNvSpPr/>
            <p:nvPr/>
          </p:nvSpPr>
          <p:spPr>
            <a:xfrm>
              <a:off x="1078230" y="1415979"/>
              <a:ext cx="5494020" cy="1121760"/>
            </a:xfrm>
            <a:custGeom>
              <a:avLst/>
              <a:gdLst>
                <a:gd name="connsiteX0" fmla="*/ 0 w 5494020"/>
                <a:gd name="connsiteY0" fmla="*/ 186964 h 1121760"/>
                <a:gd name="connsiteX1" fmla="*/ 186964 w 5494020"/>
                <a:gd name="connsiteY1" fmla="*/ 0 h 1121760"/>
                <a:gd name="connsiteX2" fmla="*/ 5307056 w 5494020"/>
                <a:gd name="connsiteY2" fmla="*/ 0 h 1121760"/>
                <a:gd name="connsiteX3" fmla="*/ 5494020 w 5494020"/>
                <a:gd name="connsiteY3" fmla="*/ 186964 h 1121760"/>
                <a:gd name="connsiteX4" fmla="*/ 5494020 w 5494020"/>
                <a:gd name="connsiteY4" fmla="*/ 934796 h 1121760"/>
                <a:gd name="connsiteX5" fmla="*/ 5307056 w 5494020"/>
                <a:gd name="connsiteY5" fmla="*/ 1121760 h 1121760"/>
                <a:gd name="connsiteX6" fmla="*/ 186964 w 5494020"/>
                <a:gd name="connsiteY6" fmla="*/ 1121760 h 1121760"/>
                <a:gd name="connsiteX7" fmla="*/ 0 w 5494020"/>
                <a:gd name="connsiteY7" fmla="*/ 934796 h 1121760"/>
                <a:gd name="connsiteX8" fmla="*/ 0 w 5494020"/>
                <a:gd name="connsiteY8" fmla="*/ 186964 h 112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020" h="1121760">
                  <a:moveTo>
                    <a:pt x="0" y="186964"/>
                  </a:moveTo>
                  <a:cubicBezTo>
                    <a:pt x="0" y="83707"/>
                    <a:pt x="83707" y="0"/>
                    <a:pt x="186964" y="0"/>
                  </a:cubicBezTo>
                  <a:lnTo>
                    <a:pt x="5307056" y="0"/>
                  </a:lnTo>
                  <a:cubicBezTo>
                    <a:pt x="5410313" y="0"/>
                    <a:pt x="5494020" y="83707"/>
                    <a:pt x="5494020" y="186964"/>
                  </a:cubicBezTo>
                  <a:lnTo>
                    <a:pt x="5494020" y="934796"/>
                  </a:lnTo>
                  <a:cubicBezTo>
                    <a:pt x="5494020" y="1038053"/>
                    <a:pt x="5410313" y="1121760"/>
                    <a:pt x="5307056" y="1121760"/>
                  </a:cubicBezTo>
                  <a:lnTo>
                    <a:pt x="186964" y="1121760"/>
                  </a:lnTo>
                  <a:cubicBezTo>
                    <a:pt x="83707" y="1121760"/>
                    <a:pt x="0" y="1038053"/>
                    <a:pt x="0" y="934796"/>
                  </a:cubicBezTo>
                  <a:lnTo>
                    <a:pt x="0" y="186964"/>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262421" tIns="54760" rIns="262421" bIns="54760" numCol="1" spcCol="1270" anchor="ctr" anchorCtr="0">
              <a:noAutofit/>
            </a:bodyPr>
            <a:lstStyle/>
            <a:p>
              <a:pPr marL="0" lvl="0" indent="0" algn="l" defTabSz="1244600">
                <a:lnSpc>
                  <a:spcPct val="90000"/>
                </a:lnSpc>
                <a:spcBef>
                  <a:spcPct val="0"/>
                </a:spcBef>
                <a:spcAft>
                  <a:spcPct val="35000"/>
                </a:spcAft>
                <a:buNone/>
              </a:pPr>
              <a:r>
                <a:rPr lang="en-US" sz="2800" kern="1200" dirty="0"/>
                <a:t>Common goal</a:t>
              </a:r>
            </a:p>
          </p:txBody>
        </p:sp>
        <p:sp>
          <p:nvSpPr>
            <p:cNvPr id="6" name="Rectangle 5">
              <a:extLst>
                <a:ext uri="{FF2B5EF4-FFF2-40B4-BE49-F238E27FC236}">
                  <a16:creationId xmlns:a16="http://schemas.microsoft.com/office/drawing/2014/main" id="{ABF38815-46ED-4F93-9425-4EB7D37C64DD}"/>
                </a:ext>
              </a:extLst>
            </p:cNvPr>
            <p:cNvSpPr/>
            <p:nvPr/>
          </p:nvSpPr>
          <p:spPr>
            <a:xfrm>
              <a:off x="685800" y="3700539"/>
              <a:ext cx="7848600" cy="957600"/>
            </a:xfrm>
            <a:prstGeom prst="rect">
              <a:avLst/>
            </a:prstGeom>
          </p:spPr>
          <p:style>
            <a:lnRef idx="1">
              <a:schemeClr val="accent3">
                <a:hueOff val="-4194734"/>
                <a:satOff val="-12560"/>
                <a:lumOff val="-156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8E3F819-79EC-4D4E-AD9E-028A3B15E1B8}"/>
                </a:ext>
              </a:extLst>
            </p:cNvPr>
            <p:cNvSpPr/>
            <p:nvPr/>
          </p:nvSpPr>
          <p:spPr>
            <a:xfrm>
              <a:off x="1078230" y="3139659"/>
              <a:ext cx="5494020" cy="1121760"/>
            </a:xfrm>
            <a:custGeom>
              <a:avLst/>
              <a:gdLst>
                <a:gd name="connsiteX0" fmla="*/ 0 w 5494020"/>
                <a:gd name="connsiteY0" fmla="*/ 186964 h 1121760"/>
                <a:gd name="connsiteX1" fmla="*/ 186964 w 5494020"/>
                <a:gd name="connsiteY1" fmla="*/ 0 h 1121760"/>
                <a:gd name="connsiteX2" fmla="*/ 5307056 w 5494020"/>
                <a:gd name="connsiteY2" fmla="*/ 0 h 1121760"/>
                <a:gd name="connsiteX3" fmla="*/ 5494020 w 5494020"/>
                <a:gd name="connsiteY3" fmla="*/ 186964 h 1121760"/>
                <a:gd name="connsiteX4" fmla="*/ 5494020 w 5494020"/>
                <a:gd name="connsiteY4" fmla="*/ 934796 h 1121760"/>
                <a:gd name="connsiteX5" fmla="*/ 5307056 w 5494020"/>
                <a:gd name="connsiteY5" fmla="*/ 1121760 h 1121760"/>
                <a:gd name="connsiteX6" fmla="*/ 186964 w 5494020"/>
                <a:gd name="connsiteY6" fmla="*/ 1121760 h 1121760"/>
                <a:gd name="connsiteX7" fmla="*/ 0 w 5494020"/>
                <a:gd name="connsiteY7" fmla="*/ 934796 h 1121760"/>
                <a:gd name="connsiteX8" fmla="*/ 0 w 5494020"/>
                <a:gd name="connsiteY8" fmla="*/ 186964 h 112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020" h="1121760">
                  <a:moveTo>
                    <a:pt x="0" y="186964"/>
                  </a:moveTo>
                  <a:cubicBezTo>
                    <a:pt x="0" y="83707"/>
                    <a:pt x="83707" y="0"/>
                    <a:pt x="186964" y="0"/>
                  </a:cubicBezTo>
                  <a:lnTo>
                    <a:pt x="5307056" y="0"/>
                  </a:lnTo>
                  <a:cubicBezTo>
                    <a:pt x="5410313" y="0"/>
                    <a:pt x="5494020" y="83707"/>
                    <a:pt x="5494020" y="186964"/>
                  </a:cubicBezTo>
                  <a:lnTo>
                    <a:pt x="5494020" y="934796"/>
                  </a:lnTo>
                  <a:cubicBezTo>
                    <a:pt x="5494020" y="1038053"/>
                    <a:pt x="5410313" y="1121760"/>
                    <a:pt x="5307056" y="1121760"/>
                  </a:cubicBezTo>
                  <a:lnTo>
                    <a:pt x="186964" y="1121760"/>
                  </a:lnTo>
                  <a:cubicBezTo>
                    <a:pt x="83707" y="1121760"/>
                    <a:pt x="0" y="1038053"/>
                    <a:pt x="0" y="934796"/>
                  </a:cubicBezTo>
                  <a:lnTo>
                    <a:pt x="0" y="186964"/>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262421" tIns="54760" rIns="262421" bIns="54760" numCol="1" spcCol="1270" anchor="ctr" anchorCtr="0">
              <a:noAutofit/>
            </a:bodyPr>
            <a:lstStyle/>
            <a:p>
              <a:pPr marL="0" lvl="0" indent="0" algn="l" defTabSz="1244600">
                <a:lnSpc>
                  <a:spcPct val="90000"/>
                </a:lnSpc>
                <a:spcBef>
                  <a:spcPct val="0"/>
                </a:spcBef>
                <a:spcAft>
                  <a:spcPct val="35000"/>
                </a:spcAft>
                <a:buNone/>
              </a:pPr>
              <a:r>
                <a:rPr lang="en-US" sz="2800" kern="1200" dirty="0"/>
                <a:t>Builds relationships</a:t>
              </a:r>
            </a:p>
          </p:txBody>
        </p:sp>
        <p:sp>
          <p:nvSpPr>
            <p:cNvPr id="8" name="Rectangle 7">
              <a:extLst>
                <a:ext uri="{FF2B5EF4-FFF2-40B4-BE49-F238E27FC236}">
                  <a16:creationId xmlns:a16="http://schemas.microsoft.com/office/drawing/2014/main" id="{645C388C-9C24-4C6D-81B6-5C4116C0768A}"/>
                </a:ext>
              </a:extLst>
            </p:cNvPr>
            <p:cNvSpPr/>
            <p:nvPr/>
          </p:nvSpPr>
          <p:spPr>
            <a:xfrm>
              <a:off x="685800" y="5424220"/>
              <a:ext cx="7848600" cy="957600"/>
            </a:xfrm>
            <a:prstGeom prst="rect">
              <a:avLst/>
            </a:prstGeom>
          </p:spPr>
          <p:style>
            <a:lnRef idx="1">
              <a:schemeClr val="accent3">
                <a:hueOff val="-8389469"/>
                <a:satOff val="-25119"/>
                <a:lumOff val="-313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1F85E2D-3E75-4D15-85A7-8D0DAABE6BE7}"/>
                </a:ext>
              </a:extLst>
            </p:cNvPr>
            <p:cNvSpPr/>
            <p:nvPr/>
          </p:nvSpPr>
          <p:spPr>
            <a:xfrm>
              <a:off x="1078230" y="4863340"/>
              <a:ext cx="5494020" cy="1121760"/>
            </a:xfrm>
            <a:custGeom>
              <a:avLst/>
              <a:gdLst>
                <a:gd name="connsiteX0" fmla="*/ 0 w 5494020"/>
                <a:gd name="connsiteY0" fmla="*/ 186964 h 1121760"/>
                <a:gd name="connsiteX1" fmla="*/ 186964 w 5494020"/>
                <a:gd name="connsiteY1" fmla="*/ 0 h 1121760"/>
                <a:gd name="connsiteX2" fmla="*/ 5307056 w 5494020"/>
                <a:gd name="connsiteY2" fmla="*/ 0 h 1121760"/>
                <a:gd name="connsiteX3" fmla="*/ 5494020 w 5494020"/>
                <a:gd name="connsiteY3" fmla="*/ 186964 h 1121760"/>
                <a:gd name="connsiteX4" fmla="*/ 5494020 w 5494020"/>
                <a:gd name="connsiteY4" fmla="*/ 934796 h 1121760"/>
                <a:gd name="connsiteX5" fmla="*/ 5307056 w 5494020"/>
                <a:gd name="connsiteY5" fmla="*/ 1121760 h 1121760"/>
                <a:gd name="connsiteX6" fmla="*/ 186964 w 5494020"/>
                <a:gd name="connsiteY6" fmla="*/ 1121760 h 1121760"/>
                <a:gd name="connsiteX7" fmla="*/ 0 w 5494020"/>
                <a:gd name="connsiteY7" fmla="*/ 934796 h 1121760"/>
                <a:gd name="connsiteX8" fmla="*/ 0 w 5494020"/>
                <a:gd name="connsiteY8" fmla="*/ 186964 h 112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020" h="1121760">
                  <a:moveTo>
                    <a:pt x="0" y="186964"/>
                  </a:moveTo>
                  <a:cubicBezTo>
                    <a:pt x="0" y="83707"/>
                    <a:pt x="83707" y="0"/>
                    <a:pt x="186964" y="0"/>
                  </a:cubicBezTo>
                  <a:lnTo>
                    <a:pt x="5307056" y="0"/>
                  </a:lnTo>
                  <a:cubicBezTo>
                    <a:pt x="5410313" y="0"/>
                    <a:pt x="5494020" y="83707"/>
                    <a:pt x="5494020" y="186964"/>
                  </a:cubicBezTo>
                  <a:lnTo>
                    <a:pt x="5494020" y="934796"/>
                  </a:lnTo>
                  <a:cubicBezTo>
                    <a:pt x="5494020" y="1038053"/>
                    <a:pt x="5410313" y="1121760"/>
                    <a:pt x="5307056" y="1121760"/>
                  </a:cubicBezTo>
                  <a:lnTo>
                    <a:pt x="186964" y="1121760"/>
                  </a:lnTo>
                  <a:cubicBezTo>
                    <a:pt x="83707" y="1121760"/>
                    <a:pt x="0" y="1038053"/>
                    <a:pt x="0" y="934796"/>
                  </a:cubicBezTo>
                  <a:lnTo>
                    <a:pt x="0" y="186964"/>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262421" tIns="54760" rIns="262421" bIns="54760" numCol="1" spcCol="1270" anchor="ctr" anchorCtr="0">
              <a:noAutofit/>
            </a:bodyPr>
            <a:lstStyle/>
            <a:p>
              <a:pPr marL="0" lvl="0" indent="0" algn="l" defTabSz="1244600">
                <a:lnSpc>
                  <a:spcPct val="90000"/>
                </a:lnSpc>
                <a:spcBef>
                  <a:spcPct val="0"/>
                </a:spcBef>
                <a:spcAft>
                  <a:spcPct val="35000"/>
                </a:spcAft>
                <a:buNone/>
              </a:pPr>
              <a:r>
                <a:rPr lang="en-US" sz="2800" kern="1200" dirty="0"/>
                <a:t>Collaboration makes the best use of it’s most valuable resource</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E7D50A3-D396-479D-9B09-3200F8C86E87}"/>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Culture of Work-Life Balance</a:t>
            </a:r>
            <a:endParaRPr lang="en-US" noProof="0" dirty="0"/>
          </a:p>
        </p:txBody>
      </p:sp>
      <p:grpSp>
        <p:nvGrpSpPr>
          <p:cNvPr id="2" name="Group 1">
            <a:extLst>
              <a:ext uri="{FF2B5EF4-FFF2-40B4-BE49-F238E27FC236}">
                <a16:creationId xmlns:a16="http://schemas.microsoft.com/office/drawing/2014/main" id="{3E624DF2-78F0-40A5-88EA-838AFA6F67E0}"/>
              </a:ext>
            </a:extLst>
          </p:cNvPr>
          <p:cNvGrpSpPr/>
          <p:nvPr/>
        </p:nvGrpSpPr>
        <p:grpSpPr>
          <a:xfrm>
            <a:off x="685800" y="1677234"/>
            <a:ext cx="8001000" cy="4722729"/>
            <a:chOff x="685800" y="1677234"/>
            <a:chExt cx="8001000" cy="4722729"/>
          </a:xfrm>
        </p:grpSpPr>
        <p:sp>
          <p:nvSpPr>
            <p:cNvPr id="3" name="Freeform: Shape 2">
              <a:extLst>
                <a:ext uri="{FF2B5EF4-FFF2-40B4-BE49-F238E27FC236}">
                  <a16:creationId xmlns:a16="http://schemas.microsoft.com/office/drawing/2014/main" id="{13B97743-F481-45FD-96F7-9C7A3A0C6910}"/>
                </a:ext>
              </a:extLst>
            </p:cNvPr>
            <p:cNvSpPr/>
            <p:nvPr/>
          </p:nvSpPr>
          <p:spPr>
            <a:xfrm>
              <a:off x="685800" y="5232705"/>
              <a:ext cx="8001000" cy="1167258"/>
            </a:xfrm>
            <a:custGeom>
              <a:avLst/>
              <a:gdLst>
                <a:gd name="connsiteX0" fmla="*/ 0 w 8001000"/>
                <a:gd name="connsiteY0" fmla="*/ 0 h 1167258"/>
                <a:gd name="connsiteX1" fmla="*/ 8001000 w 8001000"/>
                <a:gd name="connsiteY1" fmla="*/ 0 h 1167258"/>
                <a:gd name="connsiteX2" fmla="*/ 8001000 w 8001000"/>
                <a:gd name="connsiteY2" fmla="*/ 1167258 h 1167258"/>
                <a:gd name="connsiteX3" fmla="*/ 0 w 8001000"/>
                <a:gd name="connsiteY3" fmla="*/ 1167258 h 1167258"/>
                <a:gd name="connsiteX4" fmla="*/ 0 w 8001000"/>
                <a:gd name="connsiteY4" fmla="*/ 0 h 1167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000" h="1167258">
                  <a:moveTo>
                    <a:pt x="0" y="0"/>
                  </a:moveTo>
                  <a:lnTo>
                    <a:pt x="8001000" y="0"/>
                  </a:lnTo>
                  <a:lnTo>
                    <a:pt x="8001000" y="1167258"/>
                  </a:lnTo>
                  <a:lnTo>
                    <a:pt x="0" y="1167258"/>
                  </a:lnTo>
                  <a:lnTo>
                    <a:pt x="0" y="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Promotes happier, healthier workplaces.</a:t>
              </a:r>
            </a:p>
          </p:txBody>
        </p:sp>
        <p:sp>
          <p:nvSpPr>
            <p:cNvPr id="4" name="Freeform: Shape 3">
              <a:extLst>
                <a:ext uri="{FF2B5EF4-FFF2-40B4-BE49-F238E27FC236}">
                  <a16:creationId xmlns:a16="http://schemas.microsoft.com/office/drawing/2014/main" id="{13A990B5-8DAB-4D67-AD69-A8DDE2E8448D}"/>
                </a:ext>
              </a:extLst>
            </p:cNvPr>
            <p:cNvSpPr/>
            <p:nvPr/>
          </p:nvSpPr>
          <p:spPr>
            <a:xfrm rot="21600000">
              <a:off x="685800" y="3454969"/>
              <a:ext cx="8001000" cy="1795245"/>
            </a:xfrm>
            <a:custGeom>
              <a:avLst/>
              <a:gdLst>
                <a:gd name="connsiteX0" fmla="*/ 0 w 8001000"/>
                <a:gd name="connsiteY0" fmla="*/ 628748 h 1795244"/>
                <a:gd name="connsiteX1" fmla="*/ 3776095 w 8001000"/>
                <a:gd name="connsiteY1" fmla="*/ 628748 h 1795244"/>
                <a:gd name="connsiteX2" fmla="*/ 3776095 w 8001000"/>
                <a:gd name="connsiteY2" fmla="*/ 448811 h 1795244"/>
                <a:gd name="connsiteX3" fmla="*/ 3551689 w 8001000"/>
                <a:gd name="connsiteY3" fmla="*/ 448811 h 1795244"/>
                <a:gd name="connsiteX4" fmla="*/ 4000500 w 8001000"/>
                <a:gd name="connsiteY4" fmla="*/ 0 h 1795244"/>
                <a:gd name="connsiteX5" fmla="*/ 4449311 w 8001000"/>
                <a:gd name="connsiteY5" fmla="*/ 448811 h 1795244"/>
                <a:gd name="connsiteX6" fmla="*/ 4224906 w 8001000"/>
                <a:gd name="connsiteY6" fmla="*/ 448811 h 1795244"/>
                <a:gd name="connsiteX7" fmla="*/ 4224906 w 8001000"/>
                <a:gd name="connsiteY7" fmla="*/ 628748 h 1795244"/>
                <a:gd name="connsiteX8" fmla="*/ 8001000 w 8001000"/>
                <a:gd name="connsiteY8" fmla="*/ 628748 h 1795244"/>
                <a:gd name="connsiteX9" fmla="*/ 8001000 w 8001000"/>
                <a:gd name="connsiteY9" fmla="*/ 1795244 h 1795244"/>
                <a:gd name="connsiteX10" fmla="*/ 0 w 8001000"/>
                <a:gd name="connsiteY10" fmla="*/ 1795244 h 1795244"/>
                <a:gd name="connsiteX11" fmla="*/ 0 w 8001000"/>
                <a:gd name="connsiteY11" fmla="*/ 628748 h 179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1000" h="1795244">
                  <a:moveTo>
                    <a:pt x="8001000" y="1166496"/>
                  </a:moveTo>
                  <a:lnTo>
                    <a:pt x="4224905" y="1166496"/>
                  </a:lnTo>
                  <a:lnTo>
                    <a:pt x="4224905" y="1346433"/>
                  </a:lnTo>
                  <a:lnTo>
                    <a:pt x="4449311" y="1346433"/>
                  </a:lnTo>
                  <a:lnTo>
                    <a:pt x="4000500" y="1795243"/>
                  </a:lnTo>
                  <a:lnTo>
                    <a:pt x="3551689" y="1346433"/>
                  </a:lnTo>
                  <a:lnTo>
                    <a:pt x="3776094" y="1346433"/>
                  </a:lnTo>
                  <a:lnTo>
                    <a:pt x="3776094" y="1166496"/>
                  </a:lnTo>
                  <a:lnTo>
                    <a:pt x="0" y="1166496"/>
                  </a:lnTo>
                  <a:lnTo>
                    <a:pt x="0" y="1"/>
                  </a:lnTo>
                  <a:lnTo>
                    <a:pt x="8001000" y="1"/>
                  </a:lnTo>
                  <a:lnTo>
                    <a:pt x="8001000" y="1166496"/>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77799" tIns="177801" rIns="177800" bIns="806548" numCol="1" spcCol="1270" anchor="ctr" anchorCtr="0">
              <a:noAutofit/>
            </a:bodyPr>
            <a:lstStyle/>
            <a:p>
              <a:pPr marL="0" lvl="0" indent="0" algn="ctr" defTabSz="1111250">
                <a:lnSpc>
                  <a:spcPct val="90000"/>
                </a:lnSpc>
                <a:spcBef>
                  <a:spcPct val="0"/>
                </a:spcBef>
                <a:spcAft>
                  <a:spcPct val="35000"/>
                </a:spcAft>
                <a:buNone/>
              </a:pPr>
              <a:r>
                <a:rPr lang="en-US" sz="2500" kern="1200" dirty="0"/>
                <a:t>Employees don’t feel as if they have to choose work or family life.</a:t>
              </a:r>
            </a:p>
          </p:txBody>
        </p:sp>
        <p:sp>
          <p:nvSpPr>
            <p:cNvPr id="6" name="Freeform: Shape 5">
              <a:extLst>
                <a:ext uri="{FF2B5EF4-FFF2-40B4-BE49-F238E27FC236}">
                  <a16:creationId xmlns:a16="http://schemas.microsoft.com/office/drawing/2014/main" id="{B7FD58F7-465B-4EF9-86CE-7BD5324B2D56}"/>
                </a:ext>
              </a:extLst>
            </p:cNvPr>
            <p:cNvSpPr/>
            <p:nvPr/>
          </p:nvSpPr>
          <p:spPr>
            <a:xfrm rot="21600000">
              <a:off x="685800" y="1677234"/>
              <a:ext cx="8001000" cy="1795246"/>
            </a:xfrm>
            <a:custGeom>
              <a:avLst/>
              <a:gdLst>
                <a:gd name="connsiteX0" fmla="*/ 0 w 8001000"/>
                <a:gd name="connsiteY0" fmla="*/ 628748 h 1795244"/>
                <a:gd name="connsiteX1" fmla="*/ 3776095 w 8001000"/>
                <a:gd name="connsiteY1" fmla="*/ 628748 h 1795244"/>
                <a:gd name="connsiteX2" fmla="*/ 3776095 w 8001000"/>
                <a:gd name="connsiteY2" fmla="*/ 448811 h 1795244"/>
                <a:gd name="connsiteX3" fmla="*/ 3551689 w 8001000"/>
                <a:gd name="connsiteY3" fmla="*/ 448811 h 1795244"/>
                <a:gd name="connsiteX4" fmla="*/ 4000500 w 8001000"/>
                <a:gd name="connsiteY4" fmla="*/ 0 h 1795244"/>
                <a:gd name="connsiteX5" fmla="*/ 4449311 w 8001000"/>
                <a:gd name="connsiteY5" fmla="*/ 448811 h 1795244"/>
                <a:gd name="connsiteX6" fmla="*/ 4224906 w 8001000"/>
                <a:gd name="connsiteY6" fmla="*/ 448811 h 1795244"/>
                <a:gd name="connsiteX7" fmla="*/ 4224906 w 8001000"/>
                <a:gd name="connsiteY7" fmla="*/ 628748 h 1795244"/>
                <a:gd name="connsiteX8" fmla="*/ 8001000 w 8001000"/>
                <a:gd name="connsiteY8" fmla="*/ 628748 h 1795244"/>
                <a:gd name="connsiteX9" fmla="*/ 8001000 w 8001000"/>
                <a:gd name="connsiteY9" fmla="*/ 1795244 h 1795244"/>
                <a:gd name="connsiteX10" fmla="*/ 0 w 8001000"/>
                <a:gd name="connsiteY10" fmla="*/ 1795244 h 1795244"/>
                <a:gd name="connsiteX11" fmla="*/ 0 w 8001000"/>
                <a:gd name="connsiteY11" fmla="*/ 628748 h 179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1000" h="1795244">
                  <a:moveTo>
                    <a:pt x="8001000" y="1166496"/>
                  </a:moveTo>
                  <a:lnTo>
                    <a:pt x="4224905" y="1166496"/>
                  </a:lnTo>
                  <a:lnTo>
                    <a:pt x="4224905" y="1346433"/>
                  </a:lnTo>
                  <a:lnTo>
                    <a:pt x="4449311" y="1346433"/>
                  </a:lnTo>
                  <a:lnTo>
                    <a:pt x="4000500" y="1795243"/>
                  </a:lnTo>
                  <a:lnTo>
                    <a:pt x="3551689" y="1346433"/>
                  </a:lnTo>
                  <a:lnTo>
                    <a:pt x="3776094" y="1346433"/>
                  </a:lnTo>
                  <a:lnTo>
                    <a:pt x="3776094" y="1166496"/>
                  </a:lnTo>
                  <a:lnTo>
                    <a:pt x="0" y="1166496"/>
                  </a:lnTo>
                  <a:lnTo>
                    <a:pt x="0" y="1"/>
                  </a:lnTo>
                  <a:lnTo>
                    <a:pt x="8001000" y="1"/>
                  </a:lnTo>
                  <a:lnTo>
                    <a:pt x="8001000" y="1166496"/>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77799" tIns="177801" rIns="177800" bIns="806549" numCol="1" spcCol="1270" anchor="ctr" anchorCtr="0">
              <a:noAutofit/>
            </a:bodyPr>
            <a:lstStyle/>
            <a:p>
              <a:pPr marL="0" lvl="0" indent="0" algn="ctr" defTabSz="1111250">
                <a:lnSpc>
                  <a:spcPct val="90000"/>
                </a:lnSpc>
                <a:spcBef>
                  <a:spcPct val="0"/>
                </a:spcBef>
                <a:spcAft>
                  <a:spcPct val="35000"/>
                </a:spcAft>
                <a:buNone/>
              </a:pPr>
              <a:r>
                <a:rPr lang="en-US" sz="2500" kern="1200" dirty="0"/>
                <a:t>Flexible work arrangements.</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A8D4996-3C27-493B-9BD9-7E1245BC8979}"/>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Culture of Accountability</a:t>
            </a:r>
            <a:endParaRPr lang="en-US" noProof="0" dirty="0"/>
          </a:p>
        </p:txBody>
      </p:sp>
      <p:grpSp>
        <p:nvGrpSpPr>
          <p:cNvPr id="2" name="Group 1">
            <a:extLst>
              <a:ext uri="{FF2B5EF4-FFF2-40B4-BE49-F238E27FC236}">
                <a16:creationId xmlns:a16="http://schemas.microsoft.com/office/drawing/2014/main" id="{451CBB38-256A-4402-B009-D2153B46E83A}"/>
              </a:ext>
            </a:extLst>
          </p:cNvPr>
          <p:cNvGrpSpPr/>
          <p:nvPr/>
        </p:nvGrpSpPr>
        <p:grpSpPr>
          <a:xfrm>
            <a:off x="1712594" y="1295400"/>
            <a:ext cx="5871210" cy="5105400"/>
            <a:chOff x="1712594" y="1295400"/>
            <a:chExt cx="5871210" cy="5105400"/>
          </a:xfrm>
        </p:grpSpPr>
        <p:sp>
          <p:nvSpPr>
            <p:cNvPr id="3" name="Isosceles Triangle 2">
              <a:extLst>
                <a:ext uri="{FF2B5EF4-FFF2-40B4-BE49-F238E27FC236}">
                  <a16:creationId xmlns:a16="http://schemas.microsoft.com/office/drawing/2014/main" id="{DD90AAAC-84FD-491D-AB82-2B95DE23C033}"/>
                </a:ext>
              </a:extLst>
            </p:cNvPr>
            <p:cNvSpPr/>
            <p:nvPr/>
          </p:nvSpPr>
          <p:spPr>
            <a:xfrm>
              <a:off x="1712594" y="1295400"/>
              <a:ext cx="5105400" cy="5105400"/>
            </a:xfrm>
            <a:prstGeom prst="triangle">
              <a:avLst/>
            </a:pr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6A58F601-1AD5-4DC9-93AE-6FB14ABE919B}"/>
                </a:ext>
              </a:extLst>
            </p:cNvPr>
            <p:cNvSpPr/>
            <p:nvPr/>
          </p:nvSpPr>
          <p:spPr>
            <a:xfrm>
              <a:off x="4265294" y="1808682"/>
              <a:ext cx="3318510" cy="1208543"/>
            </a:xfrm>
            <a:custGeom>
              <a:avLst/>
              <a:gdLst>
                <a:gd name="connsiteX0" fmla="*/ 0 w 3318510"/>
                <a:gd name="connsiteY0" fmla="*/ 201428 h 1208543"/>
                <a:gd name="connsiteX1" fmla="*/ 201428 w 3318510"/>
                <a:gd name="connsiteY1" fmla="*/ 0 h 1208543"/>
                <a:gd name="connsiteX2" fmla="*/ 3117082 w 3318510"/>
                <a:gd name="connsiteY2" fmla="*/ 0 h 1208543"/>
                <a:gd name="connsiteX3" fmla="*/ 3318510 w 3318510"/>
                <a:gd name="connsiteY3" fmla="*/ 201428 h 1208543"/>
                <a:gd name="connsiteX4" fmla="*/ 3318510 w 3318510"/>
                <a:gd name="connsiteY4" fmla="*/ 1007115 h 1208543"/>
                <a:gd name="connsiteX5" fmla="*/ 3117082 w 3318510"/>
                <a:gd name="connsiteY5" fmla="*/ 1208543 h 1208543"/>
                <a:gd name="connsiteX6" fmla="*/ 201428 w 3318510"/>
                <a:gd name="connsiteY6" fmla="*/ 1208543 h 1208543"/>
                <a:gd name="connsiteX7" fmla="*/ 0 w 3318510"/>
                <a:gd name="connsiteY7" fmla="*/ 1007115 h 1208543"/>
                <a:gd name="connsiteX8" fmla="*/ 0 w 3318510"/>
                <a:gd name="connsiteY8" fmla="*/ 201428 h 120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510" h="1208543">
                  <a:moveTo>
                    <a:pt x="0" y="201428"/>
                  </a:moveTo>
                  <a:cubicBezTo>
                    <a:pt x="0" y="90182"/>
                    <a:pt x="90182" y="0"/>
                    <a:pt x="201428" y="0"/>
                  </a:cubicBezTo>
                  <a:lnTo>
                    <a:pt x="3117082" y="0"/>
                  </a:lnTo>
                  <a:cubicBezTo>
                    <a:pt x="3228328" y="0"/>
                    <a:pt x="3318510" y="90182"/>
                    <a:pt x="3318510" y="201428"/>
                  </a:cubicBezTo>
                  <a:lnTo>
                    <a:pt x="3318510" y="1007115"/>
                  </a:lnTo>
                  <a:cubicBezTo>
                    <a:pt x="3318510" y="1118361"/>
                    <a:pt x="3228328" y="1208543"/>
                    <a:pt x="3117082" y="1208543"/>
                  </a:cubicBezTo>
                  <a:lnTo>
                    <a:pt x="201428" y="1208543"/>
                  </a:lnTo>
                  <a:cubicBezTo>
                    <a:pt x="90182" y="1208543"/>
                    <a:pt x="0" y="1118361"/>
                    <a:pt x="0" y="1007115"/>
                  </a:cubicBezTo>
                  <a:lnTo>
                    <a:pt x="0" y="201428"/>
                  </a:lnTo>
                  <a:close/>
                </a:path>
              </a:pathLst>
            </a:custGeom>
            <a:ln>
              <a:solidFill>
                <a:schemeClr val="accent6">
                  <a:lumMod val="50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296" tIns="173296" rIns="173296" bIns="173296" numCol="1" spcCol="1270" anchor="ctr" anchorCtr="0">
              <a:noAutofit/>
            </a:bodyPr>
            <a:lstStyle/>
            <a:p>
              <a:pPr marL="0" lvl="0" indent="0" algn="ctr" defTabSz="1333500">
                <a:lnSpc>
                  <a:spcPct val="90000"/>
                </a:lnSpc>
                <a:spcBef>
                  <a:spcPct val="0"/>
                </a:spcBef>
                <a:spcAft>
                  <a:spcPct val="35000"/>
                </a:spcAft>
                <a:buNone/>
              </a:pPr>
              <a:r>
                <a:rPr lang="en-US" sz="3000" kern="1200" dirty="0"/>
                <a:t>Personal accountability</a:t>
              </a:r>
            </a:p>
          </p:txBody>
        </p:sp>
        <p:sp>
          <p:nvSpPr>
            <p:cNvPr id="6" name="Freeform: Shape 5">
              <a:extLst>
                <a:ext uri="{FF2B5EF4-FFF2-40B4-BE49-F238E27FC236}">
                  <a16:creationId xmlns:a16="http://schemas.microsoft.com/office/drawing/2014/main" id="{79685F8C-7694-4F55-AF2D-F44942DE7200}"/>
                </a:ext>
              </a:extLst>
            </p:cNvPr>
            <p:cNvSpPr/>
            <p:nvPr/>
          </p:nvSpPr>
          <p:spPr>
            <a:xfrm>
              <a:off x="4265294" y="3168294"/>
              <a:ext cx="3318510" cy="1208543"/>
            </a:xfrm>
            <a:custGeom>
              <a:avLst/>
              <a:gdLst>
                <a:gd name="connsiteX0" fmla="*/ 0 w 3318510"/>
                <a:gd name="connsiteY0" fmla="*/ 201428 h 1208543"/>
                <a:gd name="connsiteX1" fmla="*/ 201428 w 3318510"/>
                <a:gd name="connsiteY1" fmla="*/ 0 h 1208543"/>
                <a:gd name="connsiteX2" fmla="*/ 3117082 w 3318510"/>
                <a:gd name="connsiteY2" fmla="*/ 0 h 1208543"/>
                <a:gd name="connsiteX3" fmla="*/ 3318510 w 3318510"/>
                <a:gd name="connsiteY3" fmla="*/ 201428 h 1208543"/>
                <a:gd name="connsiteX4" fmla="*/ 3318510 w 3318510"/>
                <a:gd name="connsiteY4" fmla="*/ 1007115 h 1208543"/>
                <a:gd name="connsiteX5" fmla="*/ 3117082 w 3318510"/>
                <a:gd name="connsiteY5" fmla="*/ 1208543 h 1208543"/>
                <a:gd name="connsiteX6" fmla="*/ 201428 w 3318510"/>
                <a:gd name="connsiteY6" fmla="*/ 1208543 h 1208543"/>
                <a:gd name="connsiteX7" fmla="*/ 0 w 3318510"/>
                <a:gd name="connsiteY7" fmla="*/ 1007115 h 1208543"/>
                <a:gd name="connsiteX8" fmla="*/ 0 w 3318510"/>
                <a:gd name="connsiteY8" fmla="*/ 201428 h 120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510" h="1208543">
                  <a:moveTo>
                    <a:pt x="0" y="201428"/>
                  </a:moveTo>
                  <a:cubicBezTo>
                    <a:pt x="0" y="90182"/>
                    <a:pt x="90182" y="0"/>
                    <a:pt x="201428" y="0"/>
                  </a:cubicBezTo>
                  <a:lnTo>
                    <a:pt x="3117082" y="0"/>
                  </a:lnTo>
                  <a:cubicBezTo>
                    <a:pt x="3228328" y="0"/>
                    <a:pt x="3318510" y="90182"/>
                    <a:pt x="3318510" y="201428"/>
                  </a:cubicBezTo>
                  <a:lnTo>
                    <a:pt x="3318510" y="1007115"/>
                  </a:lnTo>
                  <a:cubicBezTo>
                    <a:pt x="3318510" y="1118361"/>
                    <a:pt x="3228328" y="1208543"/>
                    <a:pt x="3117082" y="1208543"/>
                  </a:cubicBezTo>
                  <a:lnTo>
                    <a:pt x="201428" y="1208543"/>
                  </a:lnTo>
                  <a:cubicBezTo>
                    <a:pt x="90182" y="1208543"/>
                    <a:pt x="0" y="1118361"/>
                    <a:pt x="0" y="1007115"/>
                  </a:cubicBezTo>
                  <a:lnTo>
                    <a:pt x="0" y="201428"/>
                  </a:lnTo>
                  <a:close/>
                </a:path>
              </a:pathLst>
            </a:custGeom>
            <a:ln>
              <a:solidFill>
                <a:schemeClr val="accent1"/>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296" tIns="173296" rIns="173296" bIns="173296" numCol="1" spcCol="1270" anchor="ctr" anchorCtr="0">
              <a:noAutofit/>
            </a:bodyPr>
            <a:lstStyle/>
            <a:p>
              <a:pPr marL="0" lvl="0" indent="0" algn="ctr" defTabSz="1333500">
                <a:lnSpc>
                  <a:spcPct val="90000"/>
                </a:lnSpc>
                <a:spcBef>
                  <a:spcPct val="0"/>
                </a:spcBef>
                <a:spcAft>
                  <a:spcPct val="35000"/>
                </a:spcAft>
                <a:buNone/>
              </a:pPr>
              <a:r>
                <a:rPr lang="en-US" sz="3000" kern="1200" dirty="0"/>
                <a:t>Rewarded and recognized </a:t>
              </a:r>
            </a:p>
          </p:txBody>
        </p:sp>
        <p:sp>
          <p:nvSpPr>
            <p:cNvPr id="7" name="Freeform: Shape 6">
              <a:extLst>
                <a:ext uri="{FF2B5EF4-FFF2-40B4-BE49-F238E27FC236}">
                  <a16:creationId xmlns:a16="http://schemas.microsoft.com/office/drawing/2014/main" id="{C7F50FB6-33D4-4B5C-9D3A-3FD0FACF019E}"/>
                </a:ext>
              </a:extLst>
            </p:cNvPr>
            <p:cNvSpPr/>
            <p:nvPr/>
          </p:nvSpPr>
          <p:spPr>
            <a:xfrm>
              <a:off x="4265294" y="4527905"/>
              <a:ext cx="3318510" cy="1208543"/>
            </a:xfrm>
            <a:custGeom>
              <a:avLst/>
              <a:gdLst>
                <a:gd name="connsiteX0" fmla="*/ 0 w 3318510"/>
                <a:gd name="connsiteY0" fmla="*/ 201428 h 1208543"/>
                <a:gd name="connsiteX1" fmla="*/ 201428 w 3318510"/>
                <a:gd name="connsiteY1" fmla="*/ 0 h 1208543"/>
                <a:gd name="connsiteX2" fmla="*/ 3117082 w 3318510"/>
                <a:gd name="connsiteY2" fmla="*/ 0 h 1208543"/>
                <a:gd name="connsiteX3" fmla="*/ 3318510 w 3318510"/>
                <a:gd name="connsiteY3" fmla="*/ 201428 h 1208543"/>
                <a:gd name="connsiteX4" fmla="*/ 3318510 w 3318510"/>
                <a:gd name="connsiteY4" fmla="*/ 1007115 h 1208543"/>
                <a:gd name="connsiteX5" fmla="*/ 3117082 w 3318510"/>
                <a:gd name="connsiteY5" fmla="*/ 1208543 h 1208543"/>
                <a:gd name="connsiteX6" fmla="*/ 201428 w 3318510"/>
                <a:gd name="connsiteY6" fmla="*/ 1208543 h 1208543"/>
                <a:gd name="connsiteX7" fmla="*/ 0 w 3318510"/>
                <a:gd name="connsiteY7" fmla="*/ 1007115 h 1208543"/>
                <a:gd name="connsiteX8" fmla="*/ 0 w 3318510"/>
                <a:gd name="connsiteY8" fmla="*/ 201428 h 120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510" h="1208543">
                  <a:moveTo>
                    <a:pt x="0" y="201428"/>
                  </a:moveTo>
                  <a:cubicBezTo>
                    <a:pt x="0" y="90182"/>
                    <a:pt x="90182" y="0"/>
                    <a:pt x="201428" y="0"/>
                  </a:cubicBezTo>
                  <a:lnTo>
                    <a:pt x="3117082" y="0"/>
                  </a:lnTo>
                  <a:cubicBezTo>
                    <a:pt x="3228328" y="0"/>
                    <a:pt x="3318510" y="90182"/>
                    <a:pt x="3318510" y="201428"/>
                  </a:cubicBezTo>
                  <a:lnTo>
                    <a:pt x="3318510" y="1007115"/>
                  </a:lnTo>
                  <a:cubicBezTo>
                    <a:pt x="3318510" y="1118361"/>
                    <a:pt x="3228328" y="1208543"/>
                    <a:pt x="3117082" y="1208543"/>
                  </a:cubicBezTo>
                  <a:lnTo>
                    <a:pt x="201428" y="1208543"/>
                  </a:lnTo>
                  <a:cubicBezTo>
                    <a:pt x="90182" y="1208543"/>
                    <a:pt x="0" y="1118361"/>
                    <a:pt x="0" y="1007115"/>
                  </a:cubicBezTo>
                  <a:lnTo>
                    <a:pt x="0" y="201428"/>
                  </a:lnTo>
                  <a:close/>
                </a:path>
              </a:pathLst>
            </a:custGeom>
            <a:ln>
              <a:solidFill>
                <a:schemeClr val="accent5">
                  <a:lumMod val="75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296" tIns="173296" rIns="173296" bIns="173296" numCol="1" spcCol="1270" anchor="ctr" anchorCtr="0">
              <a:noAutofit/>
            </a:bodyPr>
            <a:lstStyle/>
            <a:p>
              <a:pPr marL="0" lvl="0" indent="0" algn="ctr" defTabSz="1333500">
                <a:lnSpc>
                  <a:spcPct val="90000"/>
                </a:lnSpc>
                <a:spcBef>
                  <a:spcPct val="0"/>
                </a:spcBef>
                <a:spcAft>
                  <a:spcPct val="35000"/>
                </a:spcAft>
                <a:buNone/>
              </a:pPr>
              <a:r>
                <a:rPr lang="en-US" sz="3000" kern="1200" dirty="0"/>
                <a:t>Fosters sense of trust</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BEBEB93-BFA8-48FC-931C-11A2BB9B7EF1}"/>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noAutofit/>
          </a:bodyPr>
          <a:lstStyle/>
          <a:p>
            <a:r>
              <a:rPr lang="en-US" dirty="0"/>
              <a:t>Assists in Recruiting Millennials</a:t>
            </a:r>
            <a:endParaRPr lang="en-US" noProof="0" dirty="0"/>
          </a:p>
        </p:txBody>
      </p:sp>
      <p:grpSp>
        <p:nvGrpSpPr>
          <p:cNvPr id="2" name="Group 1">
            <a:extLst>
              <a:ext uri="{FF2B5EF4-FFF2-40B4-BE49-F238E27FC236}">
                <a16:creationId xmlns:a16="http://schemas.microsoft.com/office/drawing/2014/main" id="{5C680486-7300-41BE-B426-8E66A3127F32}"/>
              </a:ext>
            </a:extLst>
          </p:cNvPr>
          <p:cNvGrpSpPr/>
          <p:nvPr/>
        </p:nvGrpSpPr>
        <p:grpSpPr>
          <a:xfrm>
            <a:off x="534386" y="1447799"/>
            <a:ext cx="8075227" cy="5029200"/>
            <a:chOff x="534386" y="1447799"/>
            <a:chExt cx="8075227" cy="5029200"/>
          </a:xfrm>
        </p:grpSpPr>
        <p:sp>
          <p:nvSpPr>
            <p:cNvPr id="3" name="Freeform: Shape 2">
              <a:extLst>
                <a:ext uri="{FF2B5EF4-FFF2-40B4-BE49-F238E27FC236}">
                  <a16:creationId xmlns:a16="http://schemas.microsoft.com/office/drawing/2014/main" id="{CB4393D8-2F4A-43F8-BC4A-998F4FEDA9F1}"/>
                </a:ext>
              </a:extLst>
            </p:cNvPr>
            <p:cNvSpPr/>
            <p:nvPr/>
          </p:nvSpPr>
          <p:spPr>
            <a:xfrm rot="21600000">
              <a:off x="534386" y="14477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6">
                <a:lumMod val="50000"/>
              </a:schemeClr>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90500" tIns="1005841" rIns="190390" bIns="1005840" numCol="1" spcCol="1270" anchor="ctr" anchorCtr="0">
              <a:noAutofit/>
            </a:bodyPr>
            <a:lstStyle/>
            <a:p>
              <a:pPr marL="0" lvl="0" indent="0" algn="ctr" defTabSz="1333500">
                <a:lnSpc>
                  <a:spcPct val="90000"/>
                </a:lnSpc>
                <a:spcBef>
                  <a:spcPct val="0"/>
                </a:spcBef>
                <a:spcAft>
                  <a:spcPct val="35000"/>
                </a:spcAft>
                <a:buNone/>
              </a:pPr>
              <a:r>
                <a:rPr lang="en-US" sz="3000" kern="1200" dirty="0"/>
                <a:t>Millennials want to work</a:t>
              </a:r>
            </a:p>
          </p:txBody>
        </p:sp>
        <p:sp>
          <p:nvSpPr>
            <p:cNvPr id="4" name="Freeform: Shape 3">
              <a:extLst>
                <a:ext uri="{FF2B5EF4-FFF2-40B4-BE49-F238E27FC236}">
                  <a16:creationId xmlns:a16="http://schemas.microsoft.com/office/drawing/2014/main" id="{0F386B7B-8CFC-40D3-A9A5-A31D4CDD658E}"/>
                </a:ext>
              </a:extLst>
            </p:cNvPr>
            <p:cNvSpPr/>
            <p:nvPr/>
          </p:nvSpPr>
          <p:spPr>
            <a:xfrm rot="21600000">
              <a:off x="3290217" y="14477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1"/>
            </a:solidFill>
          </p:spPr>
          <p:style>
            <a:lnRef idx="0">
              <a:schemeClr val="lt1">
                <a:hueOff val="0"/>
                <a:satOff val="0"/>
                <a:lumOff val="0"/>
                <a:alphaOff val="0"/>
              </a:schemeClr>
            </a:lnRef>
            <a:fillRef idx="3">
              <a:scrgbClr r="0" g="0" b="0"/>
            </a:fillRef>
            <a:effectRef idx="2">
              <a:schemeClr val="accent3">
                <a:hueOff val="-4194734"/>
                <a:satOff val="-12560"/>
                <a:lumOff val="-1569"/>
                <a:alphaOff val="0"/>
              </a:schemeClr>
            </a:effectRef>
            <a:fontRef idx="minor">
              <a:schemeClr val="lt1"/>
            </a:fontRef>
          </p:style>
          <p:txBody>
            <a:bodyPr spcFirstLastPara="0" vert="horz" wrap="square" lIns="190500" tIns="1005841" rIns="190390" bIns="1005840" numCol="1" spcCol="1270" anchor="ctr" anchorCtr="0">
              <a:noAutofit/>
            </a:bodyPr>
            <a:lstStyle/>
            <a:p>
              <a:pPr marL="0" lvl="0" indent="0" algn="ctr" defTabSz="1333500">
                <a:lnSpc>
                  <a:spcPct val="90000"/>
                </a:lnSpc>
                <a:spcBef>
                  <a:spcPct val="0"/>
                </a:spcBef>
                <a:spcAft>
                  <a:spcPct val="35000"/>
                </a:spcAft>
                <a:buNone/>
              </a:pPr>
              <a:r>
                <a:rPr lang="en-US" sz="3000" kern="1200" dirty="0"/>
                <a:t>Less attracted to where women are not in the ranks of leadership</a:t>
              </a:r>
            </a:p>
          </p:txBody>
        </p:sp>
        <p:sp>
          <p:nvSpPr>
            <p:cNvPr id="6" name="Freeform: Shape 5">
              <a:extLst>
                <a:ext uri="{FF2B5EF4-FFF2-40B4-BE49-F238E27FC236}">
                  <a16:creationId xmlns:a16="http://schemas.microsoft.com/office/drawing/2014/main" id="{A473F2D7-EA60-414B-A2CE-67BF7AEC14B5}"/>
                </a:ext>
              </a:extLst>
            </p:cNvPr>
            <p:cNvSpPr/>
            <p:nvPr/>
          </p:nvSpPr>
          <p:spPr>
            <a:xfrm rot="21600000">
              <a:off x="6046048" y="14477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3">
                <a:hueOff val="-8389469"/>
                <a:satOff val="-25119"/>
                <a:lumOff val="-3137"/>
                <a:alphaOff val="0"/>
              </a:schemeClr>
            </a:effectRef>
            <a:fontRef idx="minor">
              <a:schemeClr val="lt1"/>
            </a:fontRef>
          </p:style>
          <p:txBody>
            <a:bodyPr spcFirstLastPara="0" vert="horz" wrap="square" lIns="190500" tIns="1005841" rIns="190390" bIns="1005840" numCol="1" spcCol="1270" anchor="ctr" anchorCtr="0">
              <a:noAutofit/>
            </a:bodyPr>
            <a:lstStyle/>
            <a:p>
              <a:pPr marL="0" lvl="0" indent="0" algn="ctr" defTabSz="1333500">
                <a:lnSpc>
                  <a:spcPct val="90000"/>
                </a:lnSpc>
                <a:spcBef>
                  <a:spcPct val="0"/>
                </a:spcBef>
                <a:spcAft>
                  <a:spcPct val="35000"/>
                </a:spcAft>
                <a:buNone/>
              </a:pPr>
              <a:r>
                <a:rPr lang="en-US" sz="3000" kern="1200" dirty="0"/>
                <a:t>Value the traits common to women’s leadership</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0A80480-8A35-4DD0-A1D3-9DBDF2EE2B51}"/>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6791F192-4E75-4266-9499-6C956037E74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F6EEAE57-AE7A-4FB3-8EA1-1ABE38668A4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Rolf and Samir were working a college recruitment fair for their organization</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0EF7E3F5-E3DC-41D0-9653-F300EA815350}"/>
                </a:ext>
              </a:extLst>
            </p:cNvPr>
            <p:cNvSpPr/>
            <p:nvPr/>
          </p:nvSpPr>
          <p:spPr>
            <a:xfrm>
              <a:off x="850999" y="2809281"/>
              <a:ext cx="1023203" cy="1023203"/>
            </a:xfrm>
            <a:prstGeom prst="roundRect">
              <a:avLst>
                <a:gd name="adj" fmla="val 16670"/>
              </a:avLst>
            </a:pr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0F76350-D9B2-4DA6-A950-6BF29E2C10D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6">
                <a:lumMod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Nearly every other organization had at least one woman recruiter</a:t>
              </a:r>
            </a:p>
          </p:txBody>
        </p:sp>
        <p:sp>
          <p:nvSpPr>
            <p:cNvPr id="7" name="Rectangle: Rounded Corners 6">
              <a:extLst>
                <a:ext uri="{FF2B5EF4-FFF2-40B4-BE49-F238E27FC236}">
                  <a16:creationId xmlns:a16="http://schemas.microsoft.com/office/drawing/2014/main" id="{37F89FA2-6C73-4001-B0C0-8D19E4FDF3A4}"/>
                </a:ext>
              </a:extLst>
            </p:cNvPr>
            <p:cNvSpPr/>
            <p:nvPr/>
          </p:nvSpPr>
          <p:spPr>
            <a:xfrm>
              <a:off x="850999" y="3955269"/>
              <a:ext cx="1023203" cy="1023203"/>
            </a:xfrm>
            <a:prstGeom prst="roundRect">
              <a:avLst>
                <a:gd name="adj" fmla="val 16670"/>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sp>
        <p:sp>
          <p:nvSpPr>
            <p:cNvPr id="8" name="Freeform: Shape 7">
              <a:extLst>
                <a:ext uri="{FF2B5EF4-FFF2-40B4-BE49-F238E27FC236}">
                  <a16:creationId xmlns:a16="http://schemas.microsoft.com/office/drawing/2014/main" id="{4745BE22-FEB3-4084-A29F-B492058493D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2">
                <a:hueOff val="2182939"/>
                <a:satOff val="7734"/>
                <a:lumOff val="294"/>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Students’ interest waned when explained the top administration was all men</a:t>
              </a:r>
            </a:p>
          </p:txBody>
        </p:sp>
        <p:sp>
          <p:nvSpPr>
            <p:cNvPr id="9" name="Rectangle: Rounded Corners 8">
              <a:extLst>
                <a:ext uri="{FF2B5EF4-FFF2-40B4-BE49-F238E27FC236}">
                  <a16:creationId xmlns:a16="http://schemas.microsoft.com/office/drawing/2014/main" id="{6B2A91DA-008D-4E27-BDD2-F7DC48296BDF}"/>
                </a:ext>
              </a:extLst>
            </p:cNvPr>
            <p:cNvSpPr/>
            <p:nvPr/>
          </p:nvSpPr>
          <p:spPr>
            <a:xfrm>
              <a:off x="850999" y="5101257"/>
              <a:ext cx="1023203" cy="1023203"/>
            </a:xfrm>
            <a:prstGeom prst="roundRect">
              <a:avLst>
                <a:gd name="adj" fmla="val 16670"/>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sp>
        <p:sp>
          <p:nvSpPr>
            <p:cNvPr id="10" name="Freeform: Shape 9">
              <a:extLst>
                <a:ext uri="{FF2B5EF4-FFF2-40B4-BE49-F238E27FC236}">
                  <a16:creationId xmlns:a16="http://schemas.microsoft.com/office/drawing/2014/main" id="{45CE291B-BBEE-4F11-BA61-54D3A7AEA67F}"/>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chemeClr val="accent5">
                <a:lumMod val="75000"/>
              </a:schemeClr>
            </a:solidFill>
          </p:spPr>
          <p:style>
            <a:lnRef idx="2">
              <a:schemeClr val="lt1">
                <a:hueOff val="0"/>
                <a:satOff val="0"/>
                <a:lumOff val="0"/>
                <a:alphaOff val="0"/>
              </a:schemeClr>
            </a:lnRef>
            <a:fillRef idx="1">
              <a:scrgbClr r="0" g="0" b="0"/>
            </a:fillRef>
            <a:effectRef idx="0">
              <a:schemeClr val="accent2">
                <a:hueOff val="4365878"/>
                <a:satOff val="15469"/>
                <a:lumOff val="588"/>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Booth next to them seemed to be very popular with students</a:t>
              </a:r>
            </a:p>
          </p:txBody>
        </p:sp>
      </p:grpSp>
    </p:spTree>
    <p:extLst>
      <p:ext uri="{BB962C8B-B14F-4D97-AF65-F5344CB8AC3E}">
        <p14:creationId xmlns:p14="http://schemas.microsoft.com/office/powerpoint/2010/main" val="3945837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a:bodyPr>
          <a:lstStyle/>
          <a:p>
            <a:pPr lvl="0"/>
            <a:r>
              <a:rPr lang="en-US" sz="2500" dirty="0"/>
              <a:t>1. Greater collaboration tends to foster which of the following?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Stronger relationship</a:t>
            </a:r>
          </a:p>
          <a:p>
            <a:pPr marL="114300" lvl="0" indent="-457200">
              <a:buFont typeface="+mj-lt"/>
              <a:buAutoNum type="alphaLcParenR"/>
            </a:pPr>
            <a:r>
              <a:rPr lang="en-US" sz="2500" dirty="0"/>
              <a:t>Higher morale</a:t>
            </a:r>
          </a:p>
          <a:p>
            <a:pPr marL="114300" lvl="0" indent="-457200">
              <a:buFont typeface="+mj-lt"/>
              <a:buAutoNum type="alphaLcParenR"/>
            </a:pPr>
            <a:r>
              <a:rPr lang="en-US" sz="2500" dirty="0"/>
              <a:t>Common goals</a:t>
            </a:r>
          </a:p>
          <a:p>
            <a:pPr marL="114300" lvl="0" indent="-457200">
              <a:buFont typeface="+mj-lt"/>
              <a:buAutoNum type="alphaLcParenR"/>
            </a:pPr>
            <a:endParaRPr lang="en-US" sz="2500" dirty="0"/>
          </a:p>
          <a:p>
            <a:pPr lvl="0"/>
            <a:r>
              <a:rPr lang="en-US" sz="2500" dirty="0"/>
              <a:t>2. Women leaders tend to foster which of the following?</a:t>
            </a:r>
          </a:p>
          <a:p>
            <a:pPr marL="114300" lvl="0" indent="-457200">
              <a:buFont typeface="+mj-lt"/>
              <a:buAutoNum type="alphaLcParenR"/>
            </a:pPr>
            <a:r>
              <a:rPr lang="en-US" sz="2500" dirty="0"/>
              <a:t>More independence</a:t>
            </a:r>
          </a:p>
          <a:p>
            <a:pPr marL="114300" lvl="0" indent="-457200">
              <a:buFont typeface="+mj-lt"/>
              <a:buAutoNum type="alphaLcParenR"/>
            </a:pPr>
            <a:r>
              <a:rPr lang="en-US" sz="2500" dirty="0"/>
              <a:t>Greater collaboration</a:t>
            </a:r>
          </a:p>
          <a:p>
            <a:pPr marL="114300" lvl="0" indent="-457200">
              <a:buFont typeface="+mj-lt"/>
              <a:buAutoNum type="alphaLcParenR"/>
            </a:pPr>
            <a:r>
              <a:rPr lang="en-US" sz="2500" dirty="0"/>
              <a:t>Competition</a:t>
            </a:r>
          </a:p>
          <a:p>
            <a:pPr marL="114300" lvl="0" indent="-457200">
              <a:buFont typeface="+mj-lt"/>
              <a:buAutoNum type="alphaLcParenR"/>
            </a:pPr>
            <a:r>
              <a:rPr lang="en-US" sz="2500" dirty="0"/>
              <a:t>Lack of personal accountability</a:t>
            </a:r>
          </a:p>
          <a:p>
            <a:endParaRPr lang="en-US" sz="25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3. What does a culture of work life balance foster?</a:t>
            </a:r>
          </a:p>
          <a:p>
            <a:pPr marL="114300" lvl="0" indent="-457200">
              <a:buFont typeface="+mj-lt"/>
              <a:buAutoNum type="alphaLcParenR"/>
            </a:pPr>
            <a:r>
              <a:rPr lang="en-US" sz="2500" dirty="0"/>
              <a:t>Greater employee satisfaction</a:t>
            </a:r>
          </a:p>
          <a:p>
            <a:pPr marL="114300" lvl="0" indent="-457200">
              <a:buFont typeface="+mj-lt"/>
              <a:buAutoNum type="alphaLcParenR"/>
            </a:pPr>
            <a:r>
              <a:rPr lang="en-US" sz="2500" dirty="0"/>
              <a:t>Better retention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Sense that the organization values employees</a:t>
            </a:r>
          </a:p>
          <a:p>
            <a:pPr marL="114300" lvl="0" indent="-457200">
              <a:buFont typeface="+mj-lt"/>
              <a:buAutoNum type="alphaLcParenR"/>
            </a:pPr>
            <a:endParaRPr lang="en-US" sz="2500" dirty="0"/>
          </a:p>
          <a:p>
            <a:pPr lvl="0"/>
            <a:r>
              <a:rPr lang="en-US" sz="2500" dirty="0"/>
              <a:t>4. A culture of work life balance may reduce which of the following?</a:t>
            </a:r>
          </a:p>
          <a:p>
            <a:pPr marL="114300" lvl="0" indent="-457200">
              <a:buFont typeface="+mj-lt"/>
              <a:buAutoNum type="alphaLcParenR"/>
            </a:pPr>
            <a:r>
              <a:rPr lang="en-US" sz="2500" dirty="0"/>
              <a:t>Employee turnover</a:t>
            </a:r>
          </a:p>
          <a:p>
            <a:pPr marL="114300" lvl="0" indent="-457200">
              <a:buFont typeface="+mj-lt"/>
              <a:buAutoNum type="alphaLcParenR"/>
            </a:pPr>
            <a:r>
              <a:rPr lang="en-US" sz="2500" dirty="0"/>
              <a:t>Absenteeism</a:t>
            </a:r>
          </a:p>
          <a:p>
            <a:pPr marL="114300" lvl="0" indent="-457200">
              <a:buFont typeface="+mj-lt"/>
              <a:buAutoNum type="alphaLcParenR"/>
            </a:pPr>
            <a:r>
              <a:rPr lang="en-US" sz="2500" dirty="0"/>
              <a:t>Burnout</a:t>
            </a:r>
          </a:p>
          <a:p>
            <a:pPr marL="114300" lvl="0" indent="-457200">
              <a:buFont typeface="+mj-lt"/>
              <a:buAutoNum type="alphaLcParenR"/>
            </a:pPr>
            <a:r>
              <a:rPr lang="en-US" sz="2500" dirty="0"/>
              <a:t>All the above</a:t>
            </a:r>
          </a:p>
          <a:p>
            <a:endParaRPr lang="en-US" sz="2500" dirty="0"/>
          </a:p>
        </p:txBody>
      </p:sp>
    </p:spTree>
    <p:extLst>
      <p:ext uri="{BB962C8B-B14F-4D97-AF65-F5344CB8AC3E}">
        <p14:creationId xmlns:p14="http://schemas.microsoft.com/office/powerpoint/2010/main" val="29379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Which is NOT true of a culture of accountability?</a:t>
            </a:r>
          </a:p>
          <a:p>
            <a:pPr marL="114300" lvl="0" indent="-457200">
              <a:buFont typeface="+mj-lt"/>
              <a:buAutoNum type="alphaLcParenR"/>
            </a:pPr>
            <a:r>
              <a:rPr lang="en-US" sz="2500" dirty="0"/>
              <a:t>People take responsibility for their actions.</a:t>
            </a:r>
          </a:p>
          <a:p>
            <a:pPr marL="114300" lvl="0" indent="-457200">
              <a:buFont typeface="+mj-lt"/>
              <a:buAutoNum type="alphaLcParenR"/>
            </a:pPr>
            <a:r>
              <a:rPr lang="en-US" sz="2500" dirty="0"/>
              <a:t>People seek to blame others for errors.</a:t>
            </a:r>
          </a:p>
          <a:p>
            <a:pPr marL="114300" lvl="0" indent="-457200">
              <a:buFont typeface="+mj-lt"/>
              <a:buAutoNum type="alphaLcParenR"/>
            </a:pPr>
            <a:r>
              <a:rPr lang="en-US" sz="2500" dirty="0"/>
              <a:t>People are recognized for their efforts</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6. Which of the following is true of the benefits of a culture of accountability?</a:t>
            </a:r>
          </a:p>
          <a:p>
            <a:pPr marL="114300" lvl="0" indent="-457200">
              <a:buFont typeface="+mj-lt"/>
              <a:buAutoNum type="alphaLcParenR"/>
            </a:pPr>
            <a:r>
              <a:rPr lang="en-US" sz="2500" dirty="0"/>
              <a:t>People feel a greater sense of trust in the organization</a:t>
            </a:r>
          </a:p>
          <a:p>
            <a:pPr marL="114300" lvl="0" indent="-457200">
              <a:buFont typeface="+mj-lt"/>
              <a:buAutoNum type="alphaLcParenR"/>
            </a:pPr>
            <a:r>
              <a:rPr lang="en-US" sz="2500" dirty="0"/>
              <a:t>People are not afraid to speak up</a:t>
            </a:r>
          </a:p>
          <a:p>
            <a:pPr marL="114300" lvl="0" indent="-457200">
              <a:buFont typeface="+mj-lt"/>
              <a:buAutoNum type="alphaLcParenR"/>
            </a:pPr>
            <a:r>
              <a:rPr lang="en-US" sz="2500" dirty="0"/>
              <a:t>It can reduce undesirable and even illegal behavior</a:t>
            </a:r>
          </a:p>
          <a:p>
            <a:pPr marL="114300" lvl="0" indent="-457200">
              <a:buFont typeface="+mj-lt"/>
              <a:buAutoNum type="alphaLcParenR"/>
            </a:pPr>
            <a:r>
              <a:rPr lang="en-US" sz="2500" dirty="0"/>
              <a:t>All of these</a:t>
            </a:r>
          </a:p>
          <a:p>
            <a:endParaRPr lang="en-US" sz="2500" dirty="0"/>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7. Which is true of millennials and women’s leadership?</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Millennials value women’s leadership</a:t>
            </a:r>
          </a:p>
          <a:p>
            <a:pPr marL="114300" lvl="0" indent="-457200">
              <a:buFont typeface="+mj-lt"/>
              <a:buAutoNum type="alphaLcParenR"/>
            </a:pPr>
            <a:r>
              <a:rPr lang="en-US" sz="2500" dirty="0"/>
              <a:t>Millennials seek out organizations that foster women leaders</a:t>
            </a:r>
          </a:p>
          <a:p>
            <a:pPr marL="114300" lvl="0" indent="-457200">
              <a:buFont typeface="+mj-lt"/>
              <a:buAutoNum type="alphaLcParenR"/>
            </a:pPr>
            <a:r>
              <a:rPr lang="en-US" sz="2500" dirty="0"/>
              <a:t>Millennials are less likely to want to work for organizations with no women leaders</a:t>
            </a:r>
          </a:p>
          <a:p>
            <a:pPr marL="114300" lvl="0" indent="-457200">
              <a:buFont typeface="+mj-lt"/>
              <a:buAutoNum type="alphaLcParenR"/>
            </a:pPr>
            <a:endParaRPr lang="en-US" sz="2500" dirty="0"/>
          </a:p>
          <a:p>
            <a:pPr lvl="0"/>
            <a:r>
              <a:rPr lang="en-US" sz="2500" dirty="0"/>
              <a:t>8. Having women in leadership positions does what in terms of recruiting millennials?</a:t>
            </a:r>
          </a:p>
          <a:p>
            <a:pPr marL="114300" lvl="0" indent="-457200">
              <a:buFont typeface="+mj-lt"/>
              <a:buAutoNum type="alphaLcParenR"/>
            </a:pPr>
            <a:r>
              <a:rPr lang="en-US" sz="2500" dirty="0"/>
              <a:t>Makes it more difficult</a:t>
            </a:r>
          </a:p>
          <a:p>
            <a:pPr marL="114300" lvl="0" indent="-457200">
              <a:buFont typeface="+mj-lt"/>
              <a:buAutoNum type="alphaLcParenR"/>
            </a:pPr>
            <a:r>
              <a:rPr lang="en-US" sz="2500" dirty="0"/>
              <a:t>Nothing</a:t>
            </a:r>
          </a:p>
          <a:p>
            <a:pPr marL="114300" lvl="0" indent="-457200">
              <a:buFont typeface="+mj-lt"/>
              <a:buAutoNum type="alphaLcParenR"/>
            </a:pPr>
            <a:r>
              <a:rPr lang="en-US" sz="2500" dirty="0"/>
              <a:t>Assists in it</a:t>
            </a:r>
          </a:p>
          <a:p>
            <a:pPr marL="114300" indent="-457200">
              <a:buFont typeface="+mj-lt"/>
              <a:buAutoNum type="alphaLcParenR"/>
            </a:pPr>
            <a:r>
              <a:rPr lang="en-US" sz="2500" dirty="0"/>
              <a:t>Is only beneficial in recruiting women</a:t>
            </a:r>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a:t>9. What did Rolf and Samir notice about the other booths?</a:t>
            </a:r>
          </a:p>
          <a:p>
            <a:pPr marL="114300" lvl="0" indent="-457200">
              <a:buFont typeface="+mj-lt"/>
              <a:buAutoNum type="alphaLcParenR"/>
            </a:pPr>
            <a:r>
              <a:rPr lang="en-US" sz="2500" dirty="0"/>
              <a:t>They had women representatives</a:t>
            </a:r>
          </a:p>
          <a:p>
            <a:pPr marL="114300" lvl="0" indent="-457200">
              <a:buFont typeface="+mj-lt"/>
              <a:buAutoNum type="alphaLcParenR"/>
            </a:pPr>
            <a:r>
              <a:rPr lang="en-US" sz="2500" dirty="0"/>
              <a:t>They were interviewing on the spot</a:t>
            </a:r>
          </a:p>
          <a:p>
            <a:pPr marL="114300" lvl="0" indent="-457200">
              <a:buFont typeface="+mj-lt"/>
              <a:buAutoNum type="alphaLcParenR"/>
            </a:pPr>
            <a:r>
              <a:rPr lang="en-US" sz="2500" dirty="0"/>
              <a:t>They had little traffic</a:t>
            </a:r>
          </a:p>
          <a:p>
            <a:pPr marL="114300" lvl="0" indent="-457200">
              <a:buFont typeface="+mj-lt"/>
              <a:buAutoNum type="alphaLcParenR"/>
            </a:pPr>
            <a:r>
              <a:rPr lang="en-US" sz="2500" dirty="0"/>
              <a:t>They had better displays</a:t>
            </a:r>
          </a:p>
          <a:p>
            <a:pPr marL="114300" lvl="0" indent="-457200">
              <a:buFont typeface="+mj-lt"/>
              <a:buAutoNum type="alphaLcParenR"/>
            </a:pPr>
            <a:endParaRPr lang="en-US" sz="2500" dirty="0"/>
          </a:p>
          <a:p>
            <a:pPr lvl="0"/>
            <a:r>
              <a:rPr lang="en-US" sz="2500" dirty="0"/>
              <a:t>10. How did students react to Rolf and Samir’s booth when they found out there were no women on the board?</a:t>
            </a:r>
          </a:p>
          <a:p>
            <a:pPr marL="114300" lvl="0" indent="-457200">
              <a:buFont typeface="+mj-lt"/>
              <a:buAutoNum type="alphaLcParenR"/>
            </a:pPr>
            <a:r>
              <a:rPr lang="en-US" sz="2500" dirty="0"/>
              <a:t>Hostilely</a:t>
            </a:r>
          </a:p>
          <a:p>
            <a:pPr marL="114300" lvl="0" indent="-457200">
              <a:buFont typeface="+mj-lt"/>
              <a:buAutoNum type="alphaLcParenR"/>
            </a:pPr>
            <a:r>
              <a:rPr lang="en-US" sz="2500" dirty="0"/>
              <a:t>With great interest</a:t>
            </a:r>
          </a:p>
          <a:p>
            <a:pPr marL="114300" lvl="0" indent="-457200">
              <a:buFont typeface="+mj-lt"/>
              <a:buAutoNum type="alphaLcParenR"/>
            </a:pPr>
            <a:r>
              <a:rPr lang="en-US" sz="2500" dirty="0"/>
              <a:t>With disinterest</a:t>
            </a:r>
          </a:p>
          <a:p>
            <a:pPr marL="114300" lvl="0" indent="-457200">
              <a:buFont typeface="+mj-lt"/>
              <a:buAutoNum type="alphaLcParenR"/>
            </a:pPr>
            <a:r>
              <a:rPr lang="en-US" sz="2500" dirty="0"/>
              <a:t>None of these</a:t>
            </a:r>
          </a:p>
          <a:p>
            <a:r>
              <a:rPr lang="en-US" dirty="0"/>
              <a:t> </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1. Greater collaboration tends to foster which of the following?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Stronger relationship</a:t>
            </a:r>
          </a:p>
          <a:p>
            <a:pPr lvl="0">
              <a:buFont typeface="+mj-lt"/>
              <a:buAutoNum type="alphaLcParenR"/>
            </a:pPr>
            <a:r>
              <a:rPr lang="en-US" sz="1800" dirty="0"/>
              <a:t>Higher morale</a:t>
            </a:r>
          </a:p>
          <a:p>
            <a:pPr lvl="0">
              <a:buFont typeface="+mj-lt"/>
              <a:buAutoNum type="alphaLcParenR"/>
            </a:pPr>
            <a:r>
              <a:rPr lang="en-US" sz="1800" dirty="0"/>
              <a:t>Common goals</a:t>
            </a:r>
          </a:p>
          <a:p>
            <a:r>
              <a:rPr lang="en-US" sz="1800" dirty="0">
                <a:solidFill>
                  <a:srgbClr val="FF0000"/>
                </a:solidFill>
              </a:rPr>
              <a:t>A culture of collaboration tends to foster strong relationships and higher morale. There is also more clarity around common goals.</a:t>
            </a:r>
          </a:p>
          <a:p>
            <a:endParaRPr lang="en-US" sz="1800" dirty="0">
              <a:solidFill>
                <a:srgbClr val="FF0000"/>
              </a:solidFill>
            </a:endParaRPr>
          </a:p>
          <a:p>
            <a:pPr lvl="0"/>
            <a:r>
              <a:rPr lang="en-US" sz="1800" dirty="0"/>
              <a:t>2. Women leaders tend to foster which of the following?</a:t>
            </a:r>
          </a:p>
          <a:p>
            <a:pPr lvl="0">
              <a:buFont typeface="+mj-lt"/>
              <a:buAutoNum type="alphaLcParenR"/>
            </a:pPr>
            <a:r>
              <a:rPr lang="en-US" sz="1800" dirty="0"/>
              <a:t>More independence</a:t>
            </a:r>
          </a:p>
          <a:p>
            <a:pPr lvl="0">
              <a:buFont typeface="+mj-lt"/>
              <a:buAutoNum type="alphaLcParenR"/>
            </a:pPr>
            <a:r>
              <a:rPr lang="en-US" sz="1800" dirty="0">
                <a:solidFill>
                  <a:srgbClr val="FF0000"/>
                </a:solidFill>
              </a:rPr>
              <a:t>Greater collaboration</a:t>
            </a:r>
          </a:p>
          <a:p>
            <a:pPr lvl="0">
              <a:buFont typeface="+mj-lt"/>
              <a:buAutoNum type="alphaLcParenR"/>
            </a:pPr>
            <a:r>
              <a:rPr lang="en-US" sz="1800" dirty="0"/>
              <a:t>Competition</a:t>
            </a:r>
          </a:p>
          <a:p>
            <a:pPr lvl="0">
              <a:buFont typeface="+mj-lt"/>
              <a:buAutoNum type="alphaLcParenR"/>
            </a:pPr>
            <a:r>
              <a:rPr lang="en-US" sz="1800" dirty="0"/>
              <a:t>Lack of personal accountability</a:t>
            </a:r>
          </a:p>
          <a:p>
            <a:r>
              <a:rPr lang="en-US" sz="1800" dirty="0">
                <a:solidFill>
                  <a:srgbClr val="FF0000"/>
                </a:solidFill>
              </a:rPr>
              <a:t>Women leaders tend to value collaboration. They foster a sense of common goals and unity of diverse stakeholders.</a:t>
            </a: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3. What does a culture of work life balance foster?</a:t>
            </a:r>
          </a:p>
          <a:p>
            <a:pPr lvl="0">
              <a:buFont typeface="+mj-lt"/>
              <a:buAutoNum type="alphaLcParenR"/>
            </a:pPr>
            <a:r>
              <a:rPr lang="en-US" sz="1800" dirty="0"/>
              <a:t>Greater employee satisfaction</a:t>
            </a:r>
          </a:p>
          <a:p>
            <a:pPr lvl="0">
              <a:buFont typeface="+mj-lt"/>
              <a:buAutoNum type="alphaLcParenR"/>
            </a:pPr>
            <a:r>
              <a:rPr lang="en-US" sz="1800" dirty="0"/>
              <a:t>Better retention</a:t>
            </a:r>
          </a:p>
          <a:p>
            <a:pPr lvl="0">
              <a:buFont typeface="+mj-lt"/>
              <a:buAutoNum type="alphaLcParenR"/>
            </a:pPr>
            <a:r>
              <a:rPr lang="en-US" sz="1800" dirty="0">
                <a:solidFill>
                  <a:srgbClr val="FF0000"/>
                </a:solidFill>
              </a:rPr>
              <a:t>All of these</a:t>
            </a:r>
          </a:p>
          <a:p>
            <a:pPr lvl="0">
              <a:buFont typeface="+mj-lt"/>
              <a:buAutoNum type="alphaLcParenR"/>
            </a:pPr>
            <a:r>
              <a:rPr lang="en-US" sz="1800" dirty="0"/>
              <a:t>Sense that the organization values employees</a:t>
            </a:r>
          </a:p>
          <a:p>
            <a:r>
              <a:rPr lang="en-US" sz="1800" dirty="0">
                <a:solidFill>
                  <a:srgbClr val="FF0000"/>
                </a:solidFill>
              </a:rPr>
              <a:t>A culture of work life balance communicates that the employees are valued. This fosters greater satisfaction and retention, as well as productivity.</a:t>
            </a:r>
          </a:p>
          <a:p>
            <a:endParaRPr lang="en-US" sz="1800" dirty="0">
              <a:solidFill>
                <a:srgbClr val="FF0000"/>
              </a:solidFill>
            </a:endParaRPr>
          </a:p>
          <a:p>
            <a:pPr lvl="0"/>
            <a:r>
              <a:rPr lang="en-US" sz="1800" dirty="0"/>
              <a:t>4. A culture of work life balance may reduce which of the following?</a:t>
            </a:r>
          </a:p>
          <a:p>
            <a:pPr lvl="0">
              <a:buFont typeface="+mj-lt"/>
              <a:buAutoNum type="alphaLcParenR"/>
            </a:pPr>
            <a:r>
              <a:rPr lang="en-US" sz="1800" dirty="0"/>
              <a:t>Employee turnover</a:t>
            </a:r>
          </a:p>
          <a:p>
            <a:pPr lvl="0">
              <a:buFont typeface="+mj-lt"/>
              <a:buAutoNum type="alphaLcParenR"/>
            </a:pPr>
            <a:r>
              <a:rPr lang="en-US" sz="1800" dirty="0"/>
              <a:t>Absenteeism</a:t>
            </a:r>
          </a:p>
          <a:p>
            <a:pPr lvl="0">
              <a:buFont typeface="+mj-lt"/>
              <a:buAutoNum type="alphaLcParenR"/>
            </a:pPr>
            <a:r>
              <a:rPr lang="en-US" sz="1800" dirty="0"/>
              <a:t>Burnout</a:t>
            </a:r>
          </a:p>
          <a:p>
            <a:pPr lvl="0">
              <a:buFont typeface="+mj-lt"/>
              <a:buAutoNum type="alphaLcParenR"/>
            </a:pPr>
            <a:r>
              <a:rPr lang="en-US" sz="1800" dirty="0">
                <a:solidFill>
                  <a:srgbClr val="FF0000"/>
                </a:solidFill>
              </a:rPr>
              <a:t>All the above</a:t>
            </a:r>
          </a:p>
          <a:p>
            <a:r>
              <a:rPr lang="en-US" sz="1800" dirty="0">
                <a:solidFill>
                  <a:srgbClr val="FF0000"/>
                </a:solidFill>
              </a:rPr>
              <a:t>A culture of work life balance promotes healthier employees. Such a culture can reduce turnover, absenteeism, and burnout.</a:t>
            </a:r>
          </a:p>
          <a:p>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Which is NOT true of a culture of accountability?</a:t>
            </a:r>
          </a:p>
          <a:p>
            <a:pPr lvl="0">
              <a:buFont typeface="+mj-lt"/>
              <a:buAutoNum type="alphaLcParenR"/>
            </a:pPr>
            <a:r>
              <a:rPr lang="en-US" sz="1800" dirty="0"/>
              <a:t>People take responsibility for their actions.</a:t>
            </a:r>
          </a:p>
          <a:p>
            <a:pPr lvl="0">
              <a:buFont typeface="+mj-lt"/>
              <a:buAutoNum type="alphaLcParenR"/>
            </a:pPr>
            <a:r>
              <a:rPr lang="en-US" sz="1800" dirty="0">
                <a:solidFill>
                  <a:srgbClr val="FF0000"/>
                </a:solidFill>
              </a:rPr>
              <a:t>People seek to blame others for errors.</a:t>
            </a:r>
          </a:p>
          <a:p>
            <a:pPr lvl="0">
              <a:buFont typeface="+mj-lt"/>
              <a:buAutoNum type="alphaLcParenR"/>
            </a:pPr>
            <a:r>
              <a:rPr lang="en-US" sz="1800" dirty="0"/>
              <a:t>People are recognized for their efforts</a:t>
            </a:r>
          </a:p>
          <a:p>
            <a:pPr lvl="0">
              <a:buFont typeface="+mj-lt"/>
              <a:buAutoNum type="alphaLcParenR"/>
            </a:pPr>
            <a:r>
              <a:rPr lang="en-US" sz="1800" dirty="0"/>
              <a:t>None of these</a:t>
            </a:r>
          </a:p>
          <a:p>
            <a:r>
              <a:rPr lang="en-US" sz="1800" dirty="0">
                <a:solidFill>
                  <a:srgbClr val="FF0000"/>
                </a:solidFill>
              </a:rPr>
              <a:t>In a culture of accountability, people are held accountable for their actions. They take responsibility for their actions and errors, and are recognized for their efforts. Blame is not part of such a culture.</a:t>
            </a:r>
          </a:p>
          <a:p>
            <a:endParaRPr lang="en-US" sz="1800" dirty="0">
              <a:solidFill>
                <a:srgbClr val="FF0000"/>
              </a:solidFill>
            </a:endParaRPr>
          </a:p>
          <a:p>
            <a:pPr lvl="0"/>
            <a:r>
              <a:rPr lang="en-US" sz="1800" dirty="0"/>
              <a:t>6. Which of the following is true of the benefits of a culture of accountability?</a:t>
            </a:r>
          </a:p>
          <a:p>
            <a:pPr lvl="0"/>
            <a:r>
              <a:rPr lang="en-US" sz="1800" dirty="0"/>
              <a:t>People feel a greater sense of trust in the organization</a:t>
            </a:r>
          </a:p>
          <a:p>
            <a:pPr lvl="0"/>
            <a:r>
              <a:rPr lang="en-US" sz="1800" dirty="0"/>
              <a:t>People are not afraid to speak up</a:t>
            </a:r>
          </a:p>
          <a:p>
            <a:pPr lvl="0"/>
            <a:r>
              <a:rPr lang="en-US" sz="1800" dirty="0"/>
              <a:t>It can reduce undesirable and even illegal behavior</a:t>
            </a:r>
          </a:p>
          <a:p>
            <a:pPr lvl="0"/>
            <a:r>
              <a:rPr lang="en-US" sz="1800" dirty="0">
                <a:solidFill>
                  <a:srgbClr val="FF0000"/>
                </a:solidFill>
              </a:rPr>
              <a:t>All of these</a:t>
            </a:r>
          </a:p>
          <a:p>
            <a:r>
              <a:rPr lang="en-US" sz="1800" dirty="0">
                <a:solidFill>
                  <a:srgbClr val="FF0000"/>
                </a:solidFill>
              </a:rPr>
              <a:t>A culture of responsibility helps to prevent misconduct and undesirable behavior. People in such a culture have trust in the organization and are not afraid to speak up.</a:t>
            </a:r>
          </a:p>
          <a:p>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7. Which is true of millennials and women’s leadership?</a:t>
            </a:r>
          </a:p>
          <a:p>
            <a:pPr lvl="0">
              <a:buFont typeface="+mj-lt"/>
              <a:buAutoNum type="alphaLcParenR"/>
            </a:pPr>
            <a:r>
              <a:rPr lang="en-US" sz="1800" dirty="0">
                <a:solidFill>
                  <a:srgbClr val="FF0000"/>
                </a:solidFill>
              </a:rPr>
              <a:t>All of these</a:t>
            </a:r>
          </a:p>
          <a:p>
            <a:pPr lvl="0">
              <a:buFont typeface="+mj-lt"/>
              <a:buAutoNum type="alphaLcParenR"/>
            </a:pPr>
            <a:r>
              <a:rPr lang="en-US" sz="1800" dirty="0"/>
              <a:t>Millennials value women’s leadership</a:t>
            </a:r>
          </a:p>
          <a:p>
            <a:pPr lvl="0">
              <a:buFont typeface="+mj-lt"/>
              <a:buAutoNum type="alphaLcParenR"/>
            </a:pPr>
            <a:r>
              <a:rPr lang="en-US" sz="1800" dirty="0"/>
              <a:t>Millennials seek out organizations that foster women leaders</a:t>
            </a:r>
          </a:p>
          <a:p>
            <a:pPr lvl="0">
              <a:buFont typeface="+mj-lt"/>
              <a:buAutoNum type="alphaLcParenR"/>
            </a:pPr>
            <a:r>
              <a:rPr lang="en-US" sz="1800" dirty="0"/>
              <a:t>Millennials are less likely to want to work for organizations with no women leaders</a:t>
            </a:r>
          </a:p>
          <a:p>
            <a:r>
              <a:rPr lang="en-US" sz="1800" dirty="0">
                <a:solidFill>
                  <a:srgbClr val="FF0000"/>
                </a:solidFill>
              </a:rPr>
              <a:t>Millennials look for women in leadership positions. They value women leaders, and they seek out organizations that have them.</a:t>
            </a:r>
          </a:p>
          <a:p>
            <a:endParaRPr lang="en-US" sz="1800" dirty="0">
              <a:solidFill>
                <a:srgbClr val="FF0000"/>
              </a:solidFill>
            </a:endParaRPr>
          </a:p>
          <a:p>
            <a:pPr lvl="0"/>
            <a:r>
              <a:rPr lang="en-US" sz="1800" dirty="0"/>
              <a:t>8. Having women in leadership positions does what in terms of recruiting millennials?</a:t>
            </a:r>
          </a:p>
          <a:p>
            <a:pPr lvl="0">
              <a:buFont typeface="+mj-lt"/>
              <a:buAutoNum type="alphaLcParenR"/>
            </a:pPr>
            <a:r>
              <a:rPr lang="en-US" sz="1800" dirty="0"/>
              <a:t>Makes it more difficult</a:t>
            </a:r>
          </a:p>
          <a:p>
            <a:pPr lvl="0">
              <a:buFont typeface="+mj-lt"/>
              <a:buAutoNum type="alphaLcParenR"/>
            </a:pPr>
            <a:r>
              <a:rPr lang="en-US" sz="1800" dirty="0"/>
              <a:t>Nothing</a:t>
            </a:r>
          </a:p>
          <a:p>
            <a:pPr lvl="0">
              <a:buFont typeface="+mj-lt"/>
              <a:buAutoNum type="alphaLcParenR"/>
            </a:pPr>
            <a:r>
              <a:rPr lang="en-US" sz="1800" dirty="0">
                <a:solidFill>
                  <a:srgbClr val="FF0000"/>
                </a:solidFill>
              </a:rPr>
              <a:t>Assists in it</a:t>
            </a:r>
          </a:p>
          <a:p>
            <a:pPr lvl="0">
              <a:buFont typeface="+mj-lt"/>
              <a:buAutoNum type="alphaLcParenR"/>
            </a:pPr>
            <a:r>
              <a:rPr lang="en-US" sz="1800" dirty="0"/>
              <a:t>Is only beneficial in recruiting women</a:t>
            </a:r>
          </a:p>
          <a:p>
            <a:r>
              <a:rPr lang="en-US" sz="1800" dirty="0">
                <a:solidFill>
                  <a:srgbClr val="FF0000"/>
                </a:solidFill>
              </a:rPr>
              <a:t>Having women in leadership positions assists in recruiting millennials. This is true of both men and women.</a:t>
            </a:r>
          </a:p>
          <a:p>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9. What did Rolf and Samir notice about the other booths?</a:t>
            </a:r>
          </a:p>
          <a:p>
            <a:pPr lvl="0">
              <a:buFont typeface="+mj-lt"/>
              <a:buAutoNum type="alphaLcParenR"/>
            </a:pPr>
            <a:r>
              <a:rPr lang="en-US" sz="1800" dirty="0">
                <a:solidFill>
                  <a:srgbClr val="FF0000"/>
                </a:solidFill>
              </a:rPr>
              <a:t>They had women representatives</a:t>
            </a:r>
          </a:p>
          <a:p>
            <a:pPr lvl="0">
              <a:buFont typeface="+mj-lt"/>
              <a:buAutoNum type="alphaLcParenR"/>
            </a:pPr>
            <a:r>
              <a:rPr lang="en-US" sz="1800" dirty="0"/>
              <a:t>They were interviewing on the spot</a:t>
            </a:r>
          </a:p>
          <a:p>
            <a:pPr lvl="0">
              <a:buFont typeface="+mj-lt"/>
              <a:buAutoNum type="alphaLcParenR"/>
            </a:pPr>
            <a:r>
              <a:rPr lang="en-US" sz="1800" dirty="0"/>
              <a:t>They had little traffic</a:t>
            </a:r>
          </a:p>
          <a:p>
            <a:pPr lvl="0">
              <a:buFont typeface="+mj-lt"/>
              <a:buAutoNum type="alphaLcParenR"/>
            </a:pPr>
            <a:r>
              <a:rPr lang="en-US" sz="1800" dirty="0"/>
              <a:t>They had better displays</a:t>
            </a:r>
          </a:p>
          <a:p>
            <a:r>
              <a:rPr lang="en-US" sz="1800" dirty="0">
                <a:solidFill>
                  <a:srgbClr val="FF0000"/>
                </a:solidFill>
              </a:rPr>
              <a:t>Rolf and Samir noticed that most of the other booths had women representatives. This seemed to be why they were more popular.</a:t>
            </a:r>
          </a:p>
          <a:p>
            <a:r>
              <a:rPr lang="en-US" sz="1800" dirty="0">
                <a:solidFill>
                  <a:srgbClr val="FF0000"/>
                </a:solidFill>
              </a:rPr>
              <a:t> </a:t>
            </a:r>
          </a:p>
          <a:p>
            <a:pPr lvl="0"/>
            <a:r>
              <a:rPr lang="en-US" sz="1800" dirty="0"/>
              <a:t>10. How did students react to Rolf and Samir’s booth when they found out there were no women on the board?</a:t>
            </a:r>
          </a:p>
          <a:p>
            <a:pPr lvl="0">
              <a:buFont typeface="+mj-lt"/>
              <a:buAutoNum type="alphaLcParenR"/>
            </a:pPr>
            <a:r>
              <a:rPr lang="en-US" sz="1800" dirty="0"/>
              <a:t>Hostilely</a:t>
            </a:r>
          </a:p>
          <a:p>
            <a:pPr lvl="0">
              <a:buFont typeface="+mj-lt"/>
              <a:buAutoNum type="alphaLcParenR"/>
            </a:pPr>
            <a:r>
              <a:rPr lang="en-US" sz="1800" dirty="0"/>
              <a:t>With great interest</a:t>
            </a:r>
          </a:p>
          <a:p>
            <a:pPr lvl="0">
              <a:buFont typeface="+mj-lt"/>
              <a:buAutoNum type="alphaLcParenR"/>
            </a:pPr>
            <a:r>
              <a:rPr lang="en-US" sz="1800" dirty="0">
                <a:solidFill>
                  <a:srgbClr val="FF0000"/>
                </a:solidFill>
              </a:rPr>
              <a:t>With disinterest</a:t>
            </a:r>
          </a:p>
          <a:p>
            <a:pPr lvl="0">
              <a:buFont typeface="+mj-lt"/>
              <a:buAutoNum type="alphaLcParenR"/>
            </a:pPr>
            <a:r>
              <a:rPr lang="en-US" sz="1800" dirty="0"/>
              <a:t>None of these</a:t>
            </a:r>
          </a:p>
          <a:p>
            <a:r>
              <a:rPr lang="en-US" sz="1800" dirty="0">
                <a:solidFill>
                  <a:srgbClr val="FF0000"/>
                </a:solidFill>
              </a:rPr>
              <a:t>When they found out that Rolf and Samir’s organization had no women on the board, the students were disinterested. </a:t>
            </a:r>
          </a:p>
          <a:p>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Nurture Women’s Leadership</a:t>
            </a:r>
            <a:endParaRPr lang="en-US" noProof="0" dirty="0"/>
          </a:p>
        </p:txBody>
      </p:sp>
      <p:sp>
        <p:nvSpPr>
          <p:cNvPr id="34820" name="Text Placeholder 3"/>
          <p:cNvSpPr>
            <a:spLocks noGrp="1"/>
          </p:cNvSpPr>
          <p:nvPr>
            <p:ph type="body" sz="quarter" idx="10"/>
          </p:nvPr>
        </p:nvSpPr>
        <p:spPr>
          <a:ln>
            <a:miter lim="800000"/>
            <a:headEnd/>
            <a:tailEnd/>
          </a:ln>
        </p:spPr>
        <p:txBody>
          <a:bodyPr/>
          <a:lstStyle/>
          <a:p>
            <a:r>
              <a:rPr lang="en-US" sz="2800" i="1" dirty="0"/>
              <a:t>The question isn’t who is going to let me. It’s who is going to stop me.</a:t>
            </a:r>
          </a:p>
          <a:p>
            <a:endParaRPr lang="en-US" sz="2800" i="1" dirty="0"/>
          </a:p>
          <a:p>
            <a:pPr algn="ctr"/>
            <a:r>
              <a:rPr lang="en-US" sz="2800" b="1" i="1" dirty="0"/>
              <a:t>Ayn Rand</a:t>
            </a:r>
          </a:p>
          <a:p>
            <a:endParaRPr lang="en-US" sz="2800" i="1" dirty="0"/>
          </a:p>
        </p:txBody>
      </p:sp>
      <p:sp>
        <p:nvSpPr>
          <p:cNvPr id="34819" name="Content Placeholder 2"/>
          <p:cNvSpPr>
            <a:spLocks noGrp="1"/>
          </p:cNvSpPr>
          <p:nvPr>
            <p:ph type="body" sz="quarter" idx="11"/>
          </p:nvPr>
        </p:nvSpPr>
        <p:spPr/>
        <p:txBody>
          <a:bodyPr/>
          <a:lstStyle/>
          <a:p>
            <a:pPr indent="0"/>
            <a:r>
              <a:rPr lang="en-US" sz="2800" dirty="0"/>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B67FD1D-6FA9-4D7E-9D6D-59C569D6EF82}"/>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Actively Recruit Women</a:t>
            </a:r>
            <a:endParaRPr lang="en-US" noProof="0" dirty="0"/>
          </a:p>
        </p:txBody>
      </p:sp>
      <p:grpSp>
        <p:nvGrpSpPr>
          <p:cNvPr id="2" name="Group 1">
            <a:extLst>
              <a:ext uri="{FF2B5EF4-FFF2-40B4-BE49-F238E27FC236}">
                <a16:creationId xmlns:a16="http://schemas.microsoft.com/office/drawing/2014/main" id="{DF53FD4C-865B-4B47-AC4C-2C728244F9AC}"/>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FE081C07-AE9B-464F-BC51-3F73855D1E41}"/>
                </a:ext>
              </a:extLst>
            </p:cNvPr>
            <p:cNvSpPr/>
            <p:nvPr/>
          </p:nvSpPr>
          <p:spPr>
            <a:xfrm>
              <a:off x="457200" y="1600200"/>
              <a:ext cx="4525963" cy="4525963"/>
            </a:xfrm>
            <a:prstGeom prst="pie">
              <a:avLst>
                <a:gd name="adj1" fmla="val 5400000"/>
                <a:gd name="adj2" fmla="val 16200000"/>
              </a:avLst>
            </a:pr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4489492-095A-4833-8E61-0F9C619F77C3}"/>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ctr" defTabSz="1689100">
                <a:lnSpc>
                  <a:spcPct val="90000"/>
                </a:lnSpc>
                <a:spcBef>
                  <a:spcPct val="0"/>
                </a:spcBef>
                <a:spcAft>
                  <a:spcPct val="35000"/>
                </a:spcAft>
                <a:buNone/>
              </a:pPr>
              <a:r>
                <a:rPr lang="en-US" sz="3800" kern="1200" dirty="0"/>
                <a:t>Actively recruit women at all levels</a:t>
              </a:r>
            </a:p>
          </p:txBody>
        </p:sp>
        <p:sp>
          <p:nvSpPr>
            <p:cNvPr id="6" name="Partial Circle 5">
              <a:extLst>
                <a:ext uri="{FF2B5EF4-FFF2-40B4-BE49-F238E27FC236}">
                  <a16:creationId xmlns:a16="http://schemas.microsoft.com/office/drawing/2014/main" id="{67C3A1B9-8B02-49C9-A1ED-2C31A0E4A943}"/>
                </a:ext>
              </a:extLst>
            </p:cNvPr>
            <p:cNvSpPr/>
            <p:nvPr/>
          </p:nvSpPr>
          <p:spPr>
            <a:xfrm>
              <a:off x="1249244" y="2957991"/>
              <a:ext cx="2941873" cy="2941873"/>
            </a:xfrm>
            <a:prstGeom prst="pie">
              <a:avLst>
                <a:gd name="adj1" fmla="val 5400000"/>
                <a:gd name="adj2" fmla="val 16200000"/>
              </a:avLst>
            </a:pr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sp>
        <p:sp>
          <p:nvSpPr>
            <p:cNvPr id="7" name="Freeform: Shape 6">
              <a:extLst>
                <a:ext uri="{FF2B5EF4-FFF2-40B4-BE49-F238E27FC236}">
                  <a16:creationId xmlns:a16="http://schemas.microsoft.com/office/drawing/2014/main" id="{5D001969-B120-46DC-B980-27DA7460256B}"/>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1">
              <a:schemeClr val="accent5">
                <a:hueOff val="-1505437"/>
                <a:satOff val="7815"/>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ctr" defTabSz="1689100">
                <a:lnSpc>
                  <a:spcPct val="90000"/>
                </a:lnSpc>
                <a:spcBef>
                  <a:spcPct val="0"/>
                </a:spcBef>
                <a:spcAft>
                  <a:spcPct val="35000"/>
                </a:spcAft>
                <a:buNone/>
              </a:pPr>
              <a:r>
                <a:rPr lang="en-US" sz="3800" kern="1200" dirty="0"/>
                <a:t>Care about having women in your organization</a:t>
              </a:r>
            </a:p>
          </p:txBody>
        </p:sp>
        <p:sp>
          <p:nvSpPr>
            <p:cNvPr id="8" name="Partial Circle 7">
              <a:extLst>
                <a:ext uri="{FF2B5EF4-FFF2-40B4-BE49-F238E27FC236}">
                  <a16:creationId xmlns:a16="http://schemas.microsoft.com/office/drawing/2014/main" id="{4606C7C2-F3DB-4DA5-B40A-B2380379F721}"/>
                </a:ext>
              </a:extLst>
            </p:cNvPr>
            <p:cNvSpPr/>
            <p:nvPr/>
          </p:nvSpPr>
          <p:spPr>
            <a:xfrm>
              <a:off x="2041287" y="4315779"/>
              <a:ext cx="1357787" cy="1357787"/>
            </a:xfrm>
            <a:prstGeom prst="pie">
              <a:avLst>
                <a:gd name="adj1" fmla="val 5400000"/>
                <a:gd name="adj2" fmla="val 16200000"/>
              </a:avLst>
            </a:pr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sp>
        <p:sp>
          <p:nvSpPr>
            <p:cNvPr id="9" name="Freeform: Shape 8">
              <a:extLst>
                <a:ext uri="{FF2B5EF4-FFF2-40B4-BE49-F238E27FC236}">
                  <a16:creationId xmlns:a16="http://schemas.microsoft.com/office/drawing/2014/main" id="{08C871A9-3158-4B75-B655-3C5BB3F7E4CD}"/>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1">
              <a:schemeClr val="accent5">
                <a:hueOff val="-3010874"/>
                <a:satOff val="1563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Attend women’s career fairs and expos </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4900086-8CB4-4433-8AD2-1899A57CD882}"/>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Create and Encourage Networking Opportunities</a:t>
            </a:r>
            <a:endParaRPr lang="en-US" noProof="0" dirty="0"/>
          </a:p>
        </p:txBody>
      </p:sp>
      <p:grpSp>
        <p:nvGrpSpPr>
          <p:cNvPr id="2" name="Group 1">
            <a:extLst>
              <a:ext uri="{FF2B5EF4-FFF2-40B4-BE49-F238E27FC236}">
                <a16:creationId xmlns:a16="http://schemas.microsoft.com/office/drawing/2014/main" id="{D19B9F08-148F-4C35-9C2F-302227923C4C}"/>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673AF0E6-EF47-4350-9468-AF81EF89B6C4}"/>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28601" tIns="905193" rIns="23006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Lack of networks</a:t>
              </a:r>
            </a:p>
          </p:txBody>
        </p:sp>
        <p:sp>
          <p:nvSpPr>
            <p:cNvPr id="5" name="Freeform: Shape 4">
              <a:extLst>
                <a:ext uri="{FF2B5EF4-FFF2-40B4-BE49-F238E27FC236}">
                  <a16:creationId xmlns:a16="http://schemas.microsoft.com/office/drawing/2014/main" id="{C420E172-73C6-48C4-9BEA-8960A82441E0}"/>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28601" tIns="905193" rIns="23006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Create a women’s networking group</a:t>
              </a:r>
            </a:p>
          </p:txBody>
        </p:sp>
        <p:sp>
          <p:nvSpPr>
            <p:cNvPr id="6" name="Freeform: Shape 5">
              <a:extLst>
                <a:ext uri="{FF2B5EF4-FFF2-40B4-BE49-F238E27FC236}">
                  <a16:creationId xmlns:a16="http://schemas.microsoft.com/office/drawing/2014/main" id="{11B5EB7E-3499-473F-B4AB-3BA67BDEDE5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28600" tIns="905193" rIns="23006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Encourage and support women</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17412EA-7FB5-453E-9760-FAEFEF75A27F}"/>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rmAutofit fontScale="90000"/>
          </a:bodyPr>
          <a:lstStyle/>
          <a:p>
            <a:r>
              <a:rPr lang="en-US" dirty="0"/>
              <a:t>Pair Women with </a:t>
            </a:r>
            <a:r>
              <a:rPr lang="en-US" sz="2200" dirty="0"/>
              <a:t>Mentors</a:t>
            </a:r>
            <a:r>
              <a:rPr lang="en-US" dirty="0"/>
              <a:t> in Leadership</a:t>
            </a:r>
            <a:endParaRPr lang="en-US" noProof="0" dirty="0"/>
          </a:p>
        </p:txBody>
      </p:sp>
      <p:grpSp>
        <p:nvGrpSpPr>
          <p:cNvPr id="2" name="Group 1">
            <a:extLst>
              <a:ext uri="{FF2B5EF4-FFF2-40B4-BE49-F238E27FC236}">
                <a16:creationId xmlns:a16="http://schemas.microsoft.com/office/drawing/2014/main" id="{041AB372-0D98-410F-A146-4FAB1C023960}"/>
              </a:ext>
            </a:extLst>
          </p:cNvPr>
          <p:cNvGrpSpPr/>
          <p:nvPr/>
        </p:nvGrpSpPr>
        <p:grpSpPr>
          <a:xfrm>
            <a:off x="1969571" y="1600200"/>
            <a:ext cx="5204856" cy="4525963"/>
            <a:chOff x="1969571" y="1600200"/>
            <a:chExt cx="5204856" cy="4525963"/>
          </a:xfrm>
        </p:grpSpPr>
        <p:sp>
          <p:nvSpPr>
            <p:cNvPr id="3" name="Isosceles Triangle 2">
              <a:extLst>
                <a:ext uri="{FF2B5EF4-FFF2-40B4-BE49-F238E27FC236}">
                  <a16:creationId xmlns:a16="http://schemas.microsoft.com/office/drawing/2014/main" id="{A6F0A425-8FF2-4DBD-86A7-B0A13AB409E7}"/>
                </a:ext>
              </a:extLst>
            </p:cNvPr>
            <p:cNvSpPr/>
            <p:nvPr/>
          </p:nvSpPr>
          <p:spPr>
            <a:xfrm>
              <a:off x="1969571" y="1600200"/>
              <a:ext cx="4525963" cy="4525963"/>
            </a:xfrm>
            <a:prstGeom prst="triangle">
              <a:avLst/>
            </a:prstGeom>
            <a:solidFill>
              <a:srgbClr val="8B4583"/>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D63F88D-BA0B-4EFD-B12A-F1F91A36ABB0}"/>
                </a:ext>
              </a:extLst>
            </p:cNvPr>
            <p:cNvSpPr/>
            <p:nvPr/>
          </p:nvSpPr>
          <p:spPr>
            <a:xfrm>
              <a:off x="4232552" y="2055227"/>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a:ln>
              <a:solidFill>
                <a:schemeClr val="accent1">
                  <a:lumMod val="75000"/>
                </a:schemeClr>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880" tIns="120880" rIns="120880" bIns="120880" numCol="1" spcCol="1270" anchor="ctr" anchorCtr="0">
              <a:noAutofit/>
            </a:bodyPr>
            <a:lstStyle/>
            <a:p>
              <a:pPr marL="0" lvl="0" indent="0" algn="ctr" defTabSz="800100">
                <a:lnSpc>
                  <a:spcPct val="90000"/>
                </a:lnSpc>
                <a:spcBef>
                  <a:spcPct val="0"/>
                </a:spcBef>
                <a:spcAft>
                  <a:spcPct val="35000"/>
                </a:spcAft>
                <a:buNone/>
              </a:pPr>
              <a:r>
                <a:rPr lang="en-US" sz="1800" kern="1200" dirty="0"/>
                <a:t>Mentor relationships are vital</a:t>
              </a:r>
            </a:p>
          </p:txBody>
        </p:sp>
        <p:sp>
          <p:nvSpPr>
            <p:cNvPr id="6" name="Freeform: Shape 5">
              <a:extLst>
                <a:ext uri="{FF2B5EF4-FFF2-40B4-BE49-F238E27FC236}">
                  <a16:creationId xmlns:a16="http://schemas.microsoft.com/office/drawing/2014/main" id="{199BDAD4-7E71-4FDB-9E55-6D84E97E1108}"/>
                </a:ext>
              </a:extLst>
            </p:cNvPr>
            <p:cNvSpPr/>
            <p:nvPr/>
          </p:nvSpPr>
          <p:spPr>
            <a:xfrm>
              <a:off x="4232552" y="3260530"/>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a:ln>
              <a:solidFill>
                <a:srgbClr val="8B4583"/>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880" tIns="120880" rIns="120880" bIns="120880" numCol="1" spcCol="1270" anchor="ctr" anchorCtr="0">
              <a:noAutofit/>
            </a:bodyPr>
            <a:lstStyle/>
            <a:p>
              <a:pPr marL="0" lvl="0" indent="0" algn="ctr" defTabSz="800100">
                <a:lnSpc>
                  <a:spcPct val="90000"/>
                </a:lnSpc>
                <a:spcBef>
                  <a:spcPct val="0"/>
                </a:spcBef>
                <a:spcAft>
                  <a:spcPct val="35000"/>
                </a:spcAft>
                <a:buNone/>
              </a:pPr>
              <a:r>
                <a:rPr lang="en-US" sz="1800" kern="1200" dirty="0"/>
                <a:t>Encourage and develop women into leadership positions</a:t>
              </a:r>
            </a:p>
          </p:txBody>
        </p:sp>
        <p:sp>
          <p:nvSpPr>
            <p:cNvPr id="7" name="Freeform: Shape 6">
              <a:extLst>
                <a:ext uri="{FF2B5EF4-FFF2-40B4-BE49-F238E27FC236}">
                  <a16:creationId xmlns:a16="http://schemas.microsoft.com/office/drawing/2014/main" id="{86A9FFCC-CD1F-4035-9426-D717EC84B969}"/>
                </a:ext>
              </a:extLst>
            </p:cNvPr>
            <p:cNvSpPr/>
            <p:nvPr/>
          </p:nvSpPr>
          <p:spPr>
            <a:xfrm>
              <a:off x="4232552" y="4465832"/>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a:ln>
              <a:solidFill>
                <a:srgbClr val="4F81BD"/>
              </a:solidFill>
            </a:ln>
          </p:spPr>
          <p:style>
            <a:lnRef idx="1">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880" tIns="120880" rIns="120880" bIns="120880" numCol="1" spcCol="1270" anchor="ctr" anchorCtr="0">
              <a:noAutofit/>
            </a:bodyPr>
            <a:lstStyle/>
            <a:p>
              <a:pPr marL="0" lvl="0" indent="0" algn="ctr" defTabSz="800100">
                <a:lnSpc>
                  <a:spcPct val="90000"/>
                </a:lnSpc>
                <a:spcBef>
                  <a:spcPct val="0"/>
                </a:spcBef>
                <a:spcAft>
                  <a:spcPct val="35000"/>
                </a:spcAft>
                <a:buNone/>
              </a:pPr>
              <a:r>
                <a:rPr lang="en-US" sz="1800" kern="1200" dirty="0"/>
                <a:t>Encourage them to become mentors</a:t>
              </a:r>
            </a:p>
          </p:txBody>
        </p:sp>
      </p:grpSp>
    </p:spTree>
    <p:extLst>
      <p:ext uri="{BB962C8B-B14F-4D97-AF65-F5344CB8AC3E}">
        <p14:creationId xmlns:p14="http://schemas.microsoft.com/office/powerpoint/2010/main" val="1790435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BAF0656-DC70-4E2D-AA6B-E68BD86EA7AD}"/>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rmAutofit fontScale="90000"/>
          </a:bodyPr>
          <a:lstStyle/>
          <a:p>
            <a:r>
              <a:rPr lang="en-US" dirty="0"/>
              <a:t>Create and </a:t>
            </a:r>
            <a:r>
              <a:rPr lang="en-US" sz="2200" dirty="0"/>
              <a:t>Encourage</a:t>
            </a:r>
            <a:r>
              <a:rPr lang="en-US" dirty="0"/>
              <a:t> Training Opportunities</a:t>
            </a:r>
            <a:endParaRPr lang="en-US" noProof="0" dirty="0"/>
          </a:p>
        </p:txBody>
      </p:sp>
      <p:grpSp>
        <p:nvGrpSpPr>
          <p:cNvPr id="2" name="Group 1">
            <a:extLst>
              <a:ext uri="{FF2B5EF4-FFF2-40B4-BE49-F238E27FC236}">
                <a16:creationId xmlns:a16="http://schemas.microsoft.com/office/drawing/2014/main" id="{309BE182-5D36-4133-B0D9-679594B01589}"/>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DFEDFBA2-80C9-4E4B-A768-B0C3195EF69A}"/>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solidFill>
              <a:srgbClr val="4F81BD"/>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Facilitate one on one development</a:t>
              </a:r>
            </a:p>
          </p:txBody>
        </p:sp>
        <p:sp>
          <p:nvSpPr>
            <p:cNvPr id="5" name="Freeform: Shape 4">
              <a:extLst>
                <a:ext uri="{FF2B5EF4-FFF2-40B4-BE49-F238E27FC236}">
                  <a16:creationId xmlns:a16="http://schemas.microsoft.com/office/drawing/2014/main" id="{070FCDAB-5278-48F9-93BB-C3D3DCC5AEA9}"/>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rgbClr val="8B4583"/>
            </a:solidFill>
          </p:spPr>
          <p:style>
            <a:lnRef idx="0">
              <a:schemeClr val="lt1">
                <a:hueOff val="0"/>
                <a:satOff val="0"/>
                <a:lumOff val="0"/>
                <a:alphaOff val="0"/>
              </a:schemeClr>
            </a:lnRef>
            <a:fillRef idx="3">
              <a:scrgbClr r="0" g="0" b="0"/>
            </a:fillRef>
            <a:effectRef idx="2">
              <a:schemeClr val="accent5">
                <a:hueOff val="-1505437"/>
                <a:satOff val="7815"/>
                <a:lumOff val="5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Trainings geared toward women</a:t>
              </a:r>
            </a:p>
          </p:txBody>
        </p:sp>
        <p:sp>
          <p:nvSpPr>
            <p:cNvPr id="6" name="Freeform: Shape 5">
              <a:extLst>
                <a:ext uri="{FF2B5EF4-FFF2-40B4-BE49-F238E27FC236}">
                  <a16:creationId xmlns:a16="http://schemas.microsoft.com/office/drawing/2014/main" id="{3429EABD-4E4D-47BA-A557-AB408A5B5CC8}"/>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5">
                <a:hueOff val="-3010874"/>
                <a:satOff val="15631"/>
                <a:lumOff val="11372"/>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Training opportunities are vital</a:t>
              </a:r>
            </a:p>
          </p:txBody>
        </p:sp>
      </p:grpSp>
    </p:spTree>
    <p:extLst>
      <p:ext uri="{BB962C8B-B14F-4D97-AF65-F5344CB8AC3E}">
        <p14:creationId xmlns:p14="http://schemas.microsoft.com/office/powerpoint/2010/main" val="2691690477"/>
      </p:ext>
    </p:extLst>
  </p:cSld>
  <p:clrMapOvr>
    <a:masterClrMapping/>
  </p:clrMapOvr>
</p:sld>
</file>

<file path=ppt/theme/theme1.xml><?xml version="1.0" encoding="utf-8"?>
<a:theme xmlns:a="http://schemas.openxmlformats.org/drawingml/2006/main" name="PowerPoint Slides">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1050</TotalTime>
  <Words>29844</Words>
  <Application>Microsoft Office PowerPoint</Application>
  <PresentationFormat>On-screen Show (4:3)</PresentationFormat>
  <Paragraphs>3398</Paragraphs>
  <Slides>182</Slides>
  <Notes>180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182</vt:i4>
      </vt:variant>
    </vt:vector>
  </HeadingPairs>
  <TitlesOfParts>
    <vt:vector size="191"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Women and the Workforce</vt:lpstr>
      <vt:lpstr>50% of the Population</vt:lpstr>
      <vt:lpstr>60% of College Degree Earners</vt:lpstr>
      <vt:lpstr>47% of the US Workforce</vt:lpstr>
      <vt:lpstr>52% of Professional Jobs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Leadership Gap</vt:lpstr>
      <vt:lpstr>Women are Underrepresented in Leadership</vt:lpstr>
      <vt:lpstr>Women in Executive Positions</vt:lpstr>
      <vt:lpstr>Women in Finance, Health Care, and Law</vt:lpstr>
      <vt:lpstr>Historical Trends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Barriers to Women’s Leadership </vt:lpstr>
      <vt:lpstr>Gender Differences are Overemphasized</vt:lpstr>
      <vt:lpstr>Gender Differences are Undervalued</vt:lpstr>
      <vt:lpstr>Women Lack Professional Networks</vt:lpstr>
      <vt:lpstr>Work and Family Conflict</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Traits of Women’s Management</vt:lpstr>
      <vt:lpstr>Women Lead By Uniting Diverse Groups</vt:lpstr>
      <vt:lpstr>Women Value Work-Life Balance</vt:lpstr>
      <vt:lpstr>Women Value Interpersonal Relationships</vt:lpstr>
      <vt:lpstr>Women Value Accountability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Benefits of Women’s Leadership</vt:lpstr>
      <vt:lpstr>Greater Collaboration</vt:lpstr>
      <vt:lpstr>Culture of Work-Life Balance</vt:lpstr>
      <vt:lpstr>Culture of Accountability</vt:lpstr>
      <vt:lpstr>Assists in Recruiting Millennials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Nurture Women’s Leadership</vt:lpstr>
      <vt:lpstr>Actively Recruit Women</vt:lpstr>
      <vt:lpstr>Create and Encourage Networking Opportunities</vt:lpstr>
      <vt:lpstr>Pair Women with Mentors in Leadership</vt:lpstr>
      <vt:lpstr>Create and Encourage Training Opportunities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Actively Recruit Women</vt:lpstr>
      <vt:lpstr>Discover Your Barriers to Hiring</vt:lpstr>
      <vt:lpstr>Discover Your Barriers to Retention</vt:lpstr>
      <vt:lpstr>Recruit via Women’s Organizations</vt:lpstr>
      <vt:lpstr>Create and Promote a Woman-Friendly Culture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Encourages Networking Opportunities</vt:lpstr>
      <vt:lpstr>Create a Women’s Networking Group</vt:lpstr>
      <vt:lpstr>Encourage Women to Join Organizations</vt:lpstr>
      <vt:lpstr>Networking Builds Confidence</vt:lpstr>
      <vt:lpstr>Networking and Recruiting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Pair Women with Mentors</vt:lpstr>
      <vt:lpstr>Benefits of Mentoring</vt:lpstr>
      <vt:lpstr>Think Creatively</vt:lpstr>
      <vt:lpstr>Incorporate Mentoring at Every Stage</vt:lpstr>
      <vt:lpstr>Encourage Women to Mentor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Create Educational Opportunities</vt:lpstr>
      <vt:lpstr>Encourage the Learning of Leadership Skills</vt:lpstr>
      <vt:lpstr>Internal Programs and Trainings</vt:lpstr>
      <vt:lpstr>Outside Training and Workshops</vt:lpstr>
      <vt:lpstr>Encourage Training at Every Stage of the Career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292</cp:revision>
  <dcterms:created xsi:type="dcterms:W3CDTF">2009-05-11T22:15:13Z</dcterms:created>
  <dcterms:modified xsi:type="dcterms:W3CDTF">2017-07-20T19:26:48Z</dcterms:modified>
</cp:coreProperties>
</file>