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3"/>
  </p:notesMasterIdLst>
  <p:sldIdLst>
    <p:sldId id="450" r:id="rId2"/>
    <p:sldId id="451" r:id="rId3"/>
    <p:sldId id="452" r:id="rId4"/>
    <p:sldId id="453" r:id="rId5"/>
    <p:sldId id="454" r:id="rId6"/>
    <p:sldId id="455" r:id="rId7"/>
    <p:sldId id="459" r:id="rId8"/>
    <p:sldId id="460" r:id="rId9"/>
    <p:sldId id="461" r:id="rId10"/>
    <p:sldId id="462" r:id="rId11"/>
    <p:sldId id="463" r:id="rId12"/>
    <p:sldId id="469" r:id="rId13"/>
    <p:sldId id="257" r:id="rId14"/>
    <p:sldId id="260" r:id="rId15"/>
    <p:sldId id="258" r:id="rId16"/>
    <p:sldId id="261" r:id="rId17"/>
    <p:sldId id="262" r:id="rId18"/>
    <p:sldId id="263" r:id="rId19"/>
    <p:sldId id="264" r:id="rId20"/>
    <p:sldId id="354" r:id="rId21"/>
    <p:sldId id="355" r:id="rId22"/>
    <p:sldId id="356" r:id="rId23"/>
    <p:sldId id="357" r:id="rId24"/>
    <p:sldId id="358" r:id="rId25"/>
    <p:sldId id="405" r:id="rId26"/>
    <p:sldId id="406" r:id="rId27"/>
    <p:sldId id="407" r:id="rId28"/>
    <p:sldId id="408" r:id="rId29"/>
    <p:sldId id="409" r:id="rId30"/>
    <p:sldId id="265" r:id="rId31"/>
    <p:sldId id="266" r:id="rId32"/>
    <p:sldId id="268" r:id="rId33"/>
    <p:sldId id="270" r:id="rId34"/>
    <p:sldId id="359" r:id="rId35"/>
    <p:sldId id="360" r:id="rId36"/>
    <p:sldId id="361" r:id="rId37"/>
    <p:sldId id="362" r:id="rId38"/>
    <p:sldId id="363" r:id="rId39"/>
    <p:sldId id="410" r:id="rId40"/>
    <p:sldId id="411" r:id="rId41"/>
    <p:sldId id="412" r:id="rId42"/>
    <p:sldId id="413" r:id="rId43"/>
    <p:sldId id="414" r:id="rId44"/>
    <p:sldId id="272" r:id="rId45"/>
    <p:sldId id="273" r:id="rId46"/>
    <p:sldId id="274" r:id="rId47"/>
    <p:sldId id="275" r:id="rId48"/>
    <p:sldId id="364" r:id="rId49"/>
    <p:sldId id="365" r:id="rId50"/>
    <p:sldId id="366" r:id="rId51"/>
    <p:sldId id="367" r:id="rId52"/>
    <p:sldId id="368" r:id="rId53"/>
    <p:sldId id="276" r:id="rId54"/>
    <p:sldId id="277" r:id="rId55"/>
    <p:sldId id="278" r:id="rId56"/>
    <p:sldId id="280" r:id="rId57"/>
    <p:sldId id="369" r:id="rId58"/>
    <p:sldId id="370" r:id="rId59"/>
    <p:sldId id="371" r:id="rId60"/>
    <p:sldId id="372" r:id="rId61"/>
    <p:sldId id="373" r:id="rId62"/>
    <p:sldId id="415" r:id="rId63"/>
    <p:sldId id="416" r:id="rId64"/>
    <p:sldId id="417" r:id="rId65"/>
    <p:sldId id="418" r:id="rId66"/>
    <p:sldId id="419" r:id="rId67"/>
    <p:sldId id="282" r:id="rId68"/>
    <p:sldId id="281" r:id="rId69"/>
    <p:sldId id="283" r:id="rId70"/>
    <p:sldId id="284" r:id="rId71"/>
    <p:sldId id="375" r:id="rId72"/>
    <p:sldId id="376" r:id="rId73"/>
    <p:sldId id="377" r:id="rId74"/>
    <p:sldId id="378" r:id="rId75"/>
    <p:sldId id="379" r:id="rId76"/>
    <p:sldId id="420" r:id="rId77"/>
    <p:sldId id="421" r:id="rId78"/>
    <p:sldId id="422" r:id="rId79"/>
    <p:sldId id="423" r:id="rId80"/>
    <p:sldId id="424" r:id="rId81"/>
    <p:sldId id="285" r:id="rId82"/>
    <p:sldId id="286" r:id="rId83"/>
    <p:sldId id="287" r:id="rId84"/>
    <p:sldId id="289" r:id="rId85"/>
    <p:sldId id="380" r:id="rId86"/>
    <p:sldId id="381" r:id="rId87"/>
    <p:sldId id="382" r:id="rId88"/>
    <p:sldId id="383" r:id="rId89"/>
    <p:sldId id="384" r:id="rId90"/>
    <p:sldId id="425" r:id="rId91"/>
    <p:sldId id="426" r:id="rId92"/>
    <p:sldId id="427" r:id="rId93"/>
    <p:sldId id="428" r:id="rId94"/>
    <p:sldId id="429" r:id="rId95"/>
    <p:sldId id="290" r:id="rId96"/>
    <p:sldId id="291" r:id="rId97"/>
    <p:sldId id="293" r:id="rId98"/>
    <p:sldId id="294" r:id="rId99"/>
    <p:sldId id="385" r:id="rId100"/>
    <p:sldId id="386" r:id="rId101"/>
    <p:sldId id="387" r:id="rId102"/>
    <p:sldId id="388" r:id="rId103"/>
    <p:sldId id="389" r:id="rId104"/>
    <p:sldId id="430" r:id="rId105"/>
    <p:sldId id="431" r:id="rId106"/>
    <p:sldId id="432" r:id="rId107"/>
    <p:sldId id="433" r:id="rId108"/>
    <p:sldId id="434" r:id="rId109"/>
    <p:sldId id="295" r:id="rId110"/>
    <p:sldId id="296" r:id="rId111"/>
    <p:sldId id="297" r:id="rId112"/>
    <p:sldId id="299" r:id="rId113"/>
    <p:sldId id="301" r:id="rId114"/>
    <p:sldId id="390" r:id="rId115"/>
    <p:sldId id="391" r:id="rId116"/>
    <p:sldId id="392" r:id="rId117"/>
    <p:sldId id="393" r:id="rId118"/>
    <p:sldId id="394" r:id="rId119"/>
    <p:sldId id="435" r:id="rId120"/>
    <p:sldId id="436" r:id="rId121"/>
    <p:sldId id="437" r:id="rId122"/>
    <p:sldId id="438" r:id="rId123"/>
    <p:sldId id="439" r:id="rId124"/>
    <p:sldId id="300" r:id="rId125"/>
    <p:sldId id="302" r:id="rId126"/>
    <p:sldId id="305" r:id="rId127"/>
    <p:sldId id="306" r:id="rId128"/>
    <p:sldId id="395" r:id="rId129"/>
    <p:sldId id="396" r:id="rId130"/>
    <p:sldId id="397" r:id="rId131"/>
    <p:sldId id="398" r:id="rId132"/>
    <p:sldId id="399" r:id="rId133"/>
    <p:sldId id="440" r:id="rId134"/>
    <p:sldId id="441" r:id="rId135"/>
    <p:sldId id="442" r:id="rId136"/>
    <p:sldId id="443" r:id="rId137"/>
    <p:sldId id="444" r:id="rId138"/>
    <p:sldId id="308" r:id="rId139"/>
    <p:sldId id="307" r:id="rId140"/>
    <p:sldId id="309" r:id="rId141"/>
    <p:sldId id="310" r:id="rId142"/>
    <p:sldId id="311" r:id="rId143"/>
    <p:sldId id="312" r:id="rId144"/>
    <p:sldId id="400" r:id="rId145"/>
    <p:sldId id="401" r:id="rId146"/>
    <p:sldId id="402" r:id="rId147"/>
    <p:sldId id="403" r:id="rId148"/>
    <p:sldId id="404" r:id="rId149"/>
    <p:sldId id="445" r:id="rId150"/>
    <p:sldId id="446" r:id="rId151"/>
    <p:sldId id="447" r:id="rId152"/>
    <p:sldId id="448" r:id="rId153"/>
    <p:sldId id="449" r:id="rId154"/>
    <p:sldId id="303" r:id="rId155"/>
    <p:sldId id="304" r:id="rId156"/>
    <p:sldId id="464" r:id="rId157"/>
    <p:sldId id="465" r:id="rId158"/>
    <p:sldId id="466" r:id="rId159"/>
    <p:sldId id="456" r:id="rId160"/>
    <p:sldId id="457" r:id="rId161"/>
    <p:sldId id="458" r:id="rId1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B37C"/>
    <a:srgbClr val="608CAB"/>
    <a:srgbClr val="8064A2"/>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8" autoAdjust="0"/>
    <p:restoredTop sz="33718" autoAdjust="0"/>
  </p:normalViewPr>
  <p:slideViewPr>
    <p:cSldViewPr>
      <p:cViewPr varScale="1">
        <p:scale>
          <a:sx n="50" d="100"/>
          <a:sy n="50" d="100"/>
        </p:scale>
        <p:origin x="2477"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154609E-8579-415A-A5FC-0A6CCD025ED4}" type="datetimeFigureOut">
              <a:rPr lang="en-US"/>
              <a:pPr>
                <a:defRPr/>
              </a:pPr>
              <a:t>7/20/2017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0DB7037-E7B1-44ED-AFA4-7A4C94A56C81}" type="slidenum">
              <a:rPr lang="en-US"/>
              <a:pPr>
                <a:defRPr/>
              </a:pPr>
              <a:t>‹#›</a:t>
            </a:fld>
            <a:endParaRPr lang="en-US" dirty="0"/>
          </a:p>
        </p:txBody>
      </p:sp>
    </p:spTree>
    <p:extLst>
      <p:ext uri="{BB962C8B-B14F-4D97-AF65-F5344CB8AC3E}">
        <p14:creationId xmlns:p14="http://schemas.microsoft.com/office/powerpoint/2010/main" val="6841139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cdc.gov/obesity/data/trends.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sleepfoundation.or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76860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613350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This workshop will give participants a three-option method for addressing any stressful situation, as well as a toolbox of personal skills, including using routines, relaxation techniques, and a stress log system.</a:t>
            </a:r>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05756D-16F6-4448-ADE4-D09DD7DC68C6}"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Research has consistently demonstrated that when clear goals are associated with learning, it occurs more easily and rapidly. With that in mind, let’s review our goals for today. </a:t>
            </a:r>
          </a:p>
          <a:p>
            <a:pPr eaLnBrk="1" hangingPunct="1">
              <a:spcBef>
                <a:spcPct val="0"/>
              </a:spcBef>
            </a:pPr>
            <a:r>
              <a:rPr lang="en-US" dirty="0"/>
              <a:t>At the end of this workshop, you should be able to:</a:t>
            </a:r>
          </a:p>
          <a:p>
            <a:pPr eaLnBrk="1" hangingPunct="1">
              <a:spcBef>
                <a:spcPct val="0"/>
              </a:spcBef>
            </a:pPr>
            <a:r>
              <a:rPr lang="en-US" dirty="0"/>
              <a:t>•	Identify the best approach to a stressful situation (Alter, Avoid, or Accept)</a:t>
            </a:r>
          </a:p>
          <a:p>
            <a:pPr eaLnBrk="1" hangingPunct="1">
              <a:spcBef>
                <a:spcPct val="0"/>
              </a:spcBef>
            </a:pPr>
            <a:r>
              <a:rPr lang="en-US" dirty="0"/>
              <a:t>•	Understand what lifestyle elements you can change to reduce stress</a:t>
            </a:r>
          </a:p>
          <a:p>
            <a:pPr eaLnBrk="1" hangingPunct="1">
              <a:spcBef>
                <a:spcPct val="0"/>
              </a:spcBef>
            </a:pPr>
            <a:r>
              <a:rPr lang="en-US" dirty="0"/>
              <a:t>•	Use routines to reduce stress</a:t>
            </a:r>
          </a:p>
          <a:p>
            <a:pPr eaLnBrk="1" hangingPunct="1">
              <a:spcBef>
                <a:spcPct val="0"/>
              </a:spcBef>
            </a:pPr>
            <a:r>
              <a:rPr lang="en-US" dirty="0"/>
              <a:t>•	Use environmental and physical relaxation techniques</a:t>
            </a:r>
          </a:p>
          <a:p>
            <a:pPr eaLnBrk="1" hangingPunct="1">
              <a:spcBef>
                <a:spcPct val="0"/>
              </a:spcBef>
            </a:pPr>
            <a:r>
              <a:rPr lang="en-US" dirty="0"/>
              <a:t>•	Better cope with major events</a:t>
            </a:r>
          </a:p>
          <a:p>
            <a:pPr eaLnBrk="1" hangingPunct="1">
              <a:spcBef>
                <a:spcPct val="0"/>
              </a:spcBef>
            </a:pPr>
            <a:r>
              <a:rPr lang="en-US" dirty="0"/>
              <a:t>•	Use a stress log to identify stressors and create a plan to reduce or eliminate them</a:t>
            </a:r>
          </a:p>
          <a:p>
            <a:pPr eaLnBrk="1" hangingPunct="1">
              <a:spcBef>
                <a:spcPct val="0"/>
              </a:spcBef>
            </a:pPr>
            <a:endParaRPr lang="en-US" dirty="0"/>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1F0B96-44B8-4F05-A35A-03F0D5BB32DA}" type="slidenum">
              <a:rPr lang="en-US" smtClean="0"/>
              <a:pPr fontAlgn="base">
                <a:spcBef>
                  <a:spcPct val="0"/>
                </a:spcBef>
                <a:spcAft>
                  <a:spcPct val="0"/>
                </a:spcAft>
                <a:defRPr/>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 purpose of the Pre-Assignment is to get you thinking about the stress management strategies you are already using and where you would like to improve. </a:t>
            </a:r>
          </a:p>
          <a:p>
            <a:pPr eaLnBrk="1" hangingPunct="1">
              <a:spcBef>
                <a:spcPct val="0"/>
              </a:spcBef>
            </a:pPr>
            <a:r>
              <a:rPr lang="en-US" dirty="0"/>
              <a:t>As a pre-assignment, you were asked to answer the following questions:</a:t>
            </a:r>
          </a:p>
          <a:p>
            <a:pPr eaLnBrk="1" hangingPunct="1">
              <a:spcBef>
                <a:spcPct val="0"/>
              </a:spcBef>
            </a:pPr>
            <a:r>
              <a:rPr lang="en-US" dirty="0"/>
              <a:t>•	On a scale of one to ten, rate your current stress level. (One is no stress at all, five is moderately stressed, and ten is on the verge of a nervous breakdown.)</a:t>
            </a:r>
          </a:p>
          <a:p>
            <a:pPr eaLnBrk="1" hangingPunct="1">
              <a:spcBef>
                <a:spcPct val="0"/>
              </a:spcBef>
            </a:pPr>
            <a:r>
              <a:rPr lang="en-US" dirty="0"/>
              <a:t>•	Where would you like your stress level to be?</a:t>
            </a:r>
          </a:p>
          <a:p>
            <a:pPr eaLnBrk="1" hangingPunct="1">
              <a:spcBef>
                <a:spcPct val="0"/>
              </a:spcBef>
            </a:pPr>
            <a:r>
              <a:rPr lang="en-US" dirty="0"/>
              <a:t>•	What are the major stressors in your life?</a:t>
            </a:r>
          </a:p>
          <a:p>
            <a:pPr eaLnBrk="1" hangingPunct="1">
              <a:spcBef>
                <a:spcPct val="0"/>
              </a:spcBef>
            </a:pPr>
            <a:r>
              <a:rPr lang="en-US" dirty="0"/>
              <a:t>•	What do you see as the major challenges to resolving your stress?</a:t>
            </a:r>
          </a:p>
          <a:p>
            <a:pPr eaLnBrk="1" hangingPunct="1">
              <a:spcBef>
                <a:spcPct val="0"/>
              </a:spcBef>
            </a:pPr>
            <a:r>
              <a:rPr lang="en-US" dirty="0"/>
              <a:t>•	What are you currently doing to manage and reduce stress? What would you like to be doing?</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AAA545-6437-4ECF-ABE9-C9AB86F84AD8}" type="slidenum">
              <a:rPr lang="en-US" smtClean="0"/>
              <a:pPr fontAlgn="base">
                <a:spcBef>
                  <a:spcPct val="0"/>
                </a:spcBef>
                <a:spcAft>
                  <a:spcPct val="0"/>
                </a:spcAft>
                <a:defRPr/>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To begin, let’s look at what stress is. We’ll also explore how stress can be positive and negative, and we’ll look at the Triple A approach that will form the basis of this workshop.</a:t>
            </a: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E3BAA8-CEE5-4BD4-93DE-938FEBE5A55E}" type="slidenum">
              <a:rPr lang="en-US" smtClean="0"/>
              <a:pPr fontAlgn="base">
                <a:spcBef>
                  <a:spcPct val="0"/>
                </a:spcBef>
                <a:spcAft>
                  <a:spcPct val="0"/>
                </a:spcAft>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The Random House Dictionary defines stress as, “physical, mental, or emotional strain or tension,” and, “a situation, occurrence, or factor causing this.” The word “stress” actually comes from a Latin word meaning, “distress.”</a:t>
            </a:r>
          </a:p>
          <a:p>
            <a:r>
              <a:rPr lang="en-US" sz="1200" kern="1200" dirty="0">
                <a:solidFill>
                  <a:schemeClr val="tx1"/>
                </a:solidFill>
                <a:effectLst/>
                <a:latin typeface="+mn-lt"/>
                <a:ea typeface="+mn-ea"/>
                <a:cs typeface="+mn-cs"/>
              </a:rPr>
              <a:t>Stress can be difficult to pin down because it is a very individual thing. For me, public speaking is very stressful – but it may be one of your great joys in life. Remember this during this workshop: since stress is different for everyone, your approach must be personalized, too. Typically, we interpret stress as a negative thing, but it doesn’t have to be that way.</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give stress a definition.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Random House Dictionary defines stress as, “physical, mental, or emotional strain or tension,” and, “a situation, occurrence, or factor causing this.” The word “stress” actually comes from a Latin word meaning, “distress.”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going to do this activity in small groups,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words, ideas, phrases, feelings, and actions related to stress.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large or small groups. </a:t>
            </a:r>
          </a:p>
          <a:p>
            <a:pPr eaLnBrk="1" hangingPunct="1">
              <a:spcBef>
                <a:spcPct val="0"/>
              </a:spcBef>
            </a:pPr>
            <a:endParaRPr lang="en-US" dirty="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69A0B5-960C-4F09-B2B9-23B549F1D975}" type="slidenum">
              <a:rPr lang="en-US" smtClean="0"/>
              <a:pPr fontAlgn="base">
                <a:spcBef>
                  <a:spcPct val="0"/>
                </a:spcBef>
                <a:spcAft>
                  <a:spcPct val="0"/>
                </a:spcAft>
                <a:defRPr/>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“Eustress” means stress with a positive effect. It was coined by psychologist Richard Lazarus in 1974.</a:t>
            </a:r>
          </a:p>
          <a:p>
            <a:pPr eaLnBrk="1" hangingPunct="1">
              <a:spcBef>
                <a:spcPct val="0"/>
              </a:spcBef>
            </a:pPr>
            <a:r>
              <a:rPr lang="en-US" dirty="0"/>
              <a:t>How can stress be positive, you ask? Think of the emotional strain caused by these positive events:</a:t>
            </a:r>
          </a:p>
          <a:p>
            <a:pPr eaLnBrk="1" hangingPunct="1">
              <a:spcBef>
                <a:spcPct val="0"/>
              </a:spcBef>
            </a:pPr>
            <a:r>
              <a:rPr lang="en-US" dirty="0"/>
              <a:t>•	Winning a race</a:t>
            </a:r>
          </a:p>
          <a:p>
            <a:pPr eaLnBrk="1" hangingPunct="1">
              <a:spcBef>
                <a:spcPct val="0"/>
              </a:spcBef>
            </a:pPr>
            <a:r>
              <a:rPr lang="en-US" dirty="0"/>
              <a:t>•	Being a new parent</a:t>
            </a:r>
          </a:p>
          <a:p>
            <a:pPr eaLnBrk="1" hangingPunct="1">
              <a:spcBef>
                <a:spcPct val="0"/>
              </a:spcBef>
            </a:pPr>
            <a:r>
              <a:rPr lang="en-US" dirty="0"/>
              <a:t>•	Riding a rollercoaster</a:t>
            </a:r>
          </a:p>
          <a:p>
            <a:pPr eaLnBrk="1" hangingPunct="1">
              <a:spcBef>
                <a:spcPct val="0"/>
              </a:spcBef>
            </a:pPr>
            <a:r>
              <a:rPr lang="en-US" dirty="0"/>
              <a:t>•	Watching a scary movie</a:t>
            </a:r>
          </a:p>
          <a:p>
            <a:pPr eaLnBrk="1" hangingPunct="1">
              <a:spcBef>
                <a:spcPct val="0"/>
              </a:spcBef>
            </a:pPr>
            <a:r>
              <a:rPr lang="en-US" dirty="0"/>
              <a:t>In these situations, the physical, mental, or emotional strain actually produces positive emotions, rather than the negative emotions usually associated with stress. Without distress or eustress, life would be a pretty boring ride!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stress can be a positive event.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“Eustress” means stress with a positive effect.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going to do this activity in small groups,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give some examples of eustress. Encourage personal disclosure where appropriate.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comfortable doing so, share some examples of eustress from your own life.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large or small groups. </a:t>
            </a:r>
          </a:p>
          <a:p>
            <a:pPr eaLnBrk="1" hangingPunct="1">
              <a:spcBef>
                <a:spcPct val="0"/>
              </a:spcBef>
            </a:pPr>
            <a:endParaRPr lang="en-US"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FB162E-E048-42AB-88EF-CC90099C98C2}" type="slidenum">
              <a:rPr lang="en-US" smtClean="0"/>
              <a:pPr fontAlgn="base">
                <a:spcBef>
                  <a:spcPct val="0"/>
                </a:spcBef>
                <a:spcAft>
                  <a:spcPct val="0"/>
                </a:spcAft>
                <a:defRPr/>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In this workshop, we will give you three main ways to approach stress. It is important to remember that you have a choice! You can choose to:</a:t>
            </a:r>
          </a:p>
          <a:p>
            <a:pPr eaLnBrk="1" hangingPunct="1">
              <a:spcBef>
                <a:spcPct val="0"/>
              </a:spcBef>
            </a:pPr>
            <a:r>
              <a:rPr lang="en-US" dirty="0"/>
              <a:t>•	Alter the situation or your approach to it.</a:t>
            </a:r>
          </a:p>
          <a:p>
            <a:pPr eaLnBrk="1" hangingPunct="1">
              <a:spcBef>
                <a:spcPct val="0"/>
              </a:spcBef>
            </a:pPr>
            <a:r>
              <a:rPr lang="en-US" dirty="0"/>
              <a:t>•	Avoid the situation.</a:t>
            </a:r>
          </a:p>
          <a:p>
            <a:pPr eaLnBrk="1" hangingPunct="1">
              <a:spcBef>
                <a:spcPct val="0"/>
              </a:spcBef>
            </a:pPr>
            <a:r>
              <a:rPr lang="en-US" dirty="0"/>
              <a:t>•	Accept the situation.</a:t>
            </a:r>
          </a:p>
          <a:p>
            <a:pPr eaLnBrk="1" hangingPunct="1">
              <a:spcBef>
                <a:spcPct val="0"/>
              </a:spcBef>
            </a:pPr>
            <a:r>
              <a:rPr lang="en-US" dirty="0"/>
              <a:t>Before we explore this approach, however, let’s look at the foundation of a low-stress lifestyle.</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broad overview of the approach discussed in Modules Four to Six.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faced with a stressful situation, you can choose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Alter the situation or your approach to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Avoid the situation.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 the situation.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possible situations where each of these approaches might work. Remember, this is just a broad introduction.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Peter G. Hanson, M.D., says, “Stress is simply the adaptation of our bodies and minds to change, and change is about the only constant left in the workplace.”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stress and eustress?</a:t>
            </a:r>
          </a:p>
          <a:p>
            <a:pPr eaLnBrk="1" hangingPunct="1">
              <a:spcBef>
                <a:spcPct val="0"/>
              </a:spcBef>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8072D1-9F36-4D14-A781-2EDC23F13766}" type="slidenum">
              <a:rPr lang="en-US" smtClean="0"/>
              <a:pPr fontAlgn="base">
                <a:spcBef>
                  <a:spcPct val="0"/>
                </a:spcBef>
                <a:spcAft>
                  <a:spcPct val="0"/>
                </a:spcAft>
                <a:defRPr/>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To begin, let’s explore the foundation of a positive, low-stress lifestyle. This foundation is made up of three building blocks: diet, sleep, and exercise. No stress reduction program will be successful in the long term unless you have this solid foundation.</a:t>
            </a: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4988967-9475-4840-959E-18B108AF316A}" type="slidenum">
              <a:rPr lang="en-US" smtClean="0"/>
              <a:pPr fontAlgn="base">
                <a:spcBef>
                  <a:spcPct val="0"/>
                </a:spcBef>
                <a:spcAft>
                  <a:spcPct val="0"/>
                </a:spcAft>
                <a:defRPr/>
              </a:pPr>
              <a:t>30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For many people, meals have become an afterthought, made up of fast food, and frozen items in boxes. Most adults know what they should eat – they just don’t eat it. In 2010, the Centers for Disease Control in the United States estimated that less than a quarter of adults get their recommended serving of fruits and vegetables each day.</a:t>
            </a:r>
          </a:p>
          <a:p>
            <a:pPr eaLnBrk="1" hangingPunct="1">
              <a:spcBef>
                <a:spcPct val="0"/>
              </a:spcBef>
            </a:pPr>
            <a:r>
              <a:rPr lang="en-US" dirty="0"/>
              <a:t>Sticking to a healthy diet is a key part of managing stress. Giving your body the proper fuel will give you the energy you need to battle the harmful effects of stress. Remember, garbage in, garbage out!</a:t>
            </a:r>
          </a:p>
          <a:p>
            <a:pPr eaLnBrk="1" hangingPunct="1">
              <a:spcBef>
                <a:spcPct val="0"/>
              </a:spcBef>
            </a:pPr>
            <a:r>
              <a:rPr lang="en-US" dirty="0"/>
              <a:t>Any changes in diet, sleep, and exercise must be lifestyle-oriented. There are no quick fixes. With this in mind, set small goals for yourself. Perhaps this week your goal will be to eat a piece of fruit every day. Or, perhaps you’ll swap out that lunchtime burger for a salad.</a:t>
            </a:r>
          </a:p>
          <a:p>
            <a:pPr eaLnBrk="1" hangingPunct="1">
              <a:spcBef>
                <a:spcPct val="0"/>
              </a:spcBef>
            </a:pPr>
            <a:r>
              <a:rPr lang="en-US" dirty="0"/>
              <a:t>Remember that progress is very individual. Don’t expect yourself to start eating like an Olympic athlete as soon as you make the decision to improve your lifestyle. Celebrate each healthy choice: every time you say no to that bag of chips, every time you choose vegetables, every time you eat a smaller portion. Don’t be too hard on yourself when you make an unhealthy choice; just focus on doing better the next time.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healthy eating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Eating properly and staying healthy is an important part of stress management.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their healthy lifestyle tips.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Centers for Disease control estimates that 30% of the United States population is obese. In 1980, that estimate was 15%.</a:t>
            </a:r>
          </a:p>
          <a:p>
            <a:r>
              <a:rPr lang="en-US" sz="1200" kern="1200" dirty="0">
                <a:solidFill>
                  <a:schemeClr val="tx1"/>
                </a:solidFill>
                <a:effectLst/>
                <a:latin typeface="+mn-lt"/>
                <a:ea typeface="+mn-ea"/>
                <a:cs typeface="+mn-cs"/>
              </a:rPr>
              <a:t>More information is available at: </a:t>
            </a:r>
            <a:r>
              <a:rPr lang="en-US" sz="1200" u="sng" kern="1200" dirty="0">
                <a:solidFill>
                  <a:schemeClr val="tx1"/>
                </a:solidFill>
                <a:effectLst/>
                <a:latin typeface="+mn-lt"/>
                <a:ea typeface="+mn-ea"/>
                <a:cs typeface="+mn-cs"/>
                <a:hlinkClick r:id="rId3"/>
              </a:rPr>
              <a:t>http://www.cdc.gov/obesity/data/trends.html</a:t>
            </a:r>
            <a:r>
              <a:rPr lang="en-US" sz="1200" kern="1200" dirty="0">
                <a:solidFill>
                  <a:schemeClr val="tx1"/>
                </a:solidFill>
                <a:effectLst/>
                <a:latin typeface="+mn-lt"/>
                <a:ea typeface="+mn-ea"/>
                <a:cs typeface="+mn-cs"/>
              </a:rPr>
              <a:t>.</a:t>
            </a:r>
          </a:p>
          <a:p>
            <a:pPr eaLnBrk="1" hangingPunct="1">
              <a:spcBef>
                <a:spcPct val="0"/>
              </a:spcBef>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F2EC75-13B6-4D89-BA60-81F3DF45FA81}" type="slidenum">
              <a:rPr lang="en-US" smtClean="0"/>
              <a:pPr fontAlgn="base">
                <a:spcBef>
                  <a:spcPct val="0"/>
                </a:spcBef>
                <a:spcAft>
                  <a:spcPct val="0"/>
                </a:spcAft>
                <a:defRPr/>
              </a:pPr>
              <a:t>31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763580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Finding time to take care of our bodies is another challenge many of us face. Exercise is an important part of stress reduction for many reasons, including:</a:t>
            </a:r>
          </a:p>
          <a:p>
            <a:pPr eaLnBrk="1" hangingPunct="1">
              <a:spcBef>
                <a:spcPct val="0"/>
              </a:spcBef>
            </a:pPr>
            <a:r>
              <a:rPr lang="en-US" dirty="0"/>
              <a:t>•	Exercise makes you stronger, and therefore more resilient to stress.</a:t>
            </a:r>
          </a:p>
          <a:p>
            <a:pPr eaLnBrk="1" hangingPunct="1">
              <a:spcBef>
                <a:spcPct val="0"/>
              </a:spcBef>
            </a:pPr>
            <a:r>
              <a:rPr lang="en-US" dirty="0"/>
              <a:t>•	Exercise helps clear your mind, reducing the harmful effects of stress.</a:t>
            </a:r>
          </a:p>
          <a:p>
            <a:pPr eaLnBrk="1" hangingPunct="1">
              <a:spcBef>
                <a:spcPct val="0"/>
              </a:spcBef>
            </a:pPr>
            <a:r>
              <a:rPr lang="en-US" dirty="0"/>
              <a:t>•	Exercise can help you work out the negative emotions that can result from stress, such as anger and frustration. </a:t>
            </a:r>
          </a:p>
          <a:p>
            <a:pPr eaLnBrk="1" hangingPunct="1">
              <a:spcBef>
                <a:spcPct val="0"/>
              </a:spcBef>
            </a:pPr>
            <a:r>
              <a:rPr lang="en-US" dirty="0"/>
              <a:t>•	Exercise can also give you time alone to think through stressful situations.</a:t>
            </a:r>
          </a:p>
          <a:p>
            <a:pPr eaLnBrk="1" hangingPunct="1">
              <a:spcBef>
                <a:spcPct val="0"/>
              </a:spcBef>
            </a:pPr>
            <a:r>
              <a:rPr lang="en-US" dirty="0"/>
              <a:t>There are two main ways to approach exercise: thirty minutes per day, or three to five one-hour sessions per week. If possible, try to find some activities that you enjoy. If you are having trouble finding the time to exercise, try these tips.</a:t>
            </a:r>
          </a:p>
          <a:p>
            <a:pPr eaLnBrk="1" hangingPunct="1">
              <a:spcBef>
                <a:spcPct val="0"/>
              </a:spcBef>
            </a:pPr>
            <a:r>
              <a:rPr lang="en-US" dirty="0"/>
              <a:t>•	Take a walk at lunch.</a:t>
            </a:r>
          </a:p>
          <a:p>
            <a:pPr eaLnBrk="1" hangingPunct="1">
              <a:spcBef>
                <a:spcPct val="0"/>
              </a:spcBef>
            </a:pPr>
            <a:r>
              <a:rPr lang="en-US" dirty="0"/>
              <a:t>•	Walk or bike to or from work, if possible.</a:t>
            </a:r>
          </a:p>
          <a:p>
            <a:pPr eaLnBrk="1" hangingPunct="1">
              <a:spcBef>
                <a:spcPct val="0"/>
              </a:spcBef>
            </a:pPr>
            <a:r>
              <a:rPr lang="en-US" dirty="0"/>
              <a:t>•	Take the stairs instead of the elevator. (You will be surprised at how many extra calories you burn!)</a:t>
            </a:r>
          </a:p>
          <a:p>
            <a:pPr eaLnBrk="1" hangingPunct="1">
              <a:spcBef>
                <a:spcPct val="0"/>
              </a:spcBef>
            </a:pPr>
            <a:r>
              <a:rPr lang="en-US" dirty="0"/>
              <a:t>•	When watching television, use commercial breaks to do quick exercises, such as crunches, planks, or stretches.</a:t>
            </a:r>
          </a:p>
          <a:p>
            <a:pPr eaLnBrk="1" hangingPunct="1">
              <a:spcBef>
                <a:spcPct val="0"/>
              </a:spcBef>
            </a:pPr>
            <a:r>
              <a:rPr lang="en-US" dirty="0"/>
              <a:t>•	Stand when talking on the phone. (This will also help your muscles stretch and prevent muscle tension.)</a:t>
            </a:r>
          </a:p>
          <a:p>
            <a:pPr eaLnBrk="1" hangingPunct="1">
              <a:spcBef>
                <a:spcPct val="0"/>
              </a:spcBef>
            </a:pPr>
            <a:r>
              <a:rPr lang="en-US" dirty="0"/>
              <a:t>Remember, diet, sleep, and exercise are all lifestyle changes. Start slowly, build your commitment steadily, stay positive and focused, and you’ve got a recipe for success!</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regular exercise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Exercise is important for stress reduction for many reasons.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what kinds of exercise they take part in, and how they make time for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1,440 minutes in a day. Take 30 to exercise!</a:t>
            </a:r>
          </a:p>
          <a:p>
            <a:pPr eaLnBrk="1" hangingPunct="1">
              <a:spcBef>
                <a:spcPct val="0"/>
              </a:spcBef>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40F115-A7D9-4887-8116-2C1B5CFBF2CC}" type="slidenum">
              <a:rPr lang="en-US" smtClean="0"/>
              <a:pPr fontAlgn="base">
                <a:spcBef>
                  <a:spcPct val="0"/>
                </a:spcBef>
                <a:spcAft>
                  <a:spcPct val="0"/>
                </a:spcAft>
                <a:defRPr/>
              </a:pPr>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The last building block of a healthy lifestyle is sleep. We know it is one more thing that you may not have time for. Trust us; you don’t have time not to sleep! </a:t>
            </a:r>
          </a:p>
          <a:p>
            <a:pPr eaLnBrk="1" hangingPunct="1">
              <a:spcBef>
                <a:spcPct val="0"/>
              </a:spcBef>
            </a:pPr>
            <a:r>
              <a:rPr lang="en-US" dirty="0"/>
              <a:t>Here are some scary statistics taken from the 2010 Sleep in America poll (performed by the National Sleep Foundation, based in the United States).</a:t>
            </a:r>
          </a:p>
          <a:p>
            <a:pPr eaLnBrk="1" hangingPunct="1">
              <a:spcBef>
                <a:spcPct val="0"/>
              </a:spcBef>
            </a:pPr>
            <a:r>
              <a:rPr lang="en-US" dirty="0"/>
              <a:t>•	43% of adults stated that they had a good night’s sleep almost every night. An additional 25% say that they get a good night’s sleep a few nights a week.</a:t>
            </a:r>
          </a:p>
          <a:p>
            <a:pPr eaLnBrk="1" hangingPunct="1">
              <a:spcBef>
                <a:spcPct val="0"/>
              </a:spcBef>
            </a:pPr>
            <a:r>
              <a:rPr lang="en-US" dirty="0"/>
              <a:t>•	The average person needs 7 hours and 18 minutes for a good night’s sleep, but receives only 6 hours and 40 minutes. That doesn’t sound like a big difference, but over the course of the year that’s about 230 hours of sleep debt!</a:t>
            </a:r>
          </a:p>
          <a:p>
            <a:pPr eaLnBrk="1" hangingPunct="1">
              <a:spcBef>
                <a:spcPct val="0"/>
              </a:spcBef>
            </a:pPr>
            <a:r>
              <a:rPr lang="en-US" dirty="0"/>
              <a:t>•	28% of adults stated that sleepiness interfered with their daily activities at least a few days a month. 5% reported that it does so almost every day.</a:t>
            </a:r>
          </a:p>
          <a:p>
            <a:pPr eaLnBrk="1" hangingPunct="1">
              <a:spcBef>
                <a:spcPct val="0"/>
              </a:spcBef>
            </a:pPr>
            <a:r>
              <a:rPr lang="en-US" dirty="0"/>
              <a:t>•	About a quarter of adults have driven while drowsy.</a:t>
            </a:r>
          </a:p>
          <a:p>
            <a:pPr eaLnBrk="1" hangingPunct="1">
              <a:spcBef>
                <a:spcPct val="0"/>
              </a:spcBef>
            </a:pPr>
            <a:r>
              <a:rPr lang="en-US" dirty="0"/>
              <a:t>Try these tips to help you get a good night’s sleep.</a:t>
            </a:r>
          </a:p>
          <a:p>
            <a:pPr eaLnBrk="1" hangingPunct="1">
              <a:spcBef>
                <a:spcPct val="0"/>
              </a:spcBef>
            </a:pPr>
            <a:r>
              <a:rPr lang="en-US" dirty="0"/>
              <a:t>•	Use your bed just for sleeping – not for reading, watching TV, working, etc. Likewise, try to sleep just in your bed, not on the couch or in the armchair.</a:t>
            </a:r>
          </a:p>
          <a:p>
            <a:pPr eaLnBrk="1" hangingPunct="1">
              <a:spcBef>
                <a:spcPct val="0"/>
              </a:spcBef>
            </a:pPr>
            <a:r>
              <a:rPr lang="en-US" dirty="0"/>
              <a:t>•	Make your bedroom a comfortable place, with curtains to keep light out, an appropriate amount of blankets, and no noise or distractions.</a:t>
            </a:r>
          </a:p>
          <a:p>
            <a:pPr eaLnBrk="1" hangingPunct="1">
              <a:spcBef>
                <a:spcPct val="0"/>
              </a:spcBef>
            </a:pPr>
            <a:r>
              <a:rPr lang="en-US" dirty="0"/>
              <a:t>•	Try to go to bed and get up around the same time each day.</a:t>
            </a:r>
          </a:p>
          <a:p>
            <a:pPr eaLnBrk="1" hangingPunct="1">
              <a:spcBef>
                <a:spcPct val="0"/>
              </a:spcBef>
            </a:pPr>
            <a:r>
              <a:rPr lang="en-US" dirty="0"/>
              <a:t>•	Have a routine before you go to bed. A cup of tea, a few stretches, a few moments of meditation, a warm bath, and quiet music are all great ways to relax.</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getting the right amount of sleep each night.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Sleep deprivation can exacerbate the causes of stress, and can cause many other lifestyle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“Stand if You Can” checklist, provided below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“Stand if You Can” checklist below. Add or remove items as appropriate for your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move to an open area and to sit in a circle. As you read each item, they should stand if the statement applies to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Got more than seven hours sleep last 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Has insomnia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Ate a fruit or vegetable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Eats fruits or vegetables every 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Plays sports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Does yoga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Exercises more than once a week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Enjoys exercising</a:t>
            </a:r>
          </a:p>
          <a:p>
            <a:r>
              <a:rPr lang="en-US" sz="1200" kern="1200" dirty="0">
                <a:solidFill>
                  <a:schemeClr val="tx1"/>
                </a:solidFill>
                <a:effectLst/>
                <a:latin typeface="+mn-lt"/>
                <a:ea typeface="+mn-ea"/>
                <a:cs typeface="+mn-cs"/>
              </a:rPr>
              <a:t>After the exercise, discuss the informal poll results. What did participants learn? What changes would participants like to their lifestyle?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Additional statistics about sleep are available at </a:t>
            </a:r>
            <a:r>
              <a:rPr lang="en-US" sz="1200" u="sng" kern="1200" dirty="0">
                <a:solidFill>
                  <a:schemeClr val="tx1"/>
                </a:solidFill>
                <a:effectLst/>
                <a:latin typeface="+mn-lt"/>
                <a:ea typeface="+mn-ea"/>
                <a:cs typeface="+mn-cs"/>
                <a:hlinkClick r:id="rId3"/>
              </a:rPr>
              <a:t>www.sleepfoundation.org</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done from participants’ desks as well, but we find getting participants up and moving gives them a nice break.</a:t>
            </a:r>
          </a:p>
          <a:p>
            <a:pPr eaLnBrk="1" hangingPunct="1">
              <a:spcBef>
                <a:spcPct val="0"/>
              </a:spcBef>
            </a:pPr>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592C0F-C21E-4BFF-B298-9F604BAF3102}" type="slidenum">
              <a:rPr lang="en-US" smtClean="0"/>
              <a:pPr fontAlgn="base">
                <a:spcBef>
                  <a:spcPct val="0"/>
                </a:spcBef>
                <a:spcAft>
                  <a:spcPct val="0"/>
                </a:spcAft>
                <a:defRPr/>
              </a:pPr>
              <a:t>33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Now that we have the basic building blocks of a stress-reduced lifestyle, let’s talk about how we deal with stress.</a:t>
            </a:r>
          </a:p>
          <a:p>
            <a:pPr eaLnBrk="1" hangingPunct="1">
              <a:spcBef>
                <a:spcPct val="0"/>
              </a:spcBef>
            </a:pPr>
            <a:r>
              <a:rPr lang="en-US" dirty="0"/>
              <a:t>We’ve heard the saying, “A leopard can’t change its spots,” but we’d like to disagree. When dealing with stress, there are often many ways in which you can change your approach or the situation to make it less stressful.</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alter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alter your approach by:</a:t>
            </a:r>
          </a:p>
          <a:p>
            <a:pPr lvl="0"/>
            <a:r>
              <a:rPr lang="en-US" sz="1200" kern="1200" dirty="0">
                <a:solidFill>
                  <a:schemeClr val="tx1"/>
                </a:solidFill>
                <a:effectLst/>
                <a:latin typeface="+mn-lt"/>
                <a:ea typeface="+mn-ea"/>
                <a:cs typeface="+mn-cs"/>
              </a:rPr>
              <a:t>Thinking positively and having a positive attitude</a:t>
            </a:r>
          </a:p>
          <a:p>
            <a:pPr lvl="0"/>
            <a:r>
              <a:rPr lang="en-US" sz="1200" kern="1200" dirty="0">
                <a:solidFill>
                  <a:schemeClr val="tx1"/>
                </a:solidFill>
                <a:effectLst/>
                <a:latin typeface="+mn-lt"/>
                <a:ea typeface="+mn-ea"/>
                <a:cs typeface="+mn-cs"/>
              </a:rPr>
              <a:t>Improving specific skills that will help you manage the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Flip chart paper</a:t>
            </a:r>
          </a:p>
          <a:p>
            <a:pPr lvl="0"/>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alter stressful situations.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Dennis and Wendy Mannering are famous for the quote, “Attitudes are contagious. Are yours worth catching?”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9CAF11-4324-4509-835C-B6BA4BCA0F64}" type="slidenum">
              <a:rPr lang="en-US" smtClean="0"/>
              <a:pPr fontAlgn="base">
                <a:spcBef>
                  <a:spcPct val="0"/>
                </a:spcBef>
                <a:spcAft>
                  <a:spcPct val="0"/>
                </a:spcAft>
                <a:defRPr/>
              </a:pPr>
              <a:t>44</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As we have mentioned, your first option when dealing with stress is to alter the situation or your approach to it.</a:t>
            </a:r>
          </a:p>
          <a:p>
            <a:pPr eaLnBrk="1" hangingPunct="1">
              <a:spcBef>
                <a:spcPct val="0"/>
              </a:spcBef>
            </a:pPr>
            <a:r>
              <a:rPr lang="en-US" dirty="0"/>
              <a:t>You can alter your approach by:</a:t>
            </a:r>
          </a:p>
          <a:p>
            <a:pPr eaLnBrk="1" hangingPunct="1">
              <a:spcBef>
                <a:spcPct val="0"/>
              </a:spcBef>
            </a:pPr>
            <a:r>
              <a:rPr lang="en-US" dirty="0"/>
              <a:t>•	Thinking positively and having a positive attitude</a:t>
            </a:r>
          </a:p>
          <a:p>
            <a:pPr eaLnBrk="1" hangingPunct="1">
              <a:spcBef>
                <a:spcPct val="0"/>
              </a:spcBef>
            </a:pPr>
            <a:r>
              <a:rPr lang="en-US" dirty="0"/>
              <a:t>•	Improving specific skills that will help you manage the situation</a:t>
            </a:r>
          </a:p>
          <a:p>
            <a:pPr eaLnBrk="1" hangingPunct="1">
              <a:spcBef>
                <a:spcPct val="0"/>
              </a:spcBef>
            </a:pPr>
            <a:r>
              <a:rPr lang="en-US" dirty="0"/>
              <a:t>•	Doing something differently </a:t>
            </a:r>
          </a:p>
          <a:p>
            <a:pPr eaLnBrk="1" hangingPunct="1">
              <a:spcBef>
                <a:spcPct val="0"/>
              </a:spcBef>
            </a:pPr>
            <a:r>
              <a:rPr lang="en-US" dirty="0"/>
              <a:t>Some examples:</a:t>
            </a:r>
          </a:p>
          <a:p>
            <a:pPr eaLnBrk="1" hangingPunct="1">
              <a:spcBef>
                <a:spcPct val="0"/>
              </a:spcBef>
            </a:pPr>
            <a:r>
              <a:rPr lang="en-US" dirty="0"/>
              <a:t>•	You always find going to the dentist stressful. You decide to think positively about it: “Well, if I get this over with, it will be done for a whole year.” You also decide to bring along some relaxing music to help you cope with the appointment.</a:t>
            </a:r>
          </a:p>
          <a:p>
            <a:pPr eaLnBrk="1" hangingPunct="1">
              <a:spcBef>
                <a:spcPct val="0"/>
              </a:spcBef>
            </a:pPr>
            <a:r>
              <a:rPr lang="en-US" dirty="0"/>
              <a:t>•	You find interacting with a particular co-worker stressful because they tend to be very aggressive. You decide to take some communication and assertiveness training.</a:t>
            </a:r>
          </a:p>
          <a:p>
            <a:pPr eaLnBrk="1" hangingPunct="1">
              <a:spcBef>
                <a:spcPct val="0"/>
              </a:spcBef>
            </a:pPr>
            <a:r>
              <a:rPr lang="en-US" dirty="0"/>
              <a:t>•	Traffic has become heavy on your morning commute. You decide to take a different route.</a:t>
            </a:r>
          </a:p>
          <a:p>
            <a:pPr eaLnBrk="1" hangingPunct="1">
              <a:spcBef>
                <a:spcPct val="0"/>
              </a:spcBef>
            </a:pPr>
            <a:endParaRPr lang="en-CA"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alter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alter your approach by: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Thinking positively and having a positive attitude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Improving specific skills that will help you manage the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alter stressful situations.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Dennis and Wendy Mannering are famous for the quote, “Attitudes are contagious. Are yours worth catching?”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CA"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29751C-0C28-457C-A14C-ED9E4296310C}" type="slidenum">
              <a:rPr lang="en-US" smtClean="0"/>
              <a:pPr fontAlgn="base">
                <a:spcBef>
                  <a:spcPct val="0"/>
                </a:spcBef>
                <a:spcAft>
                  <a:spcPct val="0"/>
                </a:spcAft>
                <a:defRPr/>
              </a:pPr>
              <a:t>45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Altering the situation is one of the most effective steps you can take towards managing your stress. By taking control of the situation and changing it to be less stressful, you are putting the power back in your hands. </a:t>
            </a:r>
          </a:p>
          <a:p>
            <a:pPr eaLnBrk="1" hangingPunct="1">
              <a:spcBef>
                <a:spcPct val="0"/>
              </a:spcBef>
            </a:pPr>
            <a:r>
              <a:rPr lang="en-US" dirty="0"/>
              <a:t>However, there are a few instances where altering the situation is not appropriate, including situations where:</a:t>
            </a:r>
          </a:p>
          <a:p>
            <a:pPr eaLnBrk="1" hangingPunct="1">
              <a:spcBef>
                <a:spcPct val="0"/>
              </a:spcBef>
            </a:pPr>
            <a:r>
              <a:rPr lang="en-US" dirty="0"/>
              <a:t>•	Altering the situation is not safe. (For example, you find wearing your seatbelt claustrophobic, so you don’t wear it.)</a:t>
            </a:r>
          </a:p>
          <a:p>
            <a:pPr eaLnBrk="1" hangingPunct="1">
              <a:spcBef>
                <a:spcPct val="0"/>
              </a:spcBef>
            </a:pPr>
            <a:r>
              <a:rPr lang="en-US" dirty="0"/>
              <a:t>•	Altering the situation means transferring the stress to someone else. (That’s just mean!)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it is appropriate to alter a stressful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generally a good approach, unless altering the situation negatively impacts your health or safety, or transfers the stress to someone else.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altered.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 Encourage participants to encourage multiple options for each scenario, as there are no “right” answers for this exercise. </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60D8CD-1A2E-48E3-850C-B86EBCC59775}" type="slidenum">
              <a:rPr lang="en-US" smtClean="0"/>
              <a:pPr fontAlgn="base">
                <a:spcBef>
                  <a:spcPct val="0"/>
                </a:spcBef>
                <a:spcAft>
                  <a:spcPct val="0"/>
                </a:spcAft>
                <a:defRPr/>
              </a:pPr>
              <a:t>46</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There are also some appropriate and inappropriate actions to consider when altering a situation. Make sure that the benefit will be worth the effort in the long term. For example, you may want to take a different route to avoid traffic, but if that route will take you 40 minutes out of your way and cause more stress, it may not be worth it.</a:t>
            </a:r>
          </a:p>
          <a:p>
            <a:pPr eaLnBrk="1" hangingPunct="1">
              <a:spcBef>
                <a:spcPct val="0"/>
              </a:spcBef>
            </a:pPr>
            <a:r>
              <a:rPr lang="en-US" dirty="0"/>
              <a:t>Make sure that your actions are helpful and kind to all involved. Adding negativity to your life will not help reduce stress.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strategies participants can take to alter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your actions are helpful and kind to all involved, and will be worth the effort in the long term.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alter in the last topic and to identify some possible actions for each.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Denis </a:t>
            </a:r>
            <a:r>
              <a:rPr lang="en-US" sz="1200" kern="1200" dirty="0" err="1">
                <a:solidFill>
                  <a:schemeClr val="tx1"/>
                </a:solidFill>
                <a:effectLst/>
                <a:latin typeface="+mn-lt"/>
                <a:ea typeface="+mn-ea"/>
                <a:cs typeface="+mn-cs"/>
              </a:rPr>
              <a:t>Waitley</a:t>
            </a:r>
            <a:r>
              <a:rPr lang="en-US" sz="1200" kern="1200" dirty="0">
                <a:solidFill>
                  <a:schemeClr val="tx1"/>
                </a:solidFill>
                <a:effectLst/>
                <a:latin typeface="+mn-lt"/>
                <a:ea typeface="+mn-ea"/>
                <a:cs typeface="+mn-cs"/>
              </a:rPr>
              <a:t> said, “There are two primary choices in life: to accept conditions as they exist, or accept the responsibility for changing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 </a:t>
            </a:r>
          </a:p>
          <a:p>
            <a:pPr eaLnBrk="1" hangingPunct="1">
              <a:spcBef>
                <a:spcPct val="0"/>
              </a:spcBef>
            </a:pPr>
            <a:endParaRPr lang="en-US" dirty="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E530C6-68BD-421B-A65D-62567AD99B3E}" type="slidenum">
              <a:rPr lang="en-US" smtClean="0"/>
              <a:pPr fontAlgn="base">
                <a:spcBef>
                  <a:spcPct val="0"/>
                </a:spcBef>
                <a:spcAft>
                  <a:spcPct val="0"/>
                </a:spcAft>
                <a:defRPr/>
              </a:pPr>
              <a:t>47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In the previous module, we talked about taking power over the situation and changing it to make it less stressful. In this module, we will explore another way to take power over stressful situations: by avoiding them entirely.</a:t>
            </a: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549751-AA17-498A-A190-97B97FF7562B}" type="slidenum">
              <a:rPr lang="en-US" smtClean="0"/>
              <a:pPr fontAlgn="base">
                <a:spcBef>
                  <a:spcPct val="0"/>
                </a:spcBef>
                <a:spcAft>
                  <a:spcPct val="0"/>
                </a:spcAft>
                <a:defRPr/>
              </a:pPr>
              <a:t>53</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The second A stands for Avoid. If drinking coffee gives you indigestion, and causes you stress and embarrassment at work, don’t drink coffee!</a:t>
            </a:r>
          </a:p>
          <a:p>
            <a:pPr eaLnBrk="1" hangingPunct="1">
              <a:spcBef>
                <a:spcPct val="0"/>
              </a:spcBef>
            </a:pPr>
            <a:r>
              <a:rPr lang="en-US" dirty="0"/>
              <a:t>This A is all about identifying the things that you needlessly stress about, and how to remove those items from your life. </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avoid a situation or your attitude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 is all about identifying the things that you needlessly stress about, and how to remove those items from your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avoid stressful situations.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a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first A in our triple A approach?</a:t>
            </a:r>
          </a:p>
          <a:p>
            <a:pPr eaLnBrk="1" hangingPunct="1">
              <a:spcBef>
                <a:spcPct val="0"/>
              </a:spcBef>
            </a:pPr>
            <a:endParaRPr lang="en-US"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50A707-FE52-46D5-8DDA-86CFEED209DC}" type="slidenum">
              <a:rPr lang="en-US" smtClean="0"/>
              <a:pPr fontAlgn="base">
                <a:spcBef>
                  <a:spcPct val="0"/>
                </a:spcBef>
                <a:spcAft>
                  <a:spcPct val="0"/>
                </a:spcAft>
                <a:defRPr/>
              </a:pPr>
              <a:t>54</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Avoiding the situation is appropriate if:</a:t>
            </a:r>
          </a:p>
          <a:p>
            <a:pPr eaLnBrk="1" hangingPunct="1">
              <a:spcBef>
                <a:spcPct val="0"/>
              </a:spcBef>
            </a:pPr>
            <a:r>
              <a:rPr lang="en-US" dirty="0"/>
              <a:t>•	Repercussions are non-existent or extremely minor</a:t>
            </a:r>
          </a:p>
          <a:p>
            <a:pPr eaLnBrk="1" hangingPunct="1">
              <a:spcBef>
                <a:spcPct val="0"/>
              </a:spcBef>
            </a:pPr>
            <a:r>
              <a:rPr lang="en-US" dirty="0"/>
              <a:t>•	Other people are not negatively impacted</a:t>
            </a:r>
          </a:p>
          <a:p>
            <a:pPr eaLnBrk="1" hangingPunct="1">
              <a:spcBef>
                <a:spcPct val="0"/>
              </a:spcBef>
            </a:pPr>
            <a:r>
              <a:rPr lang="en-US" dirty="0"/>
              <a:t>Do not use this approach if:</a:t>
            </a:r>
          </a:p>
          <a:p>
            <a:pPr eaLnBrk="1" hangingPunct="1">
              <a:spcBef>
                <a:spcPct val="0"/>
              </a:spcBef>
            </a:pPr>
            <a:r>
              <a:rPr lang="en-US" dirty="0"/>
              <a:t>•	Avoiding will cause more stress in the long term than the short term (for example, avoiding the dentist or doctor’s office)</a:t>
            </a:r>
          </a:p>
          <a:p>
            <a:pPr eaLnBrk="1" hangingPunct="1">
              <a:spcBef>
                <a:spcPct val="0"/>
              </a:spcBef>
            </a:pPr>
            <a:r>
              <a:rPr lang="en-US" dirty="0"/>
              <a:t>•	Avoiding will transfer stress to someone else</a:t>
            </a:r>
          </a:p>
          <a:p>
            <a:pPr eaLnBrk="1" hangingPunct="1">
              <a:spcBef>
                <a:spcPct val="0"/>
              </a:spcBef>
            </a:pPr>
            <a:r>
              <a:rPr lang="en-US" dirty="0"/>
              <a:t>•	Avoiding will negatively impact your health and/or safety</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it is appropriate to avoid a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Avoiding the situation is appropriate if: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Repercussions are non-existent or extremely minor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 people are not negatively impacted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avoided.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 Encourage participants to encourage multiple options for each scenario, as there are no “right” answers for this exercise. (We do suggest not avoiding your mother-in-law or your manager, however!)</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919FA0-5340-4E66-AE2D-7D63B8EF3C41}" type="slidenum">
              <a:rPr lang="en-US" smtClean="0"/>
              <a:pPr fontAlgn="base">
                <a:spcBef>
                  <a:spcPct val="0"/>
                </a:spcBef>
                <a:spcAft>
                  <a:spcPct val="0"/>
                </a:spcAft>
                <a:defRPr/>
              </a:pPr>
              <a:t>55</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One of the most powerful tools for avoiding a stressful situation is the Positive No. This tool enables you to say no in a way that maintains control over the situation, but does so in a constructive, assertive way.</a:t>
            </a:r>
          </a:p>
          <a:p>
            <a:pPr eaLnBrk="1" hangingPunct="1">
              <a:spcBef>
                <a:spcPct val="0"/>
              </a:spcBef>
            </a:pPr>
            <a:r>
              <a:rPr lang="en-US" dirty="0"/>
              <a:t>The Positive No comes in several forms.</a:t>
            </a:r>
          </a:p>
          <a:p>
            <a:pPr eaLnBrk="1" hangingPunct="1">
              <a:spcBef>
                <a:spcPct val="0"/>
              </a:spcBef>
            </a:pPr>
            <a:r>
              <a:rPr lang="en-US" dirty="0"/>
              <a:t>•	Say no, followed by an honest explanation, such as, “I am uncomfortable doing that because…”</a:t>
            </a:r>
          </a:p>
          <a:p>
            <a:pPr eaLnBrk="1" hangingPunct="1">
              <a:spcBef>
                <a:spcPct val="0"/>
              </a:spcBef>
            </a:pPr>
            <a:r>
              <a:rPr lang="en-US" dirty="0"/>
              <a:t>•	Say no and then briefly clarify your reasoning without making excuses. This helps the listener to better understand your position. Example: “I can’t visit our neighbor right now because I promised Jenny I would take her to the playground.”</a:t>
            </a:r>
          </a:p>
          <a:p>
            <a:pPr eaLnBrk="1" hangingPunct="1">
              <a:spcBef>
                <a:spcPct val="0"/>
              </a:spcBef>
            </a:pPr>
            <a:r>
              <a:rPr lang="en-US" dirty="0"/>
              <a:t>•	Say no, and then give an alternative. Example: “I don’t have time today, but I could schedule it in for tomorrow morning.”</a:t>
            </a:r>
          </a:p>
          <a:p>
            <a:pPr eaLnBrk="1" hangingPunct="1">
              <a:spcBef>
                <a:spcPct val="0"/>
              </a:spcBef>
            </a:pPr>
            <a:r>
              <a:rPr lang="en-US" dirty="0"/>
              <a:t>•	Empathetically repeat the request in your own words, and then say no. Example: “I understand that you want everyone to partake in the roast beef supper, but I do not eat beef.”</a:t>
            </a:r>
          </a:p>
          <a:p>
            <a:pPr eaLnBrk="1" hangingPunct="1">
              <a:spcBef>
                <a:spcPct val="0"/>
              </a:spcBef>
            </a:pPr>
            <a:r>
              <a:rPr lang="en-US" dirty="0"/>
              <a:t>•	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eaLnBrk="1" hangingPunct="1">
              <a:spcBef>
                <a:spcPct val="0"/>
              </a:spcBef>
            </a:pPr>
            <a:r>
              <a:rPr lang="en-US" dirty="0"/>
              <a:t>Remember; only use this approach in appropriate situations, as discussed in the previous topic.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actions we can take when avoiding stressful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most powerful tools for avoiding a stressful situation is the Positive No. This tool enables you to say no in a way that maintains control over the situation, but does so in a constructive, assertive way.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avoid in the last topic and to identify some possible actions for each. If there is time, they should practice using the Positive No.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this A differ from the first A? </a:t>
            </a:r>
          </a:p>
          <a:p>
            <a:pPr eaLnBrk="1" hangingPunct="1">
              <a:spcBef>
                <a:spcPct val="0"/>
              </a:spcBef>
            </a:pPr>
            <a:endParaRPr lang="en-US" dirty="0"/>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A111E9-A26D-4C24-BCB0-5AB0C1F1B138}" type="slidenum">
              <a:rPr lang="en-US" smtClean="0"/>
              <a:pPr fontAlgn="base">
                <a:spcBef>
                  <a:spcPct val="0"/>
                </a:spcBef>
                <a:spcAft>
                  <a:spcPct val="0"/>
                </a:spcAft>
                <a:defRPr/>
              </a:pPr>
              <a:t>56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839679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Benjamin Franklin once said, “In this world nothing can be said to be certain, except death and taxes.” Our final A will help us cope with those things that cannot be changed.</a:t>
            </a: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EE05D2-7CF1-4749-A42A-407F34075D46}" type="slidenum">
              <a:rPr lang="en-US" smtClean="0"/>
              <a:pPr fontAlgn="base">
                <a:spcBef>
                  <a:spcPct val="0"/>
                </a:spcBef>
                <a:spcAft>
                  <a:spcPct val="0"/>
                </a:spcAft>
                <a:defRPr/>
              </a:pPr>
              <a:t>67</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Our third A will help us deal with those things in life that just need to be done, even though they are unpleasant. Accepting the situation as it is, and being as positive as possible about it, is what this third A is all about. You can even use some of the principles from the first A to alter your attitude and make the situation a little less stressful!</a:t>
            </a:r>
          </a:p>
          <a:p>
            <a:pPr eaLnBrk="1" hangingPunct="1">
              <a:spcBef>
                <a:spcPct val="0"/>
              </a:spcBef>
            </a:pPr>
            <a:r>
              <a:rPr lang="en-US" dirty="0"/>
              <a:t>Some examples include:</a:t>
            </a:r>
          </a:p>
          <a:p>
            <a:pPr eaLnBrk="1" hangingPunct="1">
              <a:spcBef>
                <a:spcPct val="0"/>
              </a:spcBef>
            </a:pPr>
            <a:r>
              <a:rPr lang="en-US" dirty="0"/>
              <a:t>•	Going to the dentist </a:t>
            </a:r>
          </a:p>
          <a:p>
            <a:pPr eaLnBrk="1" hangingPunct="1">
              <a:spcBef>
                <a:spcPct val="0"/>
              </a:spcBef>
            </a:pPr>
            <a:r>
              <a:rPr lang="en-US" dirty="0"/>
              <a:t>•	Taking a turn presenting a team project instead of passing it off to someone else</a:t>
            </a:r>
          </a:p>
          <a:p>
            <a:pPr eaLnBrk="1" hangingPunct="1">
              <a:spcBef>
                <a:spcPct val="0"/>
              </a:spcBef>
            </a:pPr>
            <a:r>
              <a:rPr lang="en-US" dirty="0"/>
              <a:t>•	Visiting a lonely neighbor who tends to be unpleasant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you can accept a situation to manage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Accepting the situation as it is, and being as positive as possible about it, is what this third A is all about.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them to brainstorm ways that they could accept stressful situations.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class is smaller than ten participants, you can perform this activity with the entire group.</a:t>
            </a:r>
          </a:p>
          <a:p>
            <a:pPr eaLnBrk="1" hangingPunct="1">
              <a:spcBef>
                <a:spcPct val="0"/>
              </a:spcBef>
            </a:pPr>
            <a:endParaRPr lang="en-US" dirty="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3FA03AD-D72F-46A0-8CC2-3B4502C140A0}" type="slidenum">
              <a:rPr lang="en-US" smtClean="0"/>
              <a:pPr fontAlgn="base">
                <a:spcBef>
                  <a:spcPct val="0"/>
                </a:spcBef>
                <a:spcAft>
                  <a:spcPct val="0"/>
                </a:spcAft>
                <a:defRPr/>
              </a:pPr>
              <a:t>68</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Accepting the situation is appropriate when:</a:t>
            </a:r>
          </a:p>
          <a:p>
            <a:pPr eaLnBrk="1" hangingPunct="1">
              <a:spcBef>
                <a:spcPct val="0"/>
              </a:spcBef>
            </a:pPr>
            <a:r>
              <a:rPr lang="en-US" dirty="0"/>
              <a:t>•	The task must be done eventually</a:t>
            </a:r>
          </a:p>
          <a:p>
            <a:pPr eaLnBrk="1" hangingPunct="1">
              <a:spcBef>
                <a:spcPct val="0"/>
              </a:spcBef>
            </a:pPr>
            <a:r>
              <a:rPr lang="en-US" dirty="0"/>
              <a:t>•	Avoiding or altering it would cause undue stress to you or another person</a:t>
            </a:r>
          </a:p>
          <a:p>
            <a:pPr eaLnBrk="1" hangingPunct="1">
              <a:spcBef>
                <a:spcPct val="0"/>
              </a:spcBef>
            </a:pPr>
            <a:r>
              <a:rPr lang="en-US" dirty="0"/>
              <a:t>Accepting the situation is not appropriate when:</a:t>
            </a:r>
          </a:p>
          <a:p>
            <a:pPr eaLnBrk="1" hangingPunct="1">
              <a:spcBef>
                <a:spcPct val="0"/>
              </a:spcBef>
            </a:pPr>
            <a:r>
              <a:rPr lang="en-US" dirty="0"/>
              <a:t>•	You are doing so just to please others</a:t>
            </a:r>
          </a:p>
          <a:p>
            <a:pPr eaLnBrk="1" hangingPunct="1">
              <a:spcBef>
                <a:spcPct val="0"/>
              </a:spcBef>
            </a:pPr>
            <a:r>
              <a:rPr lang="en-US" dirty="0"/>
              <a:t>•	Avoiding or altering it would reduce your stress more than accepting it</a:t>
            </a:r>
          </a:p>
          <a:p>
            <a:pPr eaLnBrk="1" hangingPunct="1">
              <a:spcBef>
                <a:spcPct val="0"/>
              </a:spcBef>
            </a:pPr>
            <a:r>
              <a:rPr lang="en-US" dirty="0"/>
              <a:t>•	You are accepting it because you feel you have no choice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stressful situations should be accepted.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Accepting the situation is appropriate when: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task must be done eventually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Avoiding or altering it would cause undue stress to you or another person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situations in Worksheet One and identify those that can be accepted.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first part of the Serenity Prayer.</a:t>
            </a:r>
          </a:p>
          <a:p>
            <a:r>
              <a:rPr lang="en-US" sz="1200" kern="1200" dirty="0">
                <a:solidFill>
                  <a:schemeClr val="tx1"/>
                </a:solidFill>
                <a:effectLst/>
                <a:latin typeface="+mn-lt"/>
                <a:ea typeface="+mn-ea"/>
                <a:cs typeface="+mn-cs"/>
              </a:rPr>
              <a:t>“God, Give us the grace to accept with serenity the things that cannot be changed,</a:t>
            </a:r>
          </a:p>
          <a:p>
            <a:r>
              <a:rPr lang="en-US" sz="1200" kern="1200" dirty="0">
                <a:solidFill>
                  <a:schemeClr val="tx1"/>
                </a:solidFill>
                <a:effectLst/>
                <a:latin typeface="+mn-lt"/>
                <a:ea typeface="+mn-ea"/>
                <a:cs typeface="+mn-cs"/>
              </a:rPr>
              <a:t>Courage to change the things which should be changed,</a:t>
            </a:r>
          </a:p>
          <a:p>
            <a:r>
              <a:rPr lang="en-US" sz="1200" kern="1200" dirty="0">
                <a:solidFill>
                  <a:schemeClr val="tx1"/>
                </a:solidFill>
                <a:effectLst/>
                <a:latin typeface="+mn-lt"/>
                <a:ea typeface="+mn-ea"/>
                <a:cs typeface="+mn-cs"/>
              </a:rPr>
              <a:t>And the wisdom to distinguish the one from the other.”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conclusions.</a:t>
            </a:r>
          </a:p>
          <a:p>
            <a:r>
              <a:rPr lang="en-US" sz="1200" kern="1200" dirty="0">
                <a:solidFill>
                  <a:schemeClr val="tx1"/>
                </a:solidFill>
                <a:effectLst/>
                <a:latin typeface="+mn-lt"/>
                <a:ea typeface="+mn-ea"/>
                <a:cs typeface="+mn-cs"/>
              </a:rPr>
              <a:t>Participants should stay in their pairs for the next topic.</a:t>
            </a:r>
          </a:p>
          <a:p>
            <a:pPr eaLnBrk="1" hangingPunct="1">
              <a:spcBef>
                <a:spcPct val="0"/>
              </a:spcBef>
            </a:pPr>
            <a:endParaRPr lang="en-US"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3E141B-DE94-45B5-B6EC-7F330B46FEB8}" type="slidenum">
              <a:rPr lang="en-US" smtClean="0"/>
              <a:pPr fontAlgn="base">
                <a:spcBef>
                  <a:spcPct val="0"/>
                </a:spcBef>
                <a:spcAft>
                  <a:spcPct val="0"/>
                </a:spcAft>
                <a:defRPr/>
              </a:pPr>
              <a:t>69</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Some people feel that accepting stressful situations and living through them makes them powerless. This is not true. With this model, you are choosing to accept the situation rather than to alter or avoid it. Often, having that power of choice can reduce stress greatly.</a:t>
            </a:r>
          </a:p>
          <a:p>
            <a:pPr eaLnBrk="1" hangingPunct="1">
              <a:spcBef>
                <a:spcPct val="0"/>
              </a:spcBef>
            </a:pPr>
            <a:r>
              <a:rPr lang="en-US" dirty="0"/>
              <a:t>Another tactic that can help you accept a situation is positive thinking, as discussed in the first A. Or, identify the benefits of accepting this situation. Earlier, we used the example of taking a turn presenting a team project instead of passing it off to someone else. If you went ahead and presented the team project, you could gain many things from it, including:</a:t>
            </a:r>
          </a:p>
          <a:p>
            <a:pPr eaLnBrk="1" hangingPunct="1">
              <a:spcBef>
                <a:spcPct val="0"/>
              </a:spcBef>
            </a:pPr>
            <a:r>
              <a:rPr lang="en-US" dirty="0"/>
              <a:t>•	Respect from managers and co-workers</a:t>
            </a:r>
          </a:p>
          <a:p>
            <a:pPr eaLnBrk="1" hangingPunct="1">
              <a:spcBef>
                <a:spcPct val="0"/>
              </a:spcBef>
            </a:pPr>
            <a:r>
              <a:rPr lang="en-US" dirty="0"/>
              <a:t>•	Self-respect</a:t>
            </a:r>
          </a:p>
          <a:p>
            <a:pPr eaLnBrk="1" hangingPunct="1">
              <a:spcBef>
                <a:spcPct val="0"/>
              </a:spcBef>
            </a:pPr>
            <a:r>
              <a:rPr lang="en-US" dirty="0"/>
              <a:t>•	More confidence and experience when speaking in public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actions we can take when accepting stressful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feel that accepting stressful situations and living through them makes them powerless. This is not true.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look at the situations they chose to accept in the last topic and to identify some possible actions for each.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group back together, and discuss suggested actions.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this A differ from the first two? How does it overlap?</a:t>
            </a:r>
          </a:p>
          <a:p>
            <a:pPr eaLnBrk="1" hangingPunct="1">
              <a:spcBef>
                <a:spcPct val="0"/>
              </a:spcBef>
            </a:pPr>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971815-C81E-4FBA-8746-4EA26C7F3A20}" type="slidenum">
              <a:rPr lang="en-US" smtClean="0"/>
              <a:pPr fontAlgn="base">
                <a:spcBef>
                  <a:spcPct val="0"/>
                </a:spcBef>
                <a:spcAft>
                  <a:spcPct val="0"/>
                </a:spcAft>
                <a:defRPr/>
              </a:pPr>
              <a:t>70</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931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5B841B-5D59-4F1F-AD3B-68E5F7F02F3D}" type="slidenum">
              <a:rPr lang="en-US" smtClean="0"/>
              <a:pPr fontAlgn="base">
                <a:spcBef>
                  <a:spcPct val="0"/>
                </a:spcBef>
                <a:spcAft>
                  <a:spcPct val="0"/>
                </a:spcAft>
                <a:defRPr/>
              </a:pPr>
              <a:t>81</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Here are some ideas to make proper meals a part of your household.</a:t>
            </a:r>
          </a:p>
          <a:p>
            <a:pPr eaLnBrk="1" hangingPunct="1">
              <a:spcBef>
                <a:spcPct val="0"/>
              </a:spcBef>
            </a:pPr>
            <a:r>
              <a:rPr lang="en-US" dirty="0"/>
              <a:t>•	Take an hour on the weekend to plan meals, create a grocery list, and go shopping. Make sure to include anyone who lives in your household.</a:t>
            </a:r>
          </a:p>
          <a:p>
            <a:pPr eaLnBrk="1" hangingPunct="1">
              <a:spcBef>
                <a:spcPct val="0"/>
              </a:spcBef>
            </a:pPr>
            <a:r>
              <a:rPr lang="en-US" dirty="0"/>
              <a:t>•	In the grocery store, stay around the outer perimeter, where fresh fruit, vegetables, meat, and dairy are usually kept. Try to stay away from frozen and processed items.</a:t>
            </a:r>
          </a:p>
          <a:p>
            <a:pPr eaLnBrk="1" hangingPunct="1">
              <a:spcBef>
                <a:spcPct val="0"/>
              </a:spcBef>
            </a:pPr>
            <a:r>
              <a:rPr lang="en-US" dirty="0"/>
              <a:t>•	Take advantage of non-processed shortcuts, like pre-trimmed meat, salad kits, and pre-grated cheese.</a:t>
            </a:r>
          </a:p>
          <a:p>
            <a:pPr eaLnBrk="1" hangingPunct="1">
              <a:spcBef>
                <a:spcPct val="0"/>
              </a:spcBef>
            </a:pPr>
            <a:r>
              <a:rPr lang="en-US" dirty="0"/>
              <a:t>•	If you find it hard to keep fresh fruit in the house, try stocking up on frozen fruit.</a:t>
            </a:r>
          </a:p>
          <a:p>
            <a:pPr eaLnBrk="1" hangingPunct="1">
              <a:spcBef>
                <a:spcPct val="0"/>
              </a:spcBef>
            </a:pPr>
            <a:r>
              <a:rPr lang="en-US" dirty="0"/>
              <a:t>•	Try experimenting with slow cookers. They are inexpensive to purchase, use inexpensive ingredients, are easy to use, and they enable you to have supper ready as soon as you get home.</a:t>
            </a:r>
          </a:p>
          <a:p>
            <a:pPr eaLnBrk="1" hangingPunct="1">
              <a:spcBef>
                <a:spcPct val="0"/>
              </a:spcBef>
            </a:pPr>
            <a:r>
              <a:rPr lang="en-US" dirty="0"/>
              <a:t>•	Theme nights, like tacos or personal pizzas, are a great way to customize individual meals and encourage family members to try new things. Just remember to load up on the veggies and go easy on the dough and cheese.</a:t>
            </a:r>
          </a:p>
          <a:p>
            <a:pPr eaLnBrk="1" hangingPunct="1">
              <a:spcBef>
                <a:spcPct val="0"/>
              </a:spcBef>
            </a:pPr>
            <a:r>
              <a:rPr lang="en-US" dirty="0"/>
              <a:t>By planning meals in advance, you’ll accomplish two things: you will reduce your stress during the week, as meals will be planned, and you will eat better and feel better!</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incorporate healthy eating into your lifestyle.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planning meals in advance, you’ll accomplish two things: you will reduce your stress during the week and you will eat better and feel better!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want groups to present their ideas, have several sets of flip chart paper and markers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If possible, have each group sit in a circle. Ask each group member to take a turn sharing how meals are planned and prepared in their home. They can also share tips that they have heard but have not tried, and things that they tried that did not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Benjamin Disraeli once said, “I am prepared for the worst but hope for the best.”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each group take notes and present their ideas to the larger group.</a:t>
            </a:r>
          </a:p>
          <a:p>
            <a:pPr eaLnBrk="1" hangingPunct="1">
              <a:spcBef>
                <a:spcPct val="0"/>
              </a:spcBef>
            </a:pPr>
            <a:endParaRPr lang="en-CA" dirty="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44895E-A9EB-4EF1-A96B-3884C31FAB57}" type="slidenum">
              <a:rPr lang="en-US" smtClean="0"/>
              <a:pPr fontAlgn="base">
                <a:spcBef>
                  <a:spcPct val="0"/>
                </a:spcBef>
                <a:spcAft>
                  <a:spcPct val="0"/>
                </a:spcAft>
                <a:defRPr/>
              </a:pPr>
              <a:t>82</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It’s also helpful to build routines around chores. Every person over the age of three in your household should help with chores. To make chores more palatable, we suggest that the household jointly make a list of things that need to be done, and then each person can choose a few tasks. Unpleasant tasks, like cleaning the bathroom, can be rotated.</a:t>
            </a:r>
          </a:p>
          <a:p>
            <a:pPr eaLnBrk="1" hangingPunct="1">
              <a:spcBef>
                <a:spcPct val="0"/>
              </a:spcBef>
            </a:pPr>
            <a:r>
              <a:rPr lang="en-US" dirty="0"/>
              <a:t>Younger children can perform tasks like:</a:t>
            </a:r>
          </a:p>
          <a:p>
            <a:pPr eaLnBrk="1" hangingPunct="1">
              <a:spcBef>
                <a:spcPct val="0"/>
              </a:spcBef>
            </a:pPr>
            <a:r>
              <a:rPr lang="en-US" dirty="0"/>
              <a:t>•	Setting the table</a:t>
            </a:r>
          </a:p>
          <a:p>
            <a:pPr eaLnBrk="1" hangingPunct="1">
              <a:spcBef>
                <a:spcPct val="0"/>
              </a:spcBef>
            </a:pPr>
            <a:r>
              <a:rPr lang="en-US" dirty="0"/>
              <a:t>•	Making their bed</a:t>
            </a:r>
          </a:p>
          <a:p>
            <a:pPr eaLnBrk="1" hangingPunct="1">
              <a:spcBef>
                <a:spcPct val="0"/>
              </a:spcBef>
            </a:pPr>
            <a:r>
              <a:rPr lang="en-US" dirty="0"/>
              <a:t>•	Sorting laundry</a:t>
            </a:r>
          </a:p>
          <a:p>
            <a:pPr eaLnBrk="1" hangingPunct="1">
              <a:spcBef>
                <a:spcPct val="0"/>
              </a:spcBef>
            </a:pPr>
            <a:r>
              <a:rPr lang="en-US" dirty="0"/>
              <a:t>•	Feeding pets</a:t>
            </a:r>
          </a:p>
          <a:p>
            <a:pPr eaLnBrk="1" hangingPunct="1">
              <a:spcBef>
                <a:spcPct val="0"/>
              </a:spcBef>
            </a:pPr>
            <a:r>
              <a:rPr lang="en-US" dirty="0"/>
              <a:t>•	Preparing some parts of meals, like salad kits</a:t>
            </a:r>
          </a:p>
          <a:p>
            <a:pPr eaLnBrk="1" hangingPunct="1">
              <a:spcBef>
                <a:spcPct val="0"/>
              </a:spcBef>
            </a:pPr>
            <a:r>
              <a:rPr lang="en-US" dirty="0"/>
              <a:t>Older children can help with tasks like:</a:t>
            </a:r>
          </a:p>
          <a:p>
            <a:pPr eaLnBrk="1" hangingPunct="1">
              <a:spcBef>
                <a:spcPct val="0"/>
              </a:spcBef>
            </a:pPr>
            <a:r>
              <a:rPr lang="en-US" dirty="0"/>
              <a:t>•	Helping to cook meals</a:t>
            </a:r>
          </a:p>
          <a:p>
            <a:pPr eaLnBrk="1" hangingPunct="1">
              <a:spcBef>
                <a:spcPct val="0"/>
              </a:spcBef>
            </a:pPr>
            <a:r>
              <a:rPr lang="en-US" dirty="0"/>
              <a:t>•	Helping younger children with their chores</a:t>
            </a:r>
          </a:p>
          <a:p>
            <a:pPr eaLnBrk="1" hangingPunct="1">
              <a:spcBef>
                <a:spcPct val="0"/>
              </a:spcBef>
            </a:pPr>
            <a:r>
              <a:rPr lang="en-US" dirty="0"/>
              <a:t>•	Loading and unloading the dishwasher</a:t>
            </a:r>
          </a:p>
          <a:p>
            <a:pPr eaLnBrk="1" hangingPunct="1">
              <a:spcBef>
                <a:spcPct val="0"/>
              </a:spcBef>
            </a:pPr>
            <a:r>
              <a:rPr lang="en-US" dirty="0"/>
              <a:t>•	Folding and putting away laundry</a:t>
            </a:r>
          </a:p>
          <a:p>
            <a:pPr eaLnBrk="1" hangingPunct="1">
              <a:spcBef>
                <a:spcPct val="0"/>
              </a:spcBef>
            </a:pPr>
            <a:r>
              <a:rPr lang="en-US" dirty="0"/>
              <a:t>Having assigned tasks, and designated times to perform those tasks, will help you keep a clean, orderly household. In the end, it means there’s that much less to worry about.</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having a system for chores can reduce 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person over the age of three in your household should help with chores. To make chores more palatable, we suggest that the household jointly make a list of things that need to be done, and then each person can choose a few tasks. Unpleasant tasks, like cleaning the bathroom, can be rotated.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quick survey of the chores that participants enjoy and dislike.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2004 study in the </a:t>
            </a:r>
            <a:r>
              <a:rPr lang="en-US" sz="1200" u="sng" kern="1200" dirty="0">
                <a:solidFill>
                  <a:schemeClr val="tx1"/>
                </a:solidFill>
                <a:effectLst/>
                <a:latin typeface="+mn-lt"/>
                <a:ea typeface="+mn-ea"/>
                <a:cs typeface="+mn-cs"/>
              </a:rPr>
              <a:t>Journal of Marriage and Family</a:t>
            </a:r>
            <a:r>
              <a:rPr lang="en-US" sz="1200" kern="1200" dirty="0">
                <a:solidFill>
                  <a:schemeClr val="tx1"/>
                </a:solidFill>
                <a:effectLst/>
                <a:latin typeface="+mn-lt"/>
                <a:ea typeface="+mn-ea"/>
                <a:cs typeface="+mn-cs"/>
              </a:rPr>
              <a:t> estimated that women spend about 17.5 hours per week on housework, compared to 30 hours per week in 1960. Men were spending 10 hours per week on housework in 2004, double the 5 hours they spent in 1960.</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like, record results on the flip chart and compile an informal poll.</a:t>
            </a:r>
          </a:p>
          <a:p>
            <a:pPr eaLnBrk="1" hangingPunct="1">
              <a:spcBef>
                <a:spcPct val="0"/>
              </a:spcBef>
            </a:pPr>
            <a:endParaRPr lang="en-CA" dirty="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3CFE6B-97C7-45F5-8291-C7089737664C}" type="slidenum">
              <a:rPr lang="en-US" smtClean="0"/>
              <a:pPr fontAlgn="base">
                <a:spcBef>
                  <a:spcPct val="0"/>
                </a:spcBef>
                <a:spcAft>
                  <a:spcPct val="0"/>
                </a:spcAft>
                <a:defRPr/>
              </a:pPr>
              <a:t>83</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A to-do list is one of the most powerful life management tools that there is. Best of all, it is inexpensive and easy to use. It can be customized for home or work, and it can be used by individuals or families.</a:t>
            </a:r>
          </a:p>
          <a:p>
            <a:pPr eaLnBrk="1" hangingPunct="1">
              <a:spcBef>
                <a:spcPct val="0"/>
              </a:spcBef>
            </a:pPr>
            <a:r>
              <a:rPr lang="en-US" dirty="0"/>
              <a:t>To manage household tasks, we suggest creating a Productivity Binder. At the front, place a calendar for the month. Next, place loose-leaf pages in the binder and label each with a date of the month. On each page, make a list of the things to be done that day and who is responsible for each item. Cross each item off when it is complete. Incomplete items can be transferred to the next day. The binder format makes it easy to keep your family calendar and to-do list in one spot, plus newsletters, reminders, flyers, and other important information.</a:t>
            </a:r>
          </a:p>
          <a:p>
            <a:pPr eaLnBrk="1" hangingPunct="1">
              <a:spcBef>
                <a:spcPct val="0"/>
              </a:spcBef>
            </a:pPr>
            <a:r>
              <a:rPr lang="en-US" dirty="0"/>
              <a:t>At the back of the binder, you can keep calendars for subsequent months so that events and to-do items can be recorded as they come up. At the end of the month, simply remove the old calendar, and move the new calendar from the back of the book to the front.</a:t>
            </a:r>
          </a:p>
          <a:p>
            <a:pPr eaLnBrk="1" hangingPunct="1">
              <a:spcBef>
                <a:spcPct val="0"/>
              </a:spcBef>
            </a:pPr>
            <a:r>
              <a:rPr lang="en-US" dirty="0"/>
              <a:t>Individuals can use this approach as well, although you may want to use a spiral notebook for portability. </a:t>
            </a:r>
          </a:p>
          <a:p>
            <a:pPr eaLnBrk="1" hangingPunct="1">
              <a:spcBef>
                <a:spcPct val="0"/>
              </a:spcBef>
            </a:pPr>
            <a:r>
              <a:rPr lang="en-US" dirty="0"/>
              <a:t>We recommend keeping separate journals for work and home to maintain your optimum work/life balance.</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 way of organizing activities and to-do items for an individual and/or a family.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individuals, a Productivity Journal can help keep you organized. Families can use a Productivity Binder.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Binders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Loose-leaf paper and calendar pages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Three hole punch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Craft supplies (glue, sparkles, markers, etc.)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one set of materials listed above per six to eight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six to eight. Give each group a set of materials as outlined above. Ask the group to create a family or individual to-do binder. Then, have each group present their binders to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70% of professionals use a to-do list, but only 5% of them include wants with needs. Try including the things that you’d like to get done and see what happens.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groups to customize their binders and improve on the suggestions in the Student Training Manual. For a fun twist, play a game to choose which group member gets to take the binder home. One easy way is to find out whose birthday is closest to the current date.</a:t>
            </a:r>
          </a:p>
          <a:p>
            <a:pPr eaLnBrk="1" hangingPunct="1">
              <a:spcBef>
                <a:spcPct val="0"/>
              </a:spcBef>
            </a:pPr>
            <a:endParaRPr lang="en-CA"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2BC464-8D87-46BD-9AD2-F67485322DC4}" type="slidenum">
              <a:rPr lang="en-US" smtClean="0"/>
              <a:pPr fontAlgn="base">
                <a:spcBef>
                  <a:spcPct val="0"/>
                </a:spcBef>
                <a:spcAft>
                  <a:spcPct val="0"/>
                </a:spcAft>
                <a:defRPr/>
              </a:pPr>
              <a:t>84</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So far, we have talked about how to create a stress-reducing lifestyle, and how to reduce the impact of stressful situations. Despite all these preventative steps, stress will still happen. When it does, it’s important to have some tools to keep cool.</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2DC4D6-4D46-4AAD-A1E5-0C3B1DCA1B63}" type="slidenum">
              <a:rPr lang="en-US" smtClean="0"/>
              <a:pPr fontAlgn="base">
                <a:spcBef>
                  <a:spcPct val="0"/>
                </a:spcBef>
                <a:spcAft>
                  <a:spcPct val="0"/>
                </a:spcAft>
                <a:defRPr/>
              </a:pPr>
              <a:t>95</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Have you ever wished that you could just escape to a personal paradise when things get tough? Perhaps you imagine a tropical beach, or a cozy campsite in the middle of the woods. Although escapism isn’t a good plan long-term, having a mental place to escape to and regroup can be a useful tool.</a:t>
            </a:r>
          </a:p>
          <a:p>
            <a:pPr eaLnBrk="1" hangingPunct="1">
              <a:spcBef>
                <a:spcPct val="0"/>
              </a:spcBef>
            </a:pPr>
            <a:r>
              <a:rPr lang="en-US" dirty="0"/>
              <a:t>To create your personal sanctuary, start by thinking of your favorite place. It can be anywhere – a tropical island, a snowy mountain, an exotic jungle… wherever you feel most relaxed and safe.</a:t>
            </a:r>
          </a:p>
          <a:p>
            <a:pPr eaLnBrk="1" hangingPunct="1">
              <a:spcBef>
                <a:spcPct val="0"/>
              </a:spcBef>
            </a:pPr>
            <a:r>
              <a:rPr lang="en-US" dirty="0"/>
              <a:t>Now, use your senses to capture all the elements of your sanctuary.</a:t>
            </a:r>
          </a:p>
          <a:p>
            <a:pPr eaLnBrk="1" hangingPunct="1">
              <a:spcBef>
                <a:spcPct val="0"/>
              </a:spcBef>
            </a:pPr>
            <a:r>
              <a:rPr lang="en-US" dirty="0"/>
              <a:t>•	What do you see?</a:t>
            </a:r>
          </a:p>
          <a:p>
            <a:pPr eaLnBrk="1" hangingPunct="1">
              <a:spcBef>
                <a:spcPct val="0"/>
              </a:spcBef>
            </a:pPr>
            <a:r>
              <a:rPr lang="en-US" dirty="0"/>
              <a:t>•	What does it smell like?</a:t>
            </a:r>
          </a:p>
          <a:p>
            <a:pPr eaLnBrk="1" hangingPunct="1">
              <a:spcBef>
                <a:spcPct val="0"/>
              </a:spcBef>
            </a:pPr>
            <a:r>
              <a:rPr lang="en-US" dirty="0"/>
              <a:t>•	What does it taste like? (For example, you may be able to taste the salt in the air by the ocean.)</a:t>
            </a:r>
          </a:p>
          <a:p>
            <a:pPr eaLnBrk="1" hangingPunct="1">
              <a:spcBef>
                <a:spcPct val="0"/>
              </a:spcBef>
            </a:pPr>
            <a:r>
              <a:rPr lang="en-US" dirty="0"/>
              <a:t>•	How does it make you feel?</a:t>
            </a:r>
          </a:p>
          <a:p>
            <a:pPr eaLnBrk="1" hangingPunct="1">
              <a:spcBef>
                <a:spcPct val="0"/>
              </a:spcBef>
            </a:pPr>
            <a:r>
              <a:rPr lang="en-US" dirty="0"/>
              <a:t>•	What textures do you associate with this place?</a:t>
            </a:r>
          </a:p>
          <a:p>
            <a:pPr eaLnBrk="1" hangingPunct="1">
              <a:spcBef>
                <a:spcPct val="0"/>
              </a:spcBef>
            </a:pPr>
            <a:r>
              <a:rPr lang="en-US" dirty="0"/>
              <a:t>•	What sounds would you hear?</a:t>
            </a:r>
          </a:p>
          <a:p>
            <a:pPr eaLnBrk="1" hangingPunct="1">
              <a:spcBef>
                <a:spcPct val="0"/>
              </a:spcBef>
            </a:pPr>
            <a:r>
              <a:rPr lang="en-US" dirty="0"/>
              <a:t>Feel free to create a physical sanctuary by writing down your observations, drawing a picture, or even tucking away a physical piece of it (like a rock or leaf) in your desk.</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a personal sanctuary.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escapism isn’t a good plan long-term, having a mental place to escape to and regroup isn’t a bad idea.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Craft supplies (glue, sparkles, tape, markers, etc.)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plenty of craft supplies on hand. If possible, have participants sit around a table. Place supplies in a central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write down the elements of their sanctuary, draw a picture, or make a collage.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your own personal space in your house can be an excellent sanity saver. If space is tight, designate a time where a particular room is all your own.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share their sanctuary creations with each other.</a:t>
            </a:r>
          </a:p>
          <a:p>
            <a:pPr eaLnBrk="1" hangingPunct="1">
              <a:spcBef>
                <a:spcPct val="0"/>
              </a:spcBef>
            </a:pPr>
            <a:endParaRPr lang="en-CA"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6AEC74A-11F5-42BB-81F7-2FE9AE86F3F5}" type="slidenum">
              <a:rPr lang="en-US" smtClean="0"/>
              <a:pPr fontAlgn="base">
                <a:spcBef>
                  <a:spcPct val="0"/>
                </a:spcBef>
                <a:spcAft>
                  <a:spcPct val="0"/>
                </a:spcAft>
                <a:defRPr/>
              </a:pPr>
              <a:t>96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7935334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Music can also be a great soother for the soul. Experts believe that the rhythm has powerful effects on our bodies.</a:t>
            </a:r>
          </a:p>
          <a:p>
            <a:pPr eaLnBrk="1" hangingPunct="1">
              <a:spcBef>
                <a:spcPct val="0"/>
              </a:spcBef>
            </a:pPr>
            <a:r>
              <a:rPr lang="en-US" dirty="0"/>
              <a:t>If you need to relax, try to listen to some calming music. Jazz, classical, and even nature sounds are great ways to transport you to another place and give you time to unwind and regroup after a stressful situation. Music with an upbeat tempo can help you get back in the groove and up your mood. </a:t>
            </a:r>
          </a:p>
          <a:p>
            <a:pPr eaLnBrk="1" hangingPunct="1">
              <a:spcBef>
                <a:spcPct val="0"/>
              </a:spcBef>
            </a:pPr>
            <a:r>
              <a:rPr lang="en-US" dirty="0"/>
              <a:t>If you are musically inclined, playing an instrument and singing along can relieve a ton of physical and mental tension. (Even if you aren’t musically inclined, put on your favorite song and sing along! We guarantee it will make you feel better.)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of music in stress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Music can be a great soother for the soul. Experts believe that the rhythm or beat has powerful effects on our bodies. There is even a story in the Bible about David playing his harp to heal King Saul’s troubles.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CD or cassette player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Samples of music</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some samples of music with different emotional themes. Some suggestions:</a:t>
            </a:r>
          </a:p>
          <a:p>
            <a:pPr lvl="0"/>
            <a:r>
              <a:rPr lang="en-US" sz="1200" kern="1200" dirty="0">
                <a:solidFill>
                  <a:schemeClr val="tx1"/>
                </a:solidFill>
                <a:effectLst/>
                <a:latin typeface="+mn-lt"/>
                <a:ea typeface="+mn-ea"/>
                <a:cs typeface="+mn-cs"/>
              </a:rPr>
              <a:t>Calming: Mozart’s “Piano Concerto No. 21 in C Major,” </a:t>
            </a:r>
            <a:r>
              <a:rPr lang="en-US" sz="1200" kern="1200" dirty="0" err="1">
                <a:solidFill>
                  <a:schemeClr val="tx1"/>
                </a:solidFill>
                <a:effectLst/>
                <a:latin typeface="+mn-lt"/>
                <a:ea typeface="+mn-ea"/>
                <a:cs typeface="+mn-cs"/>
              </a:rPr>
              <a:t>Brahm’s</a:t>
            </a:r>
            <a:r>
              <a:rPr lang="en-US" sz="1200" kern="1200" dirty="0">
                <a:solidFill>
                  <a:schemeClr val="tx1"/>
                </a:solidFill>
                <a:effectLst/>
                <a:latin typeface="+mn-lt"/>
                <a:ea typeface="+mn-ea"/>
                <a:cs typeface="+mn-cs"/>
              </a:rPr>
              <a:t> Lullaby (formally known as “</a:t>
            </a:r>
            <a:r>
              <a:rPr lang="en-US" sz="1200" kern="1200" dirty="0" err="1">
                <a:solidFill>
                  <a:schemeClr val="tx1"/>
                </a:solidFill>
                <a:effectLst/>
                <a:latin typeface="+mn-lt"/>
                <a:ea typeface="+mn-ea"/>
                <a:cs typeface="+mn-cs"/>
              </a:rPr>
              <a:t>Wiegenlied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Guten</a:t>
            </a:r>
            <a:r>
              <a:rPr lang="en-US" sz="1200" kern="1200" dirty="0">
                <a:solidFill>
                  <a:schemeClr val="tx1"/>
                </a:solidFill>
                <a:effectLst/>
                <a:latin typeface="+mn-lt"/>
                <a:ea typeface="+mn-ea"/>
                <a:cs typeface="+mn-cs"/>
              </a:rPr>
              <a:t> Abend, </a:t>
            </a:r>
            <a:r>
              <a:rPr lang="en-US" sz="1200" kern="1200" dirty="0" err="1">
                <a:solidFill>
                  <a:schemeClr val="tx1"/>
                </a:solidFill>
                <a:effectLst/>
                <a:latin typeface="+mn-lt"/>
                <a:ea typeface="+mn-ea"/>
                <a:cs typeface="+mn-cs"/>
              </a:rPr>
              <a:t>Gute</a:t>
            </a:r>
            <a:r>
              <a:rPr lang="en-US" sz="1200" kern="1200" dirty="0">
                <a:solidFill>
                  <a:schemeClr val="tx1"/>
                </a:solidFill>
                <a:effectLst/>
                <a:latin typeface="+mn-lt"/>
                <a:ea typeface="+mn-ea"/>
                <a:cs typeface="+mn-cs"/>
              </a:rPr>
              <a:t> Nacht, Op. 49, No. 4”), or Bach’s “Jesu, Joy of Man’s Desiring.”</a:t>
            </a:r>
          </a:p>
          <a:p>
            <a:pPr lvl="0"/>
            <a:r>
              <a:rPr lang="en-US" sz="1200" kern="1200" dirty="0">
                <a:solidFill>
                  <a:schemeClr val="tx1"/>
                </a:solidFill>
                <a:effectLst/>
                <a:latin typeface="+mn-lt"/>
                <a:ea typeface="+mn-ea"/>
                <a:cs typeface="+mn-cs"/>
              </a:rPr>
              <a:t>Uplifting: Handel’s “Water Music,” Mozart’s “Eine </a:t>
            </a:r>
            <a:r>
              <a:rPr lang="en-US" sz="1200" kern="1200" dirty="0" err="1">
                <a:solidFill>
                  <a:schemeClr val="tx1"/>
                </a:solidFill>
                <a:effectLst/>
                <a:latin typeface="+mn-lt"/>
                <a:ea typeface="+mn-ea"/>
                <a:cs typeface="+mn-cs"/>
              </a:rPr>
              <a:t>Kleine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Nachtmusik</a:t>
            </a:r>
            <a:r>
              <a:rPr lang="en-US" sz="1200" kern="1200" dirty="0">
                <a:solidFill>
                  <a:schemeClr val="tx1"/>
                </a:solidFill>
                <a:effectLst/>
                <a:latin typeface="+mn-lt"/>
                <a:ea typeface="+mn-ea"/>
                <a:cs typeface="+mn-cs"/>
              </a:rPr>
              <a:t>,” or “Fanfare” by Paul </a:t>
            </a:r>
            <a:r>
              <a:rPr lang="en-US" sz="1200" kern="1200" dirty="0" err="1">
                <a:solidFill>
                  <a:schemeClr val="tx1"/>
                </a:solidFill>
                <a:effectLst/>
                <a:latin typeface="+mn-lt"/>
                <a:ea typeface="+mn-ea"/>
                <a:cs typeface="+mn-cs"/>
              </a:rPr>
              <a:t>Dukas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The Solitudes collection by Dan Gibson offers music that includes nature sounds, classical music, and body rhythm entrainment. Although most discs are designed for sleep and relaxation, some focus on concentration and inspiration.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 different samples of music. Encourage participants to close their eyes and focus on how the music makes them feel.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Scientists believe that music has been around for at least 50,000 years and was a key part of many ancestral tribes.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their favorite types of music.</a:t>
            </a:r>
          </a:p>
          <a:p>
            <a:pPr eaLnBrk="1" hangingPunct="1">
              <a:spcBef>
                <a:spcPct val="0"/>
              </a:spcBef>
            </a:pPr>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BFC4E3-E6DA-4CE4-9918-347C347D35B0}" type="slidenum">
              <a:rPr lang="en-US" smtClean="0"/>
              <a:pPr fontAlgn="base">
                <a:spcBef>
                  <a:spcPct val="0"/>
                </a:spcBef>
                <a:spcAft>
                  <a:spcPct val="0"/>
                </a:spcAft>
                <a:defRPr/>
              </a:pPr>
              <a:t>97</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Humor is another great stress reliever. It has been scientifically proven that a good belly laugh lowers blood pressure, reduces hormones created by stress, gives the immune system a boost, and creates a sense of well-being and happiness. </a:t>
            </a:r>
          </a:p>
          <a:p>
            <a:pPr eaLnBrk="1" hangingPunct="1">
              <a:spcBef>
                <a:spcPct val="0"/>
              </a:spcBef>
            </a:pPr>
            <a:r>
              <a:rPr lang="en-US" dirty="0"/>
              <a:t>Remember these points when using humor as stress relief.</a:t>
            </a:r>
          </a:p>
          <a:p>
            <a:pPr eaLnBrk="1" hangingPunct="1">
              <a:spcBef>
                <a:spcPct val="0"/>
              </a:spcBef>
            </a:pPr>
            <a:r>
              <a:rPr lang="en-US" dirty="0"/>
              <a:t>•	Reading a funny story or joke can be a great way to make you laugh.</a:t>
            </a:r>
          </a:p>
          <a:p>
            <a:pPr eaLnBrk="1" hangingPunct="1">
              <a:spcBef>
                <a:spcPct val="0"/>
              </a:spcBef>
            </a:pPr>
            <a:r>
              <a:rPr lang="en-US" dirty="0"/>
              <a:t>•	Keeping a humorous calendar in your cubicle is a good way to have a laugh at hand, particularly if it’s the page-a-day type. Just make sure it’s appropriate and permitted in your office.</a:t>
            </a:r>
          </a:p>
          <a:p>
            <a:pPr eaLnBrk="1" hangingPunct="1">
              <a:spcBef>
                <a:spcPct val="0"/>
              </a:spcBef>
            </a:pPr>
            <a:r>
              <a:rPr lang="en-US" dirty="0"/>
              <a:t>•	Seeing the humor in a stressful situation can be difficult, but it can also help you put things in perspective. Try to imagine how the situation might appear from the outside, or how you might see it down the road.</a:t>
            </a:r>
          </a:p>
          <a:p>
            <a:pPr eaLnBrk="1" hangingPunct="1">
              <a:spcBef>
                <a:spcPct val="0"/>
              </a:spcBef>
            </a:pPr>
            <a:r>
              <a:rPr lang="en-US" dirty="0"/>
              <a:t>•	Sharing a laugh with friends and family is always a good pick-me-up. When sharing jokes at work, be sensitive to others, and make sure that what you’re sharing is appropriate.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humor can help us relieve stress.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Humor is another great stress reliever. It has been scientifically proven that a good belly laugh lowers blood pressure, reduces hormones created by stress, gives the immune system a boost, and creates a sense of well-being and happiness.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quick jokes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some appropriate jokes prior to the workshop.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some of your favorite jokes with the class. Encourage participants to share jokes as well.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Jokes have been around since at least 1200 B.C.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your jokes are appropriate for your audience. If participants are going to share jokes, you may want to set some ground rules first.</a:t>
            </a:r>
          </a:p>
          <a:p>
            <a:pPr eaLnBrk="1" hangingPunct="1">
              <a:spcBef>
                <a:spcPct val="0"/>
              </a:spcBef>
            </a:pPr>
            <a:endParaRPr lang="en-US" dirty="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546F60-23CD-474A-8588-9BC2DD2F101C}" type="slidenum">
              <a:rPr lang="en-US" smtClean="0"/>
              <a:pPr fontAlgn="base">
                <a:spcBef>
                  <a:spcPct val="0"/>
                </a:spcBef>
                <a:spcAft>
                  <a:spcPct val="0"/>
                </a:spcAft>
                <a:defRPr/>
              </a:pPr>
              <a:t>98</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Stress can cause many physical side effects, including:</a:t>
            </a:r>
          </a:p>
          <a:p>
            <a:pPr eaLnBrk="1" hangingPunct="1">
              <a:spcBef>
                <a:spcPct val="0"/>
              </a:spcBef>
            </a:pPr>
            <a:r>
              <a:rPr lang="en-US" dirty="0"/>
              <a:t>•	Muscle tension</a:t>
            </a:r>
          </a:p>
          <a:p>
            <a:pPr eaLnBrk="1" hangingPunct="1">
              <a:spcBef>
                <a:spcPct val="0"/>
              </a:spcBef>
            </a:pPr>
            <a:r>
              <a:rPr lang="en-US" dirty="0"/>
              <a:t>•	Headaches</a:t>
            </a:r>
          </a:p>
          <a:p>
            <a:pPr eaLnBrk="1" hangingPunct="1">
              <a:spcBef>
                <a:spcPct val="0"/>
              </a:spcBef>
            </a:pPr>
            <a:r>
              <a:rPr lang="en-US" dirty="0"/>
              <a:t>•	High blood pressure</a:t>
            </a:r>
          </a:p>
          <a:p>
            <a:pPr eaLnBrk="1" hangingPunct="1">
              <a:spcBef>
                <a:spcPct val="0"/>
              </a:spcBef>
            </a:pPr>
            <a:r>
              <a:rPr lang="en-US" dirty="0"/>
              <a:t>•	Insomnia</a:t>
            </a:r>
          </a:p>
          <a:p>
            <a:pPr eaLnBrk="1" hangingPunct="1">
              <a:spcBef>
                <a:spcPct val="0"/>
              </a:spcBef>
            </a:pPr>
            <a:r>
              <a:rPr lang="en-US" dirty="0"/>
              <a:t>•	Depression</a:t>
            </a:r>
          </a:p>
          <a:p>
            <a:pPr eaLnBrk="1" hangingPunct="1">
              <a:spcBef>
                <a:spcPct val="0"/>
              </a:spcBef>
            </a:pPr>
            <a:r>
              <a:rPr lang="en-US" dirty="0"/>
              <a:t>•	Obesity</a:t>
            </a:r>
          </a:p>
          <a:p>
            <a:pPr eaLnBrk="1" hangingPunct="1">
              <a:spcBef>
                <a:spcPct val="0"/>
              </a:spcBef>
            </a:pPr>
            <a:r>
              <a:rPr lang="en-US" dirty="0"/>
              <a:t>•	Digestive problems</a:t>
            </a:r>
          </a:p>
          <a:p>
            <a:pPr eaLnBrk="1" hangingPunct="1">
              <a:spcBef>
                <a:spcPct val="0"/>
              </a:spcBef>
            </a:pPr>
            <a:r>
              <a:rPr lang="en-US" dirty="0"/>
              <a:t>•	Increased susceptibility to illness</a:t>
            </a:r>
          </a:p>
          <a:p>
            <a:pPr eaLnBrk="1" hangingPunct="1">
              <a:spcBef>
                <a:spcPct val="0"/>
              </a:spcBef>
            </a:pPr>
            <a:r>
              <a:rPr lang="en-US" dirty="0"/>
              <a:t>•	Increased risk of heart attack and stroke</a:t>
            </a:r>
          </a:p>
          <a:p>
            <a:pPr eaLnBrk="1" hangingPunct="1">
              <a:spcBef>
                <a:spcPct val="0"/>
              </a:spcBef>
            </a:pPr>
            <a:r>
              <a:rPr lang="en-US" dirty="0"/>
              <a:t>These effects increase the longer you are stressed, and the higher your stress level. Having some ways to reduce the effects of stress on our bodies and mind is important.</a:t>
            </a:r>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2BC6F3-3D2B-455F-A18F-4CA58ACFF4A9}" type="slidenum">
              <a:rPr lang="en-US" smtClean="0"/>
              <a:pPr fontAlgn="base">
                <a:spcBef>
                  <a:spcPct val="0"/>
                </a:spcBef>
                <a:spcAft>
                  <a:spcPct val="0"/>
                </a:spcAft>
                <a:defRPr/>
              </a:pPr>
              <a:t>109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Having some quick, easy stretches in your stress management toolbox will help you ease some of the physical tension caused by stress. In fact, these can (and should) be used several times a day to help prevent muscle tension and feelings of stress. Although these activities are not particularly strenuous, it’s always best to check with a doctor before trying any physical activity, especially if you have health problems.</a:t>
            </a:r>
          </a:p>
          <a:p>
            <a:pPr eaLnBrk="1" hangingPunct="1">
              <a:spcBef>
                <a:spcPct val="0"/>
              </a:spcBef>
            </a:pPr>
            <a:r>
              <a:rPr lang="en-US" dirty="0"/>
              <a:t>Neck Roll: Let your chin hang down to your chest. Next, slowly roll your head to your left side, so that your left ear is near your left shoulder. Roll your head backwards and let your head hang as far back as is comfortable. Now, slowly roll your head to the right, so that your right ear is near your right shoulder. Continue rolling your head until your chin is once again hanging to your chest. Now, repeat the process, but go in the other direction (so that you begin by rolling your head to your right shoulder.)</a:t>
            </a:r>
          </a:p>
          <a:p>
            <a:pPr eaLnBrk="1" hangingPunct="1">
              <a:spcBef>
                <a:spcPct val="0"/>
              </a:spcBef>
            </a:pPr>
            <a:r>
              <a:rPr lang="en-US" dirty="0"/>
              <a:t>Shoulder Shrug: Relax your shoulders. Slowly shrug towards the front of our body and upwards. Next, shrug your shoulders down towards the back of your body. When your shoulders are back in their natural position, relax, and then repeat the exercise in the opposite direction.</a:t>
            </a:r>
          </a:p>
          <a:p>
            <a:pPr eaLnBrk="1" hangingPunct="1">
              <a:spcBef>
                <a:spcPct val="0"/>
              </a:spcBef>
            </a:pPr>
            <a:r>
              <a:rPr lang="en-US" dirty="0"/>
              <a:t>Side Stretch: Stand with your left hand on your left hip. Place your right hand straight out so that it is perpendicular to your body. Slowly stretch your right hand over your head, to the left, and bend to the left at the waist as far as is comfortable. Stretch for a moment, and then slowly return to the standing position. Repeat for the opposite side.</a:t>
            </a:r>
          </a:p>
          <a:p>
            <a:pPr eaLnBrk="1" hangingPunct="1">
              <a:spcBef>
                <a:spcPct val="0"/>
              </a:spcBef>
            </a:pPr>
            <a:r>
              <a:rPr lang="en-US" dirty="0"/>
              <a:t>Lumbar Stretch: Stand and place both hands in the small of your back. Arch your back slowly, feeling the stretch. Repeat three times.</a:t>
            </a:r>
          </a:p>
          <a:p>
            <a:pPr eaLnBrk="1" hangingPunct="1">
              <a:spcBef>
                <a:spcPct val="0"/>
              </a:spcBef>
            </a:pPr>
            <a:r>
              <a:rPr lang="en-US" dirty="0"/>
              <a:t>The key to these exercises is to do them slowly and regularly. They are also very effective when combined with deep breathing, which just happens to be our next topic!</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perform simple stretches that will reduce physical tension.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some quick, easy stretches in your stress management toolbox will help you ease some of the physical tension caused by stress.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participants through some of the stretches outlined in the Student Training Manual.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computer applications available that will pop up at a selected interval and provide stretches to perform.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sensitive to participants’ physical limitations. Allow participants to sit out if they choose.</a:t>
            </a:r>
          </a:p>
          <a:p>
            <a:r>
              <a:rPr lang="en-US" sz="1200" kern="1200" dirty="0">
                <a:solidFill>
                  <a:schemeClr val="tx1"/>
                </a:solidFill>
                <a:effectLst/>
                <a:latin typeface="+mn-lt"/>
                <a:ea typeface="+mn-ea"/>
                <a:cs typeface="+mn-cs"/>
              </a:rPr>
              <a:t>Encourage participants to research other yoga stretches and add them to their repertoire.</a:t>
            </a:r>
          </a:p>
          <a:p>
            <a:pPr eaLnBrk="1" hangingPunct="1">
              <a:spcBef>
                <a:spcPct val="0"/>
              </a:spcBef>
            </a:pPr>
            <a:endParaRPr lang="en-US" dirty="0"/>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AD5E2A-DFD3-4A8F-BCA2-5C3386C1134E}" type="slidenum">
              <a:rPr lang="en-US" smtClean="0"/>
              <a:pPr fontAlgn="base">
                <a:spcBef>
                  <a:spcPct val="0"/>
                </a:spcBef>
                <a:spcAft>
                  <a:spcPct val="0"/>
                </a:spcAft>
                <a:defRPr/>
              </a:pPr>
              <a:t>110</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Deep breathing is an excellent relaxation tool that can be adapted for almost any situation. It also has some physical benefits, including:</a:t>
            </a:r>
          </a:p>
          <a:p>
            <a:pPr eaLnBrk="1" hangingPunct="1">
              <a:spcBef>
                <a:spcPct val="0"/>
              </a:spcBef>
            </a:pPr>
            <a:r>
              <a:rPr lang="en-US" dirty="0"/>
              <a:t>•	Reduction in blood pressure</a:t>
            </a:r>
          </a:p>
          <a:p>
            <a:pPr eaLnBrk="1" hangingPunct="1">
              <a:spcBef>
                <a:spcPct val="0"/>
              </a:spcBef>
            </a:pPr>
            <a:r>
              <a:rPr lang="en-US" dirty="0"/>
              <a:t>•	Reduction in muscle tension</a:t>
            </a:r>
          </a:p>
          <a:p>
            <a:pPr eaLnBrk="1" hangingPunct="1">
              <a:spcBef>
                <a:spcPct val="0"/>
              </a:spcBef>
            </a:pPr>
            <a:r>
              <a:rPr lang="en-US" dirty="0"/>
              <a:t>•	Boost in metabolism</a:t>
            </a:r>
          </a:p>
          <a:p>
            <a:pPr eaLnBrk="1" hangingPunct="1">
              <a:spcBef>
                <a:spcPct val="0"/>
              </a:spcBef>
            </a:pPr>
            <a:r>
              <a:rPr lang="en-US" dirty="0"/>
              <a:t>•	Clearing of the mind</a:t>
            </a:r>
          </a:p>
          <a:p>
            <a:pPr eaLnBrk="1" hangingPunct="1">
              <a:spcBef>
                <a:spcPct val="0"/>
              </a:spcBef>
            </a:pPr>
            <a:r>
              <a:rPr lang="en-US" dirty="0"/>
              <a:t>•	Boost in endorphins (our natural painkillers)</a:t>
            </a:r>
          </a:p>
          <a:p>
            <a:pPr eaLnBrk="1" hangingPunct="1">
              <a:spcBef>
                <a:spcPct val="0"/>
              </a:spcBef>
            </a:pPr>
            <a:r>
              <a:rPr lang="en-US" dirty="0"/>
              <a:t>The basic technique is just like it sounds: slowly breathe in through your nose, and then breathe out through your mouth. Try counting slowly as you do this. Each breath should take ten to twenty seconds. (You will be able to take longer breaths with practice.)</a:t>
            </a:r>
          </a:p>
          <a:p>
            <a:pPr eaLnBrk="1" hangingPunct="1">
              <a:spcBef>
                <a:spcPct val="0"/>
              </a:spcBef>
            </a:pPr>
            <a:r>
              <a:rPr lang="en-US" dirty="0"/>
              <a:t>When you are in a stressful situation, it is easy to unobtrusively deep breathe to keep yourself cool. This will also help prevent some of the harmful physical effects of stress, since stress causes us to breathe faster, making our bodies work harder.</a:t>
            </a:r>
          </a:p>
          <a:p>
            <a:pPr eaLnBrk="1" hangingPunct="1">
              <a:spcBef>
                <a:spcPct val="0"/>
              </a:spcBef>
            </a:pPr>
            <a:r>
              <a:rPr lang="en-US" dirty="0"/>
              <a:t>If you have a few moments to yourself, sit down, close your eyes, and spend a few minutes deep breathing. Deep breathing can also be used in conjunction with picturing your sanctuary or stretching.</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benefits and uses of deep breathing.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basic technique is just like it sounds: slowly breathing in through your nose, and then out through your mouth. Try counting slowly as you do this. Each breath should take ten to twenty seconds. (You will be able to take longer breaths with practice.)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try this technique. Ensure that the room is quiet. Dim the lights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Deep breathing is used for many applications, including relaxation, childbirth, vocal training, and homeopathy.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really try this technique. Its effects become more pronounced the more you focus and the more you practice.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might you incorporate deep breathing with stretching?</a:t>
            </a:r>
          </a:p>
          <a:p>
            <a:pPr eaLnBrk="1" hangingPunct="1">
              <a:spcBef>
                <a:spcPct val="0"/>
              </a:spcBef>
            </a:pPr>
            <a:endParaRPr lang="en-US" dirty="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E0E73C-8498-4B1A-B2CE-19046875B29B}" type="slidenum">
              <a:rPr lang="en-US" smtClean="0"/>
              <a:pPr fontAlgn="base">
                <a:spcBef>
                  <a:spcPct val="0"/>
                </a:spcBef>
                <a:spcAft>
                  <a:spcPct val="0"/>
                </a:spcAft>
                <a:defRPr/>
              </a:pPr>
              <a:t>111</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Believe it or not, intentionally creating tension is a relaxation technique – as long as you remember to relax afterwards!</a:t>
            </a:r>
          </a:p>
          <a:p>
            <a:pPr eaLnBrk="1" hangingPunct="1">
              <a:spcBef>
                <a:spcPct val="0"/>
              </a:spcBef>
            </a:pPr>
            <a:r>
              <a:rPr lang="en-US" dirty="0"/>
              <a:t>Try this: bunch your hands up into fists as tight as possible. Now, slowly let your fingers roll out, feeling the tension evaporate from your hands and fingers. Try it again, slower. For maximum effect, deep breathe while tensing and relaxing.</a:t>
            </a:r>
          </a:p>
          <a:p>
            <a:pPr eaLnBrk="1" hangingPunct="1">
              <a:spcBef>
                <a:spcPct val="0"/>
              </a:spcBef>
            </a:pPr>
            <a:r>
              <a:rPr lang="en-US" dirty="0"/>
              <a:t>You can try this with almost any part of your body. Here are some examples:</a:t>
            </a:r>
          </a:p>
          <a:p>
            <a:pPr eaLnBrk="1" hangingPunct="1">
              <a:spcBef>
                <a:spcPct val="0"/>
              </a:spcBef>
            </a:pPr>
            <a:r>
              <a:rPr lang="en-US" dirty="0"/>
              <a:t>•	Scrunch your eyes up</a:t>
            </a:r>
          </a:p>
          <a:p>
            <a:pPr eaLnBrk="1" hangingPunct="1">
              <a:spcBef>
                <a:spcPct val="0"/>
              </a:spcBef>
            </a:pPr>
            <a:r>
              <a:rPr lang="en-US" dirty="0"/>
              <a:t>•	Curl your toes towards your shins </a:t>
            </a:r>
          </a:p>
          <a:p>
            <a:pPr eaLnBrk="1" hangingPunct="1">
              <a:spcBef>
                <a:spcPct val="0"/>
              </a:spcBef>
            </a:pPr>
            <a:r>
              <a:rPr lang="en-US" dirty="0"/>
              <a:t>•	Make a big frown and then smile</a:t>
            </a:r>
          </a:p>
          <a:p>
            <a:pPr eaLnBrk="1" hangingPunct="1">
              <a:spcBef>
                <a:spcPct val="0"/>
              </a:spcBef>
            </a:pPr>
            <a:r>
              <a:rPr lang="en-US" dirty="0"/>
              <a:t>•	Tense your abs as tight as you can</a:t>
            </a:r>
          </a:p>
          <a:p>
            <a:pPr eaLnBrk="1" hangingPunct="1">
              <a:spcBef>
                <a:spcPct val="0"/>
              </a:spcBef>
            </a:pPr>
            <a:r>
              <a:rPr lang="en-US" dirty="0"/>
              <a:t>You can even purposely tense yourself from your toes all the way up to your head, and then relax from your head to your toes. Remember, the key is to go slowly, and deep breathe if possible while tensing and relaxing.</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how to purposefully tense and relax your muscles.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Intentionally creating tension is actually a relaxation technique – as long as you remember to relax afterwards!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try tensing and relaxing their arms and legs.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a comfortable place for participants to sit can enhance the benefits of this activity.</a:t>
            </a:r>
          </a:p>
          <a:p>
            <a:pPr eaLnBrk="1" hangingPunct="1">
              <a:spcBef>
                <a:spcPct val="0"/>
              </a:spcBef>
            </a:pPr>
            <a:endParaRPr lang="en-US" dirty="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58843F-5A52-496B-B3DA-34E8C84A47BD}" type="slidenum">
              <a:rPr lang="en-US" smtClean="0"/>
              <a:pPr fontAlgn="base">
                <a:spcBef>
                  <a:spcPct val="0"/>
                </a:spcBef>
                <a:spcAft>
                  <a:spcPct val="0"/>
                </a:spcAft>
                <a:defRPr/>
              </a:pPr>
              <a:t>112</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Meditation is the ancient art of moving your mind into a deeper state of awareness through relaxation. There are many forms of meditation, including religious and non-religious methods.</a:t>
            </a:r>
          </a:p>
          <a:p>
            <a:pPr eaLnBrk="1" hangingPunct="1">
              <a:spcBef>
                <a:spcPct val="0"/>
              </a:spcBef>
            </a:pPr>
            <a:r>
              <a:rPr lang="en-US" dirty="0"/>
              <a:t>Most forms of meditation involve sitting or lying in a comfortable position and tensing and relaxing certain groups of muscles while deep breathing. Other forms focus simply on breathing and emptying one’s mind. We suggest doing some research on the Internet or at the local library to find information on the various methods, as they are far too diverse to cover here. You can also consult a yoga studio or your church.</a:t>
            </a:r>
          </a:p>
          <a:p>
            <a:pPr eaLnBrk="1" hangingPunct="1">
              <a:spcBef>
                <a:spcPct val="0"/>
              </a:spcBef>
            </a:pPr>
            <a:r>
              <a:rPr lang="en-US" dirty="0"/>
              <a:t>Our challenge to you: Try meditating once a day for thirty days and see how it makes you feel!</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that meditation plays in stress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Meditation is the ancient art of moving your mind into a deeper state of awareness through relaxation.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four techniques covered in this module. In a large group discussion, explore how participants can combine the techniques for different times and places and for individual needs. Encourage participants to write personal applications in their Action Plans.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scriptures mentioning meditation go back 5,000 years.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eaLnBrk="1" hangingPunct="1">
              <a:spcBef>
                <a:spcPct val="0"/>
              </a:spcBef>
            </a:pPr>
            <a:endParaRPr lang="en-US" dirty="0"/>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3C5FF5-6C1D-4408-9649-1D7FEFCE0731}" type="slidenum">
              <a:rPr lang="en-US" smtClean="0"/>
              <a:pPr fontAlgn="base">
                <a:spcBef>
                  <a:spcPct val="0"/>
                </a:spcBef>
                <a:spcAft>
                  <a:spcPct val="0"/>
                </a:spcAft>
                <a:defRPr/>
              </a:pPr>
              <a:t>113</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r>
              <a:rPr lang="en-US" dirty="0"/>
              <a:t>The tools that we have discussed so far will help you manage and reduce stress in your everyday life. However, as you encounter stressful events, your toolbox will have to grow, too. This module will explore how to prepare for major stressful events, and what to do when those events happen.</a:t>
            </a:r>
          </a:p>
          <a:p>
            <a:pPr eaLnBrk="1" hangingPunct="1">
              <a:spcBef>
                <a:spcPct val="0"/>
              </a:spcBef>
            </a:pPr>
            <a:endParaRPr lang="en-US" dirty="0"/>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FAD00E-BB22-47A7-B533-3895A26CC38F}" type="slidenum">
              <a:rPr lang="en-US" smtClean="0"/>
              <a:pPr fontAlgn="base">
                <a:spcBef>
                  <a:spcPct val="0"/>
                </a:spcBef>
                <a:spcAft>
                  <a:spcPct val="0"/>
                </a:spcAft>
                <a:defRPr/>
              </a:pPr>
              <a:t>124</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The building blocks that we have discussed so far will help you survive a major stressful event. If you already have a minimal amount of stress and a low-stress lifestyle, you will be one step ahead of the game.</a:t>
            </a:r>
          </a:p>
          <a:p>
            <a:pPr eaLnBrk="1" hangingPunct="1">
              <a:spcBef>
                <a:spcPct val="0"/>
              </a:spcBef>
            </a:pPr>
            <a:r>
              <a:rPr lang="en-US" dirty="0"/>
              <a:t>Maintaining a strong network of family and friends is also important. Keep in touch with your social support system even in good times. Remember, you can use the tools we’ve discussed in this workshop to help others through stressful situations. </a:t>
            </a:r>
          </a:p>
          <a:p>
            <a:pPr eaLnBrk="1" hangingPunct="1">
              <a:spcBef>
                <a:spcPct val="0"/>
              </a:spcBef>
            </a:pPr>
            <a:r>
              <a:rPr lang="en-US" dirty="0"/>
              <a:t>In stressful times, strong bonds with family and friends will provide valuable support and resources. Take advantage of your support systems when times get tough, and be there for others when they need  you. It’s an investment that will repay you many times over. </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a support system.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stressful times, strong bonds with family and friends will provide valuable support and resources. Take advantage of your support systems when times get tough, and be there for others when they need you.</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Circle of Support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Circle of Support per participant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write their name in the center circle.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ask them to write the names of their immediate family, and friends that they see as family.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they should write the names of friends that they see regularly.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circle, they can write the names of acquaintances.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last circle should contain the names of people who are paid to be in their lives, like doctors, dentists, hairdressers, and therapists.</a:t>
            </a:r>
          </a:p>
          <a:p>
            <a:r>
              <a:rPr lang="en-US" sz="1200" kern="1200" dirty="0">
                <a:solidFill>
                  <a:schemeClr val="tx1"/>
                </a:solidFill>
                <a:effectLst/>
                <a:latin typeface="+mn-lt"/>
                <a:ea typeface="+mn-ea"/>
                <a:cs typeface="+mn-cs"/>
              </a:rPr>
              <a:t>This activity can help participants identify strengths and weaknesses in their support system. It can also help them identify their personal priorities.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fable of the Ant and the Grasshopper.</a:t>
            </a:r>
          </a:p>
          <a:p>
            <a:r>
              <a:rPr lang="en-US" sz="1200" kern="1200" dirty="0">
                <a:solidFill>
                  <a:schemeClr val="tx1"/>
                </a:solidFill>
                <a:effectLst/>
                <a:latin typeface="+mn-lt"/>
                <a:ea typeface="+mn-ea"/>
                <a:cs typeface="+mn-cs"/>
              </a:rPr>
              <a:t>One summer day, a Grasshopper was hopping about, chirping and singing to its heart's content. An Ant passed by, carrying a heavy ear of corn he was taking to the nest.</a:t>
            </a:r>
          </a:p>
          <a:p>
            <a:r>
              <a:rPr lang="en-US" sz="1200" kern="1200" dirty="0">
                <a:solidFill>
                  <a:schemeClr val="tx1"/>
                </a:solidFill>
                <a:effectLst/>
                <a:latin typeface="+mn-lt"/>
                <a:ea typeface="+mn-ea"/>
                <a:cs typeface="+mn-cs"/>
              </a:rPr>
              <a:t>“"Why not come and chat with me,” said the Grasshopper, “Instead of toiling in that way?"</a:t>
            </a:r>
          </a:p>
          <a:p>
            <a:r>
              <a:rPr lang="en-US" sz="1200" kern="1200" dirty="0">
                <a:solidFill>
                  <a:schemeClr val="tx1"/>
                </a:solidFill>
                <a:effectLst/>
                <a:latin typeface="+mn-lt"/>
                <a:ea typeface="+mn-ea"/>
                <a:cs typeface="+mn-cs"/>
              </a:rPr>
              <a:t>“I am helping to lay up food for the winter,” said the Ant. “I recommend you to do the same.”</a:t>
            </a:r>
          </a:p>
          <a:p>
            <a:r>
              <a:rPr lang="en-US" sz="1200" kern="1200" dirty="0">
                <a:solidFill>
                  <a:schemeClr val="tx1"/>
                </a:solidFill>
                <a:effectLst/>
                <a:latin typeface="+mn-lt"/>
                <a:ea typeface="+mn-ea"/>
                <a:cs typeface="+mn-cs"/>
              </a:rPr>
              <a:t>“Why bother about winter?” said the Grasshopper. “We have plenty of food at present.” </a:t>
            </a:r>
          </a:p>
          <a:p>
            <a:r>
              <a:rPr lang="en-US" sz="1200" kern="1200" dirty="0">
                <a:solidFill>
                  <a:schemeClr val="tx1"/>
                </a:solidFill>
                <a:effectLst/>
                <a:latin typeface="+mn-lt"/>
                <a:ea typeface="+mn-ea"/>
                <a:cs typeface="+mn-cs"/>
              </a:rPr>
              <a:t>But the Ant went on its way and continued its toil. When the winter came, the Grasshopper had no food and found itself dying of hunger, while it saw the ants distributing plenty corn and grain from the stores they had collected in the summer. </a:t>
            </a:r>
          </a:p>
          <a:p>
            <a:r>
              <a:rPr lang="en-US" sz="1200" kern="1200" dirty="0">
                <a:solidFill>
                  <a:schemeClr val="tx1"/>
                </a:solidFill>
                <a:effectLst/>
                <a:latin typeface="+mn-lt"/>
                <a:ea typeface="+mn-ea"/>
                <a:cs typeface="+mn-cs"/>
              </a:rPr>
              <a:t>Then the Grasshopper knew: “It is best to prepare for the days of necessity.”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Respect confidentiality during this exercise.</a:t>
            </a:r>
          </a:p>
          <a:p>
            <a:pPr eaLnBrk="1" hangingPunct="1">
              <a:spcBef>
                <a:spcPct val="0"/>
              </a:spcBef>
            </a:pPr>
            <a:endParaRPr lang="en-US" dirty="0"/>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6BE7C8-155D-475F-BB23-9CEE0EB68DCA}" type="slidenum">
              <a:rPr lang="en-US" smtClean="0"/>
              <a:pPr fontAlgn="base">
                <a:spcBef>
                  <a:spcPct val="0"/>
                </a:spcBef>
                <a:spcAft>
                  <a:spcPct val="0"/>
                </a:spcAft>
                <a:defRPr/>
              </a:pPr>
              <a:t>125</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When a stressful event arises (or if you anticipate a stressful event), creating a plan can give you a much-needed sense of control. With a plan, you can feel like you’re at least a little bit on top of things, and that you have power over the situation. Often, people find that making lists and planning (even if it’s for the short term) restores a bit of order and control to their life.</a:t>
            </a:r>
          </a:p>
          <a:p>
            <a:pPr eaLnBrk="1" hangingPunct="1">
              <a:spcBef>
                <a:spcPct val="0"/>
              </a:spcBef>
            </a:pPr>
            <a:r>
              <a:rPr lang="en-US" dirty="0"/>
              <a:t>Things to think about include:</a:t>
            </a:r>
          </a:p>
          <a:p>
            <a:pPr eaLnBrk="1" hangingPunct="1">
              <a:spcBef>
                <a:spcPct val="0"/>
              </a:spcBef>
            </a:pPr>
            <a:r>
              <a:rPr lang="en-US" dirty="0"/>
              <a:t>•	How can I maintain a healthy lifestyle (with appropriate amounts of diet, sleep, and exercise) during this period?</a:t>
            </a:r>
          </a:p>
          <a:p>
            <a:pPr eaLnBrk="1" hangingPunct="1">
              <a:spcBef>
                <a:spcPct val="0"/>
              </a:spcBef>
            </a:pPr>
            <a:r>
              <a:rPr lang="en-US" dirty="0"/>
              <a:t>•	What changes will I need to make to my lifestyle?</a:t>
            </a:r>
          </a:p>
          <a:p>
            <a:pPr eaLnBrk="1" hangingPunct="1">
              <a:spcBef>
                <a:spcPct val="0"/>
              </a:spcBef>
            </a:pPr>
            <a:r>
              <a:rPr lang="en-US" dirty="0"/>
              <a:t>•	How will my routine help me during this period?</a:t>
            </a:r>
          </a:p>
          <a:p>
            <a:pPr eaLnBrk="1" hangingPunct="1">
              <a:spcBef>
                <a:spcPct val="0"/>
              </a:spcBef>
            </a:pPr>
            <a:r>
              <a:rPr lang="en-US" dirty="0"/>
              <a:t>•	How might my routine change?</a:t>
            </a:r>
          </a:p>
          <a:p>
            <a:pPr eaLnBrk="1" hangingPunct="1">
              <a:spcBef>
                <a:spcPct val="0"/>
              </a:spcBef>
            </a:pPr>
            <a:r>
              <a:rPr lang="en-US" dirty="0"/>
              <a:t>•	How can I use the triple A approach to handle this situation?</a:t>
            </a:r>
          </a:p>
          <a:p>
            <a:pPr eaLnBrk="1" hangingPunct="1">
              <a:spcBef>
                <a:spcPct val="0"/>
              </a:spcBef>
            </a:pPr>
            <a:r>
              <a:rPr lang="en-US" dirty="0"/>
              <a:t>•	What relaxation techniques might be appropriate?</a:t>
            </a:r>
          </a:p>
          <a:p>
            <a:pPr eaLnBrk="1" hangingPunct="1">
              <a:spcBef>
                <a:spcPct val="0"/>
              </a:spcBef>
            </a:pPr>
            <a:r>
              <a:rPr lang="en-US" dirty="0"/>
              <a:t>•	What support systems can I rely on?</a:t>
            </a:r>
          </a:p>
          <a:p>
            <a:pPr eaLnBrk="1" hangingPunct="1">
              <a:spcBef>
                <a:spcPct val="0"/>
              </a:spcBef>
            </a:pPr>
            <a:r>
              <a:rPr lang="en-US" dirty="0"/>
              <a:t>Remember, stress is individual, and therefore your approach should be too. If you simply can’t find the time to exercise during this stressful period, for example, and can manage only a ten minute walk per day, accept that as your new routine. This is not the time for you to put additional pressure on yourself.</a:t>
            </a:r>
          </a:p>
          <a:p>
            <a:pPr eaLnBrk="1" hangingPunct="1">
              <a:spcBef>
                <a:spcPct val="0"/>
              </a:spcBef>
            </a:pPr>
            <a:r>
              <a:rPr lang="en-US" dirty="0"/>
              <a:t>After the stressful event is over, try to return to your normal routine as soon as possible. This will help restore order to your life and return your stress levels to normal.</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plan for stressful events.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stressful event arises (or if you anticipate a stressful event), creating a plan can give you a much-needed sense of control.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pair up with someone that they have not yet worked with today. Then, ask them to look at their completed Worksheet One. Each pair should choose one action plan from each partner, and flesh it out using the guidelines discussed in this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hour of planning can save up to 10 hours of doing!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share their action plans.</a:t>
            </a:r>
          </a:p>
          <a:p>
            <a:pPr eaLnBrk="1" hangingPunct="1">
              <a:spcBef>
                <a:spcPct val="0"/>
              </a:spcBef>
            </a:pPr>
            <a:endParaRPr lang="en-US" dirty="0"/>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8D2B32-B1BF-475A-86D8-BBE7E8F52092}" type="slidenum">
              <a:rPr lang="en-US" smtClean="0"/>
              <a:pPr fontAlgn="base">
                <a:spcBef>
                  <a:spcPct val="0"/>
                </a:spcBef>
                <a:spcAft>
                  <a:spcPct val="0"/>
                </a:spcAft>
                <a:defRPr/>
              </a:pPr>
              <a:t>126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1812752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Despite your best efforts, some situations are just too stressful to handle on your own. It is never a bad idea to ask for professional help with stress. Having an objective third party to talk to and get feedback from can be an important part of your support system.</a:t>
            </a:r>
          </a:p>
          <a:p>
            <a:pPr eaLnBrk="1" hangingPunct="1">
              <a:spcBef>
                <a:spcPct val="0"/>
              </a:spcBef>
            </a:pPr>
            <a:r>
              <a:rPr lang="en-US" dirty="0"/>
              <a:t>If you’re wondering where to find help, start at your workplace. Many employers offer confidential employee assistance programs. If your organization doesn’t offer these types of programs, look in the phone book for mental health services or hotlines in your area.</a:t>
            </a:r>
          </a:p>
          <a:p>
            <a:pPr eaLnBrk="1" hangingPunct="1">
              <a:spcBef>
                <a:spcPct val="0"/>
              </a:spcBef>
            </a:pPr>
            <a:r>
              <a:rPr lang="en-US" dirty="0"/>
              <a:t>It makes sense that large events will cause large amounts of stress. However, several small stress-causing events that happen in close proximity can cause exponential amounts of stress. For example, imagine a month marked by these events: getting in a fender-bender, making a significant mistake at work, having an argument with your spouse, and coming down with a bad cold. You could probably cope with each individual event as it happened.</a:t>
            </a:r>
          </a:p>
          <a:p>
            <a:pPr eaLnBrk="1" hangingPunct="1">
              <a:spcBef>
                <a:spcPct val="0"/>
              </a:spcBef>
            </a:pPr>
            <a:r>
              <a:rPr lang="en-US" dirty="0"/>
              <a:t>Now, imagine if all of these events happened in the space of a few days. Your stress level would be much higher, and you would probably find it far more difficult to cope. Think of the straw that broke the camel’s back.</a:t>
            </a:r>
          </a:p>
          <a:p>
            <a:pPr eaLnBrk="1" hangingPunct="1">
              <a:spcBef>
                <a:spcPct val="0"/>
              </a:spcBef>
            </a:pPr>
            <a:r>
              <a:rPr lang="en-US" dirty="0"/>
              <a:t>Remember, different things are stressful to different people. Asking for help is not a sign of weakness; it is a mark of intelligence and strength.</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to seek outside help, and what help is available.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Having an objective third party to talk to and get feedback from can be an important part of your support system. If you’re wondering where to find help, start at your workplace. If your organization doesn’t offer this type of help, look in the phone book for mental health services or hotlines in your area.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support services in your area</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gather a list of hotlines and mental health services in your area. If you are presenting this workshop for a specific organization, gather information on the support programs that they offer.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information that you have gathered. Encourage participants to add to the 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asking for help is never a sign of weakness.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Tread lightly with this topic. If participants share resources, do not ask where they obtained the information or how they are familiar with it.</a:t>
            </a:r>
          </a:p>
          <a:p>
            <a:r>
              <a:rPr lang="en-US" sz="1200" kern="1200" dirty="0">
                <a:solidFill>
                  <a:schemeClr val="tx1"/>
                </a:solidFill>
                <a:effectLst/>
                <a:latin typeface="+mn-lt"/>
                <a:ea typeface="+mn-ea"/>
                <a:cs typeface="+mn-cs"/>
              </a:rPr>
              <a:t>You may want to provide the information that you have gathered as a handout.</a:t>
            </a:r>
          </a:p>
          <a:p>
            <a:pPr eaLnBrk="1" hangingPunct="1">
              <a:spcBef>
                <a:spcPct val="0"/>
              </a:spcBef>
            </a:pPr>
            <a:endParaRPr lang="en-US" dirty="0"/>
          </a:p>
        </p:txBody>
      </p:sp>
      <p:sp>
        <p:nvSpPr>
          <p:cNvPr id="1126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A7B4F3-AB81-4226-ACBD-FF26BBC312A6}" type="slidenum">
              <a:rPr lang="en-US" smtClean="0"/>
              <a:pPr fontAlgn="base">
                <a:spcBef>
                  <a:spcPct val="0"/>
                </a:spcBef>
                <a:spcAft>
                  <a:spcPct val="0"/>
                </a:spcAft>
                <a:defRPr/>
              </a:pPr>
              <a:t>127</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129</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0DB7037-E7B1-44ED-AFA4-7A4C94A56C81}" type="slidenum">
              <a:rPr lang="en-US" smtClean="0"/>
              <a:pPr>
                <a:defRPr/>
              </a:pPr>
              <a:t>134</a:t>
            </a:fld>
            <a:endParaRPr lang="en-US" dirty="0"/>
          </a:p>
        </p:txBody>
      </p:sp>
    </p:spTree>
    <p:extLst>
      <p:ext uri="{BB962C8B-B14F-4D97-AF65-F5344CB8AC3E}">
        <p14:creationId xmlns:p14="http://schemas.microsoft.com/office/powerpoint/2010/main" val="24068000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We have discussed many tools in this workshop, and we hope that our ideas have sparked some thoughts on how you can manage and reduce stress. However, it’s hard to know how to solve a problem if you don’t know what the problem really is! This module will explore how to use a stress log system to identify, reduce, and manage stressors.</a:t>
            </a:r>
          </a:p>
        </p:txBody>
      </p:sp>
      <p:sp>
        <p:nvSpPr>
          <p:cNvPr id="1136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11B03D-B411-447B-9FBF-781741B82D78}" type="slidenum">
              <a:rPr lang="en-US" smtClean="0"/>
              <a:pPr fontAlgn="base">
                <a:spcBef>
                  <a:spcPct val="0"/>
                </a:spcBef>
                <a:spcAft>
                  <a:spcPct val="0"/>
                </a:spcAft>
                <a:defRPr/>
              </a:pPr>
              <a:t>138</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A stress log can help you identify your major stressors, and it can help you identify trends in those stressors. Identifying the cause of stress can help you reduce the number and impact of stressors in your life, and it can help you manage the stress that does occur.</a:t>
            </a:r>
          </a:p>
          <a:p>
            <a:pPr eaLnBrk="1" hangingPunct="1">
              <a:spcBef>
                <a:spcPct val="0"/>
              </a:spcBef>
            </a:pPr>
            <a:r>
              <a:rPr lang="en-US" dirty="0"/>
              <a:t>A basic stress log is pictured on the next page.</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stress log is structured.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stress log can help you identify your major stressors, and it can help you identify trends in those stressors. Identifying the cause of stress can help you reduce the number and impact of stressors in your life, and it can help you manage the stress that does occur.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Individual Stress Log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Individual Stress Log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participants with Worksheet Three, which contains a blank stress log. Ask participants to individually review the stress log and note any changes that they would like to make to the template.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Recommend that participants keep the basic items that we have included in the template.</a:t>
            </a:r>
          </a:p>
          <a:p>
            <a:pPr eaLnBrk="1" hangingPunct="1">
              <a:spcBef>
                <a:spcPct val="0"/>
              </a:spcBef>
            </a:pPr>
            <a:endParaRPr lang="en-US" dirty="0"/>
          </a:p>
        </p:txBody>
      </p:sp>
      <p:sp>
        <p:nvSpPr>
          <p:cNvPr id="1146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5409058-D466-40B1-9140-AFF8E2D7DC15}" type="slidenum">
              <a:rPr lang="en-US" smtClean="0"/>
              <a:pPr fontAlgn="base">
                <a:spcBef>
                  <a:spcPct val="0"/>
                </a:spcBef>
                <a:spcAft>
                  <a:spcPct val="0"/>
                </a:spcAft>
                <a:defRPr/>
              </a:pPr>
              <a:t>139</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The first stage of using a stress log is to gather information. For seven days, fill out your stress log each time you feel stressed or anxious. We also recommend writing a journal entry each night, summarizing the day and your stress-related feelings.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to do with the stress log in the first week.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seven days, fill out your stress log each time you feel stressed or anxious. We also recommend writing a journal entry each night, summarizing the day and your stress-related feelings.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Triple A Approach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The Triple A Approach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 stressful event that occurred within the last week and to complete the stress log.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and if there is time, ask the group to share some examples.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there are two basic kinds of stress: distress and eustress.</a:t>
            </a:r>
          </a:p>
          <a:p>
            <a:pPr eaLnBrk="1" hangingPunct="1">
              <a:spcBef>
                <a:spcPct val="0"/>
              </a:spcBef>
            </a:pPr>
            <a:endParaRPr lang="en-US" dirty="0"/>
          </a:p>
        </p:txBody>
      </p:sp>
      <p:sp>
        <p:nvSpPr>
          <p:cNvPr id="1157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51AE5-50B8-4808-B4E7-E5E2EF7BADC1}" type="slidenum">
              <a:rPr lang="en-US" smtClean="0"/>
              <a:pPr fontAlgn="base">
                <a:spcBef>
                  <a:spcPct val="0"/>
                </a:spcBef>
                <a:spcAft>
                  <a:spcPct val="0"/>
                </a:spcAft>
                <a:defRPr/>
              </a:pPr>
              <a:t>140</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When the first week is over, sit down with your journal and a blank piece of paper. First, take a moment to write down your overall stress level based on the one to ten scale used in your stress log.</a:t>
            </a:r>
          </a:p>
          <a:p>
            <a:pPr eaLnBrk="1" hangingPunct="1">
              <a:spcBef>
                <a:spcPct val="0"/>
              </a:spcBef>
            </a:pPr>
            <a:r>
              <a:rPr lang="en-US" dirty="0"/>
              <a:t>Now, write down the events that caused the highest stress levels. Next, write down the events that caused stress most frequently. Finally, add events that you know are stressful but were not captured during the past week.</a:t>
            </a:r>
          </a:p>
          <a:p>
            <a:pPr eaLnBrk="1" hangingPunct="1">
              <a:spcBef>
                <a:spcPct val="0"/>
              </a:spcBef>
            </a:pPr>
            <a:r>
              <a:rPr lang="en-US" dirty="0"/>
              <a:t>From this, identify your major stressors and create a plan for each. Some things to think about include:</a:t>
            </a:r>
          </a:p>
          <a:p>
            <a:pPr eaLnBrk="1" hangingPunct="1">
              <a:spcBef>
                <a:spcPct val="0"/>
              </a:spcBef>
            </a:pPr>
            <a:r>
              <a:rPr lang="en-US" dirty="0"/>
              <a:t>•	Which A (Alter, Avoid, Accept) might be appropriate in dealing with this situation?</a:t>
            </a:r>
          </a:p>
          <a:p>
            <a:pPr eaLnBrk="1" hangingPunct="1">
              <a:spcBef>
                <a:spcPct val="0"/>
              </a:spcBef>
            </a:pPr>
            <a:r>
              <a:rPr lang="en-US" dirty="0"/>
              <a:t>•	How could lifestyle changes (in diet, sleep, exercise, routine, and organization) help alleviate this stress?</a:t>
            </a:r>
          </a:p>
          <a:p>
            <a:pPr eaLnBrk="1" hangingPunct="1">
              <a:spcBef>
                <a:spcPct val="0"/>
              </a:spcBef>
            </a:pPr>
            <a:r>
              <a:rPr lang="en-US" dirty="0"/>
              <a:t>•	What relaxation techniques could help me cope with this stress?</a:t>
            </a:r>
          </a:p>
          <a:p>
            <a:pPr eaLnBrk="1" hangingPunct="1">
              <a:spcBef>
                <a:spcPct val="0"/>
              </a:spcBef>
            </a:pPr>
            <a:r>
              <a:rPr lang="en-US" dirty="0"/>
              <a:t>•	What resources (such as support systems and outside help) can help me reduce this stressor?</a:t>
            </a:r>
          </a:p>
          <a:p>
            <a:pPr eaLnBrk="1" hangingPunct="1">
              <a:spcBef>
                <a:spcPct val="0"/>
              </a:spcBef>
            </a:pPr>
            <a:r>
              <a:rPr lang="en-US" dirty="0"/>
              <a:t>•	What will my final plan look like?</a:t>
            </a:r>
          </a:p>
          <a:p>
            <a:pPr eaLnBrk="1" hangingPunct="1">
              <a:spcBef>
                <a:spcPct val="0"/>
              </a:spcBef>
            </a:pPr>
            <a:r>
              <a:rPr lang="en-US" dirty="0"/>
              <a:t>In order to be successful, your final stress management plan should set small, achievable goals that have a reasonable time frame for completion. </a:t>
            </a:r>
          </a:p>
          <a:p>
            <a:pPr eaLnBrk="1" hangingPunct="1">
              <a:spcBef>
                <a:spcPct val="0"/>
              </a:spcBef>
            </a:pPr>
            <a:r>
              <a:rPr lang="en-US" dirty="0"/>
              <a:t>If you cannot think of a way to identify a particular stressor, try consulting friends and family. If you are really stuck for a plan, set it aside and review it later.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second phase of the stress log.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down the events that caused the highest stress levels. Next, write down the events that caused stress most frequently. Finally, add events that you know are stressful but were not captured during the past week. From this, identify your major stressors and create a plan for each.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Your Individual Stress Log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Your Individual Stress Log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identify how often their chosen event occurs, and what its impact typically is. Then, have them create a draft plan for addressing this problem.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80/20 rule, also known as Pareto’s Principle, states that 80% of your results come from only 20% of your actions. This means that 80% of your stress will come from 20% of your events. Keep this in mind when creating your stress management plan.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and if there is time, ask the group to share some examples.</a:t>
            </a:r>
          </a:p>
          <a:p>
            <a:pPr eaLnBrk="1" hangingPunct="1">
              <a:spcBef>
                <a:spcPct val="0"/>
              </a:spcBef>
            </a:pPr>
            <a:endParaRPr lang="en-US" dirty="0"/>
          </a:p>
        </p:txBody>
      </p:sp>
      <p:sp>
        <p:nvSpPr>
          <p:cNvPr id="1167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99ABE7-8C9F-4E22-B39D-640AE3DD0B82}" type="slidenum">
              <a:rPr lang="en-US" smtClean="0"/>
              <a:pPr fontAlgn="base">
                <a:spcBef>
                  <a:spcPct val="0"/>
                </a:spcBef>
                <a:spcAft>
                  <a:spcPct val="0"/>
                </a:spcAft>
                <a:defRPr/>
              </a:pPr>
              <a:t>141</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Now it’s time for the exciting part: putting your plan into action. Take one or two small parts of your stress management plan at a time and incorporate them into your life. Try each part for a week or two. If it works, make it a part of your lifestyle or stress management approach. If it doesn’t work, make a note of your efforts and move on. Continue incorporating new tools and habits into your lifestyle in this way.</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last phase in the stress log cycle.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one or two small parts of your stress management plan at a time and incorporate them into your life. Try each part for a week or two. If it works, make it a part of your lifestyle or stress management approach. If it doesn’t work, make a note of your efforts and move on. Continue incorporating new tools and habits into your lifestyle in this way.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Worksheet: Your Individual Stress Log </a:t>
            </a:r>
          </a:p>
          <a:p>
            <a:pPr lvl="0"/>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One copy of Worksheet: Your Individual Stress Log per participant (completed)</a:t>
            </a:r>
          </a:p>
          <a:p>
            <a:pPr lvl="0"/>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note their next steps in their action plans.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takes about 20 to 30 days to establish a new habit.</a:t>
            </a:r>
          </a:p>
          <a:p>
            <a:pPr eaLnBrk="1" hangingPunct="1">
              <a:spcBef>
                <a:spcPct val="0"/>
              </a:spcBef>
            </a:pPr>
            <a:endParaRPr lang="en-US" dirty="0"/>
          </a:p>
        </p:txBody>
      </p:sp>
      <p:sp>
        <p:nvSpPr>
          <p:cNvPr id="1187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B2CD22-A6F3-4DBC-A4DC-C6CB908D57BA}" type="slidenum">
              <a:rPr lang="en-US" smtClean="0"/>
              <a:pPr fontAlgn="base">
                <a:spcBef>
                  <a:spcPct val="0"/>
                </a:spcBef>
                <a:spcAft>
                  <a:spcPct val="0"/>
                </a:spcAft>
                <a:defRPr/>
              </a:pPr>
              <a:t>142</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In the beginning, we recommend reviewing your stress management plan weekly or bi-weekly. Think about these things.</a:t>
            </a:r>
          </a:p>
          <a:p>
            <a:pPr eaLnBrk="1" hangingPunct="1">
              <a:spcBef>
                <a:spcPct val="0"/>
              </a:spcBef>
            </a:pPr>
            <a:r>
              <a:rPr lang="en-US" dirty="0"/>
              <a:t>•	What was my stress level the last time I reviewed my plan?</a:t>
            </a:r>
          </a:p>
          <a:p>
            <a:pPr eaLnBrk="1" hangingPunct="1">
              <a:spcBef>
                <a:spcPct val="0"/>
              </a:spcBef>
            </a:pPr>
            <a:r>
              <a:rPr lang="en-US" dirty="0"/>
              <a:t>•	What is my stress level now?</a:t>
            </a:r>
          </a:p>
          <a:p>
            <a:pPr eaLnBrk="1" hangingPunct="1">
              <a:spcBef>
                <a:spcPct val="0"/>
              </a:spcBef>
            </a:pPr>
            <a:r>
              <a:rPr lang="en-US" dirty="0"/>
              <a:t>•	What has changed?</a:t>
            </a:r>
          </a:p>
          <a:p>
            <a:pPr eaLnBrk="1" hangingPunct="1">
              <a:spcBef>
                <a:spcPct val="0"/>
              </a:spcBef>
            </a:pPr>
            <a:r>
              <a:rPr lang="en-US" dirty="0"/>
              <a:t>•	What stressors have been added to my life? </a:t>
            </a:r>
          </a:p>
          <a:p>
            <a:pPr eaLnBrk="1" hangingPunct="1">
              <a:spcBef>
                <a:spcPct val="0"/>
              </a:spcBef>
            </a:pPr>
            <a:r>
              <a:rPr lang="en-US" dirty="0"/>
              <a:t>•	What stressors have been removed from my life? </a:t>
            </a:r>
          </a:p>
          <a:p>
            <a:pPr eaLnBrk="1" hangingPunct="1">
              <a:spcBef>
                <a:spcPct val="0"/>
              </a:spcBef>
            </a:pPr>
            <a:r>
              <a:rPr lang="en-US" dirty="0"/>
              <a:t>•	How should my plan change?</a:t>
            </a:r>
          </a:p>
          <a:p>
            <a:pPr eaLnBrk="1" hangingPunct="1">
              <a:spcBef>
                <a:spcPct val="0"/>
              </a:spcBef>
            </a:pPr>
            <a:r>
              <a:rPr lang="en-US" dirty="0"/>
              <a:t>•	What stress management techniques have been working for me? What techniques have not been working? How should my plan change?</a:t>
            </a:r>
          </a:p>
          <a:p>
            <a:pPr eaLnBrk="1" hangingPunct="1">
              <a:spcBef>
                <a:spcPct val="0"/>
              </a:spcBef>
            </a:pPr>
            <a:r>
              <a:rPr lang="en-US" dirty="0"/>
              <a:t>•	What is my plan for the next week? </a:t>
            </a:r>
          </a:p>
          <a:p>
            <a:pPr eaLnBrk="1" hangingPunct="1">
              <a:spcBef>
                <a:spcPct val="0"/>
              </a:spcBef>
            </a:pPr>
            <a:r>
              <a:rPr lang="en-US" dirty="0"/>
              <a:t>•	When will I review my plan again?</a:t>
            </a:r>
          </a:p>
          <a:p>
            <a:pPr eaLnBrk="1" hangingPunct="1">
              <a:spcBef>
                <a:spcPct val="0"/>
              </a:spcBef>
            </a:pPr>
            <a:r>
              <a:rPr lang="en-US" dirty="0"/>
              <a:t>Once you have started to develop a good stress management strategy, you can reduce your review to once a month or less – whatever works for you. If you find your stress levels starting to rise, go back to week one and work through the process again.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ways of evaluating and reviewing your stress log.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beginning, review your stress management plan weekly or bi-weekly. This can be reduced later. If you find your stress levels starting to rise, go back to week one and work through the process again.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a date for completing their first stress log cycle and a review date.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95% of the things that we fear will occur, do not occur.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encourage them to buddy up and follow up with each other after the workshop. You can also request a copy of participants’ action plans and follow up with them yourself.</a:t>
            </a:r>
          </a:p>
          <a:p>
            <a:pPr eaLnBrk="1" hangingPunct="1">
              <a:spcBef>
                <a:spcPct val="0"/>
              </a:spcBef>
            </a:pPr>
            <a:endParaRPr lang="en-US" dirty="0"/>
          </a:p>
        </p:txBody>
      </p:sp>
      <p:sp>
        <p:nvSpPr>
          <p:cNvPr id="1198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65302CC-B499-4135-88C2-5D8B1864C5C2}" type="slidenum">
              <a:rPr lang="en-US" smtClean="0"/>
              <a:pPr fontAlgn="base">
                <a:spcBef>
                  <a:spcPct val="0"/>
                </a:spcBef>
                <a:spcAft>
                  <a:spcPct val="0"/>
                </a:spcAft>
                <a:defRPr/>
              </a:pPr>
              <a:t>143</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1208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9ABAE8-1E2F-4F6B-B769-BB40054D5D34}" type="slidenum">
              <a:rPr lang="en-US" smtClean="0"/>
              <a:pPr fontAlgn="base">
                <a:spcBef>
                  <a:spcPct val="0"/>
                </a:spcBef>
                <a:spcAft>
                  <a:spcPct val="0"/>
                </a:spcAft>
                <a:defRPr/>
              </a:pPr>
              <a:t>154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1735369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1218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C52A4D-206F-4D0C-8BCE-5F344DD62849}" type="slidenum">
              <a:rPr lang="en-US" smtClean="0"/>
              <a:pPr fontAlgn="base">
                <a:spcBef>
                  <a:spcPct val="0"/>
                </a:spcBef>
                <a:spcAft>
                  <a:spcPct val="0"/>
                </a:spcAft>
                <a:defRPr/>
              </a:pPr>
              <a:t>155</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158</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6520477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5795565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161</a:t>
            </a:fld>
            <a:endParaRPr lang="en-CA" dirty="0"/>
          </a:p>
        </p:txBody>
      </p:sp>
    </p:spTree>
    <p:extLst>
      <p:ext uri="{BB962C8B-B14F-4D97-AF65-F5344CB8AC3E}">
        <p14:creationId xmlns:p14="http://schemas.microsoft.com/office/powerpoint/2010/main" val="3928617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13" name="Text Placeholder 12"/>
          <p:cNvSpPr>
            <a:spLocks noGrp="1"/>
          </p:cNvSpPr>
          <p:nvPr>
            <p:ph type="body" sz="quarter" idx="10"/>
          </p:nvPr>
        </p:nvSpPr>
        <p:spPr>
          <a:xfrm>
            <a:off x="7391400" y="381000"/>
            <a:ext cx="1752600" cy="370045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1026" name="Picture 2" descr="C:\Users\Darren\Desktop\New Photos\s00037.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086600" y="4081458"/>
            <a:ext cx="1181100" cy="2675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82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27991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87944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00941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81738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14578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914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226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3562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95661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79088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076839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8E7FBC0-1C4C-4C2B-B65B-C0D7FFACC421}"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EFDCBF-92C4-4683-83ED-91F6EB1F040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4171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ea typeface="SimSun"/>
                <a:cs typeface="Mangal"/>
              </a:rPr>
              <a:t>By soothing your soul</a:t>
            </a:r>
          </a:p>
          <a:p>
            <a:pPr marL="687388" marR="0" lvl="0" indent="-342900">
              <a:lnSpc>
                <a:spcPct val="115000"/>
              </a:lnSpc>
              <a:spcBef>
                <a:spcPts val="0"/>
              </a:spcBef>
              <a:spcAft>
                <a:spcPts val="0"/>
              </a:spcAft>
              <a:buFont typeface="+mj-lt"/>
              <a:buAutoNum type="alphaLcParenR"/>
            </a:pPr>
            <a:r>
              <a:rPr lang="en-US" dirty="0">
                <a:ea typeface="SimSun"/>
                <a:cs typeface="Mangal"/>
              </a:rPr>
              <a:t>By creating a noise buffer</a:t>
            </a:r>
          </a:p>
          <a:p>
            <a:pPr marL="687388" marR="0" lvl="0" indent="-342900">
              <a:lnSpc>
                <a:spcPct val="115000"/>
              </a:lnSpc>
              <a:spcBef>
                <a:spcPts val="0"/>
              </a:spcBef>
              <a:spcAft>
                <a:spcPts val="0"/>
              </a:spcAft>
              <a:buFont typeface="+mj-lt"/>
              <a:buAutoNum type="alphaLcParenR"/>
            </a:pPr>
            <a:r>
              <a:rPr lang="en-US" dirty="0">
                <a:ea typeface="SimSun"/>
                <a:cs typeface="Mangal"/>
              </a:rPr>
              <a:t>By convincing you to take up an instrument</a:t>
            </a:r>
          </a:p>
          <a:p>
            <a:pPr marL="687388" marR="0" lvl="0" indent="-342900">
              <a:lnSpc>
                <a:spcPct val="115000"/>
              </a:lnSpc>
              <a:spcBef>
                <a:spcPts val="0"/>
              </a:spcBef>
              <a:spcAft>
                <a:spcPts val="0"/>
              </a:spcAft>
              <a:buFont typeface="+mj-lt"/>
              <a:buAutoNum type="alphaLcParenR"/>
            </a:pPr>
            <a:r>
              <a:rPr lang="en-US" dirty="0">
                <a:ea typeface="SimSun"/>
                <a:cs typeface="Mangal"/>
              </a:rPr>
              <a:t>By inspiring you to write a song</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ea typeface="SimSun"/>
                <a:cs typeface="Mangal"/>
              </a:rPr>
              <a:t>Working long hours</a:t>
            </a:r>
          </a:p>
          <a:p>
            <a:pPr marL="687388" marR="0" lvl="0" indent="-342900">
              <a:lnSpc>
                <a:spcPct val="115000"/>
              </a:lnSpc>
              <a:spcBef>
                <a:spcPts val="0"/>
              </a:spcBef>
              <a:spcAft>
                <a:spcPts val="0"/>
              </a:spcAft>
              <a:buFont typeface="+mj-lt"/>
              <a:buAutoNum type="alphaLcParenR"/>
            </a:pPr>
            <a:r>
              <a:rPr lang="en-US" dirty="0">
                <a:ea typeface="SimSun"/>
                <a:cs typeface="Mangal"/>
              </a:rPr>
              <a:t>High demand jobs</a:t>
            </a:r>
          </a:p>
          <a:p>
            <a:pPr marL="687388" marR="0" lvl="0" indent="-342900">
              <a:lnSpc>
                <a:spcPct val="115000"/>
              </a:lnSpc>
              <a:spcBef>
                <a:spcPts val="0"/>
              </a:spcBef>
              <a:spcAft>
                <a:spcPts val="0"/>
              </a:spcAft>
              <a:buFont typeface="+mj-lt"/>
              <a:buAutoNum type="alphaLcParenR"/>
            </a:pPr>
            <a:r>
              <a:rPr lang="en-US" dirty="0">
                <a:ea typeface="SimSun"/>
                <a:cs typeface="Mangal"/>
              </a:rPr>
              <a:t>Humor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20403531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ea typeface="SimSun"/>
                <a:cs typeface="Mangal"/>
              </a:rPr>
              <a:t>Candy bars</a:t>
            </a:r>
          </a:p>
          <a:p>
            <a:pPr marL="687388" marR="0" lvl="0" indent="-342900">
              <a:lnSpc>
                <a:spcPct val="115000"/>
              </a:lnSpc>
              <a:spcBef>
                <a:spcPts val="0"/>
              </a:spcBef>
              <a:spcAft>
                <a:spcPts val="0"/>
              </a:spcAft>
              <a:buFont typeface="+mj-lt"/>
              <a:buAutoNum type="alphaLcParenR"/>
            </a:pPr>
            <a:r>
              <a:rPr lang="en-US" dirty="0">
                <a:ea typeface="SimSun"/>
                <a:cs typeface="Mangal"/>
              </a:rPr>
              <a:t>Tools</a:t>
            </a:r>
          </a:p>
          <a:p>
            <a:pPr marL="687388" marR="0" lvl="0" indent="-342900">
              <a:lnSpc>
                <a:spcPct val="115000"/>
              </a:lnSpc>
              <a:spcBef>
                <a:spcPts val="0"/>
              </a:spcBef>
              <a:spcAft>
                <a:spcPts val="0"/>
              </a:spcAft>
              <a:buFont typeface="+mj-lt"/>
              <a:buAutoNum type="alphaLcParenR"/>
            </a:pPr>
            <a:r>
              <a:rPr lang="en-US" dirty="0">
                <a:ea typeface="SimSun"/>
                <a:cs typeface="Mangal"/>
              </a:rPr>
              <a:t>Noise</a:t>
            </a:r>
          </a:p>
          <a:p>
            <a:pPr marL="687388" marR="0" lvl="0" indent="-342900">
              <a:lnSpc>
                <a:spcPct val="115000"/>
              </a:lnSpc>
              <a:spcBef>
                <a:spcPts val="0"/>
              </a:spcBef>
              <a:spcAft>
                <a:spcPts val="0"/>
              </a:spcAft>
              <a:buFont typeface="+mj-lt"/>
              <a:buAutoNum type="alphaLcParenR"/>
            </a:pPr>
            <a:r>
              <a:rPr lang="en-US" dirty="0">
                <a:ea typeface="SimSun"/>
                <a:cs typeface="Mangal"/>
              </a:rPr>
              <a:t>Extra work</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Escapism</a:t>
            </a:r>
          </a:p>
          <a:p>
            <a:pPr marL="687388" marR="0" lvl="0" indent="-342900">
              <a:lnSpc>
                <a:spcPct val="115000"/>
              </a:lnSpc>
              <a:spcBef>
                <a:spcPts val="0"/>
              </a:spcBef>
              <a:spcAft>
                <a:spcPts val="0"/>
              </a:spcAft>
              <a:buFont typeface="+mj-lt"/>
              <a:buAutoNum type="alphaLcParenR"/>
            </a:pPr>
            <a:r>
              <a:rPr lang="en-US" dirty="0">
                <a:ea typeface="SimSun"/>
                <a:cs typeface="Mangal"/>
              </a:rPr>
              <a:t>Finding a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a:p>
        </p:txBody>
      </p:sp>
    </p:spTree>
    <p:extLst>
      <p:ext uri="{BB962C8B-B14F-4D97-AF65-F5344CB8AC3E}">
        <p14:creationId xmlns:p14="http://schemas.microsoft.com/office/powerpoint/2010/main" val="23251271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Taste</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pPr marL="687388" marR="0" lvl="0" indent="-342900">
              <a:lnSpc>
                <a:spcPct val="115000"/>
              </a:lnSpc>
              <a:spcBef>
                <a:spcPts val="0"/>
              </a:spcBef>
              <a:spcAft>
                <a:spcPts val="0"/>
              </a:spcAft>
              <a:buFont typeface="+mj-lt"/>
              <a:buAutoNum type="alphaLcParenR"/>
            </a:pPr>
            <a:r>
              <a:rPr lang="en-US" dirty="0">
                <a:ea typeface="SimSun"/>
                <a:cs typeface="Mangal"/>
              </a:rPr>
              <a:t>Feel</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ea typeface="SimSun"/>
                <a:cs typeface="Mangal"/>
              </a:rPr>
              <a:t>Rhythm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a:p>
        </p:txBody>
      </p:sp>
    </p:spTree>
    <p:extLst>
      <p:ext uri="{BB962C8B-B14F-4D97-AF65-F5344CB8AC3E}">
        <p14:creationId xmlns:p14="http://schemas.microsoft.com/office/powerpoint/2010/main" val="226354436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t>
            </a:r>
            <a:r>
              <a:rPr lang="en-US" dirty="0">
                <a:ea typeface="SimSun"/>
                <a:cs typeface="Mangal"/>
              </a:rPr>
              <a:t>a bowl of ice cream</a:t>
            </a:r>
          </a:p>
          <a:p>
            <a:pPr marL="687388" marR="0" lvl="0" indent="-342900">
              <a:lnSpc>
                <a:spcPct val="115000"/>
              </a:lnSpc>
              <a:spcBef>
                <a:spcPts val="0"/>
              </a:spcBef>
              <a:spcAft>
                <a:spcPts val="0"/>
              </a:spcAft>
              <a:buFont typeface="+mj-lt"/>
              <a:buAutoNum type="alphaLcParenR"/>
            </a:pPr>
            <a:r>
              <a:rPr lang="en-US" dirty="0">
                <a:ea typeface="SimSun"/>
                <a:cs typeface="Mangal"/>
              </a:rPr>
              <a:t>Put on your favorite song and sing along</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ea typeface="SimSun"/>
                <a:cs typeface="Mangal"/>
              </a:rPr>
              <a:t>Reading a funny story or joke</a:t>
            </a:r>
          </a:p>
          <a:p>
            <a:pPr marL="687388" marR="0" lvl="0" indent="-342900">
              <a:lnSpc>
                <a:spcPct val="115000"/>
              </a:lnSpc>
              <a:spcBef>
                <a:spcPts val="0"/>
              </a:spcBef>
              <a:spcAft>
                <a:spcPts val="0"/>
              </a:spcAft>
              <a:buFont typeface="+mj-lt"/>
              <a:buAutoNum type="alphaLcParenR"/>
            </a:pPr>
            <a:r>
              <a:rPr lang="en-US" dirty="0">
                <a:ea typeface="SimSun"/>
                <a:cs typeface="Mangal"/>
              </a:rPr>
              <a:t>Keeping a humorous calendar in your cubicle</a:t>
            </a:r>
          </a:p>
          <a:p>
            <a:pPr marL="687388" marR="0" lvl="0" indent="-342900">
              <a:lnSpc>
                <a:spcPct val="115000"/>
              </a:lnSpc>
              <a:spcBef>
                <a:spcPts val="0"/>
              </a:spcBef>
              <a:spcAft>
                <a:spcPts val="0"/>
              </a:spcAft>
              <a:buFont typeface="+mj-lt"/>
              <a:buAutoNum type="alphaLcParenR"/>
            </a:pPr>
            <a:r>
              <a:rPr lang="en-US" dirty="0">
                <a:ea typeface="SimSun"/>
                <a:cs typeface="Mangal"/>
              </a:rPr>
              <a:t>Sharing a laugh with friends</a:t>
            </a:r>
          </a:p>
          <a:p>
            <a:pPr marL="687388" marR="0" lvl="0" indent="-342900">
              <a:lnSpc>
                <a:spcPct val="115000"/>
              </a:lnSpc>
              <a:spcBef>
                <a:spcPts val="0"/>
              </a:spcBef>
              <a:spcAft>
                <a:spcPts val="0"/>
              </a:spcAft>
              <a:buFont typeface="+mj-lt"/>
              <a:buAutoNum type="alphaLcParenR"/>
            </a:pPr>
            <a:r>
              <a:rPr lang="en-US" dirty="0">
                <a:ea typeface="SimSun"/>
                <a:cs typeface="Mangal"/>
              </a:rPr>
              <a:t>Laughing at someone's pain</a:t>
            </a:r>
          </a:p>
          <a:p>
            <a:endParaRPr lang="en-US" dirty="0"/>
          </a:p>
        </p:txBody>
      </p:sp>
    </p:spTree>
    <p:extLst>
      <p:ext uri="{BB962C8B-B14F-4D97-AF65-F5344CB8AC3E}">
        <p14:creationId xmlns:p14="http://schemas.microsoft.com/office/powerpoint/2010/main" val="3763332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humor to 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nonstop until task is complete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find a crowd of people to be with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others will like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How much work you can accomplish in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sounds you'd like to hear?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That you have the tools to create your to-do list</a:t>
            </a:r>
            <a:endParaRPr lang="en-US" dirty="0">
              <a:ea typeface="SimSun"/>
              <a:cs typeface="Mangal"/>
            </a:endParaRPr>
          </a:p>
          <a:p>
            <a:endParaRPr lang="en-US" dirty="0"/>
          </a:p>
        </p:txBody>
      </p:sp>
    </p:spTree>
    <p:extLst>
      <p:ext uri="{BB962C8B-B14F-4D97-AF65-F5344CB8AC3E}">
        <p14:creationId xmlns:p14="http://schemas.microsoft.com/office/powerpoint/2010/main" val="18539919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How can music relieve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By soothing your soul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creating a noise buffer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convincing you to take up an instrument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By inspiring you to write a song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have scientists proven to lower blood pressure?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long hours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High demand jobs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p:txBody>
      </p:sp>
    </p:spTree>
    <p:extLst>
      <p:ext uri="{BB962C8B-B14F-4D97-AF65-F5344CB8AC3E}">
        <p14:creationId xmlns:p14="http://schemas.microsoft.com/office/powerpoint/2010/main" val="10958221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When stress happens it's important to have some __________ to keep cool?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bars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Tools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Extra work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Which of these isn't a good long-term plan to reduce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Escapism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Finding a sanctuary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endParaRPr lang="en-US" dirty="0"/>
          </a:p>
        </p:txBody>
      </p:sp>
    </p:spTree>
    <p:extLst>
      <p:ext uri="{BB962C8B-B14F-4D97-AF65-F5344CB8AC3E}">
        <p14:creationId xmlns:p14="http://schemas.microsoft.com/office/powerpoint/2010/main" val="31413754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 following is not one of your senses?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Taste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Feel</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Complete this sentence. Experts believe that _____________ has powerful effects on our bodies?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Rhythm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endParaRPr lang="en-US" dirty="0"/>
          </a:p>
        </p:txBody>
      </p:sp>
    </p:spTree>
    <p:extLst>
      <p:ext uri="{BB962C8B-B14F-4D97-AF65-F5344CB8AC3E}">
        <p14:creationId xmlns:p14="http://schemas.microsoft.com/office/powerpoint/2010/main" val="2618674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If you are not musically inclined, which one to these can you do to relieve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upset because you never had music lessons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Destroy your radio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a bowl of 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Put on your favorite song and sing along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not an example of using humor as a stress reliever?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funny story or joke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Keeping a humorous calendar in your cubicle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Sharing a laugh with friends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Laughing at someone's pain</a:t>
            </a:r>
            <a:endParaRPr lang="en-US" dirty="0">
              <a:ea typeface="SimSun"/>
              <a:cs typeface="Mangal"/>
            </a:endParaRPr>
          </a:p>
          <a:p>
            <a:endParaRPr lang="en-US" dirty="0"/>
          </a:p>
        </p:txBody>
      </p:sp>
    </p:spTree>
    <p:extLst>
      <p:ext uri="{BB962C8B-B14F-4D97-AF65-F5344CB8AC3E}">
        <p14:creationId xmlns:p14="http://schemas.microsoft.com/office/powerpoint/2010/main" val="897057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Physical Relaxation Techniques</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sz="2400" i="1" dirty="0">
                <a:latin typeface="+mj-lt"/>
              </a:rPr>
              <a:t> </a:t>
            </a:r>
            <a:r>
              <a:rPr lang="en-US" sz="2400" i="1" dirty="0">
                <a:latin typeface="+mj-lt"/>
                <a:ea typeface="Times New Roman"/>
                <a:cs typeface="Times New Roman"/>
              </a:rPr>
              <a:t>Worry and stress affects the circulation, the heart, the glands, the whole nervous system, and profoundly affects heart action.</a:t>
            </a:r>
          </a:p>
          <a:p>
            <a:pPr algn="ctr">
              <a:lnSpc>
                <a:spcPct val="115000"/>
              </a:lnSpc>
              <a:spcBef>
                <a:spcPts val="0"/>
              </a:spcBef>
              <a:spcAft>
                <a:spcPts val="1000"/>
              </a:spcAft>
            </a:pPr>
            <a:r>
              <a:rPr lang="en-US" sz="2400" b="1" i="1" dirty="0">
                <a:latin typeface="+mj-lt"/>
                <a:ea typeface="Times New Roman"/>
                <a:cs typeface="Times New Roman"/>
              </a:rPr>
              <a:t>Charles Mayo</a:t>
            </a:r>
          </a:p>
        </p:txBody>
      </p:sp>
      <p:sp>
        <p:nvSpPr>
          <p:cNvPr id="3" name="Content Placeholder 2"/>
          <p:cNvSpPr>
            <a:spLocks noGrp="1"/>
          </p:cNvSpPr>
          <p:nvPr>
            <p:ph type="body" sz="quarter" idx="11"/>
          </p:nvPr>
        </p:nvSpPr>
        <p:spPr/>
        <p:txBody>
          <a:bodyPr rtlCol="0">
            <a:normAutofit lnSpcReduction="10000"/>
          </a:bodyPr>
          <a:lstStyle/>
          <a:p>
            <a:pPr eaLnBrk="1" fontAlgn="auto" hangingPunct="1">
              <a:spcAft>
                <a:spcPts val="0"/>
              </a:spcAft>
              <a:defRPr/>
            </a:pPr>
            <a:r>
              <a:rPr lang="en-US" dirty="0"/>
              <a:t>Stress can cause many physical side effects, including:</a:t>
            </a:r>
            <a:endParaRPr lang="en-CA" dirty="0"/>
          </a:p>
          <a:p>
            <a:pPr lvl="1" eaLnBrk="1" fontAlgn="auto" hangingPunct="1">
              <a:spcAft>
                <a:spcPts val="0"/>
              </a:spcAft>
              <a:buFont typeface="Arial" pitchFamily="34" charset="0"/>
              <a:buChar char="•"/>
              <a:defRPr/>
            </a:pPr>
            <a:r>
              <a:rPr lang="en-US" dirty="0"/>
              <a:t>Muscle tension</a:t>
            </a:r>
            <a:endParaRPr lang="en-CA" dirty="0"/>
          </a:p>
          <a:p>
            <a:pPr lvl="1" eaLnBrk="1" fontAlgn="auto" hangingPunct="1">
              <a:spcAft>
                <a:spcPts val="0"/>
              </a:spcAft>
              <a:buFont typeface="Arial" pitchFamily="34" charset="0"/>
              <a:buChar char="•"/>
              <a:defRPr/>
            </a:pPr>
            <a:r>
              <a:rPr lang="en-US" dirty="0"/>
              <a:t>Headaches</a:t>
            </a:r>
            <a:endParaRPr lang="en-CA" dirty="0"/>
          </a:p>
          <a:p>
            <a:pPr lvl="1" eaLnBrk="1" fontAlgn="auto" hangingPunct="1">
              <a:spcAft>
                <a:spcPts val="0"/>
              </a:spcAft>
              <a:buFont typeface="Arial" pitchFamily="34" charset="0"/>
              <a:buChar char="•"/>
              <a:defRPr/>
            </a:pPr>
            <a:r>
              <a:rPr lang="en-US" dirty="0"/>
              <a:t>High blood pressure</a:t>
            </a:r>
            <a:endParaRPr lang="en-CA" dirty="0"/>
          </a:p>
          <a:p>
            <a:pPr lvl="1" eaLnBrk="1" fontAlgn="auto" hangingPunct="1">
              <a:spcAft>
                <a:spcPts val="0"/>
              </a:spcAft>
              <a:buFont typeface="Arial" pitchFamily="34" charset="0"/>
              <a:buChar char="•"/>
              <a:defRPr/>
            </a:pPr>
            <a:r>
              <a:rPr lang="en-US" dirty="0"/>
              <a:t>Insomnia</a:t>
            </a:r>
            <a:endParaRPr lang="en-CA" dirty="0"/>
          </a:p>
          <a:p>
            <a:pPr lvl="1" eaLnBrk="1" fontAlgn="auto" hangingPunct="1">
              <a:spcAft>
                <a:spcPts val="0"/>
              </a:spcAft>
              <a:buFont typeface="Arial" pitchFamily="34" charset="0"/>
              <a:buChar char="•"/>
              <a:defRPr/>
            </a:pPr>
            <a:r>
              <a:rPr lang="en-US" dirty="0"/>
              <a:t>Depression</a:t>
            </a:r>
            <a:endParaRPr lang="en-CA" dirty="0"/>
          </a:p>
          <a:p>
            <a:pPr lvl="1" eaLnBrk="1" fontAlgn="auto" hangingPunct="1">
              <a:spcAft>
                <a:spcPts val="0"/>
              </a:spcAft>
              <a:buFont typeface="Arial" pitchFamily="34" charset="0"/>
              <a:buChar char="•"/>
              <a:defRPr/>
            </a:pPr>
            <a:r>
              <a:rPr lang="en-US" dirty="0"/>
              <a:t>Obesity</a:t>
            </a:r>
            <a:endParaRPr lang="en-C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D3DAD27-A6EF-43C0-B981-6C52258847F8}"/>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pPr eaLnBrk="1" hangingPunct="1"/>
            <a:r>
              <a:rPr lang="en-US" dirty="0"/>
              <a:t>Soothing Stretches</a:t>
            </a:r>
          </a:p>
        </p:txBody>
      </p:sp>
      <p:grpSp>
        <p:nvGrpSpPr>
          <p:cNvPr id="2" name="Group 1">
            <a:extLst>
              <a:ext uri="{FF2B5EF4-FFF2-40B4-BE49-F238E27FC236}">
                <a16:creationId xmlns:a16="http://schemas.microsoft.com/office/drawing/2014/main" id="{56C01B6D-0D36-4A5A-8347-4C21529B9B40}"/>
              </a:ext>
            </a:extLst>
          </p:cNvPr>
          <p:cNvGrpSpPr/>
          <p:nvPr/>
        </p:nvGrpSpPr>
        <p:grpSpPr>
          <a:xfrm>
            <a:off x="459460" y="1601525"/>
            <a:ext cx="8225079" cy="4523311"/>
            <a:chOff x="459460" y="1601525"/>
            <a:chExt cx="8225079" cy="4523311"/>
          </a:xfrm>
        </p:grpSpPr>
        <p:sp>
          <p:nvSpPr>
            <p:cNvPr id="4" name="Arrow: Right 3">
              <a:extLst>
                <a:ext uri="{FF2B5EF4-FFF2-40B4-BE49-F238E27FC236}">
                  <a16:creationId xmlns:a16="http://schemas.microsoft.com/office/drawing/2014/main" id="{C70DCA23-2375-41FB-8032-F360B9D2BB52}"/>
                </a:ext>
              </a:extLst>
            </p:cNvPr>
            <p:cNvSpPr/>
            <p:nvPr/>
          </p:nvSpPr>
          <p:spPr>
            <a:xfrm>
              <a:off x="5670770" y="1601525"/>
              <a:ext cx="3013769"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2508060-C48F-4FEE-B350-59D992DC7F73}"/>
                </a:ext>
              </a:extLst>
            </p:cNvPr>
            <p:cNvSpPr/>
            <p:nvPr/>
          </p:nvSpPr>
          <p:spPr>
            <a:xfrm>
              <a:off x="459460" y="1601525"/>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ctr" defTabSz="2355850">
                <a:lnSpc>
                  <a:spcPct val="90000"/>
                </a:lnSpc>
                <a:spcBef>
                  <a:spcPct val="0"/>
                </a:spcBef>
                <a:spcAft>
                  <a:spcPct val="35000"/>
                </a:spcAft>
                <a:buNone/>
              </a:pPr>
              <a:r>
                <a:rPr lang="en-US" sz="5300" b="1" kern="1200" dirty="0"/>
                <a:t>Neck Roll</a:t>
              </a:r>
              <a:endParaRPr lang="en-US" sz="5300" kern="1200" dirty="0"/>
            </a:p>
          </p:txBody>
        </p:sp>
        <p:sp>
          <p:nvSpPr>
            <p:cNvPr id="6" name="Arrow: Right 5">
              <a:extLst>
                <a:ext uri="{FF2B5EF4-FFF2-40B4-BE49-F238E27FC236}">
                  <a16:creationId xmlns:a16="http://schemas.microsoft.com/office/drawing/2014/main" id="{C1F983F1-8301-447C-A14F-606D8C43E559}"/>
                </a:ext>
              </a:extLst>
            </p:cNvPr>
            <p:cNvSpPr/>
            <p:nvPr/>
          </p:nvSpPr>
          <p:spPr>
            <a:xfrm>
              <a:off x="5670770" y="2758652"/>
              <a:ext cx="3013769"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80D297D-1C6B-4DDC-98F2-ECA3760AA7DA}"/>
                </a:ext>
              </a:extLst>
            </p:cNvPr>
            <p:cNvSpPr/>
            <p:nvPr/>
          </p:nvSpPr>
          <p:spPr>
            <a:xfrm>
              <a:off x="459460" y="2758652"/>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ctr" defTabSz="2355850">
                <a:lnSpc>
                  <a:spcPct val="90000"/>
                </a:lnSpc>
                <a:spcBef>
                  <a:spcPct val="0"/>
                </a:spcBef>
                <a:spcAft>
                  <a:spcPct val="35000"/>
                </a:spcAft>
                <a:buNone/>
              </a:pPr>
              <a:r>
                <a:rPr lang="en-US" sz="5300" b="1" kern="1200" dirty="0"/>
                <a:t>Shoulder Shrug</a:t>
              </a:r>
              <a:endParaRPr lang="en-US" sz="5300" kern="1200" dirty="0"/>
            </a:p>
          </p:txBody>
        </p:sp>
        <p:sp>
          <p:nvSpPr>
            <p:cNvPr id="8" name="Arrow: Right 7">
              <a:extLst>
                <a:ext uri="{FF2B5EF4-FFF2-40B4-BE49-F238E27FC236}">
                  <a16:creationId xmlns:a16="http://schemas.microsoft.com/office/drawing/2014/main" id="{AC415E35-2543-4BC6-9EAF-667CFD4C30A7}"/>
                </a:ext>
              </a:extLst>
            </p:cNvPr>
            <p:cNvSpPr/>
            <p:nvPr/>
          </p:nvSpPr>
          <p:spPr>
            <a:xfrm>
              <a:off x="5670770" y="3915778"/>
              <a:ext cx="3013769"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0A05395-AA4D-4517-9650-270C903DB2D3}"/>
                </a:ext>
              </a:extLst>
            </p:cNvPr>
            <p:cNvSpPr/>
            <p:nvPr/>
          </p:nvSpPr>
          <p:spPr>
            <a:xfrm>
              <a:off x="459460" y="3915778"/>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ctr" defTabSz="2355850">
                <a:lnSpc>
                  <a:spcPct val="90000"/>
                </a:lnSpc>
                <a:spcBef>
                  <a:spcPct val="0"/>
                </a:spcBef>
                <a:spcAft>
                  <a:spcPct val="35000"/>
                </a:spcAft>
                <a:buNone/>
              </a:pPr>
              <a:r>
                <a:rPr lang="en-US" sz="5300" b="1" kern="1200" dirty="0"/>
                <a:t>Side Stretch</a:t>
              </a:r>
              <a:endParaRPr lang="en-US" sz="5300" kern="1200" dirty="0"/>
            </a:p>
          </p:txBody>
        </p:sp>
        <p:sp>
          <p:nvSpPr>
            <p:cNvPr id="10" name="Arrow: Right 9">
              <a:extLst>
                <a:ext uri="{FF2B5EF4-FFF2-40B4-BE49-F238E27FC236}">
                  <a16:creationId xmlns:a16="http://schemas.microsoft.com/office/drawing/2014/main" id="{29C05272-71DB-403A-A65E-A7666CD4A1E2}"/>
                </a:ext>
              </a:extLst>
            </p:cNvPr>
            <p:cNvSpPr/>
            <p:nvPr/>
          </p:nvSpPr>
          <p:spPr>
            <a:xfrm>
              <a:off x="5670770" y="5072904"/>
              <a:ext cx="3013769"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9BCEE30F-42FA-4C90-98D2-3916B97EED84}"/>
                </a:ext>
              </a:extLst>
            </p:cNvPr>
            <p:cNvSpPr/>
            <p:nvPr/>
          </p:nvSpPr>
          <p:spPr>
            <a:xfrm>
              <a:off x="459460" y="5072904"/>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3281" tIns="152316" rIns="253281" bIns="152316" numCol="1" spcCol="1270" anchor="ctr" anchorCtr="0">
              <a:noAutofit/>
            </a:bodyPr>
            <a:lstStyle/>
            <a:p>
              <a:pPr marL="0" lvl="0" indent="0" algn="ctr" defTabSz="2355850">
                <a:lnSpc>
                  <a:spcPct val="90000"/>
                </a:lnSpc>
                <a:spcBef>
                  <a:spcPct val="0"/>
                </a:spcBef>
                <a:spcAft>
                  <a:spcPct val="35000"/>
                </a:spcAft>
                <a:buNone/>
              </a:pPr>
              <a:r>
                <a:rPr lang="en-US" sz="5300" b="1" kern="1200" dirty="0"/>
                <a:t>Lumbar Stretch</a:t>
              </a:r>
              <a:endParaRPr lang="en-US" sz="5300" kern="1200" dirty="0"/>
            </a:p>
          </p:txBody>
        </p:sp>
      </p:gr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FEDCDA6-00C8-4EC1-98D7-1BB96EB12E2E}"/>
              </a:ext>
            </a:extLst>
          </p:cNvPr>
          <p:cNvSpPr>
            <a:spLocks noGrp="1"/>
          </p:cNvSpPr>
          <p:nvPr>
            <p:ph sz="quarter" idx="11"/>
          </p:nvPr>
        </p:nvSpPr>
        <p:spPr/>
        <p:txBody>
          <a:bodyPr/>
          <a:lstStyle/>
          <a:p>
            <a:endParaRPr lang="en-US"/>
          </a:p>
        </p:txBody>
      </p:sp>
      <p:sp>
        <p:nvSpPr>
          <p:cNvPr id="46083" name="Title 1"/>
          <p:cNvSpPr>
            <a:spLocks noGrp="1"/>
          </p:cNvSpPr>
          <p:nvPr>
            <p:ph type="title"/>
          </p:nvPr>
        </p:nvSpPr>
        <p:spPr/>
        <p:txBody>
          <a:bodyPr/>
          <a:lstStyle/>
          <a:p>
            <a:pPr eaLnBrk="1" hangingPunct="1"/>
            <a:r>
              <a:rPr lang="en-US" dirty="0"/>
              <a:t>Deep Breathing</a:t>
            </a:r>
          </a:p>
        </p:txBody>
      </p:sp>
      <p:grpSp>
        <p:nvGrpSpPr>
          <p:cNvPr id="2" name="Group 1">
            <a:extLst>
              <a:ext uri="{FF2B5EF4-FFF2-40B4-BE49-F238E27FC236}">
                <a16:creationId xmlns:a16="http://schemas.microsoft.com/office/drawing/2014/main" id="{724BCF42-C5AD-444F-8BBA-54A9B2FE150B}"/>
              </a:ext>
            </a:extLst>
          </p:cNvPr>
          <p:cNvGrpSpPr/>
          <p:nvPr/>
        </p:nvGrpSpPr>
        <p:grpSpPr>
          <a:xfrm>
            <a:off x="791999" y="1602465"/>
            <a:ext cx="7560000" cy="4521431"/>
            <a:chOff x="791999" y="1602465"/>
            <a:chExt cx="7560000" cy="4521431"/>
          </a:xfrm>
        </p:grpSpPr>
        <p:sp>
          <p:nvSpPr>
            <p:cNvPr id="4" name="Freeform: Shape 3">
              <a:extLst>
                <a:ext uri="{FF2B5EF4-FFF2-40B4-BE49-F238E27FC236}">
                  <a16:creationId xmlns:a16="http://schemas.microsoft.com/office/drawing/2014/main" id="{927EEAC0-0B60-4A12-8A73-01ADACD104DA}"/>
                </a:ext>
              </a:extLst>
            </p:cNvPr>
            <p:cNvSpPr/>
            <p:nvPr/>
          </p:nvSpPr>
          <p:spPr>
            <a:xfrm>
              <a:off x="2051999" y="1602465"/>
              <a:ext cx="5040000" cy="1089501"/>
            </a:xfrm>
            <a:custGeom>
              <a:avLst/>
              <a:gdLst>
                <a:gd name="connsiteX0" fmla="*/ 0 w 5040000"/>
                <a:gd name="connsiteY0" fmla="*/ 0 h 1089501"/>
                <a:gd name="connsiteX1" fmla="*/ 5040000 w 5040000"/>
                <a:gd name="connsiteY1" fmla="*/ 0 h 1089501"/>
                <a:gd name="connsiteX2" fmla="*/ 5040000 w 5040000"/>
                <a:gd name="connsiteY2" fmla="*/ 1089501 h 1089501"/>
                <a:gd name="connsiteX3" fmla="*/ 0 w 5040000"/>
                <a:gd name="connsiteY3" fmla="*/ 1089501 h 1089501"/>
                <a:gd name="connsiteX4" fmla="*/ 0 w 504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089501">
                  <a:moveTo>
                    <a:pt x="0" y="0"/>
                  </a:moveTo>
                  <a:lnTo>
                    <a:pt x="5040000" y="0"/>
                  </a:lnTo>
                  <a:lnTo>
                    <a:pt x="5040000" y="1089501"/>
                  </a:lnTo>
                  <a:lnTo>
                    <a:pt x="0" y="1089501"/>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Clears the mind</a:t>
              </a:r>
            </a:p>
          </p:txBody>
        </p:sp>
        <p:sp>
          <p:nvSpPr>
            <p:cNvPr id="5" name="Freeform: Shape 4">
              <a:extLst>
                <a:ext uri="{FF2B5EF4-FFF2-40B4-BE49-F238E27FC236}">
                  <a16:creationId xmlns:a16="http://schemas.microsoft.com/office/drawing/2014/main" id="{9F5FE41A-5FC2-4712-BAC7-C026824BD5D4}"/>
                </a:ext>
              </a:extLst>
            </p:cNvPr>
            <p:cNvSpPr/>
            <p:nvPr/>
          </p:nvSpPr>
          <p:spPr>
            <a:xfrm>
              <a:off x="791999" y="2746442"/>
              <a:ext cx="7560000" cy="1089501"/>
            </a:xfrm>
            <a:custGeom>
              <a:avLst/>
              <a:gdLst>
                <a:gd name="connsiteX0" fmla="*/ 0 w 7560000"/>
                <a:gd name="connsiteY0" fmla="*/ 0 h 1089501"/>
                <a:gd name="connsiteX1" fmla="*/ 7560000 w 7560000"/>
                <a:gd name="connsiteY1" fmla="*/ 0 h 1089501"/>
                <a:gd name="connsiteX2" fmla="*/ 7560000 w 7560000"/>
                <a:gd name="connsiteY2" fmla="*/ 1089501 h 1089501"/>
                <a:gd name="connsiteX3" fmla="*/ 0 w 7560000"/>
                <a:gd name="connsiteY3" fmla="*/ 1089501 h 1089501"/>
                <a:gd name="connsiteX4" fmla="*/ 0 w 756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089501">
                  <a:moveTo>
                    <a:pt x="0" y="0"/>
                  </a:moveTo>
                  <a:lnTo>
                    <a:pt x="7560000" y="0"/>
                  </a:lnTo>
                  <a:lnTo>
                    <a:pt x="7560000" y="1089501"/>
                  </a:lnTo>
                  <a:lnTo>
                    <a:pt x="0" y="1089501"/>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Reduces muscle tension</a:t>
              </a:r>
            </a:p>
          </p:txBody>
        </p:sp>
        <p:sp>
          <p:nvSpPr>
            <p:cNvPr id="6" name="Freeform: Shape 5">
              <a:extLst>
                <a:ext uri="{FF2B5EF4-FFF2-40B4-BE49-F238E27FC236}">
                  <a16:creationId xmlns:a16="http://schemas.microsoft.com/office/drawing/2014/main" id="{10E0D981-6257-4360-803F-C1E77B43D6B7}"/>
                </a:ext>
              </a:extLst>
            </p:cNvPr>
            <p:cNvSpPr/>
            <p:nvPr/>
          </p:nvSpPr>
          <p:spPr>
            <a:xfrm>
              <a:off x="1781999" y="3890419"/>
              <a:ext cx="5580000" cy="1089501"/>
            </a:xfrm>
            <a:custGeom>
              <a:avLst/>
              <a:gdLst>
                <a:gd name="connsiteX0" fmla="*/ 0 w 5580000"/>
                <a:gd name="connsiteY0" fmla="*/ 0 h 1089501"/>
                <a:gd name="connsiteX1" fmla="*/ 5580000 w 5580000"/>
                <a:gd name="connsiteY1" fmla="*/ 0 h 1089501"/>
                <a:gd name="connsiteX2" fmla="*/ 5580000 w 5580000"/>
                <a:gd name="connsiteY2" fmla="*/ 1089501 h 1089501"/>
                <a:gd name="connsiteX3" fmla="*/ 0 w 5580000"/>
                <a:gd name="connsiteY3" fmla="*/ 1089501 h 1089501"/>
                <a:gd name="connsiteX4" fmla="*/ 0 w 558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089501">
                  <a:moveTo>
                    <a:pt x="0" y="0"/>
                  </a:moveTo>
                  <a:lnTo>
                    <a:pt x="5580000" y="0"/>
                  </a:lnTo>
                  <a:lnTo>
                    <a:pt x="5580000" y="1089501"/>
                  </a:lnTo>
                  <a:lnTo>
                    <a:pt x="0" y="1089501"/>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Natural painkiller</a:t>
              </a:r>
            </a:p>
          </p:txBody>
        </p:sp>
        <p:sp>
          <p:nvSpPr>
            <p:cNvPr id="7" name="Freeform: Shape 6">
              <a:extLst>
                <a:ext uri="{FF2B5EF4-FFF2-40B4-BE49-F238E27FC236}">
                  <a16:creationId xmlns:a16="http://schemas.microsoft.com/office/drawing/2014/main" id="{A722F03F-2EFF-4EF8-981A-1E94792F0AAD}"/>
                </a:ext>
              </a:extLst>
            </p:cNvPr>
            <p:cNvSpPr/>
            <p:nvPr/>
          </p:nvSpPr>
          <p:spPr>
            <a:xfrm>
              <a:off x="993093" y="5034395"/>
              <a:ext cx="7157812" cy="1089501"/>
            </a:xfrm>
            <a:custGeom>
              <a:avLst/>
              <a:gdLst>
                <a:gd name="connsiteX0" fmla="*/ 0 w 7157812"/>
                <a:gd name="connsiteY0" fmla="*/ 0 h 1089501"/>
                <a:gd name="connsiteX1" fmla="*/ 7157812 w 7157812"/>
                <a:gd name="connsiteY1" fmla="*/ 0 h 1089501"/>
                <a:gd name="connsiteX2" fmla="*/ 7157812 w 7157812"/>
                <a:gd name="connsiteY2" fmla="*/ 1089501 h 1089501"/>
                <a:gd name="connsiteX3" fmla="*/ 0 w 7157812"/>
                <a:gd name="connsiteY3" fmla="*/ 1089501 h 1089501"/>
                <a:gd name="connsiteX4" fmla="*/ 0 w 7157812"/>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7812" h="1089501">
                  <a:moveTo>
                    <a:pt x="0" y="0"/>
                  </a:moveTo>
                  <a:lnTo>
                    <a:pt x="7157812" y="0"/>
                  </a:lnTo>
                  <a:lnTo>
                    <a:pt x="7157812" y="1089501"/>
                  </a:lnTo>
                  <a:lnTo>
                    <a:pt x="0" y="1089501"/>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b="1" kern="1200" dirty="0"/>
                <a:t>Lowers blood pressure</a:t>
              </a:r>
            </a:p>
          </p:txBody>
        </p:sp>
      </p:gr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BC4F3E9-0F75-4FD4-99DD-EA7AD8A1B16F}"/>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pPr eaLnBrk="1" hangingPunct="1"/>
            <a:r>
              <a:rPr lang="en-US" dirty="0"/>
              <a:t>Tensing and Relaxing</a:t>
            </a:r>
          </a:p>
        </p:txBody>
      </p:sp>
      <p:grpSp>
        <p:nvGrpSpPr>
          <p:cNvPr id="2" name="Group 1">
            <a:extLst>
              <a:ext uri="{FF2B5EF4-FFF2-40B4-BE49-F238E27FC236}">
                <a16:creationId xmlns:a16="http://schemas.microsoft.com/office/drawing/2014/main" id="{D78CEF06-538E-49BE-8876-05DA80A17D26}"/>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7D793FA-D645-4936-B2C8-1339CFE6F9B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Feel the tension leave</a:t>
              </a:r>
            </a:p>
          </p:txBody>
        </p:sp>
        <p:sp>
          <p:nvSpPr>
            <p:cNvPr id="5" name="Freeform: Shape 4">
              <a:extLst>
                <a:ext uri="{FF2B5EF4-FFF2-40B4-BE49-F238E27FC236}">
                  <a16:creationId xmlns:a16="http://schemas.microsoft.com/office/drawing/2014/main" id="{05F68C9A-DCB5-43F2-B868-E5BF993E8F2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Don’t forget to breath</a:t>
              </a:r>
            </a:p>
          </p:txBody>
        </p:sp>
        <p:sp>
          <p:nvSpPr>
            <p:cNvPr id="6" name="Freeform: Shape 5">
              <a:extLst>
                <a:ext uri="{FF2B5EF4-FFF2-40B4-BE49-F238E27FC236}">
                  <a16:creationId xmlns:a16="http://schemas.microsoft.com/office/drawing/2014/main" id="{286684A7-EFB0-42B6-9C8D-595785750A48}"/>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t>Head to toe</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FA2F1FE-19DD-47EB-9517-EFDA195EC622}"/>
              </a:ext>
            </a:extLst>
          </p:cNvPr>
          <p:cNvSpPr>
            <a:spLocks noGrp="1"/>
          </p:cNvSpPr>
          <p:nvPr>
            <p:ph sz="quarter" idx="11"/>
          </p:nvPr>
        </p:nvSpPr>
        <p:spPr/>
        <p:txBody>
          <a:bodyPr/>
          <a:lstStyle/>
          <a:p>
            <a:endParaRPr lang="en-US"/>
          </a:p>
        </p:txBody>
      </p:sp>
      <p:sp>
        <p:nvSpPr>
          <p:cNvPr id="49155" name="Title 1"/>
          <p:cNvSpPr>
            <a:spLocks noGrp="1"/>
          </p:cNvSpPr>
          <p:nvPr>
            <p:ph type="title"/>
          </p:nvPr>
        </p:nvSpPr>
        <p:spPr/>
        <p:txBody>
          <a:bodyPr/>
          <a:lstStyle/>
          <a:p>
            <a:pPr eaLnBrk="1" hangingPunct="1"/>
            <a:r>
              <a:rPr lang="en-US" dirty="0"/>
              <a:t>Meditation</a:t>
            </a:r>
          </a:p>
        </p:txBody>
      </p:sp>
      <p:grpSp>
        <p:nvGrpSpPr>
          <p:cNvPr id="2" name="Group 1">
            <a:extLst>
              <a:ext uri="{FF2B5EF4-FFF2-40B4-BE49-F238E27FC236}">
                <a16:creationId xmlns:a16="http://schemas.microsoft.com/office/drawing/2014/main" id="{5E89EFC9-7DB9-471D-9A18-C3BF7D0255D4}"/>
              </a:ext>
            </a:extLst>
          </p:cNvPr>
          <p:cNvGrpSpPr/>
          <p:nvPr/>
        </p:nvGrpSpPr>
        <p:grpSpPr>
          <a:xfrm>
            <a:off x="458927" y="1600200"/>
            <a:ext cx="8226144" cy="4525963"/>
            <a:chOff x="458927" y="1600200"/>
            <a:chExt cx="8226144" cy="4525963"/>
          </a:xfrm>
        </p:grpSpPr>
        <p:sp>
          <p:nvSpPr>
            <p:cNvPr id="4" name="Freeform: Shape 3">
              <a:extLst>
                <a:ext uri="{FF2B5EF4-FFF2-40B4-BE49-F238E27FC236}">
                  <a16:creationId xmlns:a16="http://schemas.microsoft.com/office/drawing/2014/main" id="{784F86D3-253E-441A-95F8-13B6A5914F68}"/>
                </a:ext>
              </a:extLst>
            </p:cNvPr>
            <p:cNvSpPr/>
            <p:nvPr/>
          </p:nvSpPr>
          <p:spPr>
            <a:xfrm>
              <a:off x="458927"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Comfortable position</a:t>
              </a:r>
            </a:p>
          </p:txBody>
        </p:sp>
        <p:sp>
          <p:nvSpPr>
            <p:cNvPr id="5" name="Oval 4">
              <a:extLst>
                <a:ext uri="{FF2B5EF4-FFF2-40B4-BE49-F238E27FC236}">
                  <a16:creationId xmlns:a16="http://schemas.microsoft.com/office/drawing/2014/main" id="{6A532DC8-7EF8-4E0C-B6C5-FA2EF5FDB31B}"/>
                </a:ext>
              </a:extLst>
            </p:cNvPr>
            <p:cNvSpPr/>
            <p:nvPr/>
          </p:nvSpPr>
          <p:spPr>
            <a:xfrm>
              <a:off x="1049496"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BD185E8B-5DC1-4A82-AE83-C0E627A7644B}"/>
                </a:ext>
              </a:extLst>
            </p:cNvPr>
            <p:cNvSpPr/>
            <p:nvPr/>
          </p:nvSpPr>
          <p:spPr>
            <a:xfrm>
              <a:off x="3227858"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Empty your mind</a:t>
              </a:r>
            </a:p>
          </p:txBody>
        </p:sp>
        <p:sp>
          <p:nvSpPr>
            <p:cNvPr id="7" name="Oval 6">
              <a:extLst>
                <a:ext uri="{FF2B5EF4-FFF2-40B4-BE49-F238E27FC236}">
                  <a16:creationId xmlns:a16="http://schemas.microsoft.com/office/drawing/2014/main" id="{B59A873B-37E1-4125-9E2A-B28C4C552A8D}"/>
                </a:ext>
              </a:extLst>
            </p:cNvPr>
            <p:cNvSpPr/>
            <p:nvPr/>
          </p:nvSpPr>
          <p:spPr>
            <a:xfrm>
              <a:off x="3818427" y="1871757"/>
              <a:ext cx="1507145" cy="1507145"/>
            </a:xfrm>
            <a:prstGeom prst="ellipse">
              <a:avLst/>
            </a:prstGeom>
            <a:solidFill>
              <a:schemeClr val="accent2">
                <a:tint val="50000"/>
                <a:hueOff val="2501437"/>
                <a:satOff val="-2237"/>
                <a:lumOff val="6"/>
              </a:schemeClr>
            </a:solidFill>
          </p:spPr>
          <p:style>
            <a:lnRef idx="2">
              <a:schemeClr val="lt1">
                <a:hueOff val="0"/>
                <a:satOff val="0"/>
                <a:lumOff val="0"/>
                <a:alphaOff val="0"/>
              </a:schemeClr>
            </a:lnRef>
            <a:fillRef idx="1">
              <a:scrgbClr r="0" g="0" b="0"/>
            </a:fillRef>
            <a:effectRef idx="0">
              <a:schemeClr val="accent2">
                <a:tint val="50000"/>
                <a:hueOff val="2501437"/>
                <a:satOff val="-2237"/>
                <a:lumOff val="6"/>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966D7ECD-D6E9-457F-94AF-0427600F4871}"/>
                </a:ext>
              </a:extLst>
            </p:cNvPr>
            <p:cNvSpPr/>
            <p:nvPr/>
          </p:nvSpPr>
          <p:spPr>
            <a:xfrm>
              <a:off x="5996789" y="1600200"/>
              <a:ext cx="2688282" cy="4525963"/>
            </a:xfrm>
            <a:custGeom>
              <a:avLst/>
              <a:gdLst>
                <a:gd name="connsiteX0" fmla="*/ 0 w 2688282"/>
                <a:gd name="connsiteY0" fmla="*/ 268828 h 4525963"/>
                <a:gd name="connsiteX1" fmla="*/ 268828 w 2688282"/>
                <a:gd name="connsiteY1" fmla="*/ 0 h 4525963"/>
                <a:gd name="connsiteX2" fmla="*/ 2419454 w 2688282"/>
                <a:gd name="connsiteY2" fmla="*/ 0 h 4525963"/>
                <a:gd name="connsiteX3" fmla="*/ 2688282 w 2688282"/>
                <a:gd name="connsiteY3" fmla="*/ 268828 h 4525963"/>
                <a:gd name="connsiteX4" fmla="*/ 2688282 w 2688282"/>
                <a:gd name="connsiteY4" fmla="*/ 4257135 h 4525963"/>
                <a:gd name="connsiteX5" fmla="*/ 2419454 w 2688282"/>
                <a:gd name="connsiteY5" fmla="*/ 4525963 h 4525963"/>
                <a:gd name="connsiteX6" fmla="*/ 268828 w 2688282"/>
                <a:gd name="connsiteY6" fmla="*/ 4525963 h 4525963"/>
                <a:gd name="connsiteX7" fmla="*/ 0 w 2688282"/>
                <a:gd name="connsiteY7" fmla="*/ 4257135 h 4525963"/>
                <a:gd name="connsiteX8" fmla="*/ 0 w 2688282"/>
                <a:gd name="connsiteY8" fmla="*/ 268828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8282" h="4525963">
                  <a:moveTo>
                    <a:pt x="0" y="268828"/>
                  </a:moveTo>
                  <a:cubicBezTo>
                    <a:pt x="0" y="120358"/>
                    <a:pt x="120358" y="0"/>
                    <a:pt x="268828" y="0"/>
                  </a:cubicBezTo>
                  <a:lnTo>
                    <a:pt x="2419454" y="0"/>
                  </a:lnTo>
                  <a:cubicBezTo>
                    <a:pt x="2567924" y="0"/>
                    <a:pt x="2688282" y="120358"/>
                    <a:pt x="2688282" y="268828"/>
                  </a:cubicBezTo>
                  <a:lnTo>
                    <a:pt x="2688282" y="4257135"/>
                  </a:lnTo>
                  <a:cubicBezTo>
                    <a:pt x="2688282" y="4405605"/>
                    <a:pt x="2567924" y="4525963"/>
                    <a:pt x="2419454" y="4525963"/>
                  </a:cubicBezTo>
                  <a:lnTo>
                    <a:pt x="268828" y="4525963"/>
                  </a:lnTo>
                  <a:cubicBezTo>
                    <a:pt x="120358" y="4525963"/>
                    <a:pt x="0" y="4405605"/>
                    <a:pt x="0" y="4257135"/>
                  </a:cubicBezTo>
                  <a:lnTo>
                    <a:pt x="0" y="268828"/>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34696" tIns="2045081" rIns="234696" bIns="1139889" numCol="1" spcCol="1270" anchor="ctr" anchorCtr="0">
              <a:noAutofit/>
            </a:bodyPr>
            <a:lstStyle/>
            <a:p>
              <a:pPr marL="0" lvl="0" indent="0" algn="ctr" defTabSz="1466850">
                <a:lnSpc>
                  <a:spcPct val="90000"/>
                </a:lnSpc>
                <a:spcBef>
                  <a:spcPct val="0"/>
                </a:spcBef>
                <a:spcAft>
                  <a:spcPct val="35000"/>
                </a:spcAft>
                <a:buNone/>
              </a:pPr>
              <a:r>
                <a:rPr lang="en-US" sz="3300" b="1" kern="1200" dirty="0"/>
                <a:t>Once a day</a:t>
              </a:r>
            </a:p>
          </p:txBody>
        </p:sp>
        <p:sp>
          <p:nvSpPr>
            <p:cNvPr id="9" name="Oval 8">
              <a:extLst>
                <a:ext uri="{FF2B5EF4-FFF2-40B4-BE49-F238E27FC236}">
                  <a16:creationId xmlns:a16="http://schemas.microsoft.com/office/drawing/2014/main" id="{3AB6C579-2F1E-4AB5-AC7C-142F64AFC6BF}"/>
                </a:ext>
              </a:extLst>
            </p:cNvPr>
            <p:cNvSpPr/>
            <p:nvPr/>
          </p:nvSpPr>
          <p:spPr>
            <a:xfrm>
              <a:off x="6587358" y="1871757"/>
              <a:ext cx="1507145" cy="1507145"/>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0" name="Arrow: Left-Right 9">
              <a:extLst>
                <a:ext uri="{FF2B5EF4-FFF2-40B4-BE49-F238E27FC236}">
                  <a16:creationId xmlns:a16="http://schemas.microsoft.com/office/drawing/2014/main" id="{798EF56E-C7A2-40A5-8ECC-1F6104AEB8FC}"/>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ea typeface="SimSun"/>
                <a:cs typeface="Mangal"/>
              </a:rPr>
              <a:t>Insomnia</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ea typeface="SimSun"/>
                <a:cs typeface="Mangal"/>
              </a:rPr>
              <a:t>Music</a:t>
            </a:r>
          </a:p>
          <a:p>
            <a:pPr marL="687388" marR="0" lvl="0" indent="-342900">
              <a:lnSpc>
                <a:spcPct val="115000"/>
              </a:lnSpc>
              <a:spcBef>
                <a:spcPts val="0"/>
              </a:spcBef>
              <a:spcAft>
                <a:spcPts val="0"/>
              </a:spcAft>
              <a:buFont typeface="+mj-lt"/>
              <a:buAutoNum type="alphaLcParenR"/>
            </a:pPr>
            <a:r>
              <a:rPr lang="en-US" dirty="0">
                <a:ea typeface="SimSun"/>
                <a:cs typeface="Mangal"/>
              </a:rPr>
              <a:t>Good health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ea typeface="SimSun"/>
                <a:cs typeface="Mangal"/>
              </a:rPr>
              <a:t>Stretches</a:t>
            </a:r>
          </a:p>
          <a:p>
            <a:pPr marL="687388" marR="0" lvl="0" indent="-342900">
              <a:lnSpc>
                <a:spcPct val="115000"/>
              </a:lnSpc>
              <a:spcBef>
                <a:spcPts val="0"/>
              </a:spcBef>
              <a:spcAft>
                <a:spcPts val="0"/>
              </a:spcAft>
              <a:buFont typeface="+mj-lt"/>
              <a:buAutoNum type="alphaLcParenR"/>
            </a:pPr>
            <a:r>
              <a:rPr lang="en-US" dirty="0">
                <a:ea typeface="SimSun"/>
                <a:cs typeface="Mangal"/>
              </a:rPr>
              <a:t>Yell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a:p>
        </p:txBody>
      </p:sp>
    </p:spTree>
    <p:extLst>
      <p:ext uri="{BB962C8B-B14F-4D97-AF65-F5344CB8AC3E}">
        <p14:creationId xmlns:p14="http://schemas.microsoft.com/office/powerpoint/2010/main" val="25579826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Neck roll</a:t>
            </a:r>
          </a:p>
          <a:p>
            <a:pPr marL="687388" marR="0" lvl="0" indent="-342900">
              <a:lnSpc>
                <a:spcPct val="115000"/>
              </a:lnSpc>
              <a:spcBef>
                <a:spcPts val="0"/>
              </a:spcBef>
              <a:spcAft>
                <a:spcPts val="0"/>
              </a:spcAft>
              <a:buFont typeface="+mj-lt"/>
              <a:buAutoNum type="alphaLcParenR"/>
            </a:pPr>
            <a:r>
              <a:rPr lang="en-US" dirty="0">
                <a:ea typeface="SimSun"/>
                <a:cs typeface="Mangal"/>
              </a:rPr>
              <a:t>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Side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ea typeface="SimSun"/>
                <a:cs typeface="Mangal"/>
              </a:rPr>
              <a:t>Clearing of the mind</a:t>
            </a:r>
          </a:p>
          <a:p>
            <a:pPr marL="687388" marR="0" lvl="0" indent="-342900">
              <a:lnSpc>
                <a:spcPct val="115000"/>
              </a:lnSpc>
              <a:spcBef>
                <a:spcPts val="0"/>
              </a:spcBef>
              <a:spcAft>
                <a:spcPts val="0"/>
              </a:spcAft>
              <a:buFont typeface="+mj-lt"/>
              <a:buAutoNum type="alphaLcParenR"/>
            </a:pPr>
            <a:r>
              <a:rPr lang="en-US" dirty="0">
                <a:ea typeface="SimSun"/>
                <a:cs typeface="Mangal"/>
              </a:rPr>
              <a:t>Laughter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a:p>
        </p:txBody>
      </p:sp>
    </p:spTree>
    <p:extLst>
      <p:ext uri="{BB962C8B-B14F-4D97-AF65-F5344CB8AC3E}">
        <p14:creationId xmlns:p14="http://schemas.microsoft.com/office/powerpoint/2010/main" val="1588639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Working faster</a:t>
            </a:r>
          </a:p>
          <a:p>
            <a:pPr marL="687388" marR="0" lvl="0" indent="-342900">
              <a:lnSpc>
                <a:spcPct val="115000"/>
              </a:lnSpc>
              <a:spcBef>
                <a:spcPts val="0"/>
              </a:spcBef>
              <a:spcAft>
                <a:spcPts val="0"/>
              </a:spcAft>
              <a:buFont typeface="+mj-lt"/>
              <a:buAutoNum type="alphaLcParenR"/>
            </a:pPr>
            <a:r>
              <a:rPr lang="en-US" dirty="0">
                <a:ea typeface="SimSun"/>
                <a:cs typeface="Mangal"/>
              </a:rPr>
              <a:t>Scrunching your eyes up</a:t>
            </a:r>
          </a:p>
          <a:p>
            <a:pPr marL="687388" marR="0" lvl="0" indent="-342900">
              <a:lnSpc>
                <a:spcPct val="115000"/>
              </a:lnSpc>
              <a:spcBef>
                <a:spcPts val="0"/>
              </a:spcBef>
              <a:spcAft>
                <a:spcPts val="0"/>
              </a:spcAft>
              <a:buFont typeface="+mj-lt"/>
              <a:buAutoNum type="alphaLcParenR"/>
            </a:pPr>
            <a:r>
              <a:rPr lang="en-US" dirty="0">
                <a:ea typeface="SimSun"/>
                <a:cs typeface="Mangal"/>
              </a:rPr>
              <a:t>Going to crowded places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687388" marR="0" lvl="0" indent="-342900">
              <a:lnSpc>
                <a:spcPct val="115000"/>
              </a:lnSpc>
              <a:spcBef>
                <a:spcPts val="0"/>
              </a:spcBef>
              <a:spcAft>
                <a:spcPts val="0"/>
              </a:spcAft>
              <a:buFont typeface="+mj-lt"/>
              <a:buAutoNum type="alphaLcParenR"/>
            </a:pPr>
            <a:r>
              <a:rPr lang="en-US" dirty="0">
                <a:ea typeface="SimSun"/>
                <a:cs typeface="Mangal"/>
              </a:rPr>
              <a:t>Increased susceptibility to illness</a:t>
            </a:r>
          </a:p>
          <a:p>
            <a:pPr marL="687388" marR="0" lvl="0" indent="-342900">
              <a:lnSpc>
                <a:spcPct val="115000"/>
              </a:lnSpc>
              <a:spcBef>
                <a:spcPts val="0"/>
              </a:spcBef>
              <a:spcAft>
                <a:spcPts val="0"/>
              </a:spcAft>
              <a:buFont typeface="+mj-lt"/>
              <a:buAutoNum type="alphaLcParenR"/>
            </a:pPr>
            <a:r>
              <a:rPr lang="en-US" dirty="0">
                <a:ea typeface="SimSun"/>
                <a:cs typeface="Mangal"/>
              </a:rPr>
              <a:t>Increased risk of heart attack and stroke</a:t>
            </a:r>
          </a:p>
          <a:p>
            <a:pPr marL="687388" marR="0" lvl="0" indent="-342900">
              <a:lnSpc>
                <a:spcPct val="115000"/>
              </a:lnSpc>
              <a:spcBef>
                <a:spcPts val="0"/>
              </a:spcBef>
              <a:spcAft>
                <a:spcPts val="0"/>
              </a:spcAft>
              <a:buFont typeface="+mj-lt"/>
              <a:buAutoNum type="alphaLcParenR"/>
            </a:pPr>
            <a:r>
              <a:rPr lang="en-US" dirty="0">
                <a:ea typeface="SimSun"/>
                <a:cs typeface="Mangal"/>
              </a:rPr>
              <a:t>Higher income levels</a:t>
            </a:r>
          </a:p>
          <a:p>
            <a:endParaRPr lang="en-US" dirty="0"/>
          </a:p>
        </p:txBody>
      </p:sp>
    </p:spTree>
    <p:extLst>
      <p:ext uri="{BB962C8B-B14F-4D97-AF65-F5344CB8AC3E}">
        <p14:creationId xmlns:p14="http://schemas.microsoft.com/office/powerpoint/2010/main" val="130148585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Have no effect on</a:t>
            </a:r>
          </a:p>
          <a:p>
            <a:pPr marL="687388" marR="0" lvl="0" indent="-342900">
              <a:lnSpc>
                <a:spcPct val="115000"/>
              </a:lnSpc>
              <a:spcBef>
                <a:spcPts val="0"/>
              </a:spcBef>
              <a:spcAft>
                <a:spcPts val="0"/>
              </a:spcAft>
              <a:buFont typeface="+mj-lt"/>
              <a:buAutoNum type="alphaLcParenR"/>
            </a:pPr>
            <a:r>
              <a:rPr lang="en-US" dirty="0">
                <a:ea typeface="SimSun"/>
                <a:cs typeface="Mangal"/>
              </a:rPr>
              <a:t>Increase</a:t>
            </a:r>
          </a:p>
          <a:p>
            <a:pPr marL="687388" marR="0" lvl="0" indent="-342900">
              <a:lnSpc>
                <a:spcPct val="115000"/>
              </a:lnSpc>
              <a:spcBef>
                <a:spcPts val="0"/>
              </a:spcBef>
              <a:spcAft>
                <a:spcPts val="0"/>
              </a:spcAft>
              <a:buFont typeface="+mj-lt"/>
              <a:buAutoNum type="alphaLcParenR"/>
            </a:pPr>
            <a:r>
              <a:rPr lang="en-US" dirty="0">
                <a:ea typeface="SimSun"/>
                <a:cs typeface="Mangal"/>
              </a:rPr>
              <a:t>Eliminates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ea typeface="SimSun"/>
                <a:cs typeface="Mangal"/>
              </a:rPr>
              <a:t>Increase your stress level</a:t>
            </a:r>
          </a:p>
          <a:p>
            <a:pPr marL="687388" marR="0" lvl="0" indent="-342900">
              <a:lnSpc>
                <a:spcPct val="115000"/>
              </a:lnSpc>
              <a:spcBef>
                <a:spcPts val="0"/>
              </a:spcBef>
              <a:spcAft>
                <a:spcPts val="0"/>
              </a:spcAft>
              <a:buFont typeface="+mj-lt"/>
              <a:buAutoNum type="alphaLcParenR"/>
            </a:pPr>
            <a:r>
              <a:rPr lang="en-US" dirty="0">
                <a:ea typeface="SimSun"/>
                <a:cs typeface="Mangal"/>
              </a:rPr>
              <a:t>Organize your desktop</a:t>
            </a:r>
          </a:p>
          <a:p>
            <a:pPr marL="687388" marR="0" lvl="0" indent="-342900">
              <a:lnSpc>
                <a:spcPct val="115000"/>
              </a:lnSpc>
              <a:spcBef>
                <a:spcPts val="0"/>
              </a:spcBef>
              <a:spcAft>
                <a:spcPts val="0"/>
              </a:spcAft>
              <a:buFont typeface="+mj-lt"/>
              <a:buAutoNum type="alphaLcParenR"/>
            </a:pPr>
            <a:r>
              <a:rPr lang="en-US" dirty="0">
                <a:ea typeface="SimSun"/>
                <a:cs typeface="Mangal"/>
              </a:rPr>
              <a:t>Lower your BMI</a:t>
            </a:r>
          </a:p>
          <a:p>
            <a:pPr marL="687388" marR="0" lvl="0" indent="-342900">
              <a:lnSpc>
                <a:spcPct val="115000"/>
              </a:lnSpc>
              <a:spcBef>
                <a:spcPts val="0"/>
              </a:spcBef>
              <a:spcAft>
                <a:spcPts val="0"/>
              </a:spcAft>
              <a:buFont typeface="+mj-lt"/>
              <a:buAutoNum type="alphaLcParenR"/>
            </a:pPr>
            <a:r>
              <a:rPr lang="en-US" dirty="0">
                <a:ea typeface="SimSun"/>
                <a:cs typeface="Mangal"/>
              </a:rPr>
              <a:t>Ease some of the physical tension</a:t>
            </a:r>
          </a:p>
          <a:p>
            <a:endParaRPr lang="en-US" dirty="0"/>
          </a:p>
        </p:txBody>
      </p:sp>
    </p:spTree>
    <p:extLst>
      <p:ext uri="{BB962C8B-B14F-4D97-AF65-F5344CB8AC3E}">
        <p14:creationId xmlns:p14="http://schemas.microsoft.com/office/powerpoint/2010/main" val="30632197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Roll your head</a:t>
            </a:r>
          </a:p>
          <a:p>
            <a:pPr marL="687388" marR="0" lvl="0" indent="-342900">
              <a:lnSpc>
                <a:spcPct val="115000"/>
              </a:lnSpc>
              <a:spcBef>
                <a:spcPts val="0"/>
              </a:spcBef>
              <a:spcAft>
                <a:spcPts val="0"/>
              </a:spcAft>
              <a:buFont typeface="+mj-lt"/>
              <a:buAutoNum type="alphaLcParenR"/>
            </a:pPr>
            <a:r>
              <a:rPr lang="en-US" dirty="0">
                <a:ea typeface="SimSun"/>
                <a:cs typeface="Mangal"/>
              </a:rPr>
              <a:t>Stand with your left hand on your left hip</a:t>
            </a:r>
          </a:p>
          <a:p>
            <a:pPr marL="687388" marR="0" lvl="0" indent="-342900">
              <a:lnSpc>
                <a:spcPct val="115000"/>
              </a:lnSpc>
              <a:spcBef>
                <a:spcPts val="0"/>
              </a:spcBef>
              <a:spcAft>
                <a:spcPts val="0"/>
              </a:spcAft>
              <a:buFont typeface="+mj-lt"/>
              <a:buAutoNum type="alphaLcParenR"/>
            </a:pPr>
            <a:r>
              <a:rPr lang="en-US" dirty="0">
                <a:ea typeface="SimSun"/>
                <a:cs typeface="Mangal"/>
              </a:rPr>
              <a:t>Let your chin hang down to your chest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ea typeface="SimSun"/>
                <a:cs typeface="Mangal"/>
              </a:rPr>
              <a:t>Stand, both hands in small of back, arch your back, feel the stretch</a:t>
            </a:r>
          </a:p>
          <a:p>
            <a:pPr marL="687388" marR="0" lvl="0" indent="-342900">
              <a:lnSpc>
                <a:spcPct val="115000"/>
              </a:lnSpc>
              <a:spcBef>
                <a:spcPts val="0"/>
              </a:spcBef>
              <a:spcAft>
                <a:spcPts val="0"/>
              </a:spcAft>
              <a:buFont typeface="+mj-lt"/>
              <a:buAutoNum type="alphaLcParenR"/>
            </a:pPr>
            <a:r>
              <a:rPr lang="en-US" dirty="0">
                <a:ea typeface="SimSun"/>
                <a:cs typeface="Mangal"/>
              </a:rPr>
              <a:t>Both hands in small of back, arch your back, stand, feel the stretch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a:p>
        </p:txBody>
      </p:sp>
    </p:spTree>
    <p:extLst>
      <p:ext uri="{BB962C8B-B14F-4D97-AF65-F5344CB8AC3E}">
        <p14:creationId xmlns:p14="http://schemas.microsoft.com/office/powerpoint/2010/main" val="355344733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physical side effect of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Insomnia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health</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at your desk to reduce stress right now?</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Stretches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a:t>
            </a:r>
            <a:endParaRPr lang="en-US" dirty="0">
              <a:ea typeface="SimSun"/>
              <a:cs typeface="Mangal"/>
            </a:endParaRPr>
          </a:p>
          <a:p>
            <a:endParaRPr lang="en-US" dirty="0"/>
          </a:p>
        </p:txBody>
      </p:sp>
    </p:spTree>
    <p:extLst>
      <p:ext uri="{BB962C8B-B14F-4D97-AF65-F5344CB8AC3E}">
        <p14:creationId xmlns:p14="http://schemas.microsoft.com/office/powerpoint/2010/main" val="3888870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Stress Management</a:t>
            </a:r>
          </a:p>
        </p:txBody>
      </p:sp>
    </p:spTree>
    <p:extLst>
      <p:ext uri="{BB962C8B-B14F-4D97-AF65-F5344CB8AC3E}">
        <p14:creationId xmlns:p14="http://schemas.microsoft.com/office/powerpoint/2010/main" val="277567359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not a stretching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Lumbar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Neck roll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Deep breathing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Side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a physical benefit of deep breathing?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Clearing of the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appetite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Shoulder rolls</a:t>
            </a:r>
            <a:endParaRPr lang="en-US" dirty="0">
              <a:ea typeface="SimSun"/>
              <a:cs typeface="Mangal"/>
            </a:endParaRPr>
          </a:p>
          <a:p>
            <a:endParaRPr lang="en-US" dirty="0"/>
          </a:p>
        </p:txBody>
      </p:sp>
    </p:spTree>
    <p:extLst>
      <p:ext uri="{BB962C8B-B14F-4D97-AF65-F5344CB8AC3E}">
        <p14:creationId xmlns:p14="http://schemas.microsoft.com/office/powerpoint/2010/main" val="23950523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one of these is a relaxation technique?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Breathing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Working faster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Scrunching your eyes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crowded places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All of these are physical side effects of stress except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susceptibility to illness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Increased risk of heart attack and stroke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Higher income levels</a:t>
            </a:r>
            <a:endParaRPr lang="en-US" dirty="0">
              <a:ea typeface="SimSun"/>
              <a:cs typeface="Mangal"/>
            </a:endParaRPr>
          </a:p>
          <a:p>
            <a:endParaRPr lang="en-US" dirty="0"/>
          </a:p>
        </p:txBody>
      </p:sp>
    </p:spTree>
    <p:extLst>
      <p:ext uri="{BB962C8B-B14F-4D97-AF65-F5344CB8AC3E}">
        <p14:creationId xmlns:p14="http://schemas.microsoft.com/office/powerpoint/2010/main" val="32418537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The above effects ____________ the longer you are stressed.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Have no effect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What can soothing stretches help you do?</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Organize your desktop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Lower your BMI</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Ease some of the physical tension</a:t>
            </a:r>
            <a:endParaRPr lang="en-US" dirty="0">
              <a:ea typeface="SimSun"/>
              <a:cs typeface="Mangal"/>
            </a:endParaRPr>
          </a:p>
          <a:p>
            <a:endParaRPr lang="en-US" dirty="0"/>
          </a:p>
        </p:txBody>
      </p:sp>
    </p:spTree>
    <p:extLst>
      <p:ext uri="{BB962C8B-B14F-4D97-AF65-F5344CB8AC3E}">
        <p14:creationId xmlns:p14="http://schemas.microsoft.com/office/powerpoint/2010/main" val="31309896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the proper first step to doing a neck roll?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Relax your shoulders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Roll your head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with your left hand on your left 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Let your chin hang down to your chest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Which of these is in the proper order for doing a lumbar stretch?</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Stand, both hands in small of back, arch your back,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Both hands in small of back, arch your back, stand, feel the stretch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Stand, feel the stretch, arch your back, hands in small of back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Hands in small of back, stand, feel the stretch, arch your back</a:t>
            </a:r>
            <a:endParaRPr lang="en-US" dirty="0">
              <a:ea typeface="SimSun"/>
              <a:cs typeface="Mangal"/>
            </a:endParaRPr>
          </a:p>
          <a:p>
            <a:endParaRPr lang="en-US" dirty="0"/>
          </a:p>
        </p:txBody>
      </p:sp>
    </p:spTree>
    <p:extLst>
      <p:ext uri="{BB962C8B-B14F-4D97-AF65-F5344CB8AC3E}">
        <p14:creationId xmlns:p14="http://schemas.microsoft.com/office/powerpoint/2010/main" val="24551405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Ten: </a:t>
            </a:r>
            <a:br>
              <a:rPr lang="en-US" dirty="0"/>
            </a:br>
            <a:r>
              <a:rPr lang="en-US" dirty="0"/>
              <a:t>Coping with Major Events</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sz="2800" i="1" dirty="0"/>
              <a:t> </a:t>
            </a:r>
            <a:r>
              <a:rPr lang="en-US" sz="2800" i="1" dirty="0">
                <a:latin typeface="Cambria"/>
                <a:ea typeface="Times New Roman"/>
                <a:cs typeface="Times New Roman"/>
              </a:rPr>
              <a:t>Stress is like an iceberg. We can see one-eighth of it above, but what about what’s below?</a:t>
            </a:r>
            <a:endParaRPr lang="en-US" sz="2800" i="1" dirty="0">
              <a:ea typeface="Times New Roman"/>
              <a:cs typeface="Times New Roman"/>
            </a:endParaRPr>
          </a:p>
          <a:p>
            <a:pPr algn="ctr">
              <a:lnSpc>
                <a:spcPct val="115000"/>
              </a:lnSpc>
              <a:spcBef>
                <a:spcPts val="0"/>
              </a:spcBef>
              <a:spcAft>
                <a:spcPts val="1000"/>
              </a:spcAft>
            </a:pPr>
            <a:r>
              <a:rPr lang="en-US" sz="2800" b="1" i="1" dirty="0">
                <a:latin typeface="Cambria"/>
                <a:ea typeface="Times New Roman"/>
                <a:cs typeface="Times New Roman"/>
              </a:rPr>
              <a:t>Patrice O’Connor</a:t>
            </a:r>
            <a:endParaRPr lang="en-US" sz="2800" b="1" i="1" dirty="0">
              <a:ea typeface="Times New Roman"/>
              <a:cs typeface="Times New Roman"/>
            </a:endParaRPr>
          </a:p>
        </p:txBody>
      </p:sp>
      <p:sp>
        <p:nvSpPr>
          <p:cNvPr id="3" name="Content Placeholder 2"/>
          <p:cNvSpPr>
            <a:spLocks noGrp="1"/>
          </p:cNvSpPr>
          <p:nvPr>
            <p:ph type="body" sz="quarter" idx="11"/>
          </p:nvPr>
        </p:nvSpPr>
        <p:spPr/>
        <p:txBody>
          <a:bodyPr rtlCol="0">
            <a:normAutofit fontScale="92500" lnSpcReduction="10000"/>
          </a:bodyPr>
          <a:lstStyle/>
          <a:p>
            <a:pPr eaLnBrk="1" fontAlgn="auto" hangingPunct="1">
              <a:spcAft>
                <a:spcPts val="0"/>
              </a:spcAft>
              <a:defRPr/>
            </a:pPr>
            <a:r>
              <a:rPr lang="en-US" dirty="0"/>
              <a:t>The tools that we have discussed so far will help you manage and reduce stress in your everyday life. </a:t>
            </a:r>
          </a:p>
          <a:p>
            <a:pPr eaLnBrk="1" fontAlgn="auto" hangingPunct="1">
              <a:spcAft>
                <a:spcPts val="0"/>
              </a:spcAft>
              <a:defRPr/>
            </a:pPr>
            <a:r>
              <a:rPr lang="en-US" dirty="0"/>
              <a:t>However, as you encounter stressful events, your toolbox will have to grow, too. </a:t>
            </a:r>
          </a:p>
          <a:p>
            <a:pPr eaLnBrk="1" fontAlgn="auto" hangingPunct="1">
              <a:spcAft>
                <a:spcPts val="0"/>
              </a:spcAft>
              <a:defRPr/>
            </a:pPr>
            <a:r>
              <a:rPr lang="en-US" dirty="0"/>
              <a:t>This module will explore how to prepare for major stressful events, and what to do when those events happen.</a:t>
            </a:r>
            <a:endParaRPr lang="en-CA"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6052DFD-43E8-42F7-9B0C-46EF302117E6}"/>
              </a:ext>
            </a:extLst>
          </p:cNvPr>
          <p:cNvSpPr>
            <a:spLocks noGrp="1"/>
          </p:cNvSpPr>
          <p:nvPr>
            <p:ph sz="quarter" idx="11"/>
          </p:nvPr>
        </p:nvSpPr>
        <p:spPr/>
        <p:txBody>
          <a:bodyPr/>
          <a:lstStyle/>
          <a:p>
            <a:endParaRPr lang="en-US"/>
          </a:p>
        </p:txBody>
      </p:sp>
      <p:sp>
        <p:nvSpPr>
          <p:cNvPr id="51203" name="Title 1"/>
          <p:cNvSpPr>
            <a:spLocks noGrp="1"/>
          </p:cNvSpPr>
          <p:nvPr>
            <p:ph type="title"/>
          </p:nvPr>
        </p:nvSpPr>
        <p:spPr/>
        <p:txBody>
          <a:bodyPr/>
          <a:lstStyle/>
          <a:p>
            <a:pPr eaLnBrk="1" hangingPunct="1"/>
            <a:r>
              <a:rPr lang="en-US" dirty="0"/>
              <a:t>Establishing a Support System</a:t>
            </a:r>
          </a:p>
        </p:txBody>
      </p:sp>
      <p:grpSp>
        <p:nvGrpSpPr>
          <p:cNvPr id="2" name="Group 1">
            <a:extLst>
              <a:ext uri="{FF2B5EF4-FFF2-40B4-BE49-F238E27FC236}">
                <a16:creationId xmlns:a16="http://schemas.microsoft.com/office/drawing/2014/main" id="{C031F6BD-D48E-48D7-8341-6DD5C954C53E}"/>
              </a:ext>
            </a:extLst>
          </p:cNvPr>
          <p:cNvGrpSpPr/>
          <p:nvPr/>
        </p:nvGrpSpPr>
        <p:grpSpPr>
          <a:xfrm>
            <a:off x="1604793" y="1602772"/>
            <a:ext cx="5934413" cy="4520816"/>
            <a:chOff x="1604793" y="1602772"/>
            <a:chExt cx="5934413" cy="4520816"/>
          </a:xfrm>
        </p:grpSpPr>
        <p:sp>
          <p:nvSpPr>
            <p:cNvPr id="4" name="Freeform: Shape 3">
              <a:extLst>
                <a:ext uri="{FF2B5EF4-FFF2-40B4-BE49-F238E27FC236}">
                  <a16:creationId xmlns:a16="http://schemas.microsoft.com/office/drawing/2014/main" id="{9F65EF31-A931-4D8C-89E4-0114648C9A93}"/>
                </a:ext>
              </a:extLst>
            </p:cNvPr>
            <p:cNvSpPr/>
            <p:nvPr/>
          </p:nvSpPr>
          <p:spPr>
            <a:xfrm rot="21600000">
              <a:off x="2066522" y="1602772"/>
              <a:ext cx="5472684" cy="923461"/>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a:solidFill>
              <a:srgbClr val="9BBB59"/>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638085" tIns="110491"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Network of family and friends</a:t>
              </a:r>
            </a:p>
          </p:txBody>
        </p:sp>
        <p:sp>
          <p:nvSpPr>
            <p:cNvPr id="5" name="Oval 4">
              <a:extLst>
                <a:ext uri="{FF2B5EF4-FFF2-40B4-BE49-F238E27FC236}">
                  <a16:creationId xmlns:a16="http://schemas.microsoft.com/office/drawing/2014/main" id="{20F65EA8-4C07-433C-8866-8C269FDAE398}"/>
                </a:ext>
              </a:extLst>
            </p:cNvPr>
            <p:cNvSpPr/>
            <p:nvPr/>
          </p:nvSpPr>
          <p:spPr>
            <a:xfrm>
              <a:off x="1604793" y="1602773"/>
              <a:ext cx="923459" cy="923459"/>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C33485BB-5690-446E-A7B3-180F0BAB7736}"/>
                </a:ext>
              </a:extLst>
            </p:cNvPr>
            <p:cNvSpPr/>
            <p:nvPr/>
          </p:nvSpPr>
          <p:spPr>
            <a:xfrm rot="21600000">
              <a:off x="2066522" y="2801891"/>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a:solidFill>
              <a:srgbClr val="5CB37C"/>
            </a:solidFill>
          </p:spPr>
          <p:style>
            <a:lnRef idx="2">
              <a:schemeClr val="lt1">
                <a:hueOff val="0"/>
                <a:satOff val="0"/>
                <a:lumOff val="0"/>
                <a:alphaOff val="0"/>
              </a:schemeClr>
            </a:lnRef>
            <a:fillRef idx="1">
              <a:scrgbClr r="0" g="0" b="0"/>
            </a:fillRef>
            <a:effectRef idx="0">
              <a:schemeClr val="accent3">
                <a:hueOff val="3750088"/>
                <a:satOff val="-5627"/>
                <a:lumOff val="-915"/>
                <a:alphaOff val="0"/>
              </a:schemeClr>
            </a:effectRef>
            <a:fontRef idx="minor">
              <a:schemeClr val="lt1"/>
            </a:fontRef>
          </p:style>
          <p:txBody>
            <a:bodyPr spcFirstLastPara="0" vert="horz" wrap="square" lIns="638085" tIns="110491"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Even in good times</a:t>
              </a:r>
            </a:p>
          </p:txBody>
        </p:sp>
        <p:sp>
          <p:nvSpPr>
            <p:cNvPr id="7" name="Oval 6">
              <a:extLst>
                <a:ext uri="{FF2B5EF4-FFF2-40B4-BE49-F238E27FC236}">
                  <a16:creationId xmlns:a16="http://schemas.microsoft.com/office/drawing/2014/main" id="{903CC93E-D0C7-4132-9790-2D42B9B95F9B}"/>
                </a:ext>
              </a:extLst>
            </p:cNvPr>
            <p:cNvSpPr/>
            <p:nvPr/>
          </p:nvSpPr>
          <p:spPr>
            <a:xfrm>
              <a:off x="1604793" y="2801892"/>
              <a:ext cx="923459" cy="923459"/>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505F9534-2056-4AE7-A604-5FAE5F122399}"/>
                </a:ext>
              </a:extLst>
            </p:cNvPr>
            <p:cNvSpPr/>
            <p:nvPr/>
          </p:nvSpPr>
          <p:spPr>
            <a:xfrm rot="21600000">
              <a:off x="2066522" y="4001010"/>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a:solidFill>
              <a:srgbClr val="608CAB"/>
            </a:solidFill>
          </p:spPr>
          <p:style>
            <a:lnRef idx="2">
              <a:schemeClr val="lt1">
                <a:hueOff val="0"/>
                <a:satOff val="0"/>
                <a:lumOff val="0"/>
                <a:alphaOff val="0"/>
              </a:schemeClr>
            </a:lnRef>
            <a:fillRef idx="1">
              <a:scrgbClr r="0" g="0" b="0"/>
            </a:fillRef>
            <a:effectRef idx="0">
              <a:schemeClr val="accent3">
                <a:hueOff val="7500176"/>
                <a:satOff val="-11253"/>
                <a:lumOff val="-1830"/>
                <a:alphaOff val="0"/>
              </a:schemeClr>
            </a:effectRef>
            <a:fontRef idx="minor">
              <a:schemeClr val="lt1"/>
            </a:fontRef>
          </p:style>
          <p:txBody>
            <a:bodyPr spcFirstLastPara="0" vert="horz" wrap="square" lIns="638085" tIns="110491"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Take advantage of support</a:t>
              </a:r>
            </a:p>
          </p:txBody>
        </p:sp>
        <p:sp>
          <p:nvSpPr>
            <p:cNvPr id="9" name="Oval 8">
              <a:extLst>
                <a:ext uri="{FF2B5EF4-FFF2-40B4-BE49-F238E27FC236}">
                  <a16:creationId xmlns:a16="http://schemas.microsoft.com/office/drawing/2014/main" id="{B0D2E174-5658-475A-A3B7-627ABDFC90DE}"/>
                </a:ext>
              </a:extLst>
            </p:cNvPr>
            <p:cNvSpPr/>
            <p:nvPr/>
          </p:nvSpPr>
          <p:spPr>
            <a:xfrm>
              <a:off x="1604793" y="4001011"/>
              <a:ext cx="923459" cy="923459"/>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76E5E0B2-6336-4F4D-9375-87418DCC3AA1}"/>
                </a:ext>
              </a:extLst>
            </p:cNvPr>
            <p:cNvSpPr/>
            <p:nvPr/>
          </p:nvSpPr>
          <p:spPr>
            <a:xfrm rot="21600000">
              <a:off x="2066522" y="5200128"/>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a:solidFill>
              <a:srgbClr val="8064A2"/>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txBody>
            <a:bodyPr spcFirstLastPara="0" vert="horz" wrap="square" lIns="638085" tIns="110491" rIns="206248"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t>Great investment</a:t>
              </a:r>
            </a:p>
          </p:txBody>
        </p:sp>
        <p:sp>
          <p:nvSpPr>
            <p:cNvPr id="11" name="Oval 10">
              <a:extLst>
                <a:ext uri="{FF2B5EF4-FFF2-40B4-BE49-F238E27FC236}">
                  <a16:creationId xmlns:a16="http://schemas.microsoft.com/office/drawing/2014/main" id="{AD2BDE3C-F2E7-4672-A163-2458B3D0A21A}"/>
                </a:ext>
              </a:extLst>
            </p:cNvPr>
            <p:cNvSpPr/>
            <p:nvPr/>
          </p:nvSpPr>
          <p:spPr>
            <a:xfrm>
              <a:off x="1604793" y="5200129"/>
              <a:ext cx="923459" cy="923459"/>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E7E6AC8-8993-4EC8-A26F-1E01BD73F8AA}"/>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pPr eaLnBrk="1" hangingPunct="1"/>
            <a:r>
              <a:rPr lang="en-US" dirty="0"/>
              <a:t>Creating a Plan</a:t>
            </a:r>
          </a:p>
        </p:txBody>
      </p:sp>
      <p:grpSp>
        <p:nvGrpSpPr>
          <p:cNvPr id="2" name="Group 1">
            <a:extLst>
              <a:ext uri="{FF2B5EF4-FFF2-40B4-BE49-F238E27FC236}">
                <a16:creationId xmlns:a16="http://schemas.microsoft.com/office/drawing/2014/main" id="{3374D729-9C46-41C3-8DFC-3D6CFDC4E761}"/>
              </a:ext>
            </a:extLst>
          </p:cNvPr>
          <p:cNvGrpSpPr/>
          <p:nvPr/>
        </p:nvGrpSpPr>
        <p:grpSpPr>
          <a:xfrm>
            <a:off x="457200" y="1764876"/>
            <a:ext cx="8229600" cy="4196610"/>
            <a:chOff x="457200" y="1764876"/>
            <a:chExt cx="8229600" cy="4196610"/>
          </a:xfrm>
        </p:grpSpPr>
        <p:sp>
          <p:nvSpPr>
            <p:cNvPr id="4" name="Freeform: Shape 3">
              <a:extLst>
                <a:ext uri="{FF2B5EF4-FFF2-40B4-BE49-F238E27FC236}">
                  <a16:creationId xmlns:a16="http://schemas.microsoft.com/office/drawing/2014/main" id="{20D41D8F-A655-47CC-AF8F-EFCE4E1CEB43}"/>
                </a:ext>
              </a:extLst>
            </p:cNvPr>
            <p:cNvSpPr/>
            <p:nvPr/>
          </p:nvSpPr>
          <p:spPr>
            <a:xfrm>
              <a:off x="457200" y="176487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b="1" kern="1200" dirty="0"/>
                <a:t>Keeps you on top of things</a:t>
              </a:r>
            </a:p>
          </p:txBody>
        </p:sp>
        <p:sp>
          <p:nvSpPr>
            <p:cNvPr id="5" name="Freeform: Shape 4">
              <a:extLst>
                <a:ext uri="{FF2B5EF4-FFF2-40B4-BE49-F238E27FC236}">
                  <a16:creationId xmlns:a16="http://schemas.microsoft.com/office/drawing/2014/main" id="{CB9B1DE6-CFA1-4111-82EA-9EC36C79D620}"/>
                </a:ext>
              </a:extLst>
            </p:cNvPr>
            <p:cNvSpPr/>
            <p:nvPr/>
          </p:nvSpPr>
          <p:spPr>
            <a:xfrm>
              <a:off x="457200" y="321558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b="1" kern="1200" dirty="0"/>
                <a:t>Power over the situation</a:t>
              </a:r>
            </a:p>
          </p:txBody>
        </p:sp>
        <p:sp>
          <p:nvSpPr>
            <p:cNvPr id="6" name="Freeform: Shape 5">
              <a:extLst>
                <a:ext uri="{FF2B5EF4-FFF2-40B4-BE49-F238E27FC236}">
                  <a16:creationId xmlns:a16="http://schemas.microsoft.com/office/drawing/2014/main" id="{8C263FB8-2008-4483-B1CB-E2DF87154A69}"/>
                </a:ext>
              </a:extLst>
            </p:cNvPr>
            <p:cNvSpPr/>
            <p:nvPr/>
          </p:nvSpPr>
          <p:spPr>
            <a:xfrm>
              <a:off x="457200" y="466629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b="1" kern="1200" dirty="0"/>
                <a:t>Can restore a bit of order</a:t>
              </a:r>
            </a:p>
          </p:txBody>
        </p:sp>
      </p:gr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FA2E113-5089-47DE-91D6-3BF9F30C5E70}"/>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pPr eaLnBrk="1" hangingPunct="1"/>
            <a:r>
              <a:rPr lang="en-US" dirty="0"/>
              <a:t>Knowing When to Seek Help</a:t>
            </a:r>
          </a:p>
        </p:txBody>
      </p:sp>
      <p:grpSp>
        <p:nvGrpSpPr>
          <p:cNvPr id="2" name="Group 1">
            <a:extLst>
              <a:ext uri="{FF2B5EF4-FFF2-40B4-BE49-F238E27FC236}">
                <a16:creationId xmlns:a16="http://schemas.microsoft.com/office/drawing/2014/main" id="{829DC48E-A205-4F2E-BBBE-B73336D44FB2}"/>
              </a:ext>
            </a:extLst>
          </p:cNvPr>
          <p:cNvGrpSpPr/>
          <p:nvPr/>
        </p:nvGrpSpPr>
        <p:grpSpPr>
          <a:xfrm>
            <a:off x="492689" y="1682251"/>
            <a:ext cx="8158620" cy="4361859"/>
            <a:chOff x="492689" y="1682251"/>
            <a:chExt cx="8158620" cy="4361859"/>
          </a:xfrm>
        </p:grpSpPr>
        <p:sp>
          <p:nvSpPr>
            <p:cNvPr id="4" name="Freeform: Shape 3">
              <a:extLst>
                <a:ext uri="{FF2B5EF4-FFF2-40B4-BE49-F238E27FC236}">
                  <a16:creationId xmlns:a16="http://schemas.microsoft.com/office/drawing/2014/main" id="{D090F7A2-8A12-4F5B-B901-0C8CD83741E3}"/>
                </a:ext>
              </a:extLst>
            </p:cNvPr>
            <p:cNvSpPr/>
            <p:nvPr/>
          </p:nvSpPr>
          <p:spPr>
            <a:xfrm>
              <a:off x="651495" y="1854291"/>
              <a:ext cx="3811333" cy="1191041"/>
            </a:xfrm>
            <a:custGeom>
              <a:avLst/>
              <a:gdLst>
                <a:gd name="connsiteX0" fmla="*/ 0 w 3811333"/>
                <a:gd name="connsiteY0" fmla="*/ 0 h 1191041"/>
                <a:gd name="connsiteX1" fmla="*/ 3811333 w 3811333"/>
                <a:gd name="connsiteY1" fmla="*/ 0 h 1191041"/>
                <a:gd name="connsiteX2" fmla="*/ 3811333 w 3811333"/>
                <a:gd name="connsiteY2" fmla="*/ 1191041 h 1191041"/>
                <a:gd name="connsiteX3" fmla="*/ 0 w 3811333"/>
                <a:gd name="connsiteY3" fmla="*/ 1191041 h 1191041"/>
                <a:gd name="connsiteX4" fmla="*/ 0 w 3811333"/>
                <a:gd name="connsiteY4" fmla="*/ 0 h 1191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333" h="1191041">
                  <a:moveTo>
                    <a:pt x="0" y="0"/>
                  </a:moveTo>
                  <a:lnTo>
                    <a:pt x="3811333" y="0"/>
                  </a:lnTo>
                  <a:lnTo>
                    <a:pt x="3811333" y="1191041"/>
                  </a:lnTo>
                  <a:lnTo>
                    <a:pt x="0" y="1191041"/>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Objective third party</a:t>
              </a:r>
            </a:p>
          </p:txBody>
        </p:sp>
        <p:sp>
          <p:nvSpPr>
            <p:cNvPr id="5" name="Rectangle 4">
              <a:extLst>
                <a:ext uri="{FF2B5EF4-FFF2-40B4-BE49-F238E27FC236}">
                  <a16:creationId xmlns:a16="http://schemas.microsoft.com/office/drawing/2014/main" id="{A08F092E-7DA0-4854-B2EE-B2F55D954DB4}"/>
                </a:ext>
              </a:extLst>
            </p:cNvPr>
            <p:cNvSpPr/>
            <p:nvPr/>
          </p:nvSpPr>
          <p:spPr>
            <a:xfrm>
              <a:off x="492689" y="1682251"/>
              <a:ext cx="833729" cy="1250593"/>
            </a:xfrm>
            <a:prstGeom prst="rect">
              <a:avLst/>
            </a:prstGeom>
            <a:solidFill>
              <a:srgbClr val="9BBB59"/>
            </a:solidFill>
            <a:ln>
              <a:noFill/>
            </a:ln>
          </p:spPr>
          <p:style>
            <a:lnRef idx="2">
              <a:scrgbClr r="0" g="0" b="0"/>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55C4CA5-A9A8-4792-BDB4-9A9454C78F9C}"/>
                </a:ext>
              </a:extLst>
            </p:cNvPr>
            <p:cNvSpPr/>
            <p:nvPr/>
          </p:nvSpPr>
          <p:spPr>
            <a:xfrm>
              <a:off x="4839976" y="1854291"/>
              <a:ext cx="3811333" cy="1191041"/>
            </a:xfrm>
            <a:custGeom>
              <a:avLst/>
              <a:gdLst>
                <a:gd name="connsiteX0" fmla="*/ 0 w 3811333"/>
                <a:gd name="connsiteY0" fmla="*/ 0 h 1191041"/>
                <a:gd name="connsiteX1" fmla="*/ 3811333 w 3811333"/>
                <a:gd name="connsiteY1" fmla="*/ 0 h 1191041"/>
                <a:gd name="connsiteX2" fmla="*/ 3811333 w 3811333"/>
                <a:gd name="connsiteY2" fmla="*/ 1191041 h 1191041"/>
                <a:gd name="connsiteX3" fmla="*/ 0 w 3811333"/>
                <a:gd name="connsiteY3" fmla="*/ 1191041 h 1191041"/>
                <a:gd name="connsiteX4" fmla="*/ 0 w 3811333"/>
                <a:gd name="connsiteY4" fmla="*/ 0 h 1191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333" h="1191041">
                  <a:moveTo>
                    <a:pt x="0" y="0"/>
                  </a:moveTo>
                  <a:lnTo>
                    <a:pt x="3811333" y="0"/>
                  </a:lnTo>
                  <a:lnTo>
                    <a:pt x="3811333" y="1191041"/>
                  </a:lnTo>
                  <a:lnTo>
                    <a:pt x="0" y="1191041"/>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Feedback</a:t>
              </a:r>
            </a:p>
          </p:txBody>
        </p:sp>
        <p:sp>
          <p:nvSpPr>
            <p:cNvPr id="7" name="Rectangle 6">
              <a:extLst>
                <a:ext uri="{FF2B5EF4-FFF2-40B4-BE49-F238E27FC236}">
                  <a16:creationId xmlns:a16="http://schemas.microsoft.com/office/drawing/2014/main" id="{3060E706-413A-4E83-BC03-AD875F6A4949}"/>
                </a:ext>
              </a:extLst>
            </p:cNvPr>
            <p:cNvSpPr/>
            <p:nvPr/>
          </p:nvSpPr>
          <p:spPr>
            <a:xfrm>
              <a:off x="4681171" y="1682251"/>
              <a:ext cx="833729" cy="1250593"/>
            </a:xfrm>
            <a:prstGeom prst="rect">
              <a:avLst/>
            </a:prstGeom>
            <a:solidFill>
              <a:schemeClr val="accent6"/>
            </a:solidFill>
            <a:ln>
              <a:noFill/>
            </a:ln>
          </p:spPr>
          <p:style>
            <a:lnRef idx="2">
              <a:scrgbClr r="0" g="0" b="0"/>
            </a:lnRef>
            <a:fillRef idx="1">
              <a:scrgbClr r="0" g="0" b="0"/>
            </a:fillRef>
            <a:effectRef idx="0">
              <a:schemeClr val="accent3">
                <a:tint val="50000"/>
                <a:hueOff val="2688050"/>
                <a:satOff val="-3527"/>
                <a:lumOff val="-347"/>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57A64CE-6505-488D-A8AF-2D42C34C72EF}"/>
                </a:ext>
              </a:extLst>
            </p:cNvPr>
            <p:cNvSpPr/>
            <p:nvPr/>
          </p:nvSpPr>
          <p:spPr>
            <a:xfrm>
              <a:off x="651495" y="3353680"/>
              <a:ext cx="3811333" cy="1191041"/>
            </a:xfrm>
            <a:custGeom>
              <a:avLst/>
              <a:gdLst>
                <a:gd name="connsiteX0" fmla="*/ 0 w 3811333"/>
                <a:gd name="connsiteY0" fmla="*/ 0 h 1191041"/>
                <a:gd name="connsiteX1" fmla="*/ 3811333 w 3811333"/>
                <a:gd name="connsiteY1" fmla="*/ 0 h 1191041"/>
                <a:gd name="connsiteX2" fmla="*/ 3811333 w 3811333"/>
                <a:gd name="connsiteY2" fmla="*/ 1191041 h 1191041"/>
                <a:gd name="connsiteX3" fmla="*/ 0 w 3811333"/>
                <a:gd name="connsiteY3" fmla="*/ 1191041 h 1191041"/>
                <a:gd name="connsiteX4" fmla="*/ 0 w 3811333"/>
                <a:gd name="connsiteY4" fmla="*/ 0 h 1191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333" h="1191041">
                  <a:moveTo>
                    <a:pt x="0" y="0"/>
                  </a:moveTo>
                  <a:lnTo>
                    <a:pt x="3811333" y="0"/>
                  </a:lnTo>
                  <a:lnTo>
                    <a:pt x="3811333" y="1191041"/>
                  </a:lnTo>
                  <a:lnTo>
                    <a:pt x="0" y="1191041"/>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Events close together</a:t>
              </a:r>
            </a:p>
          </p:txBody>
        </p:sp>
        <p:sp>
          <p:nvSpPr>
            <p:cNvPr id="9" name="Rectangle 8">
              <a:extLst>
                <a:ext uri="{FF2B5EF4-FFF2-40B4-BE49-F238E27FC236}">
                  <a16:creationId xmlns:a16="http://schemas.microsoft.com/office/drawing/2014/main" id="{FCC68923-1BBE-454B-B86F-D08675AADFC1}"/>
                </a:ext>
              </a:extLst>
            </p:cNvPr>
            <p:cNvSpPr/>
            <p:nvPr/>
          </p:nvSpPr>
          <p:spPr>
            <a:xfrm>
              <a:off x="492689" y="3181640"/>
              <a:ext cx="833729" cy="1250593"/>
            </a:xfrm>
            <a:prstGeom prst="rect">
              <a:avLst/>
            </a:prstGeom>
            <a:solidFill>
              <a:srgbClr val="8064A2"/>
            </a:solidFill>
            <a:ln>
              <a:noFill/>
            </a:ln>
          </p:spPr>
          <p:style>
            <a:lnRef idx="2">
              <a:scrgbClr r="0" g="0" b="0"/>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E59CCE60-586A-42F2-A0AA-6CB1F16352C6}"/>
                </a:ext>
              </a:extLst>
            </p:cNvPr>
            <p:cNvSpPr/>
            <p:nvPr/>
          </p:nvSpPr>
          <p:spPr>
            <a:xfrm>
              <a:off x="4839976" y="3353680"/>
              <a:ext cx="3811333" cy="1191041"/>
            </a:xfrm>
            <a:custGeom>
              <a:avLst/>
              <a:gdLst>
                <a:gd name="connsiteX0" fmla="*/ 0 w 3811333"/>
                <a:gd name="connsiteY0" fmla="*/ 0 h 1191041"/>
                <a:gd name="connsiteX1" fmla="*/ 3811333 w 3811333"/>
                <a:gd name="connsiteY1" fmla="*/ 0 h 1191041"/>
                <a:gd name="connsiteX2" fmla="*/ 3811333 w 3811333"/>
                <a:gd name="connsiteY2" fmla="*/ 1191041 h 1191041"/>
                <a:gd name="connsiteX3" fmla="*/ 0 w 3811333"/>
                <a:gd name="connsiteY3" fmla="*/ 1191041 h 1191041"/>
                <a:gd name="connsiteX4" fmla="*/ 0 w 3811333"/>
                <a:gd name="connsiteY4" fmla="*/ 0 h 1191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333" h="1191041">
                  <a:moveTo>
                    <a:pt x="0" y="0"/>
                  </a:moveTo>
                  <a:lnTo>
                    <a:pt x="3811333" y="0"/>
                  </a:lnTo>
                  <a:lnTo>
                    <a:pt x="3811333" y="1191041"/>
                  </a:lnTo>
                  <a:lnTo>
                    <a:pt x="0" y="1191041"/>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Not a sign of weakness</a:t>
              </a:r>
            </a:p>
          </p:txBody>
        </p:sp>
        <p:sp>
          <p:nvSpPr>
            <p:cNvPr id="11" name="Rectangle 10">
              <a:extLst>
                <a:ext uri="{FF2B5EF4-FFF2-40B4-BE49-F238E27FC236}">
                  <a16:creationId xmlns:a16="http://schemas.microsoft.com/office/drawing/2014/main" id="{90FB1D04-0CCE-4EB8-AE17-A5C366A6DE91}"/>
                </a:ext>
              </a:extLst>
            </p:cNvPr>
            <p:cNvSpPr/>
            <p:nvPr/>
          </p:nvSpPr>
          <p:spPr>
            <a:xfrm>
              <a:off x="4681171" y="3181640"/>
              <a:ext cx="833729" cy="1250593"/>
            </a:xfrm>
            <a:prstGeom prst="rect">
              <a:avLst/>
            </a:prstGeom>
            <a:solidFill>
              <a:srgbClr val="608CAB"/>
            </a:solidFill>
            <a:ln>
              <a:noFill/>
            </a:ln>
          </p:spPr>
          <p:style>
            <a:lnRef idx="2">
              <a:scrgbClr r="0" g="0" b="0"/>
            </a:lnRef>
            <a:fillRef idx="1">
              <a:scrgbClr r="0" g="0" b="0"/>
            </a:fillRef>
            <a:effectRef idx="0">
              <a:schemeClr val="accent3">
                <a:tint val="50000"/>
                <a:hueOff val="8064149"/>
                <a:satOff val="-10581"/>
                <a:lumOff val="-1041"/>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AA6229F8-E55D-4497-9D98-C4F9284CCB99}"/>
                </a:ext>
              </a:extLst>
            </p:cNvPr>
            <p:cNvSpPr/>
            <p:nvPr/>
          </p:nvSpPr>
          <p:spPr>
            <a:xfrm>
              <a:off x="2745736" y="4853069"/>
              <a:ext cx="3811333" cy="1191041"/>
            </a:xfrm>
            <a:custGeom>
              <a:avLst/>
              <a:gdLst>
                <a:gd name="connsiteX0" fmla="*/ 0 w 3811333"/>
                <a:gd name="connsiteY0" fmla="*/ 0 h 1191041"/>
                <a:gd name="connsiteX1" fmla="*/ 3811333 w 3811333"/>
                <a:gd name="connsiteY1" fmla="*/ 0 h 1191041"/>
                <a:gd name="connsiteX2" fmla="*/ 3811333 w 3811333"/>
                <a:gd name="connsiteY2" fmla="*/ 1191041 h 1191041"/>
                <a:gd name="connsiteX3" fmla="*/ 0 w 3811333"/>
                <a:gd name="connsiteY3" fmla="*/ 1191041 h 1191041"/>
                <a:gd name="connsiteX4" fmla="*/ 0 w 3811333"/>
                <a:gd name="connsiteY4" fmla="*/ 0 h 1191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1333" h="1191041">
                  <a:moveTo>
                    <a:pt x="0" y="0"/>
                  </a:moveTo>
                  <a:lnTo>
                    <a:pt x="3811333" y="0"/>
                  </a:lnTo>
                  <a:lnTo>
                    <a:pt x="3811333" y="1191041"/>
                  </a:lnTo>
                  <a:lnTo>
                    <a:pt x="0" y="1191041"/>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806732"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Sign of intelligence and strength</a:t>
              </a:r>
            </a:p>
          </p:txBody>
        </p:sp>
        <p:sp>
          <p:nvSpPr>
            <p:cNvPr id="13" name="Rectangle 12">
              <a:extLst>
                <a:ext uri="{FF2B5EF4-FFF2-40B4-BE49-F238E27FC236}">
                  <a16:creationId xmlns:a16="http://schemas.microsoft.com/office/drawing/2014/main" id="{9D5CF965-E84C-4BAA-B894-AE3794E3AAE6}"/>
                </a:ext>
              </a:extLst>
            </p:cNvPr>
            <p:cNvSpPr/>
            <p:nvPr/>
          </p:nvSpPr>
          <p:spPr>
            <a:xfrm>
              <a:off x="2586930" y="4681030"/>
              <a:ext cx="833729" cy="1250593"/>
            </a:xfrm>
            <a:prstGeom prst="rect">
              <a:avLst/>
            </a:prstGeom>
            <a:solidFill>
              <a:srgbClr val="5CB37C"/>
            </a:solidFill>
            <a:ln>
              <a:noFill/>
            </a:ln>
          </p:spPr>
          <p:style>
            <a:lnRef idx="2">
              <a:scrgbClr r="0" g="0" b="0"/>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Make you less productive</a:t>
            </a:r>
          </a:p>
          <a:p>
            <a:pPr marL="687388" marR="0" lvl="0" indent="-342900">
              <a:lnSpc>
                <a:spcPct val="115000"/>
              </a:lnSpc>
              <a:spcBef>
                <a:spcPts val="0"/>
              </a:spcBef>
              <a:spcAft>
                <a:spcPts val="0"/>
              </a:spcAft>
              <a:buFont typeface="+mj-lt"/>
              <a:buAutoNum type="alphaLcParenR"/>
            </a:pPr>
            <a:r>
              <a:rPr lang="en-US" dirty="0">
                <a:ea typeface="SimSun"/>
                <a:cs typeface="Mangal"/>
              </a:rPr>
              <a:t>Help you survive a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Make things worse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ea typeface="SimSun"/>
                <a:cs typeface="Mangal"/>
              </a:rPr>
              <a:t>Avoid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 duties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Set a table</a:t>
            </a:r>
          </a:p>
          <a:p>
            <a:pPr marL="687388" marR="0" lvl="0" indent="-342900">
              <a:lnSpc>
                <a:spcPct val="115000"/>
              </a:lnSpc>
              <a:spcBef>
                <a:spcPts val="0"/>
              </a:spcBef>
              <a:spcAft>
                <a:spcPts val="0"/>
              </a:spcAft>
              <a:buFont typeface="+mj-lt"/>
              <a:buAutoNum type="alphaLcParenR"/>
            </a:pPr>
            <a:r>
              <a:rPr lang="en-US" dirty="0">
                <a:ea typeface="SimSun"/>
                <a:cs typeface="Mangal"/>
              </a:rPr>
              <a:t>Create a plan</a:t>
            </a:r>
          </a:p>
          <a:p>
            <a:endParaRPr lang="en-US" dirty="0"/>
          </a:p>
        </p:txBody>
      </p:sp>
    </p:spTree>
    <p:extLst>
      <p:ext uri="{BB962C8B-B14F-4D97-AF65-F5344CB8AC3E}">
        <p14:creationId xmlns:p14="http://schemas.microsoft.com/office/powerpoint/2010/main" val="35813361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ea typeface="SimSun"/>
                <a:cs typeface="Mangal"/>
              </a:rPr>
              <a:t>Mental health professional</a:t>
            </a:r>
          </a:p>
          <a:p>
            <a:pPr marL="687388" marR="0" lvl="0" indent="-342900">
              <a:lnSpc>
                <a:spcPct val="115000"/>
              </a:lnSpc>
              <a:spcBef>
                <a:spcPts val="0"/>
              </a:spcBef>
              <a:spcAft>
                <a:spcPts val="0"/>
              </a:spcAft>
              <a:buFont typeface="+mj-lt"/>
              <a:buAutoNum type="alphaLcParenR"/>
            </a:pPr>
            <a:r>
              <a:rPr lang="en-US" dirty="0">
                <a:ea typeface="SimSun"/>
                <a:cs typeface="Mangal"/>
              </a:rPr>
              <a:t>Buried underneath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At the dentist</a:t>
            </a:r>
          </a:p>
          <a:p>
            <a:pPr marL="687388" marR="0" lvl="0" indent="-342900">
              <a:lnSpc>
                <a:spcPct val="115000"/>
              </a:lnSpc>
              <a:spcBef>
                <a:spcPts val="0"/>
              </a:spcBef>
              <a:spcAft>
                <a:spcPts val="0"/>
              </a:spcAft>
              <a:buFont typeface="+mj-lt"/>
              <a:buAutoNum type="alphaLcParenR"/>
            </a:pPr>
            <a:r>
              <a:rPr lang="en-US" dirty="0">
                <a:ea typeface="SimSun"/>
                <a:cs typeface="Mangal"/>
              </a:rPr>
              <a:t>At a donut shop</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ea typeface="SimSun"/>
                <a:cs typeface="Mangal"/>
              </a:rPr>
              <a:t>Conquer 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Get a better job</a:t>
            </a:r>
          </a:p>
          <a:p>
            <a:pPr marL="687388" marR="0" lvl="0" indent="-342900">
              <a:lnSpc>
                <a:spcPct val="115000"/>
              </a:lnSpc>
              <a:spcBef>
                <a:spcPts val="0"/>
              </a:spcBef>
              <a:spcAft>
                <a:spcPts val="0"/>
              </a:spcAft>
              <a:buFont typeface="+mj-lt"/>
              <a:buAutoNum type="alphaLcParenR"/>
            </a:pPr>
            <a:r>
              <a:rPr lang="en-US" dirty="0">
                <a:ea typeface="SimSun"/>
                <a:cs typeface="Mangal"/>
              </a:rPr>
              <a:t>Exercise more</a:t>
            </a:r>
          </a:p>
          <a:p>
            <a:pPr marL="687388" marR="0" lvl="0" indent="-342900">
              <a:lnSpc>
                <a:spcPct val="115000"/>
              </a:lnSpc>
              <a:spcBef>
                <a:spcPts val="0"/>
              </a:spcBef>
              <a:spcAft>
                <a:spcPts val="0"/>
              </a:spcAft>
              <a:buFont typeface="+mj-lt"/>
              <a:buAutoNum type="alphaLcParenR"/>
            </a:pPr>
            <a:r>
              <a:rPr lang="en-US" dirty="0">
                <a:ea typeface="SimSun"/>
                <a:cs typeface="Mangal"/>
              </a:rPr>
              <a:t>Cope with major events</a:t>
            </a:r>
          </a:p>
          <a:p>
            <a:endParaRPr lang="en-US" dirty="0"/>
          </a:p>
        </p:txBody>
      </p:sp>
    </p:spTree>
    <p:extLst>
      <p:ext uri="{BB962C8B-B14F-4D97-AF65-F5344CB8AC3E}">
        <p14:creationId xmlns:p14="http://schemas.microsoft.com/office/powerpoint/2010/main" val="2871781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One: </a:t>
            </a:r>
            <a:br>
              <a:rPr lang="en-US" dirty="0"/>
            </a:br>
            <a:r>
              <a:rPr lang="en-US" dirty="0"/>
              <a:t>Getting Started</a:t>
            </a:r>
            <a:endParaRPr lang="en-CA" dirty="0"/>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latin typeface="Cambria"/>
                <a:ea typeface="Times New Roman"/>
                <a:cs typeface="Times New Roman"/>
              </a:rPr>
              <a:t>When stress is at its highest, just know it can only go down.</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Tom Rataj</a:t>
            </a:r>
            <a:endParaRPr lang="en-US" b="1" i="1" dirty="0">
              <a:ea typeface="Times New Roman"/>
              <a:cs typeface="Times New Roman"/>
            </a:endParaRPr>
          </a:p>
        </p:txBody>
      </p:sp>
      <p:sp>
        <p:nvSpPr>
          <p:cNvPr id="6147" name="Content Placeholder 2"/>
          <p:cNvSpPr>
            <a:spLocks noGrp="1"/>
          </p:cNvSpPr>
          <p:nvPr>
            <p:ph type="body" sz="quarter" idx="11"/>
          </p:nvPr>
        </p:nvSpPr>
        <p:spPr/>
        <p:txBody>
          <a:bodyPr/>
          <a:lstStyle/>
          <a:p>
            <a:pPr eaLnBrk="1" hangingPunct="1"/>
            <a:r>
              <a:rPr lang="en-US" dirty="0"/>
              <a:t>Welcome to the Stress Management workshop. </a:t>
            </a:r>
          </a:p>
          <a:p>
            <a:pPr eaLnBrk="1" hangingPunct="1"/>
            <a:r>
              <a:rPr lang="en-US" dirty="0"/>
              <a:t>Positive and negative stress is a constant influence on all of our lives. </a:t>
            </a:r>
          </a:p>
          <a:p>
            <a:pPr eaLnBrk="1" hangingPunct="1"/>
            <a:r>
              <a:rPr lang="en-US" dirty="0"/>
              <a:t>The trick is to maximize the positive stress and to minimize the negative stress. </a:t>
            </a:r>
            <a:endParaRPr lang="en-CA" dirty="0"/>
          </a:p>
          <a:p>
            <a:pPr eaLnBrk="1" hangingPunct="1"/>
            <a:endParaRPr lang="en-US"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a:t>
            </a:r>
            <a:r>
              <a:rPr lang="en-US" dirty="0">
                <a:ea typeface="SimSun"/>
                <a:cs typeface="Mangal"/>
              </a:rPr>
              <a:t>major stressful event?</a:t>
            </a:r>
          </a:p>
          <a:p>
            <a:pPr marL="687388" marR="0" lvl="0" indent="-342900">
              <a:lnSpc>
                <a:spcPct val="115000"/>
              </a:lnSpc>
              <a:spcBef>
                <a:spcPts val="0"/>
              </a:spcBef>
              <a:spcAft>
                <a:spcPts val="0"/>
              </a:spcAft>
              <a:buFont typeface="+mj-lt"/>
              <a:buAutoNum type="alphaLcParenR"/>
            </a:pPr>
            <a:r>
              <a:rPr lang="en-US" dirty="0">
                <a:ea typeface="SimSun"/>
                <a:cs typeface="Mangal"/>
              </a:rPr>
              <a:t>Support system</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Tough tasks</a:t>
            </a:r>
          </a:p>
          <a:p>
            <a:pPr marL="687388" marR="0" lvl="0" indent="-342900">
              <a:lnSpc>
                <a:spcPct val="115000"/>
              </a:lnSpc>
              <a:spcBef>
                <a:spcPts val="0"/>
              </a:spcBef>
              <a:spcAft>
                <a:spcPts val="0"/>
              </a:spcAft>
              <a:buFont typeface="+mj-lt"/>
              <a:buAutoNum type="alphaLcParenR"/>
            </a:pPr>
            <a:r>
              <a:rPr lang="en-US" dirty="0">
                <a:ea typeface="SimSun"/>
                <a:cs typeface="Mangal"/>
              </a:rPr>
              <a:t>Obesity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ea typeface="SimSun"/>
                <a:cs typeface="Mangal"/>
              </a:rPr>
              <a:t>Co-workers</a:t>
            </a:r>
          </a:p>
          <a:p>
            <a:pPr marL="687388" marR="0" lvl="0" indent="-342900">
              <a:lnSpc>
                <a:spcPct val="115000"/>
              </a:lnSpc>
              <a:spcBef>
                <a:spcPts val="0"/>
              </a:spcBef>
              <a:spcAft>
                <a:spcPts val="0"/>
              </a:spcAft>
              <a:buFont typeface="+mj-lt"/>
              <a:buAutoNum type="alphaLcParenR"/>
            </a:pPr>
            <a:r>
              <a:rPr lang="en-US" dirty="0">
                <a:ea typeface="SimSun"/>
                <a:cs typeface="Mangal"/>
              </a:rPr>
              <a:t>Business contacts</a:t>
            </a:r>
          </a:p>
          <a:p>
            <a:pPr marL="687388" marR="0" lvl="0" indent="-342900">
              <a:lnSpc>
                <a:spcPct val="115000"/>
              </a:lnSpc>
              <a:spcBef>
                <a:spcPts val="0"/>
              </a:spcBef>
              <a:spcAft>
                <a:spcPts val="0"/>
              </a:spcAft>
              <a:buFont typeface="+mj-lt"/>
              <a:buAutoNum type="alphaLcParenR"/>
            </a:pPr>
            <a:r>
              <a:rPr lang="en-US" dirty="0">
                <a:ea typeface="SimSun"/>
                <a:cs typeface="Mangal"/>
              </a:rPr>
              <a:t>Medical professionals</a:t>
            </a:r>
          </a:p>
          <a:p>
            <a:pPr marL="687388" marR="0" lvl="0" indent="-342900">
              <a:lnSpc>
                <a:spcPct val="115000"/>
              </a:lnSpc>
              <a:spcBef>
                <a:spcPts val="0"/>
              </a:spcBef>
              <a:spcAft>
                <a:spcPts val="0"/>
              </a:spcAft>
              <a:buFont typeface="+mj-lt"/>
              <a:buAutoNum type="alphaLcParenR"/>
            </a:pPr>
            <a:r>
              <a:rPr lang="en-US" dirty="0">
                <a:ea typeface="SimSun"/>
                <a:cs typeface="Mangal"/>
              </a:rPr>
              <a:t>Family and friends</a:t>
            </a:r>
          </a:p>
          <a:p>
            <a:endParaRPr lang="en-US" dirty="0"/>
          </a:p>
        </p:txBody>
      </p:sp>
    </p:spTree>
    <p:extLst>
      <p:ext uri="{BB962C8B-B14F-4D97-AF65-F5344CB8AC3E}">
        <p14:creationId xmlns:p14="http://schemas.microsoft.com/office/powerpoint/2010/main" val="254646956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Shame you</a:t>
            </a:r>
          </a:p>
          <a:p>
            <a:pPr marL="687388" marR="0" lvl="0" indent="-342900">
              <a:lnSpc>
                <a:spcPct val="115000"/>
              </a:lnSpc>
              <a:spcBef>
                <a:spcPts val="0"/>
              </a:spcBef>
              <a:spcAft>
                <a:spcPts val="0"/>
              </a:spcAft>
              <a:buFont typeface="+mj-lt"/>
              <a:buAutoNum type="alphaLcParenR"/>
            </a:pPr>
            <a:r>
              <a:rPr lang="en-US" dirty="0">
                <a:ea typeface="SimSun"/>
                <a:cs typeface="Mangal"/>
              </a:rPr>
              <a:t>Provide valuable support and resources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ea typeface="SimSun"/>
                <a:cs typeface="Mangal"/>
              </a:rPr>
              <a:t>A good meal</a:t>
            </a:r>
          </a:p>
          <a:p>
            <a:pPr marL="687388" marR="0" lvl="0" indent="-342900">
              <a:lnSpc>
                <a:spcPct val="115000"/>
              </a:lnSpc>
              <a:spcBef>
                <a:spcPts val="0"/>
              </a:spcBef>
              <a:spcAft>
                <a:spcPts val="0"/>
              </a:spcAft>
              <a:buFont typeface="+mj-lt"/>
              <a:buAutoNum type="alphaLcParenR"/>
            </a:pPr>
            <a:r>
              <a:rPr lang="en-US" dirty="0">
                <a:ea typeface="SimSun"/>
                <a:cs typeface="Mangal"/>
              </a:rPr>
              <a:t>Creating a plan</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687388" marR="0" lvl="0" indent="-342900">
              <a:lnSpc>
                <a:spcPct val="115000"/>
              </a:lnSpc>
              <a:spcBef>
                <a:spcPts val="0"/>
              </a:spcBef>
              <a:spcAft>
                <a:spcPts val="0"/>
              </a:spcAft>
              <a:buFont typeface="+mj-lt"/>
              <a:buAutoNum type="alphaLcParenR"/>
            </a:pPr>
            <a:r>
              <a:rPr lang="en-US" dirty="0">
                <a:ea typeface="SimSun"/>
                <a:cs typeface="Mangal"/>
              </a:rPr>
              <a:t>New diet</a:t>
            </a:r>
          </a:p>
        </p:txBody>
      </p:sp>
    </p:spTree>
    <p:extLst>
      <p:ext uri="{BB962C8B-B14F-4D97-AF65-F5344CB8AC3E}">
        <p14:creationId xmlns:p14="http://schemas.microsoft.com/office/powerpoint/2010/main" val="94280856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Good for your health</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514350" marR="0" lvl="0" indent="-514350">
              <a:lnSpc>
                <a:spcPct val="115000"/>
              </a:lnSpc>
              <a:spcBef>
                <a:spcPts val="1200"/>
              </a:spcBef>
              <a:spcAft>
                <a:spcPts val="1000"/>
              </a:spcAft>
              <a:buFont typeface="+mj-lt"/>
              <a:buAutoNum type="arabicPeriod" startAt="10"/>
            </a:pPr>
            <a:r>
              <a:rPr lang="en-US" dirty="0">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ea typeface="SimSun"/>
                <a:cs typeface="Mangal"/>
              </a:rPr>
              <a:t>Avoid work</a:t>
            </a:r>
          </a:p>
          <a:p>
            <a:pPr marL="687388" marR="0" lvl="0" indent="-342900">
              <a:lnSpc>
                <a:spcPct val="115000"/>
              </a:lnSpc>
              <a:spcBef>
                <a:spcPts val="0"/>
              </a:spcBef>
              <a:spcAft>
                <a:spcPts val="0"/>
              </a:spcAft>
              <a:buFont typeface="+mj-lt"/>
              <a:buAutoNum type="alphaLcParenR"/>
            </a:pPr>
            <a:r>
              <a:rPr lang="en-US" dirty="0">
                <a:ea typeface="SimSun"/>
                <a:cs typeface="Mangal"/>
              </a:rPr>
              <a:t>Ask for help</a:t>
            </a:r>
          </a:p>
          <a:p>
            <a:pPr marL="687388" marR="0" lvl="0" indent="-342900">
              <a:lnSpc>
                <a:spcPct val="115000"/>
              </a:lnSpc>
              <a:spcBef>
                <a:spcPts val="0"/>
              </a:spcBef>
              <a:spcAft>
                <a:spcPts val="0"/>
              </a:spcAft>
              <a:buFont typeface="+mj-lt"/>
              <a:buAutoNum type="alphaLcParenR"/>
            </a:pPr>
            <a:r>
              <a:rPr lang="en-US" dirty="0">
                <a:ea typeface="SimSun"/>
                <a:cs typeface="Mangal"/>
              </a:rPr>
              <a:t>Try to solve problems </a:t>
            </a:r>
            <a:r>
              <a:rPr lang="en-US" dirty="0">
                <a:solidFill>
                  <a:srgbClr val="000000"/>
                </a:solidFill>
                <a:ea typeface="SimSun"/>
                <a:cs typeface="Mangal"/>
              </a:rPr>
              <a:t>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3217230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can having a strong bond with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you less productive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you survive a stressful event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Make things worse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can you do to regain a sense of control during stressful times?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duties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Set a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Create a plan</a:t>
            </a:r>
            <a:endParaRPr lang="en-US" dirty="0">
              <a:ea typeface="SimSun"/>
              <a:cs typeface="Mangal"/>
            </a:endParaRPr>
          </a:p>
          <a:p>
            <a:endParaRPr lang="en-US" dirty="0"/>
          </a:p>
        </p:txBody>
      </p:sp>
    </p:spTree>
    <p:extLst>
      <p:ext uri="{BB962C8B-B14F-4D97-AF65-F5344CB8AC3E}">
        <p14:creationId xmlns:p14="http://schemas.microsoft.com/office/powerpoint/2010/main" val="421098183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Where can you find help if stress becomes too much for you?</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Mental health professional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Buried underneath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the dentist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 a donut shop</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Establishing a support system will help you to what?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Conquer 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Get a better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 more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Cope with major events</a:t>
            </a:r>
            <a:endParaRPr lang="en-US" dirty="0">
              <a:ea typeface="SimSun"/>
              <a:cs typeface="Mangal"/>
            </a:endParaRPr>
          </a:p>
          <a:p>
            <a:endParaRPr lang="en-US" dirty="0"/>
          </a:p>
        </p:txBody>
      </p:sp>
    </p:spTree>
    <p:extLst>
      <p:ext uri="{BB962C8B-B14F-4D97-AF65-F5344CB8AC3E}">
        <p14:creationId xmlns:p14="http://schemas.microsoft.com/office/powerpoint/2010/main" val="117382109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What do you need to be one step ahead when dealing with a major stressful event?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Support system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Tough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Obesity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Maintaining a strong network of _____________ is also important.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Business contacts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Medical professionals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Family and friends</a:t>
            </a:r>
            <a:endParaRPr lang="en-US" dirty="0">
              <a:ea typeface="SimSun"/>
              <a:cs typeface="Mangal"/>
            </a:endParaRPr>
          </a:p>
          <a:p>
            <a:endParaRPr lang="en-US" dirty="0"/>
          </a:p>
        </p:txBody>
      </p:sp>
    </p:spTree>
    <p:extLst>
      <p:ext uri="{BB962C8B-B14F-4D97-AF65-F5344CB8AC3E}">
        <p14:creationId xmlns:p14="http://schemas.microsoft.com/office/powerpoint/2010/main" val="375056129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tabLst>
                <a:tab pos="1033463" algn="l"/>
              </a:tabLst>
            </a:pPr>
            <a:r>
              <a:rPr lang="en-US" dirty="0">
                <a:solidFill>
                  <a:srgbClr val="000000"/>
                </a:solidFill>
                <a:ea typeface="SimSun"/>
                <a:cs typeface="Mangal"/>
              </a:rPr>
              <a:t>What can family and friends do for you?</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Add more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Shame you</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Provide valuable support and resources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a stressful event arises, what can give you a much-needed sense of control?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good meal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Creating a plan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New diet</a:t>
            </a:r>
            <a:endParaRPr lang="en-US" dirty="0">
              <a:ea typeface="SimSun"/>
              <a:cs typeface="Mangal"/>
            </a:endParaRPr>
          </a:p>
        </p:txBody>
      </p:sp>
    </p:spTree>
    <p:extLst>
      <p:ext uri="{BB962C8B-B14F-4D97-AF65-F5344CB8AC3E}">
        <p14:creationId xmlns:p14="http://schemas.microsoft.com/office/powerpoint/2010/main" val="5870710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Remember that stress is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Too much to handle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than humor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Good for your health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514350" marR="0" lvl="0" indent="-514350">
              <a:lnSpc>
                <a:spcPct val="115000"/>
              </a:lnSpc>
              <a:spcBef>
                <a:spcPts val="1200"/>
              </a:spcBef>
              <a:spcAft>
                <a:spcPts val="1000"/>
              </a:spcAft>
              <a:buFont typeface="+mj-lt"/>
              <a:buAutoNum type="arabicPeriod" startAt="10"/>
            </a:pPr>
            <a:r>
              <a:rPr lang="en-US" dirty="0">
                <a:solidFill>
                  <a:srgbClr val="000000"/>
                </a:solidFill>
                <a:ea typeface="SimSun"/>
                <a:cs typeface="Mangal"/>
              </a:rPr>
              <a:t>It is never a bad idea to ______ ____ 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work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Ask for help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Try to solve problems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Increase your stress levels</a:t>
            </a:r>
            <a:endParaRPr lang="en-US" dirty="0">
              <a:ea typeface="SimSun"/>
              <a:cs typeface="Mangal"/>
            </a:endParaRPr>
          </a:p>
        </p:txBody>
      </p:sp>
    </p:spTree>
    <p:extLst>
      <p:ext uri="{BB962C8B-B14F-4D97-AF65-F5344CB8AC3E}">
        <p14:creationId xmlns:p14="http://schemas.microsoft.com/office/powerpoint/2010/main" val="270736448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Eleven: </a:t>
            </a:r>
            <a:br>
              <a:rPr lang="en-US" dirty="0"/>
            </a:br>
            <a:r>
              <a:rPr lang="en-US" dirty="0"/>
              <a:t>Our Challenge to You</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sz="2400" i="1" dirty="0">
                <a:latin typeface="Cambria"/>
                <a:ea typeface="Times New Roman"/>
                <a:cs typeface="Times New Roman"/>
              </a:rPr>
              <a:t>In times of great stress or adversity, it's always best to keep busy, to plow your anger and your energy into something positive.</a:t>
            </a:r>
            <a:endParaRPr lang="en-US" sz="2400" i="1" dirty="0">
              <a:ea typeface="Times New Roman"/>
              <a:cs typeface="Times New Roman"/>
            </a:endParaRPr>
          </a:p>
          <a:p>
            <a:pPr algn="ctr">
              <a:lnSpc>
                <a:spcPct val="115000"/>
              </a:lnSpc>
              <a:spcBef>
                <a:spcPts val="0"/>
              </a:spcBef>
              <a:spcAft>
                <a:spcPts val="1000"/>
              </a:spcAft>
            </a:pPr>
            <a:r>
              <a:rPr lang="en-US" sz="2400" b="1" i="1" dirty="0">
                <a:latin typeface="Cambria"/>
                <a:ea typeface="Times New Roman"/>
                <a:cs typeface="Times New Roman"/>
              </a:rPr>
              <a:t>Lee Iacocca</a:t>
            </a:r>
            <a:endParaRPr lang="en-US" sz="2400" b="1" i="1" dirty="0">
              <a:ea typeface="Times New Roman"/>
              <a:cs typeface="Times New Roman"/>
            </a:endParaRPr>
          </a:p>
          <a:p>
            <a:pPr eaLnBrk="1" fontAlgn="auto" hangingPunct="1">
              <a:spcAft>
                <a:spcPts val="0"/>
              </a:spcAft>
              <a:buFont typeface="Arial" pitchFamily="34" charset="0"/>
              <a:buNone/>
              <a:defRPr/>
            </a:pPr>
            <a:endParaRPr lang="en-US" sz="2400" i="1" dirty="0"/>
          </a:p>
        </p:txBody>
      </p:sp>
      <p:sp>
        <p:nvSpPr>
          <p:cNvPr id="3" name="Content Placeholder 2"/>
          <p:cNvSpPr>
            <a:spLocks noGrp="1"/>
          </p:cNvSpPr>
          <p:nvPr>
            <p:ph type="body" sz="quarter" idx="11"/>
          </p:nvPr>
        </p:nvSpPr>
        <p:spPr/>
        <p:txBody>
          <a:bodyPr rtlCol="0">
            <a:normAutofit fontScale="62500" lnSpcReduction="20000"/>
          </a:bodyPr>
          <a:lstStyle/>
          <a:p>
            <a:pPr eaLnBrk="1" fontAlgn="auto" hangingPunct="1">
              <a:spcAft>
                <a:spcPts val="0"/>
              </a:spcAft>
              <a:defRPr/>
            </a:pPr>
            <a:r>
              <a:rPr lang="en-US" sz="3600" dirty="0"/>
              <a:t>However, it’s hard to know how to solve a problem if you don’t know what the problem really is! </a:t>
            </a:r>
          </a:p>
          <a:p>
            <a:pPr eaLnBrk="1" fontAlgn="auto" hangingPunct="1">
              <a:spcAft>
                <a:spcPts val="0"/>
              </a:spcAft>
              <a:defRPr/>
            </a:pPr>
            <a:r>
              <a:rPr lang="en-US" sz="3600" dirty="0"/>
              <a:t>This module will explore how to use a stress log system to identify, reduce, and manage stressors.</a:t>
            </a:r>
            <a:endParaRPr lang="en-CA" sz="36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03EF26F-FA78-42C7-9130-A1219632CD34}"/>
              </a:ext>
            </a:extLst>
          </p:cNvPr>
          <p:cNvSpPr>
            <a:spLocks noGrp="1"/>
          </p:cNvSpPr>
          <p:nvPr>
            <p:ph sz="quarter" idx="11"/>
          </p:nvPr>
        </p:nvSpPr>
        <p:spPr/>
        <p:txBody>
          <a:bodyPr/>
          <a:lstStyle/>
          <a:p>
            <a:endParaRPr lang="en-US"/>
          </a:p>
        </p:txBody>
      </p:sp>
      <p:sp>
        <p:nvSpPr>
          <p:cNvPr id="55298" name="Title 1"/>
          <p:cNvSpPr>
            <a:spLocks noGrp="1"/>
          </p:cNvSpPr>
          <p:nvPr>
            <p:ph type="title"/>
          </p:nvPr>
        </p:nvSpPr>
        <p:spPr/>
        <p:txBody>
          <a:bodyPr/>
          <a:lstStyle/>
          <a:p>
            <a:pPr eaLnBrk="1" hangingPunct="1"/>
            <a:r>
              <a:rPr lang="en-US" dirty="0"/>
              <a:t>Creating a Stress Log</a:t>
            </a:r>
          </a:p>
        </p:txBody>
      </p:sp>
      <p:grpSp>
        <p:nvGrpSpPr>
          <p:cNvPr id="3" name="Group 2">
            <a:extLst>
              <a:ext uri="{FF2B5EF4-FFF2-40B4-BE49-F238E27FC236}">
                <a16:creationId xmlns:a16="http://schemas.microsoft.com/office/drawing/2014/main" id="{34C19629-9C9B-4318-A8B8-D851754C19F0}"/>
              </a:ext>
            </a:extLst>
          </p:cNvPr>
          <p:cNvGrpSpPr/>
          <p:nvPr/>
        </p:nvGrpSpPr>
        <p:grpSpPr>
          <a:xfrm>
            <a:off x="533400" y="1447800"/>
            <a:ext cx="8077200" cy="5029198"/>
            <a:chOff x="533400" y="1447800"/>
            <a:chExt cx="8077200" cy="5029198"/>
          </a:xfrm>
        </p:grpSpPr>
        <p:sp>
          <p:nvSpPr>
            <p:cNvPr id="4" name="Freeform: Shape 3">
              <a:extLst>
                <a:ext uri="{FF2B5EF4-FFF2-40B4-BE49-F238E27FC236}">
                  <a16:creationId xmlns:a16="http://schemas.microsoft.com/office/drawing/2014/main" id="{FF9FE1C9-198B-447A-9DE7-28FB088E2924}"/>
                </a:ext>
              </a:extLst>
            </p:cNvPr>
            <p:cNvSpPr/>
            <p:nvPr/>
          </p:nvSpPr>
          <p:spPr>
            <a:xfrm>
              <a:off x="533400" y="1447800"/>
              <a:ext cx="8077200" cy="1571624"/>
            </a:xfrm>
            <a:custGeom>
              <a:avLst/>
              <a:gdLst>
                <a:gd name="connsiteX0" fmla="*/ 0 w 8077200"/>
                <a:gd name="connsiteY0" fmla="*/ 157162 h 1571624"/>
                <a:gd name="connsiteX1" fmla="*/ 157162 w 8077200"/>
                <a:gd name="connsiteY1" fmla="*/ 0 h 1571624"/>
                <a:gd name="connsiteX2" fmla="*/ 7920038 w 8077200"/>
                <a:gd name="connsiteY2" fmla="*/ 0 h 1571624"/>
                <a:gd name="connsiteX3" fmla="*/ 8077200 w 8077200"/>
                <a:gd name="connsiteY3" fmla="*/ 157162 h 1571624"/>
                <a:gd name="connsiteX4" fmla="*/ 8077200 w 8077200"/>
                <a:gd name="connsiteY4" fmla="*/ 1414462 h 1571624"/>
                <a:gd name="connsiteX5" fmla="*/ 7920038 w 8077200"/>
                <a:gd name="connsiteY5" fmla="*/ 1571624 h 1571624"/>
                <a:gd name="connsiteX6" fmla="*/ 157162 w 8077200"/>
                <a:gd name="connsiteY6" fmla="*/ 1571624 h 1571624"/>
                <a:gd name="connsiteX7" fmla="*/ 0 w 8077200"/>
                <a:gd name="connsiteY7" fmla="*/ 1414462 h 1571624"/>
                <a:gd name="connsiteX8" fmla="*/ 0 w 8077200"/>
                <a:gd name="connsiteY8" fmla="*/ 157162 h 157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571624">
                  <a:moveTo>
                    <a:pt x="0" y="157162"/>
                  </a:moveTo>
                  <a:cubicBezTo>
                    <a:pt x="0" y="70364"/>
                    <a:pt x="70364" y="0"/>
                    <a:pt x="157162" y="0"/>
                  </a:cubicBezTo>
                  <a:lnTo>
                    <a:pt x="7920038" y="0"/>
                  </a:lnTo>
                  <a:cubicBezTo>
                    <a:pt x="8006836" y="0"/>
                    <a:pt x="8077200" y="70364"/>
                    <a:pt x="8077200" y="157162"/>
                  </a:cubicBezTo>
                  <a:lnTo>
                    <a:pt x="8077200" y="1414462"/>
                  </a:lnTo>
                  <a:cubicBezTo>
                    <a:pt x="8077200" y="1501260"/>
                    <a:pt x="8006836" y="1571624"/>
                    <a:pt x="7920038" y="1571624"/>
                  </a:cubicBezTo>
                  <a:lnTo>
                    <a:pt x="157162" y="1571624"/>
                  </a:lnTo>
                  <a:cubicBezTo>
                    <a:pt x="70364" y="1571624"/>
                    <a:pt x="0" y="1501260"/>
                    <a:pt x="0" y="1414462"/>
                  </a:cubicBezTo>
                  <a:lnTo>
                    <a:pt x="0" y="15716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78342" tIns="205740" rIns="205741"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Identify stressors</a:t>
              </a:r>
            </a:p>
          </p:txBody>
        </p:sp>
        <p:sp>
          <p:nvSpPr>
            <p:cNvPr id="5" name="Rectangle: Rounded Corners 4">
              <a:extLst>
                <a:ext uri="{FF2B5EF4-FFF2-40B4-BE49-F238E27FC236}">
                  <a16:creationId xmlns:a16="http://schemas.microsoft.com/office/drawing/2014/main" id="{76E0A51A-D8C9-488E-AEC0-8345A32265BF}"/>
                </a:ext>
              </a:extLst>
            </p:cNvPr>
            <p:cNvSpPr/>
            <p:nvPr/>
          </p:nvSpPr>
          <p:spPr>
            <a:xfrm>
              <a:off x="690562" y="1604962"/>
              <a:ext cx="1615440" cy="1257299"/>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752551DD-EE62-4E8D-90CA-C14124402EE3}"/>
                </a:ext>
              </a:extLst>
            </p:cNvPr>
            <p:cNvSpPr/>
            <p:nvPr/>
          </p:nvSpPr>
          <p:spPr>
            <a:xfrm>
              <a:off x="533400" y="3176587"/>
              <a:ext cx="8077200" cy="1571624"/>
            </a:xfrm>
            <a:custGeom>
              <a:avLst/>
              <a:gdLst>
                <a:gd name="connsiteX0" fmla="*/ 0 w 8077200"/>
                <a:gd name="connsiteY0" fmla="*/ 157162 h 1571624"/>
                <a:gd name="connsiteX1" fmla="*/ 157162 w 8077200"/>
                <a:gd name="connsiteY1" fmla="*/ 0 h 1571624"/>
                <a:gd name="connsiteX2" fmla="*/ 7920038 w 8077200"/>
                <a:gd name="connsiteY2" fmla="*/ 0 h 1571624"/>
                <a:gd name="connsiteX3" fmla="*/ 8077200 w 8077200"/>
                <a:gd name="connsiteY3" fmla="*/ 157162 h 1571624"/>
                <a:gd name="connsiteX4" fmla="*/ 8077200 w 8077200"/>
                <a:gd name="connsiteY4" fmla="*/ 1414462 h 1571624"/>
                <a:gd name="connsiteX5" fmla="*/ 7920038 w 8077200"/>
                <a:gd name="connsiteY5" fmla="*/ 1571624 h 1571624"/>
                <a:gd name="connsiteX6" fmla="*/ 157162 w 8077200"/>
                <a:gd name="connsiteY6" fmla="*/ 1571624 h 1571624"/>
                <a:gd name="connsiteX7" fmla="*/ 0 w 8077200"/>
                <a:gd name="connsiteY7" fmla="*/ 1414462 h 1571624"/>
                <a:gd name="connsiteX8" fmla="*/ 0 w 8077200"/>
                <a:gd name="connsiteY8" fmla="*/ 157162 h 157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571624">
                  <a:moveTo>
                    <a:pt x="0" y="157162"/>
                  </a:moveTo>
                  <a:cubicBezTo>
                    <a:pt x="0" y="70364"/>
                    <a:pt x="70364" y="0"/>
                    <a:pt x="157162" y="0"/>
                  </a:cubicBezTo>
                  <a:lnTo>
                    <a:pt x="7920038" y="0"/>
                  </a:lnTo>
                  <a:cubicBezTo>
                    <a:pt x="8006836" y="0"/>
                    <a:pt x="8077200" y="70364"/>
                    <a:pt x="8077200" y="157162"/>
                  </a:cubicBezTo>
                  <a:lnTo>
                    <a:pt x="8077200" y="1414462"/>
                  </a:lnTo>
                  <a:cubicBezTo>
                    <a:pt x="8077200" y="1501260"/>
                    <a:pt x="8006836" y="1571624"/>
                    <a:pt x="7920038" y="1571624"/>
                  </a:cubicBezTo>
                  <a:lnTo>
                    <a:pt x="157162" y="1571624"/>
                  </a:lnTo>
                  <a:cubicBezTo>
                    <a:pt x="70364" y="1571624"/>
                    <a:pt x="0" y="1501260"/>
                    <a:pt x="0" y="1414462"/>
                  </a:cubicBezTo>
                  <a:lnTo>
                    <a:pt x="0" y="15716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78342" tIns="205740" rIns="205741"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Identify trends</a:t>
              </a:r>
            </a:p>
          </p:txBody>
        </p:sp>
        <p:sp>
          <p:nvSpPr>
            <p:cNvPr id="7" name="Rectangle: Rounded Corners 6">
              <a:extLst>
                <a:ext uri="{FF2B5EF4-FFF2-40B4-BE49-F238E27FC236}">
                  <a16:creationId xmlns:a16="http://schemas.microsoft.com/office/drawing/2014/main" id="{A72BC452-AAA7-4581-967A-B145C5F1544F}"/>
                </a:ext>
              </a:extLst>
            </p:cNvPr>
            <p:cNvSpPr/>
            <p:nvPr/>
          </p:nvSpPr>
          <p:spPr>
            <a:xfrm>
              <a:off x="690562" y="3333749"/>
              <a:ext cx="1615440" cy="1257299"/>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7716269A-012B-4998-943C-43647F1F761E}"/>
                </a:ext>
              </a:extLst>
            </p:cNvPr>
            <p:cNvSpPr/>
            <p:nvPr/>
          </p:nvSpPr>
          <p:spPr>
            <a:xfrm>
              <a:off x="533400" y="4905374"/>
              <a:ext cx="8077200" cy="1571624"/>
            </a:xfrm>
            <a:custGeom>
              <a:avLst/>
              <a:gdLst>
                <a:gd name="connsiteX0" fmla="*/ 0 w 8077200"/>
                <a:gd name="connsiteY0" fmla="*/ 157162 h 1571624"/>
                <a:gd name="connsiteX1" fmla="*/ 157162 w 8077200"/>
                <a:gd name="connsiteY1" fmla="*/ 0 h 1571624"/>
                <a:gd name="connsiteX2" fmla="*/ 7920038 w 8077200"/>
                <a:gd name="connsiteY2" fmla="*/ 0 h 1571624"/>
                <a:gd name="connsiteX3" fmla="*/ 8077200 w 8077200"/>
                <a:gd name="connsiteY3" fmla="*/ 157162 h 1571624"/>
                <a:gd name="connsiteX4" fmla="*/ 8077200 w 8077200"/>
                <a:gd name="connsiteY4" fmla="*/ 1414462 h 1571624"/>
                <a:gd name="connsiteX5" fmla="*/ 7920038 w 8077200"/>
                <a:gd name="connsiteY5" fmla="*/ 1571624 h 1571624"/>
                <a:gd name="connsiteX6" fmla="*/ 157162 w 8077200"/>
                <a:gd name="connsiteY6" fmla="*/ 1571624 h 1571624"/>
                <a:gd name="connsiteX7" fmla="*/ 0 w 8077200"/>
                <a:gd name="connsiteY7" fmla="*/ 1414462 h 1571624"/>
                <a:gd name="connsiteX8" fmla="*/ 0 w 8077200"/>
                <a:gd name="connsiteY8" fmla="*/ 157162 h 157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77200" h="1571624">
                  <a:moveTo>
                    <a:pt x="0" y="157162"/>
                  </a:moveTo>
                  <a:cubicBezTo>
                    <a:pt x="0" y="70364"/>
                    <a:pt x="70364" y="0"/>
                    <a:pt x="157162" y="0"/>
                  </a:cubicBezTo>
                  <a:lnTo>
                    <a:pt x="7920038" y="0"/>
                  </a:lnTo>
                  <a:cubicBezTo>
                    <a:pt x="8006836" y="0"/>
                    <a:pt x="8077200" y="70364"/>
                    <a:pt x="8077200" y="157162"/>
                  </a:cubicBezTo>
                  <a:lnTo>
                    <a:pt x="8077200" y="1414462"/>
                  </a:lnTo>
                  <a:cubicBezTo>
                    <a:pt x="8077200" y="1501260"/>
                    <a:pt x="8006836" y="1571624"/>
                    <a:pt x="7920038" y="1571624"/>
                  </a:cubicBezTo>
                  <a:lnTo>
                    <a:pt x="157162" y="1571624"/>
                  </a:lnTo>
                  <a:cubicBezTo>
                    <a:pt x="70364" y="1571624"/>
                    <a:pt x="0" y="1501260"/>
                    <a:pt x="0" y="1414462"/>
                  </a:cubicBezTo>
                  <a:lnTo>
                    <a:pt x="0" y="15716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78342" tIns="205740" rIns="205741"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Helps manage stress</a:t>
              </a:r>
            </a:p>
          </p:txBody>
        </p:sp>
        <p:sp>
          <p:nvSpPr>
            <p:cNvPr id="9" name="Rectangle: Rounded Corners 8">
              <a:extLst>
                <a:ext uri="{FF2B5EF4-FFF2-40B4-BE49-F238E27FC236}">
                  <a16:creationId xmlns:a16="http://schemas.microsoft.com/office/drawing/2014/main" id="{90C77DE7-7454-4A6C-B649-DC09EF991C01}"/>
                </a:ext>
              </a:extLst>
            </p:cNvPr>
            <p:cNvSpPr/>
            <p:nvPr/>
          </p:nvSpPr>
          <p:spPr>
            <a:xfrm>
              <a:off x="690562" y="5062537"/>
              <a:ext cx="1615440" cy="1257299"/>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3EE4109-F29C-4E4F-AFC3-98F2DAEE75AB}"/>
              </a:ext>
            </a:extLst>
          </p:cNvPr>
          <p:cNvSpPr>
            <a:spLocks noGrp="1"/>
          </p:cNvSpPr>
          <p:nvPr>
            <p:ph sz="quarter" idx="11"/>
          </p:nvPr>
        </p:nvSpPr>
        <p:spPr/>
        <p:txBody>
          <a:bodyPr/>
          <a:lstStyle/>
          <a:p>
            <a:endParaRPr lang="en-US"/>
          </a:p>
        </p:txBody>
      </p:sp>
      <p:sp>
        <p:nvSpPr>
          <p:cNvPr id="8195"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16BCDCAE-0A19-42FF-97F1-B10B1891E5BB}"/>
              </a:ext>
            </a:extLst>
          </p:cNvPr>
          <p:cNvGrpSpPr/>
          <p:nvPr/>
        </p:nvGrpSpPr>
        <p:grpSpPr>
          <a:xfrm>
            <a:off x="458204" y="1600199"/>
            <a:ext cx="8227591" cy="4525963"/>
            <a:chOff x="458204" y="1600199"/>
            <a:chExt cx="8227591" cy="4525963"/>
          </a:xfrm>
        </p:grpSpPr>
        <p:sp>
          <p:nvSpPr>
            <p:cNvPr id="3" name="Freeform: Shape 2">
              <a:extLst>
                <a:ext uri="{FF2B5EF4-FFF2-40B4-BE49-F238E27FC236}">
                  <a16:creationId xmlns:a16="http://schemas.microsoft.com/office/drawing/2014/main" id="{E81829F5-E1A4-4585-8F95-0D8BCA6896A1}"/>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2251"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Understand lifestyle elements</a:t>
              </a:r>
            </a:p>
          </p:txBody>
        </p:sp>
        <p:sp>
          <p:nvSpPr>
            <p:cNvPr id="5" name="Freeform: Shape 4">
              <a:extLst>
                <a:ext uri="{FF2B5EF4-FFF2-40B4-BE49-F238E27FC236}">
                  <a16:creationId xmlns:a16="http://schemas.microsoft.com/office/drawing/2014/main" id="{4F4E26D0-550D-4FBE-B59C-9838C0E34457}"/>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2251"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Reduce stress</a:t>
              </a:r>
            </a:p>
          </p:txBody>
        </p:sp>
        <p:sp>
          <p:nvSpPr>
            <p:cNvPr id="6" name="Freeform: Shape 5">
              <a:extLst>
                <a:ext uri="{FF2B5EF4-FFF2-40B4-BE49-F238E27FC236}">
                  <a16:creationId xmlns:a16="http://schemas.microsoft.com/office/drawing/2014/main" id="{AEA0A485-4122-43E1-AF5C-D63057856D30}"/>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2250" tIns="905193" rIns="222250" bIns="905193" numCol="1" spcCol="1270" anchor="ctr" anchorCtr="0">
              <a:noAutofit/>
            </a:bodyPr>
            <a:lstStyle/>
            <a:p>
              <a:pPr marL="0" lvl="0" indent="0" algn="ctr" defTabSz="1555750">
                <a:lnSpc>
                  <a:spcPct val="90000"/>
                </a:lnSpc>
                <a:spcBef>
                  <a:spcPct val="0"/>
                </a:spcBef>
                <a:spcAft>
                  <a:spcPct val="35000"/>
                </a:spcAft>
                <a:buNone/>
              </a:pPr>
              <a:r>
                <a:rPr lang="en-US" sz="3500" kern="1200" dirty="0"/>
                <a:t>Coping techniques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D619B08-07E9-4CEE-BE51-25892960A75F}"/>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pPr eaLnBrk="1" hangingPunct="1"/>
            <a:r>
              <a:rPr lang="en-US" dirty="0"/>
              <a:t>Week One: Recording Events</a:t>
            </a:r>
          </a:p>
        </p:txBody>
      </p:sp>
      <p:grpSp>
        <p:nvGrpSpPr>
          <p:cNvPr id="2" name="Group 1">
            <a:extLst>
              <a:ext uri="{FF2B5EF4-FFF2-40B4-BE49-F238E27FC236}">
                <a16:creationId xmlns:a16="http://schemas.microsoft.com/office/drawing/2014/main" id="{FB8EABC0-A3CC-491B-98D2-591A8731E75A}"/>
              </a:ext>
            </a:extLst>
          </p:cNvPr>
          <p:cNvGrpSpPr/>
          <p:nvPr/>
        </p:nvGrpSpPr>
        <p:grpSpPr>
          <a:xfrm>
            <a:off x="460735" y="1600200"/>
            <a:ext cx="8222528" cy="4525962"/>
            <a:chOff x="460735" y="1600200"/>
            <a:chExt cx="8222528" cy="4525962"/>
          </a:xfrm>
        </p:grpSpPr>
        <p:sp>
          <p:nvSpPr>
            <p:cNvPr id="4" name="Arrow: Right 3">
              <a:extLst>
                <a:ext uri="{FF2B5EF4-FFF2-40B4-BE49-F238E27FC236}">
                  <a16:creationId xmlns:a16="http://schemas.microsoft.com/office/drawing/2014/main" id="{EE7069EA-5186-406B-BD9A-22A6BABA7340}"/>
                </a:ext>
              </a:extLst>
            </p:cNvPr>
            <p:cNvSpPr/>
            <p:nvPr/>
          </p:nvSpPr>
          <p:spPr>
            <a:xfrm>
              <a:off x="5298198" y="1600200"/>
              <a:ext cx="3385065"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C85652A-AED2-40DC-8158-DFC85082982C}"/>
                </a:ext>
              </a:extLst>
            </p:cNvPr>
            <p:cNvSpPr/>
            <p:nvPr/>
          </p:nvSpPr>
          <p:spPr>
            <a:xfrm>
              <a:off x="460735" y="1600200"/>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Each time you feel stressed</a:t>
              </a:r>
            </a:p>
          </p:txBody>
        </p:sp>
        <p:sp>
          <p:nvSpPr>
            <p:cNvPr id="6" name="Arrow: Right 5">
              <a:extLst>
                <a:ext uri="{FF2B5EF4-FFF2-40B4-BE49-F238E27FC236}">
                  <a16:creationId xmlns:a16="http://schemas.microsoft.com/office/drawing/2014/main" id="{34F306C0-C681-491C-A229-B08720F1B10A}"/>
                </a:ext>
              </a:extLst>
            </p:cNvPr>
            <p:cNvSpPr/>
            <p:nvPr/>
          </p:nvSpPr>
          <p:spPr>
            <a:xfrm>
              <a:off x="5298198" y="3155999"/>
              <a:ext cx="3385065"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0290B88-0D3F-44D5-8515-7216A0040223}"/>
                </a:ext>
              </a:extLst>
            </p:cNvPr>
            <p:cNvSpPr/>
            <p:nvPr/>
          </p:nvSpPr>
          <p:spPr>
            <a:xfrm>
              <a:off x="460735" y="31559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Each night</a:t>
              </a:r>
            </a:p>
          </p:txBody>
        </p:sp>
        <p:sp>
          <p:nvSpPr>
            <p:cNvPr id="8" name="Arrow: Right 7">
              <a:extLst>
                <a:ext uri="{FF2B5EF4-FFF2-40B4-BE49-F238E27FC236}">
                  <a16:creationId xmlns:a16="http://schemas.microsoft.com/office/drawing/2014/main" id="{A3C064E9-1154-470D-BA9B-A39A7E340FF4}"/>
                </a:ext>
              </a:extLst>
            </p:cNvPr>
            <p:cNvSpPr/>
            <p:nvPr/>
          </p:nvSpPr>
          <p:spPr>
            <a:xfrm>
              <a:off x="5298198" y="4711799"/>
              <a:ext cx="3385065"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CC39547-01C0-4FCD-8079-37AB9129DA62}"/>
                </a:ext>
              </a:extLst>
            </p:cNvPr>
            <p:cNvSpPr/>
            <p:nvPr/>
          </p:nvSpPr>
          <p:spPr>
            <a:xfrm>
              <a:off x="460735" y="47117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Summarize the day</a:t>
              </a:r>
            </a:p>
          </p:txBody>
        </p:sp>
      </p:gr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773D31E-AF98-4162-8CBA-1CBB3E168C7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Week Two: Identifying Stressors and Creating a Plan</a:t>
            </a:r>
          </a:p>
        </p:txBody>
      </p:sp>
      <p:grpSp>
        <p:nvGrpSpPr>
          <p:cNvPr id="4" name="Group 3">
            <a:extLst>
              <a:ext uri="{FF2B5EF4-FFF2-40B4-BE49-F238E27FC236}">
                <a16:creationId xmlns:a16="http://schemas.microsoft.com/office/drawing/2014/main" id="{83EF1CC3-D58D-41BC-B68D-5D69DC9C372C}"/>
              </a:ext>
            </a:extLst>
          </p:cNvPr>
          <p:cNvGrpSpPr/>
          <p:nvPr/>
        </p:nvGrpSpPr>
        <p:grpSpPr>
          <a:xfrm>
            <a:off x="457200" y="1601737"/>
            <a:ext cx="8229600" cy="4522887"/>
            <a:chOff x="457200" y="1601737"/>
            <a:chExt cx="8229600" cy="4522887"/>
          </a:xfrm>
        </p:grpSpPr>
        <p:sp>
          <p:nvSpPr>
            <p:cNvPr id="5" name="Freeform: Shape 4">
              <a:extLst>
                <a:ext uri="{FF2B5EF4-FFF2-40B4-BE49-F238E27FC236}">
                  <a16:creationId xmlns:a16="http://schemas.microsoft.com/office/drawing/2014/main" id="{C6FC1915-6146-47CF-BC3D-ABB39BDA027D}"/>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Small achievable goals</a:t>
              </a:r>
            </a:p>
          </p:txBody>
        </p:sp>
        <p:sp>
          <p:nvSpPr>
            <p:cNvPr id="6" name="Freeform: Shape 5">
              <a:extLst>
                <a:ext uri="{FF2B5EF4-FFF2-40B4-BE49-F238E27FC236}">
                  <a16:creationId xmlns:a16="http://schemas.microsoft.com/office/drawing/2014/main" id="{B967676E-BF49-49E2-9A22-D6C608A821DF}"/>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6031" tIns="256033" rIns="256032" bIns="693501" numCol="1" spcCol="1270" anchor="ctr" anchorCtr="0">
              <a:noAutofit/>
            </a:bodyPr>
            <a:lstStyle/>
            <a:p>
              <a:pPr marL="0" lvl="0" indent="0" algn="ctr" defTabSz="1600200">
                <a:lnSpc>
                  <a:spcPct val="90000"/>
                </a:lnSpc>
                <a:spcBef>
                  <a:spcPct val="0"/>
                </a:spcBef>
                <a:spcAft>
                  <a:spcPct val="35000"/>
                </a:spcAft>
                <a:buNone/>
              </a:pPr>
              <a:r>
                <a:rPr lang="en-US" sz="3600" b="1" kern="1200" dirty="0"/>
                <a:t>Which ‘A’ to use?</a:t>
              </a:r>
            </a:p>
          </p:txBody>
        </p:sp>
        <p:sp>
          <p:nvSpPr>
            <p:cNvPr id="7" name="Freeform: Shape 6">
              <a:extLst>
                <a:ext uri="{FF2B5EF4-FFF2-40B4-BE49-F238E27FC236}">
                  <a16:creationId xmlns:a16="http://schemas.microsoft.com/office/drawing/2014/main" id="{DD0646DE-2BA9-4BBA-9062-12F4461F7A01}"/>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6031" tIns="256033" rIns="256032" bIns="693502" numCol="1" spcCol="1270" anchor="ctr" anchorCtr="0">
              <a:noAutofit/>
            </a:bodyPr>
            <a:lstStyle/>
            <a:p>
              <a:pPr marL="0" lvl="0" indent="0" algn="ctr" defTabSz="1600200">
                <a:lnSpc>
                  <a:spcPct val="90000"/>
                </a:lnSpc>
                <a:spcBef>
                  <a:spcPct val="0"/>
                </a:spcBef>
                <a:spcAft>
                  <a:spcPct val="35000"/>
                </a:spcAft>
                <a:buNone/>
              </a:pPr>
              <a:r>
                <a:rPr lang="en-US" sz="3600" b="1" kern="1200" dirty="0"/>
                <a:t>Scale of   1-10</a:t>
              </a:r>
            </a:p>
          </p:txBody>
        </p:sp>
        <p:sp>
          <p:nvSpPr>
            <p:cNvPr id="8" name="Freeform: Shape 7">
              <a:extLst>
                <a:ext uri="{FF2B5EF4-FFF2-40B4-BE49-F238E27FC236}">
                  <a16:creationId xmlns:a16="http://schemas.microsoft.com/office/drawing/2014/main" id="{0C149915-B7E4-4B55-9F5A-035B313A1DC1}"/>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6031" tIns="256032" rIns="256032" bIns="693502" numCol="1" spcCol="1270" anchor="ctr" anchorCtr="0">
              <a:noAutofit/>
            </a:bodyPr>
            <a:lstStyle/>
            <a:p>
              <a:pPr marL="0" lvl="0" indent="0" algn="ctr" defTabSz="1600200">
                <a:lnSpc>
                  <a:spcPct val="90000"/>
                </a:lnSpc>
                <a:spcBef>
                  <a:spcPct val="0"/>
                </a:spcBef>
                <a:spcAft>
                  <a:spcPct val="35000"/>
                </a:spcAft>
                <a:buNone/>
              </a:pPr>
              <a:r>
                <a:rPr lang="en-US" sz="3600" b="1" kern="1200" dirty="0"/>
                <a:t>Overall stress level</a:t>
              </a:r>
            </a:p>
          </p:txBody>
        </p:sp>
      </p:gr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04D3A97-8FDD-423A-AC6A-807394BB2D6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Week Three: Creating New Habits</a:t>
            </a:r>
          </a:p>
        </p:txBody>
      </p:sp>
      <p:grpSp>
        <p:nvGrpSpPr>
          <p:cNvPr id="4" name="Group 3">
            <a:extLst>
              <a:ext uri="{FF2B5EF4-FFF2-40B4-BE49-F238E27FC236}">
                <a16:creationId xmlns:a16="http://schemas.microsoft.com/office/drawing/2014/main" id="{6129AE50-F4BA-4D26-8AA7-2E090713B78E}"/>
              </a:ext>
            </a:extLst>
          </p:cNvPr>
          <p:cNvGrpSpPr/>
          <p:nvPr/>
        </p:nvGrpSpPr>
        <p:grpSpPr>
          <a:xfrm>
            <a:off x="918105" y="1601247"/>
            <a:ext cx="7307788" cy="4523868"/>
            <a:chOff x="918105" y="1601247"/>
            <a:chExt cx="7307788" cy="4523868"/>
          </a:xfrm>
        </p:grpSpPr>
        <p:sp>
          <p:nvSpPr>
            <p:cNvPr id="5" name="Freeform: Shape 4">
              <a:extLst>
                <a:ext uri="{FF2B5EF4-FFF2-40B4-BE49-F238E27FC236}">
                  <a16:creationId xmlns:a16="http://schemas.microsoft.com/office/drawing/2014/main" id="{AB51117B-BA9C-4DA8-B267-34FA3B049D8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Into action</a:t>
              </a:r>
            </a:p>
          </p:txBody>
        </p:sp>
        <p:sp>
          <p:nvSpPr>
            <p:cNvPr id="6" name="Freeform: Shape 5">
              <a:extLst>
                <a:ext uri="{FF2B5EF4-FFF2-40B4-BE49-F238E27FC236}">
                  <a16:creationId xmlns:a16="http://schemas.microsoft.com/office/drawing/2014/main" id="{2112858D-220A-4A37-B1CD-E7AAF09910D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Try for a week</a:t>
              </a:r>
            </a:p>
          </p:txBody>
        </p:sp>
        <p:sp>
          <p:nvSpPr>
            <p:cNvPr id="7" name="Freeform: Shape 6">
              <a:extLst>
                <a:ext uri="{FF2B5EF4-FFF2-40B4-BE49-F238E27FC236}">
                  <a16:creationId xmlns:a16="http://schemas.microsoft.com/office/drawing/2014/main" id="{3ED23DFB-36AD-4447-8543-780C70CDC5E2}"/>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1" kern="1200" dirty="0"/>
                <a:t>Incorporate what works</a:t>
              </a:r>
            </a:p>
          </p:txBody>
        </p:sp>
      </p:gr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007AB14C-6F7D-4CAC-A779-E30311F9E1FA}"/>
              </a:ext>
            </a:extLst>
          </p:cNvPr>
          <p:cNvSpPr>
            <a:spLocks noGrp="1"/>
          </p:cNvSpPr>
          <p:nvPr>
            <p:ph sz="quarter" idx="11"/>
          </p:nvPr>
        </p:nvSpPr>
        <p:spPr/>
        <p:txBody>
          <a:bodyPr/>
          <a:lstStyle/>
          <a:p>
            <a:endParaRPr lang="en-US"/>
          </a:p>
        </p:txBody>
      </p:sp>
      <p:sp>
        <p:nvSpPr>
          <p:cNvPr id="60419" name="Title 1"/>
          <p:cNvSpPr>
            <a:spLocks noGrp="1"/>
          </p:cNvSpPr>
          <p:nvPr>
            <p:ph type="title"/>
          </p:nvPr>
        </p:nvSpPr>
        <p:spPr/>
        <p:txBody>
          <a:bodyPr/>
          <a:lstStyle/>
          <a:p>
            <a:pPr eaLnBrk="1" hangingPunct="1"/>
            <a:r>
              <a:rPr lang="en-US" dirty="0"/>
              <a:t>Reviewing and Evaluating</a:t>
            </a:r>
          </a:p>
        </p:txBody>
      </p:sp>
      <p:grpSp>
        <p:nvGrpSpPr>
          <p:cNvPr id="2" name="Group 1">
            <a:extLst>
              <a:ext uri="{FF2B5EF4-FFF2-40B4-BE49-F238E27FC236}">
                <a16:creationId xmlns:a16="http://schemas.microsoft.com/office/drawing/2014/main" id="{E083232B-ADF0-40E0-97A9-A578923CC4D6}"/>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C7C2C2A0-9F3D-43FF-85AC-5518754AFFAD}"/>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F53FDE8-0898-472B-818E-D0DACA36E1BD}"/>
                </a:ext>
              </a:extLst>
            </p:cNvPr>
            <p:cNvSpPr/>
            <p:nvPr/>
          </p:nvSpPr>
          <p:spPr>
            <a:xfrm>
              <a:off x="884426" y="1882982"/>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has changed?</a:t>
              </a:r>
            </a:p>
          </p:txBody>
        </p:sp>
        <p:sp>
          <p:nvSpPr>
            <p:cNvPr id="6" name="Oval 5">
              <a:extLst>
                <a:ext uri="{FF2B5EF4-FFF2-40B4-BE49-F238E27FC236}">
                  <a16:creationId xmlns:a16="http://schemas.microsoft.com/office/drawing/2014/main" id="{B62EE3B5-72AC-4C9A-B26C-5A48016B2A87}"/>
                </a:ext>
              </a:extLst>
            </p:cNvPr>
            <p:cNvSpPr/>
            <p:nvPr/>
          </p:nvSpPr>
          <p:spPr>
            <a:xfrm>
              <a:off x="530722" y="1812241"/>
              <a:ext cx="707408" cy="707408"/>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B1B6A9E-4C39-4DCC-AD82-66D7CCE4E07F}"/>
                </a:ext>
              </a:extLst>
            </p:cNvPr>
            <p:cNvSpPr/>
            <p:nvPr/>
          </p:nvSpPr>
          <p:spPr>
            <a:xfrm>
              <a:off x="1289952" y="2731600"/>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works?</a:t>
              </a:r>
            </a:p>
          </p:txBody>
        </p:sp>
        <p:sp>
          <p:nvSpPr>
            <p:cNvPr id="8" name="Oval 7">
              <a:extLst>
                <a:ext uri="{FF2B5EF4-FFF2-40B4-BE49-F238E27FC236}">
                  <a16:creationId xmlns:a16="http://schemas.microsoft.com/office/drawing/2014/main" id="{F2024FAC-844B-46E0-B59C-431073BAC192}"/>
                </a:ext>
              </a:extLst>
            </p:cNvPr>
            <p:cNvSpPr/>
            <p:nvPr/>
          </p:nvSpPr>
          <p:spPr>
            <a:xfrm>
              <a:off x="936248" y="2660859"/>
              <a:ext cx="707408" cy="707408"/>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763922E-B0EE-4CB4-81BB-AD1A9CD6CB68}"/>
                </a:ext>
              </a:extLst>
            </p:cNvPr>
            <p:cNvSpPr/>
            <p:nvPr/>
          </p:nvSpPr>
          <p:spPr>
            <a:xfrm>
              <a:off x="1414416" y="3580218"/>
              <a:ext cx="7209900" cy="565926"/>
            </a:xfrm>
            <a:custGeom>
              <a:avLst/>
              <a:gdLst>
                <a:gd name="connsiteX0" fmla="*/ 0 w 7209900"/>
                <a:gd name="connsiteY0" fmla="*/ 0 h 565926"/>
                <a:gd name="connsiteX1" fmla="*/ 7209900 w 7209900"/>
                <a:gd name="connsiteY1" fmla="*/ 0 h 565926"/>
                <a:gd name="connsiteX2" fmla="*/ 7209900 w 7209900"/>
                <a:gd name="connsiteY2" fmla="*/ 565926 h 565926"/>
                <a:gd name="connsiteX3" fmla="*/ 0 w 7209900"/>
                <a:gd name="connsiteY3" fmla="*/ 565926 h 565926"/>
                <a:gd name="connsiteX4" fmla="*/ 0 w 720990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565926">
                  <a:moveTo>
                    <a:pt x="0" y="0"/>
                  </a:moveTo>
                  <a:lnTo>
                    <a:pt x="7209900" y="0"/>
                  </a:lnTo>
                  <a:lnTo>
                    <a:pt x="7209900" y="565926"/>
                  </a:lnTo>
                  <a:lnTo>
                    <a:pt x="0" y="565926"/>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What does not?</a:t>
              </a:r>
            </a:p>
          </p:txBody>
        </p:sp>
        <p:sp>
          <p:nvSpPr>
            <p:cNvPr id="10" name="Oval 9">
              <a:extLst>
                <a:ext uri="{FF2B5EF4-FFF2-40B4-BE49-F238E27FC236}">
                  <a16:creationId xmlns:a16="http://schemas.microsoft.com/office/drawing/2014/main" id="{C125EC79-8FA3-4315-B5EA-F3365B7131FD}"/>
                </a:ext>
              </a:extLst>
            </p:cNvPr>
            <p:cNvSpPr/>
            <p:nvPr/>
          </p:nvSpPr>
          <p:spPr>
            <a:xfrm>
              <a:off x="1060712" y="3509477"/>
              <a:ext cx="707408" cy="707408"/>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611C385-7148-4BDA-8A9C-6C2ED299AB93}"/>
                </a:ext>
              </a:extLst>
            </p:cNvPr>
            <p:cNvSpPr/>
            <p:nvPr/>
          </p:nvSpPr>
          <p:spPr>
            <a:xfrm>
              <a:off x="1289952" y="4428836"/>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Review monthly</a:t>
              </a:r>
            </a:p>
          </p:txBody>
        </p:sp>
        <p:sp>
          <p:nvSpPr>
            <p:cNvPr id="12" name="Oval 11">
              <a:extLst>
                <a:ext uri="{FF2B5EF4-FFF2-40B4-BE49-F238E27FC236}">
                  <a16:creationId xmlns:a16="http://schemas.microsoft.com/office/drawing/2014/main" id="{705906F0-843B-494F-8BCC-712A03CFFA5A}"/>
                </a:ext>
              </a:extLst>
            </p:cNvPr>
            <p:cNvSpPr/>
            <p:nvPr/>
          </p:nvSpPr>
          <p:spPr>
            <a:xfrm>
              <a:off x="936248" y="4358095"/>
              <a:ext cx="707408" cy="707408"/>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E36704DF-53B9-4D7E-B6B4-94A5AE39EEEB}"/>
                </a:ext>
              </a:extLst>
            </p:cNvPr>
            <p:cNvSpPr/>
            <p:nvPr/>
          </p:nvSpPr>
          <p:spPr>
            <a:xfrm>
              <a:off x="884426" y="5277454"/>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b="1" kern="1200" dirty="0"/>
                <a:t>Added stressors?</a:t>
              </a:r>
            </a:p>
          </p:txBody>
        </p:sp>
        <p:sp>
          <p:nvSpPr>
            <p:cNvPr id="14" name="Oval 13">
              <a:extLst>
                <a:ext uri="{FF2B5EF4-FFF2-40B4-BE49-F238E27FC236}">
                  <a16:creationId xmlns:a16="http://schemas.microsoft.com/office/drawing/2014/main" id="{50A4C0A6-600F-42EA-A0D4-BB9E533651EB}"/>
                </a:ext>
              </a:extLst>
            </p:cNvPr>
            <p:cNvSpPr/>
            <p:nvPr/>
          </p:nvSpPr>
          <p:spPr>
            <a:xfrm>
              <a:off x="530722" y="5206713"/>
              <a:ext cx="707408" cy="707408"/>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a:t>
            </a:r>
            <a:r>
              <a:rPr lang="en-US" dirty="0">
                <a:ea typeface="SimSun"/>
                <a:cs typeface="Mangal"/>
              </a:rPr>
              <a:t>your life?</a:t>
            </a:r>
          </a:p>
          <a:p>
            <a:pPr marL="687388" marR="0" lvl="0" indent="-342900">
              <a:lnSpc>
                <a:spcPct val="115000"/>
              </a:lnSpc>
              <a:spcBef>
                <a:spcPts val="0"/>
              </a:spcBef>
              <a:spcAft>
                <a:spcPts val="0"/>
              </a:spcAft>
              <a:buFont typeface="+mj-lt"/>
              <a:buAutoNum type="alphaLcParenR"/>
            </a:pPr>
            <a:r>
              <a:rPr lang="en-US" dirty="0">
                <a:ea typeface="SimSun"/>
                <a:cs typeface="Mangal"/>
              </a:rPr>
              <a:t>A stress log</a:t>
            </a:r>
          </a:p>
          <a:p>
            <a:pPr marL="687388" marR="0" lvl="0" indent="-342900">
              <a:lnSpc>
                <a:spcPct val="115000"/>
              </a:lnSpc>
              <a:spcBef>
                <a:spcPts val="0"/>
              </a:spcBef>
              <a:spcAft>
                <a:spcPts val="0"/>
              </a:spcAft>
              <a:buFont typeface="+mj-lt"/>
              <a:buAutoNum type="alphaLcParenR"/>
            </a:pPr>
            <a:r>
              <a:rPr lang="en-US" dirty="0">
                <a:ea typeface="SimSun"/>
                <a:cs typeface="Mangal"/>
              </a:rPr>
              <a:t>A yoga mat</a:t>
            </a:r>
          </a:p>
          <a:p>
            <a:pPr marL="687388" marR="0" lvl="0" indent="-342900">
              <a:lnSpc>
                <a:spcPct val="115000"/>
              </a:lnSpc>
              <a:spcBef>
                <a:spcPts val="0"/>
              </a:spcBef>
              <a:spcAft>
                <a:spcPts val="0"/>
              </a:spcAft>
              <a:buFont typeface="+mj-lt"/>
              <a:buAutoNum type="alphaLcParenR"/>
            </a:pPr>
            <a:r>
              <a:rPr lang="en-US" dirty="0">
                <a:ea typeface="SimSun"/>
                <a:cs typeface="Mangal"/>
              </a:rPr>
              <a:t>A colleague</a:t>
            </a:r>
          </a:p>
          <a:p>
            <a:pPr marL="687388" marR="0" lvl="0" indent="-342900">
              <a:lnSpc>
                <a:spcPct val="115000"/>
              </a:lnSpc>
              <a:spcBef>
                <a:spcPts val="0"/>
              </a:spcBef>
              <a:spcAft>
                <a:spcPts val="0"/>
              </a:spcAft>
              <a:buFont typeface="+mj-lt"/>
              <a:buAutoNum type="alphaLcParenR"/>
            </a:pPr>
            <a:r>
              <a:rPr lang="en-US" dirty="0">
                <a:ea typeface="SimSun"/>
                <a:cs typeface="Mangal"/>
              </a:rPr>
              <a:t>A child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Your to-do list</a:t>
            </a:r>
          </a:p>
          <a:p>
            <a:pPr marL="687388" marR="0" lvl="0" indent="-342900">
              <a:lnSpc>
                <a:spcPct val="115000"/>
              </a:lnSpc>
              <a:spcBef>
                <a:spcPts val="0"/>
              </a:spcBef>
              <a:spcAft>
                <a:spcPts val="0"/>
              </a:spcAft>
              <a:buFont typeface="+mj-lt"/>
              <a:buAutoNum type="alphaLcParenR"/>
            </a:pPr>
            <a:r>
              <a:rPr lang="en-US" dirty="0">
                <a:ea typeface="SimSun"/>
                <a:cs typeface="Mangal"/>
              </a:rPr>
              <a:t>Your shopping list</a:t>
            </a:r>
          </a:p>
          <a:p>
            <a:pPr marL="687388" marR="0" lvl="0" indent="-342900">
              <a:lnSpc>
                <a:spcPct val="115000"/>
              </a:lnSpc>
              <a:spcBef>
                <a:spcPts val="0"/>
              </a:spcBef>
              <a:spcAft>
                <a:spcPts val="0"/>
              </a:spcAft>
              <a:buFont typeface="+mj-lt"/>
              <a:buAutoNum type="alphaLcParenR"/>
            </a:pPr>
            <a:r>
              <a:rPr lang="en-US" dirty="0">
                <a:ea typeface="SimSun"/>
                <a:cs typeface="Mangal"/>
              </a:rPr>
              <a:t>List of accomplished tasks</a:t>
            </a:r>
          </a:p>
          <a:p>
            <a:pPr marL="687388" marR="0" lvl="0" indent="-342900">
              <a:lnSpc>
                <a:spcPct val="115000"/>
              </a:lnSpc>
              <a:spcBef>
                <a:spcPts val="0"/>
              </a:spcBef>
              <a:spcAft>
                <a:spcPts val="0"/>
              </a:spcAft>
              <a:buFont typeface="+mj-lt"/>
              <a:buAutoNum type="alphaLcParenR"/>
            </a:pPr>
            <a:r>
              <a:rPr lang="en-US" dirty="0">
                <a:ea typeface="SimSun"/>
                <a:cs typeface="Mangal"/>
              </a:rPr>
              <a:t>A list of every time you felt anxious or stressed</a:t>
            </a:r>
          </a:p>
          <a:p>
            <a:endParaRPr lang="en-US" dirty="0"/>
          </a:p>
        </p:txBody>
      </p:sp>
    </p:spTree>
    <p:extLst>
      <p:ext uri="{BB962C8B-B14F-4D97-AF65-F5344CB8AC3E}">
        <p14:creationId xmlns:p14="http://schemas.microsoft.com/office/powerpoint/2010/main" val="219948617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ea typeface="SimSun"/>
                <a:cs typeface="Mangal"/>
              </a:rPr>
              <a:t>Identify areas to work on</a:t>
            </a:r>
          </a:p>
          <a:p>
            <a:pPr marL="687388" marR="0" lvl="0" indent="-342900">
              <a:lnSpc>
                <a:spcPct val="115000"/>
              </a:lnSpc>
              <a:spcBef>
                <a:spcPts val="0"/>
              </a:spcBef>
              <a:spcAft>
                <a:spcPts val="0"/>
              </a:spcAft>
              <a:buFont typeface="+mj-lt"/>
              <a:buAutoNum type="alphaLcParenR"/>
            </a:pPr>
            <a:r>
              <a:rPr lang="en-US" dirty="0">
                <a:ea typeface="SimSun"/>
                <a:cs typeface="Mangal"/>
              </a:rPr>
              <a:t>Better penmanship</a:t>
            </a:r>
          </a:p>
          <a:p>
            <a:pPr marL="687388" marR="0" lvl="0" indent="-342900">
              <a:lnSpc>
                <a:spcPct val="115000"/>
              </a:lnSpc>
              <a:spcBef>
                <a:spcPts val="0"/>
              </a:spcBef>
              <a:spcAft>
                <a:spcPts val="0"/>
              </a:spcAft>
              <a:buFont typeface="+mj-lt"/>
              <a:buAutoNum type="alphaLcParenR"/>
            </a:pPr>
            <a:r>
              <a:rPr lang="en-US" dirty="0">
                <a:ea typeface="SimSun"/>
                <a:cs typeface="Mangal"/>
              </a:rPr>
              <a:t>Bigger work load</a:t>
            </a:r>
          </a:p>
          <a:p>
            <a:pPr marL="687388" marR="0" lvl="0" indent="-342900">
              <a:lnSpc>
                <a:spcPct val="115000"/>
              </a:lnSpc>
              <a:spcBef>
                <a:spcPts val="0"/>
              </a:spcBef>
              <a:spcAft>
                <a:spcPts val="0"/>
              </a:spcAft>
              <a:buFont typeface="+mj-lt"/>
              <a:buAutoNum type="alphaLcParenR"/>
            </a:pPr>
            <a:r>
              <a:rPr lang="en-US" dirty="0">
                <a:ea typeface="SimSun"/>
                <a:cs typeface="Mangal"/>
              </a:rPr>
              <a:t>List of gift ideas for friends and family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ea typeface="SimSun"/>
                <a:cs typeface="Mangal"/>
              </a:rPr>
              <a:t>Write it down and forget about it</a:t>
            </a:r>
          </a:p>
          <a:p>
            <a:pPr marL="687388" marR="0" lvl="0" indent="-342900">
              <a:lnSpc>
                <a:spcPct val="115000"/>
              </a:lnSpc>
              <a:spcBef>
                <a:spcPts val="0"/>
              </a:spcBef>
              <a:spcAft>
                <a:spcPts val="0"/>
              </a:spcAft>
              <a:buFont typeface="+mj-lt"/>
              <a:buAutoNum type="alphaLcParenR"/>
            </a:pPr>
            <a:r>
              <a:rPr lang="en-US" dirty="0">
                <a:ea typeface="SimSun"/>
                <a:cs typeface="Mangal"/>
              </a:rPr>
              <a:t>Keep doing the same thing until it works</a:t>
            </a:r>
          </a:p>
          <a:p>
            <a:pPr marL="687388" marR="0" lvl="0" indent="-342900">
              <a:lnSpc>
                <a:spcPct val="115000"/>
              </a:lnSpc>
              <a:spcBef>
                <a:spcPts val="0"/>
              </a:spcBef>
              <a:spcAft>
                <a:spcPts val="0"/>
              </a:spcAft>
              <a:buFont typeface="+mj-lt"/>
              <a:buAutoNum type="alphaLcParenR"/>
            </a:pPr>
            <a:r>
              <a:rPr lang="en-US" dirty="0">
                <a:ea typeface="SimSun"/>
                <a:cs typeface="Mangal"/>
              </a:rPr>
              <a:t>Give up</a:t>
            </a:r>
          </a:p>
          <a:p>
            <a:pPr marL="687388" marR="0" lvl="0" indent="-342900">
              <a:lnSpc>
                <a:spcPct val="115000"/>
              </a:lnSpc>
              <a:spcBef>
                <a:spcPts val="0"/>
              </a:spcBef>
              <a:spcAft>
                <a:spcPts val="0"/>
              </a:spcAft>
              <a:buFont typeface="+mj-lt"/>
              <a:buAutoNum type="alphaLcParenR"/>
            </a:pPr>
            <a:r>
              <a:rPr lang="en-US" dirty="0">
                <a:ea typeface="SimSun"/>
                <a:cs typeface="Mangal"/>
              </a:rPr>
              <a:t>Incorporate new tools and habits into your life</a:t>
            </a:r>
          </a:p>
        </p:txBody>
      </p:sp>
    </p:spTree>
    <p:extLst>
      <p:ext uri="{BB962C8B-B14F-4D97-AF65-F5344CB8AC3E}">
        <p14:creationId xmlns:p14="http://schemas.microsoft.com/office/powerpoint/2010/main" val="227594316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Reduce stress</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Identify stress</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ea typeface="SimSun"/>
                <a:cs typeface="Mangal"/>
              </a:rPr>
              <a:t>Laughter, increase</a:t>
            </a:r>
          </a:p>
          <a:p>
            <a:pPr marL="687388" marR="0" lvl="0" indent="-342900">
              <a:lnSpc>
                <a:spcPct val="115000"/>
              </a:lnSpc>
              <a:spcBef>
                <a:spcPts val="0"/>
              </a:spcBef>
              <a:spcAft>
                <a:spcPts val="0"/>
              </a:spcAft>
              <a:buFont typeface="+mj-lt"/>
              <a:buAutoNum type="alphaLcParenR"/>
            </a:pPr>
            <a:r>
              <a:rPr lang="en-US" dirty="0">
                <a:ea typeface="SimSun"/>
                <a:cs typeface="Mangal"/>
              </a:rPr>
              <a:t>Sadness, decrease</a:t>
            </a:r>
          </a:p>
          <a:p>
            <a:pPr marL="687388" marR="0" lvl="0" indent="-342900">
              <a:lnSpc>
                <a:spcPct val="115000"/>
              </a:lnSpc>
              <a:spcBef>
                <a:spcPts val="0"/>
              </a:spcBef>
              <a:spcAft>
                <a:spcPts val="0"/>
              </a:spcAft>
              <a:buFont typeface="+mj-lt"/>
              <a:buAutoNum type="alphaLcParenR"/>
            </a:pPr>
            <a:r>
              <a:rPr lang="en-US" dirty="0">
                <a:ea typeface="SimSun"/>
                <a:cs typeface="Mangal"/>
              </a:rPr>
              <a:t>Stress, reduce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a:p>
        </p:txBody>
      </p:sp>
    </p:spTree>
    <p:extLst>
      <p:ext uri="{BB962C8B-B14F-4D97-AF65-F5344CB8AC3E}">
        <p14:creationId xmlns:p14="http://schemas.microsoft.com/office/powerpoint/2010/main" val="29694122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ea typeface="SimSun"/>
                <a:cs typeface="Mangal"/>
              </a:rPr>
              <a:t>What I need to pick up from the market today?</a:t>
            </a:r>
          </a:p>
          <a:p>
            <a:pPr marL="687388" marR="0" lvl="0" indent="-342900">
              <a:lnSpc>
                <a:spcPct val="115000"/>
              </a:lnSpc>
              <a:spcBef>
                <a:spcPts val="0"/>
              </a:spcBef>
              <a:spcAft>
                <a:spcPts val="0"/>
              </a:spcAft>
              <a:buFont typeface="+mj-lt"/>
              <a:buAutoNum type="alphaLcParenR"/>
            </a:pPr>
            <a:r>
              <a:rPr lang="en-US" dirty="0">
                <a:ea typeface="SimSun"/>
                <a:cs typeface="Mangal"/>
              </a:rPr>
              <a:t>What happened?</a:t>
            </a:r>
          </a:p>
          <a:p>
            <a:pPr marL="687388" marR="0" lvl="0" indent="-342900">
              <a:lnSpc>
                <a:spcPct val="115000"/>
              </a:lnSpc>
              <a:spcBef>
                <a:spcPts val="0"/>
              </a:spcBef>
              <a:spcAft>
                <a:spcPts val="0"/>
              </a:spcAft>
              <a:buFont typeface="+mj-lt"/>
              <a:buAutoNum type="alphaLcParenR"/>
            </a:pPr>
            <a:r>
              <a:rPr lang="en-US" dirty="0">
                <a:ea typeface="SimSun"/>
                <a:cs typeface="Mangal"/>
              </a:rPr>
              <a:t>When did it happen?</a:t>
            </a:r>
          </a:p>
          <a:p>
            <a:pPr marL="687388" marR="0" lvl="0" indent="-342900">
              <a:lnSpc>
                <a:spcPct val="115000"/>
              </a:lnSpc>
              <a:spcBef>
                <a:spcPts val="0"/>
              </a:spcBef>
              <a:spcAft>
                <a:spcPts val="0"/>
              </a:spcAft>
              <a:buFont typeface="+mj-lt"/>
              <a:buAutoNum type="alphaLcParenR"/>
            </a:pPr>
            <a:r>
              <a:rPr lang="en-US" dirty="0">
                <a:ea typeface="SimSun"/>
                <a:cs typeface="Mangal"/>
              </a:rPr>
              <a:t>What did I do about it?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ea typeface="SimSun"/>
                <a:cs typeface="Mangal"/>
              </a:rPr>
              <a:t>10 close to a nervous breakdown</a:t>
            </a:r>
          </a:p>
          <a:p>
            <a:pPr marL="687388" marR="0" lvl="0" indent="-342900">
              <a:lnSpc>
                <a:spcPct val="115000"/>
              </a:lnSpc>
              <a:spcBef>
                <a:spcPts val="0"/>
              </a:spcBef>
              <a:spcAft>
                <a:spcPts val="0"/>
              </a:spcAft>
              <a:buFont typeface="+mj-lt"/>
              <a:buAutoNum type="alphaLcParenR"/>
            </a:pPr>
            <a:r>
              <a:rPr lang="en-US" dirty="0">
                <a:ea typeface="SimSun"/>
                <a:cs typeface="Mangal"/>
              </a:rPr>
              <a:t>Moderately stressed</a:t>
            </a:r>
          </a:p>
          <a:p>
            <a:pPr marL="687388" marR="0" lvl="0" indent="-342900">
              <a:lnSpc>
                <a:spcPct val="115000"/>
              </a:lnSpc>
              <a:spcBef>
                <a:spcPts val="0"/>
              </a:spcBef>
              <a:spcAft>
                <a:spcPts val="0"/>
              </a:spcAft>
              <a:buFont typeface="+mj-lt"/>
              <a:buAutoNum type="alphaLcParenR"/>
            </a:pPr>
            <a:r>
              <a:rPr lang="en-US" dirty="0">
                <a:ea typeface="SimSun"/>
                <a:cs typeface="Mangal"/>
              </a:rPr>
              <a:t>Sitting in my cubicle again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31734185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ea typeface="SimSun"/>
                <a:cs typeface="Mangal"/>
              </a:rPr>
              <a:t>Week two</a:t>
            </a:r>
          </a:p>
          <a:p>
            <a:pPr marL="687388" marR="0" lvl="0" indent="-342900">
              <a:lnSpc>
                <a:spcPct val="115000"/>
              </a:lnSpc>
              <a:spcBef>
                <a:spcPts val="0"/>
              </a:spcBef>
              <a:spcAft>
                <a:spcPts val="0"/>
              </a:spcAft>
              <a:buFont typeface="+mj-lt"/>
              <a:buAutoNum type="alphaLcParenR"/>
            </a:pPr>
            <a:r>
              <a:rPr lang="en-US" dirty="0">
                <a:ea typeface="SimSun"/>
                <a:cs typeface="Mangal"/>
              </a:rPr>
              <a:t>Week three</a:t>
            </a:r>
          </a:p>
          <a:p>
            <a:pPr marL="687388" marR="0" lvl="0" indent="-342900">
              <a:lnSpc>
                <a:spcPct val="115000"/>
              </a:lnSpc>
              <a:spcBef>
                <a:spcPts val="0"/>
              </a:spcBef>
              <a:spcAft>
                <a:spcPts val="0"/>
              </a:spcAft>
              <a:buFont typeface="+mj-lt"/>
              <a:buAutoNum type="alphaLcParenR"/>
            </a:pPr>
            <a:r>
              <a:rPr lang="en-US" dirty="0">
                <a:ea typeface="SimSun"/>
                <a:cs typeface="Mangal"/>
              </a:rPr>
              <a:t>Week one</a:t>
            </a:r>
          </a:p>
          <a:p>
            <a:pPr marL="687388" marR="0" lvl="0" indent="-342900">
              <a:lnSpc>
                <a:spcPct val="115000"/>
              </a:lnSpc>
              <a:spcBef>
                <a:spcPts val="0"/>
              </a:spcBef>
              <a:spcAft>
                <a:spcPts val="0"/>
              </a:spcAft>
              <a:buFont typeface="+mj-lt"/>
              <a:buAutoNum type="alphaLcParenR"/>
            </a:pPr>
            <a:r>
              <a:rPr lang="en-US" dirty="0">
                <a:ea typeface="SimSun"/>
                <a:cs typeface="Mangal"/>
              </a:rPr>
              <a:t>Week four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ea typeface="SimSun"/>
                <a:cs typeface="Mangal"/>
              </a:rPr>
              <a:t>Large, stress-inducing goals</a:t>
            </a:r>
          </a:p>
          <a:p>
            <a:pPr marL="687388" marR="0" lvl="0" indent="-342900">
              <a:lnSpc>
                <a:spcPct val="115000"/>
              </a:lnSpc>
              <a:spcBef>
                <a:spcPts val="0"/>
              </a:spcBef>
              <a:spcAft>
                <a:spcPts val="0"/>
              </a:spcAft>
              <a:buFont typeface="+mj-lt"/>
              <a:buAutoNum type="alphaLcParenR"/>
            </a:pPr>
            <a:r>
              <a:rPr lang="en-US" dirty="0">
                <a:ea typeface="SimSun"/>
                <a:cs typeface="Mangal"/>
              </a:rPr>
              <a:t>Small, achievable goals</a:t>
            </a:r>
          </a:p>
          <a:p>
            <a:pPr marL="687388" marR="0" lvl="0" indent="-342900">
              <a:lnSpc>
                <a:spcPct val="115000"/>
              </a:lnSpc>
              <a:spcBef>
                <a:spcPts val="0"/>
              </a:spcBef>
              <a:spcAft>
                <a:spcPts val="0"/>
              </a:spcAft>
              <a:buFont typeface="+mj-lt"/>
              <a:buAutoNum type="alphaLcParenR"/>
            </a:pPr>
            <a:r>
              <a:rPr lang="en-US" dirty="0">
                <a:ea typeface="SimSun"/>
                <a:cs typeface="Mangal"/>
              </a:rPr>
              <a:t>Small, unnecessary goals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a:p>
        </p:txBody>
      </p:sp>
    </p:spTree>
    <p:extLst>
      <p:ext uri="{BB962C8B-B14F-4D97-AF65-F5344CB8AC3E}">
        <p14:creationId xmlns:p14="http://schemas.microsoft.com/office/powerpoint/2010/main" val="365761289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tools can help you identify stressors in your life?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stress log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yoga mat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colleague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child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What should you include in your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to-do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Your shopping list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accomplished tasks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list of every time you felt anxious or stressed</a:t>
            </a:r>
            <a:endParaRPr lang="en-US" dirty="0">
              <a:ea typeface="SimSun"/>
              <a:cs typeface="Mangal"/>
            </a:endParaRPr>
          </a:p>
          <a:p>
            <a:endParaRPr lang="en-US" dirty="0"/>
          </a:p>
        </p:txBody>
      </p:sp>
    </p:spTree>
    <p:extLst>
      <p:ext uri="{BB962C8B-B14F-4D97-AF65-F5344CB8AC3E}">
        <p14:creationId xmlns:p14="http://schemas.microsoft.com/office/powerpoint/2010/main" val="1161454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85B5B6C-A629-4A71-901E-1CC4945A0E89}"/>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Pre-Assignment Review</a:t>
            </a:r>
          </a:p>
        </p:txBody>
      </p:sp>
      <p:grpSp>
        <p:nvGrpSpPr>
          <p:cNvPr id="2" name="Group 1">
            <a:extLst>
              <a:ext uri="{FF2B5EF4-FFF2-40B4-BE49-F238E27FC236}">
                <a16:creationId xmlns:a16="http://schemas.microsoft.com/office/drawing/2014/main" id="{C9108BC7-5114-49F6-BDD8-C0285A25FB44}"/>
              </a:ext>
            </a:extLst>
          </p:cNvPr>
          <p:cNvGrpSpPr/>
          <p:nvPr/>
        </p:nvGrpSpPr>
        <p:grpSpPr>
          <a:xfrm>
            <a:off x="457200" y="1602888"/>
            <a:ext cx="8229600" cy="4520585"/>
            <a:chOff x="457200" y="1602888"/>
            <a:chExt cx="8229600" cy="4520585"/>
          </a:xfrm>
        </p:grpSpPr>
        <p:sp>
          <p:nvSpPr>
            <p:cNvPr id="3" name="Freeform: Shape 2">
              <a:extLst>
                <a:ext uri="{FF2B5EF4-FFF2-40B4-BE49-F238E27FC236}">
                  <a16:creationId xmlns:a16="http://schemas.microsoft.com/office/drawing/2014/main" id="{1614D1E2-95F9-4BCD-A562-E60FCEABFE21}"/>
                </a:ext>
              </a:extLst>
            </p:cNvPr>
            <p:cNvSpPr/>
            <p:nvPr/>
          </p:nvSpPr>
          <p:spPr>
            <a:xfrm>
              <a:off x="457200" y="1602888"/>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b="1" kern="1200" dirty="0"/>
                <a:t>Current stress level from 1-10?</a:t>
              </a:r>
            </a:p>
          </p:txBody>
        </p:sp>
        <p:sp>
          <p:nvSpPr>
            <p:cNvPr id="5" name="Freeform: Shape 4">
              <a:extLst>
                <a:ext uri="{FF2B5EF4-FFF2-40B4-BE49-F238E27FC236}">
                  <a16:creationId xmlns:a16="http://schemas.microsoft.com/office/drawing/2014/main" id="{E05170C5-7EF5-44AF-8910-BCDA3DFFB985}"/>
                </a:ext>
              </a:extLst>
            </p:cNvPr>
            <p:cNvSpPr/>
            <p:nvPr/>
          </p:nvSpPr>
          <p:spPr>
            <a:xfrm>
              <a:off x="457200" y="2735851"/>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b="1" kern="1200" dirty="0"/>
                <a:t>Where would you like your stress level to be?</a:t>
              </a:r>
            </a:p>
          </p:txBody>
        </p:sp>
        <p:sp>
          <p:nvSpPr>
            <p:cNvPr id="6" name="Freeform: Shape 5">
              <a:extLst>
                <a:ext uri="{FF2B5EF4-FFF2-40B4-BE49-F238E27FC236}">
                  <a16:creationId xmlns:a16="http://schemas.microsoft.com/office/drawing/2014/main" id="{03619AAD-FBF1-45E8-A273-2AD08A968F49}"/>
                </a:ext>
              </a:extLst>
            </p:cNvPr>
            <p:cNvSpPr/>
            <p:nvPr/>
          </p:nvSpPr>
          <p:spPr>
            <a:xfrm>
              <a:off x="457200" y="3868813"/>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b="1" kern="1200" dirty="0"/>
                <a:t>What are the major stressors in your life?</a:t>
              </a:r>
            </a:p>
          </p:txBody>
        </p:sp>
        <p:sp>
          <p:nvSpPr>
            <p:cNvPr id="7" name="Freeform: Shape 6">
              <a:extLst>
                <a:ext uri="{FF2B5EF4-FFF2-40B4-BE49-F238E27FC236}">
                  <a16:creationId xmlns:a16="http://schemas.microsoft.com/office/drawing/2014/main" id="{5FD9FC71-0749-45D2-B57A-488777257F9F}"/>
                </a:ext>
              </a:extLst>
            </p:cNvPr>
            <p:cNvSpPr/>
            <p:nvPr/>
          </p:nvSpPr>
          <p:spPr>
            <a:xfrm>
              <a:off x="457200" y="5001775"/>
              <a:ext cx="8229600" cy="1121698"/>
            </a:xfrm>
            <a:custGeom>
              <a:avLst/>
              <a:gdLst>
                <a:gd name="connsiteX0" fmla="*/ 0 w 8229600"/>
                <a:gd name="connsiteY0" fmla="*/ 186953 h 1121698"/>
                <a:gd name="connsiteX1" fmla="*/ 186953 w 8229600"/>
                <a:gd name="connsiteY1" fmla="*/ 0 h 1121698"/>
                <a:gd name="connsiteX2" fmla="*/ 8042647 w 8229600"/>
                <a:gd name="connsiteY2" fmla="*/ 0 h 1121698"/>
                <a:gd name="connsiteX3" fmla="*/ 8229600 w 8229600"/>
                <a:gd name="connsiteY3" fmla="*/ 186953 h 1121698"/>
                <a:gd name="connsiteX4" fmla="*/ 8229600 w 8229600"/>
                <a:gd name="connsiteY4" fmla="*/ 934745 h 1121698"/>
                <a:gd name="connsiteX5" fmla="*/ 8042647 w 8229600"/>
                <a:gd name="connsiteY5" fmla="*/ 1121698 h 1121698"/>
                <a:gd name="connsiteX6" fmla="*/ 186953 w 8229600"/>
                <a:gd name="connsiteY6" fmla="*/ 1121698 h 1121698"/>
                <a:gd name="connsiteX7" fmla="*/ 0 w 8229600"/>
                <a:gd name="connsiteY7" fmla="*/ 934745 h 1121698"/>
                <a:gd name="connsiteX8" fmla="*/ 0 w 8229600"/>
                <a:gd name="connsiteY8" fmla="*/ 186953 h 112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698">
                  <a:moveTo>
                    <a:pt x="0" y="186953"/>
                  </a:moveTo>
                  <a:cubicBezTo>
                    <a:pt x="0" y="83702"/>
                    <a:pt x="83702" y="0"/>
                    <a:pt x="186953" y="0"/>
                  </a:cubicBezTo>
                  <a:lnTo>
                    <a:pt x="8042647" y="0"/>
                  </a:lnTo>
                  <a:cubicBezTo>
                    <a:pt x="8145898" y="0"/>
                    <a:pt x="8229600" y="83702"/>
                    <a:pt x="8229600" y="186953"/>
                  </a:cubicBezTo>
                  <a:lnTo>
                    <a:pt x="8229600" y="934745"/>
                  </a:lnTo>
                  <a:cubicBezTo>
                    <a:pt x="8229600" y="1037996"/>
                    <a:pt x="8145898" y="1121698"/>
                    <a:pt x="8042647" y="1121698"/>
                  </a:cubicBezTo>
                  <a:lnTo>
                    <a:pt x="186953" y="1121698"/>
                  </a:lnTo>
                  <a:cubicBezTo>
                    <a:pt x="83702" y="1121698"/>
                    <a:pt x="0" y="1037996"/>
                    <a:pt x="0" y="934745"/>
                  </a:cubicBezTo>
                  <a:lnTo>
                    <a:pt x="0" y="186953"/>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91917" tIns="191917" rIns="191917" bIns="191917" numCol="1" spcCol="1270" anchor="ctr" anchorCtr="0">
              <a:noAutofit/>
            </a:bodyPr>
            <a:lstStyle/>
            <a:p>
              <a:pPr marL="0" lvl="0" indent="0" algn="l" defTabSz="1600200">
                <a:lnSpc>
                  <a:spcPct val="90000"/>
                </a:lnSpc>
                <a:spcBef>
                  <a:spcPct val="0"/>
                </a:spcBef>
                <a:spcAft>
                  <a:spcPct val="35000"/>
                </a:spcAft>
                <a:buNone/>
              </a:pPr>
              <a:r>
                <a:rPr lang="en-US" sz="3600" b="1" kern="1200" dirty="0"/>
                <a:t>What are you currently doing to manage stress? </a:t>
              </a:r>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What can a stress log help you achieve?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 areas to work 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Better penmanship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Bigger work load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 of gift ideas for friends and family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can you do today to begin creating new habits?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Write it down and forget about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Keep doing the same thing until it works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up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Incorporate new tools and habits into your life</a:t>
            </a:r>
            <a:endParaRPr lang="en-US" dirty="0">
              <a:ea typeface="SimSun"/>
              <a:cs typeface="Mangal"/>
            </a:endParaRPr>
          </a:p>
        </p:txBody>
      </p:sp>
    </p:spTree>
    <p:extLst>
      <p:ext uri="{BB962C8B-B14F-4D97-AF65-F5344CB8AC3E}">
        <p14:creationId xmlns:p14="http://schemas.microsoft.com/office/powerpoint/2010/main" val="93574048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You can use a stress log to do all of these except: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Manage stressors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Increase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Identify stress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Identifying the cause of __________ can help you __________ the number and impact of stressors in your life.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Laughter, increase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Sadness, decrease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 reduce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Tension, increase</a:t>
            </a:r>
            <a:endParaRPr lang="en-US" dirty="0">
              <a:ea typeface="SimSun"/>
              <a:cs typeface="Mangal"/>
            </a:endParaRPr>
          </a:p>
          <a:p>
            <a:endParaRPr lang="en-US" dirty="0"/>
          </a:p>
        </p:txBody>
      </p:sp>
    </p:spTree>
    <p:extLst>
      <p:ext uri="{BB962C8B-B14F-4D97-AF65-F5344CB8AC3E}">
        <p14:creationId xmlns:p14="http://schemas.microsoft.com/office/powerpoint/2010/main" val="121162561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of these questions would you not include in your stress log?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What I need to pick up from the market 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happened?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did it happen?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What did I do about it?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Which of these would not be a good indicator of your level of stress in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close to a nervous breakdown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Moderately stressed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Sitting in my cubicle again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Not stressed</a:t>
            </a:r>
            <a:endParaRPr lang="en-US" dirty="0">
              <a:ea typeface="SimSun"/>
              <a:cs typeface="Mangal"/>
            </a:endParaRPr>
          </a:p>
        </p:txBody>
      </p:sp>
    </p:spTree>
    <p:extLst>
      <p:ext uri="{BB962C8B-B14F-4D97-AF65-F5344CB8AC3E}">
        <p14:creationId xmlns:p14="http://schemas.microsoft.com/office/powerpoint/2010/main" val="266293576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Recording events is in which stage of using a stress log?</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three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Week 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Week four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In order to be successful, your final stress management plan should set ______, _____________________?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stress-inducing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 achievable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Small, unnecessary goals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Large, impossible goals</a:t>
            </a:r>
            <a:endParaRPr lang="en-US" dirty="0">
              <a:ea typeface="SimSun"/>
              <a:cs typeface="Mangal"/>
            </a:endParaRPr>
          </a:p>
          <a:p>
            <a:endParaRPr lang="en-US" dirty="0"/>
          </a:p>
        </p:txBody>
      </p:sp>
    </p:spTree>
    <p:extLst>
      <p:ext uri="{BB962C8B-B14F-4D97-AF65-F5344CB8AC3E}">
        <p14:creationId xmlns:p14="http://schemas.microsoft.com/office/powerpoint/2010/main" val="65880821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endParaRPr lang="en-CA" dirty="0"/>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sz="2400" i="1" dirty="0">
                <a:latin typeface="Cambria"/>
                <a:ea typeface="Times New Roman"/>
                <a:cs typeface="Times New Roman"/>
              </a:rPr>
              <a:t>Sometimes when people are under stress, they hate to think, and it's the time when they most need to think.</a:t>
            </a:r>
            <a:endParaRPr lang="en-US" sz="2400" i="1" dirty="0">
              <a:ea typeface="Times New Roman"/>
              <a:cs typeface="Times New Roman"/>
            </a:endParaRPr>
          </a:p>
          <a:p>
            <a:pPr algn="ctr">
              <a:lnSpc>
                <a:spcPct val="115000"/>
              </a:lnSpc>
              <a:spcBef>
                <a:spcPts val="0"/>
              </a:spcBef>
              <a:spcAft>
                <a:spcPts val="1000"/>
              </a:spcAft>
            </a:pPr>
            <a:r>
              <a:rPr lang="en-US" sz="2400" b="1" i="1" dirty="0">
                <a:latin typeface="Cambria"/>
                <a:ea typeface="Times New Roman"/>
                <a:cs typeface="Times New Roman"/>
              </a:rPr>
              <a:t>Bill Clinton</a:t>
            </a:r>
            <a:endParaRPr lang="en-US" sz="2400" b="1" i="1" dirty="0">
              <a:ea typeface="Times New Roman"/>
              <a:cs typeface="Times New Roman"/>
            </a:endParaRPr>
          </a:p>
        </p:txBody>
      </p:sp>
      <p:sp>
        <p:nvSpPr>
          <p:cNvPr id="3" name="Content Placeholder 2"/>
          <p:cNvSpPr>
            <a:spLocks noGrp="1"/>
          </p:cNvSpPr>
          <p:nvPr>
            <p:ph type="body" sz="quarter" idx="11"/>
          </p:nvPr>
        </p:nvSpPr>
        <p:spPr/>
        <p:txBody>
          <a:bodyPr rtlCol="0">
            <a:normAutofit fontScale="55000" lnSpcReduction="20000"/>
          </a:bodyPr>
          <a:lstStyle/>
          <a:p>
            <a:pPr eaLnBrk="1" fontAlgn="auto" hangingPunct="1">
              <a:spcAft>
                <a:spcPts val="0"/>
              </a:spcAft>
              <a:defRPr/>
            </a:pPr>
            <a:r>
              <a:rPr lang="en-US" sz="3600" dirty="0"/>
              <a:t>Please take a moment to review and update your action plan. This will be a key tool to guide your progress in the days, weeks, months, and years to come. </a:t>
            </a:r>
          </a:p>
          <a:p>
            <a:pPr eaLnBrk="1" fontAlgn="auto" hangingPunct="1">
              <a:spcAft>
                <a:spcPts val="0"/>
              </a:spcAft>
              <a:defRPr/>
            </a:pPr>
            <a:r>
              <a:rPr lang="en-US" sz="3600" dirty="0"/>
              <a:t>We wish you the best of luck on the rest of your travels! </a:t>
            </a:r>
            <a:endParaRPr lang="en-CA" sz="36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6EFC60D-F0D2-4B67-8FF0-FD373622937F}"/>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631F561F-D050-4E24-8659-81F02267D36E}"/>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101F2B36-E4EB-4EA4-B251-A1172C08D4A2}"/>
                </a:ext>
              </a:extLst>
            </p:cNvPr>
            <p:cNvSpPr/>
            <p:nvPr/>
          </p:nvSpPr>
          <p:spPr>
            <a:xfrm>
              <a:off x="3419855" y="174826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Do not anticipate trouble or worry about what may never happen.</a:t>
              </a:r>
            </a:p>
          </p:txBody>
        </p:sp>
        <p:sp>
          <p:nvSpPr>
            <p:cNvPr id="4" name="Freeform: Shape 3">
              <a:extLst>
                <a:ext uri="{FF2B5EF4-FFF2-40B4-BE49-F238E27FC236}">
                  <a16:creationId xmlns:a16="http://schemas.microsoft.com/office/drawing/2014/main" id="{944652BD-1587-42A0-8936-302410934289}"/>
                </a:ext>
              </a:extLst>
            </p:cNvPr>
            <p:cNvSpPr/>
            <p:nvPr/>
          </p:nvSpPr>
          <p:spPr>
            <a:xfrm>
              <a:off x="457200" y="1602409"/>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0" kern="1200" dirty="0"/>
                <a:t>Benjamin Franklin</a:t>
              </a:r>
            </a:p>
          </p:txBody>
        </p:sp>
        <p:sp>
          <p:nvSpPr>
            <p:cNvPr id="6" name="Freeform: Shape 5">
              <a:extLst>
                <a:ext uri="{FF2B5EF4-FFF2-40B4-BE49-F238E27FC236}">
                  <a16:creationId xmlns:a16="http://schemas.microsoft.com/office/drawing/2014/main" id="{1771F309-3D54-41A4-9F86-AF98835E71D8}"/>
                </a:ext>
              </a:extLst>
            </p:cNvPr>
            <p:cNvSpPr/>
            <p:nvPr/>
          </p:nvSpPr>
          <p:spPr>
            <a:xfrm>
              <a:off x="3419855" y="3279757"/>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1972855"/>
                <a:satOff val="11079"/>
                <a:lumOff val="704"/>
                <a:alphaOff val="0"/>
              </a:schemeClr>
            </a:lnRef>
            <a:fillRef idx="1">
              <a:schemeClr val="accent4">
                <a:tint val="40000"/>
                <a:alpha val="90000"/>
                <a:hueOff val="-1972855"/>
                <a:satOff val="11079"/>
                <a:lumOff val="704"/>
                <a:alphaOff val="0"/>
              </a:schemeClr>
            </a:fillRef>
            <a:effectRef idx="0">
              <a:schemeClr val="accent4">
                <a:tint val="40000"/>
                <a:alpha val="90000"/>
                <a:hueOff val="-1972855"/>
                <a:satOff val="11079"/>
                <a:lumOff val="704"/>
                <a:alphaOff val="0"/>
              </a:schemeClr>
            </a:effectRef>
            <a:fontRef idx="minor">
              <a:schemeClr val="dk1">
                <a:hueOff val="0"/>
                <a:satOff val="0"/>
                <a:lumOff val="0"/>
                <a:alphaOff val="0"/>
              </a:schemeClr>
            </a:fontRef>
          </p:style>
          <p:txBody>
            <a:bodyPr spcFirstLastPara="0" vert="horz" wrap="square" lIns="87631" tIns="100776" rIns="144591" bIns="100777"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If your teeth are clenched and your fists are clenched, your lifespan is probably clenched.</a:t>
              </a:r>
            </a:p>
          </p:txBody>
        </p:sp>
        <p:sp>
          <p:nvSpPr>
            <p:cNvPr id="7" name="Freeform: Shape 6">
              <a:extLst>
                <a:ext uri="{FF2B5EF4-FFF2-40B4-BE49-F238E27FC236}">
                  <a16:creationId xmlns:a16="http://schemas.microsoft.com/office/drawing/2014/main" id="{49A1D6CF-023D-4B41-B688-C520B424D14F}"/>
                </a:ext>
              </a:extLst>
            </p:cNvPr>
            <p:cNvSpPr/>
            <p:nvPr/>
          </p:nvSpPr>
          <p:spPr>
            <a:xfrm>
              <a:off x="457200" y="313390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0" kern="1200" dirty="0"/>
                <a:t>Adabella Radici</a:t>
              </a:r>
            </a:p>
          </p:txBody>
        </p:sp>
        <p:sp>
          <p:nvSpPr>
            <p:cNvPr id="8" name="Freeform: Shape 7">
              <a:extLst>
                <a:ext uri="{FF2B5EF4-FFF2-40B4-BE49-F238E27FC236}">
                  <a16:creationId xmlns:a16="http://schemas.microsoft.com/office/drawing/2014/main" id="{1FC3350D-E6E0-4609-8A77-BC7DBF4C5117}"/>
                </a:ext>
              </a:extLst>
            </p:cNvPr>
            <p:cNvSpPr/>
            <p:nvPr/>
          </p:nvSpPr>
          <p:spPr>
            <a:xfrm>
              <a:off x="3419855" y="4811246"/>
              <a:ext cx="5266945" cy="1166850"/>
            </a:xfrm>
            <a:custGeom>
              <a:avLst/>
              <a:gdLst>
                <a:gd name="connsiteX0" fmla="*/ 194479 w 1166849"/>
                <a:gd name="connsiteY0" fmla="*/ 0 h 5266944"/>
                <a:gd name="connsiteX1" fmla="*/ 972370 w 1166849"/>
                <a:gd name="connsiteY1" fmla="*/ 0 h 5266944"/>
                <a:gd name="connsiteX2" fmla="*/ 1166849 w 1166849"/>
                <a:gd name="connsiteY2" fmla="*/ 194479 h 5266944"/>
                <a:gd name="connsiteX3" fmla="*/ 1166849 w 1166849"/>
                <a:gd name="connsiteY3" fmla="*/ 5266944 h 5266944"/>
                <a:gd name="connsiteX4" fmla="*/ 1166849 w 1166849"/>
                <a:gd name="connsiteY4" fmla="*/ 5266944 h 5266944"/>
                <a:gd name="connsiteX5" fmla="*/ 0 w 1166849"/>
                <a:gd name="connsiteY5" fmla="*/ 5266944 h 5266944"/>
                <a:gd name="connsiteX6" fmla="*/ 0 w 1166849"/>
                <a:gd name="connsiteY6" fmla="*/ 5266944 h 5266944"/>
                <a:gd name="connsiteX7" fmla="*/ 0 w 1166849"/>
                <a:gd name="connsiteY7" fmla="*/ 194479 h 5266944"/>
                <a:gd name="connsiteX8" fmla="*/ 194479 w 1166849"/>
                <a:gd name="connsiteY8" fmla="*/ 0 h 5266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6849" h="5266944">
                  <a:moveTo>
                    <a:pt x="1166849" y="877844"/>
                  </a:moveTo>
                  <a:lnTo>
                    <a:pt x="1166849" y="4389100"/>
                  </a:lnTo>
                  <a:cubicBezTo>
                    <a:pt x="1166849" y="4873919"/>
                    <a:pt x="1147559" y="5266942"/>
                    <a:pt x="1123764" y="5266942"/>
                  </a:cubicBezTo>
                  <a:lnTo>
                    <a:pt x="0" y="5266942"/>
                  </a:lnTo>
                  <a:lnTo>
                    <a:pt x="0" y="5266942"/>
                  </a:lnTo>
                  <a:lnTo>
                    <a:pt x="0" y="2"/>
                  </a:lnTo>
                  <a:lnTo>
                    <a:pt x="0" y="2"/>
                  </a:lnTo>
                  <a:lnTo>
                    <a:pt x="1123764" y="2"/>
                  </a:lnTo>
                  <a:cubicBezTo>
                    <a:pt x="1147559" y="2"/>
                    <a:pt x="1166849" y="393025"/>
                    <a:pt x="1166849" y="877844"/>
                  </a:cubicBezTo>
                  <a:close/>
                </a:path>
              </a:pathLst>
            </a:custGeom>
          </p:spPr>
          <p:style>
            <a:lnRef idx="2">
              <a:schemeClr val="accent4">
                <a:tint val="40000"/>
                <a:alpha val="90000"/>
                <a:hueOff val="-3945710"/>
                <a:satOff val="22157"/>
                <a:lumOff val="1408"/>
                <a:alphaOff val="0"/>
              </a:schemeClr>
            </a:lnRef>
            <a:fillRef idx="1">
              <a:schemeClr val="accent4">
                <a:tint val="40000"/>
                <a:alpha val="90000"/>
                <a:hueOff val="-3945710"/>
                <a:satOff val="22157"/>
                <a:lumOff val="1408"/>
                <a:alphaOff val="0"/>
              </a:schemeClr>
            </a:fillRef>
            <a:effectRef idx="0">
              <a:schemeClr val="accent4">
                <a:tint val="40000"/>
                <a:alpha val="90000"/>
                <a:hueOff val="-3945710"/>
                <a:satOff val="22157"/>
                <a:lumOff val="1408"/>
                <a:alphaOff val="0"/>
              </a:schemeClr>
            </a:effectRef>
            <a:fontRef idx="minor">
              <a:schemeClr val="dk1">
                <a:hueOff val="0"/>
                <a:satOff val="0"/>
                <a:lumOff val="0"/>
                <a:alphaOff val="0"/>
              </a:schemeClr>
            </a:fontRef>
          </p:style>
          <p:txBody>
            <a:bodyPr spcFirstLastPara="0" vert="horz" wrap="square" lIns="87631" tIns="100777" rIns="144591" bIns="100776"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There cannot be a stressful crisis next week. My schedule is already full.</a:t>
              </a:r>
            </a:p>
          </p:txBody>
        </p:sp>
        <p:sp>
          <p:nvSpPr>
            <p:cNvPr id="9" name="Freeform: Shape 8">
              <a:extLst>
                <a:ext uri="{FF2B5EF4-FFF2-40B4-BE49-F238E27FC236}">
                  <a16:creationId xmlns:a16="http://schemas.microsoft.com/office/drawing/2014/main" id="{81B95BEE-3067-4495-B03A-993F4CACEAEF}"/>
                </a:ext>
              </a:extLst>
            </p:cNvPr>
            <p:cNvSpPr/>
            <p:nvPr/>
          </p:nvSpPr>
          <p:spPr>
            <a:xfrm>
              <a:off x="457200" y="4665390"/>
              <a:ext cx="2962656" cy="1458562"/>
            </a:xfrm>
            <a:custGeom>
              <a:avLst/>
              <a:gdLst>
                <a:gd name="connsiteX0" fmla="*/ 0 w 2962656"/>
                <a:gd name="connsiteY0" fmla="*/ 243099 h 1458562"/>
                <a:gd name="connsiteX1" fmla="*/ 243099 w 2962656"/>
                <a:gd name="connsiteY1" fmla="*/ 0 h 1458562"/>
                <a:gd name="connsiteX2" fmla="*/ 2719557 w 2962656"/>
                <a:gd name="connsiteY2" fmla="*/ 0 h 1458562"/>
                <a:gd name="connsiteX3" fmla="*/ 2962656 w 2962656"/>
                <a:gd name="connsiteY3" fmla="*/ 243099 h 1458562"/>
                <a:gd name="connsiteX4" fmla="*/ 2962656 w 2962656"/>
                <a:gd name="connsiteY4" fmla="*/ 1215463 h 1458562"/>
                <a:gd name="connsiteX5" fmla="*/ 2719557 w 2962656"/>
                <a:gd name="connsiteY5" fmla="*/ 1458562 h 1458562"/>
                <a:gd name="connsiteX6" fmla="*/ 243099 w 2962656"/>
                <a:gd name="connsiteY6" fmla="*/ 1458562 h 1458562"/>
                <a:gd name="connsiteX7" fmla="*/ 0 w 2962656"/>
                <a:gd name="connsiteY7" fmla="*/ 1215463 h 1458562"/>
                <a:gd name="connsiteX8" fmla="*/ 0 w 2962656"/>
                <a:gd name="connsiteY8" fmla="*/ 243099 h 1458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62656" h="1458562">
                  <a:moveTo>
                    <a:pt x="0" y="243099"/>
                  </a:moveTo>
                  <a:cubicBezTo>
                    <a:pt x="0" y="108839"/>
                    <a:pt x="108839" y="0"/>
                    <a:pt x="243099" y="0"/>
                  </a:cubicBezTo>
                  <a:lnTo>
                    <a:pt x="2719557" y="0"/>
                  </a:lnTo>
                  <a:cubicBezTo>
                    <a:pt x="2853817" y="0"/>
                    <a:pt x="2962656" y="108839"/>
                    <a:pt x="2962656" y="243099"/>
                  </a:cubicBezTo>
                  <a:lnTo>
                    <a:pt x="2962656" y="1215463"/>
                  </a:lnTo>
                  <a:cubicBezTo>
                    <a:pt x="2962656" y="1349723"/>
                    <a:pt x="2853817" y="1458562"/>
                    <a:pt x="2719557" y="1458562"/>
                  </a:cubicBezTo>
                  <a:lnTo>
                    <a:pt x="243099" y="1458562"/>
                  </a:lnTo>
                  <a:cubicBezTo>
                    <a:pt x="108839" y="1458562"/>
                    <a:pt x="0" y="1349723"/>
                    <a:pt x="0" y="1215463"/>
                  </a:cubicBezTo>
                  <a:lnTo>
                    <a:pt x="0" y="243099"/>
                  </a:lnTo>
                  <a:close/>
                </a:path>
              </a:pathLst>
            </a:custGeom>
            <a:ln>
              <a:noFill/>
            </a:ln>
          </p:spPr>
          <p:style>
            <a:lnRef idx="2">
              <a:scrgbClr r="0" g="0" b="0"/>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7411" tIns="149306" rIns="227411" bIns="149306" numCol="1" spcCol="1270" anchor="ctr" anchorCtr="0">
              <a:noAutofit/>
            </a:bodyPr>
            <a:lstStyle/>
            <a:p>
              <a:pPr marL="0" lvl="0" indent="0" algn="ctr" defTabSz="1822450">
                <a:lnSpc>
                  <a:spcPct val="90000"/>
                </a:lnSpc>
                <a:spcBef>
                  <a:spcPct val="0"/>
                </a:spcBef>
                <a:spcAft>
                  <a:spcPct val="35000"/>
                </a:spcAft>
                <a:buNone/>
              </a:pPr>
              <a:r>
                <a:rPr lang="en-US" sz="4100" b="0" kern="1200" dirty="0"/>
                <a:t>Henry Kissinger</a:t>
              </a:r>
            </a:p>
          </p:txBody>
        </p:sp>
      </p:gr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965867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Two: Understanding Stress</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t> </a:t>
            </a:r>
            <a:r>
              <a:rPr lang="en-US" i="1" dirty="0">
                <a:latin typeface="Cambria"/>
                <a:ea typeface="Times New Roman"/>
                <a:cs typeface="Times New Roman"/>
              </a:rPr>
              <a:t>Adopting the right attitude can convert a negative stress into a positive one. </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Hans Selye</a:t>
            </a:r>
            <a:endParaRPr lang="en-US" b="1" i="1" dirty="0">
              <a:ea typeface="Times New Roman"/>
              <a:cs typeface="Times New Roman"/>
            </a:endParaRPr>
          </a:p>
        </p:txBody>
      </p:sp>
      <p:sp>
        <p:nvSpPr>
          <p:cNvPr id="9219" name="Content Placeholder 2"/>
          <p:cNvSpPr>
            <a:spLocks noGrp="1"/>
          </p:cNvSpPr>
          <p:nvPr>
            <p:ph type="body" sz="quarter" idx="11"/>
          </p:nvPr>
        </p:nvSpPr>
        <p:spPr/>
        <p:txBody>
          <a:bodyPr/>
          <a:lstStyle/>
          <a:p>
            <a:pPr eaLnBrk="1" hangingPunct="1"/>
            <a:r>
              <a:rPr lang="en-US" dirty="0"/>
              <a:t>To begin, let’s look at what stress is. </a:t>
            </a:r>
          </a:p>
          <a:p>
            <a:pPr eaLnBrk="1" hangingPunct="1"/>
            <a:r>
              <a:rPr lang="en-US" dirty="0"/>
              <a:t>We’ll also explore how stress can be positive and negative, and we’ll look at the Triple A approach that will form the basis of this workshop.</a:t>
            </a:r>
            <a:endParaRPr lang="en-CA"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9187238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972828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2089607-93CD-4572-9881-2660C0959167}"/>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What is Stress?</a:t>
            </a:r>
          </a:p>
        </p:txBody>
      </p:sp>
      <p:grpSp>
        <p:nvGrpSpPr>
          <p:cNvPr id="2" name="Group 1">
            <a:extLst>
              <a:ext uri="{FF2B5EF4-FFF2-40B4-BE49-F238E27FC236}">
                <a16:creationId xmlns:a16="http://schemas.microsoft.com/office/drawing/2014/main" id="{34F5DA54-A868-4D48-90EA-82F9D0535DC3}"/>
              </a:ext>
            </a:extLst>
          </p:cNvPr>
          <p:cNvGrpSpPr/>
          <p:nvPr/>
        </p:nvGrpSpPr>
        <p:grpSpPr>
          <a:xfrm>
            <a:off x="2329755" y="1600552"/>
            <a:ext cx="4484488" cy="4525257"/>
            <a:chOff x="2329755" y="1600552"/>
            <a:chExt cx="4484488" cy="4525257"/>
          </a:xfrm>
        </p:grpSpPr>
        <p:sp>
          <p:nvSpPr>
            <p:cNvPr id="3" name="Freeform: Shape 2">
              <a:extLst>
                <a:ext uri="{FF2B5EF4-FFF2-40B4-BE49-F238E27FC236}">
                  <a16:creationId xmlns:a16="http://schemas.microsoft.com/office/drawing/2014/main" id="{94CDDF65-6275-4977-B272-826BF4912290}"/>
                </a:ext>
              </a:extLst>
            </p:cNvPr>
            <p:cNvSpPr/>
            <p:nvPr/>
          </p:nvSpPr>
          <p:spPr>
            <a:xfrm>
              <a:off x="3809636" y="1600552"/>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Individual meanings</a:t>
              </a:r>
            </a:p>
          </p:txBody>
        </p:sp>
        <p:sp>
          <p:nvSpPr>
            <p:cNvPr id="5" name="Rectangle 4">
              <a:extLst>
                <a:ext uri="{FF2B5EF4-FFF2-40B4-BE49-F238E27FC236}">
                  <a16:creationId xmlns:a16="http://schemas.microsoft.com/office/drawing/2014/main" id="{D370BEF7-1DBB-4839-8A6C-5D5C3D744938}"/>
                </a:ext>
              </a:extLst>
            </p:cNvPr>
            <p:cNvSpPr/>
            <p:nvPr/>
          </p:nvSpPr>
          <p:spPr>
            <a:xfrm>
              <a:off x="2329755" y="1600552"/>
              <a:ext cx="1345346" cy="1358936"/>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9038B4E-D5D8-44C9-960E-ED7374220D07}"/>
                </a:ext>
              </a:extLst>
            </p:cNvPr>
            <p:cNvSpPr/>
            <p:nvPr/>
          </p:nvSpPr>
          <p:spPr>
            <a:xfrm>
              <a:off x="2329755" y="318371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Different for everyone</a:t>
              </a:r>
            </a:p>
          </p:txBody>
        </p:sp>
        <p:sp>
          <p:nvSpPr>
            <p:cNvPr id="7" name="Rectangle 6">
              <a:extLst>
                <a:ext uri="{FF2B5EF4-FFF2-40B4-BE49-F238E27FC236}">
                  <a16:creationId xmlns:a16="http://schemas.microsoft.com/office/drawing/2014/main" id="{D66C0571-9467-4F25-8760-20EB8444DF6E}"/>
                </a:ext>
              </a:extLst>
            </p:cNvPr>
            <p:cNvSpPr/>
            <p:nvPr/>
          </p:nvSpPr>
          <p:spPr>
            <a:xfrm>
              <a:off x="5468897" y="3183713"/>
              <a:ext cx="1345346" cy="1358936"/>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D64362CF-8933-454A-A4FF-D5643D7D60F4}"/>
                </a:ext>
              </a:extLst>
            </p:cNvPr>
            <p:cNvSpPr/>
            <p:nvPr/>
          </p:nvSpPr>
          <p:spPr>
            <a:xfrm>
              <a:off x="3809636" y="4766873"/>
              <a:ext cx="3004607" cy="1358936"/>
            </a:xfrm>
            <a:custGeom>
              <a:avLst/>
              <a:gdLst>
                <a:gd name="connsiteX0" fmla="*/ 0 w 3004607"/>
                <a:gd name="connsiteY0" fmla="*/ 0 h 1358936"/>
                <a:gd name="connsiteX1" fmla="*/ 3004607 w 3004607"/>
                <a:gd name="connsiteY1" fmla="*/ 0 h 1358936"/>
                <a:gd name="connsiteX2" fmla="*/ 3004607 w 3004607"/>
                <a:gd name="connsiteY2" fmla="*/ 1358936 h 1358936"/>
                <a:gd name="connsiteX3" fmla="*/ 0 w 3004607"/>
                <a:gd name="connsiteY3" fmla="*/ 1358936 h 1358936"/>
                <a:gd name="connsiteX4" fmla="*/ 0 w 3004607"/>
                <a:gd name="connsiteY4" fmla="*/ 0 h 135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607" h="1358936">
                  <a:moveTo>
                    <a:pt x="0" y="0"/>
                  </a:moveTo>
                  <a:lnTo>
                    <a:pt x="3004607" y="0"/>
                  </a:lnTo>
                  <a:lnTo>
                    <a:pt x="3004607" y="1358936"/>
                  </a:lnTo>
                  <a:lnTo>
                    <a:pt x="0" y="1358936"/>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Strain or tension</a:t>
              </a:r>
            </a:p>
          </p:txBody>
        </p:sp>
        <p:sp>
          <p:nvSpPr>
            <p:cNvPr id="9" name="Rectangle 8">
              <a:extLst>
                <a:ext uri="{FF2B5EF4-FFF2-40B4-BE49-F238E27FC236}">
                  <a16:creationId xmlns:a16="http://schemas.microsoft.com/office/drawing/2014/main" id="{80B57103-D22D-4AD6-A0C8-7A3C7C483E99}"/>
                </a:ext>
              </a:extLst>
            </p:cNvPr>
            <p:cNvSpPr/>
            <p:nvPr/>
          </p:nvSpPr>
          <p:spPr>
            <a:xfrm>
              <a:off x="2329755" y="4766873"/>
              <a:ext cx="1345346" cy="1358936"/>
            </a:xfrm>
            <a:prstGeom prst="rect">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F7FE615-5C31-4134-8BFA-8FB6A3C3F8B1}"/>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US" dirty="0"/>
              <a:t>What is Eustress?</a:t>
            </a:r>
          </a:p>
        </p:txBody>
      </p:sp>
      <p:grpSp>
        <p:nvGrpSpPr>
          <p:cNvPr id="2" name="Group 1">
            <a:extLst>
              <a:ext uri="{FF2B5EF4-FFF2-40B4-BE49-F238E27FC236}">
                <a16:creationId xmlns:a16="http://schemas.microsoft.com/office/drawing/2014/main" id="{8F47DEBE-2959-4052-B5E8-E1D06F702561}"/>
              </a:ext>
            </a:extLst>
          </p:cNvPr>
          <p:cNvGrpSpPr/>
          <p:nvPr/>
        </p:nvGrpSpPr>
        <p:grpSpPr>
          <a:xfrm>
            <a:off x="918105" y="1601247"/>
            <a:ext cx="7307788" cy="4523868"/>
            <a:chOff x="918105" y="1601247"/>
            <a:chExt cx="7307788" cy="4523868"/>
          </a:xfrm>
        </p:grpSpPr>
        <p:sp>
          <p:nvSpPr>
            <p:cNvPr id="3" name="Freeform: Shape 2">
              <a:extLst>
                <a:ext uri="{FF2B5EF4-FFF2-40B4-BE49-F238E27FC236}">
                  <a16:creationId xmlns:a16="http://schemas.microsoft.com/office/drawing/2014/main" id="{34A3A1A4-52D4-43A4-805F-FF46D11C0EB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Positive effect</a:t>
              </a:r>
            </a:p>
          </p:txBody>
        </p:sp>
        <p:sp>
          <p:nvSpPr>
            <p:cNvPr id="5" name="Freeform: Shape 4">
              <a:extLst>
                <a:ext uri="{FF2B5EF4-FFF2-40B4-BE49-F238E27FC236}">
                  <a16:creationId xmlns:a16="http://schemas.microsoft.com/office/drawing/2014/main" id="{A1609D1D-252B-4A7F-9303-D2C41101113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Riding a rollercoaster</a:t>
              </a:r>
            </a:p>
          </p:txBody>
        </p:sp>
        <p:sp>
          <p:nvSpPr>
            <p:cNvPr id="6" name="Freeform: Shape 5">
              <a:extLst>
                <a:ext uri="{FF2B5EF4-FFF2-40B4-BE49-F238E27FC236}">
                  <a16:creationId xmlns:a16="http://schemas.microsoft.com/office/drawing/2014/main" id="{56096329-9EF1-4C4F-80BF-E56445F25847}"/>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Winning a race</a:t>
              </a:r>
            </a:p>
          </p:txBody>
        </p:sp>
        <p:sp>
          <p:nvSpPr>
            <p:cNvPr id="7" name="Freeform: Shape 6">
              <a:extLst>
                <a:ext uri="{FF2B5EF4-FFF2-40B4-BE49-F238E27FC236}">
                  <a16:creationId xmlns:a16="http://schemas.microsoft.com/office/drawing/2014/main" id="{BEBC61F9-A71B-4548-8D17-C2E06CC3FDCC}"/>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b="1" kern="1200" dirty="0"/>
                <a:t>Watching a scary movie</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A03DC9D1-5D32-40B6-9258-8B18410C293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Understanding the Triple A Approach</a:t>
            </a:r>
          </a:p>
        </p:txBody>
      </p:sp>
      <p:grpSp>
        <p:nvGrpSpPr>
          <p:cNvPr id="3" name="Group 2">
            <a:extLst>
              <a:ext uri="{FF2B5EF4-FFF2-40B4-BE49-F238E27FC236}">
                <a16:creationId xmlns:a16="http://schemas.microsoft.com/office/drawing/2014/main" id="{8CDD4BF5-2161-40F5-AFE7-E778B1ECF3F1}"/>
              </a:ext>
            </a:extLst>
          </p:cNvPr>
          <p:cNvGrpSpPr/>
          <p:nvPr/>
        </p:nvGrpSpPr>
        <p:grpSpPr>
          <a:xfrm>
            <a:off x="1108709" y="1600200"/>
            <a:ext cx="6435098" cy="4525963"/>
            <a:chOff x="1108709" y="1600200"/>
            <a:chExt cx="6435098" cy="4525963"/>
          </a:xfrm>
        </p:grpSpPr>
        <p:sp>
          <p:nvSpPr>
            <p:cNvPr id="4" name="Freeform: Shape 3">
              <a:extLst>
                <a:ext uri="{FF2B5EF4-FFF2-40B4-BE49-F238E27FC236}">
                  <a16:creationId xmlns:a16="http://schemas.microsoft.com/office/drawing/2014/main" id="{5C765F0C-CB2F-4270-AF49-524BC2DE844C}"/>
                </a:ext>
              </a:extLst>
            </p:cNvPr>
            <p:cNvSpPr/>
            <p:nvPr/>
          </p:nvSpPr>
          <p:spPr>
            <a:xfrm>
              <a:off x="1413540" y="2297955"/>
              <a:ext cx="3153377" cy="3153533"/>
            </a:xfrm>
            <a:custGeom>
              <a:avLst/>
              <a:gdLst>
                <a:gd name="connsiteX0" fmla="*/ 0 w 3153377"/>
                <a:gd name="connsiteY0" fmla="*/ 1576767 h 3153533"/>
                <a:gd name="connsiteX1" fmla="*/ 1576689 w 3153377"/>
                <a:gd name="connsiteY1" fmla="*/ 0 h 3153533"/>
                <a:gd name="connsiteX2" fmla="*/ 3153378 w 3153377"/>
                <a:gd name="connsiteY2" fmla="*/ 1576767 h 3153533"/>
                <a:gd name="connsiteX3" fmla="*/ 1576689 w 3153377"/>
                <a:gd name="connsiteY3" fmla="*/ 3153534 h 3153533"/>
                <a:gd name="connsiteX4" fmla="*/ 0 w 3153377"/>
                <a:gd name="connsiteY4" fmla="*/ 1576767 h 3153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3377" h="3153533">
                  <a:moveTo>
                    <a:pt x="0" y="1576767"/>
                  </a:moveTo>
                  <a:cubicBezTo>
                    <a:pt x="0" y="705943"/>
                    <a:pt x="705908" y="0"/>
                    <a:pt x="1576689" y="0"/>
                  </a:cubicBezTo>
                  <a:cubicBezTo>
                    <a:pt x="2447470" y="0"/>
                    <a:pt x="3153378" y="705943"/>
                    <a:pt x="3153378" y="1576767"/>
                  </a:cubicBezTo>
                  <a:cubicBezTo>
                    <a:pt x="3153378" y="2447591"/>
                    <a:pt x="2447470" y="3153534"/>
                    <a:pt x="1576689" y="3153534"/>
                  </a:cubicBezTo>
                  <a:cubicBezTo>
                    <a:pt x="705908" y="3153534"/>
                    <a:pt x="0" y="2447591"/>
                    <a:pt x="0" y="1576767"/>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18951" tIns="518974" rIns="518951" bIns="518974" numCol="1" spcCol="1270" anchor="ctr" anchorCtr="0">
              <a:noAutofit/>
            </a:bodyPr>
            <a:lstStyle/>
            <a:p>
              <a:pPr marL="0" lvl="0" indent="0" algn="ctr" defTabSz="2000250">
                <a:lnSpc>
                  <a:spcPct val="90000"/>
                </a:lnSpc>
                <a:spcBef>
                  <a:spcPct val="0"/>
                </a:spcBef>
                <a:spcAft>
                  <a:spcPct val="35000"/>
                </a:spcAft>
                <a:buNone/>
              </a:pPr>
              <a:r>
                <a:rPr lang="en-US" sz="4500" b="1" kern="1200" dirty="0"/>
                <a:t>The situation</a:t>
              </a:r>
            </a:p>
          </p:txBody>
        </p:sp>
        <p:sp>
          <p:nvSpPr>
            <p:cNvPr id="5" name="Block Arc 4">
              <a:extLst>
                <a:ext uri="{FF2B5EF4-FFF2-40B4-BE49-F238E27FC236}">
                  <a16:creationId xmlns:a16="http://schemas.microsoft.com/office/drawing/2014/main" id="{C6FD6AA3-ACCF-457E-8228-3837AB2C9DC2}"/>
                </a:ext>
              </a:extLst>
            </p:cNvPr>
            <p:cNvSpPr/>
            <p:nvPr/>
          </p:nvSpPr>
          <p:spPr>
            <a:xfrm>
              <a:off x="1108709" y="1600200"/>
              <a:ext cx="4341704" cy="4525963"/>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Oval 5">
              <a:extLst>
                <a:ext uri="{FF2B5EF4-FFF2-40B4-BE49-F238E27FC236}">
                  <a16:creationId xmlns:a16="http://schemas.microsoft.com/office/drawing/2014/main" id="{3215F83C-FC35-474B-A0DE-C20D263B5DD3}"/>
                </a:ext>
              </a:extLst>
            </p:cNvPr>
            <p:cNvSpPr/>
            <p:nvPr/>
          </p:nvSpPr>
          <p:spPr>
            <a:xfrm>
              <a:off x="4305672" y="1981738"/>
              <a:ext cx="1153798" cy="1154120"/>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C8292BA4-E9CA-4E68-A46D-98CDED1DF3BC}"/>
                </a:ext>
              </a:extLst>
            </p:cNvPr>
            <p:cNvSpPr/>
            <p:nvPr/>
          </p:nvSpPr>
          <p:spPr>
            <a:xfrm>
              <a:off x="5547023" y="2000295"/>
              <a:ext cx="1544403" cy="1117007"/>
            </a:xfrm>
            <a:custGeom>
              <a:avLst/>
              <a:gdLst>
                <a:gd name="connsiteX0" fmla="*/ 0 w 1544403"/>
                <a:gd name="connsiteY0" fmla="*/ 0 h 1117007"/>
                <a:gd name="connsiteX1" fmla="*/ 1544403 w 1544403"/>
                <a:gd name="connsiteY1" fmla="*/ 0 h 1117007"/>
                <a:gd name="connsiteX2" fmla="*/ 1544403 w 1544403"/>
                <a:gd name="connsiteY2" fmla="*/ 1117007 h 1117007"/>
                <a:gd name="connsiteX3" fmla="*/ 0 w 1544403"/>
                <a:gd name="connsiteY3" fmla="*/ 1117007 h 1117007"/>
                <a:gd name="connsiteX4" fmla="*/ 0 w 154440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4403" h="1117007">
                  <a:moveTo>
                    <a:pt x="0" y="0"/>
                  </a:moveTo>
                  <a:lnTo>
                    <a:pt x="1544403" y="0"/>
                  </a:lnTo>
                  <a:lnTo>
                    <a:pt x="154440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Alter</a:t>
              </a:r>
            </a:p>
          </p:txBody>
        </p:sp>
        <p:sp>
          <p:nvSpPr>
            <p:cNvPr id="9" name="Oval 8">
              <a:extLst>
                <a:ext uri="{FF2B5EF4-FFF2-40B4-BE49-F238E27FC236}">
                  <a16:creationId xmlns:a16="http://schemas.microsoft.com/office/drawing/2014/main" id="{2DE119C1-EA2B-4CB7-AB3E-F79616B87000}"/>
                </a:ext>
              </a:extLst>
            </p:cNvPr>
            <p:cNvSpPr/>
            <p:nvPr/>
          </p:nvSpPr>
          <p:spPr>
            <a:xfrm>
              <a:off x="4751618" y="3294720"/>
              <a:ext cx="1153798" cy="1154120"/>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A997A4F6-4059-43F4-BF77-C354F96FD965}"/>
                </a:ext>
              </a:extLst>
            </p:cNvPr>
            <p:cNvSpPr/>
            <p:nvPr/>
          </p:nvSpPr>
          <p:spPr>
            <a:xfrm>
              <a:off x="5999404" y="3311014"/>
              <a:ext cx="1544403" cy="1117007"/>
            </a:xfrm>
            <a:custGeom>
              <a:avLst/>
              <a:gdLst>
                <a:gd name="connsiteX0" fmla="*/ 0 w 1544403"/>
                <a:gd name="connsiteY0" fmla="*/ 0 h 1117007"/>
                <a:gd name="connsiteX1" fmla="*/ 1544403 w 1544403"/>
                <a:gd name="connsiteY1" fmla="*/ 0 h 1117007"/>
                <a:gd name="connsiteX2" fmla="*/ 1544403 w 1544403"/>
                <a:gd name="connsiteY2" fmla="*/ 1117007 h 1117007"/>
                <a:gd name="connsiteX3" fmla="*/ 0 w 1544403"/>
                <a:gd name="connsiteY3" fmla="*/ 1117007 h 1117007"/>
                <a:gd name="connsiteX4" fmla="*/ 0 w 154440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4403" h="1117007">
                  <a:moveTo>
                    <a:pt x="0" y="0"/>
                  </a:moveTo>
                  <a:lnTo>
                    <a:pt x="1544403" y="0"/>
                  </a:lnTo>
                  <a:lnTo>
                    <a:pt x="154440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Avoid</a:t>
              </a:r>
            </a:p>
          </p:txBody>
        </p:sp>
        <p:sp>
          <p:nvSpPr>
            <p:cNvPr id="11" name="Oval 10">
              <a:extLst>
                <a:ext uri="{FF2B5EF4-FFF2-40B4-BE49-F238E27FC236}">
                  <a16:creationId xmlns:a16="http://schemas.microsoft.com/office/drawing/2014/main" id="{CAE4D6AC-3365-437E-B218-2BDBD34473DF}"/>
                </a:ext>
              </a:extLst>
            </p:cNvPr>
            <p:cNvSpPr/>
            <p:nvPr/>
          </p:nvSpPr>
          <p:spPr>
            <a:xfrm>
              <a:off x="4305672" y="4626258"/>
              <a:ext cx="1153798" cy="1154120"/>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EC10CDDE-2913-4663-B654-064D8A572AE5}"/>
                </a:ext>
              </a:extLst>
            </p:cNvPr>
            <p:cNvSpPr/>
            <p:nvPr/>
          </p:nvSpPr>
          <p:spPr>
            <a:xfrm>
              <a:off x="5547023" y="4649793"/>
              <a:ext cx="1544403" cy="1117007"/>
            </a:xfrm>
            <a:custGeom>
              <a:avLst/>
              <a:gdLst>
                <a:gd name="connsiteX0" fmla="*/ 0 w 1544403"/>
                <a:gd name="connsiteY0" fmla="*/ 0 h 1117007"/>
                <a:gd name="connsiteX1" fmla="*/ 1544403 w 1544403"/>
                <a:gd name="connsiteY1" fmla="*/ 0 h 1117007"/>
                <a:gd name="connsiteX2" fmla="*/ 1544403 w 1544403"/>
                <a:gd name="connsiteY2" fmla="*/ 1117007 h 1117007"/>
                <a:gd name="connsiteX3" fmla="*/ 0 w 1544403"/>
                <a:gd name="connsiteY3" fmla="*/ 1117007 h 1117007"/>
                <a:gd name="connsiteX4" fmla="*/ 0 w 1544403"/>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4403" h="1117007">
                  <a:moveTo>
                    <a:pt x="0" y="0"/>
                  </a:moveTo>
                  <a:lnTo>
                    <a:pt x="1544403" y="0"/>
                  </a:lnTo>
                  <a:lnTo>
                    <a:pt x="1544403"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10000"/>
                </a:spcAft>
                <a:buNone/>
              </a:pPr>
              <a:r>
                <a:rPr lang="en-US" sz="4000" b="1" kern="1200" dirty="0"/>
                <a:t>Accept</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335082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ea typeface="SimSun"/>
                <a:cs typeface="Mangal"/>
              </a:rPr>
              <a:t>Eating a banana</a:t>
            </a:r>
          </a:p>
          <a:p>
            <a:pPr marL="687388" marR="0" lvl="0" indent="-342900">
              <a:lnSpc>
                <a:spcPct val="115000"/>
              </a:lnSpc>
              <a:spcBef>
                <a:spcPts val="0"/>
              </a:spcBef>
              <a:spcAft>
                <a:spcPts val="0"/>
              </a:spcAft>
              <a:buFont typeface="+mj-lt"/>
              <a:buAutoNum type="alphaLcParenR"/>
            </a:pPr>
            <a:r>
              <a:rPr lang="en-US" dirty="0">
                <a:ea typeface="SimSun"/>
                <a:cs typeface="Mangal"/>
              </a:rPr>
              <a:t>Taking a test</a:t>
            </a:r>
          </a:p>
          <a:p>
            <a:pPr marL="687388" marR="0" lvl="0" indent="-342900">
              <a:lnSpc>
                <a:spcPct val="115000"/>
              </a:lnSpc>
              <a:spcBef>
                <a:spcPts val="0"/>
              </a:spcBef>
              <a:spcAft>
                <a:spcPts val="0"/>
              </a:spcAft>
              <a:buFont typeface="+mj-lt"/>
              <a:buAutoNum type="alphaLcParenR"/>
            </a:pPr>
            <a:r>
              <a:rPr lang="en-US" dirty="0">
                <a:ea typeface="SimSun"/>
                <a:cs typeface="Mangal"/>
              </a:rPr>
              <a:t>Listening to soothing music</a:t>
            </a:r>
          </a:p>
          <a:p>
            <a:pPr marL="687388" marR="0" lvl="0" indent="-342900">
              <a:lnSpc>
                <a:spcPct val="115000"/>
              </a:lnSpc>
              <a:spcBef>
                <a:spcPts val="0"/>
              </a:spcBef>
              <a:spcAft>
                <a:spcPts val="0"/>
              </a:spcAft>
              <a:buFont typeface="+mj-lt"/>
              <a:buAutoNum type="alphaLcParenR"/>
            </a:pPr>
            <a:r>
              <a:rPr lang="en-US" dirty="0">
                <a:ea typeface="SimSun"/>
                <a:cs typeface="Mangal"/>
              </a:rPr>
              <a:t>Being organized</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ea typeface="SimSun"/>
                <a:cs typeface="Mangal"/>
              </a:rPr>
              <a:t>Losing sleep</a:t>
            </a:r>
          </a:p>
          <a:p>
            <a:pPr marL="687388" marR="0" lvl="0" indent="-342900">
              <a:lnSpc>
                <a:spcPct val="115000"/>
              </a:lnSpc>
              <a:spcBef>
                <a:spcPts val="0"/>
              </a:spcBef>
              <a:spcAft>
                <a:spcPts val="0"/>
              </a:spcAft>
              <a:buFont typeface="+mj-lt"/>
              <a:buAutoNum type="alphaLcParenR"/>
            </a:pPr>
            <a:r>
              <a:rPr lang="en-US" dirty="0">
                <a:ea typeface="SimSun"/>
                <a:cs typeface="Mangal"/>
              </a:rPr>
              <a:t>Interviewing for a job</a:t>
            </a:r>
          </a:p>
          <a:p>
            <a:pPr marL="687388" marR="0" lvl="0" indent="-342900">
              <a:lnSpc>
                <a:spcPct val="115000"/>
              </a:lnSpc>
              <a:spcBef>
                <a:spcPts val="0"/>
              </a:spcBef>
              <a:spcAft>
                <a:spcPts val="0"/>
              </a:spcAft>
              <a:buFont typeface="+mj-lt"/>
              <a:buAutoNum type="alphaLcParenR"/>
            </a:pPr>
            <a:r>
              <a:rPr lang="en-US" dirty="0">
                <a:ea typeface="SimSun"/>
                <a:cs typeface="Mangal"/>
              </a:rPr>
              <a:t>Missing a deadline</a:t>
            </a:r>
          </a:p>
          <a:p>
            <a:pPr marL="687388" marR="0" lvl="0" indent="-342900">
              <a:lnSpc>
                <a:spcPct val="115000"/>
              </a:lnSpc>
              <a:spcBef>
                <a:spcPts val="0"/>
              </a:spcBef>
              <a:spcAft>
                <a:spcPts val="0"/>
              </a:spcAft>
              <a:buFont typeface="+mj-lt"/>
              <a:buAutoNum type="alphaLcParenR"/>
            </a:pPr>
            <a:r>
              <a:rPr lang="en-US" dirty="0">
                <a:ea typeface="SimSun"/>
                <a:cs typeface="Mangal"/>
              </a:rPr>
              <a:t>Winning a race</a:t>
            </a:r>
          </a:p>
        </p:txBody>
      </p:sp>
    </p:spTree>
    <p:extLst>
      <p:ext uri="{BB962C8B-B14F-4D97-AF65-F5344CB8AC3E}">
        <p14:creationId xmlns:p14="http://schemas.microsoft.com/office/powerpoint/2010/main" val="2572336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ea typeface="SimSun"/>
                <a:cs typeface="Mangal"/>
              </a:rPr>
              <a:t>Being a new parent</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Riding a roller coaster</a:t>
            </a:r>
          </a:p>
          <a:p>
            <a:pPr marL="687388" marR="0" lvl="0" indent="-342900">
              <a:lnSpc>
                <a:spcPct val="115000"/>
              </a:lnSpc>
              <a:spcBef>
                <a:spcPts val="0"/>
              </a:spcBef>
              <a:spcAft>
                <a:spcPts val="0"/>
              </a:spcAft>
              <a:buFont typeface="+mj-lt"/>
              <a:buAutoNum type="alphaLcParenR"/>
            </a:pPr>
            <a:r>
              <a:rPr lang="en-US" dirty="0">
                <a:ea typeface="SimSun"/>
                <a:cs typeface="Mangal"/>
              </a:rPr>
              <a:t>Watching a scary movie</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Yell at your coworkers</a:t>
            </a:r>
          </a:p>
          <a:p>
            <a:pPr marL="687388" marR="0" lvl="0" indent="-342900">
              <a:lnSpc>
                <a:spcPct val="115000"/>
              </a:lnSpc>
              <a:spcBef>
                <a:spcPts val="0"/>
              </a:spcBef>
              <a:spcAft>
                <a:spcPts val="0"/>
              </a:spcAft>
              <a:buFont typeface="+mj-lt"/>
              <a:buAutoNum type="alphaLcParenR"/>
            </a:pPr>
            <a:r>
              <a:rPr lang="en-US" dirty="0">
                <a:ea typeface="SimSun"/>
                <a:cs typeface="Mangal"/>
              </a:rPr>
              <a:t>Alter the situation or </a:t>
            </a:r>
            <a:r>
              <a:rPr lang="en-US" dirty="0">
                <a:solidFill>
                  <a:srgbClr val="000000"/>
                </a:solidFill>
                <a:ea typeface="SimSun"/>
                <a:cs typeface="Mangal"/>
              </a:rPr>
              <a:t>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a:p>
        </p:txBody>
      </p:sp>
    </p:spTree>
    <p:extLst>
      <p:ext uri="{BB962C8B-B14F-4D97-AF65-F5344CB8AC3E}">
        <p14:creationId xmlns:p14="http://schemas.microsoft.com/office/powerpoint/2010/main" val="4204720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a:t>
            </a:r>
            <a:r>
              <a:rPr lang="en-US" dirty="0">
                <a:ea typeface="SimSun"/>
                <a:cs typeface="Mangal"/>
              </a:rPr>
              <a:t> job well done</a:t>
            </a:r>
          </a:p>
          <a:p>
            <a:pPr marL="687388" marR="0" lvl="0" indent="-342900">
              <a:lnSpc>
                <a:spcPct val="115000"/>
              </a:lnSpc>
              <a:spcBef>
                <a:spcPts val="0"/>
              </a:spcBef>
              <a:spcAft>
                <a:spcPts val="0"/>
              </a:spcAft>
              <a:buFont typeface="+mj-lt"/>
              <a:buAutoNum type="alphaLcParenR"/>
            </a:pPr>
            <a:r>
              <a:rPr lang="en-US" dirty="0">
                <a:ea typeface="SimSun"/>
                <a:cs typeface="Mangal"/>
              </a:rPr>
              <a:t>A physical, mental, or emotional strain</a:t>
            </a:r>
          </a:p>
          <a:p>
            <a:pPr marL="687388" marR="0" lvl="0" indent="-342900">
              <a:lnSpc>
                <a:spcPct val="115000"/>
              </a:lnSpc>
              <a:spcBef>
                <a:spcPts val="0"/>
              </a:spcBef>
              <a:spcAft>
                <a:spcPts val="0"/>
              </a:spcAft>
              <a:buFont typeface="+mj-lt"/>
              <a:buAutoNum type="alphaLcParenR"/>
            </a:pPr>
            <a:r>
              <a:rPr lang="en-US" dirty="0">
                <a:ea typeface="SimSun"/>
                <a:cs typeface="Mangal"/>
              </a:rPr>
              <a:t>A new puppy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ea typeface="SimSun"/>
                <a:cs typeface="Mangal"/>
              </a:rPr>
              <a:t>Individual</a:t>
            </a:r>
          </a:p>
          <a:p>
            <a:pPr marL="687388" marR="0" lvl="0" indent="-342900">
              <a:lnSpc>
                <a:spcPct val="115000"/>
              </a:lnSpc>
              <a:spcBef>
                <a:spcPts val="0"/>
              </a:spcBef>
              <a:spcAft>
                <a:spcPts val="0"/>
              </a:spcAft>
              <a:buFont typeface="+mj-lt"/>
              <a:buAutoNum type="alphaLcParenR"/>
            </a:pPr>
            <a:r>
              <a:rPr lang="en-US" dirty="0">
                <a:ea typeface="SimSun"/>
                <a:cs typeface="Mangal"/>
              </a:rPr>
              <a:t>Attractive</a:t>
            </a:r>
          </a:p>
          <a:p>
            <a:pPr marL="687388" marR="0" lvl="0" indent="-342900">
              <a:lnSpc>
                <a:spcPct val="115000"/>
              </a:lnSpc>
              <a:spcBef>
                <a:spcPts val="0"/>
              </a:spcBef>
              <a:spcAft>
                <a:spcPts val="0"/>
              </a:spcAft>
              <a:buFont typeface="+mj-lt"/>
              <a:buAutoNum type="alphaLcParenR"/>
            </a:pPr>
            <a:r>
              <a:rPr lang="en-US" dirty="0">
                <a:ea typeface="SimSun"/>
                <a:cs typeface="Mangal"/>
              </a:rPr>
              <a:t>Funny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a:p>
        </p:txBody>
      </p:sp>
    </p:spTree>
    <p:extLst>
      <p:ext uri="{BB962C8B-B14F-4D97-AF65-F5344CB8AC3E}">
        <p14:creationId xmlns:p14="http://schemas.microsoft.com/office/powerpoint/2010/main" val="1513576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a:t>
            </a:r>
            <a:r>
              <a:rPr lang="en-US" dirty="0">
                <a:ea typeface="SimSun"/>
                <a:cs typeface="Mangal"/>
              </a:rPr>
              <a:t>night out on the town</a:t>
            </a:r>
          </a:p>
          <a:p>
            <a:pPr marL="687388" marR="0" lvl="0" indent="-342900">
              <a:lnSpc>
                <a:spcPct val="115000"/>
              </a:lnSpc>
              <a:spcBef>
                <a:spcPts val="0"/>
              </a:spcBef>
              <a:spcAft>
                <a:spcPts val="0"/>
              </a:spcAft>
              <a:buFont typeface="+mj-lt"/>
              <a:buAutoNum type="alphaLcParenR"/>
            </a:pPr>
            <a:r>
              <a:rPr lang="en-US" dirty="0">
                <a:ea typeface="SimSun"/>
                <a:cs typeface="Mangal"/>
              </a:rPr>
              <a:t>Public speaking</a:t>
            </a:r>
          </a:p>
          <a:p>
            <a:pPr marL="687388" marR="0" lvl="0" indent="-342900">
              <a:lnSpc>
                <a:spcPct val="115000"/>
              </a:lnSpc>
              <a:spcBef>
                <a:spcPts val="0"/>
              </a:spcBef>
              <a:spcAft>
                <a:spcPts val="0"/>
              </a:spcAft>
              <a:buFont typeface="+mj-lt"/>
              <a:buAutoNum type="alphaLcParenR"/>
            </a:pPr>
            <a:r>
              <a:rPr lang="en-US" dirty="0">
                <a:ea typeface="SimSun"/>
                <a:cs typeface="Mangal"/>
              </a:rPr>
              <a:t>Reading a book</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ea typeface="SimSun"/>
                <a:cs typeface="Mangal"/>
              </a:rPr>
              <a:t>Harsh</a:t>
            </a:r>
          </a:p>
          <a:p>
            <a:pPr marL="687388" marR="0" lvl="0" indent="-342900">
              <a:lnSpc>
                <a:spcPct val="115000"/>
              </a:lnSpc>
              <a:spcBef>
                <a:spcPts val="0"/>
              </a:spcBef>
              <a:spcAft>
                <a:spcPts val="0"/>
              </a:spcAft>
              <a:buFont typeface="+mj-lt"/>
              <a:buAutoNum type="alphaLcParenR"/>
            </a:pPr>
            <a:r>
              <a:rPr lang="en-US" dirty="0">
                <a:ea typeface="SimSun"/>
                <a:cs typeface="Mangal"/>
              </a:rPr>
              <a:t>Fast</a:t>
            </a:r>
          </a:p>
          <a:p>
            <a:pPr marL="687388" marR="0" lvl="0" indent="-342900">
              <a:lnSpc>
                <a:spcPct val="115000"/>
              </a:lnSpc>
              <a:spcBef>
                <a:spcPts val="0"/>
              </a:spcBef>
              <a:spcAft>
                <a:spcPts val="0"/>
              </a:spcAft>
              <a:buFont typeface="+mj-lt"/>
              <a:buAutoNum type="alphaLcParenR"/>
            </a:pPr>
            <a:r>
              <a:rPr lang="en-US" dirty="0">
                <a:ea typeface="SimSun"/>
                <a:cs typeface="Mangal"/>
              </a:rPr>
              <a:t>Sneaky</a:t>
            </a:r>
          </a:p>
          <a:p>
            <a:pPr marL="687388" marR="0" lvl="0" indent="-342900">
              <a:lnSpc>
                <a:spcPct val="115000"/>
              </a:lnSpc>
              <a:spcBef>
                <a:spcPts val="0"/>
              </a:spcBef>
              <a:spcAft>
                <a:spcPts val="0"/>
              </a:spcAft>
              <a:buFont typeface="+mj-lt"/>
              <a:buAutoNum type="alphaLcParenR"/>
            </a:pPr>
            <a:r>
              <a:rPr lang="en-US" dirty="0">
                <a:ea typeface="SimSun"/>
                <a:cs typeface="Mangal"/>
              </a:rPr>
              <a:t>Personalized</a:t>
            </a:r>
          </a:p>
          <a:p>
            <a:endParaRPr lang="en-US" dirty="0"/>
          </a:p>
        </p:txBody>
      </p:sp>
    </p:spTree>
    <p:extLst>
      <p:ext uri="{BB962C8B-B14F-4D97-AF65-F5344CB8AC3E}">
        <p14:creationId xmlns:p14="http://schemas.microsoft.com/office/powerpoint/2010/main" val="27515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ea typeface="SimSun"/>
                <a:cs typeface="Mangal"/>
              </a:rPr>
              <a:t>Alexander Graham Bell</a:t>
            </a:r>
          </a:p>
          <a:p>
            <a:pPr marL="687388" marR="0" lvl="0" indent="-342900">
              <a:lnSpc>
                <a:spcPct val="115000"/>
              </a:lnSpc>
              <a:spcBef>
                <a:spcPts val="0"/>
              </a:spcBef>
              <a:spcAft>
                <a:spcPts val="0"/>
              </a:spcAft>
              <a:buFont typeface="+mj-lt"/>
              <a:buAutoNum type="alphaLcParenR"/>
            </a:pPr>
            <a:r>
              <a:rPr lang="en-US" dirty="0">
                <a:ea typeface="SimSun"/>
                <a:cs typeface="Mangal"/>
              </a:rPr>
              <a:t>Sigmund Freud</a:t>
            </a:r>
          </a:p>
          <a:p>
            <a:pPr marL="687388" marR="0" lvl="0" indent="-342900">
              <a:lnSpc>
                <a:spcPct val="115000"/>
              </a:lnSpc>
              <a:spcBef>
                <a:spcPts val="0"/>
              </a:spcBef>
              <a:spcAft>
                <a:spcPts val="0"/>
              </a:spcAft>
              <a:buFont typeface="+mj-lt"/>
              <a:buAutoNum type="alphaLcParenR"/>
            </a:pPr>
            <a:r>
              <a:rPr lang="en-US" dirty="0">
                <a:ea typeface="SimSun"/>
                <a:cs typeface="Mangal"/>
              </a:rPr>
              <a:t>Richard Lazarus</a:t>
            </a:r>
          </a:p>
          <a:p>
            <a:pPr marL="687388" marR="0" lvl="0" indent="-342900">
              <a:lnSpc>
                <a:spcPct val="115000"/>
              </a:lnSpc>
              <a:spcBef>
                <a:spcPts val="0"/>
              </a:spcBef>
              <a:spcAft>
                <a:spcPts val="0"/>
              </a:spcAft>
              <a:buFont typeface="+mj-lt"/>
              <a:buAutoNum type="alphaLcParenR"/>
            </a:pPr>
            <a:r>
              <a:rPr lang="en-US" dirty="0">
                <a:ea typeface="SimSun"/>
                <a:cs typeface="Mangal"/>
              </a:rPr>
              <a:t>Thomas Jefferson</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ea typeface="SimSun"/>
                <a:cs typeface="Mangal"/>
              </a:rPr>
              <a:t>A dozen</a:t>
            </a:r>
          </a:p>
          <a:p>
            <a:pPr marL="687388" marR="0" lvl="0" indent="-342900">
              <a:lnSpc>
                <a:spcPct val="115000"/>
              </a:lnSpc>
              <a:spcBef>
                <a:spcPts val="0"/>
              </a:spcBef>
              <a:spcAft>
                <a:spcPts val="0"/>
              </a:spcAft>
              <a:buFont typeface="+mj-lt"/>
              <a:buAutoNum type="alphaLcParenR"/>
            </a:pPr>
            <a:r>
              <a:rPr lang="en-US" dirty="0">
                <a:ea typeface="SimSun"/>
                <a:cs typeface="Mangal"/>
              </a:rPr>
              <a:t>One</a:t>
            </a:r>
          </a:p>
          <a:p>
            <a:pPr marL="687388" marR="0" lvl="0" indent="-342900">
              <a:lnSpc>
                <a:spcPct val="115000"/>
              </a:lnSpc>
              <a:spcBef>
                <a:spcPts val="0"/>
              </a:spcBef>
              <a:spcAft>
                <a:spcPts val="0"/>
              </a:spcAft>
              <a:buFont typeface="+mj-lt"/>
              <a:buAutoNum type="alphaLcParenR"/>
            </a:pPr>
            <a:r>
              <a:rPr lang="en-US" dirty="0">
                <a:ea typeface="SimSun"/>
                <a:cs typeface="Mangal"/>
              </a:rPr>
              <a:t>Seven</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endParaRPr lang="en-US" dirty="0"/>
          </a:p>
        </p:txBody>
      </p:sp>
    </p:spTree>
    <p:extLst>
      <p:ext uri="{BB962C8B-B14F-4D97-AF65-F5344CB8AC3E}">
        <p14:creationId xmlns:p14="http://schemas.microsoft.com/office/powerpoint/2010/main" val="2099951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would be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Eating a banana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Taking a test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Listening to soothing music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organized</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could be defined as a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Losing 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Interviewing for a job</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Missing a deadline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Winning a race</a:t>
            </a:r>
            <a:endParaRPr lang="en-US" dirty="0">
              <a:ea typeface="SimSun"/>
              <a:cs typeface="Mangal"/>
            </a:endParaRPr>
          </a:p>
        </p:txBody>
      </p:sp>
    </p:spTree>
    <p:extLst>
      <p:ext uri="{BB962C8B-B14F-4D97-AF65-F5344CB8AC3E}">
        <p14:creationId xmlns:p14="http://schemas.microsoft.com/office/powerpoint/2010/main" val="223525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could be both positive and negative?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Being a new parent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Riding a roller coaster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Watching a scary movie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Which of these is not a way to approach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Yell at your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the situation or your approach to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Accept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the situation</a:t>
            </a:r>
            <a:endParaRPr lang="en-US" dirty="0">
              <a:ea typeface="SimSun"/>
              <a:cs typeface="Mangal"/>
            </a:endParaRPr>
          </a:p>
          <a:p>
            <a:endParaRPr lang="en-US" dirty="0"/>
          </a:p>
        </p:txBody>
      </p:sp>
    </p:spTree>
    <p:extLst>
      <p:ext uri="{BB962C8B-B14F-4D97-AF65-F5344CB8AC3E}">
        <p14:creationId xmlns:p14="http://schemas.microsoft.com/office/powerpoint/2010/main" val="2493815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Which of these is a definition of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fit of laughter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job well done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physical, mental, or emotional strain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new puppy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Complete this sentence. Stress is a very _____________ thing.</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Individual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Attractive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Funny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Approachable</a:t>
            </a:r>
            <a:endParaRPr lang="en-US" dirty="0">
              <a:ea typeface="SimSun"/>
              <a:cs typeface="Mangal"/>
            </a:endParaRPr>
          </a:p>
          <a:p>
            <a:endParaRPr lang="en-US" dirty="0"/>
          </a:p>
        </p:txBody>
      </p:sp>
    </p:spTree>
    <p:extLst>
      <p:ext uri="{BB962C8B-B14F-4D97-AF65-F5344CB8AC3E}">
        <p14:creationId xmlns:p14="http://schemas.microsoft.com/office/powerpoint/2010/main" val="1854862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Which one of these would be considered stressful?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great movie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night out on the town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Public speaking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Reading a book</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Since stress is different for everyone, your approach must be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Harsh</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Fast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Sneaky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Personalized</a:t>
            </a:r>
            <a:endParaRPr lang="en-US" dirty="0">
              <a:ea typeface="SimSun"/>
              <a:cs typeface="Mangal"/>
            </a:endParaRPr>
          </a:p>
          <a:p>
            <a:endParaRPr lang="en-US" dirty="0"/>
          </a:p>
        </p:txBody>
      </p:sp>
    </p:spTree>
    <p:extLst>
      <p:ext uri="{BB962C8B-B14F-4D97-AF65-F5344CB8AC3E}">
        <p14:creationId xmlns:p14="http://schemas.microsoft.com/office/powerpoint/2010/main" val="2290043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Who coined the term “eustress”?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Alexander Graham Bell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Sigmund Freud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Richard Lazarus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Thomas Jefferson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How many main ways are there to approach stress?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dozen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Seven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endParaRPr lang="en-US" dirty="0"/>
          </a:p>
        </p:txBody>
      </p:sp>
    </p:spTree>
    <p:extLst>
      <p:ext uri="{BB962C8B-B14F-4D97-AF65-F5344CB8AC3E}">
        <p14:creationId xmlns:p14="http://schemas.microsoft.com/office/powerpoint/2010/main" val="378039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2310488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Three: Creating a Stress-Reducing Lifestyle</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t> </a:t>
            </a:r>
            <a:r>
              <a:rPr lang="en-US" i="1" dirty="0">
                <a:latin typeface="Cambria"/>
                <a:ea typeface="Times New Roman"/>
                <a:cs typeface="Times New Roman"/>
              </a:rPr>
              <a:t>Tension is who you think you should be. Relaxation is who you are.</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Chinese Proverb</a:t>
            </a:r>
            <a:endParaRPr lang="en-US" b="1" i="1" dirty="0">
              <a:ea typeface="Times New Roman"/>
              <a:cs typeface="Times New Roman"/>
            </a:endParaRPr>
          </a:p>
        </p:txBody>
      </p:sp>
      <p:sp>
        <p:nvSpPr>
          <p:cNvPr id="13315" name="Content Placeholder 2"/>
          <p:cNvSpPr>
            <a:spLocks noGrp="1"/>
          </p:cNvSpPr>
          <p:nvPr>
            <p:ph type="body" sz="quarter" idx="11"/>
          </p:nvPr>
        </p:nvSpPr>
        <p:spPr/>
        <p:txBody>
          <a:bodyPr/>
          <a:lstStyle/>
          <a:p>
            <a:pPr eaLnBrk="1" hangingPunct="1"/>
            <a:r>
              <a:rPr lang="en-US" sz="3100" dirty="0"/>
              <a:t>To begin, let’s explore the foundation of a positive, low-stress lifestyle. </a:t>
            </a:r>
          </a:p>
          <a:p>
            <a:pPr eaLnBrk="1" hangingPunct="1"/>
            <a:r>
              <a:rPr lang="en-US" sz="3100" dirty="0"/>
              <a:t>This foundation is made up of three building blocks: diet, sleep, exercise. </a:t>
            </a:r>
          </a:p>
          <a:p>
            <a:pPr eaLnBrk="1" hangingPunct="1"/>
            <a:r>
              <a:rPr lang="en-US" sz="3100" dirty="0"/>
              <a:t>No stress reduction program will be successful in the long term unless you have this solid foundation.</a:t>
            </a:r>
            <a:endParaRPr lang="en-CA" sz="3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1DB5614-8AF6-4EBC-B4F4-DCFE521EECF4}"/>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pPr eaLnBrk="1" hangingPunct="1"/>
            <a:r>
              <a:rPr lang="en-US" dirty="0"/>
              <a:t>Eating Properly</a:t>
            </a:r>
          </a:p>
        </p:txBody>
      </p:sp>
      <p:grpSp>
        <p:nvGrpSpPr>
          <p:cNvPr id="2" name="Group 1">
            <a:extLst>
              <a:ext uri="{FF2B5EF4-FFF2-40B4-BE49-F238E27FC236}">
                <a16:creationId xmlns:a16="http://schemas.microsoft.com/office/drawing/2014/main" id="{AB942869-67CF-4381-BB88-293847442EBC}"/>
              </a:ext>
            </a:extLst>
          </p:cNvPr>
          <p:cNvGrpSpPr/>
          <p:nvPr/>
        </p:nvGrpSpPr>
        <p:grpSpPr>
          <a:xfrm>
            <a:off x="457280" y="1600200"/>
            <a:ext cx="8229438" cy="4525962"/>
            <a:chOff x="457280" y="1600200"/>
            <a:chExt cx="8229438" cy="4525962"/>
          </a:xfrm>
        </p:grpSpPr>
        <p:sp>
          <p:nvSpPr>
            <p:cNvPr id="3" name="Arrow: Right 2">
              <a:extLst>
                <a:ext uri="{FF2B5EF4-FFF2-40B4-BE49-F238E27FC236}">
                  <a16:creationId xmlns:a16="http://schemas.microsoft.com/office/drawing/2014/main" id="{90818B6A-1342-4084-9C6B-225450FCC28A}"/>
                </a:ext>
              </a:extLst>
            </p:cNvPr>
            <p:cNvSpPr/>
            <p:nvPr/>
          </p:nvSpPr>
          <p:spPr>
            <a:xfrm>
              <a:off x="4718187" y="1600200"/>
              <a:ext cx="3968531"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8803978-B9F1-471B-992D-BD1D02175A2D}"/>
                </a:ext>
              </a:extLst>
            </p:cNvPr>
            <p:cNvSpPr/>
            <p:nvPr/>
          </p:nvSpPr>
          <p:spPr>
            <a:xfrm>
              <a:off x="457280" y="1600200"/>
              <a:ext cx="4260906" cy="1414363"/>
            </a:xfrm>
            <a:custGeom>
              <a:avLst/>
              <a:gdLst>
                <a:gd name="connsiteX0" fmla="*/ 0 w 4260906"/>
                <a:gd name="connsiteY0" fmla="*/ 235732 h 1414363"/>
                <a:gd name="connsiteX1" fmla="*/ 235732 w 4260906"/>
                <a:gd name="connsiteY1" fmla="*/ 0 h 1414363"/>
                <a:gd name="connsiteX2" fmla="*/ 4025174 w 4260906"/>
                <a:gd name="connsiteY2" fmla="*/ 0 h 1414363"/>
                <a:gd name="connsiteX3" fmla="*/ 4260906 w 4260906"/>
                <a:gd name="connsiteY3" fmla="*/ 235732 h 1414363"/>
                <a:gd name="connsiteX4" fmla="*/ 4260906 w 4260906"/>
                <a:gd name="connsiteY4" fmla="*/ 1178631 h 1414363"/>
                <a:gd name="connsiteX5" fmla="*/ 4025174 w 4260906"/>
                <a:gd name="connsiteY5" fmla="*/ 1414363 h 1414363"/>
                <a:gd name="connsiteX6" fmla="*/ 235732 w 4260906"/>
                <a:gd name="connsiteY6" fmla="*/ 1414363 h 1414363"/>
                <a:gd name="connsiteX7" fmla="*/ 0 w 4260906"/>
                <a:gd name="connsiteY7" fmla="*/ 1178631 h 1414363"/>
                <a:gd name="connsiteX8" fmla="*/ 0 w 426090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0906" h="1414363">
                  <a:moveTo>
                    <a:pt x="0" y="235732"/>
                  </a:moveTo>
                  <a:cubicBezTo>
                    <a:pt x="0" y="105541"/>
                    <a:pt x="105541" y="0"/>
                    <a:pt x="235732" y="0"/>
                  </a:cubicBezTo>
                  <a:lnTo>
                    <a:pt x="4025174" y="0"/>
                  </a:lnTo>
                  <a:cubicBezTo>
                    <a:pt x="4155365" y="0"/>
                    <a:pt x="4260906" y="105541"/>
                    <a:pt x="4260906" y="235732"/>
                  </a:cubicBezTo>
                  <a:lnTo>
                    <a:pt x="4260906" y="1178631"/>
                  </a:lnTo>
                  <a:cubicBezTo>
                    <a:pt x="4260906" y="1308822"/>
                    <a:pt x="4155365" y="1414363"/>
                    <a:pt x="402517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Key in managing stress</a:t>
              </a:r>
            </a:p>
          </p:txBody>
        </p:sp>
        <p:sp>
          <p:nvSpPr>
            <p:cNvPr id="6" name="Arrow: Right 5">
              <a:extLst>
                <a:ext uri="{FF2B5EF4-FFF2-40B4-BE49-F238E27FC236}">
                  <a16:creationId xmlns:a16="http://schemas.microsoft.com/office/drawing/2014/main" id="{6E6ABC91-5C5C-446F-8335-9AC07CF737C8}"/>
                </a:ext>
              </a:extLst>
            </p:cNvPr>
            <p:cNvSpPr/>
            <p:nvPr/>
          </p:nvSpPr>
          <p:spPr>
            <a:xfrm>
              <a:off x="4718187" y="3155999"/>
              <a:ext cx="3968531"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7127C11-B855-41C6-80E7-246FE4BF99B0}"/>
                </a:ext>
              </a:extLst>
            </p:cNvPr>
            <p:cNvSpPr/>
            <p:nvPr/>
          </p:nvSpPr>
          <p:spPr>
            <a:xfrm>
              <a:off x="457280" y="3155999"/>
              <a:ext cx="4260906" cy="1414363"/>
            </a:xfrm>
            <a:custGeom>
              <a:avLst/>
              <a:gdLst>
                <a:gd name="connsiteX0" fmla="*/ 0 w 4260906"/>
                <a:gd name="connsiteY0" fmla="*/ 235732 h 1414363"/>
                <a:gd name="connsiteX1" fmla="*/ 235732 w 4260906"/>
                <a:gd name="connsiteY1" fmla="*/ 0 h 1414363"/>
                <a:gd name="connsiteX2" fmla="*/ 4025174 w 4260906"/>
                <a:gd name="connsiteY2" fmla="*/ 0 h 1414363"/>
                <a:gd name="connsiteX3" fmla="*/ 4260906 w 4260906"/>
                <a:gd name="connsiteY3" fmla="*/ 235732 h 1414363"/>
                <a:gd name="connsiteX4" fmla="*/ 4260906 w 4260906"/>
                <a:gd name="connsiteY4" fmla="*/ 1178631 h 1414363"/>
                <a:gd name="connsiteX5" fmla="*/ 4025174 w 4260906"/>
                <a:gd name="connsiteY5" fmla="*/ 1414363 h 1414363"/>
                <a:gd name="connsiteX6" fmla="*/ 235732 w 4260906"/>
                <a:gd name="connsiteY6" fmla="*/ 1414363 h 1414363"/>
                <a:gd name="connsiteX7" fmla="*/ 0 w 4260906"/>
                <a:gd name="connsiteY7" fmla="*/ 1178631 h 1414363"/>
                <a:gd name="connsiteX8" fmla="*/ 0 w 426090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0906" h="1414363">
                  <a:moveTo>
                    <a:pt x="0" y="235732"/>
                  </a:moveTo>
                  <a:cubicBezTo>
                    <a:pt x="0" y="105541"/>
                    <a:pt x="105541" y="0"/>
                    <a:pt x="235732" y="0"/>
                  </a:cubicBezTo>
                  <a:lnTo>
                    <a:pt x="4025174" y="0"/>
                  </a:lnTo>
                  <a:cubicBezTo>
                    <a:pt x="4155365" y="0"/>
                    <a:pt x="4260906" y="105541"/>
                    <a:pt x="4260906" y="235732"/>
                  </a:cubicBezTo>
                  <a:lnTo>
                    <a:pt x="4260906" y="1178631"/>
                  </a:lnTo>
                  <a:cubicBezTo>
                    <a:pt x="4260906" y="1308822"/>
                    <a:pt x="4155365" y="1414363"/>
                    <a:pt x="402517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Set small goals</a:t>
              </a:r>
            </a:p>
          </p:txBody>
        </p:sp>
        <p:sp>
          <p:nvSpPr>
            <p:cNvPr id="8" name="Arrow: Right 7">
              <a:extLst>
                <a:ext uri="{FF2B5EF4-FFF2-40B4-BE49-F238E27FC236}">
                  <a16:creationId xmlns:a16="http://schemas.microsoft.com/office/drawing/2014/main" id="{DDE51635-C956-4FEB-A696-9BE89600BBB8}"/>
                </a:ext>
              </a:extLst>
            </p:cNvPr>
            <p:cNvSpPr/>
            <p:nvPr/>
          </p:nvSpPr>
          <p:spPr>
            <a:xfrm>
              <a:off x="4718187" y="4711799"/>
              <a:ext cx="3968531"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23AD0DA-EA19-4836-A9AB-4226C5A5C564}"/>
                </a:ext>
              </a:extLst>
            </p:cNvPr>
            <p:cNvSpPr/>
            <p:nvPr/>
          </p:nvSpPr>
          <p:spPr>
            <a:xfrm>
              <a:off x="457280" y="4711799"/>
              <a:ext cx="4260906" cy="1414363"/>
            </a:xfrm>
            <a:custGeom>
              <a:avLst/>
              <a:gdLst>
                <a:gd name="connsiteX0" fmla="*/ 0 w 4260906"/>
                <a:gd name="connsiteY0" fmla="*/ 235732 h 1414363"/>
                <a:gd name="connsiteX1" fmla="*/ 235732 w 4260906"/>
                <a:gd name="connsiteY1" fmla="*/ 0 h 1414363"/>
                <a:gd name="connsiteX2" fmla="*/ 4025174 w 4260906"/>
                <a:gd name="connsiteY2" fmla="*/ 0 h 1414363"/>
                <a:gd name="connsiteX3" fmla="*/ 4260906 w 4260906"/>
                <a:gd name="connsiteY3" fmla="*/ 235732 h 1414363"/>
                <a:gd name="connsiteX4" fmla="*/ 4260906 w 4260906"/>
                <a:gd name="connsiteY4" fmla="*/ 1178631 h 1414363"/>
                <a:gd name="connsiteX5" fmla="*/ 4025174 w 4260906"/>
                <a:gd name="connsiteY5" fmla="*/ 1414363 h 1414363"/>
                <a:gd name="connsiteX6" fmla="*/ 235732 w 4260906"/>
                <a:gd name="connsiteY6" fmla="*/ 1414363 h 1414363"/>
                <a:gd name="connsiteX7" fmla="*/ 0 w 4260906"/>
                <a:gd name="connsiteY7" fmla="*/ 1178631 h 1414363"/>
                <a:gd name="connsiteX8" fmla="*/ 0 w 426090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0906" h="1414363">
                  <a:moveTo>
                    <a:pt x="0" y="235732"/>
                  </a:moveTo>
                  <a:cubicBezTo>
                    <a:pt x="0" y="105541"/>
                    <a:pt x="105541" y="0"/>
                    <a:pt x="235732" y="0"/>
                  </a:cubicBezTo>
                  <a:lnTo>
                    <a:pt x="4025174" y="0"/>
                  </a:lnTo>
                  <a:cubicBezTo>
                    <a:pt x="4155365" y="0"/>
                    <a:pt x="4260906" y="105541"/>
                    <a:pt x="4260906" y="235732"/>
                  </a:cubicBezTo>
                  <a:lnTo>
                    <a:pt x="4260906" y="1178631"/>
                  </a:lnTo>
                  <a:cubicBezTo>
                    <a:pt x="4260906" y="1308822"/>
                    <a:pt x="4155365" y="1414363"/>
                    <a:pt x="4025174"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1" kern="1200" dirty="0"/>
                <a:t>Celebrate healthy choices</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CC4A0D31-D820-4733-AC91-F2F4B443DEA8}"/>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pPr eaLnBrk="1" hangingPunct="1"/>
            <a:r>
              <a:rPr lang="en-US" dirty="0"/>
              <a:t>Exercising Regularly</a:t>
            </a:r>
          </a:p>
        </p:txBody>
      </p:sp>
      <p:grpSp>
        <p:nvGrpSpPr>
          <p:cNvPr id="2" name="Group 1">
            <a:extLst>
              <a:ext uri="{FF2B5EF4-FFF2-40B4-BE49-F238E27FC236}">
                <a16:creationId xmlns:a16="http://schemas.microsoft.com/office/drawing/2014/main" id="{31733EC9-B08A-4A70-AB41-BD381AB35555}"/>
              </a:ext>
            </a:extLst>
          </p:cNvPr>
          <p:cNvGrpSpPr/>
          <p:nvPr/>
        </p:nvGrpSpPr>
        <p:grpSpPr>
          <a:xfrm>
            <a:off x="457200" y="1582940"/>
            <a:ext cx="8229600" cy="4500021"/>
            <a:chOff x="457200" y="1582940"/>
            <a:chExt cx="8229600" cy="4500021"/>
          </a:xfrm>
        </p:grpSpPr>
        <p:sp>
          <p:nvSpPr>
            <p:cNvPr id="3" name="Rectangle: Rounded Corners 2">
              <a:extLst>
                <a:ext uri="{FF2B5EF4-FFF2-40B4-BE49-F238E27FC236}">
                  <a16:creationId xmlns:a16="http://schemas.microsoft.com/office/drawing/2014/main" id="{28269DA0-E685-4BD0-A137-AF3CCDC626C0}"/>
                </a:ext>
              </a:extLst>
            </p:cNvPr>
            <p:cNvSpPr/>
            <p:nvPr/>
          </p:nvSpPr>
          <p:spPr>
            <a:xfrm>
              <a:off x="457200" y="1600200"/>
              <a:ext cx="8229600" cy="2036683"/>
            </a:xfrm>
            <a:prstGeom prst="roundRect">
              <a:avLst>
                <a:gd name="adj" fmla="val 1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Rectangle: Rounded Corners 4">
              <a:extLst>
                <a:ext uri="{FF2B5EF4-FFF2-40B4-BE49-F238E27FC236}">
                  <a16:creationId xmlns:a16="http://schemas.microsoft.com/office/drawing/2014/main" id="{0370593F-18C5-4C7C-945C-B263E0C6EDE1}"/>
                </a:ext>
              </a:extLst>
            </p:cNvPr>
            <p:cNvSpPr/>
            <p:nvPr/>
          </p:nvSpPr>
          <p:spPr>
            <a:xfrm>
              <a:off x="706354" y="1582940"/>
              <a:ext cx="1797974" cy="1493567"/>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4C533C8-9D56-432F-9DA2-F94CD9BE0BB2}"/>
                </a:ext>
              </a:extLst>
            </p:cNvPr>
            <p:cNvSpPr/>
            <p:nvPr/>
          </p:nvSpPr>
          <p:spPr>
            <a:xfrm rot="21600000">
              <a:off x="706354" y="2438407"/>
              <a:ext cx="1797975" cy="3644554"/>
            </a:xfrm>
            <a:custGeom>
              <a:avLst/>
              <a:gdLst>
                <a:gd name="connsiteX0" fmla="*/ 188787 w 1797974"/>
                <a:gd name="connsiteY0" fmla="*/ 0 h 3644554"/>
                <a:gd name="connsiteX1" fmla="*/ 1609187 w 1797974"/>
                <a:gd name="connsiteY1" fmla="*/ 0 h 3644554"/>
                <a:gd name="connsiteX2" fmla="*/ 1797974 w 1797974"/>
                <a:gd name="connsiteY2" fmla="*/ 188787 h 3644554"/>
                <a:gd name="connsiteX3" fmla="*/ 1797974 w 1797974"/>
                <a:gd name="connsiteY3" fmla="*/ 3644554 h 3644554"/>
                <a:gd name="connsiteX4" fmla="*/ 1797974 w 1797974"/>
                <a:gd name="connsiteY4" fmla="*/ 3644554 h 3644554"/>
                <a:gd name="connsiteX5" fmla="*/ 0 w 1797974"/>
                <a:gd name="connsiteY5" fmla="*/ 3644554 h 3644554"/>
                <a:gd name="connsiteX6" fmla="*/ 0 w 1797974"/>
                <a:gd name="connsiteY6" fmla="*/ 3644554 h 3644554"/>
                <a:gd name="connsiteX7" fmla="*/ 0 w 1797974"/>
                <a:gd name="connsiteY7" fmla="*/ 188787 h 3644554"/>
                <a:gd name="connsiteX8" fmla="*/ 188787 w 1797974"/>
                <a:gd name="connsiteY8" fmla="*/ 0 h 364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974" h="3644554">
                  <a:moveTo>
                    <a:pt x="1609186" y="3644554"/>
                  </a:moveTo>
                  <a:lnTo>
                    <a:pt x="188788" y="3644554"/>
                  </a:lnTo>
                  <a:cubicBezTo>
                    <a:pt x="84524" y="3644554"/>
                    <a:pt x="1" y="3560031"/>
                    <a:pt x="1" y="3455767"/>
                  </a:cubicBezTo>
                  <a:lnTo>
                    <a:pt x="1" y="0"/>
                  </a:lnTo>
                  <a:lnTo>
                    <a:pt x="1" y="0"/>
                  </a:lnTo>
                  <a:lnTo>
                    <a:pt x="1797973" y="0"/>
                  </a:lnTo>
                  <a:lnTo>
                    <a:pt x="1797973" y="0"/>
                  </a:lnTo>
                  <a:lnTo>
                    <a:pt x="1797973" y="3455767"/>
                  </a:lnTo>
                  <a:cubicBezTo>
                    <a:pt x="1797973" y="3560031"/>
                    <a:pt x="1713450" y="3644554"/>
                    <a:pt x="1609186" y="3644554"/>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430" tIns="199136" rIns="254431" bIns="254430" numCol="1" spcCol="1270" anchor="t" anchorCtr="0">
              <a:noAutofit/>
            </a:bodyPr>
            <a:lstStyle/>
            <a:p>
              <a:pPr marL="0" lvl="0" indent="0" algn="ctr" defTabSz="1244600">
                <a:lnSpc>
                  <a:spcPct val="90000"/>
                </a:lnSpc>
                <a:spcBef>
                  <a:spcPct val="0"/>
                </a:spcBef>
                <a:spcAft>
                  <a:spcPct val="35000"/>
                </a:spcAft>
                <a:buNone/>
              </a:pPr>
              <a:r>
                <a:rPr lang="en-US" sz="2800" b="1" kern="1200" dirty="0"/>
                <a:t>Makes you resilient to stress</a:t>
              </a:r>
            </a:p>
          </p:txBody>
        </p:sp>
        <p:sp>
          <p:nvSpPr>
            <p:cNvPr id="7" name="Rectangle: Rounded Corners 6">
              <a:extLst>
                <a:ext uri="{FF2B5EF4-FFF2-40B4-BE49-F238E27FC236}">
                  <a16:creationId xmlns:a16="http://schemas.microsoft.com/office/drawing/2014/main" id="{E63E207F-D448-4A8F-AA4D-F25CD844D81E}"/>
                </a:ext>
              </a:extLst>
            </p:cNvPr>
            <p:cNvSpPr/>
            <p:nvPr/>
          </p:nvSpPr>
          <p:spPr>
            <a:xfrm>
              <a:off x="2684126" y="1582940"/>
              <a:ext cx="1797974" cy="1493567"/>
            </a:xfrm>
            <a:prstGeom prst="roundRect">
              <a:avLst>
                <a:gd name="adj" fmla="val 10000"/>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53564A3-7A33-494C-B2C0-49B9C4788014}"/>
                </a:ext>
              </a:extLst>
            </p:cNvPr>
            <p:cNvSpPr/>
            <p:nvPr/>
          </p:nvSpPr>
          <p:spPr>
            <a:xfrm rot="21600000">
              <a:off x="2684126" y="2438406"/>
              <a:ext cx="1797975" cy="3644555"/>
            </a:xfrm>
            <a:custGeom>
              <a:avLst/>
              <a:gdLst>
                <a:gd name="connsiteX0" fmla="*/ 188787 w 1797974"/>
                <a:gd name="connsiteY0" fmla="*/ 0 h 3644554"/>
                <a:gd name="connsiteX1" fmla="*/ 1609187 w 1797974"/>
                <a:gd name="connsiteY1" fmla="*/ 0 h 3644554"/>
                <a:gd name="connsiteX2" fmla="*/ 1797974 w 1797974"/>
                <a:gd name="connsiteY2" fmla="*/ 188787 h 3644554"/>
                <a:gd name="connsiteX3" fmla="*/ 1797974 w 1797974"/>
                <a:gd name="connsiteY3" fmla="*/ 3644554 h 3644554"/>
                <a:gd name="connsiteX4" fmla="*/ 1797974 w 1797974"/>
                <a:gd name="connsiteY4" fmla="*/ 3644554 h 3644554"/>
                <a:gd name="connsiteX5" fmla="*/ 0 w 1797974"/>
                <a:gd name="connsiteY5" fmla="*/ 3644554 h 3644554"/>
                <a:gd name="connsiteX6" fmla="*/ 0 w 1797974"/>
                <a:gd name="connsiteY6" fmla="*/ 3644554 h 3644554"/>
                <a:gd name="connsiteX7" fmla="*/ 0 w 1797974"/>
                <a:gd name="connsiteY7" fmla="*/ 188787 h 3644554"/>
                <a:gd name="connsiteX8" fmla="*/ 188787 w 1797974"/>
                <a:gd name="connsiteY8" fmla="*/ 0 h 364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974" h="3644554">
                  <a:moveTo>
                    <a:pt x="1609186" y="3644554"/>
                  </a:moveTo>
                  <a:lnTo>
                    <a:pt x="188788" y="3644554"/>
                  </a:lnTo>
                  <a:cubicBezTo>
                    <a:pt x="84524" y="3644554"/>
                    <a:pt x="1" y="3560031"/>
                    <a:pt x="1" y="3455767"/>
                  </a:cubicBezTo>
                  <a:lnTo>
                    <a:pt x="1" y="0"/>
                  </a:lnTo>
                  <a:lnTo>
                    <a:pt x="1" y="0"/>
                  </a:lnTo>
                  <a:lnTo>
                    <a:pt x="1797973" y="0"/>
                  </a:lnTo>
                  <a:lnTo>
                    <a:pt x="1797973" y="0"/>
                  </a:lnTo>
                  <a:lnTo>
                    <a:pt x="1797973" y="3455767"/>
                  </a:lnTo>
                  <a:cubicBezTo>
                    <a:pt x="1797973" y="3560031"/>
                    <a:pt x="1713450" y="3644554"/>
                    <a:pt x="1609186" y="3644554"/>
                  </a:cubicBez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4430" tIns="199137" rIns="254431" bIns="254430" numCol="1" spcCol="1270" anchor="t" anchorCtr="0">
              <a:noAutofit/>
            </a:bodyPr>
            <a:lstStyle/>
            <a:p>
              <a:pPr marL="0" lvl="0" indent="0" algn="ctr" defTabSz="1244600">
                <a:lnSpc>
                  <a:spcPct val="90000"/>
                </a:lnSpc>
                <a:spcBef>
                  <a:spcPct val="0"/>
                </a:spcBef>
                <a:spcAft>
                  <a:spcPct val="35000"/>
                </a:spcAft>
                <a:buNone/>
              </a:pPr>
              <a:r>
                <a:rPr lang="en-US" sz="2800" b="1" kern="1200" dirty="0"/>
                <a:t>Reduces stress</a:t>
              </a:r>
            </a:p>
          </p:txBody>
        </p:sp>
        <p:sp>
          <p:nvSpPr>
            <p:cNvPr id="9" name="Rectangle: Rounded Corners 8">
              <a:extLst>
                <a:ext uri="{FF2B5EF4-FFF2-40B4-BE49-F238E27FC236}">
                  <a16:creationId xmlns:a16="http://schemas.microsoft.com/office/drawing/2014/main" id="{7B939BD5-F02A-474D-8231-D4F500B41897}"/>
                </a:ext>
              </a:extLst>
            </p:cNvPr>
            <p:cNvSpPr/>
            <p:nvPr/>
          </p:nvSpPr>
          <p:spPr>
            <a:xfrm>
              <a:off x="4661898" y="1582940"/>
              <a:ext cx="1797974" cy="1493567"/>
            </a:xfrm>
            <a:prstGeom prst="roundRect">
              <a:avLst>
                <a:gd name="adj" fmla="val 10000"/>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8D7BE8F6-0979-4913-9398-AA7F56301140}"/>
                </a:ext>
              </a:extLst>
            </p:cNvPr>
            <p:cNvSpPr/>
            <p:nvPr/>
          </p:nvSpPr>
          <p:spPr>
            <a:xfrm rot="21600000">
              <a:off x="4661898" y="2438406"/>
              <a:ext cx="1797975" cy="3644555"/>
            </a:xfrm>
            <a:custGeom>
              <a:avLst/>
              <a:gdLst>
                <a:gd name="connsiteX0" fmla="*/ 188787 w 1797974"/>
                <a:gd name="connsiteY0" fmla="*/ 0 h 3644554"/>
                <a:gd name="connsiteX1" fmla="*/ 1609187 w 1797974"/>
                <a:gd name="connsiteY1" fmla="*/ 0 h 3644554"/>
                <a:gd name="connsiteX2" fmla="*/ 1797974 w 1797974"/>
                <a:gd name="connsiteY2" fmla="*/ 188787 h 3644554"/>
                <a:gd name="connsiteX3" fmla="*/ 1797974 w 1797974"/>
                <a:gd name="connsiteY3" fmla="*/ 3644554 h 3644554"/>
                <a:gd name="connsiteX4" fmla="*/ 1797974 w 1797974"/>
                <a:gd name="connsiteY4" fmla="*/ 3644554 h 3644554"/>
                <a:gd name="connsiteX5" fmla="*/ 0 w 1797974"/>
                <a:gd name="connsiteY5" fmla="*/ 3644554 h 3644554"/>
                <a:gd name="connsiteX6" fmla="*/ 0 w 1797974"/>
                <a:gd name="connsiteY6" fmla="*/ 3644554 h 3644554"/>
                <a:gd name="connsiteX7" fmla="*/ 0 w 1797974"/>
                <a:gd name="connsiteY7" fmla="*/ 188787 h 3644554"/>
                <a:gd name="connsiteX8" fmla="*/ 188787 w 1797974"/>
                <a:gd name="connsiteY8" fmla="*/ 0 h 364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974" h="3644554">
                  <a:moveTo>
                    <a:pt x="1609186" y="3644554"/>
                  </a:moveTo>
                  <a:lnTo>
                    <a:pt x="188788" y="3644554"/>
                  </a:lnTo>
                  <a:cubicBezTo>
                    <a:pt x="84524" y="3644554"/>
                    <a:pt x="1" y="3560031"/>
                    <a:pt x="1" y="3455767"/>
                  </a:cubicBezTo>
                  <a:lnTo>
                    <a:pt x="1" y="0"/>
                  </a:lnTo>
                  <a:lnTo>
                    <a:pt x="1" y="0"/>
                  </a:lnTo>
                  <a:lnTo>
                    <a:pt x="1797973" y="0"/>
                  </a:lnTo>
                  <a:lnTo>
                    <a:pt x="1797973" y="0"/>
                  </a:lnTo>
                  <a:lnTo>
                    <a:pt x="1797973" y="3455767"/>
                  </a:lnTo>
                  <a:cubicBezTo>
                    <a:pt x="1797973" y="3560031"/>
                    <a:pt x="1713450" y="3644554"/>
                    <a:pt x="1609186" y="3644554"/>
                  </a:cubicBez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4430" tIns="199137" rIns="254431" bIns="254430" numCol="1" spcCol="1270" anchor="t" anchorCtr="0">
              <a:noAutofit/>
            </a:bodyPr>
            <a:lstStyle/>
            <a:p>
              <a:pPr marL="0" lvl="0" indent="0" algn="ctr" defTabSz="1244600">
                <a:lnSpc>
                  <a:spcPct val="90000"/>
                </a:lnSpc>
                <a:spcBef>
                  <a:spcPct val="0"/>
                </a:spcBef>
                <a:spcAft>
                  <a:spcPct val="35000"/>
                </a:spcAft>
                <a:buNone/>
              </a:pPr>
              <a:r>
                <a:rPr lang="en-US" sz="2800" b="1" kern="1200" dirty="0"/>
                <a:t>Clears your mind</a:t>
              </a:r>
            </a:p>
          </p:txBody>
        </p:sp>
        <p:sp>
          <p:nvSpPr>
            <p:cNvPr id="11" name="Rectangle: Rounded Corners 10">
              <a:extLst>
                <a:ext uri="{FF2B5EF4-FFF2-40B4-BE49-F238E27FC236}">
                  <a16:creationId xmlns:a16="http://schemas.microsoft.com/office/drawing/2014/main" id="{20A1C608-5A3E-43BF-A61E-C11B84E3434B}"/>
                </a:ext>
              </a:extLst>
            </p:cNvPr>
            <p:cNvSpPr/>
            <p:nvPr/>
          </p:nvSpPr>
          <p:spPr>
            <a:xfrm>
              <a:off x="6639670" y="1582940"/>
              <a:ext cx="1797974" cy="1493567"/>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642C7F07-FAF1-47D4-94A3-5387C5C050E9}"/>
                </a:ext>
              </a:extLst>
            </p:cNvPr>
            <p:cNvSpPr/>
            <p:nvPr/>
          </p:nvSpPr>
          <p:spPr>
            <a:xfrm rot="21600000">
              <a:off x="6639670" y="2438407"/>
              <a:ext cx="1797975" cy="3644554"/>
            </a:xfrm>
            <a:custGeom>
              <a:avLst/>
              <a:gdLst>
                <a:gd name="connsiteX0" fmla="*/ 188787 w 1797974"/>
                <a:gd name="connsiteY0" fmla="*/ 0 h 3644554"/>
                <a:gd name="connsiteX1" fmla="*/ 1609187 w 1797974"/>
                <a:gd name="connsiteY1" fmla="*/ 0 h 3644554"/>
                <a:gd name="connsiteX2" fmla="*/ 1797974 w 1797974"/>
                <a:gd name="connsiteY2" fmla="*/ 188787 h 3644554"/>
                <a:gd name="connsiteX3" fmla="*/ 1797974 w 1797974"/>
                <a:gd name="connsiteY3" fmla="*/ 3644554 h 3644554"/>
                <a:gd name="connsiteX4" fmla="*/ 1797974 w 1797974"/>
                <a:gd name="connsiteY4" fmla="*/ 3644554 h 3644554"/>
                <a:gd name="connsiteX5" fmla="*/ 0 w 1797974"/>
                <a:gd name="connsiteY5" fmla="*/ 3644554 h 3644554"/>
                <a:gd name="connsiteX6" fmla="*/ 0 w 1797974"/>
                <a:gd name="connsiteY6" fmla="*/ 3644554 h 3644554"/>
                <a:gd name="connsiteX7" fmla="*/ 0 w 1797974"/>
                <a:gd name="connsiteY7" fmla="*/ 188787 h 3644554"/>
                <a:gd name="connsiteX8" fmla="*/ 188787 w 1797974"/>
                <a:gd name="connsiteY8" fmla="*/ 0 h 3644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7974" h="3644554">
                  <a:moveTo>
                    <a:pt x="1609186" y="3644554"/>
                  </a:moveTo>
                  <a:lnTo>
                    <a:pt x="188788" y="3644554"/>
                  </a:lnTo>
                  <a:cubicBezTo>
                    <a:pt x="84524" y="3644554"/>
                    <a:pt x="1" y="3560031"/>
                    <a:pt x="1" y="3455767"/>
                  </a:cubicBezTo>
                  <a:lnTo>
                    <a:pt x="1" y="0"/>
                  </a:lnTo>
                  <a:lnTo>
                    <a:pt x="1" y="0"/>
                  </a:lnTo>
                  <a:lnTo>
                    <a:pt x="1797973" y="0"/>
                  </a:lnTo>
                  <a:lnTo>
                    <a:pt x="1797973" y="0"/>
                  </a:lnTo>
                  <a:lnTo>
                    <a:pt x="1797973" y="3455767"/>
                  </a:lnTo>
                  <a:cubicBezTo>
                    <a:pt x="1797973" y="3560031"/>
                    <a:pt x="1713450" y="3644554"/>
                    <a:pt x="1609186" y="3644554"/>
                  </a:cubicBez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4430" tIns="199136" rIns="254431" bIns="254430" numCol="1" spcCol="1270" anchor="t" anchorCtr="0">
              <a:noAutofit/>
            </a:bodyPr>
            <a:lstStyle/>
            <a:p>
              <a:pPr marL="0" lvl="0" indent="0" algn="ctr" defTabSz="1244600">
                <a:lnSpc>
                  <a:spcPct val="90000"/>
                </a:lnSpc>
                <a:spcBef>
                  <a:spcPct val="0"/>
                </a:spcBef>
                <a:spcAft>
                  <a:spcPct val="35000"/>
                </a:spcAft>
                <a:buNone/>
              </a:pPr>
              <a:r>
                <a:rPr lang="en-US" sz="2800" b="1" kern="1200" dirty="0"/>
                <a:t>Helps you think it through</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F4F81F2D-EC31-4744-B864-F1E0B2BD55C9}"/>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pPr eaLnBrk="1" hangingPunct="1"/>
            <a:r>
              <a:rPr lang="en-US" dirty="0"/>
              <a:t>Sleeping Well</a:t>
            </a:r>
          </a:p>
        </p:txBody>
      </p:sp>
      <p:grpSp>
        <p:nvGrpSpPr>
          <p:cNvPr id="2" name="Group 1">
            <a:extLst>
              <a:ext uri="{FF2B5EF4-FFF2-40B4-BE49-F238E27FC236}">
                <a16:creationId xmlns:a16="http://schemas.microsoft.com/office/drawing/2014/main" id="{79728B91-D2C3-4494-A10E-66859AD93FCF}"/>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1FBB98F9-A3D3-4C78-BE88-58CC1932A1EC}"/>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Use your bed just for sleeping</a:t>
              </a:r>
            </a:p>
          </p:txBody>
        </p:sp>
        <p:sp>
          <p:nvSpPr>
            <p:cNvPr id="5" name="Rectangle: Rounded Corners 4">
              <a:extLst>
                <a:ext uri="{FF2B5EF4-FFF2-40B4-BE49-F238E27FC236}">
                  <a16:creationId xmlns:a16="http://schemas.microsoft.com/office/drawing/2014/main" id="{35484FDB-AB17-4DEF-B588-773DEDBB8702}"/>
                </a:ext>
              </a:extLst>
            </p:cNvPr>
            <p:cNvSpPr/>
            <p:nvPr/>
          </p:nvSpPr>
          <p:spPr>
            <a:xfrm>
              <a:off x="562393" y="1705393"/>
              <a:ext cx="1645920" cy="841546"/>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EA529C2A-3959-425D-9F6B-F93A0C3E45B4}"/>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Comfortable place</a:t>
              </a:r>
            </a:p>
          </p:txBody>
        </p:sp>
        <p:sp>
          <p:nvSpPr>
            <p:cNvPr id="7" name="Rectangle: Rounded Corners 6">
              <a:extLst>
                <a:ext uri="{FF2B5EF4-FFF2-40B4-BE49-F238E27FC236}">
                  <a16:creationId xmlns:a16="http://schemas.microsoft.com/office/drawing/2014/main" id="{7DE72ECC-6DE7-4A2F-B23D-2A0CC479FA9A}"/>
                </a:ext>
              </a:extLst>
            </p:cNvPr>
            <p:cNvSpPr/>
            <p:nvPr/>
          </p:nvSpPr>
          <p:spPr>
            <a:xfrm>
              <a:off x="562393" y="2862519"/>
              <a:ext cx="1645920" cy="841546"/>
            </a:xfrm>
            <a:prstGeom prst="roundRect">
              <a:avLst>
                <a:gd name="adj" fmla="val 10000"/>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2BB3E19C-6670-47E7-91FC-CC39D63F82E1}"/>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Same time each day</a:t>
              </a:r>
            </a:p>
          </p:txBody>
        </p:sp>
        <p:sp>
          <p:nvSpPr>
            <p:cNvPr id="9" name="Rectangle: Rounded Corners 8">
              <a:extLst>
                <a:ext uri="{FF2B5EF4-FFF2-40B4-BE49-F238E27FC236}">
                  <a16:creationId xmlns:a16="http://schemas.microsoft.com/office/drawing/2014/main" id="{CF0F7148-EB27-4691-A8E2-033BF8F7764D}"/>
                </a:ext>
              </a:extLst>
            </p:cNvPr>
            <p:cNvSpPr/>
            <p:nvPr/>
          </p:nvSpPr>
          <p:spPr>
            <a:xfrm>
              <a:off x="562393" y="4019645"/>
              <a:ext cx="1645920" cy="841546"/>
            </a:xfrm>
            <a:prstGeom prst="roundRect">
              <a:avLst>
                <a:gd name="adj" fmla="val 10000"/>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C72F75E9-7407-4956-A2C6-BBA97CA89761}"/>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Have a routine before you go to bed</a:t>
              </a:r>
            </a:p>
          </p:txBody>
        </p:sp>
        <p:sp>
          <p:nvSpPr>
            <p:cNvPr id="11" name="Rectangle: Rounded Corners 10">
              <a:extLst>
                <a:ext uri="{FF2B5EF4-FFF2-40B4-BE49-F238E27FC236}">
                  <a16:creationId xmlns:a16="http://schemas.microsoft.com/office/drawing/2014/main" id="{3F8DF8A1-FA80-4BEB-9251-B1CF2030BD78}"/>
                </a:ext>
              </a:extLst>
            </p:cNvPr>
            <p:cNvSpPr/>
            <p:nvPr/>
          </p:nvSpPr>
          <p:spPr>
            <a:xfrm>
              <a:off x="562393" y="5176771"/>
              <a:ext cx="1645920" cy="841546"/>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ea typeface="SimSun"/>
                <a:cs typeface="Mangal"/>
              </a:rPr>
              <a:t>Diet</a:t>
            </a:r>
          </a:p>
          <a:p>
            <a:pPr marL="687388" marR="0" lvl="0" indent="-342900">
              <a:lnSpc>
                <a:spcPct val="115000"/>
              </a:lnSpc>
              <a:spcBef>
                <a:spcPts val="0"/>
              </a:spcBef>
              <a:spcAft>
                <a:spcPts val="0"/>
              </a:spcAft>
              <a:buFont typeface="+mj-lt"/>
              <a:buAutoNum type="alphaLcParenR"/>
            </a:pPr>
            <a:r>
              <a:rPr lang="en-US" dirty="0">
                <a:ea typeface="SimSun"/>
                <a:cs typeface="Mangal"/>
              </a:rPr>
              <a:t>Sleep</a:t>
            </a:r>
          </a:p>
          <a:p>
            <a:pPr marL="687388" marR="0" lvl="0" indent="-342900">
              <a:lnSpc>
                <a:spcPct val="115000"/>
              </a:lnSpc>
              <a:spcBef>
                <a:spcPts val="0"/>
              </a:spcBef>
              <a:spcAft>
                <a:spcPts val="0"/>
              </a:spcAft>
              <a:buFont typeface="+mj-lt"/>
              <a:buAutoNum type="alphaLcParenR"/>
            </a:pPr>
            <a:r>
              <a:rPr lang="en-US" dirty="0">
                <a:ea typeface="SimSun"/>
                <a:cs typeface="Mangal"/>
              </a:rPr>
              <a:t>Skipping meals</a:t>
            </a:r>
          </a:p>
          <a:p>
            <a:pPr marL="687388" marR="0" lvl="0" indent="-342900">
              <a:lnSpc>
                <a:spcPct val="115000"/>
              </a:lnSpc>
              <a:spcBef>
                <a:spcPts val="0"/>
              </a:spcBef>
              <a:spcAft>
                <a:spcPts val="0"/>
              </a:spcAft>
              <a:buFont typeface="+mj-lt"/>
              <a:buAutoNum type="alphaLcParenR"/>
            </a:pPr>
            <a:r>
              <a:rPr lang="en-US" dirty="0">
                <a:ea typeface="SimSun"/>
                <a:cs typeface="Mangal"/>
              </a:rPr>
              <a:t>Exercise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ea typeface="SimSun"/>
                <a:cs typeface="Mangal"/>
              </a:rPr>
              <a:t>Helps you clear your mind</a:t>
            </a:r>
          </a:p>
          <a:p>
            <a:pPr marL="687388" marR="0" lvl="0" indent="-342900">
              <a:lnSpc>
                <a:spcPct val="115000"/>
              </a:lnSpc>
              <a:spcBef>
                <a:spcPts val="0"/>
              </a:spcBef>
              <a:spcAft>
                <a:spcPts val="0"/>
              </a:spcAft>
              <a:buFont typeface="+mj-lt"/>
              <a:buAutoNum type="alphaLcParenR"/>
            </a:pPr>
            <a:r>
              <a:rPr lang="en-US" dirty="0">
                <a:ea typeface="SimSun"/>
                <a:cs typeface="Mangal"/>
              </a:rPr>
              <a:t>Can help you work out negative emotions</a:t>
            </a:r>
          </a:p>
          <a:p>
            <a:pPr marL="687388" marR="0" lvl="0" indent="-342900">
              <a:lnSpc>
                <a:spcPct val="115000"/>
              </a:lnSpc>
              <a:spcBef>
                <a:spcPts val="0"/>
              </a:spcBef>
              <a:spcAft>
                <a:spcPts val="0"/>
              </a:spcAft>
              <a:buFont typeface="+mj-lt"/>
              <a:buAutoNum type="alphaLcParenR"/>
            </a:pPr>
            <a:r>
              <a:rPr lang="en-US" dirty="0">
                <a:ea typeface="SimSun"/>
                <a:cs typeface="Mangal"/>
              </a:rPr>
              <a:t>Give you time alone</a:t>
            </a:r>
          </a:p>
          <a:p>
            <a:pPr marL="687388" marR="0" lvl="0" indent="-342900">
              <a:lnSpc>
                <a:spcPct val="115000"/>
              </a:lnSpc>
              <a:spcBef>
                <a:spcPts val="0"/>
              </a:spcBef>
              <a:spcAft>
                <a:spcPts val="0"/>
              </a:spcAft>
              <a:buFont typeface="+mj-lt"/>
              <a:buAutoNum type="alphaLcParenR"/>
            </a:pPr>
            <a:r>
              <a:rPr lang="en-US" dirty="0">
                <a:ea typeface="SimSun"/>
                <a:cs typeface="Mangal"/>
              </a:rPr>
              <a:t>Reduces your need for sleep</a:t>
            </a:r>
          </a:p>
          <a:p>
            <a:endParaRPr lang="en-US" dirty="0"/>
          </a:p>
        </p:txBody>
      </p:sp>
    </p:spTree>
    <p:extLst>
      <p:ext uri="{BB962C8B-B14F-4D97-AF65-F5344CB8AC3E}">
        <p14:creationId xmlns:p14="http://schemas.microsoft.com/office/powerpoint/2010/main" val="548103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4 hours and 15 minutes</a:t>
            </a:r>
          </a:p>
          <a:p>
            <a:pPr marL="687388" marR="0" lvl="0" indent="-342900">
              <a:lnSpc>
                <a:spcPct val="115000"/>
              </a:lnSpc>
              <a:spcBef>
                <a:spcPts val="0"/>
              </a:spcBef>
              <a:spcAft>
                <a:spcPts val="0"/>
              </a:spcAft>
              <a:buFont typeface="+mj-lt"/>
              <a:buAutoNum type="alphaLcParenR"/>
            </a:pPr>
            <a:r>
              <a:rPr lang="en-US" dirty="0">
                <a:ea typeface="SimSun"/>
                <a:cs typeface="Mangal"/>
              </a:rPr>
              <a:t>6 hours and 40 minutes</a:t>
            </a:r>
          </a:p>
          <a:p>
            <a:pPr marL="687388" marR="0" lvl="0" indent="-342900">
              <a:lnSpc>
                <a:spcPct val="115000"/>
              </a:lnSpc>
              <a:spcBef>
                <a:spcPts val="0"/>
              </a:spcBef>
              <a:spcAft>
                <a:spcPts val="0"/>
              </a:spcAft>
              <a:buFont typeface="+mj-lt"/>
              <a:buAutoNum type="alphaLcParenR"/>
            </a:pPr>
            <a:r>
              <a:rPr lang="en-US" dirty="0">
                <a:ea typeface="SimSun"/>
                <a:cs typeface="Mangal"/>
              </a:rPr>
              <a:t>7 hours and 18 minutes</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ea typeface="SimSun"/>
                <a:cs typeface="Mangal"/>
              </a:rPr>
              <a:t>Wood</a:t>
            </a:r>
          </a:p>
          <a:p>
            <a:pPr marL="687388" marR="0" lvl="0" indent="-342900">
              <a:lnSpc>
                <a:spcPct val="115000"/>
              </a:lnSpc>
              <a:spcBef>
                <a:spcPts val="0"/>
              </a:spcBef>
              <a:spcAft>
                <a:spcPts val="0"/>
              </a:spcAft>
              <a:buFont typeface="+mj-lt"/>
              <a:buAutoNum type="alphaLcParenR"/>
            </a:pPr>
            <a:r>
              <a:rPr lang="en-US" dirty="0">
                <a:ea typeface="SimSun"/>
                <a:cs typeface="Mangal"/>
              </a:rPr>
              <a:t>A chair</a:t>
            </a:r>
          </a:p>
          <a:p>
            <a:pPr marL="687388" marR="0" lvl="0" indent="-342900">
              <a:lnSpc>
                <a:spcPct val="115000"/>
              </a:lnSpc>
              <a:spcBef>
                <a:spcPts val="0"/>
              </a:spcBef>
              <a:spcAft>
                <a:spcPts val="0"/>
              </a:spcAft>
              <a:buFont typeface="+mj-lt"/>
              <a:buAutoNum type="alphaLcParenR"/>
            </a:pPr>
            <a:r>
              <a:rPr lang="en-US" dirty="0">
                <a:ea typeface="SimSun"/>
                <a:cs typeface="Mangal"/>
              </a:rPr>
              <a:t>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a:p>
        </p:txBody>
      </p:sp>
    </p:spTree>
    <p:extLst>
      <p:ext uri="{BB962C8B-B14F-4D97-AF65-F5344CB8AC3E}">
        <p14:creationId xmlns:p14="http://schemas.microsoft.com/office/powerpoint/2010/main" val="1337106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Five</a:t>
            </a:r>
          </a:p>
          <a:p>
            <a:pPr marL="687388" marR="0" lvl="0" indent="-342900">
              <a:lnSpc>
                <a:spcPct val="115000"/>
              </a:lnSpc>
              <a:spcBef>
                <a:spcPts val="0"/>
              </a:spcBef>
              <a:spcAft>
                <a:spcPts val="0"/>
              </a:spcAft>
              <a:buFont typeface="+mj-lt"/>
              <a:buAutoNum type="alphaLcParenR"/>
            </a:pPr>
            <a:r>
              <a:rPr lang="en-US" dirty="0">
                <a:ea typeface="SimSun"/>
                <a:cs typeface="Mangal"/>
              </a:rPr>
              <a:t>Three</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ea typeface="SimSun"/>
                <a:cs typeface="Mangal"/>
              </a:rPr>
              <a:t>A quarter</a:t>
            </a:r>
          </a:p>
          <a:p>
            <a:pPr marL="687388" marR="0" lvl="0" indent="-342900">
              <a:lnSpc>
                <a:spcPct val="115000"/>
              </a:lnSpc>
              <a:spcBef>
                <a:spcPts val="0"/>
              </a:spcBef>
              <a:spcAft>
                <a:spcPts val="0"/>
              </a:spcAft>
              <a:buFont typeface="+mj-lt"/>
              <a:buAutoNum type="alphaLcParenR"/>
            </a:pPr>
            <a:r>
              <a:rPr lang="en-US" dirty="0">
                <a:ea typeface="SimSun"/>
                <a:cs typeface="Mangal"/>
              </a:rPr>
              <a:t>Two-thirds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2957772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a:t>
            </a:r>
            <a:r>
              <a:rPr lang="en-US" dirty="0">
                <a:ea typeface="SimSun"/>
                <a:cs typeface="Mangal"/>
              </a:rPr>
              <a:t>managing stress.</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Healthy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High-fat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Meatless diet</a:t>
            </a:r>
          </a:p>
          <a:p>
            <a:pPr marL="623888" lvl="1">
              <a:lnSpc>
                <a:spcPct val="115000"/>
              </a:lnSpc>
              <a:spcBef>
                <a:spcPts val="0"/>
              </a:spcBef>
              <a:spcAft>
                <a:spcPts val="0"/>
              </a:spcAft>
              <a:buFont typeface="+mj-lt"/>
              <a:buAutoNum type="alphaLcParenR"/>
              <a:tabLst>
                <a:tab pos="855663" algn="l"/>
              </a:tabLst>
            </a:pPr>
            <a:r>
              <a:rPr lang="en-US" dirty="0">
                <a:ea typeface="SimSun"/>
                <a:cs typeface="Mangal"/>
              </a:rPr>
              <a:t>Liquid diet</a:t>
            </a:r>
          </a:p>
          <a:p>
            <a:pPr marL="342900" marR="0" lvl="0" indent="-342900">
              <a:lnSpc>
                <a:spcPct val="115000"/>
              </a:lnSpc>
              <a:spcBef>
                <a:spcPts val="1200"/>
              </a:spcBef>
              <a:spcAft>
                <a:spcPts val="1000"/>
              </a:spcAft>
              <a:buFont typeface="+mj-lt"/>
              <a:buAutoNum type="arabicPeriod" startAt="7"/>
            </a:pPr>
            <a:r>
              <a:rPr lang="en-US" dirty="0">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Hair color</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Height</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Work</a:t>
            </a:r>
          </a:p>
          <a:p>
            <a:pPr marL="623888" marR="0" lvl="0" indent="-285750">
              <a:lnSpc>
                <a:spcPct val="115000"/>
              </a:lnSpc>
              <a:spcBef>
                <a:spcPts val="0"/>
              </a:spcBef>
              <a:spcAft>
                <a:spcPts val="0"/>
              </a:spcAft>
              <a:buFont typeface="+mj-lt"/>
              <a:buAutoNum type="alphaLcParenR"/>
              <a:tabLst>
                <a:tab pos="855663" algn="l"/>
              </a:tabLst>
            </a:pPr>
            <a:r>
              <a:rPr lang="en-US" dirty="0">
                <a:ea typeface="SimSun"/>
                <a:cs typeface="Mangal"/>
              </a:rPr>
              <a:t>Sleep</a:t>
            </a:r>
          </a:p>
          <a:p>
            <a:endParaRPr lang="en-US" dirty="0"/>
          </a:p>
        </p:txBody>
      </p:sp>
    </p:spTree>
    <p:extLst>
      <p:ext uri="{BB962C8B-B14F-4D97-AF65-F5344CB8AC3E}">
        <p14:creationId xmlns:p14="http://schemas.microsoft.com/office/powerpoint/2010/main" val="2314759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Easy</a:t>
            </a:r>
          </a:p>
          <a:p>
            <a:pPr marL="687388" marR="0" lvl="0" indent="-342900">
              <a:lnSpc>
                <a:spcPct val="115000"/>
              </a:lnSpc>
              <a:spcBef>
                <a:spcPts val="0"/>
              </a:spcBef>
              <a:spcAft>
                <a:spcPts val="0"/>
              </a:spcAft>
              <a:buFont typeface="+mj-lt"/>
              <a:buAutoNum type="alphaLcParenR"/>
            </a:pPr>
            <a:r>
              <a:rPr lang="en-US" dirty="0">
                <a:ea typeface="SimSun"/>
                <a:cs typeface="Mangal"/>
              </a:rPr>
              <a:t>Small</a:t>
            </a:r>
          </a:p>
          <a:p>
            <a:pPr marL="687388" marR="0" lvl="0" indent="-342900">
              <a:lnSpc>
                <a:spcPct val="115000"/>
              </a:lnSpc>
              <a:spcBef>
                <a:spcPts val="0"/>
              </a:spcBef>
              <a:spcAft>
                <a:spcPts val="0"/>
              </a:spcAft>
              <a:buFont typeface="+mj-lt"/>
              <a:buAutoNum type="alphaLcParenR"/>
            </a:pPr>
            <a:r>
              <a:rPr lang="en-US" dirty="0">
                <a:ea typeface="SimSun"/>
                <a:cs typeface="Mangal"/>
              </a:rPr>
              <a:t>Difficult</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ea typeface="SimSun"/>
                <a:cs typeface="Mangal"/>
              </a:rPr>
              <a:t>Tired</a:t>
            </a:r>
          </a:p>
          <a:p>
            <a:pPr marL="687388" marR="0" lvl="0" indent="-342900">
              <a:lnSpc>
                <a:spcPct val="115000"/>
              </a:lnSpc>
              <a:spcBef>
                <a:spcPts val="0"/>
              </a:spcBef>
              <a:spcAft>
                <a:spcPts val="0"/>
              </a:spcAft>
              <a:buFont typeface="+mj-lt"/>
              <a:buAutoNum type="alphaLcParenR"/>
            </a:pPr>
            <a:r>
              <a:rPr lang="en-US" dirty="0">
                <a:ea typeface="SimSun"/>
                <a:cs typeface="Mangal"/>
              </a:rPr>
              <a:t>Stronger</a:t>
            </a:r>
          </a:p>
          <a:p>
            <a:pPr marL="687388" marR="0" lvl="0" indent="-342900">
              <a:lnSpc>
                <a:spcPct val="115000"/>
              </a:lnSpc>
              <a:spcBef>
                <a:spcPts val="0"/>
              </a:spcBef>
              <a:spcAft>
                <a:spcPts val="0"/>
              </a:spcAft>
              <a:buFont typeface="+mj-lt"/>
              <a:buAutoNum type="alphaLcParenR"/>
            </a:pPr>
            <a:r>
              <a:rPr lang="en-US" dirty="0">
                <a:ea typeface="SimSun"/>
                <a:cs typeface="Mangal"/>
              </a:rPr>
              <a:t>Angry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135497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 foundation of a low-stress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Diet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Skipping meals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Exercise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Which of these is not a benefit of exercise?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Helps you clear your mind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 help you work out negative emotions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Give you time alone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Reduces your need for sleep</a:t>
            </a:r>
            <a:endParaRPr lang="en-US" dirty="0">
              <a:ea typeface="SimSun"/>
              <a:cs typeface="Mangal"/>
            </a:endParaRPr>
          </a:p>
          <a:p>
            <a:endParaRPr lang="en-US" dirty="0"/>
          </a:p>
        </p:txBody>
      </p:sp>
    </p:spTree>
    <p:extLst>
      <p:ext uri="{BB962C8B-B14F-4D97-AF65-F5344CB8AC3E}">
        <p14:creationId xmlns:p14="http://schemas.microsoft.com/office/powerpoint/2010/main" val="2480239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3706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the recommended amount of sleep for the average adult?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10 hours every night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4 hours and 15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6 hours and 40 minutes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7 hours and 18 minutes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must you have as a base for a stress-reducing lifestyle?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 chair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Foundation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Ceiling</a:t>
            </a:r>
            <a:endParaRPr lang="en-US" dirty="0">
              <a:ea typeface="SimSun"/>
              <a:cs typeface="Mangal"/>
            </a:endParaRPr>
          </a:p>
          <a:p>
            <a:endParaRPr lang="en-US" dirty="0"/>
          </a:p>
        </p:txBody>
      </p:sp>
    </p:spTree>
    <p:extLst>
      <p:ext uri="{BB962C8B-B14F-4D97-AF65-F5344CB8AC3E}">
        <p14:creationId xmlns:p14="http://schemas.microsoft.com/office/powerpoint/2010/main" val="962700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How many building blocks make up that foundation?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Five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Three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In 2010, the centers for disease control in the united states estimated than less than how many adults get their recommended serving of fruits and vegetables?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 quarter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Two-thirds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One half</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Three-quarters</a:t>
            </a:r>
            <a:endParaRPr lang="en-US" dirty="0">
              <a:ea typeface="SimSun"/>
              <a:cs typeface="Mangal"/>
            </a:endParaRPr>
          </a:p>
        </p:txBody>
      </p:sp>
    </p:spTree>
    <p:extLst>
      <p:ext uri="{BB962C8B-B14F-4D97-AF65-F5344CB8AC3E}">
        <p14:creationId xmlns:p14="http://schemas.microsoft.com/office/powerpoint/2010/main" val="3905003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Sticking to a ___________ _________ is a key part of managing stress.</a:t>
            </a:r>
          </a:p>
          <a:p>
            <a:pPr marL="623888" lvl="1">
              <a:lnSpc>
                <a:spcPct val="115000"/>
              </a:lnSpc>
              <a:spcBef>
                <a:spcPts val="0"/>
              </a:spcBef>
              <a:spcAft>
                <a:spcPts val="0"/>
              </a:spcAft>
              <a:buFont typeface="+mj-lt"/>
              <a:buAutoNum type="alphaLcParenR"/>
              <a:tabLst>
                <a:tab pos="855663" algn="l"/>
              </a:tabLst>
            </a:pPr>
            <a:r>
              <a:rPr lang="en-US" dirty="0">
                <a:solidFill>
                  <a:srgbClr val="FF0000"/>
                </a:solidFill>
                <a:ea typeface="SimSun"/>
                <a:cs typeface="Mangal"/>
              </a:rPr>
              <a:t>Healthy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High-fat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Meatless diet</a:t>
            </a:r>
            <a:endParaRPr lang="en-US" dirty="0">
              <a:ea typeface="SimSun"/>
              <a:cs typeface="Mangal"/>
            </a:endParaRPr>
          </a:p>
          <a:p>
            <a:pPr marL="623888" lvl="1">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Liquid diet</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Any changes in diet, _________, and exercise must be lifestyle-oriented.</a:t>
            </a: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Hair color</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Height</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000000"/>
                </a:solidFill>
                <a:ea typeface="SimSun"/>
                <a:cs typeface="Mangal"/>
              </a:rPr>
              <a:t>Work</a:t>
            </a:r>
            <a:endParaRPr lang="en-US" dirty="0">
              <a:ea typeface="SimSun"/>
              <a:cs typeface="Mangal"/>
            </a:endParaRPr>
          </a:p>
          <a:p>
            <a:pPr marL="623888" marR="0" lvl="0" indent="-285750">
              <a:lnSpc>
                <a:spcPct val="115000"/>
              </a:lnSpc>
              <a:spcBef>
                <a:spcPts val="0"/>
              </a:spcBef>
              <a:spcAft>
                <a:spcPts val="0"/>
              </a:spcAft>
              <a:buFont typeface="+mj-lt"/>
              <a:buAutoNum type="alphaLcParenR"/>
              <a:tabLst>
                <a:tab pos="855663" algn="l"/>
              </a:tabLst>
            </a:pPr>
            <a:r>
              <a:rPr lang="en-US" dirty="0">
                <a:solidFill>
                  <a:srgbClr val="FF0000"/>
                </a:solidFill>
                <a:ea typeface="SimSun"/>
                <a:cs typeface="Mangal"/>
              </a:rPr>
              <a:t>Sleep</a:t>
            </a:r>
            <a:endParaRPr lang="en-US" dirty="0">
              <a:ea typeface="SimSun"/>
              <a:cs typeface="Mangal"/>
            </a:endParaRPr>
          </a:p>
          <a:p>
            <a:endParaRPr lang="en-US" dirty="0"/>
          </a:p>
        </p:txBody>
      </p:sp>
    </p:spTree>
    <p:extLst>
      <p:ext uri="{BB962C8B-B14F-4D97-AF65-F5344CB8AC3E}">
        <p14:creationId xmlns:p14="http://schemas.microsoft.com/office/powerpoint/2010/main" val="2188970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Set ______ goals for yourself.</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Impossible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Easy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Small</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Difficult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Exercise makes you 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Tired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Stronger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Angry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Hungry</a:t>
            </a:r>
            <a:endParaRPr lang="en-US" dirty="0">
              <a:ea typeface="SimSun"/>
              <a:cs typeface="Mangal"/>
            </a:endParaRPr>
          </a:p>
        </p:txBody>
      </p:sp>
    </p:spTree>
    <p:extLst>
      <p:ext uri="{BB962C8B-B14F-4D97-AF65-F5344CB8AC3E}">
        <p14:creationId xmlns:p14="http://schemas.microsoft.com/office/powerpoint/2010/main" val="2022009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Four: </a:t>
            </a:r>
            <a:br>
              <a:rPr lang="en-US" dirty="0"/>
            </a:br>
            <a:r>
              <a:rPr lang="en-US" dirty="0"/>
              <a:t>Altering the Situation</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latin typeface="Cambria"/>
                <a:ea typeface="Times New Roman"/>
                <a:cs typeface="Times New Roman"/>
              </a:rPr>
              <a:t>The greatest weapon against stress is our ability to choose one thought over another.</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William James</a:t>
            </a:r>
            <a:endParaRPr lang="en-US" b="1" i="1" dirty="0">
              <a:ea typeface="Times New Roman"/>
              <a:cs typeface="Times New Roman"/>
            </a:endParaRPr>
          </a:p>
        </p:txBody>
      </p:sp>
      <p:sp>
        <p:nvSpPr>
          <p:cNvPr id="3" name="Content Placeholder 2"/>
          <p:cNvSpPr>
            <a:spLocks noGrp="1"/>
          </p:cNvSpPr>
          <p:nvPr>
            <p:ph type="body" sz="quarter" idx="11"/>
          </p:nvPr>
        </p:nvSpPr>
        <p:spPr/>
        <p:txBody>
          <a:bodyPr rtlCol="0">
            <a:normAutofit/>
          </a:bodyPr>
          <a:lstStyle/>
          <a:p>
            <a:pPr eaLnBrk="1" fontAlgn="auto" hangingPunct="1">
              <a:spcAft>
                <a:spcPts val="0"/>
              </a:spcAft>
              <a:defRPr/>
            </a:pPr>
            <a:r>
              <a:rPr lang="en-US" dirty="0"/>
              <a:t>Now that we’ve got the basic building blocks of a stress-reduced lifestyle, let’s talk about how we deal with stress.</a:t>
            </a:r>
            <a:endParaRPr lang="en-CA" dirty="0"/>
          </a:p>
          <a:p>
            <a:pPr eaLnBrk="1" fontAlgn="auto" hangingPunct="1">
              <a:spcAft>
                <a:spcPts val="0"/>
              </a:spcAft>
              <a:defRPr/>
            </a:pPr>
            <a:r>
              <a:rPr lang="en-US" dirty="0"/>
              <a:t>When dealing with stress, there are often many ways in which you can change your approach or the situation to make it less stressful.</a:t>
            </a:r>
            <a:endParaRPr lang="en-CA"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980EC83-1E70-4FC5-99E1-80C575CBD11A}"/>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pPr eaLnBrk="1" hangingPunct="1"/>
            <a:r>
              <a:rPr lang="en-US" dirty="0"/>
              <a:t>The First A</a:t>
            </a:r>
          </a:p>
        </p:txBody>
      </p:sp>
      <p:grpSp>
        <p:nvGrpSpPr>
          <p:cNvPr id="2" name="Group 1">
            <a:extLst>
              <a:ext uri="{FF2B5EF4-FFF2-40B4-BE49-F238E27FC236}">
                <a16:creationId xmlns:a16="http://schemas.microsoft.com/office/drawing/2014/main" id="{4C41701E-FB47-4DEC-828D-87FD7C4BCDBF}"/>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154F53E5-258A-4934-BA88-42BC816E8CC1}"/>
                </a:ext>
              </a:extLst>
            </p:cNvPr>
            <p:cNvSpPr/>
            <p:nvPr/>
          </p:nvSpPr>
          <p:spPr>
            <a:xfrm>
              <a:off x="5486290" y="1600200"/>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C711104-D19E-4D2E-B4E1-2BE07A47F375}"/>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ctr" defTabSz="1511300">
                <a:lnSpc>
                  <a:spcPct val="90000"/>
                </a:lnSpc>
                <a:spcBef>
                  <a:spcPct val="0"/>
                </a:spcBef>
                <a:spcAft>
                  <a:spcPct val="35000"/>
                </a:spcAft>
                <a:buNone/>
              </a:pPr>
              <a:r>
                <a:rPr lang="en-US" sz="3400" b="1" kern="1200" dirty="0"/>
                <a:t>Think positively and having a positive attitude</a:t>
              </a:r>
            </a:p>
          </p:txBody>
        </p:sp>
        <p:sp>
          <p:nvSpPr>
            <p:cNvPr id="6" name="Arrow: Right 5">
              <a:extLst>
                <a:ext uri="{FF2B5EF4-FFF2-40B4-BE49-F238E27FC236}">
                  <a16:creationId xmlns:a16="http://schemas.microsoft.com/office/drawing/2014/main" id="{D5222982-E2D1-480D-8553-5E73E612EB33}"/>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8ED0D3F-92AE-4D6E-B868-636DBE7118D5}"/>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ctr" defTabSz="1511300">
                <a:lnSpc>
                  <a:spcPct val="90000"/>
                </a:lnSpc>
                <a:spcBef>
                  <a:spcPct val="0"/>
                </a:spcBef>
                <a:spcAft>
                  <a:spcPct val="35000"/>
                </a:spcAft>
                <a:buNone/>
              </a:pPr>
              <a:r>
                <a:rPr lang="en-US" sz="3400" b="1" kern="1200" dirty="0"/>
                <a:t>Improving specific skills</a:t>
              </a:r>
            </a:p>
          </p:txBody>
        </p:sp>
        <p:sp>
          <p:nvSpPr>
            <p:cNvPr id="8" name="Arrow: Right 7">
              <a:extLst>
                <a:ext uri="{FF2B5EF4-FFF2-40B4-BE49-F238E27FC236}">
                  <a16:creationId xmlns:a16="http://schemas.microsoft.com/office/drawing/2014/main" id="{50635438-714D-4A38-AE0D-C4080D637EC7}"/>
                </a:ext>
              </a:extLst>
            </p:cNvPr>
            <p:cNvSpPr/>
            <p:nvPr/>
          </p:nvSpPr>
          <p:spPr>
            <a:xfrm>
              <a:off x="5486290" y="4711799"/>
              <a:ext cx="3197006"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23E6C1B-8990-44B8-B766-29EB40501738}"/>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8584" tIns="133814" rIns="198584" bIns="133814" numCol="1" spcCol="1270" anchor="ctr" anchorCtr="0">
              <a:noAutofit/>
            </a:bodyPr>
            <a:lstStyle/>
            <a:p>
              <a:pPr marL="0" lvl="0" indent="0" algn="ctr" defTabSz="1511300">
                <a:lnSpc>
                  <a:spcPct val="90000"/>
                </a:lnSpc>
                <a:spcBef>
                  <a:spcPct val="0"/>
                </a:spcBef>
                <a:spcAft>
                  <a:spcPct val="35000"/>
                </a:spcAft>
                <a:buNone/>
              </a:pPr>
              <a:r>
                <a:rPr lang="en-US" sz="3400" b="1" kern="1200" dirty="0"/>
                <a:t>Doing something differently </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DB9029B-79D3-4A76-88D0-F3599321302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Identifying Appropriate Situations</a:t>
            </a:r>
          </a:p>
        </p:txBody>
      </p:sp>
      <p:grpSp>
        <p:nvGrpSpPr>
          <p:cNvPr id="3" name="Group 2">
            <a:extLst>
              <a:ext uri="{FF2B5EF4-FFF2-40B4-BE49-F238E27FC236}">
                <a16:creationId xmlns:a16="http://schemas.microsoft.com/office/drawing/2014/main" id="{684C6456-9B53-428C-B6F1-EFB519803642}"/>
              </a:ext>
            </a:extLst>
          </p:cNvPr>
          <p:cNvGrpSpPr/>
          <p:nvPr/>
        </p:nvGrpSpPr>
        <p:grpSpPr>
          <a:xfrm>
            <a:off x="459185" y="1600199"/>
            <a:ext cx="8225630" cy="4525963"/>
            <a:chOff x="459185" y="1600199"/>
            <a:chExt cx="8225630" cy="4525963"/>
          </a:xfrm>
        </p:grpSpPr>
        <p:sp>
          <p:nvSpPr>
            <p:cNvPr id="5" name="Freeform: Shape 4">
              <a:extLst>
                <a:ext uri="{FF2B5EF4-FFF2-40B4-BE49-F238E27FC236}">
                  <a16:creationId xmlns:a16="http://schemas.microsoft.com/office/drawing/2014/main" id="{E8B6DE1D-F4CB-4454-B04D-AC151D26A07F}"/>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8750" tIns="905193" rIns="161230" bIns="905193" numCol="1" spcCol="1270" anchor="ctr" anchorCtr="0">
              <a:noAutofit/>
            </a:bodyPr>
            <a:lstStyle/>
            <a:p>
              <a:pPr marL="0" lvl="0" indent="0" algn="ctr" defTabSz="1111250">
                <a:lnSpc>
                  <a:spcPct val="90000"/>
                </a:lnSpc>
                <a:spcBef>
                  <a:spcPct val="0"/>
                </a:spcBef>
                <a:spcAft>
                  <a:spcPct val="35000"/>
                </a:spcAft>
                <a:buNone/>
              </a:pPr>
              <a:r>
                <a:rPr lang="en-US" sz="2500" b="1" kern="1200" dirty="0"/>
                <a:t>Taking control of the situation</a:t>
              </a:r>
            </a:p>
          </p:txBody>
        </p:sp>
        <p:sp>
          <p:nvSpPr>
            <p:cNvPr id="6" name="Freeform: Shape 5">
              <a:extLst>
                <a:ext uri="{FF2B5EF4-FFF2-40B4-BE49-F238E27FC236}">
                  <a16:creationId xmlns:a16="http://schemas.microsoft.com/office/drawing/2014/main" id="{B520B006-FD21-407D-BFB2-3D4D0701D932}"/>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58750" tIns="905193" rIns="161231" bIns="905193" numCol="1" spcCol="1270" anchor="ctr" anchorCtr="0">
              <a:noAutofit/>
            </a:bodyPr>
            <a:lstStyle/>
            <a:p>
              <a:pPr marL="0" lvl="0" indent="0" algn="ctr" defTabSz="1111250">
                <a:lnSpc>
                  <a:spcPct val="90000"/>
                </a:lnSpc>
                <a:spcBef>
                  <a:spcPct val="0"/>
                </a:spcBef>
                <a:spcAft>
                  <a:spcPct val="35000"/>
                </a:spcAft>
                <a:buNone/>
              </a:pPr>
              <a:r>
                <a:rPr lang="en-US" sz="2500" b="1" kern="1200" dirty="0"/>
                <a:t>Only when appropriate</a:t>
              </a:r>
            </a:p>
          </p:txBody>
        </p:sp>
        <p:sp>
          <p:nvSpPr>
            <p:cNvPr id="7" name="Freeform: Shape 6">
              <a:extLst>
                <a:ext uri="{FF2B5EF4-FFF2-40B4-BE49-F238E27FC236}">
                  <a16:creationId xmlns:a16="http://schemas.microsoft.com/office/drawing/2014/main" id="{0B92B5FE-04C3-412C-A419-4A8ED7C9E5F9}"/>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58750" tIns="905193" rIns="161230" bIns="905193" numCol="1" spcCol="1270" anchor="ctr" anchorCtr="0">
              <a:noAutofit/>
            </a:bodyPr>
            <a:lstStyle/>
            <a:p>
              <a:pPr marL="0" lvl="0" indent="0" algn="ctr" defTabSz="1111250">
                <a:lnSpc>
                  <a:spcPct val="90000"/>
                </a:lnSpc>
                <a:spcBef>
                  <a:spcPct val="0"/>
                </a:spcBef>
                <a:spcAft>
                  <a:spcPct val="35000"/>
                </a:spcAft>
                <a:buNone/>
              </a:pPr>
              <a:r>
                <a:rPr lang="en-US" sz="2500" b="1" kern="1200" dirty="0"/>
                <a:t>Don’t transfer stress to another person</a:t>
              </a:r>
            </a:p>
          </p:txBody>
        </p:sp>
        <p:sp>
          <p:nvSpPr>
            <p:cNvPr id="8" name="Freeform: Shape 7">
              <a:extLst>
                <a:ext uri="{FF2B5EF4-FFF2-40B4-BE49-F238E27FC236}">
                  <a16:creationId xmlns:a16="http://schemas.microsoft.com/office/drawing/2014/main" id="{C0C43363-7B71-49B8-B5D4-A09D98B627C2}"/>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8750" tIns="905193" rIns="161230" bIns="905193" numCol="1" spcCol="1270" anchor="ctr" anchorCtr="0">
              <a:noAutofit/>
            </a:bodyPr>
            <a:lstStyle/>
            <a:p>
              <a:pPr marL="0" lvl="0" indent="0" algn="ctr" defTabSz="1111250">
                <a:lnSpc>
                  <a:spcPct val="90000"/>
                </a:lnSpc>
                <a:spcBef>
                  <a:spcPct val="0"/>
                </a:spcBef>
                <a:spcAft>
                  <a:spcPct val="35000"/>
                </a:spcAft>
                <a:buNone/>
              </a:pPr>
              <a:r>
                <a:rPr lang="en-US" sz="2500" b="1" kern="1200" dirty="0"/>
                <a:t>Keep the situation safe</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0CDD2A5-69CA-4F1B-921C-1312C5FD35B7}"/>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pPr eaLnBrk="1" hangingPunct="1"/>
            <a:r>
              <a:rPr lang="en-US" dirty="0"/>
              <a:t>Creating Effective Actions</a:t>
            </a:r>
          </a:p>
        </p:txBody>
      </p:sp>
      <p:grpSp>
        <p:nvGrpSpPr>
          <p:cNvPr id="2" name="Group 1">
            <a:extLst>
              <a:ext uri="{FF2B5EF4-FFF2-40B4-BE49-F238E27FC236}">
                <a16:creationId xmlns:a16="http://schemas.microsoft.com/office/drawing/2014/main" id="{DF67B1D5-624A-4299-B524-7C79A86FBF5F}"/>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2AB01F5C-F5E5-427E-AD72-8D91BDFE3D7C}"/>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Make sure that the benefit will be worth the effort </a:t>
              </a:r>
            </a:p>
          </p:txBody>
        </p:sp>
        <p:sp>
          <p:nvSpPr>
            <p:cNvPr id="5" name="Rectangle: Rounded Corners 4">
              <a:extLst>
                <a:ext uri="{FF2B5EF4-FFF2-40B4-BE49-F238E27FC236}">
                  <a16:creationId xmlns:a16="http://schemas.microsoft.com/office/drawing/2014/main" id="{BE5BE436-48E7-4CA0-92B7-833C5FA69C51}"/>
                </a:ext>
              </a:extLst>
            </p:cNvPr>
            <p:cNvSpPr/>
            <p:nvPr/>
          </p:nvSpPr>
          <p:spPr>
            <a:xfrm>
              <a:off x="598636" y="17416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8F955C76-6DCD-4FBC-8363-0660C6E365A1}"/>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a:ln>
              <a:noFill/>
            </a:ln>
          </p:spPr>
          <p:style>
            <a:lnRef idx="2">
              <a:scrgbClr r="0" g="0" b="0"/>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Actions that are helpful</a:t>
              </a:r>
            </a:p>
          </p:txBody>
        </p:sp>
        <p:sp>
          <p:nvSpPr>
            <p:cNvPr id="7" name="Rectangle: Rounded Corners 6">
              <a:extLst>
                <a:ext uri="{FF2B5EF4-FFF2-40B4-BE49-F238E27FC236}">
                  <a16:creationId xmlns:a16="http://schemas.microsoft.com/office/drawing/2014/main" id="{2C6A7933-13C2-4321-BC46-944554F7FC06}"/>
                </a:ext>
              </a:extLst>
            </p:cNvPr>
            <p:cNvSpPr/>
            <p:nvPr/>
          </p:nvSpPr>
          <p:spPr>
            <a:xfrm>
              <a:off x="598636" y="3297436"/>
              <a:ext cx="1645920" cy="1131490"/>
            </a:xfrm>
            <a:prstGeom prst="roundRect">
              <a:avLst>
                <a:gd name="adj" fmla="val 10000"/>
              </a:avLst>
            </a:prstGeom>
            <a:solidFill>
              <a:schemeClr val="accent3">
                <a:tint val="50000"/>
                <a:hueOff val="5376097"/>
                <a:satOff val="-7054"/>
                <a:lumOff val="-694"/>
              </a:schemeClr>
            </a:solidFill>
          </p:spPr>
          <p:style>
            <a:lnRef idx="2">
              <a:schemeClr val="lt1">
                <a:hueOff val="0"/>
                <a:satOff val="0"/>
                <a:lumOff val="0"/>
                <a:alphaOff val="0"/>
              </a:schemeClr>
            </a:lnRef>
            <a:fillRef idx="1">
              <a:scrgbClr r="0" g="0" b="0"/>
            </a:fillRef>
            <a:effectRef idx="0">
              <a:schemeClr val="accent3">
                <a:tint val="50000"/>
                <a:hueOff val="5376099"/>
                <a:satOff val="-7054"/>
                <a:lumOff val="-69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BD91AEF8-F81D-4929-8164-F6AEFC0BADFB}"/>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Respect all people involved</a:t>
              </a:r>
            </a:p>
          </p:txBody>
        </p:sp>
        <p:sp>
          <p:nvSpPr>
            <p:cNvPr id="9" name="Rectangle: Rounded Corners 8">
              <a:extLst>
                <a:ext uri="{FF2B5EF4-FFF2-40B4-BE49-F238E27FC236}">
                  <a16:creationId xmlns:a16="http://schemas.microsoft.com/office/drawing/2014/main" id="{310B8F6D-6C8B-4BAA-A555-6519E9185E97}"/>
                </a:ext>
              </a:extLst>
            </p:cNvPr>
            <p:cNvSpPr/>
            <p:nvPr/>
          </p:nvSpPr>
          <p:spPr>
            <a:xfrm>
              <a:off x="598636" y="4853235"/>
              <a:ext cx="1645920" cy="1131490"/>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not an appropriate way to alter a stressful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Think positively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Do something differently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Improve specific skills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Transferring stress to someone else</a:t>
            </a:r>
            <a:endParaRPr lang="en-US" dirty="0">
              <a:ea typeface="SimSun"/>
              <a:cs typeface="Mangal"/>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What do you need to consider when altering a situation?</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If the benefit will be worth it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Avoiding traffic</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Creating a list of priorities</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How claustrophobic a seat belt makes you feel</a:t>
            </a:r>
            <a:endParaRPr lang="en-US" dirty="0">
              <a:ea typeface="SimSun"/>
              <a:cs typeface="Mangal"/>
            </a:endParaRPr>
          </a:p>
          <a:p>
            <a:endParaRPr lang="en-US" dirty="0"/>
          </a:p>
        </p:txBody>
      </p:sp>
    </p:spTree>
    <p:extLst>
      <p:ext uri="{BB962C8B-B14F-4D97-AF65-F5344CB8AC3E}">
        <p14:creationId xmlns:p14="http://schemas.microsoft.com/office/powerpoint/2010/main" val="26384643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your first option when dealing with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Run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 </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Cry</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3"/>
            </a:pPr>
            <a:r>
              <a:rPr lang="en-US" dirty="0">
                <a:solidFill>
                  <a:srgbClr val="000000"/>
                </a:solidFill>
                <a:ea typeface="SimSun"/>
                <a:cs typeface="Mangal"/>
              </a:rPr>
              <a:t>You can alter your approach by ___________ positively.</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Thinking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Singing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Laughing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Hiding</a:t>
            </a:r>
            <a:endParaRPr lang="en-US" dirty="0">
              <a:ea typeface="SimSun"/>
              <a:cs typeface="Mangal"/>
            </a:endParaRPr>
          </a:p>
          <a:p>
            <a:endParaRPr lang="en-US" dirty="0"/>
          </a:p>
        </p:txBody>
      </p:sp>
    </p:spTree>
    <p:extLst>
      <p:ext uri="{BB962C8B-B14F-4D97-AF65-F5344CB8AC3E}">
        <p14:creationId xmlns:p14="http://schemas.microsoft.com/office/powerpoint/2010/main" val="4105729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3675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_________________ skills will help you manage the situation.</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Disregarding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Giving up</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Improving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Forgetting</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5"/>
            </a:pPr>
            <a:r>
              <a:rPr lang="en-US" dirty="0">
                <a:solidFill>
                  <a:srgbClr val="000000"/>
                </a:solidFill>
                <a:ea typeface="SimSun"/>
                <a:cs typeface="Mangal"/>
              </a:rPr>
              <a:t>What is the one of the most effective steps you can take toward managing stress?</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Staying home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Passing it off on someone else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Never trying</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Altering the situation</a:t>
            </a:r>
            <a:endParaRPr lang="en-US" dirty="0">
              <a:ea typeface="SimSun"/>
              <a:cs typeface="Mangal"/>
            </a:endParaRPr>
          </a:p>
        </p:txBody>
      </p:sp>
    </p:spTree>
    <p:extLst>
      <p:ext uri="{BB962C8B-B14F-4D97-AF65-F5344CB8AC3E}">
        <p14:creationId xmlns:p14="http://schemas.microsoft.com/office/powerpoint/2010/main" val="26128366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7"/>
            </a:pPr>
            <a:r>
              <a:rPr lang="en-US" dirty="0">
                <a:solidFill>
                  <a:srgbClr val="000000"/>
                </a:solidFill>
                <a:ea typeface="SimSun"/>
                <a:cs typeface="Mangal"/>
              </a:rPr>
              <a:t>Not wearing a seatbelt would be an example of which of these?</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smart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safe choice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An unsafe move</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A lazy move</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7"/>
            </a:pPr>
            <a:r>
              <a:rPr lang="en-US" dirty="0">
                <a:solidFill>
                  <a:srgbClr val="000000"/>
                </a:solidFill>
                <a:ea typeface="SimSun"/>
                <a:cs typeface="Mangal"/>
              </a:rPr>
              <a:t>Transferring the stress to someone else is ___________.</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Mean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Expected</a:t>
            </a:r>
            <a:endParaRPr lang="en-US" dirty="0">
              <a:ea typeface="SimSun"/>
              <a:cs typeface="Mangal"/>
            </a:endParaRPr>
          </a:p>
        </p:txBody>
      </p:sp>
    </p:spTree>
    <p:extLst>
      <p:ext uri="{BB962C8B-B14F-4D97-AF65-F5344CB8AC3E}">
        <p14:creationId xmlns:p14="http://schemas.microsoft.com/office/powerpoint/2010/main" val="821150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Complete this sentence. Make sure your actions are _________ and _________ to all involved.</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Sneaky, unnoticed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Smart, witty</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Helpful, kind</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Devious, mean</a:t>
            </a:r>
            <a:endParaRPr lang="en-US" dirty="0">
              <a:ea typeface="SimSun"/>
              <a:cs typeface="Mangal"/>
            </a:endParaRPr>
          </a:p>
          <a:p>
            <a:pPr marL="342900" marR="0" lvl="0" indent="-342900">
              <a:lnSpc>
                <a:spcPct val="115000"/>
              </a:lnSpc>
              <a:spcBef>
                <a:spcPts val="1200"/>
              </a:spcBef>
              <a:spcAft>
                <a:spcPts val="1000"/>
              </a:spcAft>
              <a:buFont typeface="+mj-lt"/>
              <a:buAutoNum type="arabicPeriod" startAt="9"/>
            </a:pPr>
            <a:r>
              <a:rPr lang="en-US" dirty="0">
                <a:solidFill>
                  <a:srgbClr val="000000"/>
                </a:solidFill>
                <a:ea typeface="SimSun"/>
                <a:cs typeface="Mangal"/>
              </a:rPr>
              <a:t>Make sure that benefit will be _________ the effort in the long term.</a:t>
            </a: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Greater than</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Equal</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FF0000"/>
                </a:solidFill>
                <a:ea typeface="SimSun"/>
                <a:cs typeface="Mangal"/>
              </a:rPr>
              <a:t>Worth</a:t>
            </a:r>
            <a:endParaRPr lang="en-US" dirty="0">
              <a:ea typeface="SimSun"/>
              <a:cs typeface="Mangal"/>
            </a:endParaRPr>
          </a:p>
          <a:p>
            <a:pPr lvl="1">
              <a:lnSpc>
                <a:spcPct val="115000"/>
              </a:lnSpc>
              <a:spcBef>
                <a:spcPts val="0"/>
              </a:spcBef>
              <a:spcAft>
                <a:spcPts val="0"/>
              </a:spcAft>
              <a:buFont typeface="+mj-lt"/>
              <a:buAutoNum type="alphaLcParenR"/>
              <a:tabLst>
                <a:tab pos="685800" algn="l"/>
              </a:tabLst>
            </a:pPr>
            <a:r>
              <a:rPr lang="en-US" dirty="0">
                <a:solidFill>
                  <a:srgbClr val="000000"/>
                </a:solidFill>
                <a:ea typeface="SimSun"/>
                <a:cs typeface="Mangal"/>
              </a:rPr>
              <a:t>Less</a:t>
            </a:r>
            <a:endParaRPr lang="en-US" dirty="0">
              <a:ea typeface="SimSun"/>
              <a:cs typeface="Mangal"/>
            </a:endParaRPr>
          </a:p>
        </p:txBody>
      </p:sp>
    </p:spTree>
    <p:extLst>
      <p:ext uri="{BB962C8B-B14F-4D97-AF65-F5344CB8AC3E}">
        <p14:creationId xmlns:p14="http://schemas.microsoft.com/office/powerpoint/2010/main" val="36909621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Five: </a:t>
            </a:r>
            <a:br>
              <a:rPr lang="en-US" dirty="0"/>
            </a:br>
            <a:r>
              <a:rPr lang="en-US" dirty="0"/>
              <a:t>Avoiding the Situation</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t> </a:t>
            </a:r>
            <a:r>
              <a:rPr lang="en-US" i="1" dirty="0">
                <a:latin typeface="Cambria"/>
                <a:ea typeface="Times New Roman"/>
                <a:cs typeface="Times New Roman"/>
              </a:rPr>
              <a:t>The activity of worrying keeps you immobilized.</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Wayne Dwyer</a:t>
            </a:r>
            <a:endParaRPr lang="en-US" b="1" i="1" dirty="0">
              <a:ea typeface="Times New Roman"/>
              <a:cs typeface="Times New Roman"/>
            </a:endParaRPr>
          </a:p>
        </p:txBody>
      </p:sp>
      <p:sp>
        <p:nvSpPr>
          <p:cNvPr id="24579" name="Content Placeholder 2"/>
          <p:cNvSpPr>
            <a:spLocks noGrp="1"/>
          </p:cNvSpPr>
          <p:nvPr>
            <p:ph type="body" sz="quarter" idx="11"/>
          </p:nvPr>
        </p:nvSpPr>
        <p:spPr/>
        <p:txBody>
          <a:bodyPr/>
          <a:lstStyle/>
          <a:p>
            <a:pPr eaLnBrk="1" hangingPunct="1"/>
            <a:r>
              <a:rPr lang="en-US" dirty="0"/>
              <a:t>In the previous module, we talked about taking power over the situation and changing it to make it less stressful. </a:t>
            </a:r>
          </a:p>
          <a:p>
            <a:pPr eaLnBrk="1" hangingPunct="1"/>
            <a:r>
              <a:rPr lang="en-US" dirty="0"/>
              <a:t>In this module, we will explore another way to take power over stressful situations: by avoiding them entirely.</a:t>
            </a:r>
            <a:endParaRPr lang="en-C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24DF932-8587-4C64-A459-6C5925E2B085}"/>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pPr eaLnBrk="1" hangingPunct="1"/>
            <a:r>
              <a:rPr lang="en-US" dirty="0"/>
              <a:t>The Second A</a:t>
            </a:r>
          </a:p>
        </p:txBody>
      </p:sp>
      <p:grpSp>
        <p:nvGrpSpPr>
          <p:cNvPr id="2" name="Group 1">
            <a:extLst>
              <a:ext uri="{FF2B5EF4-FFF2-40B4-BE49-F238E27FC236}">
                <a16:creationId xmlns:a16="http://schemas.microsoft.com/office/drawing/2014/main" id="{D30DC189-3F5D-45ED-A5F3-2797953B8571}"/>
              </a:ext>
            </a:extLst>
          </p:cNvPr>
          <p:cNvGrpSpPr/>
          <p:nvPr/>
        </p:nvGrpSpPr>
        <p:grpSpPr>
          <a:xfrm>
            <a:off x="1521331" y="1601909"/>
            <a:ext cx="6101337" cy="4522543"/>
            <a:chOff x="1521331" y="1601909"/>
            <a:chExt cx="6101337" cy="4522543"/>
          </a:xfrm>
        </p:grpSpPr>
        <p:sp>
          <p:nvSpPr>
            <p:cNvPr id="4" name="Freeform: Shape 3">
              <a:extLst>
                <a:ext uri="{FF2B5EF4-FFF2-40B4-BE49-F238E27FC236}">
                  <a16:creationId xmlns:a16="http://schemas.microsoft.com/office/drawing/2014/main" id="{BF880BBE-0773-4944-B4D2-5905CEA97C04}"/>
                </a:ext>
              </a:extLst>
            </p:cNvPr>
            <p:cNvSpPr/>
            <p:nvPr/>
          </p:nvSpPr>
          <p:spPr>
            <a:xfrm rot="21600000">
              <a:off x="2149984" y="1601909"/>
              <a:ext cx="5472684" cy="1257306"/>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8762" tIns="179071" rIns="334264" bIns="179071" numCol="1" spcCol="1270" anchor="ctr" anchorCtr="0">
              <a:noAutofit/>
            </a:bodyPr>
            <a:lstStyle/>
            <a:p>
              <a:pPr marL="0" lvl="0" indent="0" algn="ctr" defTabSz="2089150">
                <a:lnSpc>
                  <a:spcPct val="90000"/>
                </a:lnSpc>
                <a:spcBef>
                  <a:spcPct val="0"/>
                </a:spcBef>
                <a:spcAft>
                  <a:spcPct val="35000"/>
                </a:spcAft>
                <a:buNone/>
              </a:pPr>
              <a:r>
                <a:rPr lang="en-US" sz="4700" b="1" kern="1200" dirty="0"/>
                <a:t>Identify stressors</a:t>
              </a:r>
            </a:p>
          </p:txBody>
        </p:sp>
        <p:sp>
          <p:nvSpPr>
            <p:cNvPr id="5" name="Oval 4">
              <a:extLst>
                <a:ext uri="{FF2B5EF4-FFF2-40B4-BE49-F238E27FC236}">
                  <a16:creationId xmlns:a16="http://schemas.microsoft.com/office/drawing/2014/main" id="{8AB68220-94DA-482E-ABFE-9243DD2F0191}"/>
                </a:ext>
              </a:extLst>
            </p:cNvPr>
            <p:cNvSpPr/>
            <p:nvPr/>
          </p:nvSpPr>
          <p:spPr>
            <a:xfrm>
              <a:off x="1521331" y="1601910"/>
              <a:ext cx="1257304" cy="1257304"/>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55E59008-0C6A-436F-97B6-C6B68B1801F1}"/>
                </a:ext>
              </a:extLst>
            </p:cNvPr>
            <p:cNvSpPr/>
            <p:nvPr/>
          </p:nvSpPr>
          <p:spPr>
            <a:xfrm rot="21600000">
              <a:off x="2149984" y="3234528"/>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68762" tIns="179071" rIns="334264"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Remove them</a:t>
              </a:r>
            </a:p>
          </p:txBody>
        </p:sp>
        <p:sp>
          <p:nvSpPr>
            <p:cNvPr id="7" name="Oval 6">
              <a:extLst>
                <a:ext uri="{FF2B5EF4-FFF2-40B4-BE49-F238E27FC236}">
                  <a16:creationId xmlns:a16="http://schemas.microsoft.com/office/drawing/2014/main" id="{DA9195E7-1C46-4473-9505-1503A7B6E5CE}"/>
                </a:ext>
              </a:extLst>
            </p:cNvPr>
            <p:cNvSpPr/>
            <p:nvPr/>
          </p:nvSpPr>
          <p:spPr>
            <a:xfrm>
              <a:off x="1521331" y="3234529"/>
              <a:ext cx="1257304" cy="1257304"/>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0EB4CF15-9BFF-4B62-B544-F0DCC4242F5C}"/>
                </a:ext>
              </a:extLst>
            </p:cNvPr>
            <p:cNvSpPr/>
            <p:nvPr/>
          </p:nvSpPr>
          <p:spPr>
            <a:xfrm rot="21600000">
              <a:off x="2149984" y="4867147"/>
              <a:ext cx="5472684" cy="1257305"/>
            </a:xfrm>
            <a:custGeom>
              <a:avLst/>
              <a:gdLst>
                <a:gd name="connsiteX0" fmla="*/ 0 w 5472684"/>
                <a:gd name="connsiteY0" fmla="*/ 0 h 1257304"/>
                <a:gd name="connsiteX1" fmla="*/ 4844032 w 5472684"/>
                <a:gd name="connsiteY1" fmla="*/ 0 h 1257304"/>
                <a:gd name="connsiteX2" fmla="*/ 5472684 w 5472684"/>
                <a:gd name="connsiteY2" fmla="*/ 628652 h 1257304"/>
                <a:gd name="connsiteX3" fmla="*/ 4844032 w 5472684"/>
                <a:gd name="connsiteY3" fmla="*/ 1257304 h 1257304"/>
                <a:gd name="connsiteX4" fmla="*/ 0 w 5472684"/>
                <a:gd name="connsiteY4" fmla="*/ 1257304 h 1257304"/>
                <a:gd name="connsiteX5" fmla="*/ 0 w 5472684"/>
                <a:gd name="connsiteY5" fmla="*/ 0 h 125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1257304">
                  <a:moveTo>
                    <a:pt x="5472684" y="1257303"/>
                  </a:moveTo>
                  <a:lnTo>
                    <a:pt x="628652" y="1257303"/>
                  </a:lnTo>
                  <a:lnTo>
                    <a:pt x="0" y="628652"/>
                  </a:lnTo>
                  <a:lnTo>
                    <a:pt x="628652" y="1"/>
                  </a:lnTo>
                  <a:lnTo>
                    <a:pt x="5472684" y="1"/>
                  </a:lnTo>
                  <a:lnTo>
                    <a:pt x="5472684" y="125730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68762" tIns="179071" rIns="334264"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t>Avoid</a:t>
              </a:r>
            </a:p>
          </p:txBody>
        </p:sp>
        <p:sp>
          <p:nvSpPr>
            <p:cNvPr id="9" name="Oval 8">
              <a:extLst>
                <a:ext uri="{FF2B5EF4-FFF2-40B4-BE49-F238E27FC236}">
                  <a16:creationId xmlns:a16="http://schemas.microsoft.com/office/drawing/2014/main" id="{C3591E60-5888-430C-A4C7-0153A87A37A6}"/>
                </a:ext>
              </a:extLst>
            </p:cNvPr>
            <p:cNvSpPr/>
            <p:nvPr/>
          </p:nvSpPr>
          <p:spPr>
            <a:xfrm>
              <a:off x="1521331" y="4867148"/>
              <a:ext cx="1257304" cy="1257304"/>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7796292-495E-48FE-8158-843A8F80BE65}"/>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pPr eaLnBrk="1" hangingPunct="1"/>
            <a:r>
              <a:rPr lang="en-US" dirty="0"/>
              <a:t>Identifying Appropriate Situations</a:t>
            </a:r>
          </a:p>
        </p:txBody>
      </p:sp>
      <p:grpSp>
        <p:nvGrpSpPr>
          <p:cNvPr id="2" name="Group 1">
            <a:extLst>
              <a:ext uri="{FF2B5EF4-FFF2-40B4-BE49-F238E27FC236}">
                <a16:creationId xmlns:a16="http://schemas.microsoft.com/office/drawing/2014/main" id="{BBA5F5A3-10B4-418D-A569-A2E3EDC7911F}"/>
              </a:ext>
            </a:extLst>
          </p:cNvPr>
          <p:cNvGrpSpPr/>
          <p:nvPr/>
        </p:nvGrpSpPr>
        <p:grpSpPr>
          <a:xfrm>
            <a:off x="-742970" y="1600200"/>
            <a:ext cx="9331212" cy="4525963"/>
            <a:chOff x="-742970" y="1600200"/>
            <a:chExt cx="9331212" cy="4525963"/>
          </a:xfrm>
        </p:grpSpPr>
        <p:sp>
          <p:nvSpPr>
            <p:cNvPr id="3" name="Freeform: Shape 2">
              <a:extLst>
                <a:ext uri="{FF2B5EF4-FFF2-40B4-BE49-F238E27FC236}">
                  <a16:creationId xmlns:a16="http://schemas.microsoft.com/office/drawing/2014/main" id="{37B35507-3A3F-46BD-9ECC-4521D51D4688}"/>
                </a:ext>
              </a:extLst>
            </p:cNvPr>
            <p:cNvSpPr/>
            <p:nvPr/>
          </p:nvSpPr>
          <p:spPr>
            <a:xfrm>
              <a:off x="457200" y="2797769"/>
              <a:ext cx="2153799" cy="2153905"/>
            </a:xfrm>
            <a:custGeom>
              <a:avLst/>
              <a:gdLst>
                <a:gd name="connsiteX0" fmla="*/ 0 w 2153799"/>
                <a:gd name="connsiteY0" fmla="*/ 1076953 h 2153905"/>
                <a:gd name="connsiteX1" fmla="*/ 1076900 w 2153799"/>
                <a:gd name="connsiteY1" fmla="*/ 0 h 2153905"/>
                <a:gd name="connsiteX2" fmla="*/ 2153800 w 2153799"/>
                <a:gd name="connsiteY2" fmla="*/ 1076953 h 2153905"/>
                <a:gd name="connsiteX3" fmla="*/ 1076900 w 2153799"/>
                <a:gd name="connsiteY3" fmla="*/ 2153906 h 2153905"/>
                <a:gd name="connsiteX4" fmla="*/ 0 w 2153799"/>
                <a:gd name="connsiteY4" fmla="*/ 1076953 h 2153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99" h="2153905">
                  <a:moveTo>
                    <a:pt x="0" y="1076953"/>
                  </a:moveTo>
                  <a:cubicBezTo>
                    <a:pt x="0" y="482168"/>
                    <a:pt x="482145" y="0"/>
                    <a:pt x="1076900" y="0"/>
                  </a:cubicBezTo>
                  <a:cubicBezTo>
                    <a:pt x="1671655" y="0"/>
                    <a:pt x="2153800" y="482168"/>
                    <a:pt x="2153800" y="1076953"/>
                  </a:cubicBezTo>
                  <a:cubicBezTo>
                    <a:pt x="2153800" y="1671738"/>
                    <a:pt x="1671655" y="2153906"/>
                    <a:pt x="1076900" y="2153906"/>
                  </a:cubicBezTo>
                  <a:cubicBezTo>
                    <a:pt x="482145" y="2153906"/>
                    <a:pt x="0" y="1671738"/>
                    <a:pt x="0" y="1076953"/>
                  </a:cubicBez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58597" tIns="358612" rIns="358597" bIns="358612" numCol="1" spcCol="1270" anchor="ctr" anchorCtr="0">
              <a:noAutofit/>
            </a:bodyPr>
            <a:lstStyle/>
            <a:p>
              <a:pPr marL="0" lvl="0" indent="0" algn="ctr" defTabSz="1511300">
                <a:lnSpc>
                  <a:spcPct val="90000"/>
                </a:lnSpc>
                <a:spcBef>
                  <a:spcPct val="0"/>
                </a:spcBef>
                <a:spcAft>
                  <a:spcPct val="35000"/>
                </a:spcAft>
                <a:buNone/>
              </a:pPr>
              <a:r>
                <a:rPr lang="en-US" sz="3400" b="1" kern="1200" dirty="0"/>
                <a:t>Do not Avoid if…</a:t>
              </a:r>
            </a:p>
          </p:txBody>
        </p:sp>
        <p:sp>
          <p:nvSpPr>
            <p:cNvPr id="4" name="Block Arc 3">
              <a:extLst>
                <a:ext uri="{FF2B5EF4-FFF2-40B4-BE49-F238E27FC236}">
                  <a16:creationId xmlns:a16="http://schemas.microsoft.com/office/drawing/2014/main" id="{46D5026F-87D4-46FF-AB34-EE05DFD27183}"/>
                </a:ext>
              </a:extLst>
            </p:cNvPr>
            <p:cNvSpPr/>
            <p:nvPr/>
          </p:nvSpPr>
          <p:spPr>
            <a:xfrm>
              <a:off x="-742970" y="1600200"/>
              <a:ext cx="4341704" cy="4525963"/>
            </a:xfrm>
            <a:prstGeom prst="blockArc">
              <a:avLst>
                <a:gd name="adj1" fmla="val 17527788"/>
                <a:gd name="adj2" fmla="val 4119114"/>
                <a:gd name="adj3" fmla="val 575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Oval 5">
              <a:extLst>
                <a:ext uri="{FF2B5EF4-FFF2-40B4-BE49-F238E27FC236}">
                  <a16:creationId xmlns:a16="http://schemas.microsoft.com/office/drawing/2014/main" id="{438F3FA0-C281-427A-8BCD-7D553A76F984}"/>
                </a:ext>
              </a:extLst>
            </p:cNvPr>
            <p:cNvSpPr/>
            <p:nvPr/>
          </p:nvSpPr>
          <p:spPr>
            <a:xfrm>
              <a:off x="2453913" y="1981738"/>
              <a:ext cx="1153798" cy="1154120"/>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799AA7F9-5209-484B-B114-D8F7DA9044E6}"/>
                </a:ext>
              </a:extLst>
            </p:cNvPr>
            <p:cNvSpPr/>
            <p:nvPr/>
          </p:nvSpPr>
          <p:spPr>
            <a:xfrm>
              <a:off x="3662630" y="2000295"/>
              <a:ext cx="4847017" cy="1117007"/>
            </a:xfrm>
            <a:custGeom>
              <a:avLst/>
              <a:gdLst>
                <a:gd name="connsiteX0" fmla="*/ 0 w 4847017"/>
                <a:gd name="connsiteY0" fmla="*/ 0 h 1117007"/>
                <a:gd name="connsiteX1" fmla="*/ 4847017 w 4847017"/>
                <a:gd name="connsiteY1" fmla="*/ 0 h 1117007"/>
                <a:gd name="connsiteX2" fmla="*/ 4847017 w 4847017"/>
                <a:gd name="connsiteY2" fmla="*/ 1117007 h 1117007"/>
                <a:gd name="connsiteX3" fmla="*/ 0 w 4847017"/>
                <a:gd name="connsiteY3" fmla="*/ 1117007 h 1117007"/>
                <a:gd name="connsiteX4" fmla="*/ 0 w 4847017"/>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7017" h="1117007">
                  <a:moveTo>
                    <a:pt x="0" y="0"/>
                  </a:moveTo>
                  <a:lnTo>
                    <a:pt x="4847017" y="0"/>
                  </a:lnTo>
                  <a:lnTo>
                    <a:pt x="4847017"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9370" tIns="39370" rIns="39370" bIns="39370" numCol="1" spcCol="1270" anchor="ctr" anchorCtr="0">
              <a:noAutofit/>
            </a:bodyPr>
            <a:lstStyle/>
            <a:p>
              <a:pPr marL="0" lvl="0" indent="0" algn="l" defTabSz="1377950">
                <a:lnSpc>
                  <a:spcPct val="90000"/>
                </a:lnSpc>
                <a:spcBef>
                  <a:spcPct val="0"/>
                </a:spcBef>
                <a:spcAft>
                  <a:spcPct val="10000"/>
                </a:spcAft>
                <a:buNone/>
              </a:pPr>
              <a:r>
                <a:rPr lang="en-US" sz="3100" kern="1200" dirty="0"/>
                <a:t>More stress in the long term</a:t>
              </a:r>
            </a:p>
          </p:txBody>
        </p:sp>
        <p:sp>
          <p:nvSpPr>
            <p:cNvPr id="8" name="Oval 7">
              <a:extLst>
                <a:ext uri="{FF2B5EF4-FFF2-40B4-BE49-F238E27FC236}">
                  <a16:creationId xmlns:a16="http://schemas.microsoft.com/office/drawing/2014/main" id="{20E39DEA-9E6A-49C3-AD26-D782F45ABDA1}"/>
                </a:ext>
              </a:extLst>
            </p:cNvPr>
            <p:cNvSpPr/>
            <p:nvPr/>
          </p:nvSpPr>
          <p:spPr>
            <a:xfrm>
              <a:off x="2899860" y="3294720"/>
              <a:ext cx="1153798" cy="1154120"/>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70E147CF-57EC-4737-A6EE-CA3C6AE8CB6C}"/>
                </a:ext>
              </a:extLst>
            </p:cNvPr>
            <p:cNvSpPr/>
            <p:nvPr/>
          </p:nvSpPr>
          <p:spPr>
            <a:xfrm>
              <a:off x="4114803" y="3311014"/>
              <a:ext cx="4211541" cy="1117007"/>
            </a:xfrm>
            <a:custGeom>
              <a:avLst/>
              <a:gdLst>
                <a:gd name="connsiteX0" fmla="*/ 0 w 4211541"/>
                <a:gd name="connsiteY0" fmla="*/ 0 h 1117007"/>
                <a:gd name="connsiteX1" fmla="*/ 4211541 w 4211541"/>
                <a:gd name="connsiteY1" fmla="*/ 0 h 1117007"/>
                <a:gd name="connsiteX2" fmla="*/ 4211541 w 4211541"/>
                <a:gd name="connsiteY2" fmla="*/ 1117007 h 1117007"/>
                <a:gd name="connsiteX3" fmla="*/ 0 w 4211541"/>
                <a:gd name="connsiteY3" fmla="*/ 1117007 h 1117007"/>
                <a:gd name="connsiteX4" fmla="*/ 0 w 4211541"/>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541" h="1117007">
                  <a:moveTo>
                    <a:pt x="0" y="0"/>
                  </a:moveTo>
                  <a:lnTo>
                    <a:pt x="4211541" y="0"/>
                  </a:lnTo>
                  <a:lnTo>
                    <a:pt x="4211541"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l" defTabSz="1333500">
                <a:lnSpc>
                  <a:spcPct val="90000"/>
                </a:lnSpc>
                <a:spcBef>
                  <a:spcPct val="0"/>
                </a:spcBef>
                <a:spcAft>
                  <a:spcPct val="10000"/>
                </a:spcAft>
                <a:buNone/>
              </a:pPr>
              <a:r>
                <a:rPr lang="en-US" sz="3000" kern="1200" dirty="0"/>
                <a:t>Transfer stress to another</a:t>
              </a:r>
            </a:p>
          </p:txBody>
        </p:sp>
        <p:sp>
          <p:nvSpPr>
            <p:cNvPr id="10" name="Oval 9">
              <a:extLst>
                <a:ext uri="{FF2B5EF4-FFF2-40B4-BE49-F238E27FC236}">
                  <a16:creationId xmlns:a16="http://schemas.microsoft.com/office/drawing/2014/main" id="{CE5FF512-A58A-45C8-9FC0-0299B4838DE5}"/>
                </a:ext>
              </a:extLst>
            </p:cNvPr>
            <p:cNvSpPr/>
            <p:nvPr/>
          </p:nvSpPr>
          <p:spPr>
            <a:xfrm>
              <a:off x="2453913" y="4626258"/>
              <a:ext cx="1153798" cy="1154120"/>
            </a:xfrm>
            <a:prstGeom prst="ellipse">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EA17FB55-F41E-4020-90CC-26870AA1A050}"/>
                </a:ext>
              </a:extLst>
            </p:cNvPr>
            <p:cNvSpPr/>
            <p:nvPr/>
          </p:nvSpPr>
          <p:spPr>
            <a:xfrm>
              <a:off x="3713735" y="4649793"/>
              <a:ext cx="4874507" cy="1117007"/>
            </a:xfrm>
            <a:custGeom>
              <a:avLst/>
              <a:gdLst>
                <a:gd name="connsiteX0" fmla="*/ 0 w 4874507"/>
                <a:gd name="connsiteY0" fmla="*/ 0 h 1117007"/>
                <a:gd name="connsiteX1" fmla="*/ 4874507 w 4874507"/>
                <a:gd name="connsiteY1" fmla="*/ 0 h 1117007"/>
                <a:gd name="connsiteX2" fmla="*/ 4874507 w 4874507"/>
                <a:gd name="connsiteY2" fmla="*/ 1117007 h 1117007"/>
                <a:gd name="connsiteX3" fmla="*/ 0 w 4874507"/>
                <a:gd name="connsiteY3" fmla="*/ 1117007 h 1117007"/>
                <a:gd name="connsiteX4" fmla="*/ 0 w 4874507"/>
                <a:gd name="connsiteY4" fmla="*/ 0 h 11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4507" h="1117007">
                  <a:moveTo>
                    <a:pt x="0" y="0"/>
                  </a:moveTo>
                  <a:lnTo>
                    <a:pt x="4874507" y="0"/>
                  </a:lnTo>
                  <a:lnTo>
                    <a:pt x="4874507" y="1117007"/>
                  </a:lnTo>
                  <a:lnTo>
                    <a:pt x="0" y="11170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830" tIns="36830" rIns="36830" bIns="36830" numCol="1" spcCol="1270" anchor="ctr" anchorCtr="0">
              <a:noAutofit/>
            </a:bodyPr>
            <a:lstStyle/>
            <a:p>
              <a:pPr marL="0" lvl="0" indent="0" algn="l" defTabSz="1289050">
                <a:lnSpc>
                  <a:spcPct val="90000"/>
                </a:lnSpc>
                <a:spcBef>
                  <a:spcPct val="0"/>
                </a:spcBef>
                <a:spcAft>
                  <a:spcPct val="10000"/>
                </a:spcAft>
                <a:buNone/>
              </a:pPr>
              <a:r>
                <a:rPr lang="en-US" sz="2900" kern="1200" dirty="0"/>
                <a:t>Health or safety impacted</a:t>
              </a: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6787595D-B192-4629-83FA-EFA8C9E8AFA7}"/>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pPr eaLnBrk="1" hangingPunct="1"/>
            <a:r>
              <a:rPr lang="en-US" dirty="0"/>
              <a:t>Creating Effective Actions</a:t>
            </a:r>
          </a:p>
        </p:txBody>
      </p:sp>
      <p:grpSp>
        <p:nvGrpSpPr>
          <p:cNvPr id="4" name="Group 3">
            <a:extLst>
              <a:ext uri="{FF2B5EF4-FFF2-40B4-BE49-F238E27FC236}">
                <a16:creationId xmlns:a16="http://schemas.microsoft.com/office/drawing/2014/main" id="{3C288B4A-0C46-4C12-B224-04243F3887AE}"/>
              </a:ext>
            </a:extLst>
          </p:cNvPr>
          <p:cNvGrpSpPr/>
          <p:nvPr/>
        </p:nvGrpSpPr>
        <p:grpSpPr>
          <a:xfrm>
            <a:off x="1104900" y="2085975"/>
            <a:ext cx="6932539" cy="3733799"/>
            <a:chOff x="1104900" y="2085975"/>
            <a:chExt cx="6932539" cy="3733799"/>
          </a:xfrm>
        </p:grpSpPr>
        <p:sp>
          <p:nvSpPr>
            <p:cNvPr id="6" name="Freeform: Shape 5">
              <a:extLst>
                <a:ext uri="{FF2B5EF4-FFF2-40B4-BE49-F238E27FC236}">
                  <a16:creationId xmlns:a16="http://schemas.microsoft.com/office/drawing/2014/main" id="{9E59E7A0-2BDB-4496-88ED-05D412690DB7}"/>
                </a:ext>
              </a:extLst>
            </p:cNvPr>
            <p:cNvSpPr/>
            <p:nvPr/>
          </p:nvSpPr>
          <p:spPr>
            <a:xfrm>
              <a:off x="1104900" y="3001712"/>
              <a:ext cx="1333499" cy="1902324"/>
            </a:xfrm>
            <a:custGeom>
              <a:avLst/>
              <a:gdLst>
                <a:gd name="connsiteX0" fmla="*/ 0 w 1333499"/>
                <a:gd name="connsiteY0" fmla="*/ 133350 h 1902324"/>
                <a:gd name="connsiteX1" fmla="*/ 133350 w 1333499"/>
                <a:gd name="connsiteY1" fmla="*/ 0 h 1902324"/>
                <a:gd name="connsiteX2" fmla="*/ 1200149 w 1333499"/>
                <a:gd name="connsiteY2" fmla="*/ 0 h 1902324"/>
                <a:gd name="connsiteX3" fmla="*/ 1333499 w 1333499"/>
                <a:gd name="connsiteY3" fmla="*/ 133350 h 1902324"/>
                <a:gd name="connsiteX4" fmla="*/ 1333499 w 1333499"/>
                <a:gd name="connsiteY4" fmla="*/ 1768974 h 1902324"/>
                <a:gd name="connsiteX5" fmla="*/ 1200149 w 1333499"/>
                <a:gd name="connsiteY5" fmla="*/ 1902324 h 1902324"/>
                <a:gd name="connsiteX6" fmla="*/ 133350 w 1333499"/>
                <a:gd name="connsiteY6" fmla="*/ 1902324 h 1902324"/>
                <a:gd name="connsiteX7" fmla="*/ 0 w 1333499"/>
                <a:gd name="connsiteY7" fmla="*/ 1768974 h 1902324"/>
                <a:gd name="connsiteX8" fmla="*/ 0 w 1333499"/>
                <a:gd name="connsiteY8" fmla="*/ 133350 h 190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499" h="1902324">
                  <a:moveTo>
                    <a:pt x="0" y="133350"/>
                  </a:moveTo>
                  <a:cubicBezTo>
                    <a:pt x="0" y="59703"/>
                    <a:pt x="59703" y="0"/>
                    <a:pt x="133350" y="0"/>
                  </a:cubicBezTo>
                  <a:lnTo>
                    <a:pt x="1200149" y="0"/>
                  </a:lnTo>
                  <a:cubicBezTo>
                    <a:pt x="1273796" y="0"/>
                    <a:pt x="1333499" y="59703"/>
                    <a:pt x="1333499" y="133350"/>
                  </a:cubicBezTo>
                  <a:lnTo>
                    <a:pt x="1333499" y="1768974"/>
                  </a:lnTo>
                  <a:cubicBezTo>
                    <a:pt x="1333499" y="1842621"/>
                    <a:pt x="1273796" y="1902324"/>
                    <a:pt x="1200149" y="1902324"/>
                  </a:cubicBezTo>
                  <a:lnTo>
                    <a:pt x="133350" y="1902324"/>
                  </a:lnTo>
                  <a:cubicBezTo>
                    <a:pt x="59703" y="1902324"/>
                    <a:pt x="0" y="1842621"/>
                    <a:pt x="0" y="1768974"/>
                  </a:cubicBezTo>
                  <a:lnTo>
                    <a:pt x="0" y="133350"/>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6997" tIns="66997" rIns="66997" bIns="66997" numCol="1" spcCol="1270" anchor="ctr" anchorCtr="0">
              <a:noAutofit/>
            </a:bodyPr>
            <a:lstStyle/>
            <a:p>
              <a:pPr marL="0" lvl="0" indent="0" algn="ctr" defTabSz="1955800">
                <a:lnSpc>
                  <a:spcPct val="90000"/>
                </a:lnSpc>
                <a:spcBef>
                  <a:spcPct val="0"/>
                </a:spcBef>
                <a:spcAft>
                  <a:spcPct val="35000"/>
                </a:spcAft>
                <a:buNone/>
              </a:pPr>
              <a:r>
                <a:rPr lang="en-US" sz="4000" b="1" kern="1200" dirty="0"/>
                <a:t>Say No and…</a:t>
              </a:r>
            </a:p>
          </p:txBody>
        </p:sp>
        <p:sp>
          <p:nvSpPr>
            <p:cNvPr id="7" name="Freeform: Shape 6">
              <a:extLst>
                <a:ext uri="{FF2B5EF4-FFF2-40B4-BE49-F238E27FC236}">
                  <a16:creationId xmlns:a16="http://schemas.microsoft.com/office/drawing/2014/main" id="{67E89FFE-BDD5-4FEF-A5C4-5E5C61425FB2}"/>
                </a:ext>
              </a:extLst>
            </p:cNvPr>
            <p:cNvSpPr/>
            <p:nvPr/>
          </p:nvSpPr>
          <p:spPr>
            <a:xfrm rot="17354059">
              <a:off x="1893835" y="3173807"/>
              <a:ext cx="1624188" cy="24609"/>
            </a:xfrm>
            <a:custGeom>
              <a:avLst/>
              <a:gdLst>
                <a:gd name="connsiteX0" fmla="*/ 0 w 1624188"/>
                <a:gd name="connsiteY0" fmla="*/ 12304 h 24609"/>
                <a:gd name="connsiteX1" fmla="*/ 1624188 w 1624188"/>
                <a:gd name="connsiteY1" fmla="*/ 12304 h 24609"/>
              </a:gdLst>
              <a:ahLst/>
              <a:cxnLst>
                <a:cxn ang="0">
                  <a:pos x="connsiteX0" y="connsiteY0"/>
                </a:cxn>
                <a:cxn ang="0">
                  <a:pos x="connsiteX1" y="connsiteY1"/>
                </a:cxn>
              </a:cxnLst>
              <a:rect l="l" t="t" r="r" b="b"/>
              <a:pathLst>
                <a:path w="1624188" h="24609">
                  <a:moveTo>
                    <a:pt x="0" y="12304"/>
                  </a:moveTo>
                  <a:lnTo>
                    <a:pt x="1624188" y="12304"/>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784189" tIns="-28300" rIns="784189" bIns="-28301" numCol="1" spcCol="1270" anchor="ctr" anchorCtr="0">
              <a:noAutofit/>
            </a:bodyPr>
            <a:lstStyle/>
            <a:p>
              <a:pPr marL="0" lvl="0" indent="0" algn="ctr" defTabSz="222250">
                <a:lnSpc>
                  <a:spcPct val="90000"/>
                </a:lnSpc>
                <a:spcBef>
                  <a:spcPct val="0"/>
                </a:spcBef>
                <a:spcAft>
                  <a:spcPct val="35000"/>
                </a:spcAft>
                <a:buNone/>
              </a:pPr>
              <a:endParaRPr lang="en-US" sz="400" kern="1200" dirty="0"/>
            </a:p>
          </p:txBody>
        </p:sp>
        <p:sp>
          <p:nvSpPr>
            <p:cNvPr id="8" name="Freeform: Shape 7">
              <a:extLst>
                <a:ext uri="{FF2B5EF4-FFF2-40B4-BE49-F238E27FC236}">
                  <a16:creationId xmlns:a16="http://schemas.microsoft.com/office/drawing/2014/main" id="{70E219C1-EE61-4AE3-9661-023D4B6F0743}"/>
                </a:ext>
              </a:extLst>
            </p:cNvPr>
            <p:cNvSpPr/>
            <p:nvPr/>
          </p:nvSpPr>
          <p:spPr>
            <a:xfrm>
              <a:off x="2973460" y="2085975"/>
              <a:ext cx="5063979" cy="666749"/>
            </a:xfrm>
            <a:custGeom>
              <a:avLst/>
              <a:gdLst>
                <a:gd name="connsiteX0" fmla="*/ 0 w 5063979"/>
                <a:gd name="connsiteY0" fmla="*/ 66675 h 666749"/>
                <a:gd name="connsiteX1" fmla="*/ 66675 w 5063979"/>
                <a:gd name="connsiteY1" fmla="*/ 0 h 666749"/>
                <a:gd name="connsiteX2" fmla="*/ 4997304 w 5063979"/>
                <a:gd name="connsiteY2" fmla="*/ 0 h 666749"/>
                <a:gd name="connsiteX3" fmla="*/ 5063979 w 5063979"/>
                <a:gd name="connsiteY3" fmla="*/ 66675 h 666749"/>
                <a:gd name="connsiteX4" fmla="*/ 5063979 w 5063979"/>
                <a:gd name="connsiteY4" fmla="*/ 600074 h 666749"/>
                <a:gd name="connsiteX5" fmla="*/ 4997304 w 5063979"/>
                <a:gd name="connsiteY5" fmla="*/ 666749 h 666749"/>
                <a:gd name="connsiteX6" fmla="*/ 66675 w 5063979"/>
                <a:gd name="connsiteY6" fmla="*/ 666749 h 666749"/>
                <a:gd name="connsiteX7" fmla="*/ 0 w 5063979"/>
                <a:gd name="connsiteY7" fmla="*/ 600074 h 666749"/>
                <a:gd name="connsiteX8" fmla="*/ 0 w 5063979"/>
                <a:gd name="connsiteY8" fmla="*/ 66675 h 66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3979" h="666749">
                  <a:moveTo>
                    <a:pt x="0" y="66675"/>
                  </a:moveTo>
                  <a:cubicBezTo>
                    <a:pt x="0" y="29851"/>
                    <a:pt x="29851" y="0"/>
                    <a:pt x="66675" y="0"/>
                  </a:cubicBezTo>
                  <a:lnTo>
                    <a:pt x="4997304" y="0"/>
                  </a:lnTo>
                  <a:cubicBezTo>
                    <a:pt x="5034128" y="0"/>
                    <a:pt x="5063979" y="29851"/>
                    <a:pt x="5063979" y="66675"/>
                  </a:cubicBezTo>
                  <a:lnTo>
                    <a:pt x="5063979" y="600074"/>
                  </a:lnTo>
                  <a:cubicBezTo>
                    <a:pt x="5063979" y="636898"/>
                    <a:pt x="5034128" y="666749"/>
                    <a:pt x="4997304" y="666749"/>
                  </a:cubicBezTo>
                  <a:lnTo>
                    <a:pt x="66675" y="666749"/>
                  </a:lnTo>
                  <a:cubicBezTo>
                    <a:pt x="29851" y="666749"/>
                    <a:pt x="0" y="636898"/>
                    <a:pt x="0" y="600074"/>
                  </a:cubicBezTo>
                  <a:lnTo>
                    <a:pt x="0" y="6667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7308" tIns="37308" rIns="37308" bIns="37308" numCol="1" spcCol="1270" anchor="ctr" anchorCtr="0">
              <a:noAutofit/>
            </a:bodyPr>
            <a:lstStyle/>
            <a:p>
              <a:pPr marL="0" lvl="0" indent="0" algn="ctr" defTabSz="1244600">
                <a:lnSpc>
                  <a:spcPct val="90000"/>
                </a:lnSpc>
                <a:spcBef>
                  <a:spcPct val="0"/>
                </a:spcBef>
                <a:spcAft>
                  <a:spcPct val="35000"/>
                </a:spcAft>
                <a:buNone/>
              </a:pPr>
              <a:r>
                <a:rPr lang="en-US" sz="2400" b="1" kern="1200" dirty="0"/>
                <a:t>Follow with an honest explanation</a:t>
              </a:r>
            </a:p>
          </p:txBody>
        </p:sp>
        <p:sp>
          <p:nvSpPr>
            <p:cNvPr id="9" name="Freeform: Shape 8">
              <a:extLst>
                <a:ext uri="{FF2B5EF4-FFF2-40B4-BE49-F238E27FC236}">
                  <a16:creationId xmlns:a16="http://schemas.microsoft.com/office/drawing/2014/main" id="{A878D347-6991-4CA6-BB9F-C65A3D295BA1}"/>
                </a:ext>
              </a:extLst>
            </p:cNvPr>
            <p:cNvSpPr/>
            <p:nvPr/>
          </p:nvSpPr>
          <p:spPr>
            <a:xfrm rot="18294480">
              <a:off x="2238433" y="3557189"/>
              <a:ext cx="934994" cy="24609"/>
            </a:xfrm>
            <a:custGeom>
              <a:avLst/>
              <a:gdLst>
                <a:gd name="connsiteX0" fmla="*/ 0 w 934994"/>
                <a:gd name="connsiteY0" fmla="*/ 12304 h 24609"/>
                <a:gd name="connsiteX1" fmla="*/ 934994 w 934994"/>
                <a:gd name="connsiteY1" fmla="*/ 12304 h 24609"/>
              </a:gdLst>
              <a:ahLst/>
              <a:cxnLst>
                <a:cxn ang="0">
                  <a:pos x="connsiteX0" y="connsiteY0"/>
                </a:cxn>
                <a:cxn ang="0">
                  <a:pos x="connsiteX1" y="connsiteY1"/>
                </a:cxn>
              </a:cxnLst>
              <a:rect l="l" t="t" r="r" b="b"/>
              <a:pathLst>
                <a:path w="934994" h="24609">
                  <a:moveTo>
                    <a:pt x="0" y="12304"/>
                  </a:moveTo>
                  <a:lnTo>
                    <a:pt x="934994" y="12304"/>
                  </a:lnTo>
                </a:path>
              </a:pathLst>
            </a:custGeom>
            <a:noFill/>
            <a:ln>
              <a:solidFill>
                <a:schemeClr val="accent3"/>
              </a:solidFill>
            </a:ln>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456822" tIns="-11072" rIns="456822" bIns="-11069" numCol="1" spcCol="1270" anchor="ctr" anchorCtr="0">
              <a:noAutofit/>
            </a:bodyPr>
            <a:lstStyle/>
            <a:p>
              <a:pPr marL="0" lvl="0" indent="0" algn="ctr" defTabSz="222250">
                <a:lnSpc>
                  <a:spcPct val="90000"/>
                </a:lnSpc>
                <a:spcBef>
                  <a:spcPct val="0"/>
                </a:spcBef>
                <a:spcAft>
                  <a:spcPct val="35000"/>
                </a:spcAft>
                <a:buNone/>
              </a:pPr>
              <a:endParaRPr lang="en-US" sz="400" kern="1200" dirty="0"/>
            </a:p>
          </p:txBody>
        </p:sp>
        <p:sp>
          <p:nvSpPr>
            <p:cNvPr id="10" name="Freeform: Shape 9">
              <a:extLst>
                <a:ext uri="{FF2B5EF4-FFF2-40B4-BE49-F238E27FC236}">
                  <a16:creationId xmlns:a16="http://schemas.microsoft.com/office/drawing/2014/main" id="{649B0965-FD3D-4988-A168-5329A0BD86B3}"/>
                </a:ext>
              </a:extLst>
            </p:cNvPr>
            <p:cNvSpPr/>
            <p:nvPr/>
          </p:nvSpPr>
          <p:spPr>
            <a:xfrm>
              <a:off x="2973460" y="2852737"/>
              <a:ext cx="5063979" cy="666749"/>
            </a:xfrm>
            <a:custGeom>
              <a:avLst/>
              <a:gdLst>
                <a:gd name="connsiteX0" fmla="*/ 0 w 5063979"/>
                <a:gd name="connsiteY0" fmla="*/ 66675 h 666749"/>
                <a:gd name="connsiteX1" fmla="*/ 66675 w 5063979"/>
                <a:gd name="connsiteY1" fmla="*/ 0 h 666749"/>
                <a:gd name="connsiteX2" fmla="*/ 4997304 w 5063979"/>
                <a:gd name="connsiteY2" fmla="*/ 0 h 666749"/>
                <a:gd name="connsiteX3" fmla="*/ 5063979 w 5063979"/>
                <a:gd name="connsiteY3" fmla="*/ 66675 h 666749"/>
                <a:gd name="connsiteX4" fmla="*/ 5063979 w 5063979"/>
                <a:gd name="connsiteY4" fmla="*/ 600074 h 666749"/>
                <a:gd name="connsiteX5" fmla="*/ 4997304 w 5063979"/>
                <a:gd name="connsiteY5" fmla="*/ 666749 h 666749"/>
                <a:gd name="connsiteX6" fmla="*/ 66675 w 5063979"/>
                <a:gd name="connsiteY6" fmla="*/ 666749 h 666749"/>
                <a:gd name="connsiteX7" fmla="*/ 0 w 5063979"/>
                <a:gd name="connsiteY7" fmla="*/ 600074 h 666749"/>
                <a:gd name="connsiteX8" fmla="*/ 0 w 5063979"/>
                <a:gd name="connsiteY8" fmla="*/ 66675 h 66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3979" h="666749">
                  <a:moveTo>
                    <a:pt x="0" y="66675"/>
                  </a:moveTo>
                  <a:cubicBezTo>
                    <a:pt x="0" y="29851"/>
                    <a:pt x="29851" y="0"/>
                    <a:pt x="66675" y="0"/>
                  </a:cubicBezTo>
                  <a:lnTo>
                    <a:pt x="4997304" y="0"/>
                  </a:lnTo>
                  <a:cubicBezTo>
                    <a:pt x="5034128" y="0"/>
                    <a:pt x="5063979" y="29851"/>
                    <a:pt x="5063979" y="66675"/>
                  </a:cubicBezTo>
                  <a:lnTo>
                    <a:pt x="5063979" y="600074"/>
                  </a:lnTo>
                  <a:cubicBezTo>
                    <a:pt x="5063979" y="636898"/>
                    <a:pt x="5034128" y="666749"/>
                    <a:pt x="4997304" y="666749"/>
                  </a:cubicBezTo>
                  <a:lnTo>
                    <a:pt x="66675" y="666749"/>
                  </a:lnTo>
                  <a:cubicBezTo>
                    <a:pt x="29851" y="666749"/>
                    <a:pt x="0" y="636898"/>
                    <a:pt x="0" y="600074"/>
                  </a:cubicBezTo>
                  <a:lnTo>
                    <a:pt x="0" y="66675"/>
                  </a:lnTo>
                  <a:close/>
                </a:path>
              </a:pathLst>
            </a:custGeom>
            <a:solidFill>
              <a:schemeClr val="accent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37308" tIns="37308" rIns="37308" bIns="37308" numCol="1" spcCol="1270" anchor="ctr" anchorCtr="0">
              <a:noAutofit/>
            </a:bodyPr>
            <a:lstStyle/>
            <a:p>
              <a:pPr marL="0" lvl="0" indent="0" algn="ctr" defTabSz="1244600">
                <a:lnSpc>
                  <a:spcPct val="90000"/>
                </a:lnSpc>
                <a:spcBef>
                  <a:spcPct val="0"/>
                </a:spcBef>
                <a:spcAft>
                  <a:spcPct val="35000"/>
                </a:spcAft>
                <a:buNone/>
              </a:pPr>
              <a:r>
                <a:rPr lang="en-US" sz="2400" b="1" kern="1200" dirty="0"/>
                <a:t>Clarify your reasoning</a:t>
              </a:r>
            </a:p>
          </p:txBody>
        </p:sp>
        <p:sp>
          <p:nvSpPr>
            <p:cNvPr id="11" name="Freeform: Shape 10">
              <a:extLst>
                <a:ext uri="{FF2B5EF4-FFF2-40B4-BE49-F238E27FC236}">
                  <a16:creationId xmlns:a16="http://schemas.microsoft.com/office/drawing/2014/main" id="{DBC23844-C647-4F8E-86D2-02E234C4DEA9}"/>
                </a:ext>
              </a:extLst>
            </p:cNvPr>
            <p:cNvSpPr/>
            <p:nvPr/>
          </p:nvSpPr>
          <p:spPr>
            <a:xfrm>
              <a:off x="2438399" y="3940570"/>
              <a:ext cx="535060" cy="24609"/>
            </a:xfrm>
            <a:custGeom>
              <a:avLst/>
              <a:gdLst>
                <a:gd name="connsiteX0" fmla="*/ 0 w 535060"/>
                <a:gd name="connsiteY0" fmla="*/ 12304 h 24609"/>
                <a:gd name="connsiteX1" fmla="*/ 535060 w 535060"/>
                <a:gd name="connsiteY1" fmla="*/ 12304 h 24609"/>
              </a:gdLst>
              <a:ahLst/>
              <a:cxnLst>
                <a:cxn ang="0">
                  <a:pos x="connsiteX0" y="connsiteY0"/>
                </a:cxn>
                <a:cxn ang="0">
                  <a:pos x="connsiteX1" y="connsiteY1"/>
                </a:cxn>
              </a:cxnLst>
              <a:rect l="l" t="t" r="r" b="b"/>
              <a:pathLst>
                <a:path w="535060" h="24609">
                  <a:moveTo>
                    <a:pt x="0" y="12304"/>
                  </a:moveTo>
                  <a:lnTo>
                    <a:pt x="535060" y="12304"/>
                  </a:lnTo>
                </a:path>
              </a:pathLst>
            </a:custGeom>
            <a:noFill/>
            <a:ln>
              <a:solidFill>
                <a:schemeClr val="accent4"/>
              </a:solidFill>
            </a:ln>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266854" tIns="-1072" rIns="266853" bIns="-1072" numCol="1" spcCol="1270" anchor="ctr" anchorCtr="0">
              <a:noAutofit/>
            </a:bodyPr>
            <a:lstStyle/>
            <a:p>
              <a:pPr marL="0" lvl="0" indent="0" algn="ctr" defTabSz="222250">
                <a:lnSpc>
                  <a:spcPct val="90000"/>
                </a:lnSpc>
                <a:spcBef>
                  <a:spcPct val="0"/>
                </a:spcBef>
                <a:spcAft>
                  <a:spcPct val="35000"/>
                </a:spcAft>
                <a:buNone/>
              </a:pPr>
              <a:endParaRPr lang="en-US" sz="400" kern="1200" dirty="0"/>
            </a:p>
          </p:txBody>
        </p:sp>
        <p:sp>
          <p:nvSpPr>
            <p:cNvPr id="12" name="Freeform: Shape 11">
              <a:extLst>
                <a:ext uri="{FF2B5EF4-FFF2-40B4-BE49-F238E27FC236}">
                  <a16:creationId xmlns:a16="http://schemas.microsoft.com/office/drawing/2014/main" id="{F58695BB-C0FC-4D0C-AC2A-4BF77BA8A4B8}"/>
                </a:ext>
              </a:extLst>
            </p:cNvPr>
            <p:cNvSpPr/>
            <p:nvPr/>
          </p:nvSpPr>
          <p:spPr>
            <a:xfrm>
              <a:off x="2973460" y="3619500"/>
              <a:ext cx="5063979" cy="666749"/>
            </a:xfrm>
            <a:custGeom>
              <a:avLst/>
              <a:gdLst>
                <a:gd name="connsiteX0" fmla="*/ 0 w 5063979"/>
                <a:gd name="connsiteY0" fmla="*/ 66675 h 666749"/>
                <a:gd name="connsiteX1" fmla="*/ 66675 w 5063979"/>
                <a:gd name="connsiteY1" fmla="*/ 0 h 666749"/>
                <a:gd name="connsiteX2" fmla="*/ 4997304 w 5063979"/>
                <a:gd name="connsiteY2" fmla="*/ 0 h 666749"/>
                <a:gd name="connsiteX3" fmla="*/ 5063979 w 5063979"/>
                <a:gd name="connsiteY3" fmla="*/ 66675 h 666749"/>
                <a:gd name="connsiteX4" fmla="*/ 5063979 w 5063979"/>
                <a:gd name="connsiteY4" fmla="*/ 600074 h 666749"/>
                <a:gd name="connsiteX5" fmla="*/ 4997304 w 5063979"/>
                <a:gd name="connsiteY5" fmla="*/ 666749 h 666749"/>
                <a:gd name="connsiteX6" fmla="*/ 66675 w 5063979"/>
                <a:gd name="connsiteY6" fmla="*/ 666749 h 666749"/>
                <a:gd name="connsiteX7" fmla="*/ 0 w 5063979"/>
                <a:gd name="connsiteY7" fmla="*/ 600074 h 666749"/>
                <a:gd name="connsiteX8" fmla="*/ 0 w 5063979"/>
                <a:gd name="connsiteY8" fmla="*/ 66675 h 66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3979" h="666749">
                  <a:moveTo>
                    <a:pt x="0" y="66675"/>
                  </a:moveTo>
                  <a:cubicBezTo>
                    <a:pt x="0" y="29851"/>
                    <a:pt x="29851" y="0"/>
                    <a:pt x="66675" y="0"/>
                  </a:cubicBezTo>
                  <a:lnTo>
                    <a:pt x="4997304" y="0"/>
                  </a:lnTo>
                  <a:cubicBezTo>
                    <a:pt x="5034128" y="0"/>
                    <a:pt x="5063979" y="29851"/>
                    <a:pt x="5063979" y="66675"/>
                  </a:cubicBezTo>
                  <a:lnTo>
                    <a:pt x="5063979" y="600074"/>
                  </a:lnTo>
                  <a:cubicBezTo>
                    <a:pt x="5063979" y="636898"/>
                    <a:pt x="5034128" y="666749"/>
                    <a:pt x="4997304" y="666749"/>
                  </a:cubicBezTo>
                  <a:lnTo>
                    <a:pt x="66675" y="666749"/>
                  </a:lnTo>
                  <a:cubicBezTo>
                    <a:pt x="29851" y="666749"/>
                    <a:pt x="0" y="636898"/>
                    <a:pt x="0" y="600074"/>
                  </a:cubicBezTo>
                  <a:lnTo>
                    <a:pt x="0" y="66675"/>
                  </a:lnTo>
                  <a:close/>
                </a:path>
              </a:pathLst>
            </a:custGeom>
            <a:solidFill>
              <a:schemeClr val="accent4"/>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37308" tIns="37308" rIns="37308" bIns="37308" numCol="1" spcCol="1270" anchor="ctr" anchorCtr="0">
              <a:noAutofit/>
            </a:bodyPr>
            <a:lstStyle/>
            <a:p>
              <a:pPr marL="0" lvl="0" indent="0" algn="ctr" defTabSz="1244600">
                <a:lnSpc>
                  <a:spcPct val="90000"/>
                </a:lnSpc>
                <a:spcBef>
                  <a:spcPct val="0"/>
                </a:spcBef>
                <a:spcAft>
                  <a:spcPct val="35000"/>
                </a:spcAft>
                <a:buNone/>
              </a:pPr>
              <a:r>
                <a:rPr lang="en-US" sz="2400" b="1" kern="1200" dirty="0"/>
                <a:t>Give an alternative</a:t>
              </a:r>
            </a:p>
          </p:txBody>
        </p:sp>
        <p:sp>
          <p:nvSpPr>
            <p:cNvPr id="13" name="Freeform: Shape 12">
              <a:extLst>
                <a:ext uri="{FF2B5EF4-FFF2-40B4-BE49-F238E27FC236}">
                  <a16:creationId xmlns:a16="http://schemas.microsoft.com/office/drawing/2014/main" id="{AB84E8CB-B97E-439D-BFCE-649CEFCF4DB0}"/>
                </a:ext>
              </a:extLst>
            </p:cNvPr>
            <p:cNvSpPr/>
            <p:nvPr/>
          </p:nvSpPr>
          <p:spPr>
            <a:xfrm rot="3305520">
              <a:off x="2238433" y="4323951"/>
              <a:ext cx="934994" cy="24609"/>
            </a:xfrm>
            <a:custGeom>
              <a:avLst/>
              <a:gdLst>
                <a:gd name="connsiteX0" fmla="*/ 0 w 934994"/>
                <a:gd name="connsiteY0" fmla="*/ 12304 h 24609"/>
                <a:gd name="connsiteX1" fmla="*/ 934994 w 934994"/>
                <a:gd name="connsiteY1" fmla="*/ 12304 h 24609"/>
              </a:gdLst>
              <a:ahLst/>
              <a:cxnLst>
                <a:cxn ang="0">
                  <a:pos x="connsiteX0" y="connsiteY0"/>
                </a:cxn>
                <a:cxn ang="0">
                  <a:pos x="connsiteX1" y="connsiteY1"/>
                </a:cxn>
              </a:cxnLst>
              <a:rect l="l" t="t" r="r" b="b"/>
              <a:pathLst>
                <a:path w="934994" h="24609">
                  <a:moveTo>
                    <a:pt x="0" y="12304"/>
                  </a:moveTo>
                  <a:lnTo>
                    <a:pt x="934994" y="12304"/>
                  </a:lnTo>
                </a:path>
              </a:pathLst>
            </a:custGeom>
            <a:noFill/>
            <a:ln>
              <a:solidFill>
                <a:schemeClr val="accent5"/>
              </a:solidFill>
            </a:ln>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456822" tIns="-11070" rIns="456822" bIns="-11071" numCol="1" spcCol="1270" anchor="ctr" anchorCtr="0">
              <a:noAutofit/>
            </a:bodyPr>
            <a:lstStyle/>
            <a:p>
              <a:pPr marL="0" lvl="0" indent="0" algn="ctr" defTabSz="222250">
                <a:lnSpc>
                  <a:spcPct val="90000"/>
                </a:lnSpc>
                <a:spcBef>
                  <a:spcPct val="0"/>
                </a:spcBef>
                <a:spcAft>
                  <a:spcPct val="35000"/>
                </a:spcAft>
                <a:buNone/>
              </a:pPr>
              <a:endParaRPr lang="en-US" sz="400" kern="1200" dirty="0"/>
            </a:p>
          </p:txBody>
        </p:sp>
        <p:sp>
          <p:nvSpPr>
            <p:cNvPr id="14" name="Freeform: Shape 13">
              <a:extLst>
                <a:ext uri="{FF2B5EF4-FFF2-40B4-BE49-F238E27FC236}">
                  <a16:creationId xmlns:a16="http://schemas.microsoft.com/office/drawing/2014/main" id="{B13E0766-AD38-4747-902A-CC9F5556FAEF}"/>
                </a:ext>
              </a:extLst>
            </p:cNvPr>
            <p:cNvSpPr/>
            <p:nvPr/>
          </p:nvSpPr>
          <p:spPr>
            <a:xfrm>
              <a:off x="2973460" y="4386262"/>
              <a:ext cx="5063979" cy="666749"/>
            </a:xfrm>
            <a:custGeom>
              <a:avLst/>
              <a:gdLst>
                <a:gd name="connsiteX0" fmla="*/ 0 w 5063979"/>
                <a:gd name="connsiteY0" fmla="*/ 66675 h 666749"/>
                <a:gd name="connsiteX1" fmla="*/ 66675 w 5063979"/>
                <a:gd name="connsiteY1" fmla="*/ 0 h 666749"/>
                <a:gd name="connsiteX2" fmla="*/ 4997304 w 5063979"/>
                <a:gd name="connsiteY2" fmla="*/ 0 h 666749"/>
                <a:gd name="connsiteX3" fmla="*/ 5063979 w 5063979"/>
                <a:gd name="connsiteY3" fmla="*/ 66675 h 666749"/>
                <a:gd name="connsiteX4" fmla="*/ 5063979 w 5063979"/>
                <a:gd name="connsiteY4" fmla="*/ 600074 h 666749"/>
                <a:gd name="connsiteX5" fmla="*/ 4997304 w 5063979"/>
                <a:gd name="connsiteY5" fmla="*/ 666749 h 666749"/>
                <a:gd name="connsiteX6" fmla="*/ 66675 w 5063979"/>
                <a:gd name="connsiteY6" fmla="*/ 666749 h 666749"/>
                <a:gd name="connsiteX7" fmla="*/ 0 w 5063979"/>
                <a:gd name="connsiteY7" fmla="*/ 600074 h 666749"/>
                <a:gd name="connsiteX8" fmla="*/ 0 w 5063979"/>
                <a:gd name="connsiteY8" fmla="*/ 66675 h 66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3979" h="666749">
                  <a:moveTo>
                    <a:pt x="0" y="66675"/>
                  </a:moveTo>
                  <a:cubicBezTo>
                    <a:pt x="0" y="29851"/>
                    <a:pt x="29851" y="0"/>
                    <a:pt x="66675" y="0"/>
                  </a:cubicBezTo>
                  <a:lnTo>
                    <a:pt x="4997304" y="0"/>
                  </a:lnTo>
                  <a:cubicBezTo>
                    <a:pt x="5034128" y="0"/>
                    <a:pt x="5063979" y="29851"/>
                    <a:pt x="5063979" y="66675"/>
                  </a:cubicBezTo>
                  <a:lnTo>
                    <a:pt x="5063979" y="600074"/>
                  </a:lnTo>
                  <a:cubicBezTo>
                    <a:pt x="5063979" y="636898"/>
                    <a:pt x="5034128" y="666749"/>
                    <a:pt x="4997304" y="666749"/>
                  </a:cubicBezTo>
                  <a:lnTo>
                    <a:pt x="66675" y="666749"/>
                  </a:lnTo>
                  <a:cubicBezTo>
                    <a:pt x="29851" y="666749"/>
                    <a:pt x="0" y="636898"/>
                    <a:pt x="0" y="600074"/>
                  </a:cubicBezTo>
                  <a:lnTo>
                    <a:pt x="0" y="66675"/>
                  </a:lnTo>
                  <a:close/>
                </a:path>
              </a:pathLst>
            </a:custGeom>
            <a:solidFill>
              <a:schemeClr val="accent5"/>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37308" tIns="37308" rIns="37308" bIns="37308" numCol="1" spcCol="1270" anchor="ctr" anchorCtr="0">
              <a:noAutofit/>
            </a:bodyPr>
            <a:lstStyle/>
            <a:p>
              <a:pPr marL="0" lvl="0" indent="0" algn="ctr" defTabSz="1244600">
                <a:lnSpc>
                  <a:spcPct val="90000"/>
                </a:lnSpc>
                <a:spcBef>
                  <a:spcPct val="0"/>
                </a:spcBef>
                <a:spcAft>
                  <a:spcPct val="35000"/>
                </a:spcAft>
                <a:buNone/>
              </a:pPr>
              <a:r>
                <a:rPr lang="en-US" sz="2400" b="1" kern="1200" dirty="0"/>
                <a:t>Empathetically repeat the request</a:t>
              </a:r>
            </a:p>
          </p:txBody>
        </p:sp>
        <p:sp>
          <p:nvSpPr>
            <p:cNvPr id="15" name="Freeform: Shape 14">
              <a:extLst>
                <a:ext uri="{FF2B5EF4-FFF2-40B4-BE49-F238E27FC236}">
                  <a16:creationId xmlns:a16="http://schemas.microsoft.com/office/drawing/2014/main" id="{DFB4B800-19E5-4B76-B0EE-326AB1FE991E}"/>
                </a:ext>
              </a:extLst>
            </p:cNvPr>
            <p:cNvSpPr/>
            <p:nvPr/>
          </p:nvSpPr>
          <p:spPr>
            <a:xfrm rot="4245941">
              <a:off x="1893835" y="4707332"/>
              <a:ext cx="1624188" cy="24609"/>
            </a:xfrm>
            <a:custGeom>
              <a:avLst/>
              <a:gdLst>
                <a:gd name="connsiteX0" fmla="*/ 0 w 1624188"/>
                <a:gd name="connsiteY0" fmla="*/ 12304 h 24609"/>
                <a:gd name="connsiteX1" fmla="*/ 1624188 w 1624188"/>
                <a:gd name="connsiteY1" fmla="*/ 12304 h 24609"/>
              </a:gdLst>
              <a:ahLst/>
              <a:cxnLst>
                <a:cxn ang="0">
                  <a:pos x="connsiteX0" y="connsiteY0"/>
                </a:cxn>
                <a:cxn ang="0">
                  <a:pos x="connsiteX1" y="connsiteY1"/>
                </a:cxn>
              </a:cxnLst>
              <a:rect l="l" t="t" r="r" b="b"/>
              <a:pathLst>
                <a:path w="1624188" h="24609">
                  <a:moveTo>
                    <a:pt x="0" y="12304"/>
                  </a:moveTo>
                  <a:lnTo>
                    <a:pt x="1624188" y="12304"/>
                  </a:lnTo>
                </a:path>
              </a:pathLst>
            </a:custGeom>
            <a:noFill/>
            <a:ln>
              <a:solidFill>
                <a:schemeClr val="accent6"/>
              </a:solidFill>
            </a:ln>
          </p:spPr>
          <p:style>
            <a:lnRef idx="2">
              <a:scrgbClr r="0" g="0" b="0"/>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784190" tIns="-28301" rIns="784188" bIns="-28300" numCol="1" spcCol="1270" anchor="ctr" anchorCtr="0">
              <a:noAutofit/>
            </a:bodyPr>
            <a:lstStyle/>
            <a:p>
              <a:pPr marL="0" lvl="0" indent="0" algn="ctr" defTabSz="222250">
                <a:lnSpc>
                  <a:spcPct val="90000"/>
                </a:lnSpc>
                <a:spcBef>
                  <a:spcPct val="0"/>
                </a:spcBef>
                <a:spcAft>
                  <a:spcPct val="35000"/>
                </a:spcAft>
                <a:buNone/>
              </a:pPr>
              <a:endParaRPr lang="en-US" sz="400" kern="1200" dirty="0"/>
            </a:p>
          </p:txBody>
        </p:sp>
        <p:sp>
          <p:nvSpPr>
            <p:cNvPr id="16" name="Freeform: Shape 15">
              <a:extLst>
                <a:ext uri="{FF2B5EF4-FFF2-40B4-BE49-F238E27FC236}">
                  <a16:creationId xmlns:a16="http://schemas.microsoft.com/office/drawing/2014/main" id="{8076B7A4-11C6-4E0E-A3C0-A4481E284F3A}"/>
                </a:ext>
              </a:extLst>
            </p:cNvPr>
            <p:cNvSpPr/>
            <p:nvPr/>
          </p:nvSpPr>
          <p:spPr>
            <a:xfrm>
              <a:off x="2973460" y="5153025"/>
              <a:ext cx="5063979" cy="666749"/>
            </a:xfrm>
            <a:custGeom>
              <a:avLst/>
              <a:gdLst>
                <a:gd name="connsiteX0" fmla="*/ 0 w 5063979"/>
                <a:gd name="connsiteY0" fmla="*/ 66675 h 666749"/>
                <a:gd name="connsiteX1" fmla="*/ 66675 w 5063979"/>
                <a:gd name="connsiteY1" fmla="*/ 0 h 666749"/>
                <a:gd name="connsiteX2" fmla="*/ 4997304 w 5063979"/>
                <a:gd name="connsiteY2" fmla="*/ 0 h 666749"/>
                <a:gd name="connsiteX3" fmla="*/ 5063979 w 5063979"/>
                <a:gd name="connsiteY3" fmla="*/ 66675 h 666749"/>
                <a:gd name="connsiteX4" fmla="*/ 5063979 w 5063979"/>
                <a:gd name="connsiteY4" fmla="*/ 600074 h 666749"/>
                <a:gd name="connsiteX5" fmla="*/ 4997304 w 5063979"/>
                <a:gd name="connsiteY5" fmla="*/ 666749 h 666749"/>
                <a:gd name="connsiteX6" fmla="*/ 66675 w 5063979"/>
                <a:gd name="connsiteY6" fmla="*/ 666749 h 666749"/>
                <a:gd name="connsiteX7" fmla="*/ 0 w 5063979"/>
                <a:gd name="connsiteY7" fmla="*/ 600074 h 666749"/>
                <a:gd name="connsiteX8" fmla="*/ 0 w 5063979"/>
                <a:gd name="connsiteY8" fmla="*/ 66675 h 66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3979" h="666749">
                  <a:moveTo>
                    <a:pt x="0" y="66675"/>
                  </a:moveTo>
                  <a:cubicBezTo>
                    <a:pt x="0" y="29851"/>
                    <a:pt x="29851" y="0"/>
                    <a:pt x="66675" y="0"/>
                  </a:cubicBezTo>
                  <a:lnTo>
                    <a:pt x="4997304" y="0"/>
                  </a:lnTo>
                  <a:cubicBezTo>
                    <a:pt x="5034128" y="0"/>
                    <a:pt x="5063979" y="29851"/>
                    <a:pt x="5063979" y="66675"/>
                  </a:cubicBezTo>
                  <a:lnTo>
                    <a:pt x="5063979" y="600074"/>
                  </a:lnTo>
                  <a:cubicBezTo>
                    <a:pt x="5063979" y="636898"/>
                    <a:pt x="5034128" y="666749"/>
                    <a:pt x="4997304" y="666749"/>
                  </a:cubicBezTo>
                  <a:lnTo>
                    <a:pt x="66675" y="666749"/>
                  </a:lnTo>
                  <a:cubicBezTo>
                    <a:pt x="29851" y="666749"/>
                    <a:pt x="0" y="636898"/>
                    <a:pt x="0" y="600074"/>
                  </a:cubicBezTo>
                  <a:lnTo>
                    <a:pt x="0" y="66675"/>
                  </a:lnTo>
                  <a:close/>
                </a:path>
              </a:pathLst>
            </a:custGeom>
            <a:solidFill>
              <a:schemeClr val="accent6"/>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37308" tIns="37308" rIns="37308" bIns="37308" numCol="1" spcCol="1270" anchor="ctr" anchorCtr="0">
              <a:noAutofit/>
            </a:bodyPr>
            <a:lstStyle/>
            <a:p>
              <a:pPr marL="0" lvl="0" indent="0" algn="ctr" defTabSz="1244600">
                <a:lnSpc>
                  <a:spcPct val="90000"/>
                </a:lnSpc>
                <a:spcBef>
                  <a:spcPct val="0"/>
                </a:spcBef>
                <a:spcAft>
                  <a:spcPct val="35000"/>
                </a:spcAft>
                <a:buNone/>
              </a:pPr>
              <a:r>
                <a:rPr lang="en-US" sz="2400" b="1" kern="1200" dirty="0"/>
                <a:t>Provide an assertive refusal</a:t>
              </a: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ea typeface="SimSun"/>
                <a:cs typeface="Mangal"/>
              </a:rPr>
              <a:t>Let the work pile up for later.</a:t>
            </a:r>
          </a:p>
          <a:p>
            <a:pPr marL="687388" marR="0" lvl="0" indent="-342900">
              <a:lnSpc>
                <a:spcPct val="115000"/>
              </a:lnSpc>
              <a:spcBef>
                <a:spcPts val="0"/>
              </a:spcBef>
              <a:spcAft>
                <a:spcPts val="0"/>
              </a:spcAft>
              <a:buFont typeface="+mj-lt"/>
              <a:buAutoNum type="alphaLcParenR"/>
            </a:pPr>
            <a:r>
              <a:rPr lang="en-US" dirty="0">
                <a:ea typeface="SimSun"/>
                <a:cs typeface="Mangal"/>
              </a:rPr>
              <a:t>Pass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Only do enough to make it look good</a:t>
            </a:r>
          </a:p>
          <a:p>
            <a:pPr marL="687388" marR="0" lvl="0" indent="-342900">
              <a:lnSpc>
                <a:spcPct val="115000"/>
              </a:lnSpc>
              <a:spcBef>
                <a:spcPts val="0"/>
              </a:spcBef>
              <a:spcAft>
                <a:spcPts val="0"/>
              </a:spcAft>
              <a:buFont typeface="+mj-lt"/>
              <a:buAutoNum type="alphaLcParenR"/>
            </a:pPr>
            <a:r>
              <a:rPr lang="en-US" dirty="0">
                <a:ea typeface="SimSun"/>
                <a:cs typeface="Mangal"/>
              </a:rPr>
              <a:t>Avoid it if it’s appropriate</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If repercussions are non-existent or extremely minor</a:t>
            </a:r>
          </a:p>
          <a:p>
            <a:pPr marL="687388" marR="0" lvl="0" indent="-342900">
              <a:lnSpc>
                <a:spcPct val="115000"/>
              </a:lnSpc>
              <a:spcBef>
                <a:spcPts val="0"/>
              </a:spcBef>
              <a:spcAft>
                <a:spcPts val="0"/>
              </a:spcAft>
              <a:buFont typeface="+mj-lt"/>
              <a:buAutoNum type="alphaLcParenR"/>
            </a:pPr>
            <a:r>
              <a:rPr lang="en-US" dirty="0">
                <a:ea typeface="SimSun"/>
                <a:cs typeface="Mangal"/>
              </a:rPr>
              <a:t>If someone else takes the </a:t>
            </a:r>
            <a:r>
              <a:rPr lang="en-US" dirty="0">
                <a:solidFill>
                  <a:srgbClr val="000000"/>
                </a:solidFill>
                <a:ea typeface="SimSun"/>
                <a:cs typeface="Mangal"/>
              </a:rPr>
              <a:t>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a:p>
        </p:txBody>
      </p:sp>
    </p:spTree>
    <p:extLst>
      <p:ext uri="{BB962C8B-B14F-4D97-AF65-F5344CB8AC3E}">
        <p14:creationId xmlns:p14="http://schemas.microsoft.com/office/powerpoint/2010/main" val="41073891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Dumping the work on someone else</a:t>
            </a:r>
          </a:p>
          <a:p>
            <a:pPr marL="687388" marR="0" lvl="0" indent="-342900">
              <a:lnSpc>
                <a:spcPct val="115000"/>
              </a:lnSpc>
              <a:spcBef>
                <a:spcPts val="0"/>
              </a:spcBef>
              <a:spcAft>
                <a:spcPts val="0"/>
              </a:spcAft>
              <a:buFont typeface="+mj-lt"/>
              <a:buAutoNum type="alphaLcParenR"/>
            </a:pPr>
            <a:r>
              <a:rPr lang="en-US" dirty="0">
                <a:ea typeface="SimSun"/>
                <a:cs typeface="Mangal"/>
              </a:rPr>
              <a:t>Using the positive no</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ea typeface="SimSun"/>
                <a:cs typeface="Mangal"/>
              </a:rPr>
              <a:t>Arrogance</a:t>
            </a:r>
          </a:p>
          <a:p>
            <a:pPr marL="687388" marR="0" lvl="0" indent="-342900">
              <a:lnSpc>
                <a:spcPct val="115000"/>
              </a:lnSpc>
              <a:spcBef>
                <a:spcPts val="0"/>
              </a:spcBef>
              <a:spcAft>
                <a:spcPts val="0"/>
              </a:spcAft>
              <a:buFont typeface="+mj-lt"/>
              <a:buAutoNum type="alphaLcParenR"/>
            </a:pPr>
            <a:r>
              <a:rPr lang="en-US" dirty="0">
                <a:ea typeface="SimSun"/>
                <a:cs typeface="Mangal"/>
              </a:rPr>
              <a:t>Aroma</a:t>
            </a:r>
          </a:p>
          <a:p>
            <a:pPr marL="687388" marR="0" lvl="0" indent="-342900">
              <a:lnSpc>
                <a:spcPct val="115000"/>
              </a:lnSpc>
              <a:spcBef>
                <a:spcPts val="0"/>
              </a:spcBef>
              <a:spcAft>
                <a:spcPts val="0"/>
              </a:spcAft>
              <a:buFont typeface="+mj-lt"/>
              <a:buAutoNum type="alphaLcParenR"/>
            </a:pPr>
            <a:r>
              <a:rPr lang="en-US" dirty="0">
                <a:ea typeface="SimSun"/>
                <a:cs typeface="Mangal"/>
              </a:rPr>
              <a:t>Arithmetic</a:t>
            </a:r>
          </a:p>
          <a:p>
            <a:pPr marL="687388" marR="0" lvl="0" indent="-342900">
              <a:lnSpc>
                <a:spcPct val="115000"/>
              </a:lnSpc>
              <a:spcBef>
                <a:spcPts val="0"/>
              </a:spcBef>
              <a:spcAft>
                <a:spcPts val="0"/>
              </a:spcAft>
              <a:buFont typeface="+mj-lt"/>
              <a:buAutoNum type="alphaLcParenR"/>
            </a:pPr>
            <a:r>
              <a:rPr lang="en-US" dirty="0">
                <a:ea typeface="SimSun"/>
                <a:cs typeface="Mangal"/>
              </a:rPr>
              <a:t>Avoid</a:t>
            </a:r>
          </a:p>
          <a:p>
            <a:endParaRPr lang="en-US" dirty="0"/>
          </a:p>
        </p:txBody>
      </p:sp>
    </p:spTree>
    <p:extLst>
      <p:ext uri="{BB962C8B-B14F-4D97-AF65-F5344CB8AC3E}">
        <p14:creationId xmlns:p14="http://schemas.microsoft.com/office/powerpoint/2010/main" val="38178688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a:t>
            </a:r>
            <a:r>
              <a:rPr lang="en-US" dirty="0">
                <a:ea typeface="SimSun"/>
                <a:cs typeface="Mangal"/>
              </a:rPr>
              <a:t>needlessly stress about.</a:t>
            </a:r>
          </a:p>
          <a:p>
            <a:pPr marL="687388" marR="0" lvl="0" indent="-342900">
              <a:lnSpc>
                <a:spcPct val="115000"/>
              </a:lnSpc>
              <a:spcBef>
                <a:spcPts val="0"/>
              </a:spcBef>
              <a:spcAft>
                <a:spcPts val="0"/>
              </a:spcAft>
              <a:buFont typeface="+mj-lt"/>
              <a:buAutoNum type="alphaLcParenR"/>
            </a:pPr>
            <a:r>
              <a:rPr lang="en-US" dirty="0">
                <a:ea typeface="SimSun"/>
                <a:cs typeface="Mangal"/>
              </a:rPr>
              <a:t>Avoiding</a:t>
            </a:r>
          </a:p>
          <a:p>
            <a:pPr marL="687388" marR="0" lvl="0" indent="-342900">
              <a:lnSpc>
                <a:spcPct val="115000"/>
              </a:lnSpc>
              <a:spcBef>
                <a:spcPts val="0"/>
              </a:spcBef>
              <a:spcAft>
                <a:spcPts val="0"/>
              </a:spcAft>
              <a:buFont typeface="+mj-lt"/>
              <a:buAutoNum type="alphaLcParenR"/>
            </a:pPr>
            <a:r>
              <a:rPr lang="en-US" dirty="0">
                <a:ea typeface="SimSun"/>
                <a:cs typeface="Mangal"/>
              </a:rPr>
              <a:t>Identifying</a:t>
            </a:r>
          </a:p>
          <a:p>
            <a:pPr marL="687388" marR="0" lvl="0" indent="-342900">
              <a:lnSpc>
                <a:spcPct val="115000"/>
              </a:lnSpc>
              <a:spcBef>
                <a:spcPts val="0"/>
              </a:spcBef>
              <a:spcAft>
                <a:spcPts val="0"/>
              </a:spcAft>
              <a:buFont typeface="+mj-lt"/>
              <a:buAutoNum type="alphaLcParenR"/>
            </a:pPr>
            <a:r>
              <a:rPr lang="en-US" dirty="0">
                <a:ea typeface="SimSun"/>
                <a:cs typeface="Mangal"/>
              </a:rPr>
              <a:t>Helping</a:t>
            </a:r>
          </a:p>
          <a:p>
            <a:pPr marL="687388" marR="0" lvl="0" indent="-342900">
              <a:lnSpc>
                <a:spcPct val="115000"/>
              </a:lnSpc>
              <a:spcBef>
                <a:spcPts val="0"/>
              </a:spcBef>
              <a:spcAft>
                <a:spcPts val="0"/>
              </a:spcAft>
              <a:buFont typeface="+mj-lt"/>
              <a:buAutoNum type="alphaLcParenR"/>
            </a:pPr>
            <a:r>
              <a:rPr lang="en-US" dirty="0">
                <a:ea typeface="SimSun"/>
                <a:cs typeface="Mangal"/>
              </a:rPr>
              <a:t>Quitting</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ea typeface="SimSun"/>
                <a:cs typeface="Mangal"/>
              </a:rPr>
              <a:t>Around</a:t>
            </a:r>
          </a:p>
          <a:p>
            <a:pPr marL="687388" marR="0" lvl="0" indent="-342900">
              <a:lnSpc>
                <a:spcPct val="115000"/>
              </a:lnSpc>
              <a:spcBef>
                <a:spcPts val="0"/>
              </a:spcBef>
              <a:spcAft>
                <a:spcPts val="0"/>
              </a:spcAft>
              <a:buFont typeface="+mj-lt"/>
              <a:buAutoNum type="alphaLcParenR"/>
            </a:pPr>
            <a:r>
              <a:rPr lang="en-US" dirty="0">
                <a:ea typeface="SimSun"/>
                <a:cs typeface="Mangal"/>
              </a:rPr>
              <a:t>Gone</a:t>
            </a:r>
          </a:p>
          <a:p>
            <a:pPr marL="687388" marR="0" lvl="0" indent="-342900">
              <a:lnSpc>
                <a:spcPct val="115000"/>
              </a:lnSpc>
              <a:spcBef>
                <a:spcPts val="0"/>
              </a:spcBef>
              <a:spcAft>
                <a:spcPts val="0"/>
              </a:spcAft>
              <a:buFont typeface="+mj-lt"/>
              <a:buAutoNum type="alphaLcParenR"/>
            </a:pPr>
            <a:r>
              <a:rPr lang="en-US" dirty="0">
                <a:ea typeface="SimSun"/>
                <a:cs typeface="Mangal"/>
              </a:rPr>
              <a:t>Negatively impacted</a:t>
            </a:r>
          </a:p>
          <a:p>
            <a:pPr marL="687388" marR="0" lvl="0" indent="-342900">
              <a:lnSpc>
                <a:spcPct val="115000"/>
              </a:lnSpc>
              <a:spcBef>
                <a:spcPts val="0"/>
              </a:spcBef>
              <a:spcAft>
                <a:spcPts val="0"/>
              </a:spcAft>
              <a:buFont typeface="+mj-lt"/>
              <a:buAutoNum type="alphaLcParenR"/>
            </a:pPr>
            <a:r>
              <a:rPr lang="en-US" dirty="0">
                <a:ea typeface="SimSun"/>
                <a:cs typeface="Mangal"/>
              </a:rPr>
              <a:t>Looking</a:t>
            </a:r>
          </a:p>
        </p:txBody>
      </p:sp>
    </p:spTree>
    <p:extLst>
      <p:ext uri="{BB962C8B-B14F-4D97-AF65-F5344CB8AC3E}">
        <p14:creationId xmlns:p14="http://schemas.microsoft.com/office/powerpoint/2010/main" val="3566108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8555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Favorably</a:t>
            </a:r>
          </a:p>
          <a:p>
            <a:pPr marL="687388" marR="0" lvl="0" indent="-342900">
              <a:lnSpc>
                <a:spcPct val="115000"/>
              </a:lnSpc>
              <a:spcBef>
                <a:spcPts val="0"/>
              </a:spcBef>
              <a:spcAft>
                <a:spcPts val="0"/>
              </a:spcAft>
              <a:buFont typeface="+mj-lt"/>
              <a:buAutoNum type="alphaLcParenR"/>
            </a:pPr>
            <a:r>
              <a:rPr lang="en-US" dirty="0">
                <a:ea typeface="SimSun"/>
                <a:cs typeface="Mangal"/>
              </a:rPr>
              <a:t>Negatively</a:t>
            </a:r>
          </a:p>
          <a:p>
            <a:pPr marL="687388" marR="0" lvl="0" indent="-342900">
              <a:lnSpc>
                <a:spcPct val="115000"/>
              </a:lnSpc>
              <a:spcBef>
                <a:spcPts val="0"/>
              </a:spcBef>
              <a:spcAft>
                <a:spcPts val="0"/>
              </a:spcAft>
              <a:buFont typeface="+mj-lt"/>
              <a:buAutoNum type="alphaLcParenR"/>
            </a:pPr>
            <a:r>
              <a:rPr lang="en-US" dirty="0">
                <a:ea typeface="SimSun"/>
                <a:cs typeface="Mangal"/>
              </a:rPr>
              <a:t>Likely</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Cause</a:t>
            </a:r>
          </a:p>
          <a:p>
            <a:pPr marL="687388" marR="0" lvl="0" indent="-342900">
              <a:lnSpc>
                <a:spcPct val="115000"/>
              </a:lnSpc>
              <a:spcBef>
                <a:spcPts val="0"/>
              </a:spcBef>
              <a:spcAft>
                <a:spcPts val="0"/>
              </a:spcAft>
              <a:buFont typeface="+mj-lt"/>
              <a:buAutoNum type="alphaLcParenR"/>
            </a:pPr>
            <a:r>
              <a:rPr lang="en-US" dirty="0">
                <a:ea typeface="SimSun"/>
                <a:cs typeface="Mangal"/>
              </a:rPr>
              <a:t>Transfer</a:t>
            </a:r>
          </a:p>
          <a:p>
            <a:pPr marL="687388" marR="0" lvl="0" indent="-342900">
              <a:lnSpc>
                <a:spcPct val="115000"/>
              </a:lnSpc>
              <a:spcBef>
                <a:spcPts val="0"/>
              </a:spcBef>
              <a:spcAft>
                <a:spcPts val="0"/>
              </a:spcAft>
              <a:buFont typeface="+mj-lt"/>
              <a:buAutoNum type="alphaLcParenR"/>
            </a:pPr>
            <a:r>
              <a:rPr lang="en-US" dirty="0">
                <a:ea typeface="SimSun"/>
                <a:cs typeface="Mangal"/>
              </a:rPr>
              <a:t>Take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31591699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 the long-term</a:t>
            </a:r>
          </a:p>
          <a:p>
            <a:pPr marL="687388" marR="0" lvl="0" indent="-342900">
              <a:lnSpc>
                <a:spcPct val="115000"/>
              </a:lnSpc>
              <a:spcBef>
                <a:spcPts val="0"/>
              </a:spcBef>
              <a:spcAft>
                <a:spcPts val="0"/>
              </a:spcAft>
              <a:buFont typeface="+mj-lt"/>
              <a:buAutoNum type="alphaLcParenR"/>
            </a:pPr>
            <a:r>
              <a:rPr lang="en-US" dirty="0">
                <a:ea typeface="SimSun"/>
                <a:cs typeface="Mangal"/>
              </a:rPr>
              <a:t>Never</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ea typeface="SimSun"/>
                <a:cs typeface="Mangal"/>
              </a:rPr>
              <a:t>Yes</a:t>
            </a:r>
          </a:p>
          <a:p>
            <a:pPr marL="687388" marR="0" lvl="0" indent="-342900">
              <a:lnSpc>
                <a:spcPct val="115000"/>
              </a:lnSpc>
              <a:spcBef>
                <a:spcPts val="0"/>
              </a:spcBef>
              <a:spcAft>
                <a:spcPts val="0"/>
              </a:spcAft>
              <a:buFont typeface="+mj-lt"/>
              <a:buAutoNum type="alphaLcParenR"/>
            </a:pPr>
            <a:r>
              <a:rPr lang="en-US" dirty="0">
                <a:ea typeface="SimSun"/>
                <a:cs typeface="Mangal"/>
              </a:rPr>
              <a:t>Sure</a:t>
            </a:r>
          </a:p>
          <a:p>
            <a:pPr marL="687388" marR="0" lvl="0" indent="-342900">
              <a:lnSpc>
                <a:spcPct val="115000"/>
              </a:lnSpc>
              <a:spcBef>
                <a:spcPts val="0"/>
              </a:spcBef>
              <a:spcAft>
                <a:spcPts val="0"/>
              </a:spcAft>
              <a:buFont typeface="+mj-lt"/>
              <a:buAutoNum type="alphaLcParenR"/>
            </a:pPr>
            <a:r>
              <a:rPr lang="en-US" dirty="0">
                <a:ea typeface="SimSun"/>
                <a:cs typeface="Mangal"/>
              </a:rPr>
              <a:t>Absolutely</a:t>
            </a:r>
          </a:p>
          <a:p>
            <a:pPr marL="687388" marR="0" lvl="0" indent="-342900">
              <a:lnSpc>
                <a:spcPct val="115000"/>
              </a:lnSpc>
              <a:spcBef>
                <a:spcPts val="0"/>
              </a:spcBef>
              <a:spcAft>
                <a:spcPts val="0"/>
              </a:spcAft>
              <a:buFont typeface="+mj-lt"/>
              <a:buAutoNum type="alphaLcParenR"/>
            </a:pPr>
            <a:r>
              <a:rPr lang="en-US" dirty="0">
                <a:ea typeface="SimSun"/>
                <a:cs typeface="Mangal"/>
              </a:rPr>
              <a:t>No</a:t>
            </a:r>
          </a:p>
        </p:txBody>
      </p:sp>
    </p:spTree>
    <p:extLst>
      <p:ext uri="{BB962C8B-B14F-4D97-AF65-F5344CB8AC3E}">
        <p14:creationId xmlns:p14="http://schemas.microsoft.com/office/powerpoint/2010/main" val="30261598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way to take power over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Let the work pile up for later.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Only do enough to make it look good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 it if it’s appropriate</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solidFill>
                  <a:srgbClr val="000000"/>
                </a:solidFill>
                <a:ea typeface="SimSun"/>
                <a:cs typeface="Mangal"/>
              </a:rPr>
              <a:t>When is avoiding a stressful situation appropriate?</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If repercussions are non-existent or extremely minor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someone else takes the blame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no one will notice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If it puts someone in harm's way</a:t>
            </a:r>
            <a:endParaRPr lang="en-US" dirty="0">
              <a:ea typeface="SimSun"/>
              <a:cs typeface="Mangal"/>
            </a:endParaRPr>
          </a:p>
          <a:p>
            <a:endParaRPr lang="en-US" dirty="0"/>
          </a:p>
        </p:txBody>
      </p:sp>
    </p:spTree>
    <p:extLst>
      <p:ext uri="{BB962C8B-B14F-4D97-AF65-F5344CB8AC3E}">
        <p14:creationId xmlns:p14="http://schemas.microsoft.com/office/powerpoint/2010/main" val="33554835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solidFill>
                  <a:srgbClr val="000000"/>
                </a:solidFill>
                <a:ea typeface="SimSun"/>
                <a:cs typeface="Mangal"/>
              </a:rPr>
              <a:t>Which of these is a positive tool you can use to avoid a stressful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Hiding under your desk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Sleeping less </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Dumping the work on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Using the positive no</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solidFill>
                  <a:srgbClr val="000000"/>
                </a:solidFill>
                <a:ea typeface="SimSun"/>
                <a:cs typeface="Mangal"/>
              </a:rPr>
              <a:t>What does the second a stand for?</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Arrogance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Aroma</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Arithmetic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a:t>
            </a:r>
            <a:endParaRPr lang="en-US" dirty="0">
              <a:ea typeface="SimSun"/>
              <a:cs typeface="Mangal"/>
            </a:endParaRPr>
          </a:p>
          <a:p>
            <a:endParaRPr lang="en-US" dirty="0"/>
          </a:p>
        </p:txBody>
      </p:sp>
    </p:spTree>
    <p:extLst>
      <p:ext uri="{BB962C8B-B14F-4D97-AF65-F5344CB8AC3E}">
        <p14:creationId xmlns:p14="http://schemas.microsoft.com/office/powerpoint/2010/main" val="23963661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5"/>
            </a:pPr>
            <a:r>
              <a:rPr lang="en-US" dirty="0">
                <a:solidFill>
                  <a:srgbClr val="000000"/>
                </a:solidFill>
                <a:ea typeface="SimSun"/>
                <a:cs typeface="Mangal"/>
              </a:rPr>
              <a:t>The second A is all about ___________ the things that you needlessly stress about.</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Identifying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Helping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Quitting</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Avoiding the situation is appropriate if other people are 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Around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Gone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 impacted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Looking</a:t>
            </a:r>
            <a:endParaRPr lang="en-US" dirty="0">
              <a:ea typeface="SimSun"/>
              <a:cs typeface="Mangal"/>
            </a:endParaRPr>
          </a:p>
        </p:txBody>
      </p:sp>
    </p:spTree>
    <p:extLst>
      <p:ext uri="{BB962C8B-B14F-4D97-AF65-F5344CB8AC3E}">
        <p14:creationId xmlns:p14="http://schemas.microsoft.com/office/powerpoint/2010/main" val="17961953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7"/>
              <a:tabLst>
                <a:tab pos="569913" algn="l"/>
              </a:tabLst>
            </a:pPr>
            <a:r>
              <a:rPr lang="en-US" dirty="0">
                <a:solidFill>
                  <a:srgbClr val="000000"/>
                </a:solidFill>
                <a:ea typeface="SimSun"/>
                <a:cs typeface="Mangal"/>
              </a:rPr>
              <a:t>Avoiding will _________ impact your health.</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Positively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Favorably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Negatively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Likely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Avoiding will _________ stress to someone else.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Transfer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Take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Undermine</a:t>
            </a:r>
            <a:endParaRPr lang="en-US" dirty="0">
              <a:ea typeface="SimSun"/>
              <a:cs typeface="Mangal"/>
            </a:endParaRPr>
          </a:p>
        </p:txBody>
      </p:sp>
    </p:spTree>
    <p:extLst>
      <p:ext uri="{BB962C8B-B14F-4D97-AF65-F5344CB8AC3E}">
        <p14:creationId xmlns:p14="http://schemas.microsoft.com/office/powerpoint/2010/main" val="270288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Avoiding will cause more stress when?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Today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Yesterday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In the long-term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Never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solidFill>
                  <a:srgbClr val="000000"/>
                </a:solidFill>
                <a:ea typeface="SimSun"/>
                <a:cs typeface="Mangal"/>
              </a:rPr>
              <a:t>What does a positive no enable you to say?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Yes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Sure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Absolutely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No</a:t>
            </a:r>
            <a:endParaRPr lang="en-US" dirty="0">
              <a:ea typeface="SimSun"/>
              <a:cs typeface="Mangal"/>
            </a:endParaRPr>
          </a:p>
        </p:txBody>
      </p:sp>
    </p:spTree>
    <p:extLst>
      <p:ext uri="{BB962C8B-B14F-4D97-AF65-F5344CB8AC3E}">
        <p14:creationId xmlns:p14="http://schemas.microsoft.com/office/powerpoint/2010/main" val="26189753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Six: </a:t>
            </a:r>
            <a:br>
              <a:rPr lang="en-US" dirty="0"/>
            </a:br>
            <a:r>
              <a:rPr lang="en-US" dirty="0"/>
              <a:t>Accepting the Situation</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latin typeface="Cambria"/>
                <a:ea typeface="Times New Roman"/>
                <a:cs typeface="Times New Roman"/>
              </a:rPr>
              <a:t>When we change our perception, we gain control.</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Greg Anderson</a:t>
            </a:r>
            <a:endParaRPr lang="en-US" b="1" i="1" dirty="0">
              <a:ea typeface="Times New Roman"/>
              <a:cs typeface="Times New Roman"/>
            </a:endParaRPr>
          </a:p>
          <a:p>
            <a:pPr eaLnBrk="1" fontAlgn="auto" hangingPunct="1">
              <a:spcAft>
                <a:spcPts val="0"/>
              </a:spcAft>
              <a:buFont typeface="Arial" pitchFamily="34" charset="0"/>
              <a:buNone/>
              <a:defRPr/>
            </a:pPr>
            <a:endParaRPr lang="en-US" i="1" dirty="0"/>
          </a:p>
          <a:p>
            <a:pPr eaLnBrk="1" fontAlgn="auto" hangingPunct="1">
              <a:spcAft>
                <a:spcPts val="0"/>
              </a:spcAft>
              <a:buFont typeface="Arial" pitchFamily="34" charset="0"/>
              <a:buNone/>
              <a:defRPr/>
            </a:pPr>
            <a:endParaRPr lang="en-US" i="1" dirty="0"/>
          </a:p>
        </p:txBody>
      </p:sp>
      <p:sp>
        <p:nvSpPr>
          <p:cNvPr id="29699" name="Content Placeholder 2"/>
          <p:cNvSpPr>
            <a:spLocks noGrp="1"/>
          </p:cNvSpPr>
          <p:nvPr>
            <p:ph type="body" sz="quarter" idx="11"/>
          </p:nvPr>
        </p:nvSpPr>
        <p:spPr/>
        <p:txBody>
          <a:bodyPr/>
          <a:lstStyle/>
          <a:p>
            <a:pPr eaLnBrk="1" hangingPunct="1"/>
            <a:r>
              <a:rPr lang="en-US" dirty="0"/>
              <a:t>Benjamin Franklin once said, “In this world nothing can be said to be certain, except death and taxes.” </a:t>
            </a:r>
          </a:p>
          <a:p>
            <a:pPr eaLnBrk="1" hangingPunct="1"/>
            <a:r>
              <a:rPr lang="en-US" dirty="0"/>
              <a:t>Our final A will help us cope with those things that cannot be changed.</a:t>
            </a:r>
            <a:endParaRPr lang="en-CA" dirty="0"/>
          </a:p>
          <a:p>
            <a:pPr eaLnBrk="1" hangingPunct="1"/>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8A861F-C9D9-4131-8CFA-8DFD9AA8EB21}"/>
              </a:ext>
            </a:extLst>
          </p:cNvPr>
          <p:cNvSpPr>
            <a:spLocks noGrp="1"/>
          </p:cNvSpPr>
          <p:nvPr>
            <p:ph sz="quarter" idx="11"/>
          </p:nvPr>
        </p:nvSpPr>
        <p:spPr/>
        <p:txBody>
          <a:bodyPr/>
          <a:lstStyle/>
          <a:p>
            <a:endParaRPr lang="en-US"/>
          </a:p>
        </p:txBody>
      </p:sp>
      <p:sp>
        <p:nvSpPr>
          <p:cNvPr id="30723" name="Title 1"/>
          <p:cNvSpPr>
            <a:spLocks noGrp="1"/>
          </p:cNvSpPr>
          <p:nvPr>
            <p:ph type="title"/>
          </p:nvPr>
        </p:nvSpPr>
        <p:spPr/>
        <p:txBody>
          <a:bodyPr/>
          <a:lstStyle/>
          <a:p>
            <a:pPr eaLnBrk="1" hangingPunct="1"/>
            <a:r>
              <a:rPr lang="en-US" dirty="0"/>
              <a:t>The Third A</a:t>
            </a:r>
          </a:p>
        </p:txBody>
      </p:sp>
      <p:grpSp>
        <p:nvGrpSpPr>
          <p:cNvPr id="2" name="Group 1">
            <a:extLst>
              <a:ext uri="{FF2B5EF4-FFF2-40B4-BE49-F238E27FC236}">
                <a16:creationId xmlns:a16="http://schemas.microsoft.com/office/drawing/2014/main" id="{C3D9E835-A565-461F-AF05-0310994844C6}"/>
              </a:ext>
            </a:extLst>
          </p:cNvPr>
          <p:cNvGrpSpPr/>
          <p:nvPr/>
        </p:nvGrpSpPr>
        <p:grpSpPr>
          <a:xfrm>
            <a:off x="459118" y="1600200"/>
            <a:ext cx="8225762" cy="4525963"/>
            <a:chOff x="459118" y="1600200"/>
            <a:chExt cx="8225762" cy="4525963"/>
          </a:xfrm>
        </p:grpSpPr>
        <p:sp>
          <p:nvSpPr>
            <p:cNvPr id="4" name="Freeform: Shape 3">
              <a:extLst>
                <a:ext uri="{FF2B5EF4-FFF2-40B4-BE49-F238E27FC236}">
                  <a16:creationId xmlns:a16="http://schemas.microsoft.com/office/drawing/2014/main" id="{B0D9607B-FAD5-4709-94F3-FE9A144EBC6E}"/>
                </a:ext>
              </a:extLst>
            </p:cNvPr>
            <p:cNvSpPr/>
            <p:nvPr/>
          </p:nvSpPr>
          <p:spPr>
            <a:xfrm>
              <a:off x="459118"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b="1" kern="1200" dirty="0"/>
                <a:t>Accept</a:t>
              </a:r>
            </a:p>
          </p:txBody>
        </p:sp>
        <p:sp>
          <p:nvSpPr>
            <p:cNvPr id="5" name="Oval 4">
              <a:extLst>
                <a:ext uri="{FF2B5EF4-FFF2-40B4-BE49-F238E27FC236}">
                  <a16:creationId xmlns:a16="http://schemas.microsoft.com/office/drawing/2014/main" id="{49E6D956-DF60-4121-8561-3D5EE4388828}"/>
                </a:ext>
              </a:extLst>
            </p:cNvPr>
            <p:cNvSpPr/>
            <p:nvPr/>
          </p:nvSpPr>
          <p:spPr>
            <a:xfrm>
              <a:off x="711140"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3D4474F-9D7D-4831-B148-37C942B6A4BD}"/>
                </a:ext>
              </a:extLst>
            </p:cNvPr>
            <p:cNvSpPr/>
            <p:nvPr/>
          </p:nvSpPr>
          <p:spPr>
            <a:xfrm>
              <a:off x="2530643"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b="1" kern="1200" dirty="0"/>
                <a:t>Be as positive as possible </a:t>
              </a:r>
            </a:p>
          </p:txBody>
        </p:sp>
        <p:sp>
          <p:nvSpPr>
            <p:cNvPr id="7" name="Oval 6">
              <a:extLst>
                <a:ext uri="{FF2B5EF4-FFF2-40B4-BE49-F238E27FC236}">
                  <a16:creationId xmlns:a16="http://schemas.microsoft.com/office/drawing/2014/main" id="{B182E9E1-A2D1-4841-AB8C-74FC8D6F7EB2}"/>
                </a:ext>
              </a:extLst>
            </p:cNvPr>
            <p:cNvSpPr/>
            <p:nvPr/>
          </p:nvSpPr>
          <p:spPr>
            <a:xfrm>
              <a:off x="2782664" y="1871757"/>
              <a:ext cx="1507145" cy="1507145"/>
            </a:xfrm>
            <a:prstGeom prst="ellipse">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39D16D45-3EA5-45F7-9A81-28C7738F28EF}"/>
                </a:ext>
              </a:extLst>
            </p:cNvPr>
            <p:cNvSpPr/>
            <p:nvPr/>
          </p:nvSpPr>
          <p:spPr>
            <a:xfrm>
              <a:off x="4602167"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b="1" kern="1200" dirty="0"/>
                <a:t>Needs to be done</a:t>
              </a:r>
            </a:p>
          </p:txBody>
        </p:sp>
        <p:sp>
          <p:nvSpPr>
            <p:cNvPr id="9" name="Oval 8">
              <a:extLst>
                <a:ext uri="{FF2B5EF4-FFF2-40B4-BE49-F238E27FC236}">
                  <a16:creationId xmlns:a16="http://schemas.microsoft.com/office/drawing/2014/main" id="{A397336A-6AE9-4DFA-A1BF-B9F52F51602E}"/>
                </a:ext>
              </a:extLst>
            </p:cNvPr>
            <p:cNvSpPr/>
            <p:nvPr/>
          </p:nvSpPr>
          <p:spPr>
            <a:xfrm>
              <a:off x="4854189" y="1871757"/>
              <a:ext cx="1507145" cy="1507145"/>
            </a:xfrm>
            <a:prstGeom prst="ellipse">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F41F0D48-788A-4C43-B5AD-E1657BE4B6DE}"/>
                </a:ext>
              </a:extLst>
            </p:cNvPr>
            <p:cNvSpPr/>
            <p:nvPr/>
          </p:nvSpPr>
          <p:spPr>
            <a:xfrm>
              <a:off x="6673692"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b="1" kern="1200" dirty="0"/>
                <a:t>Going to the dentist </a:t>
              </a:r>
            </a:p>
          </p:txBody>
        </p:sp>
        <p:sp>
          <p:nvSpPr>
            <p:cNvPr id="11" name="Oval 10">
              <a:extLst>
                <a:ext uri="{FF2B5EF4-FFF2-40B4-BE49-F238E27FC236}">
                  <a16:creationId xmlns:a16="http://schemas.microsoft.com/office/drawing/2014/main" id="{DE76A7DF-C319-4F5D-8333-8AD445578A40}"/>
                </a:ext>
              </a:extLst>
            </p:cNvPr>
            <p:cNvSpPr/>
            <p:nvPr/>
          </p:nvSpPr>
          <p:spPr>
            <a:xfrm>
              <a:off x="6925713" y="1871757"/>
              <a:ext cx="1507145" cy="1507145"/>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2" name="Arrow: Left-Right 11">
              <a:extLst>
                <a:ext uri="{FF2B5EF4-FFF2-40B4-BE49-F238E27FC236}">
                  <a16:creationId xmlns:a16="http://schemas.microsoft.com/office/drawing/2014/main" id="{0273A9E7-9DB5-4566-8B07-AABAE0920D81}"/>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E42383D-06C2-475F-9338-99CC30A2B92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Autofit/>
          </a:bodyPr>
          <a:lstStyle/>
          <a:p>
            <a:pPr eaLnBrk="1" fontAlgn="auto" hangingPunct="1">
              <a:spcAft>
                <a:spcPts val="0"/>
              </a:spcAft>
              <a:defRPr/>
            </a:pPr>
            <a:r>
              <a:rPr lang="en-US" dirty="0"/>
              <a:t>Identifying Appropriate Situations </a:t>
            </a:r>
          </a:p>
        </p:txBody>
      </p:sp>
      <p:grpSp>
        <p:nvGrpSpPr>
          <p:cNvPr id="3" name="Group 2">
            <a:extLst>
              <a:ext uri="{FF2B5EF4-FFF2-40B4-BE49-F238E27FC236}">
                <a16:creationId xmlns:a16="http://schemas.microsoft.com/office/drawing/2014/main" id="{B7A96050-F987-4063-8B75-856FFA4D4B36}"/>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6F87A055-8057-43AE-A27D-2B858FF6DB6A}"/>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Feel like you have no choice</a:t>
              </a:r>
            </a:p>
          </p:txBody>
        </p:sp>
        <p:sp>
          <p:nvSpPr>
            <p:cNvPr id="5" name="Freeform: Shape 4">
              <a:extLst>
                <a:ext uri="{FF2B5EF4-FFF2-40B4-BE49-F238E27FC236}">
                  <a16:creationId xmlns:a16="http://schemas.microsoft.com/office/drawing/2014/main" id="{5BACC947-1F93-41C7-B234-F09264B7AB12}"/>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99135" tIns="199137" rIns="199136" bIns="636605" numCol="1" spcCol="1270" anchor="ctr" anchorCtr="0">
              <a:noAutofit/>
            </a:bodyPr>
            <a:lstStyle/>
            <a:p>
              <a:pPr marL="0" lvl="0" indent="0" algn="ctr" defTabSz="1244600">
                <a:lnSpc>
                  <a:spcPct val="90000"/>
                </a:lnSpc>
                <a:spcBef>
                  <a:spcPct val="0"/>
                </a:spcBef>
                <a:spcAft>
                  <a:spcPct val="35000"/>
                </a:spcAft>
                <a:buNone/>
              </a:pPr>
              <a:r>
                <a:rPr lang="en-US" sz="2800" b="1" kern="1200" dirty="0"/>
                <a:t>Avoiding or altering it would reduce your stress more</a:t>
              </a:r>
            </a:p>
          </p:txBody>
        </p:sp>
        <p:sp>
          <p:nvSpPr>
            <p:cNvPr id="7" name="Freeform: Shape 6">
              <a:extLst>
                <a:ext uri="{FF2B5EF4-FFF2-40B4-BE49-F238E27FC236}">
                  <a16:creationId xmlns:a16="http://schemas.microsoft.com/office/drawing/2014/main" id="{07A44582-3529-46D9-885C-C35AE73D240E}"/>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99135" tIns="199137" rIns="199136" bIns="636606" numCol="1" spcCol="1270" anchor="ctr" anchorCtr="0">
              <a:noAutofit/>
            </a:bodyPr>
            <a:lstStyle/>
            <a:p>
              <a:pPr marL="0" lvl="0" indent="0" algn="ctr" defTabSz="1244600">
                <a:lnSpc>
                  <a:spcPct val="90000"/>
                </a:lnSpc>
                <a:spcBef>
                  <a:spcPct val="0"/>
                </a:spcBef>
                <a:spcAft>
                  <a:spcPct val="35000"/>
                </a:spcAft>
                <a:buNone/>
              </a:pPr>
              <a:r>
                <a:rPr lang="en-US" sz="2800" b="1" kern="1200" dirty="0"/>
                <a:t>Just to please others</a:t>
              </a:r>
            </a:p>
          </p:txBody>
        </p:sp>
        <p:sp>
          <p:nvSpPr>
            <p:cNvPr id="8" name="Freeform: Shape 7">
              <a:extLst>
                <a:ext uri="{FF2B5EF4-FFF2-40B4-BE49-F238E27FC236}">
                  <a16:creationId xmlns:a16="http://schemas.microsoft.com/office/drawing/2014/main" id="{7588AE3E-6D79-4EAE-933D-A07DC1999017}"/>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12927" tIns="312928" rIns="312928" bIns="750398" numCol="1" spcCol="1270" anchor="ctr" anchorCtr="0">
              <a:noAutofit/>
            </a:bodyPr>
            <a:lstStyle/>
            <a:p>
              <a:pPr marL="0" lvl="0" indent="0" algn="ctr" defTabSz="1955800">
                <a:lnSpc>
                  <a:spcPct val="90000"/>
                </a:lnSpc>
                <a:spcBef>
                  <a:spcPct val="0"/>
                </a:spcBef>
                <a:spcAft>
                  <a:spcPct val="35000"/>
                </a:spcAft>
                <a:buNone/>
              </a:pPr>
              <a:r>
                <a:rPr lang="en-US" sz="4400" b="1" kern="1200" dirty="0"/>
                <a:t>Not appropriate when…</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5BE0D66-57F3-4829-AF99-B4181CCEE062}"/>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pPr eaLnBrk="1" hangingPunct="1"/>
            <a:r>
              <a:rPr lang="en-US" dirty="0"/>
              <a:t>Creating Effective Actions</a:t>
            </a:r>
          </a:p>
        </p:txBody>
      </p:sp>
      <p:grpSp>
        <p:nvGrpSpPr>
          <p:cNvPr id="2" name="Group 1">
            <a:extLst>
              <a:ext uri="{FF2B5EF4-FFF2-40B4-BE49-F238E27FC236}">
                <a16:creationId xmlns:a16="http://schemas.microsoft.com/office/drawing/2014/main" id="{5402BB76-9AA1-4810-9541-1030ADBB9A36}"/>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9D0F933-DB9E-4F1F-B912-A1C5FD501ED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Having that power of choice </a:t>
              </a:r>
            </a:p>
          </p:txBody>
        </p:sp>
        <p:sp>
          <p:nvSpPr>
            <p:cNvPr id="5" name="Freeform: Shape 4">
              <a:extLst>
                <a:ext uri="{FF2B5EF4-FFF2-40B4-BE49-F238E27FC236}">
                  <a16:creationId xmlns:a16="http://schemas.microsoft.com/office/drawing/2014/main" id="{4B7CD5C6-1977-4003-BDD4-6565336D3A1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Identify the benefit</a:t>
              </a:r>
            </a:p>
          </p:txBody>
        </p:sp>
        <p:sp>
          <p:nvSpPr>
            <p:cNvPr id="6" name="Freeform: Shape 5">
              <a:extLst>
                <a:ext uri="{FF2B5EF4-FFF2-40B4-BE49-F238E27FC236}">
                  <a16:creationId xmlns:a16="http://schemas.microsoft.com/office/drawing/2014/main" id="{10CD4A49-5FFB-4871-8D27-BAA28B1BDD5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Increasing self-respect</a:t>
              </a:r>
            </a:p>
          </p:txBody>
        </p:sp>
        <p:sp>
          <p:nvSpPr>
            <p:cNvPr id="7" name="Freeform: Shape 6">
              <a:extLst>
                <a:ext uri="{FF2B5EF4-FFF2-40B4-BE49-F238E27FC236}">
                  <a16:creationId xmlns:a16="http://schemas.microsoft.com/office/drawing/2014/main" id="{5A6CAC4F-BE80-49CA-90FA-6C5B9B79FD1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More confidence</a:t>
              </a: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When you feel you have no choice</a:t>
            </a:r>
          </a:p>
          <a:p>
            <a:pPr marL="687388" marR="0" lvl="0" indent="-342900">
              <a:lnSpc>
                <a:spcPct val="115000"/>
              </a:lnSpc>
              <a:spcBef>
                <a:spcPts val="0"/>
              </a:spcBef>
              <a:spcAft>
                <a:spcPts val="0"/>
              </a:spcAft>
              <a:buFont typeface="+mj-lt"/>
              <a:buAutoNum type="alphaLcParenR"/>
            </a:pPr>
            <a:r>
              <a:rPr lang="en-US" dirty="0">
                <a:ea typeface="SimSun"/>
                <a:cs typeface="Mangal"/>
              </a:rPr>
              <a:t>Avoiding it or altering it would cause undue stress to you or another person</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Avoiding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Passing it off to someone else</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p:txBody>
      </p:sp>
    </p:spTree>
    <p:extLst>
      <p:ext uri="{BB962C8B-B14F-4D97-AF65-F5344CB8AC3E}">
        <p14:creationId xmlns:p14="http://schemas.microsoft.com/office/powerpoint/2010/main" val="12546447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Powerlessness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pPr marL="687388" marR="0" lvl="0" indent="-342900">
              <a:lnSpc>
                <a:spcPct val="115000"/>
              </a:lnSpc>
              <a:spcBef>
                <a:spcPts val="0"/>
              </a:spcBef>
              <a:spcAft>
                <a:spcPts val="0"/>
              </a:spcAft>
              <a:buFont typeface="+mj-lt"/>
              <a:buAutoNum type="alphaLcParenR"/>
            </a:pPr>
            <a:r>
              <a:rPr lang="en-US" dirty="0">
                <a:ea typeface="SimSun"/>
                <a:cs typeface="Mangal"/>
              </a:rPr>
              <a:t>Fear</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ea typeface="SimSun"/>
                <a:cs typeface="Mangal"/>
              </a:rPr>
              <a:t>Abraham Lincoln</a:t>
            </a:r>
          </a:p>
          <a:p>
            <a:pPr marL="687388" marR="0" lvl="0" indent="-342900">
              <a:lnSpc>
                <a:spcPct val="115000"/>
              </a:lnSpc>
              <a:spcBef>
                <a:spcPts val="0"/>
              </a:spcBef>
              <a:spcAft>
                <a:spcPts val="0"/>
              </a:spcAft>
              <a:buFont typeface="+mj-lt"/>
              <a:buAutoNum type="alphaLcParenR"/>
            </a:pPr>
            <a:r>
              <a:rPr lang="en-US" dirty="0">
                <a:ea typeface="SimSun"/>
                <a:cs typeface="Mangal"/>
              </a:rPr>
              <a:t>Eleanor Roosevelt</a:t>
            </a:r>
          </a:p>
          <a:p>
            <a:pPr marL="687388" marR="0" lvl="0" indent="-342900">
              <a:lnSpc>
                <a:spcPct val="115000"/>
              </a:lnSpc>
              <a:spcBef>
                <a:spcPts val="0"/>
              </a:spcBef>
              <a:spcAft>
                <a:spcPts val="0"/>
              </a:spcAft>
              <a:buFont typeface="+mj-lt"/>
              <a:buAutoNum type="alphaLcParenR"/>
            </a:pPr>
            <a:r>
              <a:rPr lang="en-US" dirty="0">
                <a:ea typeface="SimSun"/>
                <a:cs typeface="Mangal"/>
              </a:rPr>
              <a:t>Benjamin Franklin</a:t>
            </a:r>
          </a:p>
          <a:p>
            <a:pPr marL="687388" marR="0" lvl="0" indent="-342900">
              <a:lnSpc>
                <a:spcPct val="115000"/>
              </a:lnSpc>
              <a:spcBef>
                <a:spcPts val="0"/>
              </a:spcBef>
              <a:spcAft>
                <a:spcPts val="0"/>
              </a:spcAft>
              <a:buFont typeface="+mj-lt"/>
              <a:buAutoNum type="alphaLcParenR"/>
            </a:pPr>
            <a:r>
              <a:rPr lang="en-US" dirty="0">
                <a:ea typeface="SimSun"/>
                <a:cs typeface="Mangal"/>
              </a:rPr>
              <a:t>Winston Churchill</a:t>
            </a:r>
          </a:p>
        </p:txBody>
      </p:sp>
    </p:spTree>
    <p:extLst>
      <p:ext uri="{BB962C8B-B14F-4D97-AF65-F5344CB8AC3E}">
        <p14:creationId xmlns:p14="http://schemas.microsoft.com/office/powerpoint/2010/main" val="29075204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ea typeface="SimSun"/>
                <a:cs typeface="Mangal"/>
              </a:rPr>
              <a:t>The task must be done eventually</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ea typeface="SimSun"/>
                <a:cs typeface="Mangal"/>
              </a:rPr>
              <a:t>Avoiding it would cause stress to another person-to-person</a:t>
            </a:r>
          </a:p>
          <a:p>
            <a:pPr marL="687388" marR="0" lvl="0" indent="-342900">
              <a:lnSpc>
                <a:spcPct val="115000"/>
              </a:lnSpc>
              <a:spcBef>
                <a:spcPts val="0"/>
              </a:spcBef>
              <a:spcAft>
                <a:spcPts val="0"/>
              </a:spcAft>
              <a:buFont typeface="+mj-lt"/>
              <a:buAutoNum type="alphaLcParenR"/>
            </a:pPr>
            <a:r>
              <a:rPr lang="en-US" dirty="0">
                <a:ea typeface="SimSun"/>
                <a:cs typeface="Mangal"/>
              </a:rPr>
              <a:t>Visiting an unpleasant neighbor</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ea typeface="SimSun"/>
                <a:cs typeface="Mangal"/>
              </a:rPr>
              <a:t>Respected</a:t>
            </a:r>
          </a:p>
          <a:p>
            <a:pPr marL="687388" marR="0" lvl="0" indent="-342900">
              <a:lnSpc>
                <a:spcPct val="115000"/>
              </a:lnSpc>
              <a:spcBef>
                <a:spcPts val="0"/>
              </a:spcBef>
              <a:spcAft>
                <a:spcPts val="0"/>
              </a:spcAft>
              <a:buFont typeface="+mj-lt"/>
              <a:buAutoNum type="alphaLcParenR"/>
            </a:pPr>
            <a:r>
              <a:rPr lang="en-US" dirty="0">
                <a:ea typeface="SimSun"/>
                <a:cs typeface="Mangal"/>
              </a:rPr>
              <a:t>Altered</a:t>
            </a:r>
          </a:p>
          <a:p>
            <a:pPr marL="687388" marR="0" lvl="0" indent="-342900">
              <a:lnSpc>
                <a:spcPct val="115000"/>
              </a:lnSpc>
              <a:spcBef>
                <a:spcPts val="0"/>
              </a:spcBef>
              <a:spcAft>
                <a:spcPts val="0"/>
              </a:spcAft>
              <a:buFont typeface="+mj-lt"/>
              <a:buAutoNum type="alphaLcParenR"/>
            </a:pPr>
            <a:r>
              <a:rPr lang="en-US" dirty="0">
                <a:ea typeface="SimSun"/>
                <a:cs typeface="Mangal"/>
              </a:rPr>
              <a:t>Confident</a:t>
            </a:r>
          </a:p>
          <a:p>
            <a:pPr marL="687388" marR="0" lvl="0" indent="-342900">
              <a:lnSpc>
                <a:spcPct val="115000"/>
              </a:lnSpc>
              <a:spcBef>
                <a:spcPts val="0"/>
              </a:spcBef>
              <a:spcAft>
                <a:spcPts val="0"/>
              </a:spcAft>
              <a:buFont typeface="+mj-lt"/>
              <a:buAutoNum type="alphaLcParenR"/>
            </a:pPr>
            <a:r>
              <a:rPr lang="en-US" dirty="0">
                <a:ea typeface="SimSun"/>
                <a:cs typeface="Mangal"/>
              </a:rPr>
              <a:t>Powerless</a:t>
            </a:r>
            <a:endParaRPr lang="en-US" dirty="0"/>
          </a:p>
        </p:txBody>
      </p:sp>
    </p:spTree>
    <p:extLst>
      <p:ext uri="{BB962C8B-B14F-4D97-AF65-F5344CB8AC3E}">
        <p14:creationId xmlns:p14="http://schemas.microsoft.com/office/powerpoint/2010/main" val="29757444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ea typeface="SimSun"/>
                <a:cs typeface="Mangal"/>
              </a:rPr>
              <a:t>Positive thinking</a:t>
            </a:r>
          </a:p>
          <a:p>
            <a:pPr marL="687388" marR="0" lvl="0" indent="-342900">
              <a:lnSpc>
                <a:spcPct val="115000"/>
              </a:lnSpc>
              <a:spcBef>
                <a:spcPts val="0"/>
              </a:spcBef>
              <a:spcAft>
                <a:spcPts val="0"/>
              </a:spcAft>
              <a:buFont typeface="+mj-lt"/>
              <a:buAutoNum type="alphaLcParenR"/>
            </a:pPr>
            <a:r>
              <a:rPr lang="en-US" dirty="0">
                <a:ea typeface="SimSun"/>
                <a:cs typeface="Mangal"/>
              </a:rPr>
              <a:t>Crying</a:t>
            </a:r>
          </a:p>
          <a:p>
            <a:pPr marL="687388" marR="0" lvl="0" indent="-342900">
              <a:lnSpc>
                <a:spcPct val="115000"/>
              </a:lnSpc>
              <a:spcBef>
                <a:spcPts val="0"/>
              </a:spcBef>
              <a:spcAft>
                <a:spcPts val="0"/>
              </a:spcAft>
              <a:buFont typeface="+mj-lt"/>
              <a:buAutoNum type="alphaLcParenR"/>
            </a:pPr>
            <a:r>
              <a:rPr lang="en-US" dirty="0">
                <a:ea typeface="SimSun"/>
                <a:cs typeface="Mangal"/>
              </a:rPr>
              <a:t>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Going to the dentist</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ea typeface="SimSun"/>
                <a:cs typeface="Mangal"/>
              </a:rPr>
              <a:t>Respect from managers and co-workers</a:t>
            </a:r>
          </a:p>
          <a:p>
            <a:pPr marL="687388" marR="0" lvl="0" indent="-342900">
              <a:lnSpc>
                <a:spcPct val="115000"/>
              </a:lnSpc>
              <a:spcBef>
                <a:spcPts val="0"/>
              </a:spcBef>
              <a:spcAft>
                <a:spcPts val="0"/>
              </a:spcAft>
              <a:buFont typeface="+mj-lt"/>
              <a:buAutoNum type="alphaLcParenR"/>
            </a:pPr>
            <a:r>
              <a:rPr lang="en-US" dirty="0">
                <a:ea typeface="SimSun"/>
                <a:cs typeface="Mangal"/>
              </a:rPr>
              <a:t>More confidence and experience when speaking in public</a:t>
            </a:r>
          </a:p>
          <a:p>
            <a:pPr marL="687388" marR="0" lvl="0" indent="-342900">
              <a:lnSpc>
                <a:spcPct val="115000"/>
              </a:lnSpc>
              <a:spcBef>
                <a:spcPts val="0"/>
              </a:spcBef>
              <a:spcAft>
                <a:spcPts val="0"/>
              </a:spcAft>
              <a:buFont typeface="+mj-lt"/>
              <a:buAutoNum type="alphaLcParenR"/>
            </a:pPr>
            <a:r>
              <a:rPr lang="en-US" dirty="0">
                <a:ea typeface="SimSun"/>
                <a:cs typeface="Mangal"/>
              </a:rPr>
              <a:t>Undue stress</a:t>
            </a:r>
          </a:p>
          <a:p>
            <a:pPr marL="687388" marR="0" lvl="0" indent="-342900">
              <a:lnSpc>
                <a:spcPct val="115000"/>
              </a:lnSpc>
              <a:spcBef>
                <a:spcPts val="0"/>
              </a:spcBef>
              <a:spcAft>
                <a:spcPts val="0"/>
              </a:spcAft>
              <a:buFont typeface="+mj-lt"/>
              <a:buAutoNum type="alphaLcParenR"/>
            </a:pPr>
            <a:r>
              <a:rPr lang="en-US" dirty="0">
                <a:ea typeface="SimSun"/>
                <a:cs typeface="Mangal"/>
              </a:rPr>
              <a:t>Self-respect</a:t>
            </a:r>
          </a:p>
          <a:p>
            <a:endParaRPr lang="en-US" dirty="0"/>
          </a:p>
        </p:txBody>
      </p:sp>
    </p:spTree>
    <p:extLst>
      <p:ext uri="{BB962C8B-B14F-4D97-AF65-F5344CB8AC3E}">
        <p14:creationId xmlns:p14="http://schemas.microsoft.com/office/powerpoint/2010/main" val="32174758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Irritability</a:t>
            </a:r>
          </a:p>
          <a:p>
            <a:pPr marL="687388" marR="0" lvl="0" indent="-342900">
              <a:lnSpc>
                <a:spcPct val="115000"/>
              </a:lnSpc>
              <a:spcBef>
                <a:spcPts val="0"/>
              </a:spcBef>
              <a:spcAft>
                <a:spcPts val="0"/>
              </a:spcAft>
              <a:buFont typeface="+mj-lt"/>
              <a:buAutoNum type="alphaLcParenR"/>
            </a:pPr>
            <a:r>
              <a:rPr lang="en-US" dirty="0">
                <a:ea typeface="SimSun"/>
                <a:cs typeface="Mangal"/>
              </a:rPr>
              <a:t>Stress</a:t>
            </a:r>
          </a:p>
          <a:p>
            <a:pPr marL="687388" marR="0" lvl="0" indent="-342900">
              <a:lnSpc>
                <a:spcPct val="115000"/>
              </a:lnSpc>
              <a:spcBef>
                <a:spcPts val="0"/>
              </a:spcBef>
              <a:spcAft>
                <a:spcPts val="0"/>
              </a:spcAft>
              <a:buFont typeface="+mj-lt"/>
              <a:buAutoNum type="alphaLcParenR"/>
            </a:pPr>
            <a:r>
              <a:rPr lang="en-US" dirty="0">
                <a:ea typeface="SimSun"/>
                <a:cs typeface="Mangal"/>
              </a:rPr>
              <a:t>Respect for others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ea typeface="SimSun"/>
                <a:cs typeface="Mangal"/>
              </a:rPr>
              <a:t>Cope with those things that cannot change</a:t>
            </a:r>
          </a:p>
          <a:p>
            <a:pPr marL="687388" marR="0" lvl="0" indent="-342900">
              <a:lnSpc>
                <a:spcPct val="115000"/>
              </a:lnSpc>
              <a:spcBef>
                <a:spcPts val="0"/>
              </a:spcBef>
              <a:spcAft>
                <a:spcPts val="0"/>
              </a:spcAft>
              <a:buFont typeface="+mj-lt"/>
              <a:buAutoNum type="alphaLcParenR"/>
            </a:pPr>
            <a:r>
              <a:rPr lang="en-US" dirty="0">
                <a:ea typeface="SimSun"/>
                <a:cs typeface="Mangal"/>
              </a:rPr>
              <a:t>Deal with those things in life that may be unpleasant</a:t>
            </a:r>
          </a:p>
          <a:p>
            <a:pPr marL="687388" marR="0" lvl="0" indent="-342900">
              <a:lnSpc>
                <a:spcPct val="115000"/>
              </a:lnSpc>
              <a:spcBef>
                <a:spcPts val="0"/>
              </a:spcBef>
              <a:spcAft>
                <a:spcPts val="0"/>
              </a:spcAft>
              <a:buFont typeface="+mj-lt"/>
              <a:buAutoNum type="alphaLcParenR"/>
            </a:pPr>
            <a:r>
              <a:rPr lang="en-US" dirty="0">
                <a:ea typeface="SimSun"/>
                <a:cs typeface="Mangal"/>
              </a:rPr>
              <a:t>Intimidate people to get your way</a:t>
            </a:r>
          </a:p>
          <a:p>
            <a:pPr marL="687388" marR="0" lvl="0" indent="-342900">
              <a:lnSpc>
                <a:spcPct val="115000"/>
              </a:lnSpc>
              <a:spcBef>
                <a:spcPts val="0"/>
              </a:spcBef>
              <a:spcAft>
                <a:spcPts val="0"/>
              </a:spcAft>
              <a:buFont typeface="+mj-lt"/>
              <a:buAutoNum type="alphaLcParenR"/>
            </a:pPr>
            <a:r>
              <a:rPr lang="en-US" dirty="0">
                <a:ea typeface="SimSun"/>
                <a:cs typeface="Mangal"/>
              </a:rPr>
              <a:t>Change your attitude to a more positive attitude</a:t>
            </a:r>
          </a:p>
          <a:p>
            <a:endParaRPr lang="en-US" dirty="0"/>
          </a:p>
        </p:txBody>
      </p:sp>
    </p:spTree>
    <p:extLst>
      <p:ext uri="{BB962C8B-B14F-4D97-AF65-F5344CB8AC3E}">
        <p14:creationId xmlns:p14="http://schemas.microsoft.com/office/powerpoint/2010/main" val="17475440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When is accepting the situation appropriate?</a:t>
            </a:r>
          </a:p>
          <a:p>
            <a:pPr marL="687388" marR="0" lvl="0" indent="-342900">
              <a:lnSpc>
                <a:spcPct val="115000"/>
              </a:lnSpc>
              <a:spcBef>
                <a:spcPts val="0"/>
              </a:spcBef>
              <a:spcAft>
                <a:spcPts val="0"/>
              </a:spcAft>
              <a:buFont typeface="+mj-lt"/>
              <a:buAutoNum type="alphaLcParenR"/>
            </a:pPr>
            <a:r>
              <a:rPr lang="en-US" dirty="0">
                <a:ea typeface="SimSun"/>
                <a:cs typeface="Mangal"/>
              </a:rPr>
              <a:t>You are doing so just to please others.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avoiding it or altering it would reduce your stress more than accepting it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When you feel you have no choice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Avoiding it or altering it would cause undue stress to you or another person</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tactic will help you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the situation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Passing it off to someone else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p:txBody>
      </p:sp>
    </p:spTree>
    <p:extLst>
      <p:ext uri="{BB962C8B-B14F-4D97-AF65-F5344CB8AC3E}">
        <p14:creationId xmlns:p14="http://schemas.microsoft.com/office/powerpoint/2010/main" val="972411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Instead of passing off a project and presenting it yourself, what could you gain from the experience?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Reduced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Powerlessness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Self-respect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Fear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4"/>
            </a:pPr>
            <a:r>
              <a:rPr lang="en-US" dirty="0">
                <a:ea typeface="SimSun"/>
                <a:cs typeface="Mangal"/>
              </a:rPr>
              <a:t>Who is credited for saying, “in this world nothing can be said to be certain, except death and taxes.”?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Abraham Lincoln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Eleanor Roosevelt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Benjamin Franklin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Winston Churchill</a:t>
            </a:r>
            <a:endParaRPr lang="en-US" dirty="0">
              <a:ea typeface="SimSun"/>
              <a:cs typeface="Mangal"/>
            </a:endParaRPr>
          </a:p>
        </p:txBody>
      </p:sp>
    </p:spTree>
    <p:extLst>
      <p:ext uri="{BB962C8B-B14F-4D97-AF65-F5344CB8AC3E}">
        <p14:creationId xmlns:p14="http://schemas.microsoft.com/office/powerpoint/2010/main" val="8865649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Which of these is not the appropriate time to accept the situation?</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 task must be done eventually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You are doing so just to please others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Avoiding it would cause stress to another person-to-person</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Visiting an unpleasant neighbor</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ea typeface="SimSun"/>
                <a:cs typeface="Mangal"/>
              </a:rPr>
              <a:t>Complete this sentence. Some people feel that accepting stressful situations and living through them makes them ____________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Altered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Confident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Powerless</a:t>
            </a:r>
            <a:endParaRPr lang="en-US" dirty="0"/>
          </a:p>
        </p:txBody>
      </p:sp>
    </p:spTree>
    <p:extLst>
      <p:ext uri="{BB962C8B-B14F-4D97-AF65-F5344CB8AC3E}">
        <p14:creationId xmlns:p14="http://schemas.microsoft.com/office/powerpoint/2010/main" val="30395596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another tactic that can help you accept a situation?</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Positive thinking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Crying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Going to the dentist</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ea typeface="SimSun"/>
                <a:cs typeface="Mangal"/>
              </a:rPr>
              <a:t>Which of these would not be gained from taking a turn presenting a team project? </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Respect from managers and co-workers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More confidence and experience when speaking in public</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Undue 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Self-respect</a:t>
            </a:r>
            <a:endParaRPr lang="en-US" dirty="0">
              <a:ea typeface="SimSun"/>
              <a:cs typeface="Mangal"/>
            </a:endParaRPr>
          </a:p>
          <a:p>
            <a:endParaRPr lang="en-US" dirty="0"/>
          </a:p>
        </p:txBody>
      </p:sp>
    </p:spTree>
    <p:extLst>
      <p:ext uri="{BB962C8B-B14F-4D97-AF65-F5344CB8AC3E}">
        <p14:creationId xmlns:p14="http://schemas.microsoft.com/office/powerpoint/2010/main" val="385132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solidFill>
                  <a:srgbClr val="000000"/>
                </a:solidFill>
                <a:ea typeface="SimSun"/>
                <a:cs typeface="Mangal"/>
              </a:rPr>
              <a:t>Which of these is a positive an example of a positive attitude?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Unpleasantness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Irritability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Respect for others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 following is not a lesson learned from this module?</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Cope with those things that cannot change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Deal with those things in life that may be unpleasant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Intimidate people to get your way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Change your attitude to a more positive attitude</a:t>
            </a:r>
            <a:endParaRPr lang="en-US" dirty="0">
              <a:ea typeface="SimSun"/>
              <a:cs typeface="Mangal"/>
            </a:endParaRPr>
          </a:p>
          <a:p>
            <a:endParaRPr lang="en-US" dirty="0"/>
          </a:p>
        </p:txBody>
      </p:sp>
    </p:spTree>
    <p:extLst>
      <p:ext uri="{BB962C8B-B14F-4D97-AF65-F5344CB8AC3E}">
        <p14:creationId xmlns:p14="http://schemas.microsoft.com/office/powerpoint/2010/main" val="19902188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Seven: Using Routines to Reduce Stress</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i="1" dirty="0">
                <a:latin typeface="Cambria"/>
                <a:ea typeface="Times New Roman"/>
                <a:cs typeface="Times New Roman"/>
              </a:rPr>
              <a:t>The better work men do is always done under stress and at great personal cost. </a:t>
            </a:r>
            <a:endParaRPr lang="en-US" i="1" dirty="0">
              <a:ea typeface="Times New Roman"/>
              <a:cs typeface="Times New Roman"/>
            </a:endParaRPr>
          </a:p>
          <a:p>
            <a:pPr algn="ctr">
              <a:lnSpc>
                <a:spcPct val="115000"/>
              </a:lnSpc>
              <a:spcBef>
                <a:spcPts val="0"/>
              </a:spcBef>
              <a:spcAft>
                <a:spcPts val="1000"/>
              </a:spcAft>
            </a:pPr>
            <a:r>
              <a:rPr lang="en-US" b="1" i="1" dirty="0">
                <a:latin typeface="Cambria"/>
                <a:ea typeface="Times New Roman"/>
                <a:cs typeface="Times New Roman"/>
              </a:rPr>
              <a:t>William Carlos Williams</a:t>
            </a:r>
            <a:endParaRPr lang="en-US" b="1" i="1" dirty="0">
              <a:ea typeface="Times New Roman"/>
              <a:cs typeface="Times New Roman"/>
            </a:endParaRPr>
          </a:p>
        </p:txBody>
      </p:sp>
      <p:sp>
        <p:nvSpPr>
          <p:cNvPr id="3" name="Content Placeholder 2"/>
          <p:cNvSpPr>
            <a:spLocks noGrp="1"/>
          </p:cNvSpPr>
          <p:nvPr>
            <p:ph type="body" sz="quarter" idx="11"/>
          </p:nvPr>
        </p:nvSpPr>
        <p:spPr/>
        <p:txBody>
          <a:bodyPr rtlCol="0">
            <a:normAutofit fontScale="92500"/>
          </a:bodyPr>
          <a:lstStyle/>
          <a:p>
            <a:pPr eaLnBrk="1" fontAlgn="auto" hangingPunct="1">
              <a:spcAft>
                <a:spcPts val="0"/>
              </a:spcAft>
              <a:defRPr/>
            </a:pPr>
            <a:r>
              <a:rPr lang="en-US" dirty="0"/>
              <a:t>Routines allow us to systematize the unchanging elements of our life, so that you can spend your energy on more worthwhile projects. </a:t>
            </a:r>
          </a:p>
          <a:p>
            <a:pPr eaLnBrk="1" fontAlgn="auto" hangingPunct="1">
              <a:spcAft>
                <a:spcPts val="0"/>
              </a:spcAft>
              <a:defRPr/>
            </a:pPr>
            <a:r>
              <a:rPr lang="en-US" dirty="0"/>
              <a:t>By planning meals in advance, having a system for chores, and using to-do lists, you can run a more efficient household and have fewer things to worry about.</a:t>
            </a:r>
            <a:endParaRPr lang="en-CA" dirty="0"/>
          </a:p>
          <a:p>
            <a:pPr eaLnBrk="1" fontAlgn="auto" hangingPunct="1">
              <a:spcAft>
                <a:spcPts val="0"/>
              </a:spcAft>
              <a:buFont typeface="Arial" pitchFamily="34" charset="0"/>
              <a:buChar char="•"/>
              <a:defRPr/>
            </a:pP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8D26C93-FDB7-41AF-899E-3B91593F9F07}"/>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pPr eaLnBrk="1" hangingPunct="1"/>
            <a:r>
              <a:rPr lang="en-US" dirty="0"/>
              <a:t>Planning Meals</a:t>
            </a:r>
          </a:p>
        </p:txBody>
      </p:sp>
      <p:grpSp>
        <p:nvGrpSpPr>
          <p:cNvPr id="2" name="Group 1">
            <a:extLst>
              <a:ext uri="{FF2B5EF4-FFF2-40B4-BE49-F238E27FC236}">
                <a16:creationId xmlns:a16="http://schemas.microsoft.com/office/drawing/2014/main" id="{7FE9BE18-8361-4676-B5A2-A9DC11FF4F31}"/>
              </a:ext>
            </a:extLst>
          </p:cNvPr>
          <p:cNvGrpSpPr/>
          <p:nvPr/>
        </p:nvGrpSpPr>
        <p:grpSpPr>
          <a:xfrm>
            <a:off x="457200" y="1601069"/>
            <a:ext cx="8229600" cy="4524223"/>
            <a:chOff x="457200" y="1601069"/>
            <a:chExt cx="8229600" cy="4524223"/>
          </a:xfrm>
        </p:grpSpPr>
        <p:sp>
          <p:nvSpPr>
            <p:cNvPr id="4" name="Freeform: Shape 3">
              <a:extLst>
                <a:ext uri="{FF2B5EF4-FFF2-40B4-BE49-F238E27FC236}">
                  <a16:creationId xmlns:a16="http://schemas.microsoft.com/office/drawing/2014/main" id="{967B1145-CCA7-402F-B40C-CB8A0ADF5730}"/>
                </a:ext>
              </a:extLst>
            </p:cNvPr>
            <p:cNvSpPr/>
            <p:nvPr/>
          </p:nvSpPr>
          <p:spPr>
            <a:xfrm>
              <a:off x="457200" y="1601069"/>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b="1" kern="1200" dirty="0"/>
                <a:t>Take an hour on the weekend to plan meals</a:t>
              </a:r>
            </a:p>
          </p:txBody>
        </p:sp>
        <p:sp>
          <p:nvSpPr>
            <p:cNvPr id="5" name="Freeform: Shape 4">
              <a:extLst>
                <a:ext uri="{FF2B5EF4-FFF2-40B4-BE49-F238E27FC236}">
                  <a16:creationId xmlns:a16="http://schemas.microsoft.com/office/drawing/2014/main" id="{EA691A8A-D921-4376-A390-DE2DD17CD572}"/>
                </a:ext>
              </a:extLst>
            </p:cNvPr>
            <p:cNvSpPr/>
            <p:nvPr/>
          </p:nvSpPr>
          <p:spPr>
            <a:xfrm>
              <a:off x="457200" y="2735282"/>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b="1" kern="1200" dirty="0"/>
                <a:t>Try to stay away from frozen and processed items</a:t>
              </a:r>
            </a:p>
          </p:txBody>
        </p:sp>
        <p:sp>
          <p:nvSpPr>
            <p:cNvPr id="6" name="Freeform: Shape 5">
              <a:extLst>
                <a:ext uri="{FF2B5EF4-FFF2-40B4-BE49-F238E27FC236}">
                  <a16:creationId xmlns:a16="http://schemas.microsoft.com/office/drawing/2014/main" id="{9931A231-5926-49A7-B2FF-9C6110532EDB}"/>
                </a:ext>
              </a:extLst>
            </p:cNvPr>
            <p:cNvSpPr/>
            <p:nvPr/>
          </p:nvSpPr>
          <p:spPr>
            <a:xfrm>
              <a:off x="457200" y="3869495"/>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b="1" kern="1200" dirty="0"/>
                <a:t>Try experimenting with slow cookers</a:t>
              </a:r>
            </a:p>
          </p:txBody>
        </p:sp>
        <p:sp>
          <p:nvSpPr>
            <p:cNvPr id="7" name="Freeform: Shape 6">
              <a:extLst>
                <a:ext uri="{FF2B5EF4-FFF2-40B4-BE49-F238E27FC236}">
                  <a16:creationId xmlns:a16="http://schemas.microsoft.com/office/drawing/2014/main" id="{4C0BFB3C-B7C3-4466-BBDF-728021C043B0}"/>
                </a:ext>
              </a:extLst>
            </p:cNvPr>
            <p:cNvSpPr/>
            <p:nvPr/>
          </p:nvSpPr>
          <p:spPr>
            <a:xfrm>
              <a:off x="457200" y="5003708"/>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b="1" kern="1200" dirty="0"/>
                <a:t>You’ll reduce stress and eat better</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56453F0-3980-4CF5-A101-5037C988484E}"/>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pPr eaLnBrk="1" hangingPunct="1"/>
            <a:r>
              <a:rPr lang="en-US" dirty="0"/>
              <a:t>Organizing Chores</a:t>
            </a:r>
          </a:p>
        </p:txBody>
      </p:sp>
      <p:grpSp>
        <p:nvGrpSpPr>
          <p:cNvPr id="2" name="Group 1">
            <a:extLst>
              <a:ext uri="{FF2B5EF4-FFF2-40B4-BE49-F238E27FC236}">
                <a16:creationId xmlns:a16="http://schemas.microsoft.com/office/drawing/2014/main" id="{8F111D34-A844-424B-B745-92DC4D880F86}"/>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046293D3-FC11-454F-B939-D974FC6277F7}"/>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C4F6232E-9FA4-4F70-9323-E6EDEEA5EB88}"/>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Build routines</a:t>
              </a:r>
            </a:p>
          </p:txBody>
        </p:sp>
        <p:sp>
          <p:nvSpPr>
            <p:cNvPr id="6" name="Oval 5">
              <a:extLst>
                <a:ext uri="{FF2B5EF4-FFF2-40B4-BE49-F238E27FC236}">
                  <a16:creationId xmlns:a16="http://schemas.microsoft.com/office/drawing/2014/main" id="{B6DE3A86-277A-42E6-9987-6970462AF10B}"/>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B75C791-1C5E-4D05-978F-CEFD7A44F403}"/>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Make a list</a:t>
              </a:r>
            </a:p>
          </p:txBody>
        </p:sp>
        <p:sp>
          <p:nvSpPr>
            <p:cNvPr id="8" name="Oval 7">
              <a:extLst>
                <a:ext uri="{FF2B5EF4-FFF2-40B4-BE49-F238E27FC236}">
                  <a16:creationId xmlns:a16="http://schemas.microsoft.com/office/drawing/2014/main" id="{A55544EB-107C-4BD5-B0B8-36B5F3FBDC0D}"/>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5C80DFE-F24D-4279-BA78-9F106A4C6D70}"/>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The whole family</a:t>
              </a:r>
            </a:p>
          </p:txBody>
        </p:sp>
        <p:sp>
          <p:nvSpPr>
            <p:cNvPr id="10" name="Oval 9">
              <a:extLst>
                <a:ext uri="{FF2B5EF4-FFF2-40B4-BE49-F238E27FC236}">
                  <a16:creationId xmlns:a16="http://schemas.microsoft.com/office/drawing/2014/main" id="{92234C3F-BE46-461C-B8EC-8F442B263F11}"/>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FBAE7B90-D1E3-4E1A-8F4A-B9291FAF63A0}"/>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b="1" kern="1200" dirty="0"/>
                <a:t>Rotate unpleasant tasks</a:t>
              </a:r>
            </a:p>
          </p:txBody>
        </p:sp>
        <p:sp>
          <p:nvSpPr>
            <p:cNvPr id="12" name="Oval 11">
              <a:extLst>
                <a:ext uri="{FF2B5EF4-FFF2-40B4-BE49-F238E27FC236}">
                  <a16:creationId xmlns:a16="http://schemas.microsoft.com/office/drawing/2014/main" id="{77112180-B419-47AE-953E-183EAAE724DE}"/>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31F9933-E6AD-4360-A6B2-C11E4DAD5B42}"/>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pPr eaLnBrk="1" hangingPunct="1"/>
            <a:r>
              <a:rPr lang="en-US" dirty="0"/>
              <a:t>Using a To-Do List</a:t>
            </a:r>
          </a:p>
        </p:txBody>
      </p:sp>
      <p:grpSp>
        <p:nvGrpSpPr>
          <p:cNvPr id="2" name="Group 1">
            <a:extLst>
              <a:ext uri="{FF2B5EF4-FFF2-40B4-BE49-F238E27FC236}">
                <a16:creationId xmlns:a16="http://schemas.microsoft.com/office/drawing/2014/main" id="{872B9C9D-E973-43C3-B6DB-4D2DE2DF9218}"/>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DD6E7BB9-653D-423D-B4C5-6202BFFF5284}"/>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92083"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Powerful life management tool</a:t>
              </a:r>
            </a:p>
          </p:txBody>
        </p:sp>
        <p:sp>
          <p:nvSpPr>
            <p:cNvPr id="5" name="Rectangle: Rounded Corners 4">
              <a:extLst>
                <a:ext uri="{FF2B5EF4-FFF2-40B4-BE49-F238E27FC236}">
                  <a16:creationId xmlns:a16="http://schemas.microsoft.com/office/drawing/2014/main" id="{72053919-5688-4FE4-A42B-E604D802F758}"/>
                </a:ext>
              </a:extLst>
            </p:cNvPr>
            <p:cNvSpPr/>
            <p:nvPr/>
          </p:nvSpPr>
          <p:spPr>
            <a:xfrm>
              <a:off x="562393" y="1705393"/>
              <a:ext cx="1645920" cy="841546"/>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CD8CAE4B-9514-4865-A28B-1053F6AA36D9}"/>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92083"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Home or work</a:t>
              </a:r>
            </a:p>
          </p:txBody>
        </p:sp>
        <p:sp>
          <p:nvSpPr>
            <p:cNvPr id="7" name="Rectangle: Rounded Corners 6">
              <a:extLst>
                <a:ext uri="{FF2B5EF4-FFF2-40B4-BE49-F238E27FC236}">
                  <a16:creationId xmlns:a16="http://schemas.microsoft.com/office/drawing/2014/main" id="{21B68F29-8E65-49E4-8F0A-3B7CC9EF4F0C}"/>
                </a:ext>
              </a:extLst>
            </p:cNvPr>
            <p:cNvSpPr/>
            <p:nvPr/>
          </p:nvSpPr>
          <p:spPr>
            <a:xfrm>
              <a:off x="562393" y="2862519"/>
              <a:ext cx="1645920" cy="841546"/>
            </a:xfrm>
            <a:prstGeom prst="roundRect">
              <a:avLst>
                <a:gd name="adj" fmla="val 10000"/>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E4ABE76A-C436-4ECB-81F1-3D0F0325D684}"/>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92083"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Transfer incomplete items</a:t>
              </a:r>
            </a:p>
          </p:txBody>
        </p:sp>
        <p:sp>
          <p:nvSpPr>
            <p:cNvPr id="9" name="Rectangle: Rounded Corners 8">
              <a:extLst>
                <a:ext uri="{FF2B5EF4-FFF2-40B4-BE49-F238E27FC236}">
                  <a16:creationId xmlns:a16="http://schemas.microsoft.com/office/drawing/2014/main" id="{76FB7F36-0233-4C0B-8196-CEB7B120C4BF}"/>
                </a:ext>
              </a:extLst>
            </p:cNvPr>
            <p:cNvSpPr/>
            <p:nvPr/>
          </p:nvSpPr>
          <p:spPr>
            <a:xfrm>
              <a:off x="562393" y="4019645"/>
              <a:ext cx="1645920" cy="841546"/>
            </a:xfrm>
            <a:prstGeom prst="roundRect">
              <a:avLst>
                <a:gd name="adj" fmla="val 10000"/>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CDA6E58F-D9BA-47CC-A937-1F448FA7ED64}"/>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92083" tIns="140970" rIns="140971"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Cross off completed items</a:t>
              </a:r>
            </a:p>
          </p:txBody>
        </p:sp>
        <p:sp>
          <p:nvSpPr>
            <p:cNvPr id="11" name="Rectangle: Rounded Corners 10">
              <a:extLst>
                <a:ext uri="{FF2B5EF4-FFF2-40B4-BE49-F238E27FC236}">
                  <a16:creationId xmlns:a16="http://schemas.microsoft.com/office/drawing/2014/main" id="{EBB8E33A-9104-4DE1-B52F-A10C02B86116}"/>
                </a:ext>
              </a:extLst>
            </p:cNvPr>
            <p:cNvSpPr/>
            <p:nvPr/>
          </p:nvSpPr>
          <p:spPr>
            <a:xfrm>
              <a:off x="562393" y="5176771"/>
              <a:ext cx="1645920" cy="841546"/>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ea typeface="SimSun"/>
                <a:cs typeface="Mangal"/>
              </a:rPr>
              <a:t>Prioritize</a:t>
            </a:r>
          </a:p>
          <a:p>
            <a:pPr marL="687388" marR="0" lvl="0" indent="-342900">
              <a:lnSpc>
                <a:spcPct val="115000"/>
              </a:lnSpc>
              <a:spcBef>
                <a:spcPts val="0"/>
              </a:spcBef>
              <a:spcAft>
                <a:spcPts val="0"/>
              </a:spcAft>
              <a:buFont typeface="+mj-lt"/>
              <a:buAutoNum type="alphaLcParenR"/>
            </a:pPr>
            <a:r>
              <a:rPr lang="en-US" dirty="0">
                <a:ea typeface="SimSun"/>
                <a:cs typeface="Mangal"/>
              </a:rPr>
              <a:t>Lose energy</a:t>
            </a: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Meal planning</a:t>
            </a: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a:p>
        </p:txBody>
      </p:sp>
    </p:spTree>
    <p:extLst>
      <p:ext uri="{BB962C8B-B14F-4D97-AF65-F5344CB8AC3E}">
        <p14:creationId xmlns:p14="http://schemas.microsoft.com/office/powerpoint/2010/main" val="1707804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ea typeface="SimSun"/>
                <a:cs typeface="Mangal"/>
              </a:rPr>
              <a:t>Load and unload the dishwasher</a:t>
            </a:r>
          </a:p>
          <a:p>
            <a:pPr marL="687388" marR="0" lvl="0" indent="-342900">
              <a:lnSpc>
                <a:spcPct val="115000"/>
              </a:lnSpc>
              <a:spcBef>
                <a:spcPts val="0"/>
              </a:spcBef>
              <a:spcAft>
                <a:spcPts val="0"/>
              </a:spcAft>
              <a:buFont typeface="+mj-lt"/>
              <a:buAutoNum type="alphaLcParenR"/>
            </a:pPr>
            <a:r>
              <a:rPr lang="en-US" dirty="0">
                <a:ea typeface="SimSun"/>
                <a:cs typeface="Mangal"/>
              </a:rPr>
              <a:t>Set the table</a:t>
            </a: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ea typeface="SimSun"/>
                <a:cs typeface="Mangal"/>
              </a:rPr>
              <a:t>Feed pets</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p:txBody>
      </p:sp>
    </p:spTree>
    <p:extLst>
      <p:ext uri="{BB962C8B-B14F-4D97-AF65-F5344CB8AC3E}">
        <p14:creationId xmlns:p14="http://schemas.microsoft.com/office/powerpoint/2010/main" val="16912687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Eliminate, lunch break</a:t>
            </a:r>
          </a:p>
          <a:p>
            <a:pPr marL="687388" marR="0" lvl="0" indent="-342900">
              <a:lnSpc>
                <a:spcPct val="115000"/>
              </a:lnSpc>
              <a:spcBef>
                <a:spcPts val="0"/>
              </a:spcBef>
              <a:spcAft>
                <a:spcPts val="0"/>
              </a:spcAft>
              <a:buFont typeface="+mj-lt"/>
              <a:buAutoNum type="alphaLcParenR"/>
            </a:pPr>
            <a:r>
              <a:rPr lang="en-US" dirty="0">
                <a:ea typeface="SimSun"/>
                <a:cs typeface="Mangal"/>
              </a:rPr>
              <a:t>Systematize, energy</a:t>
            </a:r>
          </a:p>
          <a:p>
            <a:pPr marL="344488" marR="0" lvl="0" indent="-344488">
              <a:lnSpc>
                <a:spcPct val="115000"/>
              </a:lnSpc>
              <a:spcBef>
                <a:spcPts val="1200"/>
              </a:spcBef>
              <a:spcAft>
                <a:spcPts val="1000"/>
              </a:spcAft>
              <a:buFont typeface="+mj-lt"/>
              <a:buAutoNum type="arabicPeriod" startAt="6"/>
            </a:pPr>
            <a:r>
              <a:rPr lang="en-US" dirty="0">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ea typeface="SimSun"/>
                <a:cs typeface="Mangal"/>
              </a:rPr>
              <a:t>Efficient environment</a:t>
            </a:r>
          </a:p>
          <a:p>
            <a:pPr marL="687388" marR="0" lvl="0" indent="-342900">
              <a:lnSpc>
                <a:spcPct val="115000"/>
              </a:lnSpc>
              <a:spcBef>
                <a:spcPts val="0"/>
              </a:spcBef>
              <a:spcAft>
                <a:spcPts val="0"/>
              </a:spcAft>
              <a:buFont typeface="+mj-lt"/>
              <a:buAutoNum type="alphaLcParenR"/>
            </a:pPr>
            <a:r>
              <a:rPr lang="en-US" dirty="0">
                <a:ea typeface="SimSun"/>
                <a:cs typeface="Mangal"/>
              </a:rPr>
              <a:t>Rigid workday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a:p>
        </p:txBody>
      </p:sp>
    </p:spTree>
    <p:extLst>
      <p:ext uri="{BB962C8B-B14F-4D97-AF65-F5344CB8AC3E}">
        <p14:creationId xmlns:p14="http://schemas.microsoft.com/office/powerpoint/2010/main" val="38029546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Order take-out everyday</a:t>
            </a:r>
          </a:p>
          <a:p>
            <a:pPr marL="687388" marR="0" lvl="0" indent="-342900">
              <a:lnSpc>
                <a:spcPct val="115000"/>
              </a:lnSpc>
              <a:spcBef>
                <a:spcPts val="0"/>
              </a:spcBef>
              <a:spcAft>
                <a:spcPts val="0"/>
              </a:spcAft>
              <a:buFont typeface="+mj-lt"/>
              <a:buAutoNum type="alphaLcParenR"/>
            </a:pPr>
            <a:r>
              <a:rPr lang="en-US" dirty="0">
                <a:ea typeface="SimSun"/>
                <a:cs typeface="Mangal"/>
              </a:rPr>
              <a:t>Eat on the go</a:t>
            </a:r>
          </a:p>
          <a:p>
            <a:pPr marL="687388" marR="0" lvl="0" indent="-342900">
              <a:lnSpc>
                <a:spcPct val="115000"/>
              </a:lnSpc>
              <a:spcBef>
                <a:spcPts val="0"/>
              </a:spcBef>
              <a:spcAft>
                <a:spcPts val="0"/>
              </a:spcAft>
              <a:buFont typeface="+mj-lt"/>
              <a:buAutoNum type="alphaLcParenR"/>
            </a:pPr>
            <a:r>
              <a:rPr lang="en-US" dirty="0">
                <a:ea typeface="SimSun"/>
                <a:cs typeface="Mangal"/>
              </a:rPr>
              <a:t>Plan meals</a:t>
            </a:r>
          </a:p>
          <a:p>
            <a:pPr marL="344488" marR="0" lvl="0" indent="-344488">
              <a:lnSpc>
                <a:spcPct val="115000"/>
              </a:lnSpc>
              <a:spcBef>
                <a:spcPts val="1200"/>
              </a:spcBef>
              <a:spcAft>
                <a:spcPts val="1000"/>
              </a:spcAft>
              <a:buFont typeface="+mj-lt"/>
              <a:buAutoNum type="arabicPeriod" startAt="8"/>
            </a:pPr>
            <a:r>
              <a:rPr lang="en-US" dirty="0">
                <a:ea typeface="SimSun"/>
                <a:cs typeface="Mangal"/>
              </a:rPr>
              <a:t>When in the grocery store you should stick to the _______ _________?</a:t>
            </a:r>
          </a:p>
          <a:p>
            <a:pPr marL="687388" marR="0" lvl="0" indent="-342900">
              <a:lnSpc>
                <a:spcPct val="115000"/>
              </a:lnSpc>
              <a:spcBef>
                <a:spcPts val="0"/>
              </a:spcBef>
              <a:spcAft>
                <a:spcPts val="0"/>
              </a:spcAft>
              <a:buFont typeface="+mj-lt"/>
              <a:buAutoNum type="alphaLcParenR"/>
            </a:pPr>
            <a:r>
              <a:rPr lang="en-US" dirty="0">
                <a:ea typeface="SimSun"/>
                <a:cs typeface="Mangal"/>
              </a:rPr>
              <a:t>Frozen food aisles</a:t>
            </a:r>
          </a:p>
          <a:p>
            <a:pPr marL="687388" marR="0" lvl="0" indent="-342900">
              <a:lnSpc>
                <a:spcPct val="115000"/>
              </a:lnSpc>
              <a:spcBef>
                <a:spcPts val="0"/>
              </a:spcBef>
              <a:spcAft>
                <a:spcPts val="0"/>
              </a:spcAft>
              <a:buFont typeface="+mj-lt"/>
              <a:buAutoNum type="alphaLcParenR"/>
            </a:pPr>
            <a:r>
              <a:rPr lang="en-US" dirty="0">
                <a:ea typeface="SimSun"/>
                <a:cs typeface="Mangal"/>
              </a:rPr>
              <a:t>Processed food aisles</a:t>
            </a:r>
          </a:p>
          <a:p>
            <a:pPr marL="687388" marR="0" lvl="0" indent="-342900">
              <a:lnSpc>
                <a:spcPct val="115000"/>
              </a:lnSpc>
              <a:spcBef>
                <a:spcPts val="0"/>
              </a:spcBef>
              <a:spcAft>
                <a:spcPts val="0"/>
              </a:spcAft>
              <a:buFont typeface="+mj-lt"/>
              <a:buAutoNum type="alphaLcParenR"/>
            </a:pPr>
            <a:r>
              <a:rPr lang="en-US" dirty="0">
                <a:ea typeface="SimSun"/>
                <a:cs typeface="Mangal"/>
              </a:rPr>
              <a:t>Candy aisles</a:t>
            </a:r>
          </a:p>
          <a:p>
            <a:pPr marL="687388" marR="0" lvl="0" indent="-342900">
              <a:lnSpc>
                <a:spcPct val="115000"/>
              </a:lnSpc>
              <a:spcBef>
                <a:spcPts val="0"/>
              </a:spcBef>
              <a:spcAft>
                <a:spcPts val="0"/>
              </a:spcAft>
              <a:buFont typeface="+mj-lt"/>
              <a:buAutoNum type="alphaLcParenR"/>
            </a:pPr>
            <a:r>
              <a:rPr lang="en-US" dirty="0">
                <a:ea typeface="SimSun"/>
                <a:cs typeface="Mangal"/>
              </a:rPr>
              <a:t>Outer perimeter of store</a:t>
            </a:r>
          </a:p>
          <a:p>
            <a:endParaRPr lang="en-US" dirty="0"/>
          </a:p>
        </p:txBody>
      </p:sp>
    </p:spTree>
    <p:extLst>
      <p:ext uri="{BB962C8B-B14F-4D97-AF65-F5344CB8AC3E}">
        <p14:creationId xmlns:p14="http://schemas.microsoft.com/office/powerpoint/2010/main" val="6681183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Canned meats</a:t>
            </a:r>
          </a:p>
          <a:p>
            <a:pPr marL="687388" marR="0" lvl="0" indent="-342900">
              <a:lnSpc>
                <a:spcPct val="115000"/>
              </a:lnSpc>
              <a:spcBef>
                <a:spcPts val="0"/>
              </a:spcBef>
              <a:spcAft>
                <a:spcPts val="0"/>
              </a:spcAft>
              <a:buFont typeface="+mj-lt"/>
              <a:buAutoNum type="alphaLcParenR"/>
            </a:pPr>
            <a:r>
              <a:rPr lang="en-US" dirty="0">
                <a:ea typeface="SimSun"/>
                <a:cs typeface="Mangal"/>
              </a:rPr>
              <a:t>Pre-grated cheese</a:t>
            </a:r>
          </a:p>
          <a:p>
            <a:pPr marL="687388" marR="0" lvl="0" indent="-342900">
              <a:lnSpc>
                <a:spcPct val="115000"/>
              </a:lnSpc>
              <a:spcBef>
                <a:spcPts val="0"/>
              </a:spcBef>
              <a:spcAft>
                <a:spcPts val="0"/>
              </a:spcAft>
              <a:buFont typeface="+mj-lt"/>
              <a:buAutoNum type="alphaLcParenR"/>
            </a:pPr>
            <a:r>
              <a:rPr lang="en-US" dirty="0">
                <a:ea typeface="SimSun"/>
                <a:cs typeface="Mangal"/>
              </a:rPr>
              <a:t>Sugary cereals</a:t>
            </a: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ea typeface="SimSun"/>
                <a:cs typeface="Mangal"/>
              </a:rPr>
              <a:t>Theme nights</a:t>
            </a:r>
          </a:p>
          <a:p>
            <a:pPr marL="687388" marR="0" lvl="0" indent="-342900">
              <a:lnSpc>
                <a:spcPct val="115000"/>
              </a:lnSpc>
              <a:spcBef>
                <a:spcPts val="0"/>
              </a:spcBef>
              <a:spcAft>
                <a:spcPts val="0"/>
              </a:spcAft>
              <a:buFont typeface="+mj-lt"/>
              <a:buAutoNum type="alphaLcParenR"/>
            </a:pPr>
            <a:r>
              <a:rPr lang="en-US" dirty="0">
                <a:ea typeface="SimSun"/>
                <a:cs typeface="Mangal"/>
              </a:rPr>
              <a:t>Experimenting with slow cookers</a:t>
            </a:r>
          </a:p>
          <a:p>
            <a:pPr marL="687388" marR="0" lvl="0" indent="-342900">
              <a:lnSpc>
                <a:spcPct val="115000"/>
              </a:lnSpc>
              <a:spcBef>
                <a:spcPts val="0"/>
              </a:spcBef>
              <a:spcAft>
                <a:spcPts val="0"/>
              </a:spcAft>
              <a:buFont typeface="+mj-lt"/>
              <a:buAutoNum type="alphaLcParenR"/>
            </a:pPr>
            <a:r>
              <a:rPr lang="en-US" dirty="0">
                <a:ea typeface="SimSun"/>
                <a:cs typeface="Mangal"/>
              </a:rPr>
              <a:t>Stocking up on frozen fruits</a:t>
            </a:r>
          </a:p>
          <a:p>
            <a:pPr marL="687388" marR="0" lvl="0" indent="-342900">
              <a:lnSpc>
                <a:spcPct val="115000"/>
              </a:lnSpc>
              <a:spcBef>
                <a:spcPts val="0"/>
              </a:spcBef>
              <a:spcAft>
                <a:spcPts val="0"/>
              </a:spcAft>
              <a:buFont typeface="+mj-lt"/>
              <a:buAutoNum type="alphaLcParenR"/>
            </a:pPr>
            <a:r>
              <a:rPr lang="en-US" dirty="0">
                <a:ea typeface="SimSun"/>
                <a:cs typeface="Mangal"/>
              </a:rPr>
              <a:t>Ordering out nightly</a:t>
            </a:r>
          </a:p>
          <a:p>
            <a:endParaRPr lang="en-US" dirty="0"/>
          </a:p>
        </p:txBody>
      </p:sp>
    </p:spTree>
    <p:extLst>
      <p:ext uri="{BB962C8B-B14F-4D97-AF65-F5344CB8AC3E}">
        <p14:creationId xmlns:p14="http://schemas.microsoft.com/office/powerpoint/2010/main" val="1142218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SimSun"/>
                <a:cs typeface="Mangal"/>
              </a:rPr>
              <a:t>What do routines allow us to do?</a:t>
            </a:r>
          </a:p>
          <a:p>
            <a:pPr marL="687388" marR="0" lvl="0" indent="-342900">
              <a:lnSpc>
                <a:spcPct val="115000"/>
              </a:lnSpc>
              <a:spcBef>
                <a:spcPts val="0"/>
              </a:spcBef>
              <a:spcAft>
                <a:spcPts val="0"/>
              </a:spcAft>
              <a:buFont typeface="+mj-lt"/>
              <a:buAutoNum type="alphaLcParenR"/>
            </a:pPr>
            <a:r>
              <a:rPr lang="en-US" dirty="0">
                <a:ea typeface="SimSun"/>
                <a:cs typeface="Mangal"/>
              </a:rPr>
              <a:t>Increase stress</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Lose energy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Thrive on chaos</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is one thing you can plan in advance to have a more efficient environment?</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Meal planning</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Interruptions</a:t>
            </a:r>
          </a:p>
          <a:p>
            <a:pPr marL="687388" marR="0" lvl="0" indent="-342900">
              <a:lnSpc>
                <a:spcPct val="115000"/>
              </a:lnSpc>
              <a:spcBef>
                <a:spcPts val="0"/>
              </a:spcBef>
              <a:spcAft>
                <a:spcPts val="0"/>
              </a:spcAft>
              <a:buFont typeface="+mj-lt"/>
              <a:buAutoNum type="alphaLcParenR"/>
            </a:pPr>
            <a:r>
              <a:rPr lang="en-US" dirty="0">
                <a:ea typeface="SimSun"/>
                <a:cs typeface="Mangal"/>
              </a:rPr>
              <a:t>Weather</a:t>
            </a:r>
          </a:p>
          <a:p>
            <a:pPr marL="687388" marR="0" lvl="0" indent="-342900">
              <a:lnSpc>
                <a:spcPct val="115000"/>
              </a:lnSpc>
              <a:spcBef>
                <a:spcPts val="0"/>
              </a:spcBef>
              <a:spcAft>
                <a:spcPts val="0"/>
              </a:spcAft>
              <a:buFont typeface="+mj-lt"/>
              <a:buAutoNum type="alphaLcParenR"/>
            </a:pPr>
            <a:r>
              <a:rPr lang="en-US" dirty="0">
                <a:ea typeface="SimSun"/>
                <a:cs typeface="Mangal"/>
              </a:rPr>
              <a:t>Deadlines</a:t>
            </a:r>
          </a:p>
          <a:p>
            <a:endParaRPr lang="en-US" dirty="0"/>
          </a:p>
        </p:txBody>
      </p:sp>
    </p:spTree>
    <p:extLst>
      <p:ext uri="{BB962C8B-B14F-4D97-AF65-F5344CB8AC3E}">
        <p14:creationId xmlns:p14="http://schemas.microsoft.com/office/powerpoint/2010/main" val="4551549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4488" marR="0" lvl="0" indent="-344488">
              <a:lnSpc>
                <a:spcPct val="115000"/>
              </a:lnSpc>
              <a:spcBef>
                <a:spcPts val="1200"/>
              </a:spcBef>
              <a:spcAft>
                <a:spcPts val="1000"/>
              </a:spcAft>
              <a:buFont typeface="+mj-lt"/>
              <a:buAutoNum type="arabicPeriod" startAt="3"/>
            </a:pPr>
            <a:r>
              <a:rPr lang="en-US" dirty="0">
                <a:ea typeface="SimSun"/>
                <a:cs typeface="Mangal"/>
              </a:rPr>
              <a:t>Name one task that younger children can do to help at home.</a:t>
            </a:r>
          </a:p>
          <a:p>
            <a:pPr marL="687388" marR="0" lvl="0" indent="-342900">
              <a:lnSpc>
                <a:spcPct val="115000"/>
              </a:lnSpc>
              <a:spcBef>
                <a:spcPts val="0"/>
              </a:spcBef>
              <a:spcAft>
                <a:spcPts val="0"/>
              </a:spcAft>
              <a:buFont typeface="+mj-lt"/>
              <a:buAutoNum type="alphaLcParenR"/>
            </a:pPr>
            <a:r>
              <a:rPr lang="en-US" dirty="0">
                <a:ea typeface="SimSun"/>
                <a:cs typeface="Mangal"/>
              </a:rPr>
              <a:t>Help cook meals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Load and unload the dishwasher</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Set the table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ea typeface="SimSun"/>
                <a:cs typeface="Mangal"/>
              </a:rPr>
              <a:t>Fold laundry</a:t>
            </a:r>
          </a:p>
          <a:p>
            <a:pPr marL="344488" marR="0" lvl="0" indent="-344488">
              <a:lnSpc>
                <a:spcPct val="115000"/>
              </a:lnSpc>
              <a:spcBef>
                <a:spcPts val="1200"/>
              </a:spcBef>
              <a:spcAft>
                <a:spcPts val="1000"/>
              </a:spcAft>
              <a:buFont typeface="+mj-lt"/>
              <a:buAutoNum type="arabicPeriod" startAt="4"/>
            </a:pPr>
            <a:r>
              <a:rPr lang="en-US" dirty="0">
                <a:ea typeface="SimSun"/>
                <a:cs typeface="Mangal"/>
              </a:rPr>
              <a:t>How can older children help with tasks?</a:t>
            </a:r>
          </a:p>
          <a:p>
            <a:pPr marL="687388" marR="0" lvl="0" indent="-342900">
              <a:lnSpc>
                <a:spcPct val="115000"/>
              </a:lnSpc>
              <a:spcBef>
                <a:spcPts val="0"/>
              </a:spcBef>
              <a:spcAft>
                <a:spcPts val="0"/>
              </a:spcAft>
              <a:buFont typeface="+mj-lt"/>
              <a:buAutoNum type="alphaLcParenR"/>
            </a:pPr>
            <a:r>
              <a:rPr lang="en-US" dirty="0">
                <a:ea typeface="SimSun"/>
                <a:cs typeface="Mangal"/>
              </a:rPr>
              <a:t>Make their bed</a:t>
            </a:r>
          </a:p>
          <a:p>
            <a:pPr marL="687388" marR="0" lvl="0" indent="-342900">
              <a:lnSpc>
                <a:spcPct val="115000"/>
              </a:lnSpc>
              <a:spcBef>
                <a:spcPts val="0"/>
              </a:spcBef>
              <a:spcAft>
                <a:spcPts val="0"/>
              </a:spcAft>
              <a:buFont typeface="+mj-lt"/>
              <a:buAutoNum type="alphaLcParenR"/>
            </a:pPr>
            <a:r>
              <a:rPr lang="en-US" dirty="0">
                <a:ea typeface="SimSun"/>
                <a:cs typeface="Mangal"/>
              </a:rPr>
              <a:t>Sort laundry</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Feed pets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Help cook meals</a:t>
            </a:r>
            <a:endParaRPr lang="en-US" dirty="0">
              <a:ea typeface="SimSun"/>
              <a:cs typeface="Mangal"/>
            </a:endParaRPr>
          </a:p>
        </p:txBody>
      </p:sp>
    </p:spTree>
    <p:extLst>
      <p:ext uri="{BB962C8B-B14F-4D97-AF65-F5344CB8AC3E}">
        <p14:creationId xmlns:p14="http://schemas.microsoft.com/office/powerpoint/2010/main" val="12389809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4488" marR="0" lvl="0" indent="-344488">
              <a:lnSpc>
                <a:spcPct val="115000"/>
              </a:lnSpc>
              <a:spcBef>
                <a:spcPts val="1200"/>
              </a:spcBef>
              <a:spcAft>
                <a:spcPts val="1000"/>
              </a:spcAft>
              <a:buFont typeface="+mj-lt"/>
              <a:buAutoNum type="arabicPeriod" startAt="5"/>
            </a:pPr>
            <a:r>
              <a:rPr lang="en-US" dirty="0">
                <a:ea typeface="SimSun"/>
                <a:cs typeface="Mangal"/>
              </a:rPr>
              <a:t>Complete this sentence. Routines allow us to _______________ the unchanging elements in our life, so that you can spend your ______________ on more worthwhile projects.</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Avoid, money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Alter, time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Eliminate, lunch break</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Systematize, energy</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6"/>
            </a:pPr>
            <a:r>
              <a:rPr lang="en-US" dirty="0">
                <a:solidFill>
                  <a:srgbClr val="000000"/>
                </a:solidFill>
                <a:ea typeface="SimSun"/>
                <a:cs typeface="Mangal"/>
              </a:rPr>
              <a:t>Having a system of chores and using to-do lists can make you run a more ____________?</a:t>
            </a: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Efficient environment</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Rigid workday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Stressful household</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Scattered work area</a:t>
            </a:r>
            <a:endParaRPr lang="en-US" dirty="0">
              <a:ea typeface="SimSun"/>
              <a:cs typeface="Mangal"/>
            </a:endParaRPr>
          </a:p>
          <a:p>
            <a:endParaRPr lang="en-US" dirty="0"/>
          </a:p>
        </p:txBody>
      </p:sp>
    </p:spTree>
    <p:extLst>
      <p:ext uri="{BB962C8B-B14F-4D97-AF65-F5344CB8AC3E}">
        <p14:creationId xmlns:p14="http://schemas.microsoft.com/office/powerpoint/2010/main" val="14636681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7"/>
            </a:pPr>
            <a:r>
              <a:rPr lang="en-US" dirty="0">
                <a:ea typeface="SimSun"/>
                <a:cs typeface="Mangal"/>
              </a:rPr>
              <a:t>Which of these is an example of how to make a proper meal?</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Shop daily for dinner supplies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Order take-out everyday</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Eat on the go</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Plan meals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8"/>
            </a:pPr>
            <a:r>
              <a:rPr lang="en-US" dirty="0">
                <a:solidFill>
                  <a:srgbClr val="000000"/>
                </a:solidFill>
                <a:ea typeface="SimSun"/>
                <a:cs typeface="Mangal"/>
              </a:rPr>
              <a:t>When in the grocery store you should stick to the _______ _________?</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Frozen 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Processed food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Candy aisles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Outer perimeter of store</a:t>
            </a:r>
            <a:endParaRPr lang="en-US" dirty="0">
              <a:ea typeface="SimSun"/>
              <a:cs typeface="Mangal"/>
            </a:endParaRPr>
          </a:p>
          <a:p>
            <a:endParaRPr lang="en-US" dirty="0"/>
          </a:p>
        </p:txBody>
      </p:sp>
    </p:spTree>
    <p:extLst>
      <p:ext uri="{BB962C8B-B14F-4D97-AF65-F5344CB8AC3E}">
        <p14:creationId xmlns:p14="http://schemas.microsoft.com/office/powerpoint/2010/main" val="28234762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4488" marR="0" lvl="0" indent="-344488">
              <a:lnSpc>
                <a:spcPct val="115000"/>
              </a:lnSpc>
              <a:spcBef>
                <a:spcPts val="1200"/>
              </a:spcBef>
              <a:spcAft>
                <a:spcPts val="1000"/>
              </a:spcAft>
              <a:buFont typeface="+mj-lt"/>
              <a:buAutoNum type="arabicPeriod" startAt="9"/>
            </a:pPr>
            <a:r>
              <a:rPr lang="en-US" dirty="0">
                <a:ea typeface="SimSun"/>
                <a:cs typeface="Mangal"/>
              </a:rPr>
              <a:t>In the store you should take advantage of non-processed shortcuts like __________?</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Ice cream</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Canned meats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Pre-grated cheese</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Sugary cereals</a:t>
            </a:r>
            <a:endParaRPr lang="en-US" dirty="0">
              <a:ea typeface="SimSun"/>
              <a:cs typeface="Mangal"/>
            </a:endParaRPr>
          </a:p>
          <a:p>
            <a:pPr marL="344488" marR="0" lvl="0" indent="-344488">
              <a:lnSpc>
                <a:spcPct val="115000"/>
              </a:lnSpc>
              <a:spcBef>
                <a:spcPts val="1200"/>
              </a:spcBef>
              <a:spcAft>
                <a:spcPts val="1000"/>
              </a:spcAft>
              <a:buFont typeface="+mj-lt"/>
              <a:buAutoNum type="arabicPeriod" startAt="10"/>
            </a:pPr>
            <a:r>
              <a:rPr lang="en-US" dirty="0">
                <a:ea typeface="SimSun"/>
                <a:cs typeface="Mangal"/>
              </a:rPr>
              <a:t>Which of these is not an example of how to make proper meals a part of your household?</a:t>
            </a: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Theme nights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Experimenting with slow cookers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000000"/>
                </a:solidFill>
                <a:ea typeface="SimSun"/>
                <a:cs typeface="Mangal"/>
              </a:rPr>
              <a:t>Stocking up on frozen fruits</a:t>
            </a:r>
            <a:endParaRPr lang="en-US" dirty="0">
              <a:ea typeface="SimSun"/>
              <a:cs typeface="Mangal"/>
            </a:endParaRPr>
          </a:p>
          <a:p>
            <a:pPr marL="687388" marR="0" lvl="0" indent="-342900">
              <a:lnSpc>
                <a:spcPct val="115000"/>
              </a:lnSpc>
              <a:spcBef>
                <a:spcPts val="0"/>
              </a:spcBef>
              <a:spcAft>
                <a:spcPts val="0"/>
              </a:spcAft>
              <a:buFont typeface="+mj-lt"/>
              <a:buAutoNum type="alphaLcParenR"/>
            </a:pPr>
            <a:r>
              <a:rPr lang="en-US" dirty="0">
                <a:solidFill>
                  <a:srgbClr val="FF0000"/>
                </a:solidFill>
                <a:ea typeface="SimSun"/>
                <a:cs typeface="Mangal"/>
              </a:rPr>
              <a:t>Ordering out nightly</a:t>
            </a:r>
            <a:endParaRPr lang="en-US" dirty="0">
              <a:ea typeface="SimSun"/>
              <a:cs typeface="Mangal"/>
            </a:endParaRPr>
          </a:p>
          <a:p>
            <a:endParaRPr lang="en-US" dirty="0"/>
          </a:p>
        </p:txBody>
      </p:sp>
    </p:spTree>
    <p:extLst>
      <p:ext uri="{BB962C8B-B14F-4D97-AF65-F5344CB8AC3E}">
        <p14:creationId xmlns:p14="http://schemas.microsoft.com/office/powerpoint/2010/main" val="14153818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600" dirty="0"/>
              <a:t>Module Eight: Environmental Relaxation Techniques</a:t>
            </a:r>
          </a:p>
        </p:txBody>
      </p:sp>
      <p:sp>
        <p:nvSpPr>
          <p:cNvPr id="4" name="Text Placeholder 3"/>
          <p:cNvSpPr>
            <a:spLocks noGrp="1"/>
          </p:cNvSpPr>
          <p:nvPr>
            <p:ph type="body" sz="quarter" idx="10"/>
          </p:nvPr>
        </p:nvSpPr>
        <p:spPr/>
        <p:txBody>
          <a:bodyPr rtlCol="0">
            <a:noAutofit/>
          </a:bodyPr>
          <a:lstStyle/>
          <a:p>
            <a:pPr>
              <a:lnSpc>
                <a:spcPct val="115000"/>
              </a:lnSpc>
              <a:spcBef>
                <a:spcPts val="0"/>
              </a:spcBef>
              <a:spcAft>
                <a:spcPts val="1000"/>
              </a:spcAft>
            </a:pPr>
            <a:r>
              <a:rPr lang="en-US" sz="2800" i="1" dirty="0">
                <a:latin typeface="Cambria"/>
                <a:ea typeface="Times New Roman"/>
                <a:cs typeface="Times New Roman"/>
              </a:rPr>
              <a:t>It's not stress that kills us; it is our reaction to it.</a:t>
            </a:r>
            <a:endParaRPr lang="en-US" sz="2800" i="1" dirty="0">
              <a:ea typeface="Times New Roman"/>
              <a:cs typeface="Times New Roman"/>
            </a:endParaRPr>
          </a:p>
          <a:p>
            <a:pPr algn="ctr">
              <a:lnSpc>
                <a:spcPct val="115000"/>
              </a:lnSpc>
              <a:spcBef>
                <a:spcPts val="0"/>
              </a:spcBef>
              <a:spcAft>
                <a:spcPts val="1000"/>
              </a:spcAft>
            </a:pPr>
            <a:r>
              <a:rPr lang="en-US" sz="2800" b="1" i="1" dirty="0">
                <a:latin typeface="Cambria"/>
                <a:ea typeface="Times New Roman"/>
                <a:cs typeface="Times New Roman"/>
              </a:rPr>
              <a:t>Hans Selye</a:t>
            </a:r>
            <a:endParaRPr lang="en-US" sz="2800" b="1" i="1" dirty="0">
              <a:ea typeface="Times New Roman"/>
              <a:cs typeface="Times New Roman"/>
            </a:endParaRPr>
          </a:p>
        </p:txBody>
      </p:sp>
      <p:sp>
        <p:nvSpPr>
          <p:cNvPr id="38915" name="Content Placeholder 2"/>
          <p:cNvSpPr>
            <a:spLocks noGrp="1"/>
          </p:cNvSpPr>
          <p:nvPr>
            <p:ph type="body" sz="quarter" idx="11"/>
          </p:nvPr>
        </p:nvSpPr>
        <p:spPr/>
        <p:txBody>
          <a:bodyPr/>
          <a:lstStyle/>
          <a:p>
            <a:pPr eaLnBrk="1" hangingPunct="1"/>
            <a:r>
              <a:rPr lang="en-US" dirty="0"/>
              <a:t>So far, we have talked about how to create a stress-reducing lifestyle, and how to reduce the impact of stressful situations. </a:t>
            </a:r>
          </a:p>
          <a:p>
            <a:pPr eaLnBrk="1" hangingPunct="1"/>
            <a:r>
              <a:rPr lang="en-US" dirty="0"/>
              <a:t>Despite all these preventative steps, stress will still happen. When it does, it’s important to have some tools to keep cool.</a:t>
            </a:r>
            <a:endParaRPr lang="en-CA" dirty="0"/>
          </a:p>
          <a:p>
            <a:pPr eaLnBrk="1" hangingPunct="1"/>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012D7B-2628-444A-9D73-F497DC41B52F}"/>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pPr eaLnBrk="1" hangingPunct="1"/>
            <a:r>
              <a:rPr lang="en-US" dirty="0"/>
              <a:t>Finding a Sanctuary</a:t>
            </a:r>
          </a:p>
        </p:txBody>
      </p:sp>
      <p:grpSp>
        <p:nvGrpSpPr>
          <p:cNvPr id="2" name="Group 1">
            <a:extLst>
              <a:ext uri="{FF2B5EF4-FFF2-40B4-BE49-F238E27FC236}">
                <a16:creationId xmlns:a16="http://schemas.microsoft.com/office/drawing/2014/main" id="{AEBC5C1A-4D2A-4448-B5D9-109D9417E1B0}"/>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1703EA94-0FEF-4262-9C6D-548F463E9D14}"/>
                </a:ext>
              </a:extLst>
            </p:cNvPr>
            <p:cNvSpPr/>
            <p:nvPr/>
          </p:nvSpPr>
          <p:spPr>
            <a:xfrm>
              <a:off x="457200"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AF09CECB-C30E-4D5B-834C-A028F8862B96}"/>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9550" tIns="209550" rIns="209550" bIns="3377722"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Useful tool</a:t>
              </a:r>
            </a:p>
          </p:txBody>
        </p:sp>
        <p:sp>
          <p:nvSpPr>
            <p:cNvPr id="6" name="Partial Circle 5">
              <a:extLst>
                <a:ext uri="{FF2B5EF4-FFF2-40B4-BE49-F238E27FC236}">
                  <a16:creationId xmlns:a16="http://schemas.microsoft.com/office/drawing/2014/main" id="{9C35224B-EA92-47AA-A322-1BAFB01EFBDC}"/>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11318EAD-F114-48BB-A4E8-21521A088E8B}"/>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9550" tIns="209550" rIns="209550" bIns="1793636"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Temporary escape</a:t>
              </a:r>
            </a:p>
          </p:txBody>
        </p:sp>
        <p:sp>
          <p:nvSpPr>
            <p:cNvPr id="8" name="Partial Circle 7">
              <a:extLst>
                <a:ext uri="{FF2B5EF4-FFF2-40B4-BE49-F238E27FC236}">
                  <a16:creationId xmlns:a16="http://schemas.microsoft.com/office/drawing/2014/main" id="{3C14511B-1104-4541-AE32-C48B808931F0}"/>
                </a:ext>
              </a:extLst>
            </p:cNvPr>
            <p:cNvSpPr/>
            <p:nvPr/>
          </p:nvSpPr>
          <p:spPr>
            <a:xfrm>
              <a:off x="2041287"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B00C3854-B3D2-41A7-A618-9D6A56FB2180}"/>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b="1" kern="1200" dirty="0">
                  <a:solidFill>
                    <a:schemeClr val="bg1"/>
                  </a:solidFill>
                </a:rPr>
                <a:t>Visualization</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6841AED-2709-453E-9CAD-19906C87EC11}"/>
              </a:ext>
            </a:extLst>
          </p:cNvPr>
          <p:cNvSpPr>
            <a:spLocks noGrp="1"/>
          </p:cNvSpPr>
          <p:nvPr>
            <p:ph sz="quarter" idx="11"/>
          </p:nvPr>
        </p:nvSpPr>
        <p:spPr/>
        <p:txBody>
          <a:bodyPr/>
          <a:lstStyle/>
          <a:p>
            <a:endParaRPr lang="en-US"/>
          </a:p>
        </p:txBody>
      </p:sp>
      <p:sp>
        <p:nvSpPr>
          <p:cNvPr id="40963" name="Title 1"/>
          <p:cNvSpPr>
            <a:spLocks noGrp="1"/>
          </p:cNvSpPr>
          <p:nvPr>
            <p:ph type="title"/>
          </p:nvPr>
        </p:nvSpPr>
        <p:spPr/>
        <p:txBody>
          <a:bodyPr/>
          <a:lstStyle/>
          <a:p>
            <a:pPr eaLnBrk="1" hangingPunct="1"/>
            <a:r>
              <a:rPr lang="en-US" dirty="0"/>
              <a:t>Using Music</a:t>
            </a:r>
          </a:p>
        </p:txBody>
      </p:sp>
      <p:grpSp>
        <p:nvGrpSpPr>
          <p:cNvPr id="2" name="Group 1">
            <a:extLst>
              <a:ext uri="{FF2B5EF4-FFF2-40B4-BE49-F238E27FC236}">
                <a16:creationId xmlns:a16="http://schemas.microsoft.com/office/drawing/2014/main" id="{CBC3F596-A2F3-4035-B653-67471B40CC65}"/>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8A51E208-E44B-46EA-84BC-B00BC2BFB1E2}"/>
                </a:ext>
              </a:extLst>
            </p:cNvPr>
            <p:cNvSpPr/>
            <p:nvPr/>
          </p:nvSpPr>
          <p:spPr>
            <a:xfrm>
              <a:off x="457200" y="2031681"/>
              <a:ext cx="8229600" cy="6300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9EAD3EE-B49F-4A8E-8618-3F6F2D9E0419}"/>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Powerful effect on our body</a:t>
              </a:r>
            </a:p>
          </p:txBody>
        </p:sp>
        <p:sp>
          <p:nvSpPr>
            <p:cNvPr id="6" name="Rectangle 5">
              <a:extLst>
                <a:ext uri="{FF2B5EF4-FFF2-40B4-BE49-F238E27FC236}">
                  <a16:creationId xmlns:a16="http://schemas.microsoft.com/office/drawing/2014/main" id="{B5D929AE-BF46-4DD2-BEE4-2EF31532C250}"/>
                </a:ext>
              </a:extLst>
            </p:cNvPr>
            <p:cNvSpPr/>
            <p:nvPr/>
          </p:nvSpPr>
          <p:spPr>
            <a:xfrm>
              <a:off x="457200" y="3165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C88AC90-F124-4E2C-9BFD-B38C424FB5A6}"/>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Changes your mood</a:t>
              </a:r>
            </a:p>
          </p:txBody>
        </p:sp>
        <p:sp>
          <p:nvSpPr>
            <p:cNvPr id="8" name="Rectangle 7">
              <a:extLst>
                <a:ext uri="{FF2B5EF4-FFF2-40B4-BE49-F238E27FC236}">
                  <a16:creationId xmlns:a16="http://schemas.microsoft.com/office/drawing/2014/main" id="{A5585EAA-C29A-49AB-B3FD-B37E14C936FA}"/>
                </a:ext>
              </a:extLst>
            </p:cNvPr>
            <p:cNvSpPr/>
            <p:nvPr/>
          </p:nvSpPr>
          <p:spPr>
            <a:xfrm>
              <a:off x="457200" y="4299681"/>
              <a:ext cx="8229600" cy="6300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4ED0829-C0B4-4375-880A-20A186042B43}"/>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Relieves tension</a:t>
              </a:r>
            </a:p>
          </p:txBody>
        </p:sp>
        <p:sp>
          <p:nvSpPr>
            <p:cNvPr id="10" name="Rectangle 9">
              <a:extLst>
                <a:ext uri="{FF2B5EF4-FFF2-40B4-BE49-F238E27FC236}">
                  <a16:creationId xmlns:a16="http://schemas.microsoft.com/office/drawing/2014/main" id="{337233CB-ED04-4040-981F-434BA1DE0D02}"/>
                </a:ext>
              </a:extLst>
            </p:cNvPr>
            <p:cNvSpPr/>
            <p:nvPr/>
          </p:nvSpPr>
          <p:spPr>
            <a:xfrm>
              <a:off x="457200" y="5433681"/>
              <a:ext cx="8229600" cy="630000"/>
            </a:xfrm>
            <a:prstGeom prst="rect">
              <a:avLst/>
            </a:prstGeom>
            <a:no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91E4870-BC49-42A4-A63F-4EBD84C0F8D7}"/>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422400">
                <a:lnSpc>
                  <a:spcPct val="90000"/>
                </a:lnSpc>
                <a:spcBef>
                  <a:spcPct val="0"/>
                </a:spcBef>
                <a:spcAft>
                  <a:spcPct val="35000"/>
                </a:spcAft>
                <a:buNone/>
              </a:pPr>
              <a:r>
                <a:rPr lang="en-US" sz="3200" b="1" kern="1200" dirty="0"/>
                <a:t>Unwind and regroup</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5EF3006-8C75-4C59-A6DE-825E9327A1E4}"/>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pPr eaLnBrk="1" hangingPunct="1"/>
            <a:r>
              <a:rPr lang="en-US" dirty="0"/>
              <a:t>Seeing the Humor</a:t>
            </a:r>
          </a:p>
        </p:txBody>
      </p:sp>
      <p:grpSp>
        <p:nvGrpSpPr>
          <p:cNvPr id="2" name="Group 1">
            <a:extLst>
              <a:ext uri="{FF2B5EF4-FFF2-40B4-BE49-F238E27FC236}">
                <a16:creationId xmlns:a16="http://schemas.microsoft.com/office/drawing/2014/main" id="{FA34A14C-A1C9-418A-BB5D-5B87EA26F43B}"/>
              </a:ext>
            </a:extLst>
          </p:cNvPr>
          <p:cNvGrpSpPr/>
          <p:nvPr/>
        </p:nvGrpSpPr>
        <p:grpSpPr>
          <a:xfrm>
            <a:off x="1396625" y="1602465"/>
            <a:ext cx="6350749" cy="4521431"/>
            <a:chOff x="1396625" y="1602465"/>
            <a:chExt cx="6350749" cy="4521431"/>
          </a:xfrm>
        </p:grpSpPr>
        <p:sp>
          <p:nvSpPr>
            <p:cNvPr id="4" name="Freeform: Shape 3">
              <a:extLst>
                <a:ext uri="{FF2B5EF4-FFF2-40B4-BE49-F238E27FC236}">
                  <a16:creationId xmlns:a16="http://schemas.microsoft.com/office/drawing/2014/main" id="{A5DAC1E4-0029-48FD-AA39-2971F80FD299}"/>
                </a:ext>
              </a:extLst>
            </p:cNvPr>
            <p:cNvSpPr/>
            <p:nvPr/>
          </p:nvSpPr>
          <p:spPr>
            <a:xfrm>
              <a:off x="1396625" y="1602465"/>
              <a:ext cx="4771387" cy="1089501"/>
            </a:xfrm>
            <a:custGeom>
              <a:avLst/>
              <a:gdLst>
                <a:gd name="connsiteX0" fmla="*/ 0 w 4771387"/>
                <a:gd name="connsiteY0" fmla="*/ 181587 h 1089501"/>
                <a:gd name="connsiteX1" fmla="*/ 181587 w 4771387"/>
                <a:gd name="connsiteY1" fmla="*/ 0 h 1089501"/>
                <a:gd name="connsiteX2" fmla="*/ 4589800 w 4771387"/>
                <a:gd name="connsiteY2" fmla="*/ 0 h 1089501"/>
                <a:gd name="connsiteX3" fmla="*/ 4771387 w 4771387"/>
                <a:gd name="connsiteY3" fmla="*/ 181587 h 1089501"/>
                <a:gd name="connsiteX4" fmla="*/ 4771387 w 4771387"/>
                <a:gd name="connsiteY4" fmla="*/ 907914 h 1089501"/>
                <a:gd name="connsiteX5" fmla="*/ 4589800 w 4771387"/>
                <a:gd name="connsiteY5" fmla="*/ 1089501 h 1089501"/>
                <a:gd name="connsiteX6" fmla="*/ 181587 w 4771387"/>
                <a:gd name="connsiteY6" fmla="*/ 1089501 h 1089501"/>
                <a:gd name="connsiteX7" fmla="*/ 0 w 4771387"/>
                <a:gd name="connsiteY7" fmla="*/ 907914 h 1089501"/>
                <a:gd name="connsiteX8" fmla="*/ 0 w 4771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1387" h="1089501">
                  <a:moveTo>
                    <a:pt x="0" y="181587"/>
                  </a:moveTo>
                  <a:cubicBezTo>
                    <a:pt x="0" y="81299"/>
                    <a:pt x="81299" y="0"/>
                    <a:pt x="181587" y="0"/>
                  </a:cubicBezTo>
                  <a:lnTo>
                    <a:pt x="4589800" y="0"/>
                  </a:lnTo>
                  <a:cubicBezTo>
                    <a:pt x="4690088" y="0"/>
                    <a:pt x="4771387" y="81299"/>
                    <a:pt x="4771387" y="181587"/>
                  </a:cubicBezTo>
                  <a:lnTo>
                    <a:pt x="4771387" y="907914"/>
                  </a:lnTo>
                  <a:cubicBezTo>
                    <a:pt x="4771387" y="1008202"/>
                    <a:pt x="4690088" y="1089501"/>
                    <a:pt x="4589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5585" tIns="129385" rIns="205585" bIns="129385" numCol="1" spcCol="1270" anchor="ctr" anchorCtr="0">
              <a:noAutofit/>
            </a:bodyPr>
            <a:lstStyle/>
            <a:p>
              <a:pPr marL="0" lvl="0" indent="0" algn="l" defTabSz="1778000">
                <a:lnSpc>
                  <a:spcPct val="90000"/>
                </a:lnSpc>
                <a:spcBef>
                  <a:spcPct val="0"/>
                </a:spcBef>
                <a:spcAft>
                  <a:spcPct val="35000"/>
                </a:spcAft>
                <a:buNone/>
              </a:pPr>
              <a:r>
                <a:rPr lang="en-US" sz="4000" kern="1200" dirty="0"/>
                <a:t>Scientifically proven</a:t>
              </a:r>
            </a:p>
          </p:txBody>
        </p:sp>
        <p:sp>
          <p:nvSpPr>
            <p:cNvPr id="5" name="Freeform: Shape 4">
              <a:extLst>
                <a:ext uri="{FF2B5EF4-FFF2-40B4-BE49-F238E27FC236}">
                  <a16:creationId xmlns:a16="http://schemas.microsoft.com/office/drawing/2014/main" id="{21D49E5E-FC6F-40A1-A54A-1BE506F0C710}"/>
                </a:ext>
              </a:extLst>
            </p:cNvPr>
            <p:cNvSpPr/>
            <p:nvPr/>
          </p:nvSpPr>
          <p:spPr>
            <a:xfrm>
              <a:off x="1396625" y="2746442"/>
              <a:ext cx="6350749" cy="1089501"/>
            </a:xfrm>
            <a:custGeom>
              <a:avLst/>
              <a:gdLst>
                <a:gd name="connsiteX0" fmla="*/ 0 w 6350749"/>
                <a:gd name="connsiteY0" fmla="*/ 181587 h 1089501"/>
                <a:gd name="connsiteX1" fmla="*/ 181587 w 6350749"/>
                <a:gd name="connsiteY1" fmla="*/ 0 h 1089501"/>
                <a:gd name="connsiteX2" fmla="*/ 6169162 w 6350749"/>
                <a:gd name="connsiteY2" fmla="*/ 0 h 1089501"/>
                <a:gd name="connsiteX3" fmla="*/ 6350749 w 6350749"/>
                <a:gd name="connsiteY3" fmla="*/ 181587 h 1089501"/>
                <a:gd name="connsiteX4" fmla="*/ 6350749 w 6350749"/>
                <a:gd name="connsiteY4" fmla="*/ 907914 h 1089501"/>
                <a:gd name="connsiteX5" fmla="*/ 6169162 w 6350749"/>
                <a:gd name="connsiteY5" fmla="*/ 1089501 h 1089501"/>
                <a:gd name="connsiteX6" fmla="*/ 181587 w 6350749"/>
                <a:gd name="connsiteY6" fmla="*/ 1089501 h 1089501"/>
                <a:gd name="connsiteX7" fmla="*/ 0 w 6350749"/>
                <a:gd name="connsiteY7" fmla="*/ 907914 h 1089501"/>
                <a:gd name="connsiteX8" fmla="*/ 0 w 6350749"/>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749" h="1089501">
                  <a:moveTo>
                    <a:pt x="0" y="181587"/>
                  </a:moveTo>
                  <a:cubicBezTo>
                    <a:pt x="0" y="81299"/>
                    <a:pt x="81299" y="0"/>
                    <a:pt x="181587" y="0"/>
                  </a:cubicBezTo>
                  <a:lnTo>
                    <a:pt x="6169162" y="0"/>
                  </a:lnTo>
                  <a:cubicBezTo>
                    <a:pt x="6269450" y="0"/>
                    <a:pt x="6350749" y="81299"/>
                    <a:pt x="6350749" y="181587"/>
                  </a:cubicBezTo>
                  <a:lnTo>
                    <a:pt x="6350749" y="907914"/>
                  </a:lnTo>
                  <a:cubicBezTo>
                    <a:pt x="6350749" y="1008202"/>
                    <a:pt x="6269450" y="1089501"/>
                    <a:pt x="6169162"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1775" tIns="127480" rIns="201775" bIns="127480" numCol="1" spcCol="1270" anchor="ctr" anchorCtr="0">
              <a:noAutofit/>
            </a:bodyPr>
            <a:lstStyle/>
            <a:p>
              <a:pPr marL="0" lvl="0" indent="0" algn="l" defTabSz="1733550">
                <a:lnSpc>
                  <a:spcPct val="90000"/>
                </a:lnSpc>
                <a:spcBef>
                  <a:spcPct val="0"/>
                </a:spcBef>
                <a:spcAft>
                  <a:spcPct val="35000"/>
                </a:spcAft>
                <a:buNone/>
              </a:pPr>
              <a:r>
                <a:rPr lang="en-US" sz="3900" kern="1200" dirty="0"/>
                <a:t>Humorous calendar</a:t>
              </a:r>
            </a:p>
          </p:txBody>
        </p:sp>
        <p:sp>
          <p:nvSpPr>
            <p:cNvPr id="6" name="Freeform: Shape 5">
              <a:extLst>
                <a:ext uri="{FF2B5EF4-FFF2-40B4-BE49-F238E27FC236}">
                  <a16:creationId xmlns:a16="http://schemas.microsoft.com/office/drawing/2014/main" id="{2BAC0C22-8906-4CEE-AE56-9EE5B3E5E107}"/>
                </a:ext>
              </a:extLst>
            </p:cNvPr>
            <p:cNvSpPr/>
            <p:nvPr/>
          </p:nvSpPr>
          <p:spPr>
            <a:xfrm>
              <a:off x="1396625" y="3890419"/>
              <a:ext cx="4771387" cy="1089501"/>
            </a:xfrm>
            <a:custGeom>
              <a:avLst/>
              <a:gdLst>
                <a:gd name="connsiteX0" fmla="*/ 0 w 4771387"/>
                <a:gd name="connsiteY0" fmla="*/ 181587 h 1089501"/>
                <a:gd name="connsiteX1" fmla="*/ 181587 w 4771387"/>
                <a:gd name="connsiteY1" fmla="*/ 0 h 1089501"/>
                <a:gd name="connsiteX2" fmla="*/ 4589800 w 4771387"/>
                <a:gd name="connsiteY2" fmla="*/ 0 h 1089501"/>
                <a:gd name="connsiteX3" fmla="*/ 4771387 w 4771387"/>
                <a:gd name="connsiteY3" fmla="*/ 181587 h 1089501"/>
                <a:gd name="connsiteX4" fmla="*/ 4771387 w 4771387"/>
                <a:gd name="connsiteY4" fmla="*/ 907914 h 1089501"/>
                <a:gd name="connsiteX5" fmla="*/ 4589800 w 4771387"/>
                <a:gd name="connsiteY5" fmla="*/ 1089501 h 1089501"/>
                <a:gd name="connsiteX6" fmla="*/ 181587 w 4771387"/>
                <a:gd name="connsiteY6" fmla="*/ 1089501 h 1089501"/>
                <a:gd name="connsiteX7" fmla="*/ 0 w 4771387"/>
                <a:gd name="connsiteY7" fmla="*/ 907914 h 1089501"/>
                <a:gd name="connsiteX8" fmla="*/ 0 w 4771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1387" h="1089501">
                  <a:moveTo>
                    <a:pt x="0" y="181587"/>
                  </a:moveTo>
                  <a:cubicBezTo>
                    <a:pt x="0" y="81299"/>
                    <a:pt x="81299" y="0"/>
                    <a:pt x="181587" y="0"/>
                  </a:cubicBezTo>
                  <a:lnTo>
                    <a:pt x="4589800" y="0"/>
                  </a:lnTo>
                  <a:cubicBezTo>
                    <a:pt x="4690088" y="0"/>
                    <a:pt x="4771387" y="81299"/>
                    <a:pt x="4771387" y="181587"/>
                  </a:cubicBezTo>
                  <a:lnTo>
                    <a:pt x="4771387" y="907914"/>
                  </a:lnTo>
                  <a:cubicBezTo>
                    <a:pt x="4771387" y="1008202"/>
                    <a:pt x="4690088" y="1089501"/>
                    <a:pt x="4589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1775" tIns="127480" rIns="201775" bIns="127480" numCol="1" spcCol="1270" anchor="ctr" anchorCtr="0">
              <a:noAutofit/>
            </a:bodyPr>
            <a:lstStyle/>
            <a:p>
              <a:pPr marL="0" lvl="0" indent="0" algn="l" defTabSz="1733550">
                <a:lnSpc>
                  <a:spcPct val="90000"/>
                </a:lnSpc>
                <a:spcBef>
                  <a:spcPct val="0"/>
                </a:spcBef>
                <a:spcAft>
                  <a:spcPct val="35000"/>
                </a:spcAft>
                <a:buNone/>
              </a:pPr>
              <a:r>
                <a:rPr lang="en-US" sz="3900" kern="1200" dirty="0"/>
                <a:t>Appropriate</a:t>
              </a:r>
            </a:p>
          </p:txBody>
        </p:sp>
        <p:sp>
          <p:nvSpPr>
            <p:cNvPr id="7" name="Freeform: Shape 6">
              <a:extLst>
                <a:ext uri="{FF2B5EF4-FFF2-40B4-BE49-F238E27FC236}">
                  <a16:creationId xmlns:a16="http://schemas.microsoft.com/office/drawing/2014/main" id="{0B0144E3-594E-4F12-9C66-0947269A8D56}"/>
                </a:ext>
              </a:extLst>
            </p:cNvPr>
            <p:cNvSpPr/>
            <p:nvPr/>
          </p:nvSpPr>
          <p:spPr>
            <a:xfrm>
              <a:off x="1396625" y="5034395"/>
              <a:ext cx="6350719" cy="1089501"/>
            </a:xfrm>
            <a:custGeom>
              <a:avLst/>
              <a:gdLst>
                <a:gd name="connsiteX0" fmla="*/ 0 w 6350719"/>
                <a:gd name="connsiteY0" fmla="*/ 181587 h 1089501"/>
                <a:gd name="connsiteX1" fmla="*/ 181587 w 6350719"/>
                <a:gd name="connsiteY1" fmla="*/ 0 h 1089501"/>
                <a:gd name="connsiteX2" fmla="*/ 6169132 w 6350719"/>
                <a:gd name="connsiteY2" fmla="*/ 0 h 1089501"/>
                <a:gd name="connsiteX3" fmla="*/ 6350719 w 6350719"/>
                <a:gd name="connsiteY3" fmla="*/ 181587 h 1089501"/>
                <a:gd name="connsiteX4" fmla="*/ 6350719 w 6350719"/>
                <a:gd name="connsiteY4" fmla="*/ 907914 h 1089501"/>
                <a:gd name="connsiteX5" fmla="*/ 6169132 w 6350719"/>
                <a:gd name="connsiteY5" fmla="*/ 1089501 h 1089501"/>
                <a:gd name="connsiteX6" fmla="*/ 181587 w 6350719"/>
                <a:gd name="connsiteY6" fmla="*/ 1089501 h 1089501"/>
                <a:gd name="connsiteX7" fmla="*/ 0 w 6350719"/>
                <a:gd name="connsiteY7" fmla="*/ 907914 h 1089501"/>
                <a:gd name="connsiteX8" fmla="*/ 0 w 6350719"/>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0719" h="1089501">
                  <a:moveTo>
                    <a:pt x="0" y="181587"/>
                  </a:moveTo>
                  <a:cubicBezTo>
                    <a:pt x="0" y="81299"/>
                    <a:pt x="81299" y="0"/>
                    <a:pt x="181587" y="0"/>
                  </a:cubicBezTo>
                  <a:lnTo>
                    <a:pt x="6169132" y="0"/>
                  </a:lnTo>
                  <a:cubicBezTo>
                    <a:pt x="6269420" y="0"/>
                    <a:pt x="6350719" y="81299"/>
                    <a:pt x="6350719" y="181587"/>
                  </a:cubicBezTo>
                  <a:lnTo>
                    <a:pt x="6350719" y="907914"/>
                  </a:lnTo>
                  <a:cubicBezTo>
                    <a:pt x="6350719" y="1008202"/>
                    <a:pt x="6269420" y="1089501"/>
                    <a:pt x="6169132"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1775" tIns="127480" rIns="201775" bIns="127480" numCol="1" spcCol="1270" anchor="ctr" anchorCtr="0">
              <a:noAutofit/>
            </a:bodyPr>
            <a:lstStyle/>
            <a:p>
              <a:pPr marL="0" lvl="0" indent="0" algn="l" defTabSz="1733550">
                <a:lnSpc>
                  <a:spcPct val="90000"/>
                </a:lnSpc>
                <a:spcBef>
                  <a:spcPct val="0"/>
                </a:spcBef>
                <a:spcAft>
                  <a:spcPct val="35000"/>
                </a:spcAft>
                <a:buNone/>
              </a:pPr>
              <a:r>
                <a:rPr lang="en-US" sz="3900" kern="1200" dirty="0"/>
                <a:t>Lowers blood pressure</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SimSun"/>
                <a:cs typeface="Mangal"/>
              </a:rPr>
              <a:t>Which of these is a relaxation tool?</a:t>
            </a:r>
          </a:p>
          <a:p>
            <a:pPr marL="687388" marR="0" lvl="0" indent="-342900">
              <a:lnSpc>
                <a:spcPct val="115000"/>
              </a:lnSpc>
              <a:spcBef>
                <a:spcPts val="0"/>
              </a:spcBef>
              <a:spcAft>
                <a:spcPts val="0"/>
              </a:spcAft>
              <a:buFont typeface="+mj-lt"/>
              <a:buAutoNum type="alphaLcParenR"/>
            </a:pPr>
            <a:r>
              <a:rPr lang="en-US" dirty="0">
                <a:ea typeface="SimSun"/>
                <a:cs typeface="Mangal"/>
              </a:rPr>
              <a:t>Using humor to reduce stress</a:t>
            </a:r>
          </a:p>
          <a:p>
            <a:pPr marL="687388" marR="0" lvl="0" indent="-342900">
              <a:lnSpc>
                <a:spcPct val="115000"/>
              </a:lnSpc>
              <a:spcBef>
                <a:spcPts val="0"/>
              </a:spcBef>
              <a:spcAft>
                <a:spcPts val="0"/>
              </a:spcAft>
              <a:buFont typeface="+mj-lt"/>
              <a:buAutoNum type="alphaLcParenR"/>
            </a:pPr>
            <a:r>
              <a:rPr lang="en-US" dirty="0">
                <a:ea typeface="SimSun"/>
                <a:cs typeface="Mangal"/>
              </a:rPr>
              <a:t>Yelling</a:t>
            </a:r>
          </a:p>
          <a:p>
            <a:pPr marL="687388" marR="0" lvl="0" indent="-342900">
              <a:lnSpc>
                <a:spcPct val="115000"/>
              </a:lnSpc>
              <a:spcBef>
                <a:spcPts val="0"/>
              </a:spcBef>
              <a:spcAft>
                <a:spcPts val="0"/>
              </a:spcAft>
              <a:buFont typeface="+mj-lt"/>
              <a:buAutoNum type="alphaLcParenR"/>
            </a:pPr>
            <a:r>
              <a:rPr lang="en-US" dirty="0">
                <a:ea typeface="SimSun"/>
                <a:cs typeface="Mangal"/>
              </a:rPr>
              <a:t>Working nonstop until task is complete</a:t>
            </a:r>
          </a:p>
          <a:p>
            <a:pPr marL="687388" marR="0" lvl="0" indent="-342900">
              <a:lnSpc>
                <a:spcPct val="115000"/>
              </a:lnSpc>
              <a:spcBef>
                <a:spcPts val="0"/>
              </a:spcBef>
              <a:spcAft>
                <a:spcPts val="0"/>
              </a:spcAft>
              <a:buFont typeface="+mj-lt"/>
              <a:buAutoNum type="alphaLcParenR"/>
            </a:pPr>
            <a:r>
              <a:rPr lang="en-US" dirty="0">
                <a:ea typeface="SimSun"/>
                <a:cs typeface="Mangal"/>
              </a:rPr>
              <a:t>Going to find a crowd of people to be with</a:t>
            </a:r>
          </a:p>
          <a:p>
            <a:pPr marL="344488" marR="0" lvl="0" indent="-344488">
              <a:lnSpc>
                <a:spcPct val="115000"/>
              </a:lnSpc>
              <a:spcBef>
                <a:spcPts val="1200"/>
              </a:spcBef>
              <a:spcAft>
                <a:spcPts val="1000"/>
              </a:spcAft>
              <a:buFont typeface="+mj-lt"/>
              <a:buAutoNum type="arabicPeriod" startAt="2"/>
            </a:pPr>
            <a:r>
              <a:rPr lang="en-US" dirty="0">
                <a:ea typeface="SimSun"/>
                <a:cs typeface="Mangal"/>
              </a:rPr>
              <a:t>What should you consider when creating your sanctuary?</a:t>
            </a:r>
          </a:p>
          <a:p>
            <a:pPr marL="687388" marR="0" lvl="0" indent="-342900">
              <a:lnSpc>
                <a:spcPct val="115000"/>
              </a:lnSpc>
              <a:spcBef>
                <a:spcPts val="0"/>
              </a:spcBef>
              <a:spcAft>
                <a:spcPts val="0"/>
              </a:spcAft>
              <a:buFont typeface="+mj-lt"/>
              <a:buAutoNum type="alphaLcParenR"/>
            </a:pPr>
            <a:r>
              <a:rPr lang="en-US" dirty="0">
                <a:ea typeface="SimSun"/>
                <a:cs typeface="Mangal"/>
              </a:rPr>
              <a:t>How others will like it?</a:t>
            </a:r>
          </a:p>
          <a:p>
            <a:pPr marL="687388" marR="0" lvl="0" indent="-342900">
              <a:lnSpc>
                <a:spcPct val="115000"/>
              </a:lnSpc>
              <a:spcBef>
                <a:spcPts val="0"/>
              </a:spcBef>
              <a:spcAft>
                <a:spcPts val="0"/>
              </a:spcAft>
              <a:buFont typeface="+mj-lt"/>
              <a:buAutoNum type="alphaLcParenR"/>
            </a:pPr>
            <a:r>
              <a:rPr lang="en-US" dirty="0">
                <a:ea typeface="SimSun"/>
                <a:cs typeface="Mangal"/>
              </a:rPr>
              <a:t>How much work you can accomplish in it?</a:t>
            </a:r>
          </a:p>
          <a:p>
            <a:pPr marL="687388" marR="0" lvl="0" indent="-342900">
              <a:lnSpc>
                <a:spcPct val="115000"/>
              </a:lnSpc>
              <a:spcBef>
                <a:spcPts val="0"/>
              </a:spcBef>
              <a:spcAft>
                <a:spcPts val="0"/>
              </a:spcAft>
              <a:buFont typeface="+mj-lt"/>
              <a:buAutoNum type="alphaLcParenR"/>
            </a:pPr>
            <a:r>
              <a:rPr lang="en-US" dirty="0">
                <a:ea typeface="SimSun"/>
                <a:cs typeface="Mangal"/>
              </a:rPr>
              <a:t>What sounds you'd like to hear?</a:t>
            </a:r>
          </a:p>
          <a:p>
            <a:pPr marL="687388" marR="0" lvl="0" indent="-342900">
              <a:lnSpc>
                <a:spcPct val="115000"/>
              </a:lnSpc>
              <a:spcBef>
                <a:spcPts val="0"/>
              </a:spcBef>
              <a:spcAft>
                <a:spcPts val="0"/>
              </a:spcAft>
              <a:buFont typeface="+mj-lt"/>
              <a:buAutoNum type="alphaLcParenR"/>
            </a:pPr>
            <a:r>
              <a:rPr lang="en-US" dirty="0">
                <a:ea typeface="SimSun"/>
                <a:cs typeface="Mangal"/>
              </a:rPr>
              <a:t>That you have the tools to create your to-do </a:t>
            </a:r>
            <a:r>
              <a:rPr lang="en-US" dirty="0">
                <a:solidFill>
                  <a:srgbClr val="000000"/>
                </a:solidFill>
                <a:ea typeface="SimSun"/>
                <a:cs typeface="Mangal"/>
              </a:rPr>
              <a:t>list</a:t>
            </a:r>
            <a:endParaRPr lang="en-US" dirty="0">
              <a:ea typeface="SimSun"/>
              <a:cs typeface="Mangal"/>
            </a:endParaRPr>
          </a:p>
          <a:p>
            <a:endParaRPr lang="en-US" dirty="0"/>
          </a:p>
        </p:txBody>
      </p:sp>
    </p:spTree>
    <p:extLst>
      <p:ext uri="{BB962C8B-B14F-4D97-AF65-F5344CB8AC3E}">
        <p14:creationId xmlns:p14="http://schemas.microsoft.com/office/powerpoint/2010/main" val="4257755001"/>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17474</Words>
  <Application>Microsoft Office PowerPoint</Application>
  <PresentationFormat>On-screen Show (4:3)</PresentationFormat>
  <Paragraphs>2701</Paragraphs>
  <Slides>161</Slides>
  <Notes>66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161</vt:i4>
      </vt:variant>
    </vt:vector>
  </HeadingPairs>
  <TitlesOfParts>
    <vt:vector size="172" baseType="lpstr">
      <vt:lpstr>SimSun</vt:lpstr>
      <vt:lpstr>Arial</vt:lpstr>
      <vt:lpstr>Calibri</vt:lpstr>
      <vt:lpstr>Cambria</vt:lpstr>
      <vt:lpstr>Knowledge Medium</vt:lpstr>
      <vt:lpstr>Mangal</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Pre-Assignment Review</vt:lpstr>
      <vt:lpstr>Module Two: Understanding Stress</vt:lpstr>
      <vt:lpstr>What is Stress?</vt:lpstr>
      <vt:lpstr>What is Eustress?</vt:lpstr>
      <vt:lpstr>Understanding the Triple A Approach</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Creating a Stress-Reducing Lifestyle</vt:lpstr>
      <vt:lpstr>Eating Properly</vt:lpstr>
      <vt:lpstr>Exercising Regularly</vt:lpstr>
      <vt:lpstr>Sleeping Well</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Altering the Situation</vt:lpstr>
      <vt:lpstr>The First A</vt:lpstr>
      <vt:lpstr>Identifying Appropriate Situations</vt:lpstr>
      <vt:lpstr>Creating Effective Actions</vt:lpstr>
      <vt:lpstr>Module Four: Review Questions</vt:lpstr>
      <vt:lpstr>Module Four: Review Questions</vt:lpstr>
      <vt:lpstr>Module Four: Review Questions</vt:lpstr>
      <vt:lpstr>Module Four: Review Questions</vt:lpstr>
      <vt:lpstr>Module Four: Review Questions</vt:lpstr>
      <vt:lpstr>Module Five:  Avoiding the Situation</vt:lpstr>
      <vt:lpstr>The Second A</vt:lpstr>
      <vt:lpstr>Identifying Appropriate Situations</vt:lpstr>
      <vt:lpstr>Creating Effective Actions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Accepting the Situation</vt:lpstr>
      <vt:lpstr>The Third A</vt:lpstr>
      <vt:lpstr>Identifying Appropriate Situations </vt:lpstr>
      <vt:lpstr>Creating Effective Actions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Routines to Reduce Stress</vt:lpstr>
      <vt:lpstr>Planning Meals</vt:lpstr>
      <vt:lpstr>Organizing Chores</vt:lpstr>
      <vt:lpstr>Using a To-Do List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Environmental Relaxation Techniques</vt:lpstr>
      <vt:lpstr>Finding a Sanctuary</vt:lpstr>
      <vt:lpstr>Using Music</vt:lpstr>
      <vt:lpstr>Seeing the Humor</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Physical Relaxation Techniques</vt:lpstr>
      <vt:lpstr>Soothing Stretches</vt:lpstr>
      <vt:lpstr>Deep Breathing</vt:lpstr>
      <vt:lpstr>Tensing and Relaxing</vt:lpstr>
      <vt:lpstr>Meditation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Coping with Major Events</vt:lpstr>
      <vt:lpstr>Establishing a Support System</vt:lpstr>
      <vt:lpstr>Creating a Plan</vt:lpstr>
      <vt:lpstr>Knowing When to Seek Help</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Our Challenge to You</vt:lpstr>
      <vt:lpstr>Creating a Stress Log</vt:lpstr>
      <vt:lpstr>Week One: Recording Events</vt:lpstr>
      <vt:lpstr>Week Two: Identifying Stressors and Creating a Plan</vt:lpstr>
      <vt:lpstr>Week Three: Creating New Habits</vt:lpstr>
      <vt:lpstr>Reviewing and Evaluating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2013-05-14T16:52:24Z</dcterms:created>
  <dcterms:modified xsi:type="dcterms:W3CDTF">2017-07-20T19:14:42Z</dcterms:modified>
</cp:coreProperties>
</file>