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4"/>
  </p:notesMasterIdLst>
  <p:sldIdLst>
    <p:sldId id="497" r:id="rId2"/>
    <p:sldId id="498" r:id="rId3"/>
    <p:sldId id="499" r:id="rId4"/>
    <p:sldId id="500" r:id="rId5"/>
    <p:sldId id="501" r:id="rId6"/>
    <p:sldId id="502" r:id="rId7"/>
    <p:sldId id="506" r:id="rId8"/>
    <p:sldId id="507" r:id="rId9"/>
    <p:sldId id="508" r:id="rId10"/>
    <p:sldId id="509" r:id="rId11"/>
    <p:sldId id="510" r:id="rId12"/>
    <p:sldId id="516" r:id="rId13"/>
    <p:sldId id="323" r:id="rId14"/>
    <p:sldId id="324" r:id="rId15"/>
    <p:sldId id="327" r:id="rId16"/>
    <p:sldId id="330" r:id="rId17"/>
    <p:sldId id="329" r:id="rId18"/>
    <p:sldId id="417" r:id="rId19"/>
    <p:sldId id="418" r:id="rId20"/>
    <p:sldId id="419" r:id="rId21"/>
    <p:sldId id="328" r:id="rId22"/>
    <p:sldId id="413" r:id="rId23"/>
    <p:sldId id="414" r:id="rId24"/>
    <p:sldId id="415" r:id="rId25"/>
    <p:sldId id="416" r:id="rId26"/>
    <p:sldId id="420" r:id="rId27"/>
    <p:sldId id="421" r:id="rId28"/>
    <p:sldId id="422" r:id="rId29"/>
    <p:sldId id="423" r:id="rId30"/>
    <p:sldId id="424" r:id="rId31"/>
    <p:sldId id="331" r:id="rId32"/>
    <p:sldId id="334" r:id="rId33"/>
    <p:sldId id="333" r:id="rId34"/>
    <p:sldId id="428" r:id="rId35"/>
    <p:sldId id="425" r:id="rId36"/>
    <p:sldId id="426" r:id="rId37"/>
    <p:sldId id="332" r:id="rId38"/>
    <p:sldId id="409" r:id="rId39"/>
    <p:sldId id="410" r:id="rId40"/>
    <p:sldId id="411" r:id="rId41"/>
    <p:sldId id="412" r:id="rId42"/>
    <p:sldId id="429" r:id="rId43"/>
    <p:sldId id="430" r:id="rId44"/>
    <p:sldId id="431" r:id="rId45"/>
    <p:sldId id="432" r:id="rId46"/>
    <p:sldId id="433" r:id="rId47"/>
    <p:sldId id="335" r:id="rId48"/>
    <p:sldId id="336" r:id="rId49"/>
    <p:sldId id="337" r:id="rId50"/>
    <p:sldId id="436" r:id="rId51"/>
    <p:sldId id="434" r:id="rId52"/>
    <p:sldId id="339" r:id="rId53"/>
    <p:sldId id="338" r:id="rId54"/>
    <p:sldId id="405" r:id="rId55"/>
    <p:sldId id="406" r:id="rId56"/>
    <p:sldId id="407" r:id="rId57"/>
    <p:sldId id="408" r:id="rId58"/>
    <p:sldId id="437" r:id="rId59"/>
    <p:sldId id="438" r:id="rId60"/>
    <p:sldId id="439" r:id="rId61"/>
    <p:sldId id="440" r:id="rId62"/>
    <p:sldId id="441" r:id="rId63"/>
    <p:sldId id="340" r:id="rId64"/>
    <p:sldId id="341" r:id="rId65"/>
    <p:sldId id="344" r:id="rId66"/>
    <p:sldId id="442" r:id="rId67"/>
    <p:sldId id="443" r:id="rId68"/>
    <p:sldId id="444" r:id="rId69"/>
    <p:sldId id="342" r:id="rId70"/>
    <p:sldId id="401" r:id="rId71"/>
    <p:sldId id="402" r:id="rId72"/>
    <p:sldId id="403" r:id="rId73"/>
    <p:sldId id="404" r:id="rId74"/>
    <p:sldId id="445" r:id="rId75"/>
    <p:sldId id="446" r:id="rId76"/>
    <p:sldId id="447" r:id="rId77"/>
    <p:sldId id="448" r:id="rId78"/>
    <p:sldId id="449" r:id="rId79"/>
    <p:sldId id="345" r:id="rId80"/>
    <p:sldId id="346" r:id="rId81"/>
    <p:sldId id="350" r:id="rId82"/>
    <p:sldId id="450" r:id="rId83"/>
    <p:sldId id="451" r:id="rId84"/>
    <p:sldId id="452" r:id="rId85"/>
    <p:sldId id="347" r:id="rId86"/>
    <p:sldId id="397" r:id="rId87"/>
    <p:sldId id="398" r:id="rId88"/>
    <p:sldId id="399" r:id="rId89"/>
    <p:sldId id="400" r:id="rId90"/>
    <p:sldId id="453" r:id="rId91"/>
    <p:sldId id="454" r:id="rId92"/>
    <p:sldId id="455" r:id="rId93"/>
    <p:sldId id="456" r:id="rId94"/>
    <p:sldId id="457" r:id="rId95"/>
    <p:sldId id="351" r:id="rId96"/>
    <p:sldId id="352" r:id="rId97"/>
    <p:sldId id="355" r:id="rId98"/>
    <p:sldId id="460" r:id="rId99"/>
    <p:sldId id="354" r:id="rId100"/>
    <p:sldId id="458" r:id="rId101"/>
    <p:sldId id="461" r:id="rId102"/>
    <p:sldId id="462" r:id="rId103"/>
    <p:sldId id="463" r:id="rId104"/>
    <p:sldId id="464" r:id="rId105"/>
    <p:sldId id="465" r:id="rId106"/>
    <p:sldId id="353" r:id="rId107"/>
    <p:sldId id="393" r:id="rId108"/>
    <p:sldId id="394" r:id="rId109"/>
    <p:sldId id="395" r:id="rId110"/>
    <p:sldId id="396" r:id="rId111"/>
    <p:sldId id="356" r:id="rId112"/>
    <p:sldId id="360" r:id="rId113"/>
    <p:sldId id="359" r:id="rId114"/>
    <p:sldId id="466" r:id="rId115"/>
    <p:sldId id="467" r:id="rId116"/>
    <p:sldId id="358" r:id="rId117"/>
    <p:sldId id="357" r:id="rId118"/>
    <p:sldId id="389" r:id="rId119"/>
    <p:sldId id="390" r:id="rId120"/>
    <p:sldId id="391" r:id="rId121"/>
    <p:sldId id="392" r:id="rId122"/>
    <p:sldId id="469" r:id="rId123"/>
    <p:sldId id="470" r:id="rId124"/>
    <p:sldId id="471" r:id="rId125"/>
    <p:sldId id="472" r:id="rId126"/>
    <p:sldId id="473" r:id="rId127"/>
    <p:sldId id="361" r:id="rId128"/>
    <p:sldId id="365" r:id="rId129"/>
    <p:sldId id="364" r:id="rId130"/>
    <p:sldId id="474" r:id="rId131"/>
    <p:sldId id="475" r:id="rId132"/>
    <p:sldId id="363" r:id="rId133"/>
    <p:sldId id="362" r:id="rId134"/>
    <p:sldId id="385" r:id="rId135"/>
    <p:sldId id="386" r:id="rId136"/>
    <p:sldId id="387" r:id="rId137"/>
    <p:sldId id="388" r:id="rId138"/>
    <p:sldId id="477" r:id="rId139"/>
    <p:sldId id="478" r:id="rId140"/>
    <p:sldId id="479" r:id="rId141"/>
    <p:sldId id="480" r:id="rId142"/>
    <p:sldId id="481" r:id="rId143"/>
    <p:sldId id="366" r:id="rId144"/>
    <p:sldId id="370" r:id="rId145"/>
    <p:sldId id="482" r:id="rId146"/>
    <p:sldId id="483" r:id="rId147"/>
    <p:sldId id="484" r:id="rId148"/>
    <p:sldId id="369" r:id="rId149"/>
    <p:sldId id="367" r:id="rId150"/>
    <p:sldId id="381" r:id="rId151"/>
    <p:sldId id="382" r:id="rId152"/>
    <p:sldId id="383" r:id="rId153"/>
    <p:sldId id="384" r:id="rId154"/>
    <p:sldId id="485" r:id="rId155"/>
    <p:sldId id="486" r:id="rId156"/>
    <p:sldId id="487" r:id="rId157"/>
    <p:sldId id="488" r:id="rId158"/>
    <p:sldId id="489" r:id="rId159"/>
    <p:sldId id="371" r:id="rId160"/>
    <p:sldId id="376" r:id="rId161"/>
    <p:sldId id="490" r:id="rId162"/>
    <p:sldId id="491" r:id="rId163"/>
    <p:sldId id="375" r:id="rId164"/>
    <p:sldId id="374" r:id="rId165"/>
    <p:sldId id="372" r:id="rId166"/>
    <p:sldId id="377" r:id="rId167"/>
    <p:sldId id="378" r:id="rId168"/>
    <p:sldId id="379" r:id="rId169"/>
    <p:sldId id="380" r:id="rId170"/>
    <p:sldId id="492" r:id="rId171"/>
    <p:sldId id="493" r:id="rId172"/>
    <p:sldId id="494" r:id="rId173"/>
    <p:sldId id="495" r:id="rId174"/>
    <p:sldId id="496" r:id="rId175"/>
    <p:sldId id="319" r:id="rId176"/>
    <p:sldId id="320" r:id="rId177"/>
    <p:sldId id="511" r:id="rId178"/>
    <p:sldId id="512" r:id="rId179"/>
    <p:sldId id="513" r:id="rId180"/>
    <p:sldId id="503" r:id="rId181"/>
    <p:sldId id="504" r:id="rId182"/>
    <p:sldId id="505" r:id="rId18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20" autoAdjust="0"/>
    <p:restoredTop sz="40470" autoAdjust="0"/>
  </p:normalViewPr>
  <p:slideViewPr>
    <p:cSldViewPr>
      <p:cViewPr varScale="1">
        <p:scale>
          <a:sx n="61" d="100"/>
          <a:sy n="61" d="100"/>
        </p:scale>
        <p:origin x="2530"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notesMaster" Target="notesMasters/notesMaster1.xml"/><Relationship Id="rId189" Type="http://schemas.microsoft.com/office/2015/10/relationships/revisionInfo" Target="revisionInfo.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viewProps" Target="viewProps.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theme" Target="theme/theme1.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9C8CCC2-21C1-4386-81C2-CAB2EF15AB3A}" type="datetimeFigureOut">
              <a:rPr lang="en-US"/>
              <a:pPr>
                <a:defRPr/>
              </a:pPr>
              <a:t>7/20/2017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DD04847-B840-4D37-BBCA-64349D2C2A63}" type="slidenum">
              <a:rPr lang="en-US"/>
              <a:pPr>
                <a:defRPr/>
              </a:pPr>
              <a:t>‹#›</a:t>
            </a:fld>
            <a:endParaRPr lang="en-US" dirty="0"/>
          </a:p>
        </p:txBody>
      </p:sp>
    </p:spTree>
    <p:extLst>
      <p:ext uri="{BB962C8B-B14F-4D97-AF65-F5344CB8AC3E}">
        <p14:creationId xmlns:p14="http://schemas.microsoft.com/office/powerpoint/2010/main" val="11212715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31812005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12</a:t>
            </a:fld>
            <a:endParaRPr lang="en-CA" dirty="0"/>
          </a:p>
        </p:txBody>
      </p:sp>
    </p:spTree>
    <p:extLst>
      <p:ext uri="{BB962C8B-B14F-4D97-AF65-F5344CB8AC3E}">
        <p14:creationId xmlns:p14="http://schemas.microsoft.com/office/powerpoint/2010/main" val="40328751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Risk assessment and management is essential for the success of any business. However, many companies do not always take the necessary precautions, which leads to disaster. Successfully managing risks will prevent mistakes, which leads to a safer work environment, happier employees, and increased productivity. Following a few basic steps will place your organization on the path to success.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a:t>
            </a:fld>
            <a:endParaRPr lang="en-US" dirty="0"/>
          </a:p>
        </p:txBody>
      </p:sp>
    </p:spTree>
    <p:extLst>
      <p:ext uri="{BB962C8B-B14F-4D97-AF65-F5344CB8AC3E}">
        <p14:creationId xmlns:p14="http://schemas.microsoft.com/office/powerpoint/2010/main" val="25701864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Identify hazards and risks</a:t>
            </a:r>
          </a:p>
          <a:p>
            <a:r>
              <a:rPr lang="en-US" dirty="0"/>
              <a:t>•	Update control measures</a:t>
            </a:r>
          </a:p>
          <a:p>
            <a:r>
              <a:rPr lang="en-US" dirty="0"/>
              <a:t>•	Grasp the fundamentals of accident reports </a:t>
            </a:r>
          </a:p>
          <a:p>
            <a:r>
              <a:rPr lang="en-US" dirty="0"/>
              <a:t>•	 Identify risk management techniques</a:t>
            </a:r>
          </a:p>
          <a:p>
            <a:r>
              <a:rPr lang="en-US" dirty="0"/>
              <a:t>•	Outline a disaster recovery plan</a:t>
            </a:r>
          </a:p>
          <a:p>
            <a:r>
              <a:rPr lang="en-US" dirty="0"/>
              <a:t>•	Communicate to the organization</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a:t>
            </a:fld>
            <a:endParaRPr lang="en-US" dirty="0"/>
          </a:p>
        </p:txBody>
      </p:sp>
    </p:spTree>
    <p:extLst>
      <p:ext uri="{BB962C8B-B14F-4D97-AF65-F5344CB8AC3E}">
        <p14:creationId xmlns:p14="http://schemas.microsoft.com/office/powerpoint/2010/main" val="33349954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organization has both hazards and risks. Identifying hazards and risks is necessary for risk management. Hazards and risks are often confused with each other. Determining the difference between a hazard and a risk will increase the effectiveness of the risk management program.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a:t>
            </a:fld>
            <a:endParaRPr lang="en-US" dirty="0"/>
          </a:p>
        </p:txBody>
      </p:sp>
    </p:spTree>
    <p:extLst>
      <p:ext uri="{BB962C8B-B14F-4D97-AF65-F5344CB8AC3E}">
        <p14:creationId xmlns:p14="http://schemas.microsoft.com/office/powerpoint/2010/main" val="15652644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A hazard is any source of harm. This includes adverse health effects or loss to the organization or employee. Hazards are varied. They include materials, substances, sources of energy, processes, practices, and conditions.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Examples of hazards:</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Sharp objects</a:t>
            </a:r>
          </a:p>
          <a:p>
            <a:pPr lvl="0"/>
            <a:r>
              <a:rPr lang="en-US" sz="1200" kern="1200" dirty="0">
                <a:solidFill>
                  <a:schemeClr val="tx1"/>
                </a:solidFill>
                <a:effectLst/>
                <a:latin typeface="+mn-lt"/>
                <a:ea typeface="+mn-ea"/>
                <a:cs typeface="+mn-cs"/>
              </a:rPr>
              <a:t>High temperatures</a:t>
            </a:r>
          </a:p>
          <a:p>
            <a:pPr lvl="0"/>
            <a:r>
              <a:rPr lang="en-US" sz="1200" kern="1200" dirty="0">
                <a:solidFill>
                  <a:schemeClr val="tx1"/>
                </a:solidFill>
                <a:effectLst/>
                <a:latin typeface="+mn-lt"/>
                <a:ea typeface="+mn-ea"/>
                <a:cs typeface="+mn-cs"/>
              </a:rPr>
              <a:t>Electricity</a:t>
            </a:r>
          </a:p>
          <a:p>
            <a:pPr lvl="0"/>
            <a:r>
              <a:rPr lang="en-US" sz="1200" kern="1200" dirty="0">
                <a:solidFill>
                  <a:schemeClr val="tx1"/>
                </a:solidFill>
                <a:effectLst/>
                <a:latin typeface="+mn-lt"/>
                <a:ea typeface="+mn-ea"/>
                <a:cs typeface="+mn-cs"/>
              </a:rPr>
              <a:t>Slippery surfaces</a:t>
            </a:r>
          </a:p>
          <a:p>
            <a:pPr lvl="0"/>
            <a:r>
              <a:rPr lang="en-US" sz="1200" kern="1200" dirty="0">
                <a:solidFill>
                  <a:schemeClr val="tx1"/>
                </a:solidFill>
                <a:effectLst/>
                <a:latin typeface="+mn-lt"/>
                <a:ea typeface="+mn-ea"/>
                <a:cs typeface="+mn-cs"/>
              </a:rPr>
              <a:t>Asbestos</a:t>
            </a:r>
          </a:p>
          <a:p>
            <a:pPr lvl="0"/>
            <a:r>
              <a:rPr lang="en-US" sz="1200" kern="1200" dirty="0">
                <a:solidFill>
                  <a:schemeClr val="tx1"/>
                </a:solidFill>
                <a:effectLst/>
                <a:latin typeface="+mn-lt"/>
                <a:ea typeface="+mn-ea"/>
                <a:cs typeface="+mn-cs"/>
              </a:rPr>
              <a:t>Chemicals</a:t>
            </a:r>
          </a:p>
          <a:p>
            <a:r>
              <a:rPr lang="en-US" sz="1200" kern="1200" dirty="0">
                <a:solidFill>
                  <a:schemeClr val="tx1"/>
                </a:solidFill>
                <a:effectLst/>
                <a:latin typeface="+mn-lt"/>
                <a:ea typeface="+mn-ea"/>
                <a:cs typeface="+mn-cs"/>
              </a:rPr>
              <a:t>Once hazards are identified, you can take the opportunity to identify the risks associated with each hazard in your facility.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hazards.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What Is a Hazard?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identifying hazards.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01-Hazards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 hazard?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a:t>
            </a:fld>
            <a:endParaRPr lang="en-US" dirty="0"/>
          </a:p>
        </p:txBody>
      </p:sp>
    </p:spTree>
    <p:extLst>
      <p:ext uri="{BB962C8B-B14F-4D97-AF65-F5344CB8AC3E}">
        <p14:creationId xmlns:p14="http://schemas.microsoft.com/office/powerpoint/2010/main" val="40291296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risk is not a hazard. It is the chance of harm coming from a hazard. This applies to the health, bodily safety, equipment, and property. For example, prolonged exposure to chemicals in the work environment increases the risk of health problems. Noise exposure can place an employee’s hearing at risk. Identifying the hazards in an environment is the first step in risk assessment. The second step is to determine who is at risk from these hazards. The third step is to evaluate the risk, and the final step is to determine the best way to control the risks and provide a safe working environment.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risks.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What is a Risk?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different risks.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participants to share some of the hazards they identified, and list them on the flipchart. List different risks associated with the hazards.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 risk?</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a:t>
            </a:fld>
            <a:endParaRPr lang="en-US" dirty="0"/>
          </a:p>
        </p:txBody>
      </p:sp>
    </p:spTree>
    <p:extLst>
      <p:ext uri="{BB962C8B-B14F-4D97-AF65-F5344CB8AC3E}">
        <p14:creationId xmlns:p14="http://schemas.microsoft.com/office/powerpoint/2010/main" val="25619933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Risk management is necessary to protect the company and the employees. Employees are the most valuable resource because risk management directly affects them, and they have a unique understanding of day-to-day operations. It is important to consult employees with any change in the way work is done. When consulting with employees, it is imperative that you communicate clearly and honestly. Provide ample time for the conversation to take place. Finally, it is imperative that you pay attention to everything employees have to say; do not simply pay attention to feedback that supports you current ideas. </a:t>
            </a:r>
          </a:p>
          <a:p>
            <a:r>
              <a:rPr lang="en-US" dirty="0"/>
              <a:t>Examples of When to Consult Employees:</a:t>
            </a:r>
          </a:p>
          <a:p>
            <a:r>
              <a:rPr lang="en-US" dirty="0"/>
              <a:t>•	Safety inspections</a:t>
            </a:r>
          </a:p>
          <a:p>
            <a:r>
              <a:rPr lang="en-US" dirty="0"/>
              <a:t>•	Purchasing or repairing equipment</a:t>
            </a:r>
          </a:p>
          <a:p>
            <a:r>
              <a:rPr lang="en-US" dirty="0"/>
              <a:t>•	Workflow charts</a:t>
            </a:r>
          </a:p>
          <a:p>
            <a:r>
              <a:rPr lang="en-US" dirty="0"/>
              <a:t>•	Internal layout</a:t>
            </a:r>
          </a:p>
          <a:p>
            <a:r>
              <a:rPr lang="en-US" dirty="0"/>
              <a:t>•	Cleaning chemicals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consulting employees.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Consult With Employees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determining when employees should be consulted.</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02-Consult Employees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should you communicate to employees when consulting them?</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18</a:t>
            </a:fld>
            <a:endParaRPr lang="en-US" dirty="0"/>
          </a:p>
        </p:txBody>
      </p:sp>
    </p:spTree>
    <p:extLst>
      <p:ext uri="{BB962C8B-B14F-4D97-AF65-F5344CB8AC3E}">
        <p14:creationId xmlns:p14="http://schemas.microsoft.com/office/powerpoint/2010/main" val="4512585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The likelihood scale is used to determine the likelihood that an event will occur. For example, you would use it to determine the risk of an equipment malfunction. Each risk needs to be scored on the likelihood scale from 0 to 3.</a:t>
            </a:r>
          </a:p>
          <a:p>
            <a:endParaRPr lang="en-US" dirty="0"/>
          </a:p>
          <a:p>
            <a:r>
              <a:rPr lang="en-US" dirty="0"/>
              <a:t>•	0 – Impossible: There is no possible way that an event can take place. This is rarely used. </a:t>
            </a:r>
          </a:p>
          <a:p>
            <a:r>
              <a:rPr lang="en-US" dirty="0"/>
              <a:t>•	1 – Low possibility/Remote possibility: There is a slight risk, 2% or less, of something happening. </a:t>
            </a:r>
          </a:p>
          <a:p>
            <a:r>
              <a:rPr lang="en-US" dirty="0"/>
              <a:t>•	2 – Medium possibility/Possible: The event is possible. It has between a 2 and 25% chance of occurring.</a:t>
            </a:r>
          </a:p>
          <a:p>
            <a:r>
              <a:rPr lang="en-US" dirty="0"/>
              <a:t>•	3 – High possibility/ Probable: There is a greater than 25% chance that something is going to happen. The event is likely going to occur soon. </a:t>
            </a:r>
          </a:p>
          <a:p>
            <a:r>
              <a:rPr lang="en-US" dirty="0"/>
              <a:t>Scores should be based on the current data that you have. The reasons for your score should also be recorded.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likelihood scale.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Likelihood Scale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using the likelihood scale.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03-Likelihood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the likelihood scale determine?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19</a:t>
            </a:fld>
            <a:endParaRPr lang="en-US" dirty="0"/>
          </a:p>
        </p:txBody>
      </p:sp>
    </p:spTree>
    <p:extLst>
      <p:ext uri="{BB962C8B-B14F-4D97-AF65-F5344CB8AC3E}">
        <p14:creationId xmlns:p14="http://schemas.microsoft.com/office/powerpoint/2010/main" val="23677136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Sean is an outside hire to his new management position. He understands that risk management is important, and he takes the time to go over the incident reports and inspect the facility. An employee tells him that one of the machines needs to be replaced. He says that several employees have come close to being injured while using it. He states the machine does not shut off properly. Sean believes that asking for new equipment this soon is not wise. He points out to the employee that there are no incident reports for the specific piece of equipment. The employee responds that the employees know to be extra careful on the machine, but it is just a matter of time before someone is injured. Sean ignored the request, and the complaints from three other employees. He did nothing about the equipment. Two months later, an employee thought the machine was turned off and got her hand caught in it.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Identifying Hazards and Risks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communicating with employees.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outcome of the case study. What options did Sean have?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was Sean unfamiliar with the machinery?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20</a:t>
            </a:fld>
            <a:endParaRPr lang="en-US" dirty="0"/>
          </a:p>
        </p:txBody>
      </p:sp>
    </p:spTree>
    <p:extLst>
      <p:ext uri="{BB962C8B-B14F-4D97-AF65-F5344CB8AC3E}">
        <p14:creationId xmlns:p14="http://schemas.microsoft.com/office/powerpoint/2010/main" val="31499036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purpose of a risk assessment is to seek out problems before they happen. This allows you to prevent accidents and emergencies, or you can at least be better prepared when emergency situations do occur. This requires and understanding of the business and vigilance. By paying attention to potential problems, you will improve the overall health and success of your business.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31</a:t>
            </a:fld>
            <a:endParaRPr lang="en-US" dirty="0"/>
          </a:p>
        </p:txBody>
      </p:sp>
    </p:spTree>
    <p:extLst>
      <p:ext uri="{BB962C8B-B14F-4D97-AF65-F5344CB8AC3E}">
        <p14:creationId xmlns:p14="http://schemas.microsoft.com/office/powerpoint/2010/main" val="17369585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25717222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Each business will have its unique set of problems. For example, the risk of a retail business will be quite different from the risks that a manufacturing company would face. Pharmaceutical companies would face different risks than financial institutions. Larger organizations that cover multiple areas may find it helpful to breakdown the potential problems for each department. There are some basic risk categories to consider when discovering what is unique to your business:</a:t>
            </a:r>
          </a:p>
          <a:p>
            <a:r>
              <a:rPr lang="en-US" dirty="0"/>
              <a:t>Basic Risks:</a:t>
            </a:r>
          </a:p>
          <a:p>
            <a:r>
              <a:rPr lang="en-US" dirty="0"/>
              <a:t>•	Physical Risks: the building, equipment, chemicals, etc. </a:t>
            </a:r>
          </a:p>
          <a:p>
            <a:r>
              <a:rPr lang="en-US" dirty="0"/>
              <a:t>•	Location Risks: Crime, natural disasters, etc.</a:t>
            </a:r>
          </a:p>
          <a:p>
            <a:r>
              <a:rPr lang="en-US" dirty="0"/>
              <a:t>•	Human Risks: Intoxication, theft, fraud, human error, etc.</a:t>
            </a:r>
          </a:p>
          <a:p>
            <a:r>
              <a:rPr lang="en-US" dirty="0"/>
              <a:t>•	Technology Risks: Power, hacking, telecommunications, etc.</a:t>
            </a:r>
          </a:p>
          <a:p>
            <a:r>
              <a:rPr lang="en-US" dirty="0"/>
              <a:t>Careful consideration will help identify unique problems so that you can address them before they happen.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finding unique problems.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Unique to Your Business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identifying unique problems.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04-Unique Problems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makes problems unique?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32</a:t>
            </a:fld>
            <a:endParaRPr lang="en-US" dirty="0"/>
          </a:p>
        </p:txBody>
      </p:sp>
    </p:spTree>
    <p:extLst>
      <p:ext uri="{BB962C8B-B14F-4D97-AF65-F5344CB8AC3E}">
        <p14:creationId xmlns:p14="http://schemas.microsoft.com/office/powerpoint/2010/main" val="22724666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Identifying potential problems requires close inspection of the work area. In order to do this, you need to look at the environment carefully. Inspect each area of the facility for hidden risks and hazards that can cause problems. This requires walking around the entire facility and making note of everything. It is essential to consider every possible use of an area, all materials used, and each tool. </a:t>
            </a:r>
          </a:p>
          <a:p>
            <a:r>
              <a:rPr lang="en-US" dirty="0"/>
              <a:t>Things to Consider When Walking:</a:t>
            </a:r>
          </a:p>
          <a:p>
            <a:r>
              <a:rPr lang="en-US" dirty="0"/>
              <a:t>•	How tools are used</a:t>
            </a:r>
          </a:p>
          <a:p>
            <a:r>
              <a:rPr lang="en-US" dirty="0"/>
              <a:t>•	Different methods used to complete tasks</a:t>
            </a:r>
          </a:p>
          <a:p>
            <a:r>
              <a:rPr lang="en-US" dirty="0"/>
              <a:t>•	Purpose of each tool</a:t>
            </a:r>
          </a:p>
          <a:p>
            <a:r>
              <a:rPr lang="en-US" dirty="0"/>
              <a:t>•	Materials used</a:t>
            </a:r>
          </a:p>
          <a:p>
            <a:r>
              <a:rPr lang="en-US" dirty="0"/>
              <a:t>Make a list of all problems as you notice them. Use this list to guide the risk assessment.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walk around.</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Walk Around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walk around</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Flipchart/board and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Come up with a work area, office, manufacturing, etc. based on the majority of the participants’ experience. Make a list of different tools, workstations, and materials on the flipchart. Ask the students to brainstorm potential problems for each. List these on the flipchart.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necessary to identify potential problems?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33</a:t>
            </a:fld>
            <a:endParaRPr lang="en-US" dirty="0"/>
          </a:p>
        </p:txBody>
      </p:sp>
    </p:spTree>
    <p:extLst>
      <p:ext uri="{BB962C8B-B14F-4D97-AF65-F5344CB8AC3E}">
        <p14:creationId xmlns:p14="http://schemas.microsoft.com/office/powerpoint/2010/main" val="28971062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When identifying potential problems, consider both the long term and short term problems. It is easy to focus on the short term problems that require immediate attention. For example, missing safety equipment is a short term problem that has immediate consequences that needs to be addressed quickly. Focusing on short term problems, however, can overshadow long term problems. Long term problems are problems that will develop over time, and because they are not immediate issues, they are easy to ignore. For example, exposure to noise pollution is a long term problem that can lead to hearing loss if it is not addressed in a timely manner. Do not allow the short term risks and problems to prevent you from addressing the long term.</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long term and short term problems.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Long Term and Short Term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difference between long term and short term problems.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class to brainstorm a list of potential problems, and list these on the flip chart. Identify each one as long term or short term.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easy to ignore long term risks and problems?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34</a:t>
            </a:fld>
            <a:endParaRPr lang="en-US" dirty="0"/>
          </a:p>
        </p:txBody>
      </p:sp>
    </p:spTree>
    <p:extLst>
      <p:ext uri="{BB962C8B-B14F-4D97-AF65-F5344CB8AC3E}">
        <p14:creationId xmlns:p14="http://schemas.microsoft.com/office/powerpoint/2010/main" val="8262404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When looking for potential problems, it is important to pay attention to common hazards and risks. Most organizations face these potential problems, regardless of the type of business they are. While each company will have its own risks and problems, beginning with the common issues will help you identify basic problems. Many common issues can be resolved by keeping the work area clean and tidy.</a:t>
            </a:r>
          </a:p>
          <a:p>
            <a:r>
              <a:rPr lang="en-US" sz="1200" b="1" kern="1200" dirty="0">
                <a:solidFill>
                  <a:schemeClr val="tx1"/>
                </a:solidFill>
                <a:effectLst/>
                <a:latin typeface="+mn-lt"/>
                <a:ea typeface="+mn-ea"/>
                <a:cs typeface="+mn-cs"/>
              </a:rPr>
              <a:t>Examples of Common Issues:</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Slip and fall areas</a:t>
            </a:r>
          </a:p>
          <a:p>
            <a:pPr lvl="0"/>
            <a:r>
              <a:rPr lang="en-US" sz="1200" kern="1200" dirty="0">
                <a:solidFill>
                  <a:schemeClr val="tx1"/>
                </a:solidFill>
                <a:effectLst/>
                <a:latin typeface="+mn-lt"/>
                <a:ea typeface="+mn-ea"/>
                <a:cs typeface="+mn-cs"/>
              </a:rPr>
              <a:t>Clutter</a:t>
            </a:r>
          </a:p>
          <a:p>
            <a:pPr lvl="0"/>
            <a:r>
              <a:rPr lang="en-US" sz="1200" kern="1200" dirty="0">
                <a:solidFill>
                  <a:schemeClr val="tx1"/>
                </a:solidFill>
                <a:effectLst/>
                <a:latin typeface="+mn-lt"/>
                <a:ea typeface="+mn-ea"/>
                <a:cs typeface="+mn-cs"/>
              </a:rPr>
              <a:t>Extension cords</a:t>
            </a:r>
          </a:p>
          <a:p>
            <a:pPr lvl="0"/>
            <a:r>
              <a:rPr lang="en-US" sz="1200" kern="1200" dirty="0">
                <a:solidFill>
                  <a:schemeClr val="tx1"/>
                </a:solidFill>
                <a:effectLst/>
                <a:latin typeface="+mn-lt"/>
                <a:ea typeface="+mn-ea"/>
                <a:cs typeface="+mn-cs"/>
              </a:rPr>
              <a:t>Falling objects</a:t>
            </a:r>
          </a:p>
          <a:p>
            <a:pPr lvl="0"/>
            <a:r>
              <a:rPr lang="en-US" sz="1200" kern="1200" dirty="0">
                <a:solidFill>
                  <a:schemeClr val="tx1"/>
                </a:solidFill>
                <a:effectLst/>
                <a:latin typeface="+mn-lt"/>
                <a:ea typeface="+mn-ea"/>
                <a:cs typeface="+mn-cs"/>
              </a:rPr>
              <a:t>Indoor pollutants</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common issues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Common Issues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Identify common issues.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05-Common Issues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 common issues?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35</a:t>
            </a:fld>
            <a:endParaRPr lang="en-US" dirty="0"/>
          </a:p>
        </p:txBody>
      </p:sp>
    </p:spTree>
    <p:extLst>
      <p:ext uri="{BB962C8B-B14F-4D97-AF65-F5344CB8AC3E}">
        <p14:creationId xmlns:p14="http://schemas.microsoft.com/office/powerpoint/2010/main" val="25420019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The QRT manufacturing company was growing. Profits were high, and orders were up, but the company was still in the original space. The owner considered moving to a larger location, but he was not sure if it would be worth the cost. Workstations were placed closer together. Clutter soon developed and parts had to be stacked higher and higher on shelves. One day, an employee tripped over some debris on the floor and fell into the shelving, knocking it on top of him. The employee was injured and damaged two pieces of equipment.</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Seeking Out Problems Before They Happen (I)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identifying problems.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outcome of the case study. What different options did the owner have to prevent the problem?</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was positive for the company?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36</a:t>
            </a:fld>
            <a:endParaRPr lang="en-US" dirty="0"/>
          </a:p>
        </p:txBody>
      </p:sp>
    </p:spTree>
    <p:extLst>
      <p:ext uri="{BB962C8B-B14F-4D97-AF65-F5344CB8AC3E}">
        <p14:creationId xmlns:p14="http://schemas.microsoft.com/office/powerpoint/2010/main" val="23475937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Problems can occur at any time. This is why you must always be prepared to address them. Seeking out problems before they occur requires you to ask questions. You must pay attention to the risks of external events and preparing for the worst case scenario. The consequence scale may identify the potential problems.</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47</a:t>
            </a:fld>
            <a:endParaRPr lang="en-US" dirty="0"/>
          </a:p>
        </p:txBody>
      </p:sp>
    </p:spTree>
    <p:extLst>
      <p:ext uri="{BB962C8B-B14F-4D97-AF65-F5344CB8AC3E}">
        <p14:creationId xmlns:p14="http://schemas.microsoft.com/office/powerpoint/2010/main" val="27157610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In seeking out problems, you need to consider every aspect of risks. The key is to look at a situation and ask, “What would happen if…” For example, you may ask, “What would happen if the electricity went out in the middle of the workday?” Once you ask what would happen, you will be able to determine what type of impact it would have on the organization. Each possible problem can be assigned a different level of impact. Only assign a possible impact if you have all the information. Assign these as: need more information or needs to be determined.</a:t>
            </a:r>
          </a:p>
          <a:p>
            <a:r>
              <a:rPr lang="en-US" dirty="0"/>
              <a:t>Levels of Impact:</a:t>
            </a:r>
          </a:p>
          <a:p>
            <a:r>
              <a:rPr lang="en-US" dirty="0"/>
              <a:t>•	Low Impact: If a problem occurs, it will have little impact on the business and can be easily remedied. </a:t>
            </a:r>
          </a:p>
          <a:p>
            <a:r>
              <a:rPr lang="en-US" dirty="0"/>
              <a:t>•	Medium Impact: The problem is not critical, but it will have an impact on the organization.</a:t>
            </a:r>
          </a:p>
          <a:p>
            <a:r>
              <a:rPr lang="en-US" dirty="0"/>
              <a:t>•	High Impact: This is a critical problem will disrupt the business. </a:t>
            </a:r>
          </a:p>
          <a:p>
            <a:r>
              <a:rPr lang="en-US" dirty="0"/>
              <a:t>Determining the level of impact will establish which problems need to be addressed first.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asking what would happen.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Ask “What would happen if…”</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asking what would happen.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06-Levels of Impact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should you ask when assessing possible problems?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48</a:t>
            </a:fld>
            <a:endParaRPr lang="en-US" dirty="0"/>
          </a:p>
        </p:txBody>
      </p:sp>
    </p:spTree>
    <p:extLst>
      <p:ext uri="{BB962C8B-B14F-4D97-AF65-F5344CB8AC3E}">
        <p14:creationId xmlns:p14="http://schemas.microsoft.com/office/powerpoint/2010/main" val="7281310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No matter how prepared you are, problems are not always easy to predict. This is especially true of external events. You have more control over internal events, but external events are more unpredictable. With external events, you need to be prepared for every possible problem. These events are, basically, anything around the office that is not internal.  </a:t>
            </a:r>
          </a:p>
          <a:p>
            <a:r>
              <a:rPr lang="en-US" dirty="0"/>
              <a:t>Types of External Events:</a:t>
            </a:r>
          </a:p>
          <a:p>
            <a:r>
              <a:rPr lang="en-US" dirty="0"/>
              <a:t>•	Suppliers: Suppliers bring external events with their own risks</a:t>
            </a:r>
          </a:p>
          <a:p>
            <a:r>
              <a:rPr lang="en-US" dirty="0"/>
              <a:t>•	Customers: Customers bring external events with their own risks</a:t>
            </a:r>
          </a:p>
          <a:p>
            <a:r>
              <a:rPr lang="en-US" dirty="0"/>
              <a:t>•	Visitors: Visitors bring external events with their own risks</a:t>
            </a:r>
          </a:p>
          <a:p>
            <a:r>
              <a:rPr lang="en-US" dirty="0"/>
              <a:t>•	Traffic: Traffic affects schedules and the ability to make deadlines</a:t>
            </a:r>
          </a:p>
          <a:p>
            <a:r>
              <a:rPr lang="en-US" dirty="0"/>
              <a:t>•	Parking: Drivers and car maintenance affect parking</a:t>
            </a:r>
          </a:p>
          <a:p>
            <a:r>
              <a:rPr lang="en-US" dirty="0"/>
              <a:t>•	Environment: Weather and other environmental factors are external events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external events.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External Events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specific external events and list them on the flipchart. Discuss the risk that these events pose.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Flipchart/board and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different external events.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an external event?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49</a:t>
            </a:fld>
            <a:endParaRPr lang="en-US" dirty="0"/>
          </a:p>
        </p:txBody>
      </p:sp>
    </p:spTree>
    <p:extLst>
      <p:ext uri="{BB962C8B-B14F-4D97-AF65-F5344CB8AC3E}">
        <p14:creationId xmlns:p14="http://schemas.microsoft.com/office/powerpoint/2010/main" val="24712505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Part of risk management is preparing for the worst case scenario in every situation. Discovering the worst case scenario goes beyond asking “what if.” You need to ask, “What is the worst that could happen?” For example, you should ask, “What is the worst that could happen if the computers were hacked?” The worst case scenario is essentially what happens if everything were to go wrong. The worst case scenario will vary according to the unique risks of each organization. A company that manufactures fertilizer, for example, will have a different worst case scenario than a call center. Once the worst case scenarios are defined, you will be able to anticipate them and develop the appropriate back up plans.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worst case scenarios.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Worst Case Scenario</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worst case scenarios.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discuss different worst case scenarios that most businesses face.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 you ask to determine the worst case scenario?</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50</a:t>
            </a:fld>
            <a:endParaRPr lang="en-US" dirty="0"/>
          </a:p>
        </p:txBody>
      </p:sp>
    </p:spTree>
    <p:extLst>
      <p:ext uri="{BB962C8B-B14F-4D97-AF65-F5344CB8AC3E}">
        <p14:creationId xmlns:p14="http://schemas.microsoft.com/office/powerpoint/2010/main" val="25498749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Once you identify the risks and potential problems that the organization faces, you need to understand the severity of the consequences. The consequence scale can be used for every potential problem that you identify. Using the consequence scale allows you assess severity and determine what the outcome of each risk will be.</a:t>
            </a:r>
          </a:p>
          <a:p>
            <a:endParaRPr lang="en-US" dirty="0"/>
          </a:p>
          <a:p>
            <a:endParaRPr lang="en-US" dirty="0"/>
          </a:p>
          <a:p>
            <a:r>
              <a:rPr lang="en-US" dirty="0"/>
              <a:t>Consequence Scale</a:t>
            </a:r>
          </a:p>
          <a:p>
            <a:r>
              <a:rPr lang="en-US" dirty="0"/>
              <a:t>1	Insignificant: Little impact on the organization; no injuries</a:t>
            </a:r>
          </a:p>
          <a:p>
            <a:r>
              <a:rPr lang="en-US" dirty="0"/>
              <a:t>2	Minor: A small impact; first aid is necessary</a:t>
            </a:r>
          </a:p>
          <a:p>
            <a:r>
              <a:rPr lang="en-US" dirty="0"/>
              <a:t>3	Moderate: A definite impact; involves hospitalization</a:t>
            </a:r>
          </a:p>
          <a:p>
            <a:r>
              <a:rPr lang="en-US" dirty="0"/>
              <a:t>4	Major: A large impact; may involve 1 to 3 deaths</a:t>
            </a:r>
          </a:p>
          <a:p>
            <a:r>
              <a:rPr lang="en-US" dirty="0"/>
              <a:t>5	Catastrophic: A crisis; multiple deaths reported</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consequence scale.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Consequence Scale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using the consequence scale.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07-Consequence Scale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consequence scale?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51</a:t>
            </a:fld>
            <a:endParaRPr lang="en-US" dirty="0"/>
          </a:p>
        </p:txBody>
      </p:sp>
    </p:spTree>
    <p:extLst>
      <p:ext uri="{BB962C8B-B14F-4D97-AF65-F5344CB8AC3E}">
        <p14:creationId xmlns:p14="http://schemas.microsoft.com/office/powerpoint/2010/main" val="3368924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19203330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Jane carefully planned her risk assessment for every internal aspect of the business. She was certain that nothing would catch her off guard. One day, a supplier delivered an order and stacked it in the hallway. The boxes were not stacked securely, and they fell over. Part of the order included cleaning supplies that broke and spilled in the fall. As the cleaning supplies mixed, they created a chemical reaction that produced noxious fumes. Several employees and customers became sick from the smell, and people soon fled the building. Jane had no plan in place for the problem, and she spent the next few days handling the damage from the accident.</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Seeking Out Problems before They Happen case study.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understanding external events.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 of the case study. What could Jane have done differently?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did Jane think that she was prepared for anything?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52</a:t>
            </a:fld>
            <a:endParaRPr lang="en-US" dirty="0"/>
          </a:p>
        </p:txBody>
      </p:sp>
    </p:spTree>
    <p:extLst>
      <p:ext uri="{BB962C8B-B14F-4D97-AF65-F5344CB8AC3E}">
        <p14:creationId xmlns:p14="http://schemas.microsoft.com/office/powerpoint/2010/main" val="38640500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Managing risks does not stop with the management team. Everyone is responsible for the safety of the business environment. The risks and potential problems that an organization faces must be clear to employees at all levels. If everyone works to prevent problems before they begin, everyone will enjoy a safe and smoothly run work environment.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63</a:t>
            </a:fld>
            <a:endParaRPr lang="en-US" dirty="0"/>
          </a:p>
        </p:txBody>
      </p:sp>
    </p:spTree>
    <p:extLst>
      <p:ext uri="{BB962C8B-B14F-4D97-AF65-F5344CB8AC3E}">
        <p14:creationId xmlns:p14="http://schemas.microsoft.com/office/powerpoint/2010/main" val="8948172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When everyone takes responsibility for risk management, it is necessary that all employees know to report potential problems. A system should be in place to make reporting problems simple, and everyone must be aware of how the system works. Employees should be actively encouraged to report risks and potential problems. There should be no confusion about this expectation. Create a visual reminder by posting lists of risks that employees should watch out for along with emergency contact information throughout the workplace. </a:t>
            </a:r>
          </a:p>
          <a:p>
            <a:r>
              <a:rPr lang="en-US" dirty="0"/>
              <a:t>Common safety risks employees should report:</a:t>
            </a:r>
          </a:p>
          <a:p>
            <a:r>
              <a:rPr lang="en-US" dirty="0"/>
              <a:t>•	Unauthorized individuals</a:t>
            </a:r>
          </a:p>
          <a:p>
            <a:r>
              <a:rPr lang="en-US" dirty="0"/>
              <a:t>•	Leaks</a:t>
            </a:r>
          </a:p>
          <a:p>
            <a:r>
              <a:rPr lang="en-US" dirty="0"/>
              <a:t>•	Smells</a:t>
            </a:r>
          </a:p>
          <a:p>
            <a:r>
              <a:rPr lang="en-US" dirty="0"/>
              <a:t>•	Broken locks</a:t>
            </a:r>
          </a:p>
          <a:p>
            <a:r>
              <a:rPr lang="en-US" dirty="0"/>
              <a:t>•	Broken equipment</a:t>
            </a:r>
          </a:p>
          <a:p>
            <a:r>
              <a:rPr lang="en-US" dirty="0"/>
              <a:t>•	Slippery floors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employee reporting.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See It, Report It!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reporting risks.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different reporting procedures that the participants have experience using. Make a list of additional risks that employees should report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Who is responsible for reporting risks and problems?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64</a:t>
            </a:fld>
            <a:endParaRPr lang="en-US" dirty="0"/>
          </a:p>
        </p:txBody>
      </p:sp>
    </p:spTree>
    <p:extLst>
      <p:ext uri="{BB962C8B-B14F-4D97-AF65-F5344CB8AC3E}">
        <p14:creationId xmlns:p14="http://schemas.microsoft.com/office/powerpoint/2010/main" val="387713854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Safety is a primary concern for organization. A common mantra is, “If it’s not safe, don’t do it.” This rule must extend to all employees. Safety standards and risk management programs are only effective if they are properly implemented, and leaders need to be an example of safety standards. Do not perform a task without the appropriate safety equipment and expect your employees to use theirs. Any leader who violates safety rules is sending the message that they are not important. </a:t>
            </a:r>
          </a:p>
          <a:p>
            <a:r>
              <a:rPr lang="en-US" dirty="0"/>
              <a:t>Additionally, listen to employees who believe that a work environment is not safe. Provide employees with stop work authority (the authority to stop working if the environment becomes dangerous). Employees should not feel pressured to work in dangerous situations just to keep their jobs. Make sure that employees are taught the safety rules and that the rules are consistently followed.</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concept of safety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If It’s Not Safe, Don’t Bother</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following safety procedures.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might want to bring in a sample of minutes.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that people bypass safety and why? For example, not putting on safety equipment to save time. List some of these on the flipchart, along with the consequences in the worst case scenario.</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 primary concern for any organization?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65</a:t>
            </a:fld>
            <a:endParaRPr lang="en-US" dirty="0"/>
          </a:p>
        </p:txBody>
      </p:sp>
    </p:spTree>
    <p:extLst>
      <p:ext uri="{BB962C8B-B14F-4D97-AF65-F5344CB8AC3E}">
        <p14:creationId xmlns:p14="http://schemas.microsoft.com/office/powerpoint/2010/main" val="15652600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When you have identified the risk and problems, it is essential to take the appropriate precautions. The precautions that you need to take will be determined by the organization. Precautions will be based on the risks identified in each company. There are, however, basic safety precautions that every organization needs to take.</a:t>
            </a:r>
          </a:p>
          <a:p>
            <a:r>
              <a:rPr lang="en-US" dirty="0"/>
              <a:t>Common Precautions:</a:t>
            </a:r>
          </a:p>
          <a:p>
            <a:r>
              <a:rPr lang="en-US" dirty="0"/>
              <a:t>•	Safety equipment</a:t>
            </a:r>
          </a:p>
          <a:p>
            <a:r>
              <a:rPr lang="en-US" dirty="0"/>
              <a:t>•	Accessible exits</a:t>
            </a:r>
          </a:p>
          <a:p>
            <a:r>
              <a:rPr lang="en-US" dirty="0"/>
              <a:t>•	Fire alarms</a:t>
            </a:r>
          </a:p>
          <a:p>
            <a:r>
              <a:rPr lang="en-US" dirty="0"/>
              <a:t>•	Safety training</a:t>
            </a:r>
          </a:p>
          <a:p>
            <a:r>
              <a:rPr lang="en-US" dirty="0"/>
              <a:t>•	Ergonomic work stations</a:t>
            </a:r>
          </a:p>
          <a:p>
            <a:r>
              <a:rPr lang="en-US" dirty="0"/>
              <a:t>•	Security</a:t>
            </a:r>
          </a:p>
          <a:p>
            <a:r>
              <a:rPr lang="en-US" dirty="0"/>
              <a:t>•	Ventilation</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taking precautions.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Take Appropriate Precautions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precautions necessary for your company.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08-Precautions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and share your answer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necessary to take appropriate precautions?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66</a:t>
            </a:fld>
            <a:endParaRPr lang="en-US" dirty="0"/>
          </a:p>
        </p:txBody>
      </p:sp>
    </p:spTree>
    <p:extLst>
      <p:ext uri="{BB962C8B-B14F-4D97-AF65-F5344CB8AC3E}">
        <p14:creationId xmlns:p14="http://schemas.microsoft.com/office/powerpoint/2010/main" val="7506657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Risks and safety precautions need to be communicated to the entire organization. Everyone needs to be informed. The communication needs to inform, educate, and prevent problems. When communicating, it is important to create a plan and follow it. </a:t>
            </a:r>
          </a:p>
          <a:p>
            <a:endParaRPr lang="en-US" dirty="0"/>
          </a:p>
          <a:p>
            <a:r>
              <a:rPr lang="en-US" dirty="0"/>
              <a:t>Communication Strategy:</a:t>
            </a:r>
          </a:p>
          <a:p>
            <a:r>
              <a:rPr lang="en-US" dirty="0"/>
              <a:t>•	Identify the information you need to communicate: Sift through the information and highlight everything that needs to be communicated. </a:t>
            </a:r>
          </a:p>
          <a:p>
            <a:r>
              <a:rPr lang="en-US" dirty="0"/>
              <a:t>•	Consider the audience: Identify what the audience does and does not know about the topic and communication barriers. </a:t>
            </a:r>
          </a:p>
          <a:p>
            <a:r>
              <a:rPr lang="en-US" dirty="0"/>
              <a:t>•	Create the communication: Tailor the communication to the needs of the audience. </a:t>
            </a:r>
          </a:p>
          <a:p>
            <a:r>
              <a:rPr lang="en-US" dirty="0"/>
              <a:t>•	Choose communication methods: Choose the communication methods for your audience. You may use more than one method of communication. </a:t>
            </a:r>
          </a:p>
          <a:p>
            <a:r>
              <a:rPr lang="en-US" dirty="0"/>
              <a:t>Communication is ongoing. Once you communicate the information, evaluate its effectiveness, and determine if any changes need to be made.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how to communicate to the organization.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Communicating to the Organization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communicating to the organization.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09-Communication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and share your answer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Which is the purpose of communication?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67</a:t>
            </a:fld>
            <a:endParaRPr lang="en-US" dirty="0"/>
          </a:p>
        </p:txBody>
      </p:sp>
    </p:spTree>
    <p:extLst>
      <p:ext uri="{BB962C8B-B14F-4D97-AF65-F5344CB8AC3E}">
        <p14:creationId xmlns:p14="http://schemas.microsoft.com/office/powerpoint/2010/main" val="15691951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Jake was in charge of implementing new safety standards in the repair company. The standards include wearing safety glasses and aprons as well as proper ergonomics when working on jewelry. Additionally hair needs to be covered to prevent accidents in the workroom. One day, a customer required a quick repair, and Jake was in a hurry. He walked into the workroom and completed the repair without following the safety guidelines. There was no accident, and he occasionally broke the rules to save time. Employees soon followed his example. Soon, an employee forgot to cover her hair and got it stuck in the polish wheel.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Everyone’s Responsibility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setting an example.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could Jake have done differently?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safety standards?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68</a:t>
            </a:fld>
            <a:endParaRPr lang="en-US" dirty="0"/>
          </a:p>
        </p:txBody>
      </p:sp>
    </p:spTree>
    <p:extLst>
      <p:ext uri="{BB962C8B-B14F-4D97-AF65-F5344CB8AC3E}">
        <p14:creationId xmlns:p14="http://schemas.microsoft.com/office/powerpoint/2010/main" val="5713781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Most organizations have control measures in place. Control measures are actions or activities that are in place to limit or prevent risks. There are six basic types of control measures. The measures used depend on the risk that is involved and how easily than can be avoided. There is a basic hierarchy to control measures, with the top measures being the most desirable. Some risks will require multiple control measures. </a:t>
            </a:r>
          </a:p>
          <a:p>
            <a:r>
              <a:rPr lang="en-US" dirty="0"/>
              <a:t>Control Measure Hierarchy:</a:t>
            </a:r>
          </a:p>
          <a:p>
            <a:r>
              <a:rPr lang="en-US" dirty="0"/>
              <a:t>1.	Eliminate:  Remove the hazard.</a:t>
            </a:r>
          </a:p>
          <a:p>
            <a:r>
              <a:rPr lang="en-US" dirty="0"/>
              <a:t>2.	Substitute: Trade for a lesser risk.</a:t>
            </a:r>
          </a:p>
          <a:p>
            <a:r>
              <a:rPr lang="en-US" dirty="0"/>
              <a:t>3.	Isolate: Limit access to the risk. </a:t>
            </a:r>
          </a:p>
          <a:p>
            <a:r>
              <a:rPr lang="en-US" dirty="0"/>
              <a:t>4.	Engineered controls: Designs to prevent access to risks and hazards.</a:t>
            </a:r>
          </a:p>
          <a:p>
            <a:r>
              <a:rPr lang="en-US" dirty="0"/>
              <a:t>5.	Administrative controls: Safe work practices and procedures</a:t>
            </a:r>
          </a:p>
          <a:p>
            <a:r>
              <a:rPr lang="en-US" dirty="0"/>
              <a:t>6.	Protective equipment: Personal protective equipment is worn around hazards.</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control measures.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Control Measure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control measures.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participants think about the control measures already being used in their organizations. Have them share control measures and list them on the board/flipchart. Discuss where the measures fall on the hierarchy and why they were chosen.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Define a control measure.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80</a:t>
            </a:fld>
            <a:endParaRPr lang="en-US" dirty="0"/>
          </a:p>
        </p:txBody>
      </p:sp>
    </p:spTree>
    <p:extLst>
      <p:ext uri="{BB962C8B-B14F-4D97-AF65-F5344CB8AC3E}">
        <p14:creationId xmlns:p14="http://schemas.microsoft.com/office/powerpoint/2010/main" val="364460656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Every business has different needs. The needs of the business determine how you develop your business procedures and your control measures. Remember that every company is unique and must develop procedures independently; you cannot rely on common procedures and control measures. You need to determine what is best for your organization.</a:t>
            </a:r>
          </a:p>
          <a:p>
            <a:r>
              <a:rPr lang="en-US" dirty="0"/>
              <a:t>Many business procedures are based on specific control measures. For example, inspecting equipment is a control measure. The policy and procedure for the inspection process will vary according to each organization. A busier organization will require more frequent an in-depth inspections. Additionally, certain pieces of equipment may require more frequent inspections than others.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common office machinery.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Your Business Procedures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office machinery.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10-Business Procedure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Find an example of a simple business procedure and make copies for the class, or show it using a computer.</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Provide a copy of a simple business procedure to students as a guide for the worksheet. Ask them to complete the worksheets and share their answers with the rest of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 business procedure?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81</a:t>
            </a:fld>
            <a:endParaRPr lang="en-US" dirty="0"/>
          </a:p>
        </p:txBody>
      </p:sp>
    </p:spTree>
    <p:extLst>
      <p:ext uri="{BB962C8B-B14F-4D97-AF65-F5344CB8AC3E}">
        <p14:creationId xmlns:p14="http://schemas.microsoft.com/office/powerpoint/2010/main" val="227381402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dirty="0"/>
              <a:t>Control measures and procedures will need to change as the organization does. Measures that are necessary one year may not be necessary the next, or they may no longer be adequate to fill the company’s needs. Determining if the established control measures and procedures are adequate requires frequent evaluation. </a:t>
            </a:r>
          </a:p>
          <a:p>
            <a:endParaRPr lang="en-US" dirty="0"/>
          </a:p>
          <a:p>
            <a:r>
              <a:rPr lang="en-US" dirty="0"/>
              <a:t>When to Conduct Evaluations:</a:t>
            </a:r>
          </a:p>
          <a:p>
            <a:r>
              <a:rPr lang="en-US" dirty="0"/>
              <a:t>•	At least once a year</a:t>
            </a:r>
          </a:p>
          <a:p>
            <a:r>
              <a:rPr lang="en-US" dirty="0"/>
              <a:t>•	After new procedures are implemented</a:t>
            </a:r>
          </a:p>
          <a:p>
            <a:r>
              <a:rPr lang="en-US" dirty="0"/>
              <a:t>•	After any change in the organization</a:t>
            </a:r>
          </a:p>
          <a:p>
            <a:r>
              <a:rPr lang="en-US" dirty="0"/>
              <a:t>There are common methods of evaluation, but it is important that each company identify the most effective methods for the organization.</a:t>
            </a:r>
          </a:p>
          <a:p>
            <a:r>
              <a:rPr lang="en-US" dirty="0"/>
              <a:t>Common Methods of Evaluation:</a:t>
            </a:r>
          </a:p>
          <a:p>
            <a:r>
              <a:rPr lang="en-US" dirty="0"/>
              <a:t>•	Surveys and checklists</a:t>
            </a:r>
          </a:p>
          <a:p>
            <a:r>
              <a:rPr lang="en-US" dirty="0"/>
              <a:t>•	Employee interviews</a:t>
            </a:r>
          </a:p>
          <a:p>
            <a:r>
              <a:rPr lang="en-US" dirty="0"/>
              <a:t>•	Changes in the number of incidents</a:t>
            </a:r>
          </a:p>
          <a:p>
            <a:r>
              <a:rPr lang="en-US" dirty="0"/>
              <a:t>•	Performance indicators</a:t>
            </a:r>
          </a:p>
          <a:p>
            <a:r>
              <a:rPr lang="en-US" dirty="0"/>
              <a:t>•	Performance standards</a:t>
            </a:r>
          </a:p>
          <a:p>
            <a:r>
              <a:rPr lang="en-US" dirty="0"/>
              <a:t>As control measures are evaluated, determine what, if any, changes need to be made to the controls or procedures.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ways to determine if control measures are adequate.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Are They Adequate?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determining if control measures are adequate.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ways that companies evaluate control measures and procedures. Which methods do participants feel are more effective? How often are they done? List these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necessary to determine if control measures are adequate?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82</a:t>
            </a:fld>
            <a:endParaRPr lang="en-US" dirty="0"/>
          </a:p>
        </p:txBody>
      </p:sp>
    </p:spTree>
    <p:extLst>
      <p:ext uri="{BB962C8B-B14F-4D97-AF65-F5344CB8AC3E}">
        <p14:creationId xmlns:p14="http://schemas.microsoft.com/office/powerpoint/2010/main" val="25292143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270343290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It is important to update control measures as necessary and maintain them once they are established or updated. Evaluating whether a control measure is adequate will determine what needs to be updated and when it needs to be updated. Changes in the external work environment will also require updating. For example, changes to government regulations would require updating the control measures. </a:t>
            </a:r>
          </a:p>
          <a:p>
            <a:r>
              <a:rPr lang="en-US" dirty="0"/>
              <a:t>Once control measures are implemented or updated, they need to be maintained carefully. If control measures and procedures are not maintained, it is not possible to determine whether they are effective. Establishing basic quality assurances can do this. Identify key activities for control measures and create checklist to determine that the measures are being maintained.</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The checklists provide consistency and routine. They also make it easier to identify when the measures are not being maintained.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updating and maintaining control measures.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Updating and Maintaining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maintaining control measures.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come up with a control measure and identify three key activities. List these on the flipchart/board. Create a checklist for each activity.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internal factors will help determine when an update is necessary?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83</a:t>
            </a:fld>
            <a:endParaRPr lang="en-US" dirty="0"/>
          </a:p>
        </p:txBody>
      </p:sp>
    </p:spTree>
    <p:extLst>
      <p:ext uri="{BB962C8B-B14F-4D97-AF65-F5344CB8AC3E}">
        <p14:creationId xmlns:p14="http://schemas.microsoft.com/office/powerpoint/2010/main" val="107599045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The BCD Corporation established control measures based on government regulations and current evaluations. The initial company reports after initiation showed a decrease in injuries and other unwanted events. Over the next few months, the company saw massive growth due to increased sales. The control measures and procedures remained in place for the organization. Soon, there was an increase in missing inventory, and employees began to report the theft of personal items. The security measures remained in place, but they were obviously ineffective.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Tracking and Updating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updating control measures.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Could the thefts have been prevented? Why or why not?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did the reports show after initiation?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84</a:t>
            </a:fld>
            <a:endParaRPr lang="en-US" dirty="0"/>
          </a:p>
        </p:txBody>
      </p:sp>
    </p:spTree>
    <p:extLst>
      <p:ext uri="{BB962C8B-B14F-4D97-AF65-F5344CB8AC3E}">
        <p14:creationId xmlns:p14="http://schemas.microsoft.com/office/powerpoint/2010/main" val="228518904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the risks are assessed, they must be managed carefully. There are four basic risk management techniques, and your company probably uses all of them. The management technique that you use will vary according to the severity of the risk and the current stability of the organization. You will choose between reducing the risk, transferring the risk, avoiding the risk, and accepting the risk when determining which technique to use.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95</a:t>
            </a:fld>
            <a:endParaRPr lang="en-US" dirty="0"/>
          </a:p>
        </p:txBody>
      </p:sp>
    </p:spTree>
    <p:extLst>
      <p:ext uri="{BB962C8B-B14F-4D97-AF65-F5344CB8AC3E}">
        <p14:creationId xmlns:p14="http://schemas.microsoft.com/office/powerpoint/2010/main" val="284264516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Risk reduction is a common technique used in business. It is necessary when there is no possibility of removing the risk such as in using machines. When you reduce the risk, you limit the severity of the risk and the likelihood of the risk occurring. When determining how to best reduce the risk, it is necessary to establish which method of reduction will be the most effective. For example, one risk reduction technique may reduce the risk of loss more than others, but it could also be more expensive to implement. </a:t>
            </a:r>
          </a:p>
          <a:p>
            <a:r>
              <a:rPr lang="en-US" dirty="0"/>
              <a:t>Examples of Risk Reduction:</a:t>
            </a:r>
          </a:p>
          <a:p>
            <a:r>
              <a:rPr lang="en-US" dirty="0"/>
              <a:t>•	Retrofit a building to for severe weather</a:t>
            </a:r>
          </a:p>
          <a:p>
            <a:r>
              <a:rPr lang="en-US" dirty="0"/>
              <a:t>•	Sprinkler systems with fire alarms</a:t>
            </a:r>
          </a:p>
          <a:p>
            <a:r>
              <a:rPr lang="en-US" dirty="0"/>
              <a:t>•	Training programs</a:t>
            </a:r>
          </a:p>
          <a:p>
            <a:r>
              <a:rPr lang="en-US" dirty="0"/>
              <a:t>•	Security system</a:t>
            </a:r>
          </a:p>
          <a:p>
            <a:r>
              <a:rPr lang="en-US" dirty="0"/>
              <a:t>•	Machine maintenance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reducing the risk.</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reducing the risk.</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Make a list of different risks on the flipchart/board. Ask the class to come up with multiple ways to reduce the risk of each one. Discuss the pros and cons of each (e.g. cost vs. potential loss).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is it necessary to reduce the risk?</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96</a:t>
            </a:fld>
            <a:endParaRPr lang="en-US" dirty="0"/>
          </a:p>
        </p:txBody>
      </p:sp>
    </p:spTree>
    <p:extLst>
      <p:ext uri="{BB962C8B-B14F-4D97-AF65-F5344CB8AC3E}">
        <p14:creationId xmlns:p14="http://schemas.microsoft.com/office/powerpoint/2010/main" val="199795576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The act of transferring a risk is also called risk sharing. This is often done in business relationships. For example, working with contracting labor or vendors may require a transfer of risk. The transfer of risk does not remove all risk from you, but it does offer some protection. The most common method used to transfer the risk is insurance. The insurance company takes on the risk from the policyholder. </a:t>
            </a:r>
          </a:p>
          <a:p>
            <a:r>
              <a:rPr lang="en-US" dirty="0"/>
              <a:t>When working with other parties, insurance is not enough to cover the liability. It is necessary to review contractual obligations. You do not want to take all of the risk in a contractual relationship. There are different ways to transfer the risk:</a:t>
            </a:r>
          </a:p>
          <a:p>
            <a:r>
              <a:rPr lang="en-US" dirty="0"/>
              <a:t>•	Indemnification:  Place the legal responsibilities on an established party.</a:t>
            </a:r>
          </a:p>
          <a:p>
            <a:r>
              <a:rPr lang="en-US" dirty="0"/>
              <a:t>•	Certificates of insurance: Require specific levels insurance. Certificates are proof of specific coverage.</a:t>
            </a:r>
          </a:p>
          <a:p>
            <a:r>
              <a:rPr lang="en-US" dirty="0"/>
              <a:t>•	Additional insurance status: A business is added on to another company’s policy. It offers protection if indemnification is lost and prevents subrogating.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how to transfer the risk.</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Transfer the Risk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transferring the risk.</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share their experiences transferring risks. Discuss the pros and cons of each method. List them on the board/flipchart.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most common transfer of a risk?</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97</a:t>
            </a:fld>
            <a:endParaRPr lang="en-US" dirty="0"/>
          </a:p>
        </p:txBody>
      </p:sp>
    </p:spTree>
    <p:extLst>
      <p:ext uri="{BB962C8B-B14F-4D97-AF65-F5344CB8AC3E}">
        <p14:creationId xmlns:p14="http://schemas.microsoft.com/office/powerpoint/2010/main" val="6134441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Avoiding risks is not always possible. When avoiding risks, however, the purpose is to eliminate the risk or simply not engage it. Risk avoidance occurs regularly. It occurs when you decide against a business proposition or refuse to expand the company. Eliminating risk by avoiding may seem like the safe route, but it is not always practical. If you avoid every risk that comes along, you will also avoid great business opportunities. </a:t>
            </a:r>
          </a:p>
          <a:p>
            <a:r>
              <a:rPr lang="en-US" dirty="0"/>
              <a:t>Always consider both the risks and rewards that a new situation brings. For example, expanding the business may be costly. There is always the chance, however, that the expansion will pay for itself and increase profits. Before avoiding a risk, make sure that you are not overlooking and opportunity. The severity of the risk will help you determine if it is something that you truly need to avoid.</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ways to avoid risks.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Avoid the Risk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avoiding risks.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None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share times that they or people they know avoided risks. Discuss the results. Was it always necessary to avoid the risks? Did anyone miss opportunities?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Not always possible?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98</a:t>
            </a:fld>
            <a:endParaRPr lang="en-US" dirty="0"/>
          </a:p>
        </p:txBody>
      </p:sp>
    </p:spTree>
    <p:extLst>
      <p:ext uri="{BB962C8B-B14F-4D97-AF65-F5344CB8AC3E}">
        <p14:creationId xmlns:p14="http://schemas.microsoft.com/office/powerpoint/2010/main" val="384474220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There are times when it is necessary to accept risks. When you accept risks, it is necessary to choose small risks that will not have a large impact on the organization, and they can include reduced risks. The cost of the risk should be smaller than insuring or avoiding the risk. A common act of risk acceptance is refusing insurance. When accepting a risk, you are accepting full responsibility if something goes wrong. This includes legal and financial responsibility. </a:t>
            </a:r>
          </a:p>
          <a:p>
            <a:r>
              <a:rPr lang="en-US" dirty="0"/>
              <a:t>There are two different types of acceptance. Active acceptance occurs when a risk is identified and a plan is established should you need to face the consequences of the risk. Creating a plan of action helps you determine the best plan of action without the emotional impact that comes with facing the consequences. Passive acceptance occurs when there is no plan in place for an accepted risk. Passive risk occurs when the risk is so small that it is not worth the time and energy to plan a course of action.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accepting risk.</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Accept the Risk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accepting risk.</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situations where participants accepted risks. What types of risks were they? List them on the flipchart/board and determine if active or passive acceptance was used.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occurs with accepting risks?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99</a:t>
            </a:fld>
            <a:endParaRPr lang="en-US" dirty="0"/>
          </a:p>
        </p:txBody>
      </p:sp>
    </p:spTree>
    <p:extLst>
      <p:ext uri="{BB962C8B-B14F-4D97-AF65-F5344CB8AC3E}">
        <p14:creationId xmlns:p14="http://schemas.microsoft.com/office/powerpoint/2010/main" val="356051970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Kara was known for her successful business strategies. She never walked into any situation blindly, and managed to grow every company that she worked for over the past ten years. Kara was careful about every decision she made in her personal and professional life. After she started her own company, Karen was offered the chance to expand by buying out her main competitor. She refused because of the financial risk. Someone else made the purchase. After six months, Kara was having trouble meeting her projected goals. Her competition, however, saw exponential growth.</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Risk Management Technique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assessing risks before avoiding them.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do you think would have happened if Kara took the risk?</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studies.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did Kara avoid?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100</a:t>
            </a:fld>
            <a:endParaRPr lang="en-US" dirty="0"/>
          </a:p>
        </p:txBody>
      </p:sp>
    </p:spTree>
    <p:extLst>
      <p:ext uri="{BB962C8B-B14F-4D97-AF65-F5344CB8AC3E}">
        <p14:creationId xmlns:p14="http://schemas.microsoft.com/office/powerpoint/2010/main" val="27128852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important not to overlook the importance of safety in the office setting. A large number of accidents occur in the seemingly safe office environment. While it is important to try and prevent accidents in the office, it is equally important to be prepared in the event that accidents occur. Planning and reporting are essential to risk management. Preparation will help create a safe working environment.</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111</a:t>
            </a:fld>
            <a:endParaRPr lang="en-US" dirty="0"/>
          </a:p>
        </p:txBody>
      </p:sp>
    </p:spTree>
    <p:extLst>
      <p:ext uri="{BB962C8B-B14F-4D97-AF65-F5344CB8AC3E}">
        <p14:creationId xmlns:p14="http://schemas.microsoft.com/office/powerpoint/2010/main" val="123610394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Accidents are inevitable in every workplace, and they need to be reported immediately, or within 24 hours of the accident. Make sure that all accidents are reported, even if the employee does not believe that they are injured. It is possible for injuries to become apparent after the initial incident. Accident reports must follow state guidelines. Regardless of the state regulations, the report must include why the report is being filed and how the incident occurred. The accident report is essential if the employee needs worker’s compensation or develops medical work restrictions.</a:t>
            </a:r>
          </a:p>
          <a:p>
            <a:r>
              <a:rPr lang="en-US" dirty="0"/>
              <a:t>There are three different sections of the accident report:</a:t>
            </a:r>
          </a:p>
          <a:p>
            <a:r>
              <a:rPr lang="en-US" dirty="0"/>
              <a:t>•	Employee</a:t>
            </a:r>
          </a:p>
          <a:p>
            <a:r>
              <a:rPr lang="en-US" dirty="0"/>
              <a:t>•	Supervisor</a:t>
            </a:r>
          </a:p>
          <a:p>
            <a:r>
              <a:rPr lang="en-US" dirty="0"/>
              <a:t>•	Medical Provider</a:t>
            </a:r>
          </a:p>
          <a:p>
            <a:r>
              <a:rPr lang="en-US" dirty="0"/>
              <a:t>The employee and supervisor must complete their portions of the report, regardless of whether medical treatment is sought. In the event that an employee requires medical treatment, the provider must fill out the accident report. A doctor’s note should be provided along with the completed accident report.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accident reports.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Accident Report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accident reports.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11-Accident Report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Find a sample of a blank accident report.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Pass out the accident report, or place it on the overhead. Create an accident scenario for the report. Fill out the employee and supervisor section of the report together.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should accidents be reported?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112</a:t>
            </a:fld>
            <a:endParaRPr lang="en-US" dirty="0"/>
          </a:p>
        </p:txBody>
      </p:sp>
    </p:spTree>
    <p:extLst>
      <p:ext uri="{BB962C8B-B14F-4D97-AF65-F5344CB8AC3E}">
        <p14:creationId xmlns:p14="http://schemas.microsoft.com/office/powerpoint/2010/main" val="9789429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205580539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Accident response plans are put in place to help prevent accidents from happening again. An accident report requires an investigation. The results of an investigation will provide information to improve the safety of the work environment. When creating an accident response plan it is essential that everything that needs to be done in the event of an accident is outlined. </a:t>
            </a:r>
          </a:p>
          <a:p>
            <a:r>
              <a:rPr lang="en-US" dirty="0"/>
              <a:t>Plan Elements:</a:t>
            </a:r>
          </a:p>
          <a:p>
            <a:r>
              <a:rPr lang="en-US" dirty="0"/>
              <a:t>•	Establish the chain of command.</a:t>
            </a:r>
          </a:p>
          <a:p>
            <a:r>
              <a:rPr lang="en-US" dirty="0"/>
              <a:t>•	Determine procedures for different level of accidents (from minor to catastrophic).</a:t>
            </a:r>
          </a:p>
          <a:p>
            <a:r>
              <a:rPr lang="en-US" dirty="0"/>
              <a:t>•	Collect evidence (including witness statements, reports, and photographs). Make sure that the scene of the accident is secure. </a:t>
            </a:r>
          </a:p>
          <a:p>
            <a:r>
              <a:rPr lang="en-US" dirty="0"/>
              <a:t>Analyze the evidence and draft a report explaining the incident. The report will be used to determine the exact cause and which changes are necessary to prevent repeat occurrences.</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accident response plans.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Accident Response Plan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developing an accident response plan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12-Accident Response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ideas with the rest of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purpose of the accident response plan?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113</a:t>
            </a:fld>
            <a:endParaRPr lang="en-US" dirty="0"/>
          </a:p>
        </p:txBody>
      </p:sp>
    </p:spTree>
    <p:extLst>
      <p:ext uri="{BB962C8B-B14F-4D97-AF65-F5344CB8AC3E}">
        <p14:creationId xmlns:p14="http://schemas.microsoft.com/office/powerpoint/2010/main" val="357012865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Every office building requires an emergency action plan. Emergency action plans are implemented in case of an emergency such as a fire or major machine malfunction. Emergency action plans need to be written and accessible to employees. In small groups (under 10), the action plan may be communicated to employees verbally. </a:t>
            </a:r>
          </a:p>
          <a:p>
            <a:r>
              <a:rPr lang="en-US" dirty="0"/>
              <a:t>What to Include in an Emergency Action Plan:</a:t>
            </a:r>
          </a:p>
          <a:p>
            <a:r>
              <a:rPr lang="en-US" dirty="0"/>
              <a:t>•	Procedures to report emergency</a:t>
            </a:r>
          </a:p>
          <a:p>
            <a:r>
              <a:rPr lang="en-US" dirty="0"/>
              <a:t>•	Evacuation procedures</a:t>
            </a:r>
          </a:p>
          <a:p>
            <a:r>
              <a:rPr lang="en-US" dirty="0"/>
              <a:t>•	Critical employee procedures</a:t>
            </a:r>
          </a:p>
          <a:p>
            <a:r>
              <a:rPr lang="en-US" dirty="0"/>
              <a:t>•	Accounting for employees after evacuation</a:t>
            </a:r>
          </a:p>
          <a:p>
            <a:r>
              <a:rPr lang="en-US" dirty="0"/>
              <a:t>•	Rescue and medical procedures</a:t>
            </a:r>
          </a:p>
          <a:p>
            <a:r>
              <a:rPr lang="en-US" dirty="0"/>
              <a:t>•	Title of the employee who informs others of their duties in the plan</a:t>
            </a:r>
          </a:p>
          <a:p>
            <a:r>
              <a:rPr lang="en-US" dirty="0"/>
              <a:t>Each employee must be trained to evacuate and assist other employees. The employer must review the action plan with employees when they are hired, when there are changes, when employee roles change.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emergency action plan.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Emergency Action Plan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emergency action plan.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13-Action Plan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are emergency action plans necessary?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114</a:t>
            </a:fld>
            <a:endParaRPr lang="en-US" dirty="0"/>
          </a:p>
        </p:txBody>
      </p:sp>
    </p:spTree>
    <p:extLst>
      <p:ext uri="{BB962C8B-B14F-4D97-AF65-F5344CB8AC3E}">
        <p14:creationId xmlns:p14="http://schemas.microsoft.com/office/powerpoint/2010/main" val="175150054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Everyone in the office needs to be educated about safety risks and trained to avoid them. The education and training needs to begin with new hires. Make all risk that employees face in the office clear from the beginning, and add new training programs when new risks are identified. The needs of the organization will determine which safety topics require further training. There are, however, typical safety topics that most office employees need to know about.</a:t>
            </a:r>
          </a:p>
          <a:p>
            <a:r>
              <a:rPr lang="en-US" dirty="0"/>
              <a:t>Typical Safety Topics for Training:</a:t>
            </a:r>
          </a:p>
          <a:p>
            <a:r>
              <a:rPr lang="en-US" dirty="0"/>
              <a:t>•	Electrical safety</a:t>
            </a:r>
          </a:p>
          <a:p>
            <a:r>
              <a:rPr lang="en-US" dirty="0"/>
              <a:t>•	Housekeeping</a:t>
            </a:r>
          </a:p>
          <a:p>
            <a:r>
              <a:rPr lang="en-US" dirty="0"/>
              <a:t>•	Falls</a:t>
            </a:r>
          </a:p>
          <a:p>
            <a:r>
              <a:rPr lang="en-US" dirty="0"/>
              <a:t>•	Awareness</a:t>
            </a:r>
          </a:p>
          <a:p>
            <a:r>
              <a:rPr lang="en-US" dirty="0"/>
              <a:t>•	Ergonomics</a:t>
            </a:r>
          </a:p>
          <a:p>
            <a:r>
              <a:rPr lang="en-US" dirty="0"/>
              <a:t>•	Fire Safety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training and education.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Training and education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training and education needs.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share their training experiences. Make a list of training topics on the flipchart/board.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Who needs to be trained in safety?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115</a:t>
            </a:fld>
            <a:endParaRPr lang="en-US" dirty="0"/>
          </a:p>
        </p:txBody>
      </p:sp>
    </p:spTree>
    <p:extLst>
      <p:ext uri="{BB962C8B-B14F-4D97-AF65-F5344CB8AC3E}">
        <p14:creationId xmlns:p14="http://schemas.microsoft.com/office/powerpoint/2010/main" val="148634802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Sharon worked in a safe office environment that was free of incidents and injuries, which is why she was surprised when a box fell off of a shelf in the supply closet and on her shoulder. Her manager panicked and made her sit down for a few minutes. Sharon decided that she suffered no serious damage because there was only a small bruise on her shoulder, but it hardly hurt. Her manager asked if they “needed to bother with an accident report.” Sharon decided that a report was not necessary. Two days later, Sharon woke up to discover that she had trouble moving her shoulder and neck. The doctor told her that she had whiplash and needed treatment.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General Office Safety and Reporting case study.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accident reports.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should Sharon’s manager have done differently? Why do you think the manager did not advise her to make a report?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happened to Sharon?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116</a:t>
            </a:fld>
            <a:endParaRPr lang="en-US" dirty="0"/>
          </a:p>
        </p:txBody>
      </p:sp>
    </p:spTree>
    <p:extLst>
      <p:ext uri="{BB962C8B-B14F-4D97-AF65-F5344CB8AC3E}">
        <p14:creationId xmlns:p14="http://schemas.microsoft.com/office/powerpoint/2010/main" val="198312809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business impact analysis is used to calculate the consequences of potential disruptions, and it determines what is necessary for a company to recover. The risk assessment identifies the potential losses that the organization faces as well as severe risks. Combining the information of the risk assessment with the business impact analysis will allow you to prepare for risk and overcome the impact that they have on the organization.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127</a:t>
            </a:fld>
            <a:endParaRPr lang="en-US" dirty="0"/>
          </a:p>
        </p:txBody>
      </p:sp>
    </p:spTree>
    <p:extLst>
      <p:ext uri="{BB962C8B-B14F-4D97-AF65-F5344CB8AC3E}">
        <p14:creationId xmlns:p14="http://schemas.microsoft.com/office/powerpoint/2010/main" val="134800807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Conducting a business impact analysis requires gathering information. The information gathered must be very specific about a chosen critical function. For example, the data for a sales department would focus on the selling process, roles, responsibilities, etc. The typical methods for gathering information are used in the business impact analysis:</a:t>
            </a:r>
          </a:p>
          <a:p>
            <a:r>
              <a:rPr lang="en-US" dirty="0"/>
              <a:t>•	Reports</a:t>
            </a:r>
          </a:p>
          <a:p>
            <a:r>
              <a:rPr lang="en-US" dirty="0"/>
              <a:t>•	Research </a:t>
            </a:r>
          </a:p>
          <a:p>
            <a:r>
              <a:rPr lang="en-US" dirty="0"/>
              <a:t>•	Interviews</a:t>
            </a:r>
          </a:p>
          <a:p>
            <a:r>
              <a:rPr lang="en-US" dirty="0"/>
              <a:t>•	Questionnaires</a:t>
            </a:r>
          </a:p>
          <a:p>
            <a:r>
              <a:rPr lang="en-US" dirty="0"/>
              <a:t>•	Conference calls</a:t>
            </a:r>
          </a:p>
          <a:p>
            <a:r>
              <a:rPr lang="en-US" dirty="0"/>
              <a:t>Interviews and questionnaires are the main sources of information because they provide you with the opportunity to create questions specific to the topic you are researching. When creating questions for interviews and questionnaires, you may want to consult an expert in the critical area. For example, you could consult an IT expert to gather data about internet security.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how to gather information.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Gather Information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how to gather the best information for the analysis.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14-Gather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necessary to conduct a business impact analysis?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128</a:t>
            </a:fld>
            <a:endParaRPr lang="en-US" dirty="0"/>
          </a:p>
        </p:txBody>
      </p:sp>
    </p:spTree>
    <p:extLst>
      <p:ext uri="{BB962C8B-B14F-4D97-AF65-F5344CB8AC3E}">
        <p14:creationId xmlns:p14="http://schemas.microsoft.com/office/powerpoint/2010/main" val="291272533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a:t>Every organization has threats and vulnerabilities. The risks identified in the risk assessment will facilitate the identification of threats. The threats to the company that can affect the operations of the organization become vulnerabilities. Vulnerabilities are potential emergencies. </a:t>
            </a:r>
          </a:p>
          <a:p>
            <a:r>
              <a:rPr lang="en-US" dirty="0"/>
              <a:t>The process of identifying vulnerabilities requires listing threats and considering how your critical processes are vulnerable to these threats.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Once the vulnerabilities are identified, you can determine how they can affect the organization and plan accordingly.</a:t>
            </a:r>
          </a:p>
          <a:p>
            <a:endParaRPr lang="en-US" dirty="0"/>
          </a:p>
          <a:p>
            <a:endParaRPr lang="en-US" dirty="0"/>
          </a:p>
          <a:p>
            <a:r>
              <a:rPr lang="en-US" dirty="0"/>
              <a:t>----------------------------------------------</a:t>
            </a:r>
          </a:p>
          <a:p>
            <a:r>
              <a:rPr lang="en-US" sz="1200" b="1" kern="1200" dirty="0">
                <a:solidFill>
                  <a:schemeClr val="tx1"/>
                </a:solidFill>
                <a:effectLst/>
                <a:latin typeface="+mn-lt"/>
                <a:ea typeface="+mn-ea"/>
                <a:cs typeface="+mn-cs"/>
              </a:rPr>
              <a:t>Threat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Vulnerability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Tornado</a:t>
            </a:r>
          </a:p>
          <a:p>
            <a:r>
              <a:rPr lang="en-US" sz="1200" kern="1200" dirty="0">
                <a:solidFill>
                  <a:schemeClr val="tx1"/>
                </a:solidFill>
                <a:effectLst/>
                <a:latin typeface="+mn-lt"/>
                <a:ea typeface="+mn-ea"/>
                <a:cs typeface="+mn-cs"/>
              </a:rPr>
              <a:t>Structural damage and power outage</a:t>
            </a:r>
          </a:p>
          <a:p>
            <a:r>
              <a:rPr lang="en-US" sz="1200" kern="1200" dirty="0">
                <a:solidFill>
                  <a:schemeClr val="tx1"/>
                </a:solidFill>
                <a:effectLst/>
                <a:latin typeface="+mn-lt"/>
                <a:ea typeface="+mn-ea"/>
                <a:cs typeface="+mn-cs"/>
              </a:rPr>
              <a:t>Hacking</a:t>
            </a:r>
          </a:p>
          <a:p>
            <a:r>
              <a:rPr lang="en-US" sz="1200" kern="1200" dirty="0">
                <a:solidFill>
                  <a:schemeClr val="tx1"/>
                </a:solidFill>
                <a:effectLst/>
                <a:latin typeface="+mn-lt"/>
                <a:ea typeface="+mn-ea"/>
                <a:cs typeface="+mn-cs"/>
              </a:rPr>
              <a:t>Leaked information and damage to computer system</a:t>
            </a:r>
          </a:p>
          <a:p>
            <a:r>
              <a:rPr lang="en-US" sz="1200" kern="1200" dirty="0">
                <a:solidFill>
                  <a:schemeClr val="tx1"/>
                </a:solidFill>
                <a:effectLst/>
                <a:latin typeface="+mn-lt"/>
                <a:ea typeface="+mn-ea"/>
                <a:cs typeface="+mn-cs"/>
              </a:rPr>
              <a:t>Economic change</a:t>
            </a:r>
          </a:p>
          <a:p>
            <a:r>
              <a:rPr lang="en-US" sz="1200" kern="1200" dirty="0">
                <a:solidFill>
                  <a:schemeClr val="tx1"/>
                </a:solidFill>
                <a:effectLst/>
                <a:latin typeface="+mn-lt"/>
                <a:ea typeface="+mn-ea"/>
                <a:cs typeface="+mn-cs"/>
              </a:rPr>
              <a:t>Loss of financial control</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129</a:t>
            </a:fld>
            <a:endParaRPr lang="en-US" dirty="0"/>
          </a:p>
        </p:txBody>
      </p:sp>
    </p:spTree>
    <p:extLst>
      <p:ext uri="{BB962C8B-B14F-4D97-AF65-F5344CB8AC3E}">
        <p14:creationId xmlns:p14="http://schemas.microsoft.com/office/powerpoint/2010/main" val="427045427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Once you have gathered information and identified vulnerabilities, you may analyze information to determine your priorities. The first step to analyzing information is validating it. You can validate the data you gathered by conducting face-to-face interviews with the participants who provided the information. </a:t>
            </a:r>
          </a:p>
          <a:p>
            <a:r>
              <a:rPr lang="en-US" dirty="0"/>
              <a:t>After the information is verified, use it to prioritize your actions. Ask the following questions:</a:t>
            </a:r>
          </a:p>
          <a:p>
            <a:r>
              <a:rPr lang="en-US" dirty="0"/>
              <a:t>•	How would losing this function affect the business?</a:t>
            </a:r>
          </a:p>
          <a:p>
            <a:r>
              <a:rPr lang="en-US" dirty="0"/>
              <a:t>•	What would losing this function cost?</a:t>
            </a:r>
          </a:p>
          <a:p>
            <a:r>
              <a:rPr lang="en-US" dirty="0"/>
              <a:t>•	Do other systems rely on this function?</a:t>
            </a:r>
          </a:p>
          <a:p>
            <a:r>
              <a:rPr lang="en-US" dirty="0"/>
              <a:t>The answers to these questions will reveal which functions are priorities.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analyzing information.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Analyze Information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analyzing information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15-Verify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Break into pairs and follow the instructions on the handout.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analyze priorities?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130</a:t>
            </a:fld>
            <a:endParaRPr lang="en-US" dirty="0"/>
          </a:p>
        </p:txBody>
      </p:sp>
    </p:spTree>
    <p:extLst>
      <p:ext uri="{BB962C8B-B14F-4D97-AF65-F5344CB8AC3E}">
        <p14:creationId xmlns:p14="http://schemas.microsoft.com/office/powerpoint/2010/main" val="112189953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Once the information is analyzed, draft a report based on your findings. The report should include the recommendations. In order for the recommendations to be implemented, you need to buy in of superiors. Successful implementation requires the a few basic steps:</a:t>
            </a:r>
          </a:p>
          <a:p>
            <a:endParaRPr lang="en-US" dirty="0"/>
          </a:p>
          <a:p>
            <a:r>
              <a:rPr lang="en-US" dirty="0"/>
              <a:t>•	Identify the best venue for implementation.</a:t>
            </a:r>
          </a:p>
          <a:p>
            <a:r>
              <a:rPr lang="en-US" dirty="0"/>
              <a:t>•	Review recommendations.</a:t>
            </a:r>
          </a:p>
          <a:p>
            <a:r>
              <a:rPr lang="en-US" dirty="0"/>
              <a:t>•	Confirm commitment from participants.</a:t>
            </a:r>
          </a:p>
          <a:p>
            <a:r>
              <a:rPr lang="en-US" dirty="0"/>
              <a:t>•	Schedule the implementation process. </a:t>
            </a:r>
          </a:p>
          <a:p>
            <a:r>
              <a:rPr lang="en-US" dirty="0"/>
              <a:t>After implementing the recommendations, you need to communicate with everyone involved and review the results as scheduled.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implementing recommendations.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Implement Recommendations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implementing recommendations.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discuss experiences implementing recommendations. What barriers and successes did they face? List these on the board/flipchart.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occurs after analysis?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131</a:t>
            </a:fld>
            <a:endParaRPr lang="en-US" dirty="0"/>
          </a:p>
        </p:txBody>
      </p:sp>
    </p:spTree>
    <p:extLst>
      <p:ext uri="{BB962C8B-B14F-4D97-AF65-F5344CB8AC3E}">
        <p14:creationId xmlns:p14="http://schemas.microsoft.com/office/powerpoint/2010/main" val="324809721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Alec had a business in an area prone to severe weather. He realized that the weather was a threat but he never established the ways that his business was vulnerable. A large tornado swept through the city, but missed the Alec’s business. He was relieved, but damage to city’s infrastructure led to flooding. A foot of water stood in the building for two days while Alec could not reach it. Soon mold was growing in the walls. Alec never considered the possibility of flooding, and was not sure what to do. He did not have flood insurance or a plan. He was not sure what to start working on first.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Business Impact Analysis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impact analysis.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could Alec have done differently? How would this affect the current situation?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threat did Alec ignore?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132</a:t>
            </a:fld>
            <a:endParaRPr lang="en-US" dirty="0"/>
          </a:p>
        </p:txBody>
      </p:sp>
    </p:spTree>
    <p:extLst>
      <p:ext uri="{BB962C8B-B14F-4D97-AF65-F5344CB8AC3E}">
        <p14:creationId xmlns:p14="http://schemas.microsoft.com/office/powerpoint/2010/main" val="20395162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320283239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organization needs a disaster recovery plan. The disaster recovery plan outlines the procedures that need to be followed in the event of a disaster to protect it. By considering the consequences of disasters ahead of time, the recovery plan will mitigate their effects. The disaster recovery plan is established for different disasters, including natural and manmade disasters such as severe weather or technology crashes.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143</a:t>
            </a:fld>
            <a:endParaRPr lang="en-US" dirty="0"/>
          </a:p>
        </p:txBody>
      </p:sp>
    </p:spTree>
    <p:extLst>
      <p:ext uri="{BB962C8B-B14F-4D97-AF65-F5344CB8AC3E}">
        <p14:creationId xmlns:p14="http://schemas.microsoft.com/office/powerpoint/2010/main" val="121226256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Disaster recovery plans are not easy to make. They take time and commitment, but they are essential to success in a disaster. Remember that 10% of businesses do not recover from disaster situations. The disaster recovery plan needs to be written ahead of time. You need to make it before you need it. By making the disaster recovery plan before it is necessary, you will be aware of the factors necessary for the company’s survival.</a:t>
            </a:r>
          </a:p>
          <a:p>
            <a:r>
              <a:rPr lang="en-US" dirty="0"/>
              <a:t>Necessary Factors:</a:t>
            </a:r>
          </a:p>
          <a:p>
            <a:r>
              <a:rPr lang="en-US" dirty="0"/>
              <a:t>•	People</a:t>
            </a:r>
          </a:p>
          <a:p>
            <a:r>
              <a:rPr lang="en-US" dirty="0"/>
              <a:t>•	Facilities </a:t>
            </a:r>
          </a:p>
          <a:p>
            <a:r>
              <a:rPr lang="en-US" dirty="0"/>
              <a:t>•	Technology</a:t>
            </a:r>
          </a:p>
          <a:p>
            <a:r>
              <a:rPr lang="en-US" dirty="0"/>
              <a:t>•	Data</a:t>
            </a:r>
          </a:p>
          <a:p>
            <a:r>
              <a:rPr lang="en-US" dirty="0"/>
              <a:t>•	Suppliers</a:t>
            </a:r>
          </a:p>
          <a:p>
            <a:r>
              <a:rPr lang="en-US" dirty="0"/>
              <a:t>•	Policies and procedures</a:t>
            </a:r>
          </a:p>
          <a:p>
            <a:r>
              <a:rPr lang="en-US" dirty="0"/>
              <a:t>All of these factors need to be considered when establishing strategies to create a disaster recovery plan.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Explain the importance of making the plan ahead of time.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Make It Before You Need It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disaster recovery plan.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16-Necessary Factors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many companies are unable to recover from disaster?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144</a:t>
            </a:fld>
            <a:endParaRPr lang="en-US" dirty="0"/>
          </a:p>
        </p:txBody>
      </p:sp>
    </p:spTree>
    <p:extLst>
      <p:ext uri="{BB962C8B-B14F-4D97-AF65-F5344CB8AC3E}">
        <p14:creationId xmlns:p14="http://schemas.microsoft.com/office/powerpoint/2010/main" val="46472869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Once a disaster recovery plan is created, the aspects of it need to be tested. For example, you may want to test your IT security. After testing the plan, make the necessary update and adjustments. Repeat this process regularly because both the business and the potential disasters will change over time. </a:t>
            </a:r>
          </a:p>
          <a:p>
            <a:endParaRPr lang="en-US" dirty="0"/>
          </a:p>
          <a:p>
            <a:r>
              <a:rPr lang="en-US" dirty="0"/>
              <a:t>Establishing a Testing System:</a:t>
            </a:r>
          </a:p>
          <a:p>
            <a:r>
              <a:rPr lang="en-US" dirty="0"/>
              <a:t>•	Choose the purpose of the test and what is being evaluated.</a:t>
            </a:r>
          </a:p>
          <a:p>
            <a:r>
              <a:rPr lang="en-US" dirty="0"/>
              <a:t>•	Determine objectives and measurements.</a:t>
            </a:r>
          </a:p>
          <a:p>
            <a:r>
              <a:rPr lang="en-US" dirty="0"/>
              <a:t>•	Collect results</a:t>
            </a:r>
          </a:p>
          <a:p>
            <a:r>
              <a:rPr lang="en-US" dirty="0"/>
              <a:t>•	Evaluate results</a:t>
            </a:r>
          </a:p>
          <a:p>
            <a:r>
              <a:rPr lang="en-US" dirty="0"/>
              <a:t>•	Update the plan</a:t>
            </a:r>
          </a:p>
          <a:p>
            <a:r>
              <a:rPr lang="en-US" dirty="0"/>
              <a:t>Always record the tests and updates that you make to the plan. Be sure that you have the most current plan recorded.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testing and updating the disaster recovery plan.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Test, Update, Repeat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testing recovery plans.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participants to establish the purpose and objectives for testing an aspect of a disaster recovery plan. List these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do tests need to be repeated?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145</a:t>
            </a:fld>
            <a:endParaRPr lang="en-US" dirty="0"/>
          </a:p>
        </p:txBody>
      </p:sp>
    </p:spTree>
    <p:extLst>
      <p:ext uri="{BB962C8B-B14F-4D97-AF65-F5344CB8AC3E}">
        <p14:creationId xmlns:p14="http://schemas.microsoft.com/office/powerpoint/2010/main" val="165232504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There are three basic disaster recovery sites for IT and technology. They are hot, warm, or cold sites. Hot sites are very similar the pre disaster site. They are coordinated with the existing site and fully stocked. They allow business to continue practically without interruption. Cold sites are the sites nothing like hot sites. They are minimal back up sites that do not resemble the normal work sites. They are simply locations used for emergencies. There are also warm sites, which are between the hot and cold sites. Warm sites are not as Spartan as cold sites, but the transition to the warm site is not seamless. </a:t>
            </a:r>
          </a:p>
          <a:p>
            <a:r>
              <a:rPr lang="en-US" dirty="0"/>
              <a:t>The disaster recovery needs of an organization will help determine which type of site is chosen. Many, companies, however, choose warm sites because they offer more protection than cold sites, but they are less expensive than hot sites.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hot, warm, and cold sites.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Hot, Warm, and Cold Sites</a:t>
            </a:r>
          </a:p>
          <a:p>
            <a:r>
              <a:rPr lang="en-US" sz="1200" kern="1200" dirty="0">
                <a:solidFill>
                  <a:schemeClr val="tx1"/>
                </a:solidFill>
                <a:effectLst/>
                <a:latin typeface="+mn-lt"/>
                <a:ea typeface="+mn-ea"/>
                <a:cs typeface="+mn-cs"/>
              </a:rPr>
              <a:t>Discuss the different sites.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List the different sites on the board/flipchart. Ask students to identify types of businesses that would choose each site.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different sites?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146</a:t>
            </a:fld>
            <a:endParaRPr lang="en-US" dirty="0"/>
          </a:p>
        </p:txBody>
      </p:sp>
    </p:spTree>
    <p:extLst>
      <p:ext uri="{BB962C8B-B14F-4D97-AF65-F5344CB8AC3E}">
        <p14:creationId xmlns:p14="http://schemas.microsoft.com/office/powerpoint/2010/main" val="422346530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It is important to thoroughly document the disaster recovery plan. When creating the document, keep the formatting and wording simple. Make the message of the plan very clear. There is a basic outline that can be used to guide documenting a disaster recovery plan. </a:t>
            </a:r>
          </a:p>
          <a:p>
            <a:endParaRPr lang="en-US" dirty="0"/>
          </a:p>
          <a:p>
            <a:r>
              <a:rPr lang="en-US" dirty="0"/>
              <a:t>Information to document:</a:t>
            </a:r>
          </a:p>
          <a:p>
            <a:r>
              <a:rPr lang="en-US" dirty="0"/>
              <a:t>•	Objective</a:t>
            </a:r>
          </a:p>
          <a:p>
            <a:r>
              <a:rPr lang="en-US" dirty="0"/>
              <a:t>•	Assumptions</a:t>
            </a:r>
          </a:p>
          <a:p>
            <a:r>
              <a:rPr lang="en-US" dirty="0"/>
              <a:t>•	Criteria to invoke the plan</a:t>
            </a:r>
          </a:p>
          <a:p>
            <a:r>
              <a:rPr lang="en-US" dirty="0"/>
              <a:t>•	Roles and responsibilities</a:t>
            </a:r>
          </a:p>
          <a:p>
            <a:r>
              <a:rPr lang="en-US" dirty="0"/>
              <a:t>•	Contingency procedures</a:t>
            </a:r>
          </a:p>
          <a:p>
            <a:r>
              <a:rPr lang="en-US" dirty="0"/>
              <a:t>•	Resource plan</a:t>
            </a:r>
          </a:p>
          <a:p>
            <a:r>
              <a:rPr lang="en-US" dirty="0"/>
              <a:t>•	Procedures for returning to the original space</a:t>
            </a:r>
          </a:p>
          <a:p>
            <a:r>
              <a:rPr lang="en-US" dirty="0"/>
              <a:t>•	Procedure for information recovery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documentation.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Keep Documentation Simple and Clear</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documentation.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may want to bring an example of a documented plan as a guide.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draft a basic plan on the flipchart/board.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needs to be documented?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147</a:t>
            </a:fld>
            <a:endParaRPr lang="en-US" dirty="0"/>
          </a:p>
        </p:txBody>
      </p:sp>
    </p:spTree>
    <p:extLst>
      <p:ext uri="{BB962C8B-B14F-4D97-AF65-F5344CB8AC3E}">
        <p14:creationId xmlns:p14="http://schemas.microsoft.com/office/powerpoint/2010/main" val="415786896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Sean transferred the client lists, ordering system, and inventory to the computer. He was so focused on the transition that he neglected to plan for potential disasters. He was sure that the transition to electronic data would provide him with added protection as long as he installed virus software and chose useful passwords, which he did. A month after the transition, Sean discovered that he was the victim of a hacker. The entire computer system was taken offline. When Sean turned it back on, the letters were Cyrillic. Sean had no way to work after the cyber-attack, and the information was compromised.</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Disaster Recovery Plan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Address the importance having a disaster recovery plan.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would a disaster recovery plan change the scenario?</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was Sean’s focus?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148</a:t>
            </a:fld>
            <a:endParaRPr lang="en-US" dirty="0"/>
          </a:p>
        </p:txBody>
      </p:sp>
    </p:spTree>
    <p:extLst>
      <p:ext uri="{BB962C8B-B14F-4D97-AF65-F5344CB8AC3E}">
        <p14:creationId xmlns:p14="http://schemas.microsoft.com/office/powerpoint/2010/main" val="326482613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risk assessment is essential to risk management and many other strategies. This requires an understanding of risk assessment and risk assessment strategies. The ability to apply risk assessment techniques in the office will improve safety for employees and the organization.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159</a:t>
            </a:fld>
            <a:endParaRPr lang="en-US" dirty="0"/>
          </a:p>
        </p:txBody>
      </p:sp>
    </p:spTree>
    <p:extLst>
      <p:ext uri="{BB962C8B-B14F-4D97-AF65-F5344CB8AC3E}">
        <p14:creationId xmlns:p14="http://schemas.microsoft.com/office/powerpoint/2010/main" val="240925766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The first step in a risk assessment is identifying hazards, which were defined in the second module. Each organization will face its own unique set of hazards. Different methods are used to identify hazards, and many have already been introduced. </a:t>
            </a:r>
          </a:p>
          <a:p>
            <a:endParaRPr lang="en-US" dirty="0"/>
          </a:p>
          <a:p>
            <a:r>
              <a:rPr lang="en-US" dirty="0"/>
              <a:t>Methods of Identification:</a:t>
            </a:r>
          </a:p>
          <a:p>
            <a:r>
              <a:rPr lang="en-US" dirty="0"/>
              <a:t>•	Talk to employees</a:t>
            </a:r>
          </a:p>
          <a:p>
            <a:r>
              <a:rPr lang="en-US" dirty="0"/>
              <a:t>•	Walk around the workplace</a:t>
            </a:r>
          </a:p>
          <a:p>
            <a:r>
              <a:rPr lang="en-US" dirty="0"/>
              <a:t>•	Evaluate operations</a:t>
            </a:r>
          </a:p>
          <a:p>
            <a:r>
              <a:rPr lang="en-US" dirty="0"/>
              <a:t>•	Read operation manuals</a:t>
            </a:r>
          </a:p>
          <a:p>
            <a:r>
              <a:rPr lang="en-US" dirty="0"/>
              <a:t>•	Examine company records</a:t>
            </a:r>
          </a:p>
          <a:p>
            <a:r>
              <a:rPr lang="en-US" dirty="0"/>
              <a:t>•	Consider long-term and short-term hazards</a:t>
            </a:r>
          </a:p>
          <a:p>
            <a:r>
              <a:rPr lang="en-US" dirty="0"/>
              <a:t>Keep a list as you identify different hazards. Review the list for any overlap and to evaluate the hazards you identified.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Address Identifying hazards.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What Are Hazards?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identifying hazards.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participants to share the hazards they identified in the Worksheet One. List some of these on the flipchart/board, and ask the class to brainstorm additional hazards in their organizations.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unique to each organization?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160</a:t>
            </a:fld>
            <a:endParaRPr lang="en-US" dirty="0"/>
          </a:p>
        </p:txBody>
      </p:sp>
    </p:spTree>
    <p:extLst>
      <p:ext uri="{BB962C8B-B14F-4D97-AF65-F5344CB8AC3E}">
        <p14:creationId xmlns:p14="http://schemas.microsoft.com/office/powerpoint/2010/main" val="417144669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Once hazards are identified, it is important to identify who might be harmed by the hazard. You must be aware of customers, employees, vendors, etc. Employees may be directly harmed by a hazard, or indirectly harmed. For example, handling chemicals can cause direct harm. Inhaling the fumes from another room is indirect harm. Additionally, you must be aware of people who may be at increased risk:</a:t>
            </a:r>
          </a:p>
          <a:p>
            <a:endParaRPr lang="en-US" dirty="0"/>
          </a:p>
          <a:p>
            <a:r>
              <a:rPr lang="en-US" dirty="0"/>
              <a:t>•	Pregnant women</a:t>
            </a:r>
          </a:p>
          <a:p>
            <a:r>
              <a:rPr lang="en-US" dirty="0"/>
              <a:t>•	The elderly</a:t>
            </a:r>
          </a:p>
          <a:p>
            <a:r>
              <a:rPr lang="en-US" dirty="0"/>
              <a:t>•	Children</a:t>
            </a:r>
          </a:p>
          <a:p>
            <a:r>
              <a:rPr lang="en-US" dirty="0"/>
              <a:t>•	People with disabilities</a:t>
            </a:r>
          </a:p>
          <a:p>
            <a:r>
              <a:rPr lang="en-US" dirty="0"/>
              <a:t>•	Inexperienced employees</a:t>
            </a:r>
          </a:p>
          <a:p>
            <a:r>
              <a:rPr lang="en-US" dirty="0"/>
              <a:t>After determining who might be harmed, you need to consider how they could be harmed by the hazards.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who might be harmed.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Who Might Be Harmed?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Identify who could be harmed.</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17-Harm</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should be established after hazards are identified?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161</a:t>
            </a:fld>
            <a:endParaRPr lang="en-US" dirty="0"/>
          </a:p>
        </p:txBody>
      </p:sp>
    </p:spTree>
    <p:extLst>
      <p:ext uri="{BB962C8B-B14F-4D97-AF65-F5344CB8AC3E}">
        <p14:creationId xmlns:p14="http://schemas.microsoft.com/office/powerpoint/2010/main" val="404381900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The control measure hierarchy was introduced in module six. Control measures are necessary for the risk assessment, and they will depend on the hazard of the organization. Each hazard will have its own control measure. For example, chemical hazards would have a control measure of personal protective equipment. Evaluating the control measures will determine if they are sufficient. Evaluations need to be done when there are any changes in the organization or each year. Sufficient control measures will provide control over hazards, and they will meet government regulations.</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Explain the importance of control measures.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Are Control Measures Sufficient?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control measures.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Refer to the list of hazards from the beginning of the module. As a group, come up with control measures for each hazard.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 what do control hazards depend?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162</a:t>
            </a:fld>
            <a:endParaRPr lang="en-US" dirty="0"/>
          </a:p>
        </p:txBody>
      </p:sp>
    </p:spTree>
    <p:extLst>
      <p:ext uri="{BB962C8B-B14F-4D97-AF65-F5344CB8AC3E}">
        <p14:creationId xmlns:p14="http://schemas.microsoft.com/office/powerpoint/2010/main" val="23123895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7</a:t>
            </a:fld>
            <a:endParaRPr lang="en-CA" dirty="0"/>
          </a:p>
        </p:txBody>
      </p:sp>
    </p:spTree>
    <p:extLst>
      <p:ext uri="{BB962C8B-B14F-4D97-AF65-F5344CB8AC3E}">
        <p14:creationId xmlns:p14="http://schemas.microsoft.com/office/powerpoint/2010/main" val="272808816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Control measures are not always sufficient. In fact, you may find that some hazards do not even have the control measures. For example, a new piece of equipment has a hazard of flying debris. It requires a PPE control measure. When you discover that control measures are not sufficient, you must change them. Once you determine how to alter the control measures, you must communicate the measures and implement them. Monitor the measures for their effectiveness and evaluate the results to determine if they are sufficient. They will need to meet government regulations and provide the safest environment possible.</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when to change control measures.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If Not, Change Control Measures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when to change control measures.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control measures you created as a group. Consider circumstances that would require the control measures to require a change,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Not always sufficient?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163</a:t>
            </a:fld>
            <a:endParaRPr lang="en-US" dirty="0"/>
          </a:p>
        </p:txBody>
      </p:sp>
    </p:spTree>
    <p:extLst>
      <p:ext uri="{BB962C8B-B14F-4D97-AF65-F5344CB8AC3E}">
        <p14:creationId xmlns:p14="http://schemas.microsoft.com/office/powerpoint/2010/main" val="58365518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Jean took the time to identify hazards in the department. She made a list of the hazards and how they could cause damage. This information was used to create control measures. The measures were created with well-trained, young, and strong employees in mind. Jean forgot to consider people who have a higher risk of injury and members of the public such as customers and vendors. Eventually, an elderly customer with limited mobility had difficulty navigating slippery floors. She fell and injured her arm.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Summary of Risk Assessment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the importance of identifying who could be injured.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did Jean overlook? Could this have been prevented?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Jenna identify?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164</a:t>
            </a:fld>
            <a:endParaRPr lang="en-US" dirty="0"/>
          </a:p>
        </p:txBody>
      </p:sp>
    </p:spTree>
    <p:extLst>
      <p:ext uri="{BB962C8B-B14F-4D97-AF65-F5344CB8AC3E}">
        <p14:creationId xmlns:p14="http://schemas.microsoft.com/office/powerpoint/2010/main" val="358323626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177</a:t>
            </a:fld>
            <a:endParaRPr lang="en-US" dirty="0"/>
          </a:p>
        </p:txBody>
      </p:sp>
    </p:spTree>
    <p:extLst>
      <p:ext uri="{BB962C8B-B14F-4D97-AF65-F5344CB8AC3E}">
        <p14:creationId xmlns:p14="http://schemas.microsoft.com/office/powerpoint/2010/main" val="10536486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cap="all" dirty="0">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178</a:t>
            </a:fld>
            <a:endParaRPr lang="en-US" dirty="0"/>
          </a:p>
        </p:txBody>
      </p:sp>
    </p:spTree>
    <p:extLst>
      <p:ext uri="{BB962C8B-B14F-4D97-AF65-F5344CB8AC3E}">
        <p14:creationId xmlns:p14="http://schemas.microsoft.com/office/powerpoint/2010/main" val="49153248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179</a:t>
            </a:fld>
            <a:endParaRPr lang="en-CA" dirty="0"/>
          </a:p>
        </p:txBody>
      </p:sp>
    </p:spTree>
    <p:extLst>
      <p:ext uri="{BB962C8B-B14F-4D97-AF65-F5344CB8AC3E}">
        <p14:creationId xmlns:p14="http://schemas.microsoft.com/office/powerpoint/2010/main" val="185422445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180</a:t>
            </a:fld>
            <a:endParaRPr lang="en-US" dirty="0"/>
          </a:p>
        </p:txBody>
      </p:sp>
    </p:spTree>
    <p:extLst>
      <p:ext uri="{BB962C8B-B14F-4D97-AF65-F5344CB8AC3E}">
        <p14:creationId xmlns:p14="http://schemas.microsoft.com/office/powerpoint/2010/main" val="216638468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181</a:t>
            </a:fld>
            <a:endParaRPr lang="en-US" dirty="0"/>
          </a:p>
        </p:txBody>
      </p:sp>
    </p:spTree>
    <p:extLst>
      <p:ext uri="{BB962C8B-B14F-4D97-AF65-F5344CB8AC3E}">
        <p14:creationId xmlns:p14="http://schemas.microsoft.com/office/powerpoint/2010/main" val="153797669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182</a:t>
            </a:fld>
            <a:endParaRPr lang="en-CA" dirty="0"/>
          </a:p>
        </p:txBody>
      </p:sp>
    </p:spTree>
    <p:extLst>
      <p:ext uri="{BB962C8B-B14F-4D97-AF65-F5344CB8AC3E}">
        <p14:creationId xmlns:p14="http://schemas.microsoft.com/office/powerpoint/2010/main" val="23805115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8</a:t>
            </a:fld>
            <a:endParaRPr lang="en-CA" dirty="0"/>
          </a:p>
        </p:txBody>
      </p:sp>
    </p:spTree>
    <p:extLst>
      <p:ext uri="{BB962C8B-B14F-4D97-AF65-F5344CB8AC3E}">
        <p14:creationId xmlns:p14="http://schemas.microsoft.com/office/powerpoint/2010/main" val="1320798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9</a:t>
            </a:fld>
            <a:endParaRPr lang="en-CA" dirty="0"/>
          </a:p>
        </p:txBody>
      </p:sp>
    </p:spTree>
    <p:extLst>
      <p:ext uri="{BB962C8B-B14F-4D97-AF65-F5344CB8AC3E}">
        <p14:creationId xmlns:p14="http://schemas.microsoft.com/office/powerpoint/2010/main" val="7704461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alpha val="9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13" name="Text Placeholder 12"/>
          <p:cNvSpPr>
            <a:spLocks noGrp="1"/>
          </p:cNvSpPr>
          <p:nvPr>
            <p:ph type="body" sz="quarter" idx="10"/>
          </p:nvPr>
        </p:nvSpPr>
        <p:spPr>
          <a:xfrm>
            <a:off x="7391400" y="381000"/>
            <a:ext cx="1752600" cy="4419600"/>
          </a:xfrm>
          <a:noFill/>
          <a:ln>
            <a:noFill/>
          </a:ln>
        </p:spPr>
        <p:txBody>
          <a:bodyPr/>
          <a:lstStyle>
            <a:lvl1pPr marL="0" indent="0" algn="l" rtl="0" eaLnBrk="1" fontAlgn="auto" hangingPunct="1">
              <a:lnSpc>
                <a:spcPct val="115000"/>
              </a:lnSpc>
              <a:spcBef>
                <a:spcPct val="0"/>
              </a:spcBef>
              <a:spcAft>
                <a:spcPts val="0"/>
              </a:spcAft>
              <a:buFont typeface="Arial" charset="0"/>
              <a:buNone/>
              <a:defRPr lang="en-US" sz="1800" i="0" kern="1200" dirty="0" smtClean="0">
                <a:solidFill>
                  <a:schemeClr val="tx1"/>
                </a:solidFill>
                <a:effectLst/>
                <a:latin typeface="+mn-lt"/>
                <a:ea typeface="+mn-ea"/>
                <a:cs typeface="Times New Roman" pitchFamily="18" charset="0"/>
              </a:defRPr>
            </a:lvl1pPr>
          </a:lstStyle>
          <a:p>
            <a:pPr lvl="0"/>
            <a:r>
              <a:rPr lang="en-US" dirty="0"/>
              <a:t>Click to edit Master text styles</a:t>
            </a:r>
          </a:p>
        </p:txBody>
      </p:sp>
      <p:pic>
        <p:nvPicPr>
          <p:cNvPr id="6" name="Picture 5" descr="C:\Users\Darren\Desktop\New Photos\s07074.png"/>
          <p:cNvPicPr>
            <a:picLocks noChangeAspect="1"/>
          </p:cNvPicPr>
          <p:nvPr userDrawn="1"/>
        </p:nvPicPr>
        <p:blipFill rotWithShape="1">
          <a:blip r:embed="rId2">
            <a:extLst>
              <a:ext uri="{28A0092B-C50C-407E-A947-70E740481C1C}">
                <a14:useLocalDpi xmlns:a14="http://schemas.microsoft.com/office/drawing/2010/main" val="0"/>
              </a:ext>
            </a:extLst>
          </a:blip>
          <a:srcRect l="11111" t="16674" b="19806"/>
          <a:stretch/>
        </p:blipFill>
        <p:spPr bwMode="auto">
          <a:xfrm>
            <a:off x="5867400" y="5215506"/>
            <a:ext cx="3200400" cy="16002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958955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AIM section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a:solidFill>
                  <a:srgbClr val="5A2854"/>
                </a:solidFill>
                <a:latin typeface="Arial" panose="020B0604020202020204" pitchFamily="34" charset="0"/>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2692446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 AIM section slide_CUSTOM-HD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a:solidFill>
                  <a:srgbClr val="5A2854"/>
                </a:solidFill>
                <a:latin typeface="Arial" panose="020B0604020202020204" pitchFamily="34" charset="0"/>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4" name="Text Placeholder 3">
            <a:extLst>
              <a:ext uri="{FF2B5EF4-FFF2-40B4-BE49-F238E27FC236}">
                <a16:creationId xmlns:a16="http://schemas.microsoft.com/office/drawing/2014/main" id="{0B6FF06A-E24D-4F83-9455-4C59BC96588C}"/>
              </a:ext>
            </a:extLst>
          </p:cNvPr>
          <p:cNvSpPr>
            <a:spLocks noGrp="1"/>
          </p:cNvSpPr>
          <p:nvPr>
            <p:ph type="body" sz="quarter" idx="11"/>
          </p:nvPr>
        </p:nvSpPr>
        <p:spPr>
          <a:xfrm>
            <a:off x="9677400" y="3733800"/>
            <a:ext cx="3657600" cy="2590800"/>
          </a:xfrm>
        </p:spPr>
        <p:txBody>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724075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tyle AIM Basic_CUSTOM-GF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10" name="Content Placeholder 3">
            <a:extLst>
              <a:ext uri="{FF2B5EF4-FFF2-40B4-BE49-F238E27FC236}">
                <a16:creationId xmlns:a16="http://schemas.microsoft.com/office/drawing/2014/main" id="{836BCF92-E315-4765-8534-ECE021097009}"/>
              </a:ext>
            </a:extLst>
          </p:cNvPr>
          <p:cNvSpPr>
            <a:spLocks noGrp="1"/>
          </p:cNvSpPr>
          <p:nvPr>
            <p:ph sz="quarter" idx="11" hasCustomPrompt="1"/>
          </p:nvPr>
        </p:nvSpPr>
        <p:spPr>
          <a:xfrm>
            <a:off x="179512" y="702668"/>
            <a:ext cx="8784976" cy="288032"/>
          </a:xfrm>
          <a:prstGeom prst="rect">
            <a:avLst/>
          </a:prstGeom>
        </p:spPr>
        <p:txBody>
          <a:bodyPr/>
          <a:lstStyle>
            <a:lvl1pPr marL="0" indent="0">
              <a:buNone/>
              <a:defRPr sz="1400" b="0">
                <a:solidFill>
                  <a:srgbClr val="7F7F7F"/>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2" name="Title 1">
            <a:extLst>
              <a:ext uri="{FF2B5EF4-FFF2-40B4-BE49-F238E27FC236}">
                <a16:creationId xmlns:a16="http://schemas.microsoft.com/office/drawing/2014/main" id="{D570B55A-8DA1-4A5C-BBB0-89D5F2F3A8ED}"/>
              </a:ext>
            </a:extLst>
          </p:cNvPr>
          <p:cNvSpPr>
            <a:spLocks noGrp="1"/>
          </p:cNvSpPr>
          <p:nvPr>
            <p:ph type="title"/>
          </p:nvPr>
        </p:nvSpPr>
        <p:spPr>
          <a:xfrm>
            <a:off x="179512" y="202331"/>
            <a:ext cx="8784976" cy="392067"/>
          </a:xfrm>
          <a:prstGeom prst="rect">
            <a:avLst/>
          </a:prstGeom>
        </p:spPr>
        <p:txBody>
          <a:bodyPr anchor="t"/>
          <a:lstStyle>
            <a:lvl1pPr algn="l">
              <a:defRPr sz="20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8625106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2358392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1576554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27706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860817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355633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First Slid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0" name="TextBox 9">
            <a:extLst>
              <a:ext uri="{FF2B5EF4-FFF2-40B4-BE49-F238E27FC236}">
                <a16:creationId xmlns:a16="http://schemas.microsoft.com/office/drawing/2014/main" id="{D19A5886-A09D-499A-9D74-BD03D3715021}"/>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1381229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Second Slide_Intr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0772A7-1B00-489A-B853-5357FC25FD71}"/>
              </a:ext>
            </a:extLst>
          </p:cNvPr>
          <p:cNvSpPr/>
          <p:nvPr userDrawn="1"/>
        </p:nvSpPr>
        <p:spPr>
          <a:xfrm>
            <a:off x="0" y="-27384"/>
            <a:ext cx="9144000" cy="4368120"/>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p>
        </p:txBody>
      </p:sp>
      <p:pic>
        <p:nvPicPr>
          <p:cNvPr id="36" name="Picture 35">
            <a:extLst>
              <a:ext uri="{FF2B5EF4-FFF2-40B4-BE49-F238E27FC236}">
                <a16:creationId xmlns:a16="http://schemas.microsoft.com/office/drawing/2014/main" id="{97841E1B-8191-4FDD-819E-D8CDF661DF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92280" y="5517232"/>
            <a:ext cx="1924151" cy="938025"/>
          </a:xfrm>
          <a:prstGeom prst="rect">
            <a:avLst/>
          </a:prstGeom>
        </p:spPr>
      </p:pic>
      <p:sp>
        <p:nvSpPr>
          <p:cNvPr id="37" name="Rectangle 36">
            <a:extLst>
              <a:ext uri="{FF2B5EF4-FFF2-40B4-BE49-F238E27FC236}">
                <a16:creationId xmlns:a16="http://schemas.microsoft.com/office/drawing/2014/main" id="{3BF09324-533F-487E-BA0B-4350DB30FCA2}"/>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B2FC6B14-4A6D-48CF-83D1-C366CDF763DA}"/>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5080626F-948F-4E07-A5A2-FA07BDDB8ED4}"/>
              </a:ext>
            </a:extLst>
          </p:cNvPr>
          <p:cNvGrpSpPr/>
          <p:nvPr userDrawn="1"/>
        </p:nvGrpSpPr>
        <p:grpSpPr>
          <a:xfrm>
            <a:off x="-1332656" y="-339274"/>
            <a:ext cx="5472608" cy="5472608"/>
            <a:chOff x="-1452814" y="-339274"/>
            <a:chExt cx="5472608" cy="5472608"/>
          </a:xfrm>
        </p:grpSpPr>
        <p:sp>
          <p:nvSpPr>
            <p:cNvPr id="6" name="Freeform: Shape 5">
              <a:extLst>
                <a:ext uri="{FF2B5EF4-FFF2-40B4-BE49-F238E27FC236}">
                  <a16:creationId xmlns:a16="http://schemas.microsoft.com/office/drawing/2014/main" id="{3C51ECD1-0A1E-42CA-80BA-0F4BC2F9DC75}"/>
                </a:ext>
              </a:extLst>
            </p:cNvPr>
            <p:cNvSpPr/>
            <p:nvPr userDrawn="1"/>
          </p:nvSpPr>
          <p:spPr>
            <a:xfrm>
              <a:off x="-254000" y="1833880"/>
              <a:ext cx="939800" cy="1772920"/>
            </a:xfrm>
            <a:custGeom>
              <a:avLst/>
              <a:gdLst>
                <a:gd name="connsiteX0" fmla="*/ 228600 w 939800"/>
                <a:gd name="connsiteY0" fmla="*/ 10160 h 1772920"/>
                <a:gd name="connsiteX1" fmla="*/ 482600 w 939800"/>
                <a:gd name="connsiteY1" fmla="*/ 101600 h 1772920"/>
                <a:gd name="connsiteX2" fmla="*/ 513080 w 939800"/>
                <a:gd name="connsiteY2" fmla="*/ 152400 h 1772920"/>
                <a:gd name="connsiteX3" fmla="*/ 447040 w 939800"/>
                <a:gd name="connsiteY3" fmla="*/ 314960 h 1772920"/>
                <a:gd name="connsiteX4" fmla="*/ 558800 w 939800"/>
                <a:gd name="connsiteY4" fmla="*/ 416560 h 1772920"/>
                <a:gd name="connsiteX5" fmla="*/ 604520 w 939800"/>
                <a:gd name="connsiteY5" fmla="*/ 441960 h 1772920"/>
                <a:gd name="connsiteX6" fmla="*/ 741680 w 939800"/>
                <a:gd name="connsiteY6" fmla="*/ 375920 h 1772920"/>
                <a:gd name="connsiteX7" fmla="*/ 802640 w 939800"/>
                <a:gd name="connsiteY7" fmla="*/ 396240 h 1772920"/>
                <a:gd name="connsiteX8" fmla="*/ 878840 w 939800"/>
                <a:gd name="connsiteY8" fmla="*/ 518160 h 1772920"/>
                <a:gd name="connsiteX9" fmla="*/ 919480 w 939800"/>
                <a:gd name="connsiteY9" fmla="*/ 675640 h 1772920"/>
                <a:gd name="connsiteX10" fmla="*/ 787400 w 939800"/>
                <a:gd name="connsiteY10" fmla="*/ 762000 h 1772920"/>
                <a:gd name="connsiteX11" fmla="*/ 751840 w 939800"/>
                <a:gd name="connsiteY11" fmla="*/ 787400 h 1772920"/>
                <a:gd name="connsiteX12" fmla="*/ 762000 w 939800"/>
                <a:gd name="connsiteY12" fmla="*/ 924560 h 1772920"/>
                <a:gd name="connsiteX13" fmla="*/ 756920 w 939800"/>
                <a:gd name="connsiteY13" fmla="*/ 965200 h 1772920"/>
                <a:gd name="connsiteX14" fmla="*/ 909320 w 939800"/>
                <a:gd name="connsiteY14" fmla="*/ 1010920 h 1772920"/>
                <a:gd name="connsiteX15" fmla="*/ 939800 w 939800"/>
                <a:gd name="connsiteY15" fmla="*/ 1107440 h 1772920"/>
                <a:gd name="connsiteX16" fmla="*/ 853440 w 939800"/>
                <a:gd name="connsiteY16" fmla="*/ 1330960 h 1772920"/>
                <a:gd name="connsiteX17" fmla="*/ 802640 w 939800"/>
                <a:gd name="connsiteY17" fmla="*/ 1366520 h 1772920"/>
                <a:gd name="connsiteX18" fmla="*/ 635000 w 939800"/>
                <a:gd name="connsiteY18" fmla="*/ 1315720 h 1772920"/>
                <a:gd name="connsiteX19" fmla="*/ 508000 w 939800"/>
                <a:gd name="connsiteY19" fmla="*/ 1447800 h 1772920"/>
                <a:gd name="connsiteX20" fmla="*/ 563880 w 939800"/>
                <a:gd name="connsiteY20" fmla="*/ 1610360 h 1772920"/>
                <a:gd name="connsiteX21" fmla="*/ 487680 w 939800"/>
                <a:gd name="connsiteY21" fmla="*/ 1696720 h 1772920"/>
                <a:gd name="connsiteX22" fmla="*/ 299720 w 939800"/>
                <a:gd name="connsiteY22" fmla="*/ 1772920 h 1772920"/>
                <a:gd name="connsiteX23" fmla="*/ 203200 w 939800"/>
                <a:gd name="connsiteY23" fmla="*/ 1696720 h 1772920"/>
                <a:gd name="connsiteX24" fmla="*/ 172720 w 939800"/>
                <a:gd name="connsiteY24" fmla="*/ 1590040 h 1772920"/>
                <a:gd name="connsiteX25" fmla="*/ 0 w 939800"/>
                <a:gd name="connsiteY25" fmla="*/ 1615440 h 1772920"/>
                <a:gd name="connsiteX26" fmla="*/ 25400 w 939800"/>
                <a:gd name="connsiteY26" fmla="*/ 193040 h 1772920"/>
                <a:gd name="connsiteX27" fmla="*/ 121920 w 939800"/>
                <a:gd name="connsiteY27" fmla="*/ 177800 h 1772920"/>
                <a:gd name="connsiteX28" fmla="*/ 152400 w 939800"/>
                <a:gd name="connsiteY28" fmla="*/ 71120 h 1772920"/>
                <a:gd name="connsiteX29" fmla="*/ 177800 w 939800"/>
                <a:gd name="connsiteY29" fmla="*/ 0 h 1772920"/>
                <a:gd name="connsiteX30" fmla="*/ 228600 w 939800"/>
                <a:gd name="connsiteY30" fmla="*/ 10160 h 1772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39800" h="1772920">
                  <a:moveTo>
                    <a:pt x="228600" y="10160"/>
                  </a:moveTo>
                  <a:lnTo>
                    <a:pt x="482600" y="101600"/>
                  </a:lnTo>
                  <a:lnTo>
                    <a:pt x="513080" y="152400"/>
                  </a:lnTo>
                  <a:lnTo>
                    <a:pt x="447040" y="314960"/>
                  </a:lnTo>
                  <a:lnTo>
                    <a:pt x="558800" y="416560"/>
                  </a:lnTo>
                  <a:lnTo>
                    <a:pt x="604520" y="441960"/>
                  </a:lnTo>
                  <a:lnTo>
                    <a:pt x="741680" y="375920"/>
                  </a:lnTo>
                  <a:lnTo>
                    <a:pt x="802640" y="396240"/>
                  </a:lnTo>
                  <a:lnTo>
                    <a:pt x="878840" y="518160"/>
                  </a:lnTo>
                  <a:lnTo>
                    <a:pt x="919480" y="675640"/>
                  </a:lnTo>
                  <a:lnTo>
                    <a:pt x="787400" y="762000"/>
                  </a:lnTo>
                  <a:lnTo>
                    <a:pt x="751840" y="787400"/>
                  </a:lnTo>
                  <a:lnTo>
                    <a:pt x="762000" y="924560"/>
                  </a:lnTo>
                  <a:lnTo>
                    <a:pt x="756920" y="965200"/>
                  </a:lnTo>
                  <a:lnTo>
                    <a:pt x="909320" y="1010920"/>
                  </a:lnTo>
                  <a:lnTo>
                    <a:pt x="939800" y="1107440"/>
                  </a:lnTo>
                  <a:lnTo>
                    <a:pt x="853440" y="1330960"/>
                  </a:lnTo>
                  <a:lnTo>
                    <a:pt x="802640" y="1366520"/>
                  </a:lnTo>
                  <a:lnTo>
                    <a:pt x="635000" y="1315720"/>
                  </a:lnTo>
                  <a:lnTo>
                    <a:pt x="508000" y="1447800"/>
                  </a:lnTo>
                  <a:lnTo>
                    <a:pt x="563880" y="1610360"/>
                  </a:lnTo>
                  <a:lnTo>
                    <a:pt x="487680" y="1696720"/>
                  </a:lnTo>
                  <a:lnTo>
                    <a:pt x="299720" y="1772920"/>
                  </a:lnTo>
                  <a:lnTo>
                    <a:pt x="203200" y="1696720"/>
                  </a:lnTo>
                  <a:lnTo>
                    <a:pt x="172720" y="1590040"/>
                  </a:lnTo>
                  <a:lnTo>
                    <a:pt x="0" y="1615440"/>
                  </a:lnTo>
                  <a:lnTo>
                    <a:pt x="25400" y="193040"/>
                  </a:lnTo>
                  <a:lnTo>
                    <a:pt x="121920" y="177800"/>
                  </a:lnTo>
                  <a:lnTo>
                    <a:pt x="152400" y="71120"/>
                  </a:lnTo>
                  <a:lnTo>
                    <a:pt x="177800" y="0"/>
                  </a:lnTo>
                  <a:lnTo>
                    <a:pt x="228600" y="1016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8F1E01F5-CDCF-4610-990E-A8CD60ADFB2D}"/>
                </a:ext>
              </a:extLst>
            </p:cNvPr>
            <p:cNvSpPr/>
            <p:nvPr userDrawn="1"/>
          </p:nvSpPr>
          <p:spPr>
            <a:xfrm>
              <a:off x="-577420" y="2364030"/>
              <a:ext cx="756932" cy="737318"/>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9F00A568-C945-4D2F-979A-907D70DB30B2}"/>
                </a:ext>
              </a:extLst>
            </p:cNvPr>
            <p:cNvSpPr/>
            <p:nvPr userDrawn="1"/>
          </p:nvSpPr>
          <p:spPr>
            <a:xfrm>
              <a:off x="482600" y="3098800"/>
              <a:ext cx="1498600" cy="1508760"/>
            </a:xfrm>
            <a:custGeom>
              <a:avLst/>
              <a:gdLst>
                <a:gd name="connsiteX0" fmla="*/ 325120 w 1498600"/>
                <a:gd name="connsiteY0" fmla="*/ 127000 h 1508760"/>
                <a:gd name="connsiteX1" fmla="*/ 548640 w 1498600"/>
                <a:gd name="connsiteY1" fmla="*/ 10160 h 1508760"/>
                <a:gd name="connsiteX2" fmla="*/ 655320 w 1498600"/>
                <a:gd name="connsiteY2" fmla="*/ 162560 h 1508760"/>
                <a:gd name="connsiteX3" fmla="*/ 782320 w 1498600"/>
                <a:gd name="connsiteY3" fmla="*/ 152400 h 1508760"/>
                <a:gd name="connsiteX4" fmla="*/ 843280 w 1498600"/>
                <a:gd name="connsiteY4" fmla="*/ 106680 h 1508760"/>
                <a:gd name="connsiteX5" fmla="*/ 889000 w 1498600"/>
                <a:gd name="connsiteY5" fmla="*/ 0 h 1508760"/>
                <a:gd name="connsiteX6" fmla="*/ 1132840 w 1498600"/>
                <a:gd name="connsiteY6" fmla="*/ 91440 h 1508760"/>
                <a:gd name="connsiteX7" fmla="*/ 1097280 w 1498600"/>
                <a:gd name="connsiteY7" fmla="*/ 264160 h 1508760"/>
                <a:gd name="connsiteX8" fmla="*/ 1209040 w 1498600"/>
                <a:gd name="connsiteY8" fmla="*/ 355600 h 1508760"/>
                <a:gd name="connsiteX9" fmla="*/ 1361440 w 1498600"/>
                <a:gd name="connsiteY9" fmla="*/ 304800 h 1508760"/>
                <a:gd name="connsiteX10" fmla="*/ 1493520 w 1498600"/>
                <a:gd name="connsiteY10" fmla="*/ 543560 h 1508760"/>
                <a:gd name="connsiteX11" fmla="*/ 1346200 w 1498600"/>
                <a:gd name="connsiteY11" fmla="*/ 645160 h 1508760"/>
                <a:gd name="connsiteX12" fmla="*/ 1351280 w 1498600"/>
                <a:gd name="connsiteY12" fmla="*/ 802640 h 1508760"/>
                <a:gd name="connsiteX13" fmla="*/ 1498600 w 1498600"/>
                <a:gd name="connsiteY13" fmla="*/ 868680 h 1508760"/>
                <a:gd name="connsiteX14" fmla="*/ 1447800 w 1498600"/>
                <a:gd name="connsiteY14" fmla="*/ 1046480 h 1508760"/>
                <a:gd name="connsiteX15" fmla="*/ 1402080 w 1498600"/>
                <a:gd name="connsiteY15" fmla="*/ 1132840 h 1508760"/>
                <a:gd name="connsiteX16" fmla="*/ 1249680 w 1498600"/>
                <a:gd name="connsiteY16" fmla="*/ 1102360 h 1508760"/>
                <a:gd name="connsiteX17" fmla="*/ 1158240 w 1498600"/>
                <a:gd name="connsiteY17" fmla="*/ 1198880 h 1508760"/>
                <a:gd name="connsiteX18" fmla="*/ 1209040 w 1498600"/>
                <a:gd name="connsiteY18" fmla="*/ 1346200 h 1508760"/>
                <a:gd name="connsiteX19" fmla="*/ 1143000 w 1498600"/>
                <a:gd name="connsiteY19" fmla="*/ 1422400 h 1508760"/>
                <a:gd name="connsiteX20" fmla="*/ 1016000 w 1498600"/>
                <a:gd name="connsiteY20" fmla="*/ 1488440 h 1508760"/>
                <a:gd name="connsiteX21" fmla="*/ 944880 w 1498600"/>
                <a:gd name="connsiteY21" fmla="*/ 1483360 h 1508760"/>
                <a:gd name="connsiteX22" fmla="*/ 853440 w 1498600"/>
                <a:gd name="connsiteY22" fmla="*/ 1336040 h 1508760"/>
                <a:gd name="connsiteX23" fmla="*/ 711200 w 1498600"/>
                <a:gd name="connsiteY23" fmla="*/ 1346200 h 1508760"/>
                <a:gd name="connsiteX24" fmla="*/ 660400 w 1498600"/>
                <a:gd name="connsiteY24" fmla="*/ 1457960 h 1508760"/>
                <a:gd name="connsiteX25" fmla="*/ 614680 w 1498600"/>
                <a:gd name="connsiteY25" fmla="*/ 1508760 h 1508760"/>
                <a:gd name="connsiteX26" fmla="*/ 375920 w 1498600"/>
                <a:gd name="connsiteY26" fmla="*/ 1412240 h 1508760"/>
                <a:gd name="connsiteX27" fmla="*/ 406400 w 1498600"/>
                <a:gd name="connsiteY27" fmla="*/ 1234440 h 1508760"/>
                <a:gd name="connsiteX28" fmla="*/ 309880 w 1498600"/>
                <a:gd name="connsiteY28" fmla="*/ 1148080 h 1508760"/>
                <a:gd name="connsiteX29" fmla="*/ 177800 w 1498600"/>
                <a:gd name="connsiteY29" fmla="*/ 1193800 h 1508760"/>
                <a:gd name="connsiteX30" fmla="*/ 91440 w 1498600"/>
                <a:gd name="connsiteY30" fmla="*/ 1143000 h 1508760"/>
                <a:gd name="connsiteX31" fmla="*/ 20320 w 1498600"/>
                <a:gd name="connsiteY31" fmla="*/ 944880 h 1508760"/>
                <a:gd name="connsiteX32" fmla="*/ 172720 w 1498600"/>
                <a:gd name="connsiteY32" fmla="*/ 853440 h 1508760"/>
                <a:gd name="connsiteX33" fmla="*/ 172720 w 1498600"/>
                <a:gd name="connsiteY33" fmla="*/ 690880 h 1508760"/>
                <a:gd name="connsiteX34" fmla="*/ 0 w 1498600"/>
                <a:gd name="connsiteY34" fmla="*/ 640080 h 1508760"/>
                <a:gd name="connsiteX35" fmla="*/ 50800 w 1498600"/>
                <a:gd name="connsiteY35" fmla="*/ 467360 h 1508760"/>
                <a:gd name="connsiteX36" fmla="*/ 127000 w 1498600"/>
                <a:gd name="connsiteY36" fmla="*/ 360680 h 1508760"/>
                <a:gd name="connsiteX37" fmla="*/ 279400 w 1498600"/>
                <a:gd name="connsiteY37" fmla="*/ 406400 h 1508760"/>
                <a:gd name="connsiteX38" fmla="*/ 381000 w 1498600"/>
                <a:gd name="connsiteY38" fmla="*/ 284480 h 1508760"/>
                <a:gd name="connsiteX39" fmla="*/ 325120 w 1498600"/>
                <a:gd name="connsiteY39" fmla="*/ 127000 h 1508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98600" h="1508760">
                  <a:moveTo>
                    <a:pt x="325120" y="127000"/>
                  </a:moveTo>
                  <a:lnTo>
                    <a:pt x="548640" y="10160"/>
                  </a:lnTo>
                  <a:lnTo>
                    <a:pt x="655320" y="162560"/>
                  </a:lnTo>
                  <a:lnTo>
                    <a:pt x="782320" y="152400"/>
                  </a:lnTo>
                  <a:lnTo>
                    <a:pt x="843280" y="106680"/>
                  </a:lnTo>
                  <a:lnTo>
                    <a:pt x="889000" y="0"/>
                  </a:lnTo>
                  <a:lnTo>
                    <a:pt x="1132840" y="91440"/>
                  </a:lnTo>
                  <a:lnTo>
                    <a:pt x="1097280" y="264160"/>
                  </a:lnTo>
                  <a:lnTo>
                    <a:pt x="1209040" y="355600"/>
                  </a:lnTo>
                  <a:lnTo>
                    <a:pt x="1361440" y="304800"/>
                  </a:lnTo>
                  <a:lnTo>
                    <a:pt x="1493520" y="543560"/>
                  </a:lnTo>
                  <a:lnTo>
                    <a:pt x="1346200" y="645160"/>
                  </a:lnTo>
                  <a:lnTo>
                    <a:pt x="1351280" y="802640"/>
                  </a:lnTo>
                  <a:lnTo>
                    <a:pt x="1498600" y="868680"/>
                  </a:lnTo>
                  <a:lnTo>
                    <a:pt x="1447800" y="1046480"/>
                  </a:lnTo>
                  <a:lnTo>
                    <a:pt x="1402080" y="1132840"/>
                  </a:lnTo>
                  <a:lnTo>
                    <a:pt x="1249680" y="1102360"/>
                  </a:lnTo>
                  <a:lnTo>
                    <a:pt x="1158240" y="1198880"/>
                  </a:lnTo>
                  <a:lnTo>
                    <a:pt x="1209040" y="1346200"/>
                  </a:lnTo>
                  <a:lnTo>
                    <a:pt x="1143000" y="1422400"/>
                  </a:lnTo>
                  <a:lnTo>
                    <a:pt x="1016000" y="1488440"/>
                  </a:lnTo>
                  <a:lnTo>
                    <a:pt x="944880" y="1483360"/>
                  </a:lnTo>
                  <a:lnTo>
                    <a:pt x="853440" y="1336040"/>
                  </a:lnTo>
                  <a:lnTo>
                    <a:pt x="711200" y="1346200"/>
                  </a:lnTo>
                  <a:lnTo>
                    <a:pt x="660400" y="1457960"/>
                  </a:lnTo>
                  <a:lnTo>
                    <a:pt x="614680" y="1508760"/>
                  </a:lnTo>
                  <a:lnTo>
                    <a:pt x="375920" y="1412240"/>
                  </a:lnTo>
                  <a:lnTo>
                    <a:pt x="406400" y="1234440"/>
                  </a:lnTo>
                  <a:lnTo>
                    <a:pt x="309880" y="1148080"/>
                  </a:lnTo>
                  <a:lnTo>
                    <a:pt x="177800" y="1193800"/>
                  </a:lnTo>
                  <a:lnTo>
                    <a:pt x="91440" y="1143000"/>
                  </a:lnTo>
                  <a:lnTo>
                    <a:pt x="20320" y="944880"/>
                  </a:lnTo>
                  <a:lnTo>
                    <a:pt x="172720" y="853440"/>
                  </a:lnTo>
                  <a:lnTo>
                    <a:pt x="172720" y="690880"/>
                  </a:lnTo>
                  <a:lnTo>
                    <a:pt x="0" y="640080"/>
                  </a:lnTo>
                  <a:lnTo>
                    <a:pt x="50800" y="467360"/>
                  </a:lnTo>
                  <a:lnTo>
                    <a:pt x="127000" y="360680"/>
                  </a:lnTo>
                  <a:lnTo>
                    <a:pt x="279400" y="406400"/>
                  </a:lnTo>
                  <a:lnTo>
                    <a:pt x="381000" y="284480"/>
                  </a:lnTo>
                  <a:lnTo>
                    <a:pt x="325120" y="127000"/>
                  </a:lnTo>
                  <a:close/>
                </a:path>
              </a:pathLst>
            </a:cu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8EFED6D7-804D-4585-AA35-F837EF4A7146}"/>
                </a:ext>
              </a:extLst>
            </p:cNvPr>
            <p:cNvSpPr/>
            <p:nvPr userDrawn="1"/>
          </p:nvSpPr>
          <p:spPr>
            <a:xfrm>
              <a:off x="935952" y="3553219"/>
              <a:ext cx="611712" cy="595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C4213004-B02D-4B66-974B-D08A1460F07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0346449">
              <a:off x="-1452814" y="-339274"/>
              <a:ext cx="5472608" cy="5472608"/>
            </a:xfrm>
            <a:prstGeom prst="rect">
              <a:avLst/>
            </a:prstGeom>
          </p:spPr>
        </p:pic>
        <p:sp>
          <p:nvSpPr>
            <p:cNvPr id="18" name="Rectangle 17">
              <a:extLst>
                <a:ext uri="{FF2B5EF4-FFF2-40B4-BE49-F238E27FC236}">
                  <a16:creationId xmlns:a16="http://schemas.microsoft.com/office/drawing/2014/main" id="{B8C07E03-DC79-4459-B3BC-4ABA06B38F71}"/>
                </a:ext>
              </a:extLst>
            </p:cNvPr>
            <p:cNvSpPr/>
            <p:nvPr userDrawn="1"/>
          </p:nvSpPr>
          <p:spPr>
            <a:xfrm>
              <a:off x="1283490" y="887917"/>
              <a:ext cx="1584176" cy="1509113"/>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26">
              <a:extLst>
                <a:ext uri="{FF2B5EF4-FFF2-40B4-BE49-F238E27FC236}">
                  <a16:creationId xmlns:a16="http://schemas.microsoft.com/office/drawing/2014/main" id="{C980503E-F827-4529-8663-36320244715F}"/>
                </a:ext>
              </a:extLst>
            </p:cNvPr>
            <p:cNvSpPr/>
            <p:nvPr userDrawn="1"/>
          </p:nvSpPr>
          <p:spPr>
            <a:xfrm>
              <a:off x="1115616" y="1065183"/>
              <a:ext cx="1764726" cy="1220098"/>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 Placeholder 9">
            <a:extLst>
              <a:ext uri="{FF2B5EF4-FFF2-40B4-BE49-F238E27FC236}">
                <a16:creationId xmlns:a16="http://schemas.microsoft.com/office/drawing/2014/main" id="{878D67EF-EC46-4733-A9EB-EF28BACA6B5A}"/>
              </a:ext>
            </a:extLst>
          </p:cNvPr>
          <p:cNvSpPr>
            <a:spLocks noGrp="1"/>
          </p:cNvSpPr>
          <p:nvPr>
            <p:ph type="body" sz="quarter" idx="10" hasCustomPrompt="1"/>
          </p:nvPr>
        </p:nvSpPr>
        <p:spPr>
          <a:xfrm>
            <a:off x="3923928" y="1171201"/>
            <a:ext cx="4968875" cy="1008062"/>
          </a:xfrm>
          <a:prstGeom prst="rect">
            <a:avLst/>
          </a:prstGeom>
        </p:spPr>
        <p:txBody>
          <a:bodyPr anchor="ctr"/>
          <a:lstStyle>
            <a:lvl1pPr marL="0" indent="0" algn="l">
              <a:buNone/>
              <a:defRPr b="1">
                <a:solidFill>
                  <a:schemeClr val="bg1"/>
                </a:solidFill>
                <a:latin typeface="Arial" panose="020B0604020202020204" pitchFamily="34" charset="0"/>
                <a:cs typeface="Arial" panose="020B0604020202020204" pitchFamily="34" charset="0"/>
              </a:defRPr>
            </a:lvl1pPr>
          </a:lstStyle>
          <a:p>
            <a:pPr lvl="0"/>
            <a:r>
              <a:rPr lang="en-US" dirty="0"/>
              <a:t>Click to edit master</a:t>
            </a:r>
          </a:p>
        </p:txBody>
      </p:sp>
      <p:sp>
        <p:nvSpPr>
          <p:cNvPr id="41" name="Title 1">
            <a:extLst>
              <a:ext uri="{FF2B5EF4-FFF2-40B4-BE49-F238E27FC236}">
                <a16:creationId xmlns:a16="http://schemas.microsoft.com/office/drawing/2014/main" id="{838B283D-6182-4711-8A94-925FCF2F439F}"/>
              </a:ext>
            </a:extLst>
          </p:cNvPr>
          <p:cNvSpPr>
            <a:spLocks noGrp="1"/>
          </p:cNvSpPr>
          <p:nvPr userDrawn="1">
            <p:ph type="title" hasCustomPrompt="1"/>
          </p:nvPr>
        </p:nvSpPr>
        <p:spPr>
          <a:xfrm>
            <a:off x="2016224" y="4437112"/>
            <a:ext cx="7127776" cy="1143000"/>
          </a:xfrm>
          <a:prstGeom prst="rect">
            <a:avLst/>
          </a:prstGeom>
        </p:spPr>
        <p:txBody>
          <a:bodyPr anchor="t"/>
          <a:lstStyle>
            <a:lvl1pPr algn="l">
              <a:defRPr sz="3200" b="0">
                <a:solidFill>
                  <a:srgbClr val="A74A9C"/>
                </a:solidFill>
                <a:latin typeface="Arial" panose="020B0604020202020204" pitchFamily="34" charset="0"/>
                <a:cs typeface="Arial" panose="020B0604020202020204" pitchFamily="34" charset="0"/>
              </a:defRPr>
            </a:lvl1pPr>
          </a:lstStyle>
          <a:p>
            <a:r>
              <a:rPr lang="en-US" dirty="0"/>
              <a:t>CLICK TO EDIT</a:t>
            </a:r>
          </a:p>
        </p:txBody>
      </p:sp>
      <p:sp>
        <p:nvSpPr>
          <p:cNvPr id="29" name="TextBox 28">
            <a:extLst>
              <a:ext uri="{FF2B5EF4-FFF2-40B4-BE49-F238E27FC236}">
                <a16:creationId xmlns:a16="http://schemas.microsoft.com/office/drawing/2014/main" id="{2575398F-4B12-4845-A825-32F30B2253FC}"/>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16863340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ontent Styl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33773539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95D9F1C-38F4-4477-A1D3-7110B6EC99A8}" type="datetimeFigureOut">
              <a:rPr lang="en-US"/>
              <a:pPr>
                <a:defRPr/>
              </a:pPr>
              <a:t>7/20/2017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122C906-4941-4871-87D7-FC6E414F427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1.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1.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1.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2.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2.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2.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2.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0.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8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5.xml"/><Relationship Id="rId1" Type="http://schemas.openxmlformats.org/officeDocument/2006/relationships/slideLayout" Target="../slideLayouts/slideLayout6.xml"/><Relationship Id="rId4" Type="http://schemas.openxmlformats.org/officeDocument/2006/relationships/image" Target="../media/image10.svg"/></Relationships>
</file>

<file path=ppt/slides/_rels/slide18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6.xml"/><Relationship Id="rId1" Type="http://schemas.openxmlformats.org/officeDocument/2006/relationships/slideLayout" Target="../slideLayouts/slideLayout6.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2.svg"/></Relationships>
</file>

<file path=ppt/slides/_rels/slide18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png"/><Relationship Id="rId3" Type="http://schemas.openxmlformats.org/officeDocument/2006/relationships/image" Target="../media/image7.jpe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sv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2.sv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1.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39552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C1DF5-72CF-4BFA-9984-4FB6E565DC8F}"/>
              </a:ext>
            </a:extLst>
          </p:cNvPr>
          <p:cNvSpPr>
            <a:spLocks noGrp="1"/>
          </p:cNvSpPr>
          <p:nvPr>
            <p:ph type="title"/>
          </p:nvPr>
        </p:nvSpPr>
        <p:spPr/>
        <p:txBody>
          <a:bodyPr/>
          <a:lstStyle/>
          <a:p>
            <a:endParaRPr lang="en-US"/>
          </a:p>
        </p:txBody>
      </p:sp>
      <p:sp>
        <p:nvSpPr>
          <p:cNvPr id="5" name="Text Placeholder 4">
            <a:extLst>
              <a:ext uri="{FF2B5EF4-FFF2-40B4-BE49-F238E27FC236}">
                <a16:creationId xmlns:a16="http://schemas.microsoft.com/office/drawing/2014/main" id="{AF504A62-EC39-4A45-859F-10DC816989CF}"/>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74045006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2E051CE4-17E1-46D7-8C2C-42A1E8E8D475}"/>
              </a:ext>
            </a:extLst>
          </p:cNvPr>
          <p:cNvSpPr>
            <a:spLocks noGrp="1"/>
          </p:cNvSpPr>
          <p:nvPr>
            <p:ph sz="quarter" idx="11"/>
          </p:nvPr>
        </p:nvSpPr>
        <p:spPr/>
        <p:txBody>
          <a:bodyPr/>
          <a:lstStyle/>
          <a:p>
            <a:endParaRPr lang="en-US"/>
          </a:p>
        </p:txBody>
      </p:sp>
      <p:sp>
        <p:nvSpPr>
          <p:cNvPr id="36866"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C4B671AD-3FF5-4C29-9C83-8719CA5C3B78}"/>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1F7FBEAE-0D4C-40F3-8D6C-AEA09F1AA408}"/>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Kara was known for her successful business strategies</a:t>
              </a:r>
            </a:p>
          </p:txBody>
        </p:sp>
        <p:sp>
          <p:nvSpPr>
            <p:cNvPr id="5" name="Rectangle: Rounded Corners 4">
              <a:extLst>
                <a:ext uri="{FF2B5EF4-FFF2-40B4-BE49-F238E27FC236}">
                  <a16:creationId xmlns:a16="http://schemas.microsoft.com/office/drawing/2014/main" id="{4FB80EB8-359B-49AA-9751-B9784DD0707B}"/>
                </a:ext>
              </a:extLst>
            </p:cNvPr>
            <p:cNvSpPr/>
            <p:nvPr/>
          </p:nvSpPr>
          <p:spPr>
            <a:xfrm>
              <a:off x="850999" y="2809281"/>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621FAEAD-C2F6-44FA-B2E2-4AF6933BD8E2}"/>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Karen was offered the chance to expand by buying out her main competitor</a:t>
              </a:r>
            </a:p>
          </p:txBody>
        </p:sp>
        <p:sp>
          <p:nvSpPr>
            <p:cNvPr id="7" name="Rectangle: Rounded Corners 6">
              <a:extLst>
                <a:ext uri="{FF2B5EF4-FFF2-40B4-BE49-F238E27FC236}">
                  <a16:creationId xmlns:a16="http://schemas.microsoft.com/office/drawing/2014/main" id="{E5D94B28-65EC-4D74-A2D7-8DFC37FEBDD4}"/>
                </a:ext>
              </a:extLst>
            </p:cNvPr>
            <p:cNvSpPr/>
            <p:nvPr/>
          </p:nvSpPr>
          <p:spPr>
            <a:xfrm>
              <a:off x="850999" y="3955269"/>
              <a:ext cx="1023203" cy="1023203"/>
            </a:xfrm>
            <a:prstGeom prst="roundRect">
              <a:avLst>
                <a:gd name="adj" fmla="val 16670"/>
              </a:avLst>
            </a:prstGeom>
            <a:solidFill>
              <a:schemeClr val="accent3">
                <a:hueOff val="5625132"/>
                <a:satOff val="-8440"/>
                <a:lumOff val="-1373"/>
              </a:schemeClr>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8" name="Freeform: Shape 7">
              <a:extLst>
                <a:ext uri="{FF2B5EF4-FFF2-40B4-BE49-F238E27FC236}">
                  <a16:creationId xmlns:a16="http://schemas.microsoft.com/office/drawing/2014/main" id="{97ECBD90-4023-41FF-B698-2D553D1BFA4D}"/>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refused because of the financial risk</a:t>
              </a:r>
            </a:p>
          </p:txBody>
        </p:sp>
        <p:sp>
          <p:nvSpPr>
            <p:cNvPr id="9" name="Rectangle: Rounded Corners 8">
              <a:extLst>
                <a:ext uri="{FF2B5EF4-FFF2-40B4-BE49-F238E27FC236}">
                  <a16:creationId xmlns:a16="http://schemas.microsoft.com/office/drawing/2014/main" id="{35D106F4-2E16-4C83-89C6-A02EE61D8676}"/>
                </a:ext>
              </a:extLst>
            </p:cNvPr>
            <p:cNvSpPr/>
            <p:nvPr/>
          </p:nvSpPr>
          <p:spPr>
            <a:xfrm>
              <a:off x="850999" y="5101257"/>
              <a:ext cx="1023203" cy="1023203"/>
            </a:xfrm>
            <a:prstGeom prst="roundRect">
              <a:avLst>
                <a:gd name="adj" fmla="val 16670"/>
              </a:avLst>
            </a:prstGeom>
            <a:solidFill>
              <a:schemeClr val="accent3">
                <a:hueOff val="11250264"/>
                <a:satOff val="-16880"/>
                <a:lumOff val="-2745"/>
              </a:schemeClr>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sp>
          <p:nvSpPr>
            <p:cNvPr id="10" name="Freeform: Shape 9">
              <a:extLst>
                <a:ext uri="{FF2B5EF4-FFF2-40B4-BE49-F238E27FC236}">
                  <a16:creationId xmlns:a16="http://schemas.microsoft.com/office/drawing/2014/main" id="{BC8D5D4F-BD97-4276-A4A1-B7D1458072A7}"/>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After six months, Kara was having trouble meeting her projected goals</a:t>
              </a:r>
            </a:p>
          </p:txBody>
        </p:sp>
      </p:grpSp>
    </p:spTree>
    <p:extLst>
      <p:ext uri="{BB962C8B-B14F-4D97-AF65-F5344CB8AC3E}">
        <p14:creationId xmlns:p14="http://schemas.microsoft.com/office/powerpoint/2010/main" val="319039009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p:txBody>
          <a:bodyPr>
            <a:normAutofit fontScale="70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limits the severity of a risk?</a:t>
            </a:r>
          </a:p>
          <a:p>
            <a:pPr marL="690563" lvl="0">
              <a:lnSpc>
                <a:spcPct val="115000"/>
              </a:lnSpc>
              <a:spcBef>
                <a:spcPts val="0"/>
              </a:spcBef>
              <a:spcAft>
                <a:spcPts val="0"/>
              </a:spcAft>
              <a:buFont typeface="+mj-lt"/>
              <a:buAutoNum type="alphaLcParenR"/>
            </a:pPr>
            <a:r>
              <a:rPr lang="en-US" dirty="0">
                <a:ea typeface="Times New Roman"/>
                <a:cs typeface="Times New Roman"/>
              </a:rPr>
              <a:t>Reduce the risk</a:t>
            </a:r>
          </a:p>
          <a:p>
            <a:pPr marL="690563" lvl="0">
              <a:lnSpc>
                <a:spcPct val="115000"/>
              </a:lnSpc>
              <a:spcBef>
                <a:spcPts val="0"/>
              </a:spcBef>
              <a:spcAft>
                <a:spcPts val="0"/>
              </a:spcAft>
              <a:buFont typeface="+mj-lt"/>
              <a:buAutoNum type="alphaLcParenR"/>
            </a:pPr>
            <a:r>
              <a:rPr lang="en-US" dirty="0">
                <a:ea typeface="Times New Roman"/>
                <a:cs typeface="Times New Roman"/>
              </a:rPr>
              <a:t>Transfer the risk</a:t>
            </a:r>
          </a:p>
          <a:p>
            <a:pPr marL="690563" lvl="0">
              <a:lnSpc>
                <a:spcPct val="115000"/>
              </a:lnSpc>
              <a:spcBef>
                <a:spcPts val="0"/>
              </a:spcBef>
              <a:spcAft>
                <a:spcPts val="0"/>
              </a:spcAft>
              <a:buFont typeface="+mj-lt"/>
              <a:buAutoNum type="alphaLcParenR"/>
            </a:pPr>
            <a:r>
              <a:rPr lang="en-US" dirty="0">
                <a:ea typeface="Times New Roman"/>
                <a:cs typeface="Times New Roman"/>
              </a:rPr>
              <a:t>Avoid the risk</a:t>
            </a:r>
          </a:p>
          <a:p>
            <a:pPr marL="690563" lvl="0">
              <a:lnSpc>
                <a:spcPct val="115000"/>
              </a:lnSpc>
              <a:spcBef>
                <a:spcPts val="0"/>
              </a:spcBef>
              <a:spcAft>
                <a:spcPts val="1000"/>
              </a:spcAft>
              <a:buFont typeface="+mj-lt"/>
              <a:buAutoNum type="alphaLcParenR"/>
            </a:pPr>
            <a:r>
              <a:rPr lang="en-US" dirty="0">
                <a:ea typeface="Times New Roman"/>
                <a:cs typeface="Times New Roman"/>
              </a:rPr>
              <a:t>Accept the risk</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should be considered when choosing a way to reduce the risk?</a:t>
            </a:r>
          </a:p>
          <a:p>
            <a:pPr marL="690563" lvl="0">
              <a:lnSpc>
                <a:spcPct val="115000"/>
              </a:lnSpc>
              <a:spcBef>
                <a:spcPts val="0"/>
              </a:spcBef>
              <a:spcAft>
                <a:spcPts val="0"/>
              </a:spcAft>
              <a:buFont typeface="+mj-lt"/>
              <a:buAutoNum type="alphaLcParenR"/>
            </a:pPr>
            <a:r>
              <a:rPr lang="en-US" dirty="0">
                <a:ea typeface="Times New Roman"/>
                <a:cs typeface="Times New Roman"/>
              </a:rPr>
              <a:t>Severity of the risk</a:t>
            </a:r>
          </a:p>
          <a:p>
            <a:pPr marL="690563" lvl="0">
              <a:lnSpc>
                <a:spcPct val="115000"/>
              </a:lnSpc>
              <a:spcBef>
                <a:spcPts val="0"/>
              </a:spcBef>
              <a:spcAft>
                <a:spcPts val="0"/>
              </a:spcAft>
              <a:buFont typeface="+mj-lt"/>
              <a:buAutoNum type="alphaLcParenR"/>
            </a:pPr>
            <a:r>
              <a:rPr lang="en-US" dirty="0">
                <a:ea typeface="Times New Roman"/>
                <a:cs typeface="Times New Roman"/>
              </a:rPr>
              <a:t>Diminished loss</a:t>
            </a:r>
          </a:p>
          <a:p>
            <a:pPr marL="690563" lvl="0">
              <a:lnSpc>
                <a:spcPct val="115000"/>
              </a:lnSpc>
              <a:spcBef>
                <a:spcPts val="0"/>
              </a:spcBef>
              <a:spcAft>
                <a:spcPts val="0"/>
              </a:spcAft>
              <a:buFont typeface="+mj-lt"/>
              <a:buAutoNum type="alphaLcParenR"/>
            </a:pPr>
            <a:r>
              <a:rPr lang="en-US" dirty="0">
                <a:ea typeface="Times New Roman"/>
                <a:cs typeface="Times New Roman"/>
              </a:rPr>
              <a:t>Cost of implementation</a:t>
            </a:r>
          </a:p>
          <a:p>
            <a:pPr marL="690563" lvl="0">
              <a:lnSpc>
                <a:spcPct val="115000"/>
              </a:lnSpc>
              <a:spcBef>
                <a:spcPts val="0"/>
              </a:spcBef>
              <a:spcAft>
                <a:spcPts val="1000"/>
              </a:spcAft>
              <a:buFont typeface="+mj-lt"/>
              <a:buAutoNum type="alphaLcParenR"/>
            </a:pPr>
            <a:r>
              <a:rPr lang="en-US" dirty="0">
                <a:ea typeface="Times New Roman"/>
                <a:cs typeface="Times New Roman"/>
              </a:rPr>
              <a:t>Reason for reduction</a:t>
            </a:r>
          </a:p>
        </p:txBody>
      </p:sp>
    </p:spTree>
    <p:extLst>
      <p:ext uri="{BB962C8B-B14F-4D97-AF65-F5344CB8AC3E}">
        <p14:creationId xmlns:p14="http://schemas.microsoft.com/office/powerpoint/2010/main" val="345303058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p:txBody>
          <a:bodyPr>
            <a:normAutofit fontScale="70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places the legal liability on a specific party?</a:t>
            </a:r>
          </a:p>
          <a:p>
            <a:pPr marL="690563" lvl="0">
              <a:lnSpc>
                <a:spcPct val="115000"/>
              </a:lnSpc>
              <a:spcBef>
                <a:spcPts val="0"/>
              </a:spcBef>
              <a:spcAft>
                <a:spcPts val="0"/>
              </a:spcAft>
              <a:buFont typeface="+mj-lt"/>
              <a:buAutoNum type="alphaLcParenR"/>
            </a:pPr>
            <a:r>
              <a:rPr lang="en-US" dirty="0">
                <a:ea typeface="Times New Roman"/>
                <a:cs typeface="Times New Roman"/>
              </a:rPr>
              <a:t>Certificate of insurance</a:t>
            </a:r>
          </a:p>
          <a:p>
            <a:pPr marL="690563" lvl="0">
              <a:lnSpc>
                <a:spcPct val="115000"/>
              </a:lnSpc>
              <a:spcBef>
                <a:spcPts val="0"/>
              </a:spcBef>
              <a:spcAft>
                <a:spcPts val="0"/>
              </a:spcAft>
              <a:buFont typeface="+mj-lt"/>
              <a:buAutoNum type="alphaLcParenR"/>
            </a:pPr>
            <a:r>
              <a:rPr lang="en-US" dirty="0">
                <a:ea typeface="Times New Roman"/>
                <a:cs typeface="Times New Roman"/>
              </a:rPr>
              <a:t>Indemnification</a:t>
            </a:r>
          </a:p>
          <a:p>
            <a:pPr marL="690563" lvl="0">
              <a:lnSpc>
                <a:spcPct val="115000"/>
              </a:lnSpc>
              <a:spcBef>
                <a:spcPts val="0"/>
              </a:spcBef>
              <a:spcAft>
                <a:spcPts val="0"/>
              </a:spcAft>
              <a:buFont typeface="+mj-lt"/>
              <a:buAutoNum type="alphaLcParenR"/>
            </a:pPr>
            <a:r>
              <a:rPr lang="en-US" dirty="0">
                <a:ea typeface="Times New Roman"/>
                <a:cs typeface="Times New Roman"/>
              </a:rPr>
              <a:t>Additional insurance</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does certificate of insurance offer?</a:t>
            </a:r>
          </a:p>
          <a:p>
            <a:pPr marL="690563" lvl="0">
              <a:lnSpc>
                <a:spcPct val="115000"/>
              </a:lnSpc>
              <a:spcBef>
                <a:spcPts val="0"/>
              </a:spcBef>
              <a:spcAft>
                <a:spcPts val="0"/>
              </a:spcAft>
              <a:buFont typeface="+mj-lt"/>
              <a:buAutoNum type="alphaLcParenR"/>
            </a:pPr>
            <a:r>
              <a:rPr lang="en-US" dirty="0">
                <a:ea typeface="Times New Roman"/>
                <a:cs typeface="Times New Roman"/>
              </a:rPr>
              <a:t>Additional coverage</a:t>
            </a:r>
          </a:p>
          <a:p>
            <a:pPr marL="690563" lvl="0">
              <a:lnSpc>
                <a:spcPct val="115000"/>
              </a:lnSpc>
              <a:spcBef>
                <a:spcPts val="0"/>
              </a:spcBef>
              <a:spcAft>
                <a:spcPts val="0"/>
              </a:spcAft>
              <a:buFont typeface="+mj-lt"/>
              <a:buAutoNum type="alphaLcParenR"/>
            </a:pPr>
            <a:r>
              <a:rPr lang="en-US" dirty="0">
                <a:ea typeface="Times New Roman"/>
                <a:cs typeface="Times New Roman"/>
              </a:rPr>
              <a:t>Limited liability</a:t>
            </a:r>
          </a:p>
          <a:p>
            <a:pPr marL="690563" lvl="0">
              <a:lnSpc>
                <a:spcPct val="115000"/>
              </a:lnSpc>
              <a:spcBef>
                <a:spcPts val="0"/>
              </a:spcBef>
              <a:spcAft>
                <a:spcPts val="0"/>
              </a:spcAft>
              <a:buFont typeface="+mj-lt"/>
              <a:buAutoNum type="alphaLcParenR"/>
            </a:pPr>
            <a:r>
              <a:rPr lang="en-US" dirty="0">
                <a:ea typeface="Times New Roman"/>
                <a:cs typeface="Times New Roman"/>
              </a:rPr>
              <a:t>Removal of liability</a:t>
            </a:r>
          </a:p>
          <a:p>
            <a:pPr marL="690563" lvl="0">
              <a:lnSpc>
                <a:spcPct val="115000"/>
              </a:lnSpc>
              <a:spcBef>
                <a:spcPts val="0"/>
              </a:spcBef>
              <a:spcAft>
                <a:spcPts val="1000"/>
              </a:spcAft>
              <a:buFont typeface="+mj-lt"/>
              <a:buAutoNum type="alphaLcParenR"/>
            </a:pPr>
            <a:r>
              <a:rPr lang="en-US" dirty="0">
                <a:ea typeface="Times New Roman"/>
                <a:cs typeface="Times New Roman"/>
              </a:rPr>
              <a:t>Proof of coverage</a:t>
            </a:r>
          </a:p>
        </p:txBody>
      </p:sp>
    </p:spTree>
    <p:extLst>
      <p:ext uri="{BB962C8B-B14F-4D97-AF65-F5344CB8AC3E}">
        <p14:creationId xmlns:p14="http://schemas.microsoft.com/office/powerpoint/2010/main" val="18499403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p:txBody>
          <a:bodyPr>
            <a:normAutofit fontScale="70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the purpose of avoiding risk?</a:t>
            </a:r>
          </a:p>
          <a:p>
            <a:pPr marL="690563" lvl="0">
              <a:lnSpc>
                <a:spcPct val="115000"/>
              </a:lnSpc>
              <a:spcBef>
                <a:spcPts val="0"/>
              </a:spcBef>
              <a:spcAft>
                <a:spcPts val="0"/>
              </a:spcAft>
              <a:buFont typeface="+mj-lt"/>
              <a:buAutoNum type="alphaLcParenR"/>
            </a:pPr>
            <a:r>
              <a:rPr lang="en-US" dirty="0">
                <a:ea typeface="Times New Roman"/>
                <a:cs typeface="Times New Roman"/>
              </a:rPr>
              <a:t>Examine it</a:t>
            </a:r>
          </a:p>
          <a:p>
            <a:pPr marL="690563" lvl="0">
              <a:lnSpc>
                <a:spcPct val="115000"/>
              </a:lnSpc>
              <a:spcBef>
                <a:spcPts val="0"/>
              </a:spcBef>
              <a:spcAft>
                <a:spcPts val="0"/>
              </a:spcAft>
              <a:buFont typeface="+mj-lt"/>
              <a:buAutoNum type="alphaLcParenR"/>
            </a:pPr>
            <a:r>
              <a:rPr lang="en-US" dirty="0">
                <a:ea typeface="Times New Roman"/>
                <a:cs typeface="Times New Roman"/>
              </a:rPr>
              <a:t>Minimize it</a:t>
            </a:r>
          </a:p>
          <a:p>
            <a:pPr marL="690563" lvl="0">
              <a:lnSpc>
                <a:spcPct val="115000"/>
              </a:lnSpc>
              <a:spcBef>
                <a:spcPts val="0"/>
              </a:spcBef>
              <a:spcAft>
                <a:spcPts val="0"/>
              </a:spcAft>
              <a:buFont typeface="+mj-lt"/>
              <a:buAutoNum type="alphaLcParenR"/>
            </a:pPr>
            <a:r>
              <a:rPr lang="en-US" dirty="0">
                <a:ea typeface="Times New Roman"/>
                <a:cs typeface="Times New Roman"/>
              </a:rPr>
              <a:t>Eliminate it</a:t>
            </a:r>
          </a:p>
          <a:p>
            <a:pPr marL="690563" lvl="0">
              <a:lnSpc>
                <a:spcPct val="115000"/>
              </a:lnSpc>
              <a:spcBef>
                <a:spcPts val="0"/>
              </a:spcBef>
              <a:spcAft>
                <a:spcPts val="1000"/>
              </a:spcAft>
              <a:buFont typeface="+mj-lt"/>
              <a:buAutoNum type="alphaLcParenR"/>
            </a:pPr>
            <a:r>
              <a:rPr lang="en-US" dirty="0">
                <a:ea typeface="Times New Roman"/>
                <a:cs typeface="Times New Roman"/>
              </a:rPr>
              <a:t>Transfer it</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should be considered before avoiding a risk?</a:t>
            </a:r>
          </a:p>
          <a:p>
            <a:pPr marL="690563" lvl="0">
              <a:lnSpc>
                <a:spcPct val="115000"/>
              </a:lnSpc>
              <a:spcBef>
                <a:spcPts val="0"/>
              </a:spcBef>
              <a:spcAft>
                <a:spcPts val="0"/>
              </a:spcAft>
              <a:buFont typeface="+mj-lt"/>
              <a:buAutoNum type="alphaLcParenR"/>
            </a:pPr>
            <a:r>
              <a:rPr lang="en-US" dirty="0">
                <a:ea typeface="Times New Roman"/>
                <a:cs typeface="Times New Roman"/>
              </a:rPr>
              <a:t>Risks</a:t>
            </a:r>
          </a:p>
          <a:p>
            <a:pPr marL="690563" lvl="0">
              <a:lnSpc>
                <a:spcPct val="115000"/>
              </a:lnSpc>
              <a:spcBef>
                <a:spcPts val="0"/>
              </a:spcBef>
              <a:spcAft>
                <a:spcPts val="0"/>
              </a:spcAft>
              <a:buFont typeface="+mj-lt"/>
              <a:buAutoNum type="alphaLcParenR"/>
            </a:pPr>
            <a:r>
              <a:rPr lang="en-US" dirty="0">
                <a:ea typeface="Times New Roman"/>
                <a:cs typeface="Times New Roman"/>
              </a:rPr>
              <a:t>Consequences</a:t>
            </a:r>
          </a:p>
          <a:p>
            <a:pPr marL="690563" lvl="0">
              <a:lnSpc>
                <a:spcPct val="115000"/>
              </a:lnSpc>
              <a:spcBef>
                <a:spcPts val="0"/>
              </a:spcBef>
              <a:spcAft>
                <a:spcPts val="0"/>
              </a:spcAft>
              <a:buFont typeface="+mj-lt"/>
              <a:buAutoNum type="alphaLcParenR"/>
            </a:pPr>
            <a:r>
              <a:rPr lang="en-US" dirty="0">
                <a:ea typeface="Times New Roman"/>
                <a:cs typeface="Times New Roman"/>
              </a:rPr>
              <a:t>Rewards</a:t>
            </a:r>
          </a:p>
          <a:p>
            <a:pPr marL="690563" lvl="0">
              <a:lnSpc>
                <a:spcPct val="115000"/>
              </a:lnSpc>
              <a:spcBef>
                <a:spcPts val="0"/>
              </a:spcBef>
              <a:spcAft>
                <a:spcPts val="1000"/>
              </a:spcAft>
              <a:buFont typeface="+mj-lt"/>
              <a:buAutoNum type="alphaLcParenR"/>
            </a:pPr>
            <a:r>
              <a:rPr lang="en-US" dirty="0">
                <a:ea typeface="Times New Roman"/>
                <a:cs typeface="Times New Roman"/>
              </a:rPr>
              <a:t>Risk and reward</a:t>
            </a:r>
          </a:p>
        </p:txBody>
      </p:sp>
    </p:spTree>
    <p:extLst>
      <p:ext uri="{BB962C8B-B14F-4D97-AF65-F5344CB8AC3E}">
        <p14:creationId xmlns:p14="http://schemas.microsoft.com/office/powerpoint/2010/main" val="72904136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p:txBody>
          <a:bodyPr>
            <a:normAutofit fontScale="70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of the following has a plan of action?</a:t>
            </a:r>
          </a:p>
          <a:p>
            <a:pPr marL="690563" lvl="0">
              <a:lnSpc>
                <a:spcPct val="115000"/>
              </a:lnSpc>
              <a:spcBef>
                <a:spcPts val="0"/>
              </a:spcBef>
              <a:spcAft>
                <a:spcPts val="0"/>
              </a:spcAft>
              <a:buFont typeface="+mj-lt"/>
              <a:buAutoNum type="alphaLcParenR"/>
            </a:pPr>
            <a:r>
              <a:rPr lang="en-US" dirty="0">
                <a:ea typeface="Times New Roman"/>
                <a:cs typeface="Times New Roman"/>
              </a:rPr>
              <a:t>Active acceptance</a:t>
            </a:r>
          </a:p>
          <a:p>
            <a:pPr marL="690563" lvl="0">
              <a:lnSpc>
                <a:spcPct val="115000"/>
              </a:lnSpc>
              <a:spcBef>
                <a:spcPts val="0"/>
              </a:spcBef>
              <a:spcAft>
                <a:spcPts val="0"/>
              </a:spcAft>
              <a:buFont typeface="+mj-lt"/>
              <a:buAutoNum type="alphaLcParenR"/>
            </a:pPr>
            <a:r>
              <a:rPr lang="en-US" dirty="0">
                <a:ea typeface="Times New Roman"/>
                <a:cs typeface="Times New Roman"/>
              </a:rPr>
              <a:t>Passive acceptance</a:t>
            </a:r>
          </a:p>
          <a:p>
            <a:pPr marL="690563" lvl="0">
              <a:lnSpc>
                <a:spcPct val="115000"/>
              </a:lnSpc>
              <a:spcBef>
                <a:spcPts val="0"/>
              </a:spcBef>
              <a:spcAft>
                <a:spcPts val="0"/>
              </a:spcAft>
              <a:buFont typeface="+mj-lt"/>
              <a:buAutoNum type="alphaLcParenR"/>
            </a:pPr>
            <a:r>
              <a:rPr lang="en-US" dirty="0">
                <a:ea typeface="Times New Roman"/>
                <a:cs typeface="Times New Roman"/>
              </a:rPr>
              <a:t>Avoidance </a:t>
            </a:r>
          </a:p>
          <a:p>
            <a:pPr marL="690563" lvl="0">
              <a:lnSpc>
                <a:spcPct val="115000"/>
              </a:lnSpc>
              <a:spcBef>
                <a:spcPts val="0"/>
              </a:spcBef>
              <a:spcAft>
                <a:spcPts val="1000"/>
              </a:spcAft>
              <a:buFont typeface="+mj-lt"/>
              <a:buAutoNum type="alphaLcParenR"/>
            </a:pPr>
            <a:r>
              <a:rPr lang="en-US" dirty="0">
                <a:ea typeface="Times New Roman"/>
                <a:cs typeface="Times New Roman"/>
              </a:rPr>
              <a:t>Acceptance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Which of the following is an example of acceptance?</a:t>
            </a:r>
          </a:p>
          <a:p>
            <a:pPr marL="690563" lvl="0">
              <a:lnSpc>
                <a:spcPct val="115000"/>
              </a:lnSpc>
              <a:spcBef>
                <a:spcPts val="0"/>
              </a:spcBef>
              <a:spcAft>
                <a:spcPts val="0"/>
              </a:spcAft>
              <a:buFont typeface="+mj-lt"/>
              <a:buAutoNum type="alphaLcParenR"/>
            </a:pPr>
            <a:r>
              <a:rPr lang="en-US" dirty="0">
                <a:ea typeface="Times New Roman"/>
                <a:cs typeface="Times New Roman"/>
              </a:rPr>
              <a:t>Certificate of coverage</a:t>
            </a:r>
          </a:p>
          <a:p>
            <a:pPr marL="690563" lvl="0">
              <a:lnSpc>
                <a:spcPct val="115000"/>
              </a:lnSpc>
              <a:spcBef>
                <a:spcPts val="0"/>
              </a:spcBef>
              <a:spcAft>
                <a:spcPts val="0"/>
              </a:spcAft>
              <a:buFont typeface="+mj-lt"/>
              <a:buAutoNum type="alphaLcParenR"/>
            </a:pPr>
            <a:r>
              <a:rPr lang="en-US" dirty="0">
                <a:ea typeface="Times New Roman"/>
                <a:cs typeface="Times New Roman"/>
              </a:rPr>
              <a:t>Refusing insurance</a:t>
            </a:r>
          </a:p>
          <a:p>
            <a:pPr marL="690563" lvl="0">
              <a:lnSpc>
                <a:spcPct val="115000"/>
              </a:lnSpc>
              <a:spcBef>
                <a:spcPts val="0"/>
              </a:spcBef>
              <a:spcAft>
                <a:spcPts val="0"/>
              </a:spcAft>
              <a:buFont typeface="+mj-lt"/>
              <a:buAutoNum type="alphaLcParenR"/>
            </a:pPr>
            <a:r>
              <a:rPr lang="en-US" dirty="0">
                <a:ea typeface="Times New Roman"/>
                <a:cs typeface="Times New Roman"/>
              </a:rPr>
              <a:t>Indemnification</a:t>
            </a:r>
          </a:p>
          <a:p>
            <a:pPr marL="690563" lvl="0">
              <a:lnSpc>
                <a:spcPct val="115000"/>
              </a:lnSpc>
              <a:spcBef>
                <a:spcPts val="0"/>
              </a:spcBef>
              <a:spcAft>
                <a:spcPts val="1000"/>
              </a:spcAft>
              <a:buFont typeface="+mj-lt"/>
              <a:buAutoNum type="alphaLcParenR"/>
            </a:pPr>
            <a:r>
              <a:rPr lang="en-US" dirty="0">
                <a:ea typeface="Times New Roman"/>
                <a:cs typeface="Times New Roman"/>
              </a:rPr>
              <a:t>Additional insurance</a:t>
            </a:r>
          </a:p>
        </p:txBody>
      </p:sp>
    </p:spTree>
    <p:extLst>
      <p:ext uri="{BB962C8B-B14F-4D97-AF65-F5344CB8AC3E}">
        <p14:creationId xmlns:p14="http://schemas.microsoft.com/office/powerpoint/2010/main" val="326583541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p:txBody>
          <a:bodyPr>
            <a:normAutofit fontScale="70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happened to Kara’s competition?</a:t>
            </a:r>
          </a:p>
          <a:p>
            <a:pPr marL="690563" lvl="0">
              <a:lnSpc>
                <a:spcPct val="115000"/>
              </a:lnSpc>
              <a:spcBef>
                <a:spcPts val="0"/>
              </a:spcBef>
              <a:spcAft>
                <a:spcPts val="0"/>
              </a:spcAft>
              <a:buFont typeface="+mj-lt"/>
              <a:buAutoNum type="alphaLcParenR"/>
            </a:pPr>
            <a:r>
              <a:rPr lang="en-US" dirty="0">
                <a:ea typeface="Times New Roman"/>
                <a:cs typeface="Times New Roman"/>
              </a:rPr>
              <a:t>Closed</a:t>
            </a:r>
          </a:p>
          <a:p>
            <a:pPr marL="690563" lvl="0">
              <a:lnSpc>
                <a:spcPct val="115000"/>
              </a:lnSpc>
              <a:spcBef>
                <a:spcPts val="0"/>
              </a:spcBef>
              <a:spcAft>
                <a:spcPts val="0"/>
              </a:spcAft>
              <a:buFont typeface="+mj-lt"/>
              <a:buAutoNum type="alphaLcParenR"/>
            </a:pPr>
            <a:r>
              <a:rPr lang="en-US" dirty="0">
                <a:ea typeface="Times New Roman"/>
                <a:cs typeface="Times New Roman"/>
              </a:rPr>
              <a:t>Grew</a:t>
            </a:r>
          </a:p>
          <a:p>
            <a:pPr marL="690563" lvl="0">
              <a:lnSpc>
                <a:spcPct val="115000"/>
              </a:lnSpc>
              <a:spcBef>
                <a:spcPts val="0"/>
              </a:spcBef>
              <a:spcAft>
                <a:spcPts val="0"/>
              </a:spcAft>
              <a:buFont typeface="+mj-lt"/>
              <a:buAutoNum type="alphaLcParenR"/>
            </a:pPr>
            <a:r>
              <a:rPr lang="en-US" dirty="0">
                <a:ea typeface="Times New Roman"/>
                <a:cs typeface="Times New Roman"/>
              </a:rPr>
              <a:t>Loss</a:t>
            </a:r>
          </a:p>
          <a:p>
            <a:pPr marL="690563" lvl="0">
              <a:lnSpc>
                <a:spcPct val="115000"/>
              </a:lnSpc>
              <a:spcBef>
                <a:spcPts val="0"/>
              </a:spcBef>
              <a:spcAft>
                <a:spcPts val="1000"/>
              </a:spcAft>
              <a:buFont typeface="+mj-lt"/>
              <a:buAutoNum type="alphaLcParenR"/>
            </a:pPr>
            <a:r>
              <a:rPr lang="en-US" dirty="0">
                <a:ea typeface="Times New Roman"/>
                <a:cs typeface="Times New Roman"/>
              </a:rPr>
              <a:t>Low voice</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Kara’s company was affected how long after the purchase?</a:t>
            </a:r>
          </a:p>
          <a:p>
            <a:pPr marL="690563" lvl="0">
              <a:lnSpc>
                <a:spcPct val="115000"/>
              </a:lnSpc>
              <a:spcBef>
                <a:spcPts val="0"/>
              </a:spcBef>
              <a:spcAft>
                <a:spcPts val="0"/>
              </a:spcAft>
              <a:buFont typeface="+mj-lt"/>
              <a:buAutoNum type="alphaLcParenR"/>
            </a:pPr>
            <a:r>
              <a:rPr lang="en-US" dirty="0">
                <a:ea typeface="Times New Roman"/>
                <a:cs typeface="Times New Roman"/>
              </a:rPr>
              <a:t>Three months</a:t>
            </a:r>
          </a:p>
          <a:p>
            <a:pPr marL="690563" lvl="0">
              <a:lnSpc>
                <a:spcPct val="115000"/>
              </a:lnSpc>
              <a:spcBef>
                <a:spcPts val="0"/>
              </a:spcBef>
              <a:spcAft>
                <a:spcPts val="0"/>
              </a:spcAft>
              <a:buFont typeface="+mj-lt"/>
              <a:buAutoNum type="alphaLcParenR"/>
            </a:pPr>
            <a:r>
              <a:rPr lang="en-US" dirty="0">
                <a:ea typeface="Times New Roman"/>
                <a:cs typeface="Times New Roman"/>
              </a:rPr>
              <a:t>One month</a:t>
            </a:r>
          </a:p>
          <a:p>
            <a:pPr marL="690563" lvl="0">
              <a:lnSpc>
                <a:spcPct val="115000"/>
              </a:lnSpc>
              <a:spcBef>
                <a:spcPts val="0"/>
              </a:spcBef>
              <a:spcAft>
                <a:spcPts val="0"/>
              </a:spcAft>
              <a:buFont typeface="+mj-lt"/>
              <a:buAutoNum type="alphaLcParenR"/>
            </a:pPr>
            <a:r>
              <a:rPr lang="en-US" dirty="0">
                <a:ea typeface="Times New Roman"/>
                <a:cs typeface="Times New Roman"/>
              </a:rPr>
              <a:t>Six months</a:t>
            </a:r>
          </a:p>
          <a:p>
            <a:pPr marL="690563" lvl="0">
              <a:lnSpc>
                <a:spcPct val="115000"/>
              </a:lnSpc>
              <a:spcBef>
                <a:spcPts val="0"/>
              </a:spcBef>
              <a:spcAft>
                <a:spcPts val="1000"/>
              </a:spcAft>
              <a:buFont typeface="+mj-lt"/>
              <a:buAutoNum type="alphaLcParenR"/>
            </a:pPr>
            <a:r>
              <a:rPr lang="en-US" dirty="0">
                <a:ea typeface="Times New Roman"/>
                <a:cs typeface="Times New Roman"/>
              </a:rPr>
              <a:t>Immediately</a:t>
            </a:r>
          </a:p>
        </p:txBody>
      </p:sp>
    </p:spTree>
    <p:extLst>
      <p:ext uri="{BB962C8B-B14F-4D97-AF65-F5344CB8AC3E}">
        <p14:creationId xmlns:p14="http://schemas.microsoft.com/office/powerpoint/2010/main" val="208745070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limits the severity of a risk?</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Reduce the risk</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Transfer the risk</a:t>
            </a:r>
          </a:p>
          <a:p>
            <a:pPr marL="690563" lvl="0">
              <a:lnSpc>
                <a:spcPct val="115000"/>
              </a:lnSpc>
              <a:spcBef>
                <a:spcPts val="0"/>
              </a:spcBef>
              <a:spcAft>
                <a:spcPts val="0"/>
              </a:spcAft>
              <a:buFont typeface="+mj-lt"/>
              <a:buAutoNum type="alphaLcParenR"/>
            </a:pPr>
            <a:r>
              <a:rPr lang="en-US" dirty="0">
                <a:ea typeface="Times New Roman"/>
                <a:cs typeface="Times New Roman"/>
              </a:rPr>
              <a:t>Avoid the risk</a:t>
            </a:r>
          </a:p>
          <a:p>
            <a:pPr marL="690563" lvl="0">
              <a:lnSpc>
                <a:spcPct val="115000"/>
              </a:lnSpc>
              <a:spcBef>
                <a:spcPts val="0"/>
              </a:spcBef>
              <a:spcAft>
                <a:spcPts val="1000"/>
              </a:spcAft>
              <a:buFont typeface="+mj-lt"/>
              <a:buAutoNum type="alphaLcParenR"/>
            </a:pPr>
            <a:r>
              <a:rPr lang="en-US" dirty="0">
                <a:ea typeface="Times New Roman"/>
                <a:cs typeface="Times New Roman"/>
              </a:rPr>
              <a:t>Accept the risk</a:t>
            </a:r>
          </a:p>
          <a:p>
            <a:pPr marL="347663" marR="0" indent="0">
              <a:lnSpc>
                <a:spcPct val="115000"/>
              </a:lnSpc>
              <a:spcBef>
                <a:spcPts val="0"/>
              </a:spcBef>
              <a:spcAft>
                <a:spcPts val="1000"/>
              </a:spcAft>
            </a:pPr>
            <a:r>
              <a:rPr lang="en-US" dirty="0">
                <a:solidFill>
                  <a:srgbClr val="FF0000"/>
                </a:solidFill>
                <a:ea typeface="Times New Roman"/>
                <a:cs typeface="Times New Roman"/>
              </a:rPr>
              <a:t>The severity of a risk may be limited if it cannot be avoided. This is a strategy to reduce the risk.</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should be considered when choosing a way to reduce the risk?</a:t>
            </a:r>
          </a:p>
          <a:p>
            <a:pPr marL="690563" lvl="0">
              <a:lnSpc>
                <a:spcPct val="115000"/>
              </a:lnSpc>
              <a:spcBef>
                <a:spcPts val="0"/>
              </a:spcBef>
              <a:spcAft>
                <a:spcPts val="0"/>
              </a:spcAft>
              <a:buFont typeface="+mj-lt"/>
              <a:buAutoNum type="alphaLcParenR"/>
            </a:pPr>
            <a:r>
              <a:rPr lang="en-US" dirty="0">
                <a:ea typeface="Times New Roman"/>
                <a:cs typeface="Times New Roman"/>
              </a:rPr>
              <a:t>Severity of the risk</a:t>
            </a:r>
          </a:p>
          <a:p>
            <a:pPr marL="690563" lvl="0">
              <a:lnSpc>
                <a:spcPct val="115000"/>
              </a:lnSpc>
              <a:spcBef>
                <a:spcPts val="0"/>
              </a:spcBef>
              <a:spcAft>
                <a:spcPts val="0"/>
              </a:spcAft>
              <a:buFont typeface="+mj-lt"/>
              <a:buAutoNum type="alphaLcParenR"/>
            </a:pPr>
            <a:r>
              <a:rPr lang="en-US" dirty="0">
                <a:ea typeface="Times New Roman"/>
                <a:cs typeface="Times New Roman"/>
              </a:rPr>
              <a:t>Diminished loss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Cost of implementation</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Reason for reduction</a:t>
            </a:r>
          </a:p>
          <a:p>
            <a:pPr marL="347663" marR="0" indent="0">
              <a:lnSpc>
                <a:spcPct val="115000"/>
              </a:lnSpc>
              <a:spcBef>
                <a:spcPts val="0"/>
              </a:spcBef>
              <a:spcAft>
                <a:spcPts val="1000"/>
              </a:spcAft>
            </a:pPr>
            <a:r>
              <a:rPr lang="en-US" dirty="0">
                <a:solidFill>
                  <a:srgbClr val="FF0000"/>
                </a:solidFill>
                <a:ea typeface="Times New Roman"/>
                <a:cs typeface="Times New Roman"/>
              </a:rPr>
              <a:t>There is typically more than one way to reduce a risk. The cost of implementation should be considered when establishing a strategy.  </a:t>
            </a:r>
            <a:endParaRPr lang="en-US" dirty="0">
              <a:ea typeface="Times New Roman"/>
              <a:cs typeface="Times New Roman"/>
            </a:endParaRPr>
          </a:p>
          <a:p>
            <a:endParaRPr lang="en-US"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places the legal liability on a specific party?</a:t>
            </a:r>
          </a:p>
          <a:p>
            <a:pPr marL="690563" lvl="0">
              <a:lnSpc>
                <a:spcPct val="115000"/>
              </a:lnSpc>
              <a:spcBef>
                <a:spcPts val="0"/>
              </a:spcBef>
              <a:spcAft>
                <a:spcPts val="0"/>
              </a:spcAft>
              <a:buFont typeface="+mj-lt"/>
              <a:buAutoNum type="alphaLcParenR"/>
            </a:pPr>
            <a:r>
              <a:rPr lang="en-US" dirty="0">
                <a:ea typeface="Times New Roman"/>
                <a:cs typeface="Times New Roman"/>
              </a:rPr>
              <a:t>Certificate of insurance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Indemnification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Additional insurance</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Indemnification is contractual. It places the legal liability on a specific party.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does certificate of insurance offer?</a:t>
            </a:r>
          </a:p>
          <a:p>
            <a:pPr marL="690563" lvl="0">
              <a:lnSpc>
                <a:spcPct val="115000"/>
              </a:lnSpc>
              <a:spcBef>
                <a:spcPts val="0"/>
              </a:spcBef>
              <a:spcAft>
                <a:spcPts val="0"/>
              </a:spcAft>
              <a:buFont typeface="+mj-lt"/>
              <a:buAutoNum type="alphaLcParenR"/>
            </a:pPr>
            <a:r>
              <a:rPr lang="en-US" dirty="0">
                <a:ea typeface="Times New Roman"/>
                <a:cs typeface="Times New Roman"/>
              </a:rPr>
              <a:t>Additional coverage</a:t>
            </a:r>
          </a:p>
          <a:p>
            <a:pPr marL="690563" lvl="0">
              <a:lnSpc>
                <a:spcPct val="115000"/>
              </a:lnSpc>
              <a:spcBef>
                <a:spcPts val="0"/>
              </a:spcBef>
              <a:spcAft>
                <a:spcPts val="0"/>
              </a:spcAft>
              <a:buFont typeface="+mj-lt"/>
              <a:buAutoNum type="alphaLcParenR"/>
            </a:pPr>
            <a:r>
              <a:rPr lang="en-US" dirty="0">
                <a:ea typeface="Times New Roman"/>
                <a:cs typeface="Times New Roman"/>
              </a:rPr>
              <a:t>Limited liability</a:t>
            </a:r>
          </a:p>
          <a:p>
            <a:pPr marL="690563" lvl="0">
              <a:lnSpc>
                <a:spcPct val="115000"/>
              </a:lnSpc>
              <a:spcBef>
                <a:spcPts val="0"/>
              </a:spcBef>
              <a:spcAft>
                <a:spcPts val="0"/>
              </a:spcAft>
              <a:buFont typeface="+mj-lt"/>
              <a:buAutoNum type="alphaLcParenR"/>
            </a:pPr>
            <a:r>
              <a:rPr lang="en-US" dirty="0">
                <a:ea typeface="Times New Roman"/>
                <a:cs typeface="Times New Roman"/>
              </a:rPr>
              <a:t>Removal of liability</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Proof of coverage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It is safe to demand a certificate of coverage. This is proof of specified coverage.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08749027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the purpose of avoiding risk?</a:t>
            </a:r>
          </a:p>
          <a:p>
            <a:pPr marL="690563" lvl="0">
              <a:lnSpc>
                <a:spcPct val="115000"/>
              </a:lnSpc>
              <a:spcBef>
                <a:spcPts val="0"/>
              </a:spcBef>
              <a:spcAft>
                <a:spcPts val="0"/>
              </a:spcAft>
              <a:buFont typeface="+mj-lt"/>
              <a:buAutoNum type="alphaLcParenR"/>
            </a:pPr>
            <a:r>
              <a:rPr lang="en-US" dirty="0">
                <a:ea typeface="Times New Roman"/>
                <a:cs typeface="Times New Roman"/>
              </a:rPr>
              <a:t>Examine it</a:t>
            </a:r>
          </a:p>
          <a:p>
            <a:pPr marL="690563" lvl="0">
              <a:lnSpc>
                <a:spcPct val="115000"/>
              </a:lnSpc>
              <a:spcBef>
                <a:spcPts val="0"/>
              </a:spcBef>
              <a:spcAft>
                <a:spcPts val="0"/>
              </a:spcAft>
              <a:buFont typeface="+mj-lt"/>
              <a:buAutoNum type="alphaLcParenR"/>
            </a:pPr>
            <a:r>
              <a:rPr lang="en-US" dirty="0">
                <a:ea typeface="Times New Roman"/>
                <a:cs typeface="Times New Roman"/>
              </a:rPr>
              <a:t>Minimize it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Eliminate it</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Transfer it</a:t>
            </a:r>
          </a:p>
          <a:p>
            <a:pPr marL="347663" marR="0" indent="-4763">
              <a:lnSpc>
                <a:spcPct val="115000"/>
              </a:lnSpc>
              <a:spcBef>
                <a:spcPts val="0"/>
              </a:spcBef>
              <a:spcAft>
                <a:spcPts val="1000"/>
              </a:spcAft>
            </a:pPr>
            <a:r>
              <a:rPr lang="en-US" dirty="0">
                <a:solidFill>
                  <a:srgbClr val="FF0000"/>
                </a:solidFill>
                <a:ea typeface="Times New Roman"/>
                <a:cs typeface="Times New Roman"/>
              </a:rPr>
              <a:t>Avoiding risk is a common strategy. The purpose is to eliminate the risk.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should be considered before avoiding a risk?</a:t>
            </a:r>
          </a:p>
          <a:p>
            <a:pPr marL="690563" lvl="0">
              <a:lnSpc>
                <a:spcPct val="115000"/>
              </a:lnSpc>
              <a:spcBef>
                <a:spcPts val="0"/>
              </a:spcBef>
              <a:spcAft>
                <a:spcPts val="0"/>
              </a:spcAft>
              <a:buFont typeface="+mj-lt"/>
              <a:buAutoNum type="alphaLcParenR"/>
            </a:pPr>
            <a:r>
              <a:rPr lang="en-US" dirty="0">
                <a:ea typeface="Times New Roman"/>
                <a:cs typeface="Times New Roman"/>
              </a:rPr>
              <a:t>Risks</a:t>
            </a:r>
          </a:p>
          <a:p>
            <a:pPr marL="690563" lvl="0">
              <a:lnSpc>
                <a:spcPct val="115000"/>
              </a:lnSpc>
              <a:spcBef>
                <a:spcPts val="0"/>
              </a:spcBef>
              <a:spcAft>
                <a:spcPts val="0"/>
              </a:spcAft>
              <a:buFont typeface="+mj-lt"/>
              <a:buAutoNum type="alphaLcParenR"/>
            </a:pPr>
            <a:r>
              <a:rPr lang="en-US" dirty="0">
                <a:ea typeface="Times New Roman"/>
                <a:cs typeface="Times New Roman"/>
              </a:rPr>
              <a:t>Consequences</a:t>
            </a:r>
          </a:p>
          <a:p>
            <a:pPr marL="690563" lvl="0">
              <a:lnSpc>
                <a:spcPct val="115000"/>
              </a:lnSpc>
              <a:spcBef>
                <a:spcPts val="0"/>
              </a:spcBef>
              <a:spcAft>
                <a:spcPts val="0"/>
              </a:spcAft>
              <a:buFont typeface="+mj-lt"/>
              <a:buAutoNum type="alphaLcParenR"/>
            </a:pPr>
            <a:r>
              <a:rPr lang="en-US" dirty="0">
                <a:ea typeface="Times New Roman"/>
                <a:cs typeface="Times New Roman"/>
              </a:rPr>
              <a:t>Rewards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Risk and reward</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It is important to consider both risks and rewards. This will prevent you from missing out on opportunities.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08749027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of the following has a plan of action?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Active acceptance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Passive acceptance</a:t>
            </a:r>
          </a:p>
          <a:p>
            <a:pPr marL="690563" lvl="0">
              <a:lnSpc>
                <a:spcPct val="115000"/>
              </a:lnSpc>
              <a:spcBef>
                <a:spcPts val="0"/>
              </a:spcBef>
              <a:spcAft>
                <a:spcPts val="0"/>
              </a:spcAft>
              <a:buFont typeface="+mj-lt"/>
              <a:buAutoNum type="alphaLcParenR"/>
            </a:pPr>
            <a:r>
              <a:rPr lang="en-US" dirty="0">
                <a:ea typeface="Times New Roman"/>
                <a:cs typeface="Times New Roman"/>
              </a:rPr>
              <a:t>Avoidance </a:t>
            </a:r>
          </a:p>
          <a:p>
            <a:pPr marL="690563" lvl="0">
              <a:lnSpc>
                <a:spcPct val="115000"/>
              </a:lnSpc>
              <a:spcBef>
                <a:spcPts val="0"/>
              </a:spcBef>
              <a:spcAft>
                <a:spcPts val="1000"/>
              </a:spcAft>
              <a:buFont typeface="+mj-lt"/>
              <a:buAutoNum type="alphaLcParenR"/>
            </a:pPr>
            <a:r>
              <a:rPr lang="en-US" dirty="0">
                <a:ea typeface="Times New Roman"/>
                <a:cs typeface="Times New Roman"/>
              </a:rPr>
              <a:t>Acceptance</a:t>
            </a:r>
          </a:p>
          <a:p>
            <a:pPr marL="347663" marR="0" indent="-4763">
              <a:lnSpc>
                <a:spcPct val="115000"/>
              </a:lnSpc>
              <a:spcBef>
                <a:spcPts val="0"/>
              </a:spcBef>
              <a:spcAft>
                <a:spcPts val="1000"/>
              </a:spcAft>
            </a:pPr>
            <a:r>
              <a:rPr lang="en-US" dirty="0">
                <a:solidFill>
                  <a:srgbClr val="FF0000"/>
                </a:solidFill>
                <a:ea typeface="Times New Roman"/>
                <a:cs typeface="Times New Roman"/>
              </a:rPr>
              <a:t>There are two types of acceptance. Active acceptance includes a plan in case something goes wrong.</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Which of the following is an example of acceptance?</a:t>
            </a:r>
          </a:p>
          <a:p>
            <a:pPr marL="690563" lvl="0">
              <a:lnSpc>
                <a:spcPct val="115000"/>
              </a:lnSpc>
              <a:spcBef>
                <a:spcPts val="0"/>
              </a:spcBef>
              <a:spcAft>
                <a:spcPts val="0"/>
              </a:spcAft>
              <a:buFont typeface="+mj-lt"/>
              <a:buAutoNum type="alphaLcParenR"/>
            </a:pPr>
            <a:r>
              <a:rPr lang="en-US" dirty="0">
                <a:ea typeface="Times New Roman"/>
                <a:cs typeface="Times New Roman"/>
              </a:rPr>
              <a:t>Certificate of coverage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Refusing insurance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Indemnification</a:t>
            </a:r>
          </a:p>
          <a:p>
            <a:pPr marL="690563" lvl="0">
              <a:lnSpc>
                <a:spcPct val="115000"/>
              </a:lnSpc>
              <a:spcBef>
                <a:spcPts val="0"/>
              </a:spcBef>
              <a:spcAft>
                <a:spcPts val="1000"/>
              </a:spcAft>
              <a:buFont typeface="+mj-lt"/>
              <a:buAutoNum type="alphaLcParenR"/>
            </a:pPr>
            <a:r>
              <a:rPr lang="en-US" dirty="0">
                <a:ea typeface="Times New Roman"/>
                <a:cs typeface="Times New Roman"/>
              </a:rPr>
              <a:t>Additional insurance</a:t>
            </a:r>
          </a:p>
          <a:p>
            <a:pPr marL="347663" marR="0" indent="-4763">
              <a:lnSpc>
                <a:spcPct val="115000"/>
              </a:lnSpc>
              <a:spcBef>
                <a:spcPts val="0"/>
              </a:spcBef>
              <a:spcAft>
                <a:spcPts val="1000"/>
              </a:spcAft>
            </a:pPr>
            <a:r>
              <a:rPr lang="en-US" dirty="0">
                <a:solidFill>
                  <a:srgbClr val="FF0000"/>
                </a:solidFill>
                <a:ea typeface="Times New Roman"/>
                <a:cs typeface="Times New Roman"/>
              </a:rPr>
              <a:t>Acceptance is not avoiding the risk. Refusing insurance is a common example of accepting risk.</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0874902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838A9A-350F-4E88-9593-5ED0C41660A3}"/>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B756F406-E875-41D3-8D00-F8802D4D7C00}"/>
              </a:ext>
            </a:extLst>
          </p:cNvPr>
          <p:cNvSpPr>
            <a:spLocks noGrp="1"/>
          </p:cNvSpPr>
          <p:nvPr>
            <p:ph sz="quarter" idx="10"/>
          </p:nvPr>
        </p:nvSpPr>
        <p:spPr/>
        <p:txBody>
          <a:bodyPr/>
          <a:lstStyle/>
          <a:p>
            <a:endParaRPr lang="en-US"/>
          </a:p>
        </p:txBody>
      </p:sp>
    </p:spTree>
    <p:extLst>
      <p:ext uri="{BB962C8B-B14F-4D97-AF65-F5344CB8AC3E}">
        <p14:creationId xmlns:p14="http://schemas.microsoft.com/office/powerpoint/2010/main" val="71313583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p:txBody>
          <a:bodyPr>
            <a:normAutofit fontScale="5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happened to Kara’s competition?</a:t>
            </a:r>
          </a:p>
          <a:p>
            <a:pPr marL="690563" lvl="0">
              <a:lnSpc>
                <a:spcPct val="115000"/>
              </a:lnSpc>
              <a:spcBef>
                <a:spcPts val="0"/>
              </a:spcBef>
              <a:spcAft>
                <a:spcPts val="0"/>
              </a:spcAft>
              <a:buFont typeface="+mj-lt"/>
              <a:buAutoNum type="alphaLcParenR"/>
            </a:pPr>
            <a:r>
              <a:rPr lang="en-US" dirty="0">
                <a:ea typeface="Times New Roman"/>
                <a:cs typeface="Times New Roman"/>
              </a:rPr>
              <a:t>Closed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Grew</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Loss</a:t>
            </a:r>
          </a:p>
          <a:p>
            <a:pPr marL="690563" lvl="0">
              <a:lnSpc>
                <a:spcPct val="115000"/>
              </a:lnSpc>
              <a:spcBef>
                <a:spcPts val="0"/>
              </a:spcBef>
              <a:spcAft>
                <a:spcPts val="1000"/>
              </a:spcAft>
              <a:buFont typeface="+mj-lt"/>
              <a:buAutoNum type="alphaLcParenR"/>
            </a:pPr>
            <a:r>
              <a:rPr lang="en-US" dirty="0">
                <a:ea typeface="Times New Roman"/>
                <a:cs typeface="Times New Roman"/>
              </a:rPr>
              <a:t>Low voice</a:t>
            </a:r>
          </a:p>
          <a:p>
            <a:pPr marL="347663" marR="0" indent="-4763">
              <a:lnSpc>
                <a:spcPct val="115000"/>
              </a:lnSpc>
              <a:spcBef>
                <a:spcPts val="0"/>
              </a:spcBef>
              <a:spcAft>
                <a:spcPts val="1000"/>
              </a:spcAft>
            </a:pPr>
            <a:r>
              <a:rPr lang="en-US" dirty="0">
                <a:solidFill>
                  <a:srgbClr val="FF0000"/>
                </a:solidFill>
                <a:ea typeface="Times New Roman"/>
                <a:cs typeface="Times New Roman"/>
              </a:rPr>
              <a:t>The competitor’s sales grew after being purchased. Kara’s company struggled.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Kara’s company was affected how long after the purchase?</a:t>
            </a:r>
          </a:p>
          <a:p>
            <a:pPr marL="690563" lvl="0">
              <a:lnSpc>
                <a:spcPct val="115000"/>
              </a:lnSpc>
              <a:spcBef>
                <a:spcPts val="0"/>
              </a:spcBef>
              <a:spcAft>
                <a:spcPts val="0"/>
              </a:spcAft>
              <a:buFont typeface="+mj-lt"/>
              <a:buAutoNum type="alphaLcParenR"/>
            </a:pPr>
            <a:r>
              <a:rPr lang="en-US" dirty="0">
                <a:ea typeface="Times New Roman"/>
                <a:cs typeface="Times New Roman"/>
              </a:rPr>
              <a:t>Three months</a:t>
            </a:r>
          </a:p>
          <a:p>
            <a:pPr marL="690563" lvl="0">
              <a:lnSpc>
                <a:spcPct val="115000"/>
              </a:lnSpc>
              <a:spcBef>
                <a:spcPts val="0"/>
              </a:spcBef>
              <a:spcAft>
                <a:spcPts val="0"/>
              </a:spcAft>
              <a:buFont typeface="+mj-lt"/>
              <a:buAutoNum type="alphaLcParenR"/>
            </a:pPr>
            <a:r>
              <a:rPr lang="en-US" dirty="0">
                <a:ea typeface="Times New Roman"/>
                <a:cs typeface="Times New Roman"/>
              </a:rPr>
              <a:t>One month</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Six months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Immediately</a:t>
            </a:r>
          </a:p>
          <a:p>
            <a:pPr marL="347663" marR="0" indent="-4763">
              <a:lnSpc>
                <a:spcPct val="115000"/>
              </a:lnSpc>
              <a:spcBef>
                <a:spcPts val="0"/>
              </a:spcBef>
              <a:spcAft>
                <a:spcPts val="1000"/>
              </a:spcAft>
            </a:pPr>
            <a:r>
              <a:rPr lang="en-US" dirty="0">
                <a:solidFill>
                  <a:srgbClr val="FF0000"/>
                </a:solidFill>
                <a:ea typeface="Times New Roman"/>
                <a:cs typeface="Times New Roman"/>
              </a:rPr>
              <a:t>Kara’s company was affected by the competition. This occurred six months after the purchase. </a:t>
            </a:r>
            <a:endParaRPr lang="en-US" dirty="0">
              <a:ea typeface="Times New Roman"/>
              <a:cs typeface="Times New Roman"/>
            </a:endParaRPr>
          </a:p>
        </p:txBody>
      </p:sp>
    </p:spTree>
    <p:extLst>
      <p:ext uri="{BB962C8B-B14F-4D97-AF65-F5344CB8AC3E}">
        <p14:creationId xmlns:p14="http://schemas.microsoft.com/office/powerpoint/2010/main" val="208749027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Autofit/>
          </a:bodyPr>
          <a:lstStyle/>
          <a:p>
            <a:r>
              <a:rPr lang="en-US" dirty="0"/>
              <a:t>Module Eight: General Office Safety and Reporting</a:t>
            </a:r>
          </a:p>
        </p:txBody>
      </p:sp>
      <p:sp>
        <p:nvSpPr>
          <p:cNvPr id="3994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Safety doesn’t happen by accident.</a:t>
            </a:r>
            <a:endParaRPr lang="en-US" dirty="0">
              <a:ea typeface="Times New Roman"/>
              <a:cs typeface="Times New Roman"/>
            </a:endParaRPr>
          </a:p>
          <a:p>
            <a:pPr algn="ctr">
              <a:spcBef>
                <a:spcPts val="0"/>
              </a:spcBef>
              <a:spcAft>
                <a:spcPts val="1000"/>
              </a:spcAft>
            </a:pPr>
            <a:br>
              <a:rPr lang="en-US" dirty="0">
                <a:latin typeface="Cambria"/>
                <a:ea typeface="Times New Roman"/>
                <a:cs typeface="Times New Roman"/>
              </a:rPr>
            </a:br>
            <a:r>
              <a:rPr lang="en-US" b="1" i="1" dirty="0">
                <a:latin typeface="Cambria"/>
                <a:ea typeface="Times New Roman"/>
                <a:cs typeface="Times New Roman"/>
              </a:rPr>
              <a:t>Anonymous</a:t>
            </a:r>
            <a:endParaRPr lang="en-US" dirty="0">
              <a:ea typeface="Times New Roman"/>
              <a:cs typeface="Times New Roman"/>
            </a:endParaRPr>
          </a:p>
          <a:p>
            <a:endParaRPr lang="en-US" dirty="0"/>
          </a:p>
        </p:txBody>
      </p:sp>
      <p:sp>
        <p:nvSpPr>
          <p:cNvPr id="39939" name="Content Placeholder 2"/>
          <p:cNvSpPr>
            <a:spLocks noGrp="1"/>
          </p:cNvSpPr>
          <p:nvPr>
            <p:ph type="body" sz="quarter" idx="11"/>
          </p:nvPr>
        </p:nvSpPr>
        <p:spPr/>
        <p:txBody>
          <a:bodyPr>
            <a:normAutofit fontScale="55000" lnSpcReduction="20000"/>
          </a:bodyPr>
          <a:lstStyle/>
          <a:p>
            <a:r>
              <a:rPr lang="en-US" sz="3000" dirty="0"/>
              <a:t>It is important not to overlook the importance of safety in the office setting. A large number of accidents occur in the seemingly safe office environment. While it is important to try and prevent accidents in the office, it is equally important to be prepared in the event that accidents occur. </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B0386A0-843A-40DF-94DF-15BE1ADF597A}"/>
              </a:ext>
            </a:extLst>
          </p:cNvPr>
          <p:cNvSpPr>
            <a:spLocks noGrp="1"/>
          </p:cNvSpPr>
          <p:nvPr>
            <p:ph sz="quarter" idx="11"/>
          </p:nvPr>
        </p:nvSpPr>
        <p:spPr/>
        <p:txBody>
          <a:bodyPr/>
          <a:lstStyle/>
          <a:p>
            <a:endParaRPr lang="en-US"/>
          </a:p>
        </p:txBody>
      </p:sp>
      <p:sp>
        <p:nvSpPr>
          <p:cNvPr id="40962" name="Title 1"/>
          <p:cNvSpPr>
            <a:spLocks noGrp="1"/>
          </p:cNvSpPr>
          <p:nvPr>
            <p:ph type="title"/>
          </p:nvPr>
        </p:nvSpPr>
        <p:spPr/>
        <p:txBody>
          <a:bodyPr/>
          <a:lstStyle/>
          <a:p>
            <a:r>
              <a:rPr lang="en-US" dirty="0"/>
              <a:t>Accident Reports</a:t>
            </a:r>
          </a:p>
        </p:txBody>
      </p:sp>
      <p:grpSp>
        <p:nvGrpSpPr>
          <p:cNvPr id="3" name="Group 2">
            <a:extLst>
              <a:ext uri="{FF2B5EF4-FFF2-40B4-BE49-F238E27FC236}">
                <a16:creationId xmlns:a16="http://schemas.microsoft.com/office/drawing/2014/main" id="{FE9646C4-7535-4F89-8044-20E2D2A159D2}"/>
              </a:ext>
            </a:extLst>
          </p:cNvPr>
          <p:cNvGrpSpPr/>
          <p:nvPr/>
        </p:nvGrpSpPr>
        <p:grpSpPr>
          <a:xfrm>
            <a:off x="457200" y="1600200"/>
            <a:ext cx="8229600" cy="4521543"/>
            <a:chOff x="457200" y="1602409"/>
            <a:chExt cx="8229600" cy="4521543"/>
          </a:xfrm>
        </p:grpSpPr>
        <p:sp>
          <p:nvSpPr>
            <p:cNvPr id="4" name="Freeform: Shape 3">
              <a:extLst>
                <a:ext uri="{FF2B5EF4-FFF2-40B4-BE49-F238E27FC236}">
                  <a16:creationId xmlns:a16="http://schemas.microsoft.com/office/drawing/2014/main" id="{3A23BEE8-0495-434B-93B9-6F02D4F7C4A8}"/>
                </a:ext>
              </a:extLst>
            </p:cNvPr>
            <p:cNvSpPr/>
            <p:nvPr/>
          </p:nvSpPr>
          <p:spPr>
            <a:xfrm>
              <a:off x="2412000" y="1602409"/>
              <a:ext cx="4320000" cy="1458562"/>
            </a:xfrm>
            <a:custGeom>
              <a:avLst/>
              <a:gdLst>
                <a:gd name="connsiteX0" fmla="*/ 0 w 4320000"/>
                <a:gd name="connsiteY0" fmla="*/ 0 h 1458562"/>
                <a:gd name="connsiteX1" fmla="*/ 4320000 w 4320000"/>
                <a:gd name="connsiteY1" fmla="*/ 0 h 1458562"/>
                <a:gd name="connsiteX2" fmla="*/ 4320000 w 4320000"/>
                <a:gd name="connsiteY2" fmla="*/ 1458562 h 1458562"/>
                <a:gd name="connsiteX3" fmla="*/ 0 w 4320000"/>
                <a:gd name="connsiteY3" fmla="*/ 1458562 h 1458562"/>
                <a:gd name="connsiteX4" fmla="*/ 0 w 432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0000" h="1458562">
                  <a:moveTo>
                    <a:pt x="0" y="0"/>
                  </a:moveTo>
                  <a:lnTo>
                    <a:pt x="4320000" y="0"/>
                  </a:lnTo>
                  <a:lnTo>
                    <a:pt x="4320000"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57480" tIns="157480" rIns="157480" bIns="157480" numCol="1" spcCol="1270" anchor="ctr" anchorCtr="0">
              <a:noAutofit/>
            </a:bodyPr>
            <a:lstStyle/>
            <a:p>
              <a:pPr marL="0" lvl="0" indent="0" algn="ctr" defTabSz="2755900">
                <a:lnSpc>
                  <a:spcPct val="90000"/>
                </a:lnSpc>
                <a:spcBef>
                  <a:spcPct val="0"/>
                </a:spcBef>
                <a:spcAft>
                  <a:spcPct val="35000"/>
                </a:spcAft>
                <a:buNone/>
              </a:pPr>
              <a:r>
                <a:rPr lang="en-US" sz="6000" kern="1200" dirty="0"/>
                <a:t>All accidents</a:t>
              </a:r>
            </a:p>
          </p:txBody>
        </p:sp>
        <p:sp>
          <p:nvSpPr>
            <p:cNvPr id="5" name="Freeform: Shape 4">
              <a:extLst>
                <a:ext uri="{FF2B5EF4-FFF2-40B4-BE49-F238E27FC236}">
                  <a16:creationId xmlns:a16="http://schemas.microsoft.com/office/drawing/2014/main" id="{2AAE4D5A-F91F-433D-BE84-672F948A0813}"/>
                </a:ext>
              </a:extLst>
            </p:cNvPr>
            <p:cNvSpPr/>
            <p:nvPr/>
          </p:nvSpPr>
          <p:spPr>
            <a:xfrm>
              <a:off x="1691999" y="3133900"/>
              <a:ext cx="5760000" cy="1458562"/>
            </a:xfrm>
            <a:custGeom>
              <a:avLst/>
              <a:gdLst>
                <a:gd name="connsiteX0" fmla="*/ 0 w 5760000"/>
                <a:gd name="connsiteY0" fmla="*/ 0 h 1458562"/>
                <a:gd name="connsiteX1" fmla="*/ 5760000 w 5760000"/>
                <a:gd name="connsiteY1" fmla="*/ 0 h 1458562"/>
                <a:gd name="connsiteX2" fmla="*/ 5760000 w 5760000"/>
                <a:gd name="connsiteY2" fmla="*/ 1458562 h 1458562"/>
                <a:gd name="connsiteX3" fmla="*/ 0 w 5760000"/>
                <a:gd name="connsiteY3" fmla="*/ 1458562 h 1458562"/>
                <a:gd name="connsiteX4" fmla="*/ 0 w 576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0" h="1458562">
                  <a:moveTo>
                    <a:pt x="0" y="0"/>
                  </a:moveTo>
                  <a:lnTo>
                    <a:pt x="5760000" y="0"/>
                  </a:lnTo>
                  <a:lnTo>
                    <a:pt x="5760000"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57480" tIns="157480" rIns="157480" bIns="157480" numCol="1" spcCol="1270" anchor="ctr" anchorCtr="0">
              <a:noAutofit/>
            </a:bodyPr>
            <a:lstStyle/>
            <a:p>
              <a:pPr marL="0" lvl="0" indent="0" algn="ctr" defTabSz="2755900">
                <a:lnSpc>
                  <a:spcPct val="90000"/>
                </a:lnSpc>
                <a:spcBef>
                  <a:spcPct val="0"/>
                </a:spcBef>
                <a:spcAft>
                  <a:spcPct val="35000"/>
                </a:spcAft>
                <a:buNone/>
              </a:pPr>
              <a:r>
                <a:rPr lang="en-US" sz="6000" kern="1200" dirty="0"/>
                <a:t>Follow local laws</a:t>
              </a:r>
            </a:p>
          </p:txBody>
        </p:sp>
        <p:sp>
          <p:nvSpPr>
            <p:cNvPr id="6" name="Freeform: Shape 5">
              <a:extLst>
                <a:ext uri="{FF2B5EF4-FFF2-40B4-BE49-F238E27FC236}">
                  <a16:creationId xmlns:a16="http://schemas.microsoft.com/office/drawing/2014/main" id="{E060C8EB-A316-4F8B-B955-59193ED5BD76}"/>
                </a:ext>
              </a:extLst>
            </p:cNvPr>
            <p:cNvSpPr/>
            <p:nvPr/>
          </p:nvSpPr>
          <p:spPr>
            <a:xfrm>
              <a:off x="457200" y="4665390"/>
              <a:ext cx="8229600" cy="1458562"/>
            </a:xfrm>
            <a:custGeom>
              <a:avLst/>
              <a:gdLst>
                <a:gd name="connsiteX0" fmla="*/ 0 w 8229600"/>
                <a:gd name="connsiteY0" fmla="*/ 0 h 1458562"/>
                <a:gd name="connsiteX1" fmla="*/ 8229600 w 8229600"/>
                <a:gd name="connsiteY1" fmla="*/ 0 h 1458562"/>
                <a:gd name="connsiteX2" fmla="*/ 8229600 w 8229600"/>
                <a:gd name="connsiteY2" fmla="*/ 1458562 h 1458562"/>
                <a:gd name="connsiteX3" fmla="*/ 0 w 8229600"/>
                <a:gd name="connsiteY3" fmla="*/ 1458562 h 1458562"/>
                <a:gd name="connsiteX4" fmla="*/ 0 w 82296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458562">
                  <a:moveTo>
                    <a:pt x="0" y="0"/>
                  </a:moveTo>
                  <a:lnTo>
                    <a:pt x="8229600" y="0"/>
                  </a:lnTo>
                  <a:lnTo>
                    <a:pt x="8229600" y="1458562"/>
                  </a:lnTo>
                  <a:lnTo>
                    <a:pt x="0" y="145856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57480" tIns="157480" rIns="157480" bIns="157480" numCol="1" spcCol="1270" anchor="ctr" anchorCtr="0">
              <a:noAutofit/>
            </a:bodyPr>
            <a:lstStyle/>
            <a:p>
              <a:pPr marL="0" lvl="0" indent="0" algn="ctr" defTabSz="2755900">
                <a:lnSpc>
                  <a:spcPct val="90000"/>
                </a:lnSpc>
                <a:spcBef>
                  <a:spcPct val="0"/>
                </a:spcBef>
                <a:spcAft>
                  <a:spcPct val="35000"/>
                </a:spcAft>
                <a:buNone/>
              </a:pPr>
              <a:r>
                <a:rPr lang="en-US" sz="6000" kern="1200" dirty="0"/>
                <a:t>Injury may show up later</a:t>
              </a:r>
            </a:p>
          </p:txBody>
        </p:sp>
      </p:gr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1E604429-3AE4-4EE0-9216-A2E74D9C3210}"/>
              </a:ext>
            </a:extLst>
          </p:cNvPr>
          <p:cNvSpPr>
            <a:spLocks noGrp="1"/>
          </p:cNvSpPr>
          <p:nvPr>
            <p:ph sz="quarter" idx="11"/>
          </p:nvPr>
        </p:nvSpPr>
        <p:spPr/>
        <p:txBody>
          <a:bodyPr/>
          <a:lstStyle/>
          <a:p>
            <a:endParaRPr lang="en-US"/>
          </a:p>
        </p:txBody>
      </p:sp>
      <p:sp>
        <p:nvSpPr>
          <p:cNvPr id="41986" name="Title 1"/>
          <p:cNvSpPr>
            <a:spLocks noGrp="1"/>
          </p:cNvSpPr>
          <p:nvPr>
            <p:ph type="title"/>
          </p:nvPr>
        </p:nvSpPr>
        <p:spPr/>
        <p:txBody>
          <a:bodyPr/>
          <a:lstStyle/>
          <a:p>
            <a:r>
              <a:rPr lang="en-US" dirty="0"/>
              <a:t>Accident Response Plans</a:t>
            </a:r>
          </a:p>
        </p:txBody>
      </p:sp>
      <p:grpSp>
        <p:nvGrpSpPr>
          <p:cNvPr id="3" name="Group 2">
            <a:extLst>
              <a:ext uri="{FF2B5EF4-FFF2-40B4-BE49-F238E27FC236}">
                <a16:creationId xmlns:a16="http://schemas.microsoft.com/office/drawing/2014/main" id="{B8B3975C-BEFF-4E6F-B89B-9C52D4DAD062}"/>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C9D27F0E-30A1-4B60-8212-4BFF2447746B}"/>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2">
                <a:hueOff val="0"/>
                <a:satOff val="0"/>
                <a:lumOff val="0"/>
                <a:alphaOff val="0"/>
              </a:schemeClr>
            </a:lnRef>
            <a:fillRef idx="0">
              <a:schemeClr val="accent3">
                <a:tint val="90000"/>
                <a:hueOff val="0"/>
                <a:satOff val="0"/>
                <a:lumOff val="0"/>
                <a:alphaOff val="0"/>
              </a:schemeClr>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43739044-9839-42B4-9CDF-2D9C3412B620}"/>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18497" tIns="111760" rIns="111760" bIns="111760" numCol="1" spcCol="1270" anchor="ctr" anchorCtr="0">
              <a:noAutofit/>
            </a:bodyPr>
            <a:lstStyle/>
            <a:p>
              <a:pPr marL="0" lvl="0" indent="0" algn="l" defTabSz="1955800">
                <a:lnSpc>
                  <a:spcPct val="90000"/>
                </a:lnSpc>
                <a:spcBef>
                  <a:spcPct val="0"/>
                </a:spcBef>
                <a:spcAft>
                  <a:spcPct val="35000"/>
                </a:spcAft>
                <a:buNone/>
              </a:pPr>
              <a:r>
                <a:rPr lang="en-US" sz="4400" kern="1200" dirty="0"/>
                <a:t>Chain of command</a:t>
              </a:r>
            </a:p>
          </p:txBody>
        </p:sp>
        <p:sp>
          <p:nvSpPr>
            <p:cNvPr id="6" name="Oval 5">
              <a:extLst>
                <a:ext uri="{FF2B5EF4-FFF2-40B4-BE49-F238E27FC236}">
                  <a16:creationId xmlns:a16="http://schemas.microsoft.com/office/drawing/2014/main" id="{5C065738-05EE-403E-8D1D-1887FDA76A7D}"/>
                </a:ext>
              </a:extLst>
            </p:cNvPr>
            <p:cNvSpPr/>
            <p:nvPr/>
          </p:nvSpPr>
          <p:spPr>
            <a:xfrm>
              <a:off x="519658" y="1939647"/>
              <a:ext cx="1131490" cy="113149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707F93A8-16A6-431B-8A73-05199C299264}"/>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18497" tIns="111760" rIns="111760" bIns="111760" numCol="1" spcCol="1270" anchor="ctr" anchorCtr="0">
              <a:noAutofit/>
            </a:bodyPr>
            <a:lstStyle/>
            <a:p>
              <a:pPr marL="0" lvl="0" indent="0" algn="l" defTabSz="1955800">
                <a:lnSpc>
                  <a:spcPct val="90000"/>
                </a:lnSpc>
                <a:spcBef>
                  <a:spcPct val="0"/>
                </a:spcBef>
                <a:spcAft>
                  <a:spcPct val="35000"/>
                </a:spcAft>
                <a:buNone/>
              </a:pPr>
              <a:r>
                <a:rPr lang="en-US" sz="4400" kern="1200" dirty="0"/>
                <a:t>Minor to catastrophic</a:t>
              </a:r>
            </a:p>
          </p:txBody>
        </p:sp>
        <p:sp>
          <p:nvSpPr>
            <p:cNvPr id="8" name="Oval 7">
              <a:extLst>
                <a:ext uri="{FF2B5EF4-FFF2-40B4-BE49-F238E27FC236}">
                  <a16:creationId xmlns:a16="http://schemas.microsoft.com/office/drawing/2014/main" id="{86498132-CFFB-4A09-B01C-867BF8A9D575}"/>
                </a:ext>
              </a:extLst>
            </p:cNvPr>
            <p:cNvSpPr/>
            <p:nvPr/>
          </p:nvSpPr>
          <p:spPr>
            <a:xfrm>
              <a:off x="848695" y="3297436"/>
              <a:ext cx="1131490" cy="1131490"/>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35630AA3-5D68-4DDB-A2C9-2122CF196968}"/>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718497" tIns="111760" rIns="111760" bIns="111760" numCol="1" spcCol="1270" anchor="ctr" anchorCtr="0">
              <a:noAutofit/>
            </a:bodyPr>
            <a:lstStyle/>
            <a:p>
              <a:pPr marL="0" lvl="0" indent="0" algn="l" defTabSz="1955800">
                <a:lnSpc>
                  <a:spcPct val="90000"/>
                </a:lnSpc>
                <a:spcBef>
                  <a:spcPct val="0"/>
                </a:spcBef>
                <a:spcAft>
                  <a:spcPct val="35000"/>
                </a:spcAft>
                <a:buNone/>
              </a:pPr>
              <a:r>
                <a:rPr lang="en-US" sz="4400" kern="1200" dirty="0"/>
                <a:t>Collect evidence/information</a:t>
              </a:r>
            </a:p>
          </p:txBody>
        </p:sp>
        <p:sp>
          <p:nvSpPr>
            <p:cNvPr id="10" name="Oval 9">
              <a:extLst>
                <a:ext uri="{FF2B5EF4-FFF2-40B4-BE49-F238E27FC236}">
                  <a16:creationId xmlns:a16="http://schemas.microsoft.com/office/drawing/2014/main" id="{1938DD18-2F9F-4507-A057-73BC47804B3D}"/>
                </a:ext>
              </a:extLst>
            </p:cNvPr>
            <p:cNvSpPr/>
            <p:nvPr/>
          </p:nvSpPr>
          <p:spPr>
            <a:xfrm>
              <a:off x="519658" y="4655225"/>
              <a:ext cx="1131490" cy="1131490"/>
            </a:xfrm>
            <a:prstGeom prst="ellipse">
              <a:avLst/>
            </a:prstGeom>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F589E3B0-008A-4B10-AA4B-30E2364AFC2A}"/>
              </a:ext>
            </a:extLst>
          </p:cNvPr>
          <p:cNvSpPr>
            <a:spLocks noGrp="1"/>
          </p:cNvSpPr>
          <p:nvPr>
            <p:ph sz="quarter" idx="11"/>
          </p:nvPr>
        </p:nvSpPr>
        <p:spPr/>
        <p:txBody>
          <a:bodyPr/>
          <a:lstStyle/>
          <a:p>
            <a:endParaRPr lang="en-US"/>
          </a:p>
        </p:txBody>
      </p:sp>
      <p:sp>
        <p:nvSpPr>
          <p:cNvPr id="40962" name="Title 1"/>
          <p:cNvSpPr>
            <a:spLocks noGrp="1"/>
          </p:cNvSpPr>
          <p:nvPr>
            <p:ph type="title"/>
          </p:nvPr>
        </p:nvSpPr>
        <p:spPr/>
        <p:txBody>
          <a:bodyPr/>
          <a:lstStyle/>
          <a:p>
            <a:r>
              <a:rPr lang="en-US" dirty="0"/>
              <a:t>Emergency Action Plan</a:t>
            </a:r>
          </a:p>
        </p:txBody>
      </p:sp>
      <p:grpSp>
        <p:nvGrpSpPr>
          <p:cNvPr id="3" name="Group 2">
            <a:extLst>
              <a:ext uri="{FF2B5EF4-FFF2-40B4-BE49-F238E27FC236}">
                <a16:creationId xmlns:a16="http://schemas.microsoft.com/office/drawing/2014/main" id="{0DB497C3-09B7-47A9-BA42-82CFFBC07F2E}"/>
              </a:ext>
            </a:extLst>
          </p:cNvPr>
          <p:cNvGrpSpPr/>
          <p:nvPr/>
        </p:nvGrpSpPr>
        <p:grpSpPr>
          <a:xfrm>
            <a:off x="457200" y="1600200"/>
            <a:ext cx="8229600" cy="4525962"/>
            <a:chOff x="457200" y="1600200"/>
            <a:chExt cx="8229600" cy="4525962"/>
          </a:xfrm>
        </p:grpSpPr>
        <p:sp>
          <p:nvSpPr>
            <p:cNvPr id="4" name="Freeform: Shape 3">
              <a:extLst>
                <a:ext uri="{FF2B5EF4-FFF2-40B4-BE49-F238E27FC236}">
                  <a16:creationId xmlns:a16="http://schemas.microsoft.com/office/drawing/2014/main" id="{D3176063-CDE6-4C97-B2A4-B60956674FD1}"/>
                </a:ext>
              </a:extLst>
            </p:cNvPr>
            <p:cNvSpPr/>
            <p:nvPr/>
          </p:nvSpPr>
          <p:spPr>
            <a:xfrm>
              <a:off x="457200" y="1600200"/>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7273" tIns="147273" rIns="1247535" bIns="147273" numCol="1" spcCol="1270" anchor="ctr" anchorCtr="0">
              <a:noAutofit/>
            </a:bodyPr>
            <a:lstStyle/>
            <a:p>
              <a:pPr marL="0" lvl="0" indent="0" algn="l" defTabSz="1377950">
                <a:lnSpc>
                  <a:spcPct val="90000"/>
                </a:lnSpc>
                <a:spcBef>
                  <a:spcPct val="0"/>
                </a:spcBef>
                <a:spcAft>
                  <a:spcPct val="35000"/>
                </a:spcAft>
                <a:buNone/>
              </a:pPr>
              <a:r>
                <a:rPr lang="en-US" sz="3100" kern="1200" dirty="0"/>
                <a:t>Procedures to report emergency</a:t>
              </a:r>
            </a:p>
          </p:txBody>
        </p:sp>
        <p:sp>
          <p:nvSpPr>
            <p:cNvPr id="5" name="Freeform: Shape 4">
              <a:extLst>
                <a:ext uri="{FF2B5EF4-FFF2-40B4-BE49-F238E27FC236}">
                  <a16:creationId xmlns:a16="http://schemas.microsoft.com/office/drawing/2014/main" id="{4CEB0076-0700-421F-9D6A-6B3A3E63F511}"/>
                </a:ext>
              </a:extLst>
            </p:cNvPr>
            <p:cNvSpPr/>
            <p:nvPr/>
          </p:nvSpPr>
          <p:spPr>
            <a:xfrm>
              <a:off x="1008583" y="2776950"/>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47273" tIns="147273" rIns="1345869" bIns="147273" numCol="1" spcCol="1270" anchor="ctr" anchorCtr="0">
              <a:noAutofit/>
            </a:bodyPr>
            <a:lstStyle/>
            <a:p>
              <a:pPr marL="0" lvl="0" indent="0" algn="l" defTabSz="1377950">
                <a:lnSpc>
                  <a:spcPct val="90000"/>
                </a:lnSpc>
                <a:spcBef>
                  <a:spcPct val="0"/>
                </a:spcBef>
                <a:spcAft>
                  <a:spcPct val="35000"/>
                </a:spcAft>
                <a:buNone/>
              </a:pPr>
              <a:r>
                <a:rPr lang="en-US" sz="3100" kern="1200" dirty="0"/>
                <a:t>Evacuation procedures</a:t>
              </a:r>
            </a:p>
          </p:txBody>
        </p:sp>
        <p:sp>
          <p:nvSpPr>
            <p:cNvPr id="6" name="Freeform: Shape 5">
              <a:extLst>
                <a:ext uri="{FF2B5EF4-FFF2-40B4-BE49-F238E27FC236}">
                  <a16:creationId xmlns:a16="http://schemas.microsoft.com/office/drawing/2014/main" id="{4EBBA891-46F1-4F31-8BD8-5AC66B3D333F}"/>
                </a:ext>
              </a:extLst>
            </p:cNvPr>
            <p:cNvSpPr/>
            <p:nvPr/>
          </p:nvSpPr>
          <p:spPr>
            <a:xfrm>
              <a:off x="1551736" y="3953700"/>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47273" tIns="147273" rIns="1337640" bIns="147273" numCol="1" spcCol="1270" anchor="ctr" anchorCtr="0">
              <a:noAutofit/>
            </a:bodyPr>
            <a:lstStyle/>
            <a:p>
              <a:pPr marL="0" lvl="0" indent="0" algn="l" defTabSz="1377950">
                <a:lnSpc>
                  <a:spcPct val="90000"/>
                </a:lnSpc>
                <a:spcBef>
                  <a:spcPct val="0"/>
                </a:spcBef>
                <a:spcAft>
                  <a:spcPct val="35000"/>
                </a:spcAft>
                <a:buNone/>
              </a:pPr>
              <a:r>
                <a:rPr lang="en-US" sz="3100" kern="1200" dirty="0"/>
                <a:t>Rescue and medical procedures</a:t>
              </a:r>
            </a:p>
          </p:txBody>
        </p:sp>
        <p:sp>
          <p:nvSpPr>
            <p:cNvPr id="7" name="Freeform: Shape 6">
              <a:extLst>
                <a:ext uri="{FF2B5EF4-FFF2-40B4-BE49-F238E27FC236}">
                  <a16:creationId xmlns:a16="http://schemas.microsoft.com/office/drawing/2014/main" id="{A6D64B44-015B-42AE-8192-9E6D8C672C01}"/>
                </a:ext>
              </a:extLst>
            </p:cNvPr>
            <p:cNvSpPr/>
            <p:nvPr/>
          </p:nvSpPr>
          <p:spPr>
            <a:xfrm>
              <a:off x="2103120" y="5130451"/>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47273" tIns="147273" rIns="1345869" bIns="147273" numCol="1" spcCol="1270" anchor="ctr" anchorCtr="0">
              <a:noAutofit/>
            </a:bodyPr>
            <a:lstStyle/>
            <a:p>
              <a:pPr marL="0" lvl="0" indent="0" algn="l" defTabSz="1377950">
                <a:lnSpc>
                  <a:spcPct val="90000"/>
                </a:lnSpc>
                <a:spcBef>
                  <a:spcPct val="0"/>
                </a:spcBef>
                <a:spcAft>
                  <a:spcPct val="35000"/>
                </a:spcAft>
                <a:buNone/>
              </a:pPr>
              <a:r>
                <a:rPr lang="en-US" sz="3100" kern="1200" dirty="0"/>
                <a:t>Each employee must be trained</a:t>
              </a:r>
            </a:p>
          </p:txBody>
        </p:sp>
        <p:sp>
          <p:nvSpPr>
            <p:cNvPr id="8" name="Freeform: Shape 7">
              <a:extLst>
                <a:ext uri="{FF2B5EF4-FFF2-40B4-BE49-F238E27FC236}">
                  <a16:creationId xmlns:a16="http://schemas.microsoft.com/office/drawing/2014/main" id="{573E0C27-9BEC-4264-A028-BCF0180FA64F}"/>
                </a:ext>
              </a:extLst>
            </p:cNvPr>
            <p:cNvSpPr/>
            <p:nvPr/>
          </p:nvSpPr>
          <p:spPr>
            <a:xfrm>
              <a:off x="6393667" y="2362824"/>
              <a:ext cx="647212" cy="647212"/>
            </a:xfrm>
            <a:custGeom>
              <a:avLst/>
              <a:gdLst>
                <a:gd name="connsiteX0" fmla="*/ 0 w 647212"/>
                <a:gd name="connsiteY0" fmla="*/ 355967 h 647212"/>
                <a:gd name="connsiteX1" fmla="*/ 145623 w 647212"/>
                <a:gd name="connsiteY1" fmla="*/ 355967 h 647212"/>
                <a:gd name="connsiteX2" fmla="*/ 145623 w 647212"/>
                <a:gd name="connsiteY2" fmla="*/ 0 h 647212"/>
                <a:gd name="connsiteX3" fmla="*/ 501589 w 647212"/>
                <a:gd name="connsiteY3" fmla="*/ 0 h 647212"/>
                <a:gd name="connsiteX4" fmla="*/ 501589 w 647212"/>
                <a:gd name="connsiteY4" fmla="*/ 355967 h 647212"/>
                <a:gd name="connsiteX5" fmla="*/ 647212 w 647212"/>
                <a:gd name="connsiteY5" fmla="*/ 355967 h 647212"/>
                <a:gd name="connsiteX6" fmla="*/ 323606 w 647212"/>
                <a:gd name="connsiteY6" fmla="*/ 647212 h 647212"/>
                <a:gd name="connsiteX7" fmla="*/ 0 w 647212"/>
                <a:gd name="connsiteY7" fmla="*/ 355967 h 64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212" h="647212">
                  <a:moveTo>
                    <a:pt x="0" y="355967"/>
                  </a:moveTo>
                  <a:lnTo>
                    <a:pt x="145623" y="355967"/>
                  </a:lnTo>
                  <a:lnTo>
                    <a:pt x="145623" y="0"/>
                  </a:lnTo>
                  <a:lnTo>
                    <a:pt x="501589" y="0"/>
                  </a:lnTo>
                  <a:lnTo>
                    <a:pt x="501589" y="355967"/>
                  </a:lnTo>
                  <a:lnTo>
                    <a:pt x="647212" y="355967"/>
                  </a:lnTo>
                  <a:lnTo>
                    <a:pt x="323606" y="647212"/>
                  </a:lnTo>
                  <a:lnTo>
                    <a:pt x="0" y="355967"/>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82453" tIns="36830" rIns="182453" bIns="197015" numCol="1" spcCol="1270" anchor="ctr" anchorCtr="0">
              <a:noAutofit/>
            </a:bodyPr>
            <a:lstStyle/>
            <a:p>
              <a:pPr marL="0" lvl="0" indent="0" algn="ctr" defTabSz="1289050">
                <a:lnSpc>
                  <a:spcPct val="90000"/>
                </a:lnSpc>
                <a:spcBef>
                  <a:spcPct val="0"/>
                </a:spcBef>
                <a:spcAft>
                  <a:spcPct val="35000"/>
                </a:spcAft>
                <a:buNone/>
              </a:pPr>
              <a:endParaRPr lang="en-US" sz="2900" kern="1200" dirty="0"/>
            </a:p>
          </p:txBody>
        </p:sp>
        <p:sp>
          <p:nvSpPr>
            <p:cNvPr id="9" name="Freeform: Shape 8">
              <a:extLst>
                <a:ext uri="{FF2B5EF4-FFF2-40B4-BE49-F238E27FC236}">
                  <a16:creationId xmlns:a16="http://schemas.microsoft.com/office/drawing/2014/main" id="{73790C45-99C5-4E3E-A822-EE232E160841}"/>
                </a:ext>
              </a:extLst>
            </p:cNvPr>
            <p:cNvSpPr/>
            <p:nvPr/>
          </p:nvSpPr>
          <p:spPr>
            <a:xfrm>
              <a:off x="6945050" y="3539575"/>
              <a:ext cx="647212" cy="647212"/>
            </a:xfrm>
            <a:custGeom>
              <a:avLst/>
              <a:gdLst>
                <a:gd name="connsiteX0" fmla="*/ 0 w 647212"/>
                <a:gd name="connsiteY0" fmla="*/ 355967 h 647212"/>
                <a:gd name="connsiteX1" fmla="*/ 145623 w 647212"/>
                <a:gd name="connsiteY1" fmla="*/ 355967 h 647212"/>
                <a:gd name="connsiteX2" fmla="*/ 145623 w 647212"/>
                <a:gd name="connsiteY2" fmla="*/ 0 h 647212"/>
                <a:gd name="connsiteX3" fmla="*/ 501589 w 647212"/>
                <a:gd name="connsiteY3" fmla="*/ 0 h 647212"/>
                <a:gd name="connsiteX4" fmla="*/ 501589 w 647212"/>
                <a:gd name="connsiteY4" fmla="*/ 355967 h 647212"/>
                <a:gd name="connsiteX5" fmla="*/ 647212 w 647212"/>
                <a:gd name="connsiteY5" fmla="*/ 355967 h 647212"/>
                <a:gd name="connsiteX6" fmla="*/ 323606 w 647212"/>
                <a:gd name="connsiteY6" fmla="*/ 647212 h 647212"/>
                <a:gd name="connsiteX7" fmla="*/ 0 w 647212"/>
                <a:gd name="connsiteY7" fmla="*/ 355967 h 64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212" h="647212">
                  <a:moveTo>
                    <a:pt x="0" y="355967"/>
                  </a:moveTo>
                  <a:lnTo>
                    <a:pt x="145623" y="355967"/>
                  </a:lnTo>
                  <a:lnTo>
                    <a:pt x="145623" y="0"/>
                  </a:lnTo>
                  <a:lnTo>
                    <a:pt x="501589" y="0"/>
                  </a:lnTo>
                  <a:lnTo>
                    <a:pt x="501589" y="355967"/>
                  </a:lnTo>
                  <a:lnTo>
                    <a:pt x="647212" y="355967"/>
                  </a:lnTo>
                  <a:lnTo>
                    <a:pt x="323606" y="647212"/>
                  </a:lnTo>
                  <a:lnTo>
                    <a:pt x="0" y="355967"/>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82453" tIns="36830" rIns="182453" bIns="197015" numCol="1" spcCol="1270" anchor="ctr" anchorCtr="0">
              <a:noAutofit/>
            </a:bodyPr>
            <a:lstStyle/>
            <a:p>
              <a:pPr marL="0" lvl="0" indent="0" algn="ctr" defTabSz="1289050">
                <a:lnSpc>
                  <a:spcPct val="90000"/>
                </a:lnSpc>
                <a:spcBef>
                  <a:spcPct val="0"/>
                </a:spcBef>
                <a:spcAft>
                  <a:spcPct val="35000"/>
                </a:spcAft>
                <a:buNone/>
              </a:pPr>
              <a:endParaRPr lang="en-US" sz="2900" kern="1200" dirty="0"/>
            </a:p>
          </p:txBody>
        </p:sp>
        <p:sp>
          <p:nvSpPr>
            <p:cNvPr id="10" name="Freeform: Shape 9">
              <a:extLst>
                <a:ext uri="{FF2B5EF4-FFF2-40B4-BE49-F238E27FC236}">
                  <a16:creationId xmlns:a16="http://schemas.microsoft.com/office/drawing/2014/main" id="{681A80F2-09A2-47C1-B1D9-945B92DF81D3}"/>
                </a:ext>
              </a:extLst>
            </p:cNvPr>
            <p:cNvSpPr/>
            <p:nvPr/>
          </p:nvSpPr>
          <p:spPr>
            <a:xfrm>
              <a:off x="7488204" y="4716325"/>
              <a:ext cx="647212" cy="647212"/>
            </a:xfrm>
            <a:custGeom>
              <a:avLst/>
              <a:gdLst>
                <a:gd name="connsiteX0" fmla="*/ 0 w 647212"/>
                <a:gd name="connsiteY0" fmla="*/ 355967 h 647212"/>
                <a:gd name="connsiteX1" fmla="*/ 145623 w 647212"/>
                <a:gd name="connsiteY1" fmla="*/ 355967 h 647212"/>
                <a:gd name="connsiteX2" fmla="*/ 145623 w 647212"/>
                <a:gd name="connsiteY2" fmla="*/ 0 h 647212"/>
                <a:gd name="connsiteX3" fmla="*/ 501589 w 647212"/>
                <a:gd name="connsiteY3" fmla="*/ 0 h 647212"/>
                <a:gd name="connsiteX4" fmla="*/ 501589 w 647212"/>
                <a:gd name="connsiteY4" fmla="*/ 355967 h 647212"/>
                <a:gd name="connsiteX5" fmla="*/ 647212 w 647212"/>
                <a:gd name="connsiteY5" fmla="*/ 355967 h 647212"/>
                <a:gd name="connsiteX6" fmla="*/ 323606 w 647212"/>
                <a:gd name="connsiteY6" fmla="*/ 647212 h 647212"/>
                <a:gd name="connsiteX7" fmla="*/ 0 w 647212"/>
                <a:gd name="connsiteY7" fmla="*/ 355967 h 64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212" h="647212">
                  <a:moveTo>
                    <a:pt x="0" y="355967"/>
                  </a:moveTo>
                  <a:lnTo>
                    <a:pt x="145623" y="355967"/>
                  </a:lnTo>
                  <a:lnTo>
                    <a:pt x="145623" y="0"/>
                  </a:lnTo>
                  <a:lnTo>
                    <a:pt x="501589" y="0"/>
                  </a:lnTo>
                  <a:lnTo>
                    <a:pt x="501589" y="355967"/>
                  </a:lnTo>
                  <a:lnTo>
                    <a:pt x="647212" y="355967"/>
                  </a:lnTo>
                  <a:lnTo>
                    <a:pt x="323606" y="647212"/>
                  </a:lnTo>
                  <a:lnTo>
                    <a:pt x="0" y="355967"/>
                  </a:lnTo>
                  <a:close/>
                </a:path>
              </a:pathLst>
            </a:cu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82453" tIns="36830" rIns="182453" bIns="197015" numCol="1" spcCol="1270" anchor="ctr" anchorCtr="0">
              <a:noAutofit/>
            </a:bodyPr>
            <a:lstStyle/>
            <a:p>
              <a:pPr marL="0" lvl="0" indent="0" algn="ctr" defTabSz="1289050">
                <a:lnSpc>
                  <a:spcPct val="90000"/>
                </a:lnSpc>
                <a:spcBef>
                  <a:spcPct val="0"/>
                </a:spcBef>
                <a:spcAft>
                  <a:spcPct val="35000"/>
                </a:spcAft>
                <a:buNone/>
              </a:pPr>
              <a:endParaRPr lang="en-US" sz="2900" kern="1200" dirty="0"/>
            </a:p>
          </p:txBody>
        </p:sp>
      </p:grpSp>
    </p:spTree>
    <p:extLst>
      <p:ext uri="{BB962C8B-B14F-4D97-AF65-F5344CB8AC3E}">
        <p14:creationId xmlns:p14="http://schemas.microsoft.com/office/powerpoint/2010/main" val="8728877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D634AE9D-A68A-4041-8A25-386FA1415B1F}"/>
              </a:ext>
            </a:extLst>
          </p:cNvPr>
          <p:cNvSpPr>
            <a:spLocks noGrp="1"/>
          </p:cNvSpPr>
          <p:nvPr>
            <p:ph sz="quarter" idx="11"/>
          </p:nvPr>
        </p:nvSpPr>
        <p:spPr/>
        <p:txBody>
          <a:bodyPr/>
          <a:lstStyle/>
          <a:p>
            <a:endParaRPr lang="en-US"/>
          </a:p>
        </p:txBody>
      </p:sp>
      <p:sp>
        <p:nvSpPr>
          <p:cNvPr id="41986" name="Title 1"/>
          <p:cNvSpPr>
            <a:spLocks noGrp="1"/>
          </p:cNvSpPr>
          <p:nvPr>
            <p:ph type="title"/>
          </p:nvPr>
        </p:nvSpPr>
        <p:spPr/>
        <p:txBody>
          <a:bodyPr/>
          <a:lstStyle/>
          <a:p>
            <a:r>
              <a:rPr lang="en-US" dirty="0"/>
              <a:t>Training and Education</a:t>
            </a:r>
          </a:p>
        </p:txBody>
      </p:sp>
      <p:grpSp>
        <p:nvGrpSpPr>
          <p:cNvPr id="3" name="Group 2">
            <a:extLst>
              <a:ext uri="{FF2B5EF4-FFF2-40B4-BE49-F238E27FC236}">
                <a16:creationId xmlns:a16="http://schemas.microsoft.com/office/drawing/2014/main" id="{53688855-91B0-472E-84AC-444DF4810D9A}"/>
              </a:ext>
            </a:extLst>
          </p:cNvPr>
          <p:cNvGrpSpPr/>
          <p:nvPr/>
        </p:nvGrpSpPr>
        <p:grpSpPr>
          <a:xfrm>
            <a:off x="466040" y="1600200"/>
            <a:ext cx="8211919" cy="4525963"/>
            <a:chOff x="466040" y="1600200"/>
            <a:chExt cx="8211919" cy="4525963"/>
          </a:xfrm>
        </p:grpSpPr>
        <p:sp>
          <p:nvSpPr>
            <p:cNvPr id="4" name="Arrow: Right 3">
              <a:extLst>
                <a:ext uri="{FF2B5EF4-FFF2-40B4-BE49-F238E27FC236}">
                  <a16:creationId xmlns:a16="http://schemas.microsoft.com/office/drawing/2014/main" id="{40DEA099-4AF2-4CDB-9A95-96BD29CFA5B3}"/>
                </a:ext>
              </a:extLst>
            </p:cNvPr>
            <p:cNvSpPr/>
            <p:nvPr/>
          </p:nvSpPr>
          <p:spPr>
            <a:xfrm>
              <a:off x="1074419" y="1600200"/>
              <a:ext cx="6995160" cy="4525963"/>
            </a:xfrm>
            <a:prstGeom prst="rightArrow">
              <a:avLst/>
            </a:prstGeom>
          </p:spPr>
          <p:style>
            <a:lnRef idx="0">
              <a:schemeClr val="dk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6C458AC8-4FF6-4387-9BD3-20D89F65F874}"/>
                </a:ext>
              </a:extLst>
            </p:cNvPr>
            <p:cNvSpPr/>
            <p:nvPr/>
          </p:nvSpPr>
          <p:spPr>
            <a:xfrm>
              <a:off x="466040" y="2957988"/>
              <a:ext cx="2648902" cy="1810385"/>
            </a:xfrm>
            <a:custGeom>
              <a:avLst/>
              <a:gdLst>
                <a:gd name="connsiteX0" fmla="*/ 0 w 2648902"/>
                <a:gd name="connsiteY0" fmla="*/ 301737 h 1810385"/>
                <a:gd name="connsiteX1" fmla="*/ 301737 w 2648902"/>
                <a:gd name="connsiteY1" fmla="*/ 0 h 1810385"/>
                <a:gd name="connsiteX2" fmla="*/ 2347165 w 2648902"/>
                <a:gd name="connsiteY2" fmla="*/ 0 h 1810385"/>
                <a:gd name="connsiteX3" fmla="*/ 2648902 w 2648902"/>
                <a:gd name="connsiteY3" fmla="*/ 301737 h 1810385"/>
                <a:gd name="connsiteX4" fmla="*/ 2648902 w 2648902"/>
                <a:gd name="connsiteY4" fmla="*/ 1508648 h 1810385"/>
                <a:gd name="connsiteX5" fmla="*/ 2347165 w 2648902"/>
                <a:gd name="connsiteY5" fmla="*/ 1810385 h 1810385"/>
                <a:gd name="connsiteX6" fmla="*/ 301737 w 2648902"/>
                <a:gd name="connsiteY6" fmla="*/ 1810385 h 1810385"/>
                <a:gd name="connsiteX7" fmla="*/ 0 w 2648902"/>
                <a:gd name="connsiteY7" fmla="*/ 1508648 h 1810385"/>
                <a:gd name="connsiteX8" fmla="*/ 0 w 2648902"/>
                <a:gd name="connsiteY8" fmla="*/ 301737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8902" h="1810385">
                  <a:moveTo>
                    <a:pt x="0" y="301737"/>
                  </a:moveTo>
                  <a:cubicBezTo>
                    <a:pt x="0" y="135092"/>
                    <a:pt x="135092" y="0"/>
                    <a:pt x="301737" y="0"/>
                  </a:cubicBezTo>
                  <a:lnTo>
                    <a:pt x="2347165" y="0"/>
                  </a:lnTo>
                  <a:cubicBezTo>
                    <a:pt x="2513810" y="0"/>
                    <a:pt x="2648902" y="135092"/>
                    <a:pt x="2648902" y="301737"/>
                  </a:cubicBezTo>
                  <a:lnTo>
                    <a:pt x="2648902" y="1508648"/>
                  </a:lnTo>
                  <a:cubicBezTo>
                    <a:pt x="2648902" y="1675293"/>
                    <a:pt x="2513810" y="1810385"/>
                    <a:pt x="2347165" y="1810385"/>
                  </a:cubicBezTo>
                  <a:lnTo>
                    <a:pt x="301737" y="1810385"/>
                  </a:lnTo>
                  <a:cubicBezTo>
                    <a:pt x="135092" y="1810385"/>
                    <a:pt x="0" y="1675293"/>
                    <a:pt x="0" y="1508648"/>
                  </a:cubicBezTo>
                  <a:lnTo>
                    <a:pt x="0" y="301737"/>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14106" tIns="214106" rIns="214106" bIns="214106" numCol="1" spcCol="1270" anchor="ctr" anchorCtr="0">
              <a:noAutofit/>
            </a:bodyPr>
            <a:lstStyle/>
            <a:p>
              <a:pPr marL="0" lvl="0" indent="0" algn="ctr" defTabSz="1466850">
                <a:lnSpc>
                  <a:spcPct val="90000"/>
                </a:lnSpc>
                <a:spcBef>
                  <a:spcPct val="0"/>
                </a:spcBef>
                <a:spcAft>
                  <a:spcPct val="35000"/>
                </a:spcAft>
                <a:buNone/>
              </a:pPr>
              <a:r>
                <a:rPr lang="en-US" sz="3300" kern="1200" dirty="0"/>
                <a:t>Everyone</a:t>
              </a:r>
            </a:p>
          </p:txBody>
        </p:sp>
        <p:sp>
          <p:nvSpPr>
            <p:cNvPr id="6" name="Freeform: Shape 5">
              <a:extLst>
                <a:ext uri="{FF2B5EF4-FFF2-40B4-BE49-F238E27FC236}">
                  <a16:creationId xmlns:a16="http://schemas.microsoft.com/office/drawing/2014/main" id="{018415CC-3E15-4D76-8F1E-692BD27667A3}"/>
                </a:ext>
              </a:extLst>
            </p:cNvPr>
            <p:cNvSpPr/>
            <p:nvPr/>
          </p:nvSpPr>
          <p:spPr>
            <a:xfrm>
              <a:off x="3247548" y="2957988"/>
              <a:ext cx="2648902" cy="1810385"/>
            </a:xfrm>
            <a:custGeom>
              <a:avLst/>
              <a:gdLst>
                <a:gd name="connsiteX0" fmla="*/ 0 w 2648902"/>
                <a:gd name="connsiteY0" fmla="*/ 301737 h 1810385"/>
                <a:gd name="connsiteX1" fmla="*/ 301737 w 2648902"/>
                <a:gd name="connsiteY1" fmla="*/ 0 h 1810385"/>
                <a:gd name="connsiteX2" fmla="*/ 2347165 w 2648902"/>
                <a:gd name="connsiteY2" fmla="*/ 0 h 1810385"/>
                <a:gd name="connsiteX3" fmla="*/ 2648902 w 2648902"/>
                <a:gd name="connsiteY3" fmla="*/ 301737 h 1810385"/>
                <a:gd name="connsiteX4" fmla="*/ 2648902 w 2648902"/>
                <a:gd name="connsiteY4" fmla="*/ 1508648 h 1810385"/>
                <a:gd name="connsiteX5" fmla="*/ 2347165 w 2648902"/>
                <a:gd name="connsiteY5" fmla="*/ 1810385 h 1810385"/>
                <a:gd name="connsiteX6" fmla="*/ 301737 w 2648902"/>
                <a:gd name="connsiteY6" fmla="*/ 1810385 h 1810385"/>
                <a:gd name="connsiteX7" fmla="*/ 0 w 2648902"/>
                <a:gd name="connsiteY7" fmla="*/ 1508648 h 1810385"/>
                <a:gd name="connsiteX8" fmla="*/ 0 w 2648902"/>
                <a:gd name="connsiteY8" fmla="*/ 301737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8902" h="1810385">
                  <a:moveTo>
                    <a:pt x="0" y="301737"/>
                  </a:moveTo>
                  <a:cubicBezTo>
                    <a:pt x="0" y="135092"/>
                    <a:pt x="135092" y="0"/>
                    <a:pt x="301737" y="0"/>
                  </a:cubicBezTo>
                  <a:lnTo>
                    <a:pt x="2347165" y="0"/>
                  </a:lnTo>
                  <a:cubicBezTo>
                    <a:pt x="2513810" y="0"/>
                    <a:pt x="2648902" y="135092"/>
                    <a:pt x="2648902" y="301737"/>
                  </a:cubicBezTo>
                  <a:lnTo>
                    <a:pt x="2648902" y="1508648"/>
                  </a:lnTo>
                  <a:cubicBezTo>
                    <a:pt x="2648902" y="1675293"/>
                    <a:pt x="2513810" y="1810385"/>
                    <a:pt x="2347165" y="1810385"/>
                  </a:cubicBezTo>
                  <a:lnTo>
                    <a:pt x="301737" y="1810385"/>
                  </a:lnTo>
                  <a:cubicBezTo>
                    <a:pt x="135092" y="1810385"/>
                    <a:pt x="0" y="1675293"/>
                    <a:pt x="0" y="1508648"/>
                  </a:cubicBezTo>
                  <a:lnTo>
                    <a:pt x="0" y="301737"/>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14106" tIns="214106" rIns="214106" bIns="214106" numCol="1" spcCol="1270" anchor="ctr" anchorCtr="0">
              <a:noAutofit/>
            </a:bodyPr>
            <a:lstStyle/>
            <a:p>
              <a:pPr marL="0" lvl="0" indent="0" algn="ctr" defTabSz="1466850">
                <a:lnSpc>
                  <a:spcPct val="90000"/>
                </a:lnSpc>
                <a:spcBef>
                  <a:spcPct val="0"/>
                </a:spcBef>
                <a:spcAft>
                  <a:spcPct val="35000"/>
                </a:spcAft>
                <a:buNone/>
              </a:pPr>
              <a:r>
                <a:rPr lang="en-US" sz="3300" kern="1200" dirty="0"/>
                <a:t>Risks change = new training</a:t>
              </a:r>
            </a:p>
          </p:txBody>
        </p:sp>
        <p:sp>
          <p:nvSpPr>
            <p:cNvPr id="7" name="Freeform: Shape 6">
              <a:extLst>
                <a:ext uri="{FF2B5EF4-FFF2-40B4-BE49-F238E27FC236}">
                  <a16:creationId xmlns:a16="http://schemas.microsoft.com/office/drawing/2014/main" id="{D9BD4288-0E0A-4A18-8E79-B2C5BBC479CA}"/>
                </a:ext>
              </a:extLst>
            </p:cNvPr>
            <p:cNvSpPr/>
            <p:nvPr/>
          </p:nvSpPr>
          <p:spPr>
            <a:xfrm>
              <a:off x="6029057" y="2957988"/>
              <a:ext cx="2648902" cy="1810385"/>
            </a:xfrm>
            <a:custGeom>
              <a:avLst/>
              <a:gdLst>
                <a:gd name="connsiteX0" fmla="*/ 0 w 2648902"/>
                <a:gd name="connsiteY0" fmla="*/ 301737 h 1810385"/>
                <a:gd name="connsiteX1" fmla="*/ 301737 w 2648902"/>
                <a:gd name="connsiteY1" fmla="*/ 0 h 1810385"/>
                <a:gd name="connsiteX2" fmla="*/ 2347165 w 2648902"/>
                <a:gd name="connsiteY2" fmla="*/ 0 h 1810385"/>
                <a:gd name="connsiteX3" fmla="*/ 2648902 w 2648902"/>
                <a:gd name="connsiteY3" fmla="*/ 301737 h 1810385"/>
                <a:gd name="connsiteX4" fmla="*/ 2648902 w 2648902"/>
                <a:gd name="connsiteY4" fmla="*/ 1508648 h 1810385"/>
                <a:gd name="connsiteX5" fmla="*/ 2347165 w 2648902"/>
                <a:gd name="connsiteY5" fmla="*/ 1810385 h 1810385"/>
                <a:gd name="connsiteX6" fmla="*/ 301737 w 2648902"/>
                <a:gd name="connsiteY6" fmla="*/ 1810385 h 1810385"/>
                <a:gd name="connsiteX7" fmla="*/ 0 w 2648902"/>
                <a:gd name="connsiteY7" fmla="*/ 1508648 h 1810385"/>
                <a:gd name="connsiteX8" fmla="*/ 0 w 2648902"/>
                <a:gd name="connsiteY8" fmla="*/ 301737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8902" h="1810385">
                  <a:moveTo>
                    <a:pt x="0" y="301737"/>
                  </a:moveTo>
                  <a:cubicBezTo>
                    <a:pt x="0" y="135092"/>
                    <a:pt x="135092" y="0"/>
                    <a:pt x="301737" y="0"/>
                  </a:cubicBezTo>
                  <a:lnTo>
                    <a:pt x="2347165" y="0"/>
                  </a:lnTo>
                  <a:cubicBezTo>
                    <a:pt x="2513810" y="0"/>
                    <a:pt x="2648902" y="135092"/>
                    <a:pt x="2648902" y="301737"/>
                  </a:cubicBezTo>
                  <a:lnTo>
                    <a:pt x="2648902" y="1508648"/>
                  </a:lnTo>
                  <a:cubicBezTo>
                    <a:pt x="2648902" y="1675293"/>
                    <a:pt x="2513810" y="1810385"/>
                    <a:pt x="2347165" y="1810385"/>
                  </a:cubicBezTo>
                  <a:lnTo>
                    <a:pt x="301737" y="1810385"/>
                  </a:lnTo>
                  <a:cubicBezTo>
                    <a:pt x="135092" y="1810385"/>
                    <a:pt x="0" y="1675293"/>
                    <a:pt x="0" y="1508648"/>
                  </a:cubicBezTo>
                  <a:lnTo>
                    <a:pt x="0" y="301737"/>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14106" tIns="214106" rIns="214106" bIns="214106" numCol="1" spcCol="1270" anchor="ctr" anchorCtr="0">
              <a:noAutofit/>
            </a:bodyPr>
            <a:lstStyle/>
            <a:p>
              <a:pPr marL="0" lvl="0" indent="0" algn="ctr" defTabSz="1466850">
                <a:lnSpc>
                  <a:spcPct val="90000"/>
                </a:lnSpc>
                <a:spcBef>
                  <a:spcPct val="0"/>
                </a:spcBef>
                <a:spcAft>
                  <a:spcPct val="35000"/>
                </a:spcAft>
                <a:buNone/>
              </a:pPr>
              <a:r>
                <a:rPr lang="en-US" sz="3300" kern="1200" dirty="0"/>
                <a:t>Identify risks</a:t>
              </a:r>
            </a:p>
          </p:txBody>
        </p:sp>
      </p:grpSp>
    </p:spTree>
    <p:extLst>
      <p:ext uri="{BB962C8B-B14F-4D97-AF65-F5344CB8AC3E}">
        <p14:creationId xmlns:p14="http://schemas.microsoft.com/office/powerpoint/2010/main" val="39151403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87F233D9-2F2B-4622-A34F-653F147BEE77}"/>
              </a:ext>
            </a:extLst>
          </p:cNvPr>
          <p:cNvSpPr>
            <a:spLocks noGrp="1"/>
          </p:cNvSpPr>
          <p:nvPr>
            <p:ph sz="quarter" idx="11"/>
          </p:nvPr>
        </p:nvSpPr>
        <p:spPr/>
        <p:txBody>
          <a:bodyPr/>
          <a:lstStyle/>
          <a:p>
            <a:endParaRPr lang="en-US"/>
          </a:p>
        </p:txBody>
      </p:sp>
      <p:sp>
        <p:nvSpPr>
          <p:cNvPr id="4301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814C56D9-85B2-48CD-8D49-E65D4125BAEC}"/>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66090D00-AADF-47D2-AD41-30515D4CF54C}"/>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Sharon worked in a safe office environment that was free of incidents and injuries</a:t>
              </a:r>
            </a:p>
          </p:txBody>
        </p:sp>
        <p:sp>
          <p:nvSpPr>
            <p:cNvPr id="5" name="Rectangle: Rounded Corners 4">
              <a:extLst>
                <a:ext uri="{FF2B5EF4-FFF2-40B4-BE49-F238E27FC236}">
                  <a16:creationId xmlns:a16="http://schemas.microsoft.com/office/drawing/2014/main" id="{A32EC344-AFAD-4783-80BF-2D441A7EDDC0}"/>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F86C27CD-D718-4E6D-B488-9853990F98CA}"/>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was surprised when a box fell off of a shelf in the supply closet and on her shoulder</a:t>
              </a:r>
            </a:p>
          </p:txBody>
        </p:sp>
        <p:sp>
          <p:nvSpPr>
            <p:cNvPr id="7" name="Rectangle: Rounded Corners 6">
              <a:extLst>
                <a:ext uri="{FF2B5EF4-FFF2-40B4-BE49-F238E27FC236}">
                  <a16:creationId xmlns:a16="http://schemas.microsoft.com/office/drawing/2014/main" id="{977DAE79-4D8A-43BF-BCCE-763E4AF1B1D9}"/>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50E71045-DA4F-42A7-99CE-18DB237446D2}"/>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Sharon decided that a report was not necessary</a:t>
              </a:r>
            </a:p>
          </p:txBody>
        </p:sp>
        <p:sp>
          <p:nvSpPr>
            <p:cNvPr id="9" name="Rectangle: Rounded Corners 8">
              <a:extLst>
                <a:ext uri="{FF2B5EF4-FFF2-40B4-BE49-F238E27FC236}">
                  <a16:creationId xmlns:a16="http://schemas.microsoft.com/office/drawing/2014/main" id="{E94C16F0-3972-4A9F-A9B1-39268C3610FC}"/>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3822BC6F-B18B-4D6A-A87F-48A1C22A472E}"/>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Two days later, Sharon woke up to discover that she had trouble moving her shoulder and neck</a:t>
              </a:r>
            </a:p>
          </p:txBody>
        </p:sp>
      </p:gr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876800"/>
          </a:xfrm>
        </p:spPr>
        <p:txBody>
          <a:bodyPr>
            <a:normAutofit fontScale="70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Which section of the accident report may not be completed?</a:t>
            </a:r>
          </a:p>
          <a:p>
            <a:pPr marL="690563" lvl="0">
              <a:lnSpc>
                <a:spcPct val="115000"/>
              </a:lnSpc>
              <a:spcBef>
                <a:spcPts val="0"/>
              </a:spcBef>
              <a:spcAft>
                <a:spcPts val="0"/>
              </a:spcAft>
              <a:buFont typeface="+mj-lt"/>
              <a:buAutoNum type="alphaLcParenR"/>
            </a:pPr>
            <a:r>
              <a:rPr lang="en-US" dirty="0">
                <a:ea typeface="Times New Roman"/>
                <a:cs typeface="Times New Roman"/>
              </a:rPr>
              <a:t>Employee</a:t>
            </a:r>
          </a:p>
          <a:p>
            <a:pPr marL="690563" lvl="0">
              <a:lnSpc>
                <a:spcPct val="115000"/>
              </a:lnSpc>
              <a:spcBef>
                <a:spcPts val="0"/>
              </a:spcBef>
              <a:spcAft>
                <a:spcPts val="0"/>
              </a:spcAft>
              <a:buFont typeface="+mj-lt"/>
              <a:buAutoNum type="alphaLcParenR"/>
            </a:pPr>
            <a:r>
              <a:rPr lang="en-US" dirty="0">
                <a:ea typeface="Times New Roman"/>
                <a:cs typeface="Times New Roman"/>
              </a:rPr>
              <a:t>Medical provider</a:t>
            </a:r>
          </a:p>
          <a:p>
            <a:pPr marL="690563" lvl="0">
              <a:lnSpc>
                <a:spcPct val="115000"/>
              </a:lnSpc>
              <a:spcBef>
                <a:spcPts val="0"/>
              </a:spcBef>
              <a:spcAft>
                <a:spcPts val="0"/>
              </a:spcAft>
              <a:buFont typeface="+mj-lt"/>
              <a:buAutoNum type="alphaLcParenR"/>
            </a:pPr>
            <a:r>
              <a:rPr lang="en-US" dirty="0">
                <a:ea typeface="Times New Roman"/>
                <a:cs typeface="Times New Roman"/>
              </a:rPr>
              <a:t>Supervisor</a:t>
            </a:r>
          </a:p>
          <a:p>
            <a:pPr marL="690563" lvl="0">
              <a:lnSpc>
                <a:spcPct val="115000"/>
              </a:lnSpc>
              <a:spcBef>
                <a:spcPts val="0"/>
              </a:spcBef>
              <a:spcAft>
                <a:spcPts val="1000"/>
              </a:spcAft>
              <a:buFont typeface="+mj-lt"/>
              <a:buAutoNum type="alphaLcParenR"/>
            </a:pPr>
            <a:r>
              <a:rPr lang="en-US" dirty="0">
                <a:ea typeface="Times New Roman"/>
                <a:cs typeface="Times New Roman"/>
              </a:rPr>
              <a:t>None</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should be provided along with the Medical Provider information?</a:t>
            </a:r>
          </a:p>
          <a:p>
            <a:pPr marL="690563" lvl="0">
              <a:lnSpc>
                <a:spcPct val="115000"/>
              </a:lnSpc>
              <a:spcBef>
                <a:spcPts val="0"/>
              </a:spcBef>
              <a:spcAft>
                <a:spcPts val="0"/>
              </a:spcAft>
              <a:buFont typeface="+mj-lt"/>
              <a:buAutoNum type="alphaLcParenR"/>
            </a:pPr>
            <a:r>
              <a:rPr lang="en-US" dirty="0">
                <a:ea typeface="Times New Roman"/>
                <a:cs typeface="Times New Roman"/>
              </a:rPr>
              <a:t>Report </a:t>
            </a:r>
          </a:p>
          <a:p>
            <a:pPr marL="690563" lvl="0">
              <a:lnSpc>
                <a:spcPct val="115000"/>
              </a:lnSpc>
              <a:spcBef>
                <a:spcPts val="0"/>
              </a:spcBef>
              <a:spcAft>
                <a:spcPts val="0"/>
              </a:spcAft>
              <a:buFont typeface="+mj-lt"/>
              <a:buAutoNum type="alphaLcParenR"/>
            </a:pPr>
            <a:r>
              <a:rPr lang="en-US" dirty="0">
                <a:ea typeface="Times New Roman"/>
                <a:cs typeface="Times New Roman"/>
              </a:rPr>
              <a:t>Patient history</a:t>
            </a:r>
          </a:p>
          <a:p>
            <a:pPr marL="690563" lvl="0">
              <a:lnSpc>
                <a:spcPct val="115000"/>
              </a:lnSpc>
              <a:spcBef>
                <a:spcPts val="0"/>
              </a:spcBef>
              <a:spcAft>
                <a:spcPts val="0"/>
              </a:spcAft>
              <a:buFont typeface="+mj-lt"/>
              <a:buAutoNum type="alphaLcParenR"/>
            </a:pPr>
            <a:r>
              <a:rPr lang="en-US" dirty="0">
                <a:ea typeface="Times New Roman"/>
                <a:cs typeface="Times New Roman"/>
              </a:rPr>
              <a:t>Doctor’s note</a:t>
            </a:r>
          </a:p>
          <a:p>
            <a:pPr marL="690563" lvl="0">
              <a:lnSpc>
                <a:spcPct val="115000"/>
              </a:lnSpc>
              <a:spcBef>
                <a:spcPts val="0"/>
              </a:spcBef>
              <a:spcAft>
                <a:spcPts val="1000"/>
              </a:spcAft>
              <a:buFont typeface="+mj-lt"/>
              <a:buAutoNum type="alphaLcParenR"/>
            </a:pPr>
            <a:r>
              <a:rPr lang="en-US" dirty="0">
                <a:ea typeface="Times New Roman"/>
                <a:cs typeface="Times New Roman"/>
              </a:rPr>
              <a:t>Incident plan</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should be done after analyzing evidence?</a:t>
            </a:r>
          </a:p>
          <a:p>
            <a:pPr marL="690563" lvl="0">
              <a:lnSpc>
                <a:spcPct val="115000"/>
              </a:lnSpc>
              <a:spcBef>
                <a:spcPts val="0"/>
              </a:spcBef>
              <a:spcAft>
                <a:spcPts val="0"/>
              </a:spcAft>
              <a:buFont typeface="+mj-lt"/>
              <a:buAutoNum type="alphaLcParenR"/>
            </a:pPr>
            <a:r>
              <a:rPr lang="en-US" dirty="0">
                <a:ea typeface="Times New Roman"/>
                <a:cs typeface="Times New Roman"/>
              </a:rPr>
              <a:t>Draft a report</a:t>
            </a:r>
          </a:p>
          <a:p>
            <a:pPr marL="690563" lvl="0">
              <a:lnSpc>
                <a:spcPct val="115000"/>
              </a:lnSpc>
              <a:spcBef>
                <a:spcPts val="0"/>
              </a:spcBef>
              <a:spcAft>
                <a:spcPts val="0"/>
              </a:spcAft>
              <a:buFont typeface="+mj-lt"/>
              <a:buAutoNum type="alphaLcParenR"/>
            </a:pPr>
            <a:r>
              <a:rPr lang="en-US" dirty="0">
                <a:ea typeface="Times New Roman"/>
                <a:cs typeface="Times New Roman"/>
              </a:rPr>
              <a:t>Make changes</a:t>
            </a:r>
          </a:p>
          <a:p>
            <a:pPr marL="690563" lvl="0">
              <a:lnSpc>
                <a:spcPct val="115000"/>
              </a:lnSpc>
              <a:spcBef>
                <a:spcPts val="0"/>
              </a:spcBef>
              <a:spcAft>
                <a:spcPts val="0"/>
              </a:spcAft>
              <a:buFont typeface="+mj-lt"/>
              <a:buAutoNum type="alphaLcParenR"/>
            </a:pPr>
            <a:r>
              <a:rPr lang="en-US" dirty="0">
                <a:ea typeface="Times New Roman"/>
                <a:cs typeface="Times New Roman"/>
              </a:rPr>
              <a:t>Secure scene</a:t>
            </a:r>
          </a:p>
          <a:p>
            <a:pPr marL="690563" lvl="0">
              <a:lnSpc>
                <a:spcPct val="115000"/>
              </a:lnSpc>
              <a:spcBef>
                <a:spcPts val="0"/>
              </a:spcBef>
              <a:spcAft>
                <a:spcPts val="1000"/>
              </a:spcAft>
              <a:buFont typeface="+mj-lt"/>
              <a:buAutoNum type="alphaLcParenR"/>
            </a:pPr>
            <a:r>
              <a:rPr lang="en-US" dirty="0">
                <a:ea typeface="Times New Roman"/>
                <a:cs typeface="Times New Roman"/>
              </a:rPr>
              <a:t>Establish chain of command</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level of accident requires an accident response plan?</a:t>
            </a:r>
          </a:p>
          <a:p>
            <a:pPr marL="690563" lvl="0">
              <a:lnSpc>
                <a:spcPct val="115000"/>
              </a:lnSpc>
              <a:spcBef>
                <a:spcPts val="0"/>
              </a:spcBef>
              <a:spcAft>
                <a:spcPts val="0"/>
              </a:spcAft>
              <a:buFont typeface="+mj-lt"/>
              <a:buAutoNum type="alphaLcParenR"/>
            </a:pPr>
            <a:r>
              <a:rPr lang="en-US" dirty="0">
                <a:ea typeface="Times New Roman"/>
                <a:cs typeface="Times New Roman"/>
              </a:rPr>
              <a:t>Minor accidents</a:t>
            </a:r>
          </a:p>
          <a:p>
            <a:pPr marL="690563" lvl="0">
              <a:lnSpc>
                <a:spcPct val="115000"/>
              </a:lnSpc>
              <a:spcBef>
                <a:spcPts val="0"/>
              </a:spcBef>
              <a:spcAft>
                <a:spcPts val="0"/>
              </a:spcAft>
              <a:buFont typeface="+mj-lt"/>
              <a:buAutoNum type="alphaLcParenR"/>
            </a:pPr>
            <a:r>
              <a:rPr lang="en-US" dirty="0">
                <a:ea typeface="Times New Roman"/>
                <a:cs typeface="Times New Roman"/>
              </a:rPr>
              <a:t>Major accidents</a:t>
            </a:r>
          </a:p>
          <a:p>
            <a:pPr marL="690563" lvl="0">
              <a:lnSpc>
                <a:spcPct val="115000"/>
              </a:lnSpc>
              <a:spcBef>
                <a:spcPts val="0"/>
              </a:spcBef>
              <a:spcAft>
                <a:spcPts val="0"/>
              </a:spcAft>
              <a:buFont typeface="+mj-lt"/>
              <a:buAutoNum type="alphaLcParenR"/>
            </a:pPr>
            <a:r>
              <a:rPr lang="en-US" dirty="0">
                <a:ea typeface="Times New Roman"/>
                <a:cs typeface="Times New Roman"/>
              </a:rPr>
              <a:t>Catastrophes</a:t>
            </a:r>
          </a:p>
          <a:p>
            <a:pPr marL="690563" lvl="0">
              <a:lnSpc>
                <a:spcPct val="115000"/>
              </a:lnSpc>
              <a:spcBef>
                <a:spcPts val="0"/>
              </a:spcBef>
              <a:spcAft>
                <a:spcPts val="1000"/>
              </a:spcAft>
              <a:buFont typeface="+mj-lt"/>
              <a:buAutoNum type="alphaLcParenR"/>
            </a:pPr>
            <a:r>
              <a:rPr lang="en-US" dirty="0">
                <a:ea typeface="Times New Roman"/>
                <a:cs typeface="Times New Roman"/>
              </a:rPr>
              <a:t>All of them</a:t>
            </a:r>
          </a:p>
        </p:txBody>
      </p:sp>
    </p:spTree>
    <p:extLst>
      <p:ext uri="{BB962C8B-B14F-4D97-AF65-F5344CB8AC3E}">
        <p14:creationId xmlns:p14="http://schemas.microsoft.com/office/powerpoint/2010/main" val="212452402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When may emergency action plans be verbally communicated?</a:t>
            </a:r>
          </a:p>
          <a:p>
            <a:pPr marL="690563" lvl="0">
              <a:lnSpc>
                <a:spcPct val="115000"/>
              </a:lnSpc>
              <a:spcBef>
                <a:spcPts val="0"/>
              </a:spcBef>
              <a:spcAft>
                <a:spcPts val="0"/>
              </a:spcAft>
              <a:buFont typeface="+mj-lt"/>
              <a:buAutoNum type="alphaLcParenR"/>
            </a:pPr>
            <a:r>
              <a:rPr lang="en-US" dirty="0">
                <a:ea typeface="Times New Roman"/>
                <a:cs typeface="Times New Roman"/>
              </a:rPr>
              <a:t>With fewer than 10 people</a:t>
            </a:r>
          </a:p>
          <a:p>
            <a:pPr marL="690563" lvl="0">
              <a:lnSpc>
                <a:spcPct val="115000"/>
              </a:lnSpc>
              <a:spcBef>
                <a:spcPts val="0"/>
              </a:spcBef>
              <a:spcAft>
                <a:spcPts val="0"/>
              </a:spcAft>
              <a:buFont typeface="+mj-lt"/>
              <a:buAutoNum type="alphaLcParenR"/>
            </a:pPr>
            <a:r>
              <a:rPr lang="en-US" dirty="0">
                <a:ea typeface="Times New Roman"/>
                <a:cs typeface="Times New Roman"/>
              </a:rPr>
              <a:t>With more than 10 people</a:t>
            </a:r>
          </a:p>
          <a:p>
            <a:pPr marL="690563" lvl="0">
              <a:lnSpc>
                <a:spcPct val="115000"/>
              </a:lnSpc>
              <a:spcBef>
                <a:spcPts val="0"/>
              </a:spcBef>
              <a:spcAft>
                <a:spcPts val="0"/>
              </a:spcAft>
              <a:buFont typeface="+mj-lt"/>
              <a:buAutoNum type="alphaLcParenR"/>
            </a:pPr>
            <a:r>
              <a:rPr lang="en-US" dirty="0">
                <a:ea typeface="Times New Roman"/>
                <a:cs typeface="Times New Roman"/>
              </a:rPr>
              <a:t>Always</a:t>
            </a:r>
          </a:p>
          <a:p>
            <a:pPr marL="690563" lvl="0">
              <a:lnSpc>
                <a:spcPct val="115000"/>
              </a:lnSpc>
              <a:spcBef>
                <a:spcPts val="0"/>
              </a:spcBef>
              <a:spcAft>
                <a:spcPts val="1000"/>
              </a:spcAft>
              <a:buFont typeface="+mj-lt"/>
              <a:buAutoNum type="alphaLcParenR"/>
            </a:pPr>
            <a:r>
              <a:rPr lang="en-US" dirty="0">
                <a:ea typeface="Times New Roman"/>
                <a:cs typeface="Times New Roman"/>
              </a:rPr>
              <a:t>Never</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When should employees first be exposed to the emergency action plan?</a:t>
            </a:r>
          </a:p>
          <a:p>
            <a:pPr marL="690563" lvl="0">
              <a:lnSpc>
                <a:spcPct val="115000"/>
              </a:lnSpc>
              <a:spcBef>
                <a:spcPts val="0"/>
              </a:spcBef>
              <a:spcAft>
                <a:spcPts val="0"/>
              </a:spcAft>
              <a:buFont typeface="+mj-lt"/>
              <a:buAutoNum type="alphaLcParenR"/>
            </a:pPr>
            <a:r>
              <a:rPr lang="en-US" dirty="0">
                <a:ea typeface="Times New Roman"/>
                <a:cs typeface="Times New Roman"/>
              </a:rPr>
              <a:t>When roles change</a:t>
            </a:r>
          </a:p>
          <a:p>
            <a:pPr marL="690563" lvl="0">
              <a:lnSpc>
                <a:spcPct val="115000"/>
              </a:lnSpc>
              <a:spcBef>
                <a:spcPts val="0"/>
              </a:spcBef>
              <a:spcAft>
                <a:spcPts val="0"/>
              </a:spcAft>
              <a:buFont typeface="+mj-lt"/>
              <a:buAutoNum type="alphaLcParenR"/>
            </a:pPr>
            <a:r>
              <a:rPr lang="en-US" dirty="0">
                <a:ea typeface="Times New Roman"/>
                <a:cs typeface="Times New Roman"/>
              </a:rPr>
              <a:t>When plan changes</a:t>
            </a:r>
          </a:p>
          <a:p>
            <a:pPr marL="690563" lvl="0">
              <a:lnSpc>
                <a:spcPct val="115000"/>
              </a:lnSpc>
              <a:spcBef>
                <a:spcPts val="0"/>
              </a:spcBef>
              <a:spcAft>
                <a:spcPts val="0"/>
              </a:spcAft>
              <a:buFont typeface="+mj-lt"/>
              <a:buAutoNum type="alphaLcParenR"/>
            </a:pPr>
            <a:r>
              <a:rPr lang="en-US" dirty="0">
                <a:ea typeface="Times New Roman"/>
                <a:cs typeface="Times New Roman"/>
              </a:rPr>
              <a:t>When hired</a:t>
            </a:r>
          </a:p>
          <a:p>
            <a:pPr marL="690563" lvl="0">
              <a:lnSpc>
                <a:spcPct val="115000"/>
              </a:lnSpc>
              <a:spcBef>
                <a:spcPts val="0"/>
              </a:spcBef>
              <a:spcAft>
                <a:spcPts val="1000"/>
              </a:spcAft>
              <a:buFont typeface="+mj-lt"/>
              <a:buAutoNum type="alphaLcParenR"/>
            </a:pPr>
            <a:r>
              <a:rPr lang="en-US" dirty="0">
                <a:ea typeface="Times New Roman"/>
                <a:cs typeface="Times New Roman"/>
              </a:rPr>
              <a:t>When risks appear</a:t>
            </a:r>
          </a:p>
          <a:p>
            <a:endParaRPr lang="en-US" dirty="0"/>
          </a:p>
        </p:txBody>
      </p:sp>
    </p:spTree>
    <p:extLst>
      <p:ext uri="{BB962C8B-B14F-4D97-AF65-F5344CB8AC3E}">
        <p14:creationId xmlns:p14="http://schemas.microsoft.com/office/powerpoint/2010/main" val="21245240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r>
              <a:rPr lang="en-US" dirty="0"/>
              <a:t>Risk Assessment and Management</a:t>
            </a:r>
          </a:p>
        </p:txBody>
      </p:sp>
    </p:spTree>
    <p:extLst>
      <p:ext uri="{BB962C8B-B14F-4D97-AF65-F5344CB8AC3E}">
        <p14:creationId xmlns:p14="http://schemas.microsoft.com/office/powerpoint/2010/main" val="265376036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When does safety education begin?</a:t>
            </a:r>
          </a:p>
          <a:p>
            <a:pPr marL="690563" lvl="0">
              <a:lnSpc>
                <a:spcPct val="115000"/>
              </a:lnSpc>
              <a:spcBef>
                <a:spcPts val="0"/>
              </a:spcBef>
              <a:spcAft>
                <a:spcPts val="0"/>
              </a:spcAft>
              <a:buFont typeface="+mj-lt"/>
              <a:buAutoNum type="alphaLcParenR"/>
            </a:pPr>
            <a:r>
              <a:rPr lang="en-US" dirty="0">
                <a:ea typeface="Times New Roman"/>
                <a:cs typeface="Times New Roman"/>
              </a:rPr>
              <a:t>With training</a:t>
            </a:r>
          </a:p>
          <a:p>
            <a:pPr marL="690563" lvl="0">
              <a:lnSpc>
                <a:spcPct val="115000"/>
              </a:lnSpc>
              <a:spcBef>
                <a:spcPts val="0"/>
              </a:spcBef>
              <a:spcAft>
                <a:spcPts val="0"/>
              </a:spcAft>
              <a:buFont typeface="+mj-lt"/>
              <a:buAutoNum type="alphaLcParenR"/>
            </a:pPr>
            <a:r>
              <a:rPr lang="en-US" dirty="0">
                <a:ea typeface="Times New Roman"/>
                <a:cs typeface="Times New Roman"/>
              </a:rPr>
              <a:t>At hiring</a:t>
            </a:r>
          </a:p>
          <a:p>
            <a:pPr marL="690563" lvl="0">
              <a:lnSpc>
                <a:spcPct val="115000"/>
              </a:lnSpc>
              <a:spcBef>
                <a:spcPts val="0"/>
              </a:spcBef>
              <a:spcAft>
                <a:spcPts val="0"/>
              </a:spcAft>
              <a:buFont typeface="+mj-lt"/>
              <a:buAutoNum type="alphaLcParenR"/>
            </a:pPr>
            <a:r>
              <a:rPr lang="en-US" dirty="0">
                <a:ea typeface="Times New Roman"/>
                <a:cs typeface="Times New Roman"/>
              </a:rPr>
              <a:t>After orientation</a:t>
            </a:r>
          </a:p>
          <a:p>
            <a:pPr marL="690563" lvl="0">
              <a:lnSpc>
                <a:spcPct val="115000"/>
              </a:lnSpc>
              <a:spcBef>
                <a:spcPts val="0"/>
              </a:spcBef>
              <a:spcAft>
                <a:spcPts val="1000"/>
              </a:spcAft>
              <a:buFont typeface="+mj-lt"/>
              <a:buAutoNum type="alphaLcParenR"/>
            </a:pPr>
            <a:r>
              <a:rPr lang="en-US" dirty="0">
                <a:ea typeface="Times New Roman"/>
                <a:cs typeface="Times New Roman"/>
              </a:rPr>
              <a:t>With new information</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should be done when new risks are identified?</a:t>
            </a:r>
          </a:p>
          <a:p>
            <a:pPr marL="690563" lvl="0">
              <a:lnSpc>
                <a:spcPct val="115000"/>
              </a:lnSpc>
              <a:spcBef>
                <a:spcPts val="0"/>
              </a:spcBef>
              <a:spcAft>
                <a:spcPts val="0"/>
              </a:spcAft>
              <a:buFont typeface="+mj-lt"/>
              <a:buAutoNum type="alphaLcParenR"/>
            </a:pPr>
            <a:r>
              <a:rPr lang="en-US" dirty="0">
                <a:ea typeface="Times New Roman"/>
                <a:cs typeface="Times New Roman"/>
              </a:rPr>
              <a:t>Communicate consequences</a:t>
            </a:r>
          </a:p>
          <a:p>
            <a:pPr marL="690563" lvl="0">
              <a:lnSpc>
                <a:spcPct val="115000"/>
              </a:lnSpc>
              <a:spcBef>
                <a:spcPts val="0"/>
              </a:spcBef>
              <a:spcAft>
                <a:spcPts val="0"/>
              </a:spcAft>
              <a:buFont typeface="+mj-lt"/>
              <a:buAutoNum type="alphaLcParenR"/>
            </a:pPr>
            <a:r>
              <a:rPr lang="en-US" dirty="0">
                <a:ea typeface="Times New Roman"/>
                <a:cs typeface="Times New Roman"/>
              </a:rPr>
              <a:t>Avoid them</a:t>
            </a:r>
          </a:p>
          <a:p>
            <a:pPr marL="690563" lvl="0">
              <a:lnSpc>
                <a:spcPct val="115000"/>
              </a:lnSpc>
              <a:spcBef>
                <a:spcPts val="0"/>
              </a:spcBef>
              <a:spcAft>
                <a:spcPts val="0"/>
              </a:spcAft>
              <a:buFont typeface="+mj-lt"/>
              <a:buAutoNum type="alphaLcParenR"/>
            </a:pPr>
            <a:r>
              <a:rPr lang="en-US" dirty="0">
                <a:ea typeface="Times New Roman"/>
                <a:cs typeface="Times New Roman"/>
              </a:rPr>
              <a:t>Accept them</a:t>
            </a:r>
          </a:p>
          <a:p>
            <a:pPr marL="690563" lvl="0">
              <a:lnSpc>
                <a:spcPct val="115000"/>
              </a:lnSpc>
              <a:spcBef>
                <a:spcPts val="0"/>
              </a:spcBef>
              <a:spcAft>
                <a:spcPts val="1000"/>
              </a:spcAft>
              <a:buFont typeface="+mj-lt"/>
              <a:buAutoNum type="alphaLcParenR"/>
            </a:pPr>
            <a:r>
              <a:rPr lang="en-US" dirty="0">
                <a:ea typeface="Times New Roman"/>
                <a:cs typeface="Times New Roman"/>
              </a:rPr>
              <a:t>Create new training programs</a:t>
            </a:r>
          </a:p>
        </p:txBody>
      </p:sp>
    </p:spTree>
    <p:extLst>
      <p:ext uri="{BB962C8B-B14F-4D97-AF65-F5344CB8AC3E}">
        <p14:creationId xmlns:p14="http://schemas.microsoft.com/office/powerpoint/2010/main" val="212452402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long did it take symptoms to appear?</a:t>
            </a:r>
          </a:p>
          <a:p>
            <a:pPr marL="690563" lvl="0">
              <a:lnSpc>
                <a:spcPct val="115000"/>
              </a:lnSpc>
              <a:spcBef>
                <a:spcPts val="0"/>
              </a:spcBef>
              <a:spcAft>
                <a:spcPts val="0"/>
              </a:spcAft>
              <a:buFont typeface="+mj-lt"/>
              <a:buAutoNum type="alphaLcParenR"/>
            </a:pPr>
            <a:r>
              <a:rPr lang="en-US" dirty="0">
                <a:ea typeface="Times New Roman"/>
                <a:cs typeface="Times New Roman"/>
              </a:rPr>
              <a:t>Immediately</a:t>
            </a:r>
          </a:p>
          <a:p>
            <a:pPr marL="690563" lvl="0">
              <a:lnSpc>
                <a:spcPct val="115000"/>
              </a:lnSpc>
              <a:spcBef>
                <a:spcPts val="0"/>
              </a:spcBef>
              <a:spcAft>
                <a:spcPts val="0"/>
              </a:spcAft>
              <a:buFont typeface="+mj-lt"/>
              <a:buAutoNum type="alphaLcParenR"/>
            </a:pPr>
            <a:r>
              <a:rPr lang="en-US" dirty="0">
                <a:ea typeface="Times New Roman"/>
                <a:cs typeface="Times New Roman"/>
              </a:rPr>
              <a:t>Two days</a:t>
            </a:r>
          </a:p>
          <a:p>
            <a:pPr marL="690563" lvl="0">
              <a:lnSpc>
                <a:spcPct val="115000"/>
              </a:lnSpc>
              <a:spcBef>
                <a:spcPts val="0"/>
              </a:spcBef>
              <a:spcAft>
                <a:spcPts val="0"/>
              </a:spcAft>
              <a:buFont typeface="+mj-lt"/>
              <a:buAutoNum type="alphaLcParenR"/>
            </a:pPr>
            <a:r>
              <a:rPr lang="en-US" dirty="0">
                <a:ea typeface="Times New Roman"/>
                <a:cs typeface="Times New Roman"/>
              </a:rPr>
              <a:t>Never</a:t>
            </a:r>
          </a:p>
          <a:p>
            <a:pPr marL="690563" lvl="0">
              <a:lnSpc>
                <a:spcPct val="115000"/>
              </a:lnSpc>
              <a:spcBef>
                <a:spcPts val="0"/>
              </a:spcBef>
              <a:spcAft>
                <a:spcPts val="1000"/>
              </a:spcAft>
              <a:buFont typeface="+mj-lt"/>
              <a:buAutoNum type="alphaLcParenR"/>
            </a:pPr>
            <a:r>
              <a:rPr lang="en-US" dirty="0">
                <a:ea typeface="Times New Roman"/>
                <a:cs typeface="Times New Roman"/>
              </a:rPr>
              <a:t>One day</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did Sharon do immediately after the incident?</a:t>
            </a:r>
          </a:p>
          <a:p>
            <a:pPr marL="690563" lvl="0">
              <a:lnSpc>
                <a:spcPct val="115000"/>
              </a:lnSpc>
              <a:spcBef>
                <a:spcPts val="0"/>
              </a:spcBef>
              <a:spcAft>
                <a:spcPts val="0"/>
              </a:spcAft>
              <a:buFont typeface="+mj-lt"/>
              <a:buAutoNum type="alphaLcParenR"/>
            </a:pPr>
            <a:r>
              <a:rPr lang="en-US" dirty="0">
                <a:ea typeface="Times New Roman"/>
                <a:cs typeface="Times New Roman"/>
              </a:rPr>
              <a:t>Sit down </a:t>
            </a:r>
          </a:p>
          <a:p>
            <a:pPr marL="690563" lvl="0">
              <a:lnSpc>
                <a:spcPct val="115000"/>
              </a:lnSpc>
              <a:spcBef>
                <a:spcPts val="0"/>
              </a:spcBef>
              <a:spcAft>
                <a:spcPts val="0"/>
              </a:spcAft>
              <a:buFont typeface="+mj-lt"/>
              <a:buAutoNum type="alphaLcParenR"/>
            </a:pPr>
            <a:r>
              <a:rPr lang="en-US" dirty="0">
                <a:ea typeface="Times New Roman"/>
                <a:cs typeface="Times New Roman"/>
              </a:rPr>
              <a:t>File a report</a:t>
            </a:r>
          </a:p>
          <a:p>
            <a:pPr marL="690563" lvl="0">
              <a:lnSpc>
                <a:spcPct val="115000"/>
              </a:lnSpc>
              <a:spcBef>
                <a:spcPts val="0"/>
              </a:spcBef>
              <a:spcAft>
                <a:spcPts val="0"/>
              </a:spcAft>
              <a:buFont typeface="+mj-lt"/>
              <a:buAutoNum type="alphaLcParenR"/>
            </a:pPr>
            <a:r>
              <a:rPr lang="en-US" dirty="0">
                <a:ea typeface="Times New Roman"/>
                <a:cs typeface="Times New Roman"/>
              </a:rPr>
              <a:t>See a doctor</a:t>
            </a:r>
          </a:p>
          <a:p>
            <a:pPr marL="690563" lvl="0">
              <a:lnSpc>
                <a:spcPct val="115000"/>
              </a:lnSpc>
              <a:spcBef>
                <a:spcPts val="0"/>
              </a:spcBef>
              <a:spcAft>
                <a:spcPts val="1000"/>
              </a:spcAft>
              <a:buFont typeface="+mj-lt"/>
              <a:buAutoNum type="alphaLcParenR"/>
            </a:pPr>
            <a:r>
              <a:rPr lang="en-US" dirty="0">
                <a:ea typeface="Times New Roman"/>
                <a:cs typeface="Times New Roman"/>
              </a:rPr>
              <a:t>Go back to work</a:t>
            </a:r>
          </a:p>
        </p:txBody>
      </p:sp>
    </p:spTree>
    <p:extLst>
      <p:ext uri="{BB962C8B-B14F-4D97-AF65-F5344CB8AC3E}">
        <p14:creationId xmlns:p14="http://schemas.microsoft.com/office/powerpoint/2010/main" val="212452402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8768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Which section of the accident report may not be completed?</a:t>
            </a:r>
          </a:p>
          <a:p>
            <a:pPr marL="690563" lvl="0">
              <a:lnSpc>
                <a:spcPct val="115000"/>
              </a:lnSpc>
              <a:spcBef>
                <a:spcPts val="0"/>
              </a:spcBef>
              <a:spcAft>
                <a:spcPts val="0"/>
              </a:spcAft>
              <a:buFont typeface="+mj-lt"/>
              <a:buAutoNum type="alphaLcParenR"/>
            </a:pPr>
            <a:r>
              <a:rPr lang="en-US" dirty="0">
                <a:ea typeface="Times New Roman"/>
                <a:cs typeface="Times New Roman"/>
              </a:rPr>
              <a:t>Employee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Medical provider</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Supervisor</a:t>
            </a:r>
          </a:p>
          <a:p>
            <a:pPr marL="690563" lvl="0">
              <a:lnSpc>
                <a:spcPct val="115000"/>
              </a:lnSpc>
              <a:spcBef>
                <a:spcPts val="0"/>
              </a:spcBef>
              <a:spcAft>
                <a:spcPts val="1000"/>
              </a:spcAft>
              <a:buFont typeface="+mj-lt"/>
              <a:buAutoNum type="alphaLcParenR"/>
            </a:pPr>
            <a:r>
              <a:rPr lang="en-US" dirty="0">
                <a:ea typeface="Times New Roman"/>
                <a:cs typeface="Times New Roman"/>
              </a:rPr>
              <a:t>None</a:t>
            </a:r>
          </a:p>
          <a:p>
            <a:pPr marL="347663" marR="0" indent="-4763">
              <a:lnSpc>
                <a:spcPct val="115000"/>
              </a:lnSpc>
              <a:spcBef>
                <a:spcPts val="0"/>
              </a:spcBef>
              <a:spcAft>
                <a:spcPts val="1000"/>
              </a:spcAft>
            </a:pPr>
            <a:r>
              <a:rPr lang="en-US" dirty="0">
                <a:solidFill>
                  <a:srgbClr val="FF0000"/>
                </a:solidFill>
                <a:ea typeface="Times New Roman"/>
                <a:cs typeface="Times New Roman"/>
              </a:rPr>
              <a:t>Employees may not require medical treatment after an accident. The medical provider section may not be completed.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should be provided along with the Medical Provider information?</a:t>
            </a:r>
          </a:p>
          <a:p>
            <a:pPr marL="690563" lvl="0">
              <a:lnSpc>
                <a:spcPct val="115000"/>
              </a:lnSpc>
              <a:spcBef>
                <a:spcPts val="0"/>
              </a:spcBef>
              <a:spcAft>
                <a:spcPts val="0"/>
              </a:spcAft>
              <a:buFont typeface="+mj-lt"/>
              <a:buAutoNum type="alphaLcParenR"/>
            </a:pPr>
            <a:r>
              <a:rPr lang="en-US" dirty="0">
                <a:ea typeface="Times New Roman"/>
                <a:cs typeface="Times New Roman"/>
              </a:rPr>
              <a:t>Report </a:t>
            </a:r>
          </a:p>
          <a:p>
            <a:pPr marL="690563" lvl="0">
              <a:lnSpc>
                <a:spcPct val="115000"/>
              </a:lnSpc>
              <a:spcBef>
                <a:spcPts val="0"/>
              </a:spcBef>
              <a:spcAft>
                <a:spcPts val="0"/>
              </a:spcAft>
              <a:buFont typeface="+mj-lt"/>
              <a:buAutoNum type="alphaLcParenR"/>
            </a:pPr>
            <a:r>
              <a:rPr lang="en-US" dirty="0">
                <a:ea typeface="Times New Roman"/>
                <a:cs typeface="Times New Roman"/>
              </a:rPr>
              <a:t>Patient history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Doctor’s note</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Incident plan</a:t>
            </a:r>
          </a:p>
          <a:p>
            <a:pPr marL="347663" marR="0" indent="-4763">
              <a:lnSpc>
                <a:spcPct val="115000"/>
              </a:lnSpc>
              <a:spcBef>
                <a:spcPts val="0"/>
              </a:spcBef>
              <a:spcAft>
                <a:spcPts val="1000"/>
              </a:spcAft>
            </a:pPr>
            <a:r>
              <a:rPr lang="en-US" dirty="0">
                <a:solidFill>
                  <a:srgbClr val="FF0000"/>
                </a:solidFill>
                <a:ea typeface="Times New Roman"/>
                <a:cs typeface="Times New Roman"/>
              </a:rPr>
              <a:t>The medical provider needs to fill out the accident report. A doctor’s note also needs to be provided. </a:t>
            </a:r>
            <a:endParaRPr lang="en-US" dirty="0">
              <a:ea typeface="Times New Roman"/>
              <a:cs typeface="Times New Roman"/>
            </a:endParaRPr>
          </a:p>
        </p:txBody>
      </p:sp>
    </p:spTree>
    <p:extLst>
      <p:ext uri="{BB962C8B-B14F-4D97-AF65-F5344CB8AC3E}">
        <p14:creationId xmlns:p14="http://schemas.microsoft.com/office/powerpoint/2010/main" val="113976736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should be done after analyzing evidence?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Draft a report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Make changes</a:t>
            </a:r>
          </a:p>
          <a:p>
            <a:pPr marL="690563" lvl="0">
              <a:lnSpc>
                <a:spcPct val="115000"/>
              </a:lnSpc>
              <a:spcBef>
                <a:spcPts val="0"/>
              </a:spcBef>
              <a:spcAft>
                <a:spcPts val="0"/>
              </a:spcAft>
              <a:buFont typeface="+mj-lt"/>
              <a:buAutoNum type="alphaLcParenR"/>
            </a:pPr>
            <a:r>
              <a:rPr lang="en-US" dirty="0">
                <a:ea typeface="Times New Roman"/>
                <a:cs typeface="Times New Roman"/>
              </a:rPr>
              <a:t>Secure scene</a:t>
            </a:r>
          </a:p>
          <a:p>
            <a:pPr marL="690563" lvl="0">
              <a:lnSpc>
                <a:spcPct val="115000"/>
              </a:lnSpc>
              <a:spcBef>
                <a:spcPts val="0"/>
              </a:spcBef>
              <a:spcAft>
                <a:spcPts val="1000"/>
              </a:spcAft>
              <a:buFont typeface="+mj-lt"/>
              <a:buAutoNum type="alphaLcParenR"/>
            </a:pPr>
            <a:r>
              <a:rPr lang="en-US" dirty="0">
                <a:ea typeface="Times New Roman"/>
                <a:cs typeface="Times New Roman"/>
              </a:rPr>
              <a:t>Establish chain of command</a:t>
            </a:r>
          </a:p>
          <a:p>
            <a:pPr marL="347663" marR="0" indent="-4763">
              <a:lnSpc>
                <a:spcPct val="115000"/>
              </a:lnSpc>
              <a:spcBef>
                <a:spcPts val="0"/>
              </a:spcBef>
              <a:spcAft>
                <a:spcPts val="1000"/>
              </a:spcAft>
            </a:pPr>
            <a:r>
              <a:rPr lang="en-US" dirty="0">
                <a:solidFill>
                  <a:srgbClr val="FF0000"/>
                </a:solidFill>
                <a:ea typeface="Times New Roman"/>
                <a:cs typeface="Times New Roman"/>
              </a:rPr>
              <a:t>After evidence is analyzed, a report needs to be written. The report will be the basis for any change.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level of accident requires an accident response plan?</a:t>
            </a:r>
          </a:p>
          <a:p>
            <a:pPr marL="690563" lvl="0">
              <a:lnSpc>
                <a:spcPct val="115000"/>
              </a:lnSpc>
              <a:spcBef>
                <a:spcPts val="0"/>
              </a:spcBef>
              <a:spcAft>
                <a:spcPts val="0"/>
              </a:spcAft>
              <a:buFont typeface="+mj-lt"/>
              <a:buAutoNum type="alphaLcParenR"/>
            </a:pPr>
            <a:r>
              <a:rPr lang="en-US" dirty="0">
                <a:ea typeface="Times New Roman"/>
                <a:cs typeface="Times New Roman"/>
              </a:rPr>
              <a:t>Minor accidents</a:t>
            </a:r>
          </a:p>
          <a:p>
            <a:pPr marL="690563" lvl="0">
              <a:lnSpc>
                <a:spcPct val="115000"/>
              </a:lnSpc>
              <a:spcBef>
                <a:spcPts val="0"/>
              </a:spcBef>
              <a:spcAft>
                <a:spcPts val="0"/>
              </a:spcAft>
              <a:buFont typeface="+mj-lt"/>
              <a:buAutoNum type="alphaLcParenR"/>
            </a:pPr>
            <a:r>
              <a:rPr lang="en-US" dirty="0">
                <a:ea typeface="Times New Roman"/>
                <a:cs typeface="Times New Roman"/>
              </a:rPr>
              <a:t>Major accidents</a:t>
            </a:r>
          </a:p>
          <a:p>
            <a:pPr marL="690563" lvl="0">
              <a:lnSpc>
                <a:spcPct val="115000"/>
              </a:lnSpc>
              <a:spcBef>
                <a:spcPts val="0"/>
              </a:spcBef>
              <a:spcAft>
                <a:spcPts val="0"/>
              </a:spcAft>
              <a:buFont typeface="+mj-lt"/>
              <a:buAutoNum type="alphaLcParenR"/>
            </a:pPr>
            <a:r>
              <a:rPr lang="en-US" dirty="0">
                <a:ea typeface="Times New Roman"/>
                <a:cs typeface="Times New Roman"/>
              </a:rPr>
              <a:t>Catastrophes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them</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Accident response plans are necessary for all accidents. This includes minor accidents and catastrophes.</a:t>
            </a:r>
            <a:endParaRPr lang="en-US" dirty="0">
              <a:ea typeface="Times New Roman"/>
              <a:cs typeface="Times New Roman"/>
            </a:endParaRPr>
          </a:p>
        </p:txBody>
      </p:sp>
    </p:spTree>
    <p:extLst>
      <p:ext uri="{BB962C8B-B14F-4D97-AF65-F5344CB8AC3E}">
        <p14:creationId xmlns:p14="http://schemas.microsoft.com/office/powerpoint/2010/main" val="187284124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When may emergency action plans be verbally communicated?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With fewer than 10 people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With more than 10 people</a:t>
            </a:r>
          </a:p>
          <a:p>
            <a:pPr marL="690563" lvl="0">
              <a:lnSpc>
                <a:spcPct val="115000"/>
              </a:lnSpc>
              <a:spcBef>
                <a:spcPts val="0"/>
              </a:spcBef>
              <a:spcAft>
                <a:spcPts val="0"/>
              </a:spcAft>
              <a:buFont typeface="+mj-lt"/>
              <a:buAutoNum type="alphaLcParenR"/>
            </a:pPr>
            <a:r>
              <a:rPr lang="en-US" dirty="0">
                <a:ea typeface="Times New Roman"/>
                <a:cs typeface="Times New Roman"/>
              </a:rPr>
              <a:t>Always</a:t>
            </a:r>
          </a:p>
          <a:p>
            <a:pPr marL="690563" lvl="0">
              <a:lnSpc>
                <a:spcPct val="115000"/>
              </a:lnSpc>
              <a:spcBef>
                <a:spcPts val="0"/>
              </a:spcBef>
              <a:spcAft>
                <a:spcPts val="1000"/>
              </a:spcAft>
              <a:buFont typeface="+mj-lt"/>
              <a:buAutoNum type="alphaLcParenR"/>
            </a:pPr>
            <a:r>
              <a:rPr lang="en-US" dirty="0">
                <a:ea typeface="Times New Roman"/>
                <a:cs typeface="Times New Roman"/>
              </a:rPr>
              <a:t>Never</a:t>
            </a:r>
          </a:p>
          <a:p>
            <a:pPr marL="347663" marR="0" indent="-4763">
              <a:lnSpc>
                <a:spcPct val="115000"/>
              </a:lnSpc>
              <a:spcBef>
                <a:spcPts val="0"/>
              </a:spcBef>
              <a:spcAft>
                <a:spcPts val="1000"/>
              </a:spcAft>
            </a:pPr>
            <a:r>
              <a:rPr lang="en-US" dirty="0">
                <a:solidFill>
                  <a:srgbClr val="FF0000"/>
                </a:solidFill>
                <a:ea typeface="Times New Roman"/>
                <a:cs typeface="Times New Roman"/>
              </a:rPr>
              <a:t>Emergency plans should be written. They may be verbal when there are fewer than 10 people.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When should employees first be exposed to the emergency action plan?</a:t>
            </a:r>
          </a:p>
          <a:p>
            <a:pPr marL="690563" lvl="0">
              <a:lnSpc>
                <a:spcPct val="115000"/>
              </a:lnSpc>
              <a:spcBef>
                <a:spcPts val="0"/>
              </a:spcBef>
              <a:spcAft>
                <a:spcPts val="0"/>
              </a:spcAft>
              <a:buFont typeface="+mj-lt"/>
              <a:buAutoNum type="alphaLcParenR"/>
            </a:pPr>
            <a:r>
              <a:rPr lang="en-US" dirty="0">
                <a:ea typeface="Times New Roman"/>
                <a:cs typeface="Times New Roman"/>
              </a:rPr>
              <a:t>When roles change</a:t>
            </a:r>
          </a:p>
          <a:p>
            <a:pPr marL="690563" lvl="0">
              <a:lnSpc>
                <a:spcPct val="115000"/>
              </a:lnSpc>
              <a:spcBef>
                <a:spcPts val="0"/>
              </a:spcBef>
              <a:spcAft>
                <a:spcPts val="0"/>
              </a:spcAft>
              <a:buFont typeface="+mj-lt"/>
              <a:buAutoNum type="alphaLcParenR"/>
            </a:pPr>
            <a:r>
              <a:rPr lang="en-US" dirty="0">
                <a:ea typeface="Times New Roman"/>
                <a:cs typeface="Times New Roman"/>
              </a:rPr>
              <a:t>When plan changes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When hired</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When risks appear</a:t>
            </a:r>
          </a:p>
          <a:p>
            <a:pPr marL="347663" marR="0" indent="-4763">
              <a:lnSpc>
                <a:spcPct val="115000"/>
              </a:lnSpc>
              <a:spcBef>
                <a:spcPts val="0"/>
              </a:spcBef>
              <a:spcAft>
                <a:spcPts val="1000"/>
              </a:spcAft>
            </a:pPr>
            <a:r>
              <a:rPr lang="en-US" dirty="0">
                <a:solidFill>
                  <a:srgbClr val="FF0000"/>
                </a:solidFill>
                <a:ea typeface="Times New Roman"/>
                <a:cs typeface="Times New Roman"/>
              </a:rPr>
              <a:t>Employers need to review the emergency action plan with employees when they are first hired. They need to review the plans when there are changes to the plan or employee roles.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67148361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8768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When does safety education begin?</a:t>
            </a:r>
          </a:p>
          <a:p>
            <a:pPr marL="690563" lvl="0">
              <a:lnSpc>
                <a:spcPct val="115000"/>
              </a:lnSpc>
              <a:spcBef>
                <a:spcPts val="0"/>
              </a:spcBef>
              <a:spcAft>
                <a:spcPts val="0"/>
              </a:spcAft>
              <a:buFont typeface="+mj-lt"/>
              <a:buAutoNum type="alphaLcParenR"/>
            </a:pPr>
            <a:r>
              <a:rPr lang="en-US" dirty="0">
                <a:ea typeface="Times New Roman"/>
                <a:cs typeface="Times New Roman"/>
              </a:rPr>
              <a:t>With training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At hiring</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After orientation</a:t>
            </a:r>
          </a:p>
          <a:p>
            <a:pPr marL="690563" lvl="0">
              <a:lnSpc>
                <a:spcPct val="115000"/>
              </a:lnSpc>
              <a:spcBef>
                <a:spcPts val="0"/>
              </a:spcBef>
              <a:spcAft>
                <a:spcPts val="1000"/>
              </a:spcAft>
              <a:buFont typeface="+mj-lt"/>
              <a:buAutoNum type="alphaLcParenR"/>
            </a:pPr>
            <a:r>
              <a:rPr lang="en-US" dirty="0">
                <a:ea typeface="Times New Roman"/>
                <a:cs typeface="Times New Roman"/>
              </a:rPr>
              <a:t>With new information</a:t>
            </a:r>
          </a:p>
          <a:p>
            <a:pPr marL="347663" marR="0" indent="-4763">
              <a:lnSpc>
                <a:spcPct val="115000"/>
              </a:lnSpc>
              <a:spcBef>
                <a:spcPts val="0"/>
              </a:spcBef>
              <a:spcAft>
                <a:spcPts val="1000"/>
              </a:spcAft>
            </a:pPr>
            <a:r>
              <a:rPr lang="en-US" dirty="0">
                <a:solidFill>
                  <a:srgbClr val="FF0000"/>
                </a:solidFill>
                <a:ea typeface="Times New Roman"/>
                <a:cs typeface="Times New Roman"/>
              </a:rPr>
              <a:t>Safety education is essential for all employees. It needs to begin at hiring.</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should be done when new risks are identified?</a:t>
            </a:r>
          </a:p>
          <a:p>
            <a:pPr marL="690563" lvl="0">
              <a:lnSpc>
                <a:spcPct val="115000"/>
              </a:lnSpc>
              <a:spcBef>
                <a:spcPts val="0"/>
              </a:spcBef>
              <a:spcAft>
                <a:spcPts val="0"/>
              </a:spcAft>
              <a:buFont typeface="+mj-lt"/>
              <a:buAutoNum type="alphaLcParenR"/>
            </a:pPr>
            <a:r>
              <a:rPr lang="en-US" dirty="0">
                <a:ea typeface="Times New Roman"/>
                <a:cs typeface="Times New Roman"/>
              </a:rPr>
              <a:t>Communicate consequences</a:t>
            </a:r>
          </a:p>
          <a:p>
            <a:pPr marL="690563" lvl="0">
              <a:lnSpc>
                <a:spcPct val="115000"/>
              </a:lnSpc>
              <a:spcBef>
                <a:spcPts val="0"/>
              </a:spcBef>
              <a:spcAft>
                <a:spcPts val="0"/>
              </a:spcAft>
              <a:buFont typeface="+mj-lt"/>
              <a:buAutoNum type="alphaLcParenR"/>
            </a:pPr>
            <a:r>
              <a:rPr lang="en-US" dirty="0">
                <a:ea typeface="Times New Roman"/>
                <a:cs typeface="Times New Roman"/>
              </a:rPr>
              <a:t>Avoid them</a:t>
            </a:r>
          </a:p>
          <a:p>
            <a:pPr marL="690563" lvl="0">
              <a:lnSpc>
                <a:spcPct val="115000"/>
              </a:lnSpc>
              <a:spcBef>
                <a:spcPts val="0"/>
              </a:spcBef>
              <a:spcAft>
                <a:spcPts val="0"/>
              </a:spcAft>
              <a:buFont typeface="+mj-lt"/>
              <a:buAutoNum type="alphaLcParenR"/>
            </a:pPr>
            <a:r>
              <a:rPr lang="en-US" dirty="0">
                <a:ea typeface="Times New Roman"/>
                <a:cs typeface="Times New Roman"/>
              </a:rPr>
              <a:t>Accept them</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Create new training programs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Employees need to be aware of all the risks that they face. New risks require new training programs. </a:t>
            </a:r>
            <a:endParaRPr lang="en-US" dirty="0">
              <a:ea typeface="Times New Roman"/>
              <a:cs typeface="Times New Roman"/>
            </a:endParaRPr>
          </a:p>
        </p:txBody>
      </p:sp>
    </p:spTree>
    <p:extLst>
      <p:ext uri="{BB962C8B-B14F-4D97-AF65-F5344CB8AC3E}">
        <p14:creationId xmlns:p14="http://schemas.microsoft.com/office/powerpoint/2010/main" val="1102893008"/>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8768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long did it take symptoms to appear?</a:t>
            </a:r>
          </a:p>
          <a:p>
            <a:pPr marL="690563" lvl="0">
              <a:lnSpc>
                <a:spcPct val="115000"/>
              </a:lnSpc>
              <a:spcBef>
                <a:spcPts val="0"/>
              </a:spcBef>
              <a:spcAft>
                <a:spcPts val="0"/>
              </a:spcAft>
              <a:buFont typeface="+mj-lt"/>
              <a:buAutoNum type="alphaLcParenR"/>
            </a:pPr>
            <a:r>
              <a:rPr lang="en-US" dirty="0">
                <a:ea typeface="Times New Roman"/>
                <a:cs typeface="Times New Roman"/>
              </a:rPr>
              <a:t>Immediately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Two days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Never</a:t>
            </a:r>
          </a:p>
          <a:p>
            <a:pPr marL="690563" lvl="0">
              <a:lnSpc>
                <a:spcPct val="115000"/>
              </a:lnSpc>
              <a:spcBef>
                <a:spcPts val="0"/>
              </a:spcBef>
              <a:spcAft>
                <a:spcPts val="1000"/>
              </a:spcAft>
              <a:buFont typeface="+mj-lt"/>
              <a:buAutoNum type="alphaLcParenR"/>
            </a:pPr>
            <a:r>
              <a:rPr lang="en-US" dirty="0">
                <a:ea typeface="Times New Roman"/>
                <a:cs typeface="Times New Roman"/>
              </a:rPr>
              <a:t>One day</a:t>
            </a:r>
          </a:p>
          <a:p>
            <a:pPr marL="347663" marR="0" indent="-4763">
              <a:lnSpc>
                <a:spcPct val="115000"/>
              </a:lnSpc>
              <a:spcBef>
                <a:spcPts val="0"/>
              </a:spcBef>
              <a:spcAft>
                <a:spcPts val="1000"/>
              </a:spcAft>
            </a:pPr>
            <a:r>
              <a:rPr lang="en-US" dirty="0">
                <a:solidFill>
                  <a:srgbClr val="FF0000"/>
                </a:solidFill>
                <a:ea typeface="Times New Roman"/>
                <a:cs typeface="Times New Roman"/>
              </a:rPr>
              <a:t>The symptoms of whiplash appeared after two days. This was too late to make a report.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did Sharon do immediately after the incident?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Sit down </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File a report</a:t>
            </a:r>
          </a:p>
          <a:p>
            <a:pPr marL="690563" lvl="0">
              <a:lnSpc>
                <a:spcPct val="115000"/>
              </a:lnSpc>
              <a:spcBef>
                <a:spcPts val="0"/>
              </a:spcBef>
              <a:spcAft>
                <a:spcPts val="0"/>
              </a:spcAft>
              <a:buFont typeface="+mj-lt"/>
              <a:buAutoNum type="alphaLcParenR"/>
            </a:pPr>
            <a:r>
              <a:rPr lang="en-US" dirty="0">
                <a:ea typeface="Times New Roman"/>
                <a:cs typeface="Times New Roman"/>
              </a:rPr>
              <a:t>See a doctor</a:t>
            </a:r>
          </a:p>
          <a:p>
            <a:pPr marL="690563" lvl="0">
              <a:lnSpc>
                <a:spcPct val="115000"/>
              </a:lnSpc>
              <a:spcBef>
                <a:spcPts val="0"/>
              </a:spcBef>
              <a:spcAft>
                <a:spcPts val="1000"/>
              </a:spcAft>
              <a:buFont typeface="+mj-lt"/>
              <a:buAutoNum type="alphaLcParenR"/>
            </a:pPr>
            <a:r>
              <a:rPr lang="en-US" dirty="0">
                <a:ea typeface="Times New Roman"/>
                <a:cs typeface="Times New Roman"/>
              </a:rPr>
              <a:t>Go back to work</a:t>
            </a:r>
          </a:p>
          <a:p>
            <a:pPr marL="347663" marR="0" indent="-4763">
              <a:lnSpc>
                <a:spcPct val="115000"/>
              </a:lnSpc>
              <a:spcBef>
                <a:spcPts val="0"/>
              </a:spcBef>
              <a:spcAft>
                <a:spcPts val="1000"/>
              </a:spcAft>
            </a:pPr>
            <a:r>
              <a:rPr lang="en-US" dirty="0">
                <a:solidFill>
                  <a:srgbClr val="FF0000"/>
                </a:solidFill>
                <a:ea typeface="Times New Roman"/>
                <a:cs typeface="Times New Roman"/>
              </a:rPr>
              <a:t>Sharon’s manager told her to sit down. This is what Sharon did after the accident. </a:t>
            </a:r>
            <a:endParaRPr lang="en-US" dirty="0">
              <a:ea typeface="Times New Roman"/>
              <a:cs typeface="Times New Roman"/>
            </a:endParaRPr>
          </a:p>
        </p:txBody>
      </p:sp>
    </p:spTree>
    <p:extLst>
      <p:ext uri="{BB962C8B-B14F-4D97-AF65-F5344CB8AC3E}">
        <p14:creationId xmlns:p14="http://schemas.microsoft.com/office/powerpoint/2010/main" val="12908208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a:bodyPr>
          <a:lstStyle/>
          <a:p>
            <a:r>
              <a:rPr lang="en-US" dirty="0"/>
              <a:t>Module Nine: Business Impact Analysis</a:t>
            </a:r>
          </a:p>
        </p:txBody>
      </p:sp>
      <p:sp>
        <p:nvSpPr>
          <p:cNvPr id="4506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sz="2800" i="1" dirty="0">
                <a:latin typeface="Cambria"/>
                <a:ea typeface="Times New Roman"/>
                <a:cs typeface="Times New Roman"/>
              </a:rPr>
              <a:t>In the last analysis, sound judgment will prevail.</a:t>
            </a:r>
            <a:endParaRPr lang="en-US" sz="2800" i="1" dirty="0">
              <a:ea typeface="Times New Roman"/>
              <a:cs typeface="Times New Roman"/>
            </a:endParaRPr>
          </a:p>
          <a:p>
            <a:pPr algn="ctr">
              <a:spcBef>
                <a:spcPts val="0"/>
              </a:spcBef>
              <a:spcAft>
                <a:spcPts val="1000"/>
              </a:spcAft>
            </a:pPr>
            <a:br>
              <a:rPr lang="en-US" sz="2800" i="1" dirty="0">
                <a:latin typeface="Cambria"/>
                <a:ea typeface="Times New Roman"/>
                <a:cs typeface="Times New Roman"/>
              </a:rPr>
            </a:br>
            <a:r>
              <a:rPr lang="en-US" sz="2800" b="1" i="1" dirty="0">
                <a:latin typeface="Cambria"/>
                <a:ea typeface="Times New Roman"/>
                <a:cs typeface="Times New Roman"/>
              </a:rPr>
              <a:t>Joseph Cannon</a:t>
            </a:r>
            <a:endParaRPr lang="en-US" sz="2800" i="1" dirty="0">
              <a:ea typeface="Times New Roman"/>
              <a:cs typeface="Times New Roman"/>
            </a:endParaRPr>
          </a:p>
        </p:txBody>
      </p:sp>
      <p:sp>
        <p:nvSpPr>
          <p:cNvPr id="45059" name="Content Placeholder 2"/>
          <p:cNvSpPr>
            <a:spLocks noGrp="1"/>
          </p:cNvSpPr>
          <p:nvPr>
            <p:ph type="body" sz="quarter" idx="11"/>
          </p:nvPr>
        </p:nvSpPr>
        <p:spPr/>
        <p:txBody>
          <a:bodyPr>
            <a:normAutofit fontScale="85000" lnSpcReduction="10000"/>
          </a:bodyPr>
          <a:lstStyle/>
          <a:p>
            <a:r>
              <a:rPr lang="en-US" dirty="0"/>
              <a:t>The business impact analysis is used to calculate the consequences of potential disruptions, and it determines what is necessary for a company to recover. The risk assessment identifies the potential losses that the organization faces as well as severe risks. Combining the information of the risk assessment with the business impact analysis will allow you to prepare for risk and overcome the impact that they have on the organization. </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A550F015-4537-468D-894E-F058307D2EB0}"/>
              </a:ext>
            </a:extLst>
          </p:cNvPr>
          <p:cNvSpPr>
            <a:spLocks noGrp="1"/>
          </p:cNvSpPr>
          <p:nvPr>
            <p:ph sz="quarter" idx="11"/>
          </p:nvPr>
        </p:nvSpPr>
        <p:spPr/>
        <p:txBody>
          <a:bodyPr/>
          <a:lstStyle/>
          <a:p>
            <a:endParaRPr lang="en-US"/>
          </a:p>
        </p:txBody>
      </p:sp>
      <p:sp>
        <p:nvSpPr>
          <p:cNvPr id="46082" name="Title 1"/>
          <p:cNvSpPr>
            <a:spLocks noGrp="1"/>
          </p:cNvSpPr>
          <p:nvPr>
            <p:ph type="title"/>
          </p:nvPr>
        </p:nvSpPr>
        <p:spPr/>
        <p:txBody>
          <a:bodyPr/>
          <a:lstStyle/>
          <a:p>
            <a:r>
              <a:rPr lang="en-US" dirty="0"/>
              <a:t>Gather Information</a:t>
            </a:r>
          </a:p>
        </p:txBody>
      </p:sp>
      <p:grpSp>
        <p:nvGrpSpPr>
          <p:cNvPr id="3" name="Group 2">
            <a:extLst>
              <a:ext uri="{FF2B5EF4-FFF2-40B4-BE49-F238E27FC236}">
                <a16:creationId xmlns:a16="http://schemas.microsoft.com/office/drawing/2014/main" id="{D0192602-27EC-417D-B37C-AE4DA416BDD0}"/>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D2800018-1F24-4FB4-801B-C68D21B8E997}"/>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5200" kern="1200" dirty="0"/>
                <a:t>Research </a:t>
              </a:r>
            </a:p>
          </p:txBody>
        </p:sp>
        <p:sp>
          <p:nvSpPr>
            <p:cNvPr id="5" name="Freeform: Shape 4">
              <a:extLst>
                <a:ext uri="{FF2B5EF4-FFF2-40B4-BE49-F238E27FC236}">
                  <a16:creationId xmlns:a16="http://schemas.microsoft.com/office/drawing/2014/main" id="{07F2D0F7-C993-427C-AEBD-480CF43EC0B1}"/>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5200" kern="1200" dirty="0"/>
                <a:t>Interviews</a:t>
              </a:r>
            </a:p>
          </p:txBody>
        </p:sp>
        <p:sp>
          <p:nvSpPr>
            <p:cNvPr id="6" name="Freeform: Shape 5">
              <a:extLst>
                <a:ext uri="{FF2B5EF4-FFF2-40B4-BE49-F238E27FC236}">
                  <a16:creationId xmlns:a16="http://schemas.microsoft.com/office/drawing/2014/main" id="{760B5D96-27FD-4258-A692-850B4F287C99}"/>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5200" kern="1200" dirty="0"/>
                <a:t>Conference calls</a:t>
              </a:r>
            </a:p>
          </p:txBody>
        </p:sp>
      </p:gr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88053E8D-B4A7-4D7B-B34C-461FD899B952}"/>
              </a:ext>
            </a:extLst>
          </p:cNvPr>
          <p:cNvSpPr>
            <a:spLocks noGrp="1"/>
          </p:cNvSpPr>
          <p:nvPr>
            <p:ph sz="quarter" idx="11"/>
          </p:nvPr>
        </p:nvSpPr>
        <p:spPr/>
        <p:txBody>
          <a:bodyPr/>
          <a:lstStyle/>
          <a:p>
            <a:endParaRPr lang="en-US"/>
          </a:p>
        </p:txBody>
      </p:sp>
      <p:sp>
        <p:nvSpPr>
          <p:cNvPr id="47106" name="Title 1"/>
          <p:cNvSpPr>
            <a:spLocks noGrp="1"/>
          </p:cNvSpPr>
          <p:nvPr>
            <p:ph type="title"/>
          </p:nvPr>
        </p:nvSpPr>
        <p:spPr/>
        <p:txBody>
          <a:bodyPr/>
          <a:lstStyle/>
          <a:p>
            <a:r>
              <a:rPr lang="en-US" dirty="0"/>
              <a:t>Identify Vulnerabilities</a:t>
            </a:r>
          </a:p>
        </p:txBody>
      </p:sp>
      <p:grpSp>
        <p:nvGrpSpPr>
          <p:cNvPr id="3" name="Group 2">
            <a:extLst>
              <a:ext uri="{FF2B5EF4-FFF2-40B4-BE49-F238E27FC236}">
                <a16:creationId xmlns:a16="http://schemas.microsoft.com/office/drawing/2014/main" id="{27AC2DD9-EA4A-4401-8095-2B2691D8A9AC}"/>
              </a:ext>
            </a:extLst>
          </p:cNvPr>
          <p:cNvGrpSpPr/>
          <p:nvPr/>
        </p:nvGrpSpPr>
        <p:grpSpPr>
          <a:xfrm>
            <a:off x="457200" y="1609446"/>
            <a:ext cx="8229600" cy="4507470"/>
            <a:chOff x="457200" y="1609446"/>
            <a:chExt cx="8229600" cy="4507470"/>
          </a:xfrm>
        </p:grpSpPr>
        <p:sp>
          <p:nvSpPr>
            <p:cNvPr id="4" name="Freeform: Shape 3">
              <a:extLst>
                <a:ext uri="{FF2B5EF4-FFF2-40B4-BE49-F238E27FC236}">
                  <a16:creationId xmlns:a16="http://schemas.microsoft.com/office/drawing/2014/main" id="{43D1D40A-894D-4810-8B1A-27094493C6B7}"/>
                </a:ext>
              </a:extLst>
            </p:cNvPr>
            <p:cNvSpPr/>
            <p:nvPr/>
          </p:nvSpPr>
          <p:spPr>
            <a:xfrm>
              <a:off x="457200" y="1609446"/>
              <a:ext cx="8229600" cy="1391130"/>
            </a:xfrm>
            <a:custGeom>
              <a:avLst/>
              <a:gdLst>
                <a:gd name="connsiteX0" fmla="*/ 0 w 8229600"/>
                <a:gd name="connsiteY0" fmla="*/ 231860 h 1391130"/>
                <a:gd name="connsiteX1" fmla="*/ 231860 w 8229600"/>
                <a:gd name="connsiteY1" fmla="*/ 0 h 1391130"/>
                <a:gd name="connsiteX2" fmla="*/ 7997740 w 8229600"/>
                <a:gd name="connsiteY2" fmla="*/ 0 h 1391130"/>
                <a:gd name="connsiteX3" fmla="*/ 8229600 w 8229600"/>
                <a:gd name="connsiteY3" fmla="*/ 231860 h 1391130"/>
                <a:gd name="connsiteX4" fmla="*/ 8229600 w 8229600"/>
                <a:gd name="connsiteY4" fmla="*/ 1159270 h 1391130"/>
                <a:gd name="connsiteX5" fmla="*/ 7997740 w 8229600"/>
                <a:gd name="connsiteY5" fmla="*/ 1391130 h 1391130"/>
                <a:gd name="connsiteX6" fmla="*/ 231860 w 8229600"/>
                <a:gd name="connsiteY6" fmla="*/ 1391130 h 1391130"/>
                <a:gd name="connsiteX7" fmla="*/ 0 w 8229600"/>
                <a:gd name="connsiteY7" fmla="*/ 1159270 h 1391130"/>
                <a:gd name="connsiteX8" fmla="*/ 0 w 8229600"/>
                <a:gd name="connsiteY8" fmla="*/ 231860 h 1391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391130">
                  <a:moveTo>
                    <a:pt x="0" y="231860"/>
                  </a:moveTo>
                  <a:cubicBezTo>
                    <a:pt x="0" y="103807"/>
                    <a:pt x="103807" y="0"/>
                    <a:pt x="231860" y="0"/>
                  </a:cubicBezTo>
                  <a:lnTo>
                    <a:pt x="7997740" y="0"/>
                  </a:lnTo>
                  <a:cubicBezTo>
                    <a:pt x="8125793" y="0"/>
                    <a:pt x="8229600" y="103807"/>
                    <a:pt x="8229600" y="231860"/>
                  </a:cubicBezTo>
                  <a:lnTo>
                    <a:pt x="8229600" y="1159270"/>
                  </a:lnTo>
                  <a:cubicBezTo>
                    <a:pt x="8229600" y="1287323"/>
                    <a:pt x="8125793" y="1391130"/>
                    <a:pt x="7997740" y="1391130"/>
                  </a:cubicBezTo>
                  <a:lnTo>
                    <a:pt x="231860" y="1391130"/>
                  </a:lnTo>
                  <a:cubicBezTo>
                    <a:pt x="103807" y="1391130"/>
                    <a:pt x="0" y="1287323"/>
                    <a:pt x="0" y="1159270"/>
                  </a:cubicBezTo>
                  <a:lnTo>
                    <a:pt x="0" y="23186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88889" tIns="288889" rIns="288889" bIns="288889" numCol="1" spcCol="1270" anchor="ctr" anchorCtr="0">
              <a:noAutofit/>
            </a:bodyPr>
            <a:lstStyle/>
            <a:p>
              <a:pPr marL="0" lvl="0" indent="0" algn="l" defTabSz="2578100">
                <a:lnSpc>
                  <a:spcPct val="90000"/>
                </a:lnSpc>
                <a:spcBef>
                  <a:spcPct val="0"/>
                </a:spcBef>
                <a:spcAft>
                  <a:spcPct val="35000"/>
                </a:spcAft>
                <a:buNone/>
              </a:pPr>
              <a:r>
                <a:rPr lang="en-US" sz="5800" kern="1200" dirty="0"/>
                <a:t>Affect operations</a:t>
              </a:r>
            </a:p>
          </p:txBody>
        </p:sp>
        <p:sp>
          <p:nvSpPr>
            <p:cNvPr id="5" name="Freeform: Shape 4">
              <a:extLst>
                <a:ext uri="{FF2B5EF4-FFF2-40B4-BE49-F238E27FC236}">
                  <a16:creationId xmlns:a16="http://schemas.microsoft.com/office/drawing/2014/main" id="{C7A18F35-C6EE-441B-86EE-8343234FC480}"/>
                </a:ext>
              </a:extLst>
            </p:cNvPr>
            <p:cNvSpPr/>
            <p:nvPr/>
          </p:nvSpPr>
          <p:spPr>
            <a:xfrm>
              <a:off x="457200" y="3167616"/>
              <a:ext cx="8229600" cy="1391130"/>
            </a:xfrm>
            <a:custGeom>
              <a:avLst/>
              <a:gdLst>
                <a:gd name="connsiteX0" fmla="*/ 0 w 8229600"/>
                <a:gd name="connsiteY0" fmla="*/ 231860 h 1391130"/>
                <a:gd name="connsiteX1" fmla="*/ 231860 w 8229600"/>
                <a:gd name="connsiteY1" fmla="*/ 0 h 1391130"/>
                <a:gd name="connsiteX2" fmla="*/ 7997740 w 8229600"/>
                <a:gd name="connsiteY2" fmla="*/ 0 h 1391130"/>
                <a:gd name="connsiteX3" fmla="*/ 8229600 w 8229600"/>
                <a:gd name="connsiteY3" fmla="*/ 231860 h 1391130"/>
                <a:gd name="connsiteX4" fmla="*/ 8229600 w 8229600"/>
                <a:gd name="connsiteY4" fmla="*/ 1159270 h 1391130"/>
                <a:gd name="connsiteX5" fmla="*/ 7997740 w 8229600"/>
                <a:gd name="connsiteY5" fmla="*/ 1391130 h 1391130"/>
                <a:gd name="connsiteX6" fmla="*/ 231860 w 8229600"/>
                <a:gd name="connsiteY6" fmla="*/ 1391130 h 1391130"/>
                <a:gd name="connsiteX7" fmla="*/ 0 w 8229600"/>
                <a:gd name="connsiteY7" fmla="*/ 1159270 h 1391130"/>
                <a:gd name="connsiteX8" fmla="*/ 0 w 8229600"/>
                <a:gd name="connsiteY8" fmla="*/ 231860 h 1391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391130">
                  <a:moveTo>
                    <a:pt x="0" y="231860"/>
                  </a:moveTo>
                  <a:cubicBezTo>
                    <a:pt x="0" y="103807"/>
                    <a:pt x="103807" y="0"/>
                    <a:pt x="231860" y="0"/>
                  </a:cubicBezTo>
                  <a:lnTo>
                    <a:pt x="7997740" y="0"/>
                  </a:lnTo>
                  <a:cubicBezTo>
                    <a:pt x="8125793" y="0"/>
                    <a:pt x="8229600" y="103807"/>
                    <a:pt x="8229600" y="231860"/>
                  </a:cubicBezTo>
                  <a:lnTo>
                    <a:pt x="8229600" y="1159270"/>
                  </a:lnTo>
                  <a:cubicBezTo>
                    <a:pt x="8229600" y="1287323"/>
                    <a:pt x="8125793" y="1391130"/>
                    <a:pt x="7997740" y="1391130"/>
                  </a:cubicBezTo>
                  <a:lnTo>
                    <a:pt x="231860" y="1391130"/>
                  </a:lnTo>
                  <a:cubicBezTo>
                    <a:pt x="103807" y="1391130"/>
                    <a:pt x="0" y="1287323"/>
                    <a:pt x="0" y="1159270"/>
                  </a:cubicBezTo>
                  <a:lnTo>
                    <a:pt x="0" y="23186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88889" tIns="288889" rIns="288889" bIns="288889" numCol="1" spcCol="1270" anchor="ctr" anchorCtr="0">
              <a:noAutofit/>
            </a:bodyPr>
            <a:lstStyle/>
            <a:p>
              <a:pPr marL="0" lvl="0" indent="0" algn="l" defTabSz="2578100">
                <a:lnSpc>
                  <a:spcPct val="90000"/>
                </a:lnSpc>
                <a:spcBef>
                  <a:spcPct val="0"/>
                </a:spcBef>
                <a:spcAft>
                  <a:spcPct val="35000"/>
                </a:spcAft>
                <a:buNone/>
              </a:pPr>
              <a:r>
                <a:rPr lang="en-US" sz="5800" kern="1200" dirty="0"/>
                <a:t>Potential emergencies</a:t>
              </a:r>
            </a:p>
          </p:txBody>
        </p:sp>
        <p:sp>
          <p:nvSpPr>
            <p:cNvPr id="6" name="Freeform: Shape 5">
              <a:extLst>
                <a:ext uri="{FF2B5EF4-FFF2-40B4-BE49-F238E27FC236}">
                  <a16:creationId xmlns:a16="http://schemas.microsoft.com/office/drawing/2014/main" id="{FDEA06AC-1398-4853-BB70-3B00E727ED29}"/>
                </a:ext>
              </a:extLst>
            </p:cNvPr>
            <p:cNvSpPr/>
            <p:nvPr/>
          </p:nvSpPr>
          <p:spPr>
            <a:xfrm>
              <a:off x="457200" y="4725786"/>
              <a:ext cx="8229600" cy="1391130"/>
            </a:xfrm>
            <a:custGeom>
              <a:avLst/>
              <a:gdLst>
                <a:gd name="connsiteX0" fmla="*/ 0 w 8229600"/>
                <a:gd name="connsiteY0" fmla="*/ 231860 h 1391130"/>
                <a:gd name="connsiteX1" fmla="*/ 231860 w 8229600"/>
                <a:gd name="connsiteY1" fmla="*/ 0 h 1391130"/>
                <a:gd name="connsiteX2" fmla="*/ 7997740 w 8229600"/>
                <a:gd name="connsiteY2" fmla="*/ 0 h 1391130"/>
                <a:gd name="connsiteX3" fmla="*/ 8229600 w 8229600"/>
                <a:gd name="connsiteY3" fmla="*/ 231860 h 1391130"/>
                <a:gd name="connsiteX4" fmla="*/ 8229600 w 8229600"/>
                <a:gd name="connsiteY4" fmla="*/ 1159270 h 1391130"/>
                <a:gd name="connsiteX5" fmla="*/ 7997740 w 8229600"/>
                <a:gd name="connsiteY5" fmla="*/ 1391130 h 1391130"/>
                <a:gd name="connsiteX6" fmla="*/ 231860 w 8229600"/>
                <a:gd name="connsiteY6" fmla="*/ 1391130 h 1391130"/>
                <a:gd name="connsiteX7" fmla="*/ 0 w 8229600"/>
                <a:gd name="connsiteY7" fmla="*/ 1159270 h 1391130"/>
                <a:gd name="connsiteX8" fmla="*/ 0 w 8229600"/>
                <a:gd name="connsiteY8" fmla="*/ 231860 h 1391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391130">
                  <a:moveTo>
                    <a:pt x="0" y="231860"/>
                  </a:moveTo>
                  <a:cubicBezTo>
                    <a:pt x="0" y="103807"/>
                    <a:pt x="103807" y="0"/>
                    <a:pt x="231860" y="0"/>
                  </a:cubicBezTo>
                  <a:lnTo>
                    <a:pt x="7997740" y="0"/>
                  </a:lnTo>
                  <a:cubicBezTo>
                    <a:pt x="8125793" y="0"/>
                    <a:pt x="8229600" y="103807"/>
                    <a:pt x="8229600" y="231860"/>
                  </a:cubicBezTo>
                  <a:lnTo>
                    <a:pt x="8229600" y="1159270"/>
                  </a:lnTo>
                  <a:cubicBezTo>
                    <a:pt x="8229600" y="1287323"/>
                    <a:pt x="8125793" y="1391130"/>
                    <a:pt x="7997740" y="1391130"/>
                  </a:cubicBezTo>
                  <a:lnTo>
                    <a:pt x="231860" y="1391130"/>
                  </a:lnTo>
                  <a:cubicBezTo>
                    <a:pt x="103807" y="1391130"/>
                    <a:pt x="0" y="1287323"/>
                    <a:pt x="0" y="1159270"/>
                  </a:cubicBezTo>
                  <a:lnTo>
                    <a:pt x="0" y="23186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88889" tIns="288889" rIns="288889" bIns="288889" numCol="1" spcCol="1270" anchor="ctr" anchorCtr="0">
              <a:noAutofit/>
            </a:bodyPr>
            <a:lstStyle/>
            <a:p>
              <a:pPr marL="0" lvl="0" indent="0" algn="l" defTabSz="2578100">
                <a:lnSpc>
                  <a:spcPct val="90000"/>
                </a:lnSpc>
                <a:spcBef>
                  <a:spcPct val="0"/>
                </a:spcBef>
                <a:spcAft>
                  <a:spcPct val="35000"/>
                </a:spcAft>
                <a:buNone/>
              </a:pPr>
              <a:r>
                <a:rPr lang="en-US" sz="5800" kern="1200" dirty="0"/>
                <a:t>List threats</a:t>
              </a: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a:bodyPr>
          <a:lstStyle/>
          <a:p>
            <a:r>
              <a:rPr lang="en-US" dirty="0"/>
              <a:t>Module One: Getting Started</a:t>
            </a:r>
          </a:p>
        </p:txBody>
      </p:sp>
      <p:sp>
        <p:nvSpPr>
          <p:cNvPr id="6148" name="Text Placeholder 3"/>
          <p:cNvSpPr>
            <a:spLocks noGrp="1"/>
          </p:cNvSpPr>
          <p:nvPr>
            <p:ph type="body" sz="quarter" idx="10"/>
          </p:nvPr>
        </p:nvSpPr>
        <p:spPr>
          <a:ln>
            <a:miter lim="800000"/>
            <a:headEnd/>
            <a:tailEnd/>
          </a:ln>
        </p:spPr>
        <p:txBody>
          <a:bodyPr/>
          <a:lstStyle/>
          <a:p>
            <a:pPr>
              <a:spcBef>
                <a:spcPts val="0"/>
              </a:spcBef>
              <a:spcAft>
                <a:spcPts val="1000"/>
              </a:spcAft>
            </a:pPr>
            <a:r>
              <a:rPr lang="en-US" sz="2800" i="1" dirty="0">
                <a:latin typeface="+mj-lt"/>
                <a:ea typeface="Times New Roman"/>
                <a:cs typeface="Times New Roman"/>
              </a:rPr>
              <a:t>A good rule of thumb is to assume that ‘everything matters’.</a:t>
            </a:r>
            <a:endParaRPr lang="en-US" sz="2800" dirty="0">
              <a:latin typeface="+mj-lt"/>
              <a:ea typeface="Times New Roman"/>
              <a:cs typeface="Times New Roman"/>
            </a:endParaRPr>
          </a:p>
          <a:p>
            <a:pPr algn="ctr">
              <a:spcBef>
                <a:spcPts val="0"/>
              </a:spcBef>
              <a:spcAft>
                <a:spcPts val="1000"/>
              </a:spcAft>
            </a:pPr>
            <a:br>
              <a:rPr lang="en-US" sz="2800" dirty="0">
                <a:latin typeface="+mj-lt"/>
                <a:ea typeface="Times New Roman"/>
                <a:cs typeface="Times New Roman"/>
              </a:rPr>
            </a:br>
            <a:r>
              <a:rPr lang="en-US" sz="2800" b="1" i="1" dirty="0">
                <a:latin typeface="+mj-lt"/>
                <a:ea typeface="Times New Roman"/>
                <a:cs typeface="Times New Roman"/>
              </a:rPr>
              <a:t>Richard Thaler</a:t>
            </a:r>
            <a:endParaRPr lang="en-US" sz="2800" dirty="0">
              <a:latin typeface="+mj-lt"/>
              <a:ea typeface="Times New Roman"/>
              <a:cs typeface="Times New Roman"/>
            </a:endParaRPr>
          </a:p>
          <a:p>
            <a:endParaRPr lang="en-US" sz="2800" dirty="0">
              <a:latin typeface="+mj-lt"/>
            </a:endParaRPr>
          </a:p>
        </p:txBody>
      </p:sp>
      <p:sp>
        <p:nvSpPr>
          <p:cNvPr id="6147" name="Content Placeholder 2"/>
          <p:cNvSpPr>
            <a:spLocks noGrp="1"/>
          </p:cNvSpPr>
          <p:nvPr>
            <p:ph type="body" sz="quarter" idx="11"/>
          </p:nvPr>
        </p:nvSpPr>
        <p:spPr/>
        <p:txBody>
          <a:bodyPr>
            <a:normAutofit fontScale="92500" lnSpcReduction="10000"/>
          </a:bodyPr>
          <a:lstStyle/>
          <a:p>
            <a:r>
              <a:rPr lang="en-US" dirty="0"/>
              <a:t>Risk assessment and management is essential for the success of any business. However, many companies do not always take the necessary precautions, which leads to disaster. Successfully managing risks will prevent mistakes, which leads to a safer work environment, happier employees, and increased productivity. </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927F998C-729F-41D3-8458-FF31D450EDA4}"/>
              </a:ext>
            </a:extLst>
          </p:cNvPr>
          <p:cNvSpPr>
            <a:spLocks noGrp="1"/>
          </p:cNvSpPr>
          <p:nvPr>
            <p:ph sz="quarter" idx="11"/>
          </p:nvPr>
        </p:nvSpPr>
        <p:spPr/>
        <p:txBody>
          <a:bodyPr/>
          <a:lstStyle/>
          <a:p>
            <a:endParaRPr lang="en-US"/>
          </a:p>
        </p:txBody>
      </p:sp>
      <p:sp>
        <p:nvSpPr>
          <p:cNvPr id="46082" name="Title 1"/>
          <p:cNvSpPr>
            <a:spLocks noGrp="1"/>
          </p:cNvSpPr>
          <p:nvPr>
            <p:ph type="title"/>
          </p:nvPr>
        </p:nvSpPr>
        <p:spPr/>
        <p:txBody>
          <a:bodyPr/>
          <a:lstStyle/>
          <a:p>
            <a:r>
              <a:rPr lang="en-US" dirty="0"/>
              <a:t>Analyze Information</a:t>
            </a:r>
          </a:p>
        </p:txBody>
      </p:sp>
      <p:grpSp>
        <p:nvGrpSpPr>
          <p:cNvPr id="2" name="Group 1">
            <a:extLst>
              <a:ext uri="{FF2B5EF4-FFF2-40B4-BE49-F238E27FC236}">
                <a16:creationId xmlns:a16="http://schemas.microsoft.com/office/drawing/2014/main" id="{2AAA1544-BDFE-475D-9224-B3F9B121D4BA}"/>
              </a:ext>
            </a:extLst>
          </p:cNvPr>
          <p:cNvGrpSpPr/>
          <p:nvPr/>
        </p:nvGrpSpPr>
        <p:grpSpPr>
          <a:xfrm>
            <a:off x="457200" y="1600200"/>
            <a:ext cx="8229599" cy="4525962"/>
            <a:chOff x="457200" y="1600200"/>
            <a:chExt cx="8229599" cy="4525962"/>
          </a:xfrm>
        </p:grpSpPr>
        <p:sp>
          <p:nvSpPr>
            <p:cNvPr id="3" name="Freeform: Shape 2">
              <a:extLst>
                <a:ext uri="{FF2B5EF4-FFF2-40B4-BE49-F238E27FC236}">
                  <a16:creationId xmlns:a16="http://schemas.microsoft.com/office/drawing/2014/main" id="{DAED4B47-5D0A-47E0-B72C-F567688E8894}"/>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3118" tIns="173118" rIns="1558742" bIns="173118" numCol="1" spcCol="1270" anchor="ctr" anchorCtr="0">
              <a:noAutofit/>
            </a:bodyPr>
            <a:lstStyle/>
            <a:p>
              <a:pPr marL="0" lvl="0" indent="0" algn="l" defTabSz="1555750">
                <a:lnSpc>
                  <a:spcPct val="90000"/>
                </a:lnSpc>
                <a:spcBef>
                  <a:spcPct val="0"/>
                </a:spcBef>
                <a:spcAft>
                  <a:spcPct val="35000"/>
                </a:spcAft>
                <a:buNone/>
              </a:pPr>
              <a:r>
                <a:rPr lang="en-US" sz="3500" kern="1200" dirty="0"/>
                <a:t>How would losing this function affect the business?</a:t>
              </a:r>
            </a:p>
          </p:txBody>
        </p:sp>
        <p:sp>
          <p:nvSpPr>
            <p:cNvPr id="5" name="Freeform: Shape 4">
              <a:extLst>
                <a:ext uri="{FF2B5EF4-FFF2-40B4-BE49-F238E27FC236}">
                  <a16:creationId xmlns:a16="http://schemas.microsoft.com/office/drawing/2014/main" id="{E94C0E73-078C-4581-AFEE-C3B8F21373FA}"/>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What would losing this function cost?</a:t>
              </a:r>
            </a:p>
          </p:txBody>
        </p:sp>
        <p:sp>
          <p:nvSpPr>
            <p:cNvPr id="6" name="Freeform: Shape 5">
              <a:extLst>
                <a:ext uri="{FF2B5EF4-FFF2-40B4-BE49-F238E27FC236}">
                  <a16:creationId xmlns:a16="http://schemas.microsoft.com/office/drawing/2014/main" id="{DDBF9C41-AD0D-4D65-B871-77DED0C82F61}"/>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Do other systems rely on this function?</a:t>
              </a:r>
            </a:p>
          </p:txBody>
        </p:sp>
        <p:sp>
          <p:nvSpPr>
            <p:cNvPr id="7" name="Freeform: Shape 6">
              <a:extLst>
                <a:ext uri="{FF2B5EF4-FFF2-40B4-BE49-F238E27FC236}">
                  <a16:creationId xmlns:a16="http://schemas.microsoft.com/office/drawing/2014/main" id="{AAFCADB4-2605-4B1D-9AA0-205F1BA768AE}"/>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8" name="Freeform: Shape 7">
              <a:extLst>
                <a:ext uri="{FF2B5EF4-FFF2-40B4-BE49-F238E27FC236}">
                  <a16:creationId xmlns:a16="http://schemas.microsoft.com/office/drawing/2014/main" id="{A219CBC9-9E45-4AEF-8A4A-67A50CBEA776}"/>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extLst>
      <p:ext uri="{BB962C8B-B14F-4D97-AF65-F5344CB8AC3E}">
        <p14:creationId xmlns:p14="http://schemas.microsoft.com/office/powerpoint/2010/main" val="402357978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15D03544-8666-4B92-88A1-C77C5D0E6D1E}"/>
              </a:ext>
            </a:extLst>
          </p:cNvPr>
          <p:cNvSpPr>
            <a:spLocks noGrp="1"/>
          </p:cNvSpPr>
          <p:nvPr>
            <p:ph sz="quarter" idx="11"/>
          </p:nvPr>
        </p:nvSpPr>
        <p:spPr/>
        <p:txBody>
          <a:bodyPr/>
          <a:lstStyle/>
          <a:p>
            <a:endParaRPr lang="en-US"/>
          </a:p>
        </p:txBody>
      </p:sp>
      <p:sp>
        <p:nvSpPr>
          <p:cNvPr id="47106" name="Title 1"/>
          <p:cNvSpPr>
            <a:spLocks noGrp="1"/>
          </p:cNvSpPr>
          <p:nvPr>
            <p:ph type="title"/>
          </p:nvPr>
        </p:nvSpPr>
        <p:spPr/>
        <p:txBody>
          <a:bodyPr/>
          <a:lstStyle/>
          <a:p>
            <a:r>
              <a:rPr lang="en-US" dirty="0"/>
              <a:t>Implement Recommendations</a:t>
            </a:r>
          </a:p>
        </p:txBody>
      </p:sp>
      <p:grpSp>
        <p:nvGrpSpPr>
          <p:cNvPr id="3" name="Group 2">
            <a:extLst>
              <a:ext uri="{FF2B5EF4-FFF2-40B4-BE49-F238E27FC236}">
                <a16:creationId xmlns:a16="http://schemas.microsoft.com/office/drawing/2014/main" id="{28ACA863-82EE-46D5-A8D7-76074A326A90}"/>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B42ABECB-2DED-46CB-8D74-D70AFE82EB56}"/>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Identify the best venue for implementation</a:t>
              </a:r>
            </a:p>
          </p:txBody>
        </p:sp>
        <p:sp>
          <p:nvSpPr>
            <p:cNvPr id="5" name="Freeform: Shape 4">
              <a:extLst>
                <a:ext uri="{FF2B5EF4-FFF2-40B4-BE49-F238E27FC236}">
                  <a16:creationId xmlns:a16="http://schemas.microsoft.com/office/drawing/2014/main" id="{45885E18-8B42-4930-811B-FBC87385AA6F}"/>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Review recommendations</a:t>
              </a:r>
            </a:p>
          </p:txBody>
        </p:sp>
        <p:sp>
          <p:nvSpPr>
            <p:cNvPr id="6" name="Freeform: Shape 5">
              <a:extLst>
                <a:ext uri="{FF2B5EF4-FFF2-40B4-BE49-F238E27FC236}">
                  <a16:creationId xmlns:a16="http://schemas.microsoft.com/office/drawing/2014/main" id="{DBE024EC-9989-46BF-BCA8-5B70080AC9AE}"/>
                </a:ext>
              </a:extLst>
            </p:cNvPr>
            <p:cNvSpPr/>
            <p:nvPr/>
          </p:nvSpPr>
          <p:spPr>
            <a:xfrm>
              <a:off x="918105"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Confirm commitment from participants</a:t>
              </a:r>
            </a:p>
          </p:txBody>
        </p:sp>
        <p:sp>
          <p:nvSpPr>
            <p:cNvPr id="7" name="Freeform: Shape 6">
              <a:extLst>
                <a:ext uri="{FF2B5EF4-FFF2-40B4-BE49-F238E27FC236}">
                  <a16:creationId xmlns:a16="http://schemas.microsoft.com/office/drawing/2014/main" id="{5C04DC56-D3C9-4118-9E4D-24E49E302B85}"/>
                </a:ext>
              </a:extLst>
            </p:cNvPr>
            <p:cNvSpPr/>
            <p:nvPr/>
          </p:nvSpPr>
          <p:spPr>
            <a:xfrm>
              <a:off x="4745994"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Schedule the implementation process </a:t>
              </a:r>
            </a:p>
          </p:txBody>
        </p:sp>
      </p:grpSp>
    </p:spTree>
    <p:extLst>
      <p:ext uri="{BB962C8B-B14F-4D97-AF65-F5344CB8AC3E}">
        <p14:creationId xmlns:p14="http://schemas.microsoft.com/office/powerpoint/2010/main" val="584368380"/>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F820A075-C262-4DEB-A262-3B59B3D40292}"/>
              </a:ext>
            </a:extLst>
          </p:cNvPr>
          <p:cNvSpPr>
            <a:spLocks noGrp="1"/>
          </p:cNvSpPr>
          <p:nvPr>
            <p:ph sz="quarter" idx="11"/>
          </p:nvPr>
        </p:nvSpPr>
        <p:spPr/>
        <p:txBody>
          <a:bodyPr/>
          <a:lstStyle/>
          <a:p>
            <a:endParaRPr lang="en-US"/>
          </a:p>
        </p:txBody>
      </p:sp>
      <p:sp>
        <p:nvSpPr>
          <p:cNvPr id="4813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463D9C07-15A3-4CE1-975E-3A1910953B4C}"/>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984956EC-8043-48E3-8184-5F7A11BEC5A0}"/>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Alec had a business in an area prone to severe weather</a:t>
              </a:r>
            </a:p>
          </p:txBody>
        </p:sp>
        <p:sp>
          <p:nvSpPr>
            <p:cNvPr id="5" name="Rectangle: Rounded Corners 4">
              <a:extLst>
                <a:ext uri="{FF2B5EF4-FFF2-40B4-BE49-F238E27FC236}">
                  <a16:creationId xmlns:a16="http://schemas.microsoft.com/office/drawing/2014/main" id="{CBCF3505-F697-41EC-A834-B78700EB17DC}"/>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C4082F57-CAB6-4656-B379-E6898A0DE756}"/>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He never established the ways that his business was vulnerable</a:t>
              </a:r>
            </a:p>
          </p:txBody>
        </p:sp>
        <p:sp>
          <p:nvSpPr>
            <p:cNvPr id="7" name="Rectangle: Rounded Corners 6">
              <a:extLst>
                <a:ext uri="{FF2B5EF4-FFF2-40B4-BE49-F238E27FC236}">
                  <a16:creationId xmlns:a16="http://schemas.microsoft.com/office/drawing/2014/main" id="{E9287EC0-B96D-4372-8398-AE46C03B629C}"/>
                </a:ext>
              </a:extLst>
            </p:cNvPr>
            <p:cNvSpPr/>
            <p:nvPr/>
          </p:nvSpPr>
          <p:spPr>
            <a:xfrm>
              <a:off x="850999" y="3955269"/>
              <a:ext cx="1023203" cy="1023203"/>
            </a:xfrm>
            <a:prstGeom prst="roundRect">
              <a:avLst>
                <a:gd name="adj" fmla="val 16670"/>
              </a:avLst>
            </a:prstGeom>
            <a:solidFill>
              <a:schemeClr val="accent2">
                <a:hueOff val="2340759"/>
                <a:satOff val="-2919"/>
                <a:lumOff val="686"/>
              </a:schemeClr>
            </a:solidFill>
          </p:spPr>
          <p:style>
            <a:lnRef idx="2">
              <a:schemeClr val="lt1">
                <a:hueOff val="0"/>
                <a:satOff val="0"/>
                <a:lumOff val="0"/>
                <a:alphaOff val="0"/>
              </a:schemeClr>
            </a:lnRef>
            <a:fillRef idx="1">
              <a:scrgbClr r="0" g="0" b="0"/>
            </a:fillRef>
            <a:effectRef idx="0">
              <a:schemeClr val="accent2">
                <a:hueOff val="2340759"/>
                <a:satOff val="-2919"/>
                <a:lumOff val="686"/>
                <a:alphaOff val="0"/>
              </a:schemeClr>
            </a:effectRef>
            <a:fontRef idx="minor">
              <a:schemeClr val="lt1"/>
            </a:fontRef>
          </p:style>
        </p:sp>
        <p:sp>
          <p:nvSpPr>
            <p:cNvPr id="8" name="Freeform: Shape 7">
              <a:extLst>
                <a:ext uri="{FF2B5EF4-FFF2-40B4-BE49-F238E27FC236}">
                  <a16:creationId xmlns:a16="http://schemas.microsoft.com/office/drawing/2014/main" id="{43347DDD-6F8A-4683-8778-FC4195271DA3}"/>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A large tornado swept through the city, but missed the Alec’s business</a:t>
              </a:r>
            </a:p>
          </p:txBody>
        </p:sp>
        <p:sp>
          <p:nvSpPr>
            <p:cNvPr id="9" name="Rectangle: Rounded Corners 8">
              <a:extLst>
                <a:ext uri="{FF2B5EF4-FFF2-40B4-BE49-F238E27FC236}">
                  <a16:creationId xmlns:a16="http://schemas.microsoft.com/office/drawing/2014/main" id="{FCC5DDFF-1BFE-4013-A4AA-75464A17D68E}"/>
                </a:ext>
              </a:extLst>
            </p:cNvPr>
            <p:cNvSpPr/>
            <p:nvPr/>
          </p:nvSpPr>
          <p:spPr>
            <a:xfrm>
              <a:off x="850999" y="5101257"/>
              <a:ext cx="1023203" cy="1023203"/>
            </a:xfrm>
            <a:prstGeom prst="roundRect">
              <a:avLst>
                <a:gd name="adj" fmla="val 16670"/>
              </a:avLst>
            </a:prstGeom>
            <a:solidFill>
              <a:schemeClr val="accent2">
                <a:hueOff val="4681519"/>
                <a:satOff val="-5839"/>
                <a:lumOff val="1373"/>
              </a:schemeClr>
            </a:solidFill>
          </p:spPr>
          <p:style>
            <a:lnRef idx="2">
              <a:schemeClr val="lt1">
                <a:hueOff val="0"/>
                <a:satOff val="0"/>
                <a:lumOff val="0"/>
                <a:alphaOff val="0"/>
              </a:schemeClr>
            </a:lnRef>
            <a:fillRef idx="1">
              <a:scrgbClr r="0" g="0" b="0"/>
            </a:fillRef>
            <a:effectRef idx="0">
              <a:schemeClr val="accent2">
                <a:hueOff val="4681519"/>
                <a:satOff val="-5839"/>
                <a:lumOff val="1373"/>
                <a:alphaOff val="0"/>
              </a:schemeClr>
            </a:effectRef>
            <a:fontRef idx="minor">
              <a:schemeClr val="lt1"/>
            </a:fontRef>
          </p:style>
        </p:sp>
        <p:sp>
          <p:nvSpPr>
            <p:cNvPr id="10" name="Freeform: Shape 9">
              <a:extLst>
                <a:ext uri="{FF2B5EF4-FFF2-40B4-BE49-F238E27FC236}">
                  <a16:creationId xmlns:a16="http://schemas.microsoft.com/office/drawing/2014/main" id="{68340A6F-7639-43CB-A7AA-7DA96197E073}"/>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Damage to city’s infrastructure led to flooding in his building</a:t>
              </a:r>
            </a:p>
          </p:txBody>
        </p:sp>
      </p:gr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Information gathered needs to be ________.</a:t>
            </a:r>
          </a:p>
          <a:p>
            <a:pPr marL="690563" lvl="0">
              <a:lnSpc>
                <a:spcPct val="115000"/>
              </a:lnSpc>
              <a:spcBef>
                <a:spcPts val="0"/>
              </a:spcBef>
              <a:spcAft>
                <a:spcPts val="0"/>
              </a:spcAft>
              <a:buFont typeface="+mj-lt"/>
              <a:buAutoNum type="alphaLcParenR"/>
            </a:pPr>
            <a:r>
              <a:rPr lang="en-US" dirty="0">
                <a:ea typeface="Times New Roman"/>
                <a:cs typeface="Times New Roman"/>
              </a:rPr>
              <a:t>Specific</a:t>
            </a:r>
          </a:p>
          <a:p>
            <a:pPr marL="690563" lvl="0">
              <a:lnSpc>
                <a:spcPct val="115000"/>
              </a:lnSpc>
              <a:spcBef>
                <a:spcPts val="0"/>
              </a:spcBef>
              <a:spcAft>
                <a:spcPts val="0"/>
              </a:spcAft>
              <a:buFont typeface="+mj-lt"/>
              <a:buAutoNum type="alphaLcParenR"/>
            </a:pPr>
            <a:r>
              <a:rPr lang="en-US" dirty="0">
                <a:ea typeface="Times New Roman"/>
                <a:cs typeface="Times New Roman"/>
              </a:rPr>
              <a:t>Important</a:t>
            </a:r>
          </a:p>
          <a:p>
            <a:pPr marL="690563" lvl="0">
              <a:lnSpc>
                <a:spcPct val="115000"/>
              </a:lnSpc>
              <a:spcBef>
                <a:spcPts val="0"/>
              </a:spcBef>
              <a:spcAft>
                <a:spcPts val="0"/>
              </a:spcAft>
              <a:buFont typeface="+mj-lt"/>
              <a:buAutoNum type="alphaLcParenR"/>
            </a:pPr>
            <a:r>
              <a:rPr lang="en-US" dirty="0">
                <a:ea typeface="Times New Roman"/>
                <a:cs typeface="Times New Roman"/>
              </a:rPr>
              <a:t>Broad</a:t>
            </a:r>
          </a:p>
          <a:p>
            <a:pPr marL="690563" lvl="0">
              <a:lnSpc>
                <a:spcPct val="115000"/>
              </a:lnSpc>
              <a:spcBef>
                <a:spcPts val="0"/>
              </a:spcBef>
              <a:spcAft>
                <a:spcPts val="1000"/>
              </a:spcAft>
              <a:buFont typeface="+mj-lt"/>
              <a:buAutoNum type="alphaLcParenR"/>
            </a:pPr>
            <a:r>
              <a:rPr lang="en-US" dirty="0">
                <a:ea typeface="Times New Roman"/>
                <a:cs typeface="Times New Roman"/>
              </a:rPr>
              <a:t>New</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Which method of research is typically used in the business impact analysis?</a:t>
            </a:r>
          </a:p>
          <a:p>
            <a:pPr marL="690563" lvl="0">
              <a:lnSpc>
                <a:spcPct val="115000"/>
              </a:lnSpc>
              <a:spcBef>
                <a:spcPts val="0"/>
              </a:spcBef>
              <a:spcAft>
                <a:spcPts val="0"/>
              </a:spcAft>
              <a:buFont typeface="+mj-lt"/>
              <a:buAutoNum type="alphaLcParenR"/>
            </a:pPr>
            <a:r>
              <a:rPr lang="en-US" dirty="0">
                <a:ea typeface="Times New Roman"/>
                <a:cs typeface="Times New Roman"/>
              </a:rPr>
              <a:t>Report</a:t>
            </a:r>
          </a:p>
          <a:p>
            <a:pPr marL="690563" lvl="0">
              <a:lnSpc>
                <a:spcPct val="115000"/>
              </a:lnSpc>
              <a:spcBef>
                <a:spcPts val="0"/>
              </a:spcBef>
              <a:spcAft>
                <a:spcPts val="0"/>
              </a:spcAft>
              <a:buFont typeface="+mj-lt"/>
              <a:buAutoNum type="alphaLcParenR"/>
            </a:pPr>
            <a:r>
              <a:rPr lang="en-US" dirty="0">
                <a:ea typeface="Times New Roman"/>
                <a:cs typeface="Times New Roman"/>
              </a:rPr>
              <a:t>Research</a:t>
            </a:r>
          </a:p>
          <a:p>
            <a:pPr marL="690563" lvl="0">
              <a:lnSpc>
                <a:spcPct val="115000"/>
              </a:lnSpc>
              <a:spcBef>
                <a:spcPts val="0"/>
              </a:spcBef>
              <a:spcAft>
                <a:spcPts val="0"/>
              </a:spcAft>
              <a:buFont typeface="+mj-lt"/>
              <a:buAutoNum type="alphaLcParenR"/>
            </a:pPr>
            <a:r>
              <a:rPr lang="en-US" dirty="0">
                <a:ea typeface="Times New Roman"/>
                <a:cs typeface="Times New Roman"/>
              </a:rPr>
              <a:t>Interview</a:t>
            </a:r>
          </a:p>
          <a:p>
            <a:pPr marL="690563" lvl="0">
              <a:lnSpc>
                <a:spcPct val="115000"/>
              </a:lnSpc>
              <a:spcBef>
                <a:spcPts val="0"/>
              </a:spcBef>
              <a:spcAft>
                <a:spcPts val="1000"/>
              </a:spcAft>
              <a:buFont typeface="+mj-lt"/>
              <a:buAutoNum type="alphaLcParenR"/>
            </a:pPr>
            <a:r>
              <a:rPr lang="en-US" dirty="0">
                <a:ea typeface="Times New Roman"/>
                <a:cs typeface="Times New Roman"/>
              </a:rPr>
              <a:t>Conference calls</a:t>
            </a:r>
          </a:p>
          <a:p>
            <a:endParaRPr lang="en-US"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becomes a potential emergency?</a:t>
            </a:r>
          </a:p>
          <a:p>
            <a:pPr marL="690563" lvl="0">
              <a:lnSpc>
                <a:spcPct val="115000"/>
              </a:lnSpc>
              <a:spcBef>
                <a:spcPts val="0"/>
              </a:spcBef>
              <a:spcAft>
                <a:spcPts val="0"/>
              </a:spcAft>
              <a:buFont typeface="+mj-lt"/>
              <a:buAutoNum type="alphaLcParenR"/>
            </a:pPr>
            <a:r>
              <a:rPr lang="en-US" dirty="0">
                <a:ea typeface="Times New Roman"/>
                <a:cs typeface="Times New Roman"/>
              </a:rPr>
              <a:t>Threat</a:t>
            </a:r>
          </a:p>
          <a:p>
            <a:pPr marL="690563" lvl="0">
              <a:lnSpc>
                <a:spcPct val="115000"/>
              </a:lnSpc>
              <a:spcBef>
                <a:spcPts val="0"/>
              </a:spcBef>
              <a:spcAft>
                <a:spcPts val="0"/>
              </a:spcAft>
              <a:buFont typeface="+mj-lt"/>
              <a:buAutoNum type="alphaLcParenR"/>
            </a:pPr>
            <a:r>
              <a:rPr lang="en-US" dirty="0">
                <a:ea typeface="Times New Roman"/>
                <a:cs typeface="Times New Roman"/>
              </a:rPr>
              <a:t>Vulnerability</a:t>
            </a:r>
          </a:p>
          <a:p>
            <a:pPr marL="690563" lvl="0">
              <a:lnSpc>
                <a:spcPct val="115000"/>
              </a:lnSpc>
              <a:spcBef>
                <a:spcPts val="0"/>
              </a:spcBef>
              <a:spcAft>
                <a:spcPts val="0"/>
              </a:spcAft>
              <a:buFont typeface="+mj-lt"/>
              <a:buAutoNum type="alphaLcParenR"/>
            </a:pPr>
            <a:r>
              <a:rPr lang="en-US" dirty="0">
                <a:ea typeface="Times New Roman"/>
                <a:cs typeface="Times New Roman"/>
              </a:rPr>
              <a:t>Risk</a:t>
            </a:r>
          </a:p>
          <a:p>
            <a:pPr marL="690563" lvl="0">
              <a:lnSpc>
                <a:spcPct val="115000"/>
              </a:lnSpc>
              <a:spcBef>
                <a:spcPts val="0"/>
              </a:spcBef>
              <a:spcAft>
                <a:spcPts val="1000"/>
              </a:spcAft>
              <a:buFont typeface="+mj-lt"/>
              <a:buAutoNum type="alphaLcParenR"/>
            </a:pPr>
            <a:r>
              <a:rPr lang="en-US" dirty="0">
                <a:ea typeface="Times New Roman"/>
                <a:cs typeface="Times New Roman"/>
              </a:rPr>
              <a:t>Hazard</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Which threat is likely to cause the vulnerability of a power outage?</a:t>
            </a:r>
          </a:p>
          <a:p>
            <a:pPr marL="690563" lvl="0">
              <a:lnSpc>
                <a:spcPct val="115000"/>
              </a:lnSpc>
              <a:spcBef>
                <a:spcPts val="0"/>
              </a:spcBef>
              <a:spcAft>
                <a:spcPts val="0"/>
              </a:spcAft>
              <a:buFont typeface="+mj-lt"/>
              <a:buAutoNum type="alphaLcParenR"/>
            </a:pPr>
            <a:r>
              <a:rPr lang="en-US" dirty="0">
                <a:ea typeface="Times New Roman"/>
                <a:cs typeface="Times New Roman"/>
              </a:rPr>
              <a:t>Hacking</a:t>
            </a:r>
          </a:p>
          <a:p>
            <a:pPr marL="690563" lvl="0">
              <a:lnSpc>
                <a:spcPct val="115000"/>
              </a:lnSpc>
              <a:spcBef>
                <a:spcPts val="0"/>
              </a:spcBef>
              <a:spcAft>
                <a:spcPts val="0"/>
              </a:spcAft>
              <a:buFont typeface="+mj-lt"/>
              <a:buAutoNum type="alphaLcParenR"/>
            </a:pPr>
            <a:r>
              <a:rPr lang="en-US" dirty="0">
                <a:ea typeface="Times New Roman"/>
                <a:cs typeface="Times New Roman"/>
              </a:rPr>
              <a:t>Untrained employees</a:t>
            </a:r>
          </a:p>
          <a:p>
            <a:pPr marL="690563" lvl="0">
              <a:lnSpc>
                <a:spcPct val="115000"/>
              </a:lnSpc>
              <a:spcBef>
                <a:spcPts val="0"/>
              </a:spcBef>
              <a:spcAft>
                <a:spcPts val="0"/>
              </a:spcAft>
              <a:buFont typeface="+mj-lt"/>
              <a:buAutoNum type="alphaLcParenR"/>
            </a:pPr>
            <a:r>
              <a:rPr lang="en-US" dirty="0">
                <a:ea typeface="Times New Roman"/>
                <a:cs typeface="Times New Roman"/>
              </a:rPr>
              <a:t>Economic change</a:t>
            </a:r>
          </a:p>
          <a:p>
            <a:pPr marL="690563" lvl="0">
              <a:lnSpc>
                <a:spcPct val="115000"/>
              </a:lnSpc>
              <a:spcBef>
                <a:spcPts val="0"/>
              </a:spcBef>
              <a:spcAft>
                <a:spcPts val="1000"/>
              </a:spcAft>
              <a:buFont typeface="+mj-lt"/>
              <a:buAutoNum type="alphaLcParenR"/>
            </a:pPr>
            <a:r>
              <a:rPr lang="en-US" dirty="0">
                <a:ea typeface="Times New Roman"/>
                <a:cs typeface="Times New Roman"/>
              </a:rPr>
              <a:t>Tornado</a:t>
            </a:r>
          </a:p>
          <a:p>
            <a:endParaRPr lang="en-US" dirty="0"/>
          </a:p>
        </p:txBody>
      </p:sp>
    </p:spTree>
    <p:extLst>
      <p:ext uri="{BB962C8B-B14F-4D97-AF65-F5344CB8AC3E}">
        <p14:creationId xmlns:p14="http://schemas.microsoft.com/office/powerpoint/2010/main" val="2089652649"/>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the first step to analyze information?</a:t>
            </a:r>
          </a:p>
          <a:p>
            <a:pPr marL="690563" lvl="0">
              <a:lnSpc>
                <a:spcPct val="115000"/>
              </a:lnSpc>
              <a:spcBef>
                <a:spcPts val="0"/>
              </a:spcBef>
              <a:spcAft>
                <a:spcPts val="0"/>
              </a:spcAft>
              <a:buFont typeface="+mj-lt"/>
              <a:buAutoNum type="alphaLcParenR"/>
            </a:pPr>
            <a:r>
              <a:rPr lang="en-US" dirty="0">
                <a:ea typeface="Times New Roman"/>
                <a:cs typeface="Times New Roman"/>
              </a:rPr>
              <a:t>Ask questions</a:t>
            </a:r>
          </a:p>
          <a:p>
            <a:pPr marL="690563" lvl="0">
              <a:lnSpc>
                <a:spcPct val="115000"/>
              </a:lnSpc>
              <a:spcBef>
                <a:spcPts val="0"/>
              </a:spcBef>
              <a:spcAft>
                <a:spcPts val="0"/>
              </a:spcAft>
              <a:buFont typeface="+mj-lt"/>
              <a:buAutoNum type="alphaLcParenR"/>
            </a:pPr>
            <a:r>
              <a:rPr lang="en-US" dirty="0">
                <a:ea typeface="Times New Roman"/>
                <a:cs typeface="Times New Roman"/>
              </a:rPr>
              <a:t>Verify</a:t>
            </a:r>
          </a:p>
          <a:p>
            <a:pPr marL="690563" lvl="0">
              <a:lnSpc>
                <a:spcPct val="115000"/>
              </a:lnSpc>
              <a:spcBef>
                <a:spcPts val="0"/>
              </a:spcBef>
              <a:spcAft>
                <a:spcPts val="0"/>
              </a:spcAft>
              <a:buFont typeface="+mj-lt"/>
              <a:buAutoNum type="alphaLcParenR"/>
            </a:pPr>
            <a:r>
              <a:rPr lang="en-US" dirty="0">
                <a:ea typeface="Times New Roman"/>
                <a:cs typeface="Times New Roman"/>
              </a:rPr>
              <a:t>Set priorities </a:t>
            </a:r>
          </a:p>
          <a:p>
            <a:pPr marL="690563" lvl="0">
              <a:lnSpc>
                <a:spcPct val="115000"/>
              </a:lnSpc>
              <a:spcBef>
                <a:spcPts val="0"/>
              </a:spcBef>
              <a:spcAft>
                <a:spcPts val="1000"/>
              </a:spcAft>
              <a:buFont typeface="+mj-lt"/>
              <a:buAutoNum type="alphaLcParenR"/>
            </a:pPr>
            <a:r>
              <a:rPr lang="en-US" dirty="0">
                <a:ea typeface="Times New Roman"/>
                <a:cs typeface="Times New Roman"/>
              </a:rPr>
              <a:t>Gather data</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the best method to verify data?</a:t>
            </a:r>
          </a:p>
          <a:p>
            <a:pPr marL="690563" lvl="0">
              <a:lnSpc>
                <a:spcPct val="115000"/>
              </a:lnSpc>
              <a:spcBef>
                <a:spcPts val="0"/>
              </a:spcBef>
              <a:spcAft>
                <a:spcPts val="0"/>
              </a:spcAft>
              <a:buFont typeface="+mj-lt"/>
              <a:buAutoNum type="alphaLcParenR"/>
            </a:pPr>
            <a:r>
              <a:rPr lang="en-US" dirty="0">
                <a:ea typeface="Times New Roman"/>
                <a:cs typeface="Times New Roman"/>
              </a:rPr>
              <a:t>Group interview</a:t>
            </a:r>
          </a:p>
          <a:p>
            <a:pPr marL="690563" lvl="0">
              <a:lnSpc>
                <a:spcPct val="115000"/>
              </a:lnSpc>
              <a:spcBef>
                <a:spcPts val="0"/>
              </a:spcBef>
              <a:spcAft>
                <a:spcPts val="0"/>
              </a:spcAft>
              <a:buFont typeface="+mj-lt"/>
              <a:buAutoNum type="alphaLcParenR"/>
            </a:pPr>
            <a:r>
              <a:rPr lang="en-US" dirty="0">
                <a:ea typeface="Times New Roman"/>
                <a:cs typeface="Times New Roman"/>
              </a:rPr>
              <a:t>Questionnaire</a:t>
            </a:r>
          </a:p>
          <a:p>
            <a:pPr marL="690563" lvl="0">
              <a:lnSpc>
                <a:spcPct val="115000"/>
              </a:lnSpc>
              <a:spcBef>
                <a:spcPts val="0"/>
              </a:spcBef>
              <a:spcAft>
                <a:spcPts val="0"/>
              </a:spcAft>
              <a:buFont typeface="+mj-lt"/>
              <a:buAutoNum type="alphaLcParenR"/>
            </a:pPr>
            <a:r>
              <a:rPr lang="en-US" dirty="0">
                <a:ea typeface="Times New Roman"/>
                <a:cs typeface="Times New Roman"/>
              </a:rPr>
              <a:t>Face-to-face interview</a:t>
            </a:r>
          </a:p>
          <a:p>
            <a:pPr marL="690563" lvl="0">
              <a:lnSpc>
                <a:spcPct val="115000"/>
              </a:lnSpc>
              <a:spcBef>
                <a:spcPts val="0"/>
              </a:spcBef>
              <a:spcAft>
                <a:spcPts val="1000"/>
              </a:spcAft>
              <a:buFont typeface="+mj-lt"/>
              <a:buAutoNum type="alphaLcParenR"/>
            </a:pPr>
            <a:r>
              <a:rPr lang="en-US" dirty="0">
                <a:ea typeface="Times New Roman"/>
                <a:cs typeface="Times New Roman"/>
              </a:rPr>
              <a:t>Research </a:t>
            </a:r>
          </a:p>
        </p:txBody>
      </p:sp>
    </p:spTree>
    <p:extLst>
      <p:ext uri="{BB962C8B-B14F-4D97-AF65-F5344CB8AC3E}">
        <p14:creationId xmlns:p14="http://schemas.microsoft.com/office/powerpoint/2010/main" val="2089652649"/>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5029200"/>
          </a:xfrm>
        </p:spPr>
        <p:txBody>
          <a:bodyPr>
            <a:normAutofit fontScale="85000" lnSpcReduction="20000"/>
          </a:bodyPr>
          <a:lstStyle/>
          <a:p>
            <a:pPr marL="288925" lvl="0" indent="-288925">
              <a:lnSpc>
                <a:spcPct val="115000"/>
              </a:lnSpc>
              <a:spcBef>
                <a:spcPts val="0"/>
              </a:spcBef>
              <a:spcAft>
                <a:spcPts val="1000"/>
              </a:spcAft>
              <a:buFont typeface="+mj-lt"/>
              <a:buAutoNum type="arabicPeriod" startAt="7"/>
            </a:pPr>
            <a:r>
              <a:rPr lang="en-US" dirty="0">
                <a:ea typeface="Times New Roman"/>
                <a:cs typeface="Times New Roman"/>
              </a:rPr>
              <a:t>What do you need before implementation?</a:t>
            </a:r>
          </a:p>
          <a:p>
            <a:pPr marL="690563" lvl="0">
              <a:lnSpc>
                <a:spcPct val="115000"/>
              </a:lnSpc>
              <a:spcBef>
                <a:spcPts val="0"/>
              </a:spcBef>
              <a:spcAft>
                <a:spcPts val="0"/>
              </a:spcAft>
              <a:buFont typeface="+mj-lt"/>
              <a:buAutoNum type="alphaLcParenR"/>
            </a:pPr>
            <a:r>
              <a:rPr lang="en-US" dirty="0">
                <a:ea typeface="Times New Roman"/>
                <a:cs typeface="Times New Roman"/>
              </a:rPr>
              <a:t>Support of superiors</a:t>
            </a:r>
          </a:p>
          <a:p>
            <a:pPr marL="690563" lvl="0">
              <a:lnSpc>
                <a:spcPct val="115000"/>
              </a:lnSpc>
              <a:spcBef>
                <a:spcPts val="0"/>
              </a:spcBef>
              <a:spcAft>
                <a:spcPts val="0"/>
              </a:spcAft>
              <a:buFont typeface="+mj-lt"/>
              <a:buAutoNum type="alphaLcParenR"/>
            </a:pPr>
            <a:r>
              <a:rPr lang="en-US" dirty="0">
                <a:ea typeface="Times New Roman"/>
                <a:cs typeface="Times New Roman"/>
              </a:rPr>
              <a:t>Review </a:t>
            </a:r>
          </a:p>
          <a:p>
            <a:pPr marL="690563" lvl="0">
              <a:lnSpc>
                <a:spcPct val="115000"/>
              </a:lnSpc>
              <a:spcBef>
                <a:spcPts val="0"/>
              </a:spcBef>
              <a:spcAft>
                <a:spcPts val="0"/>
              </a:spcAft>
              <a:buFont typeface="+mj-lt"/>
              <a:buAutoNum type="alphaLcParenR"/>
            </a:pPr>
            <a:r>
              <a:rPr lang="en-US" dirty="0">
                <a:ea typeface="Times New Roman"/>
                <a:cs typeface="Times New Roman"/>
              </a:rPr>
              <a:t>Schedule</a:t>
            </a:r>
          </a:p>
          <a:p>
            <a:pPr marL="690563" lvl="0">
              <a:lnSpc>
                <a:spcPct val="115000"/>
              </a:lnSpc>
              <a:spcBef>
                <a:spcPts val="0"/>
              </a:spcBef>
              <a:spcAft>
                <a:spcPts val="1000"/>
              </a:spcAft>
              <a:buFont typeface="+mj-lt"/>
              <a:buAutoNum type="alphaLcParenR"/>
            </a:pPr>
            <a:r>
              <a:rPr lang="en-US" dirty="0">
                <a:ea typeface="Times New Roman"/>
                <a:cs typeface="Times New Roman"/>
              </a:rPr>
              <a:t>Communication</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necessary after implementation?</a:t>
            </a:r>
          </a:p>
          <a:p>
            <a:pPr marL="690563" lvl="0">
              <a:lnSpc>
                <a:spcPct val="115000"/>
              </a:lnSpc>
              <a:spcBef>
                <a:spcPts val="0"/>
              </a:spcBef>
              <a:spcAft>
                <a:spcPts val="0"/>
              </a:spcAft>
              <a:buFont typeface="+mj-lt"/>
              <a:buAutoNum type="alphaLcParenR"/>
            </a:pPr>
            <a:r>
              <a:rPr lang="en-US" dirty="0">
                <a:ea typeface="Times New Roman"/>
                <a:cs typeface="Times New Roman"/>
              </a:rPr>
              <a:t>Schedule</a:t>
            </a:r>
          </a:p>
          <a:p>
            <a:pPr marL="690563" lvl="0">
              <a:lnSpc>
                <a:spcPct val="115000"/>
              </a:lnSpc>
              <a:spcBef>
                <a:spcPts val="0"/>
              </a:spcBef>
              <a:spcAft>
                <a:spcPts val="0"/>
              </a:spcAft>
              <a:buFont typeface="+mj-lt"/>
              <a:buAutoNum type="alphaLcParenR"/>
            </a:pPr>
            <a:r>
              <a:rPr lang="en-US" dirty="0">
                <a:ea typeface="Times New Roman"/>
                <a:cs typeface="Times New Roman"/>
              </a:rPr>
              <a:t>Communication</a:t>
            </a:r>
          </a:p>
          <a:p>
            <a:pPr marL="690563" lvl="0">
              <a:lnSpc>
                <a:spcPct val="115000"/>
              </a:lnSpc>
              <a:spcBef>
                <a:spcPts val="0"/>
              </a:spcBef>
              <a:spcAft>
                <a:spcPts val="0"/>
              </a:spcAft>
              <a:buFont typeface="+mj-lt"/>
              <a:buAutoNum type="alphaLcParenR"/>
            </a:pPr>
            <a:r>
              <a:rPr lang="en-US" dirty="0">
                <a:ea typeface="Times New Roman"/>
                <a:cs typeface="Times New Roman"/>
              </a:rPr>
              <a:t>Review </a:t>
            </a:r>
          </a:p>
          <a:p>
            <a:pPr marL="690563" lvl="0">
              <a:lnSpc>
                <a:spcPct val="115000"/>
              </a:lnSpc>
              <a:spcBef>
                <a:spcPts val="0"/>
              </a:spcBef>
              <a:spcAft>
                <a:spcPts val="1000"/>
              </a:spcAft>
              <a:buFont typeface="+mj-lt"/>
              <a:buAutoNum type="alphaLcParenR"/>
            </a:pPr>
            <a:r>
              <a:rPr lang="en-US" dirty="0">
                <a:ea typeface="Times New Roman"/>
                <a:cs typeface="Times New Roman"/>
              </a:rPr>
              <a:t>Communication and review</a:t>
            </a:r>
          </a:p>
        </p:txBody>
      </p:sp>
    </p:spTree>
    <p:extLst>
      <p:ext uri="{BB962C8B-B14F-4D97-AF65-F5344CB8AC3E}">
        <p14:creationId xmlns:p14="http://schemas.microsoft.com/office/powerpoint/2010/main" val="2089652649"/>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damaged the infrastructure?</a:t>
            </a:r>
          </a:p>
          <a:p>
            <a:pPr marL="690563" lvl="0">
              <a:lnSpc>
                <a:spcPct val="115000"/>
              </a:lnSpc>
              <a:spcBef>
                <a:spcPts val="0"/>
              </a:spcBef>
              <a:spcAft>
                <a:spcPts val="0"/>
              </a:spcAft>
              <a:buFont typeface="+mj-lt"/>
              <a:buAutoNum type="alphaLcParenR"/>
            </a:pPr>
            <a:r>
              <a:rPr lang="en-US" dirty="0">
                <a:ea typeface="Times New Roman"/>
                <a:cs typeface="Times New Roman"/>
              </a:rPr>
              <a:t>Mold</a:t>
            </a:r>
          </a:p>
          <a:p>
            <a:pPr marL="690563" lvl="0">
              <a:lnSpc>
                <a:spcPct val="115000"/>
              </a:lnSpc>
              <a:spcBef>
                <a:spcPts val="0"/>
              </a:spcBef>
              <a:spcAft>
                <a:spcPts val="0"/>
              </a:spcAft>
              <a:buFont typeface="+mj-lt"/>
              <a:buAutoNum type="alphaLcParenR"/>
            </a:pPr>
            <a:r>
              <a:rPr lang="en-US" dirty="0">
                <a:ea typeface="Times New Roman"/>
                <a:cs typeface="Times New Roman"/>
              </a:rPr>
              <a:t>Tornado</a:t>
            </a:r>
          </a:p>
          <a:p>
            <a:pPr marL="690563" lvl="0">
              <a:lnSpc>
                <a:spcPct val="115000"/>
              </a:lnSpc>
              <a:spcBef>
                <a:spcPts val="0"/>
              </a:spcBef>
              <a:spcAft>
                <a:spcPts val="0"/>
              </a:spcAft>
              <a:buFont typeface="+mj-lt"/>
              <a:buAutoNum type="alphaLcParenR"/>
            </a:pPr>
            <a:r>
              <a:rPr lang="en-US" dirty="0">
                <a:ea typeface="Times New Roman"/>
                <a:cs typeface="Times New Roman"/>
              </a:rPr>
              <a:t>Hurricane</a:t>
            </a:r>
          </a:p>
          <a:p>
            <a:pPr marL="690563" lvl="0">
              <a:lnSpc>
                <a:spcPct val="115000"/>
              </a:lnSpc>
              <a:spcBef>
                <a:spcPts val="0"/>
              </a:spcBef>
              <a:spcAft>
                <a:spcPts val="1000"/>
              </a:spcAft>
              <a:buFont typeface="+mj-lt"/>
              <a:buAutoNum type="alphaLcParenR"/>
            </a:pPr>
            <a:r>
              <a:rPr lang="en-US" dirty="0">
                <a:ea typeface="Times New Roman"/>
                <a:cs typeface="Times New Roman"/>
              </a:rPr>
              <a:t>Flooding</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did Alec never consider a threat to the business?</a:t>
            </a:r>
          </a:p>
          <a:p>
            <a:pPr marL="690563" lvl="0">
              <a:lnSpc>
                <a:spcPct val="115000"/>
              </a:lnSpc>
              <a:spcBef>
                <a:spcPts val="0"/>
              </a:spcBef>
              <a:spcAft>
                <a:spcPts val="0"/>
              </a:spcAft>
              <a:buFont typeface="+mj-lt"/>
              <a:buAutoNum type="alphaLcParenR"/>
            </a:pPr>
            <a:r>
              <a:rPr lang="en-US" dirty="0">
                <a:ea typeface="Times New Roman"/>
                <a:cs typeface="Times New Roman"/>
              </a:rPr>
              <a:t>Mold</a:t>
            </a:r>
          </a:p>
          <a:p>
            <a:pPr marL="690563" lvl="0">
              <a:lnSpc>
                <a:spcPct val="115000"/>
              </a:lnSpc>
              <a:spcBef>
                <a:spcPts val="0"/>
              </a:spcBef>
              <a:spcAft>
                <a:spcPts val="0"/>
              </a:spcAft>
              <a:buFont typeface="+mj-lt"/>
              <a:buAutoNum type="alphaLcParenR"/>
            </a:pPr>
            <a:r>
              <a:rPr lang="en-US" dirty="0">
                <a:ea typeface="Times New Roman"/>
                <a:cs typeface="Times New Roman"/>
              </a:rPr>
              <a:t>Tornado</a:t>
            </a:r>
          </a:p>
          <a:p>
            <a:pPr marL="690563" lvl="0">
              <a:lnSpc>
                <a:spcPct val="115000"/>
              </a:lnSpc>
              <a:spcBef>
                <a:spcPts val="0"/>
              </a:spcBef>
              <a:spcAft>
                <a:spcPts val="0"/>
              </a:spcAft>
              <a:buFont typeface="+mj-lt"/>
              <a:buAutoNum type="alphaLcParenR"/>
            </a:pPr>
            <a:r>
              <a:rPr lang="en-US" dirty="0">
                <a:ea typeface="Times New Roman"/>
                <a:cs typeface="Times New Roman"/>
              </a:rPr>
              <a:t>Hurricane</a:t>
            </a:r>
          </a:p>
          <a:p>
            <a:pPr marL="690563" lvl="0">
              <a:lnSpc>
                <a:spcPct val="115000"/>
              </a:lnSpc>
              <a:spcBef>
                <a:spcPts val="0"/>
              </a:spcBef>
              <a:spcAft>
                <a:spcPts val="1000"/>
              </a:spcAft>
              <a:buFont typeface="+mj-lt"/>
              <a:buAutoNum type="alphaLcParenR"/>
            </a:pPr>
            <a:r>
              <a:rPr lang="en-US" dirty="0">
                <a:ea typeface="Times New Roman"/>
                <a:cs typeface="Times New Roman"/>
              </a:rPr>
              <a:t>Flooding</a:t>
            </a:r>
          </a:p>
        </p:txBody>
      </p:sp>
    </p:spTree>
    <p:extLst>
      <p:ext uri="{BB962C8B-B14F-4D97-AF65-F5344CB8AC3E}">
        <p14:creationId xmlns:p14="http://schemas.microsoft.com/office/powerpoint/2010/main" val="2089652649"/>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Information gathered needs to be ________.</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Specific</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Important</a:t>
            </a:r>
          </a:p>
          <a:p>
            <a:pPr marL="690563" lvl="0">
              <a:lnSpc>
                <a:spcPct val="115000"/>
              </a:lnSpc>
              <a:spcBef>
                <a:spcPts val="0"/>
              </a:spcBef>
              <a:spcAft>
                <a:spcPts val="0"/>
              </a:spcAft>
              <a:buFont typeface="+mj-lt"/>
              <a:buAutoNum type="alphaLcParenR"/>
            </a:pPr>
            <a:r>
              <a:rPr lang="en-US" dirty="0">
                <a:ea typeface="Times New Roman"/>
                <a:cs typeface="Times New Roman"/>
              </a:rPr>
              <a:t>Broad</a:t>
            </a:r>
          </a:p>
          <a:p>
            <a:pPr marL="690563" lvl="0">
              <a:lnSpc>
                <a:spcPct val="115000"/>
              </a:lnSpc>
              <a:spcBef>
                <a:spcPts val="0"/>
              </a:spcBef>
              <a:spcAft>
                <a:spcPts val="1000"/>
              </a:spcAft>
              <a:buFont typeface="+mj-lt"/>
              <a:buAutoNum type="alphaLcParenR"/>
            </a:pPr>
            <a:r>
              <a:rPr lang="en-US" dirty="0">
                <a:ea typeface="Times New Roman"/>
                <a:cs typeface="Times New Roman"/>
              </a:rPr>
              <a:t>New</a:t>
            </a:r>
          </a:p>
          <a:p>
            <a:pPr marL="347663" marR="0" indent="-4763">
              <a:lnSpc>
                <a:spcPct val="115000"/>
              </a:lnSpc>
              <a:spcBef>
                <a:spcPts val="0"/>
              </a:spcBef>
              <a:spcAft>
                <a:spcPts val="1000"/>
              </a:spcAft>
            </a:pPr>
            <a:r>
              <a:rPr lang="en-US" dirty="0">
                <a:solidFill>
                  <a:srgbClr val="FF0000"/>
                </a:solidFill>
                <a:ea typeface="Times New Roman"/>
                <a:cs typeface="Times New Roman"/>
              </a:rPr>
              <a:t>The information gathered for a business impact analysis needs to be specific. It should focus on a specific critical function.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Which method of research is typically used in the business impact analysis?</a:t>
            </a:r>
          </a:p>
          <a:p>
            <a:pPr marL="690563" lvl="0">
              <a:lnSpc>
                <a:spcPct val="115000"/>
              </a:lnSpc>
              <a:spcBef>
                <a:spcPts val="0"/>
              </a:spcBef>
              <a:spcAft>
                <a:spcPts val="0"/>
              </a:spcAft>
              <a:buFont typeface="+mj-lt"/>
              <a:buAutoNum type="alphaLcParenR"/>
            </a:pPr>
            <a:r>
              <a:rPr lang="en-US" dirty="0">
                <a:ea typeface="Times New Roman"/>
                <a:cs typeface="Times New Roman"/>
              </a:rPr>
              <a:t>Report</a:t>
            </a:r>
          </a:p>
          <a:p>
            <a:pPr marL="690563" lvl="0">
              <a:lnSpc>
                <a:spcPct val="115000"/>
              </a:lnSpc>
              <a:spcBef>
                <a:spcPts val="0"/>
              </a:spcBef>
              <a:spcAft>
                <a:spcPts val="0"/>
              </a:spcAft>
              <a:buFont typeface="+mj-lt"/>
              <a:buAutoNum type="alphaLcParenR"/>
            </a:pPr>
            <a:r>
              <a:rPr lang="en-US" dirty="0">
                <a:ea typeface="Times New Roman"/>
                <a:cs typeface="Times New Roman"/>
              </a:rPr>
              <a:t>Research</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Interview</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Conference calls</a:t>
            </a:r>
          </a:p>
          <a:p>
            <a:pPr marL="347663" marR="0" indent="-4763">
              <a:lnSpc>
                <a:spcPct val="115000"/>
              </a:lnSpc>
              <a:spcBef>
                <a:spcPts val="0"/>
              </a:spcBef>
              <a:spcAft>
                <a:spcPts val="1000"/>
              </a:spcAft>
            </a:pPr>
            <a:r>
              <a:rPr lang="en-US" dirty="0">
                <a:solidFill>
                  <a:srgbClr val="FF0000"/>
                </a:solidFill>
                <a:ea typeface="Times New Roman"/>
                <a:cs typeface="Times New Roman"/>
              </a:rPr>
              <a:t>Interviews and questionnaires are the main sources of research. They allow control of the questions.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232732812"/>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becomes a potential emergency?</a:t>
            </a:r>
          </a:p>
          <a:p>
            <a:pPr marL="690563" lvl="0">
              <a:lnSpc>
                <a:spcPct val="115000"/>
              </a:lnSpc>
              <a:spcBef>
                <a:spcPts val="0"/>
              </a:spcBef>
              <a:spcAft>
                <a:spcPts val="0"/>
              </a:spcAft>
              <a:buFont typeface="+mj-lt"/>
              <a:buAutoNum type="alphaLcParenR"/>
            </a:pPr>
            <a:r>
              <a:rPr lang="en-US" dirty="0">
                <a:ea typeface="Times New Roman"/>
                <a:cs typeface="Times New Roman"/>
              </a:rPr>
              <a:t>Threat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Vulnerability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Risk</a:t>
            </a:r>
          </a:p>
          <a:p>
            <a:pPr marL="690563" lvl="0">
              <a:lnSpc>
                <a:spcPct val="115000"/>
              </a:lnSpc>
              <a:spcBef>
                <a:spcPts val="0"/>
              </a:spcBef>
              <a:spcAft>
                <a:spcPts val="1000"/>
              </a:spcAft>
              <a:buFont typeface="+mj-lt"/>
              <a:buAutoNum type="alphaLcParenR"/>
            </a:pPr>
            <a:r>
              <a:rPr lang="en-US" dirty="0">
                <a:ea typeface="Times New Roman"/>
                <a:cs typeface="Times New Roman"/>
              </a:rPr>
              <a:t>Hazard</a:t>
            </a:r>
          </a:p>
          <a:p>
            <a:pPr marL="347663" marR="0" indent="-4763">
              <a:lnSpc>
                <a:spcPct val="115000"/>
              </a:lnSpc>
              <a:spcBef>
                <a:spcPts val="0"/>
              </a:spcBef>
              <a:spcAft>
                <a:spcPts val="1000"/>
              </a:spcAft>
            </a:pPr>
            <a:r>
              <a:rPr lang="en-US" dirty="0">
                <a:solidFill>
                  <a:srgbClr val="FF0000"/>
                </a:solidFill>
                <a:ea typeface="Times New Roman"/>
                <a:cs typeface="Times New Roman"/>
              </a:rPr>
              <a:t>Threats become vulnerabilities when they are able to affect the processes of the organization. They become potential emergencies.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Which threat is likely to cause the vulnerability of a power outage?</a:t>
            </a:r>
          </a:p>
          <a:p>
            <a:pPr marL="690563" lvl="0">
              <a:lnSpc>
                <a:spcPct val="115000"/>
              </a:lnSpc>
              <a:spcBef>
                <a:spcPts val="0"/>
              </a:spcBef>
              <a:spcAft>
                <a:spcPts val="0"/>
              </a:spcAft>
              <a:buFont typeface="+mj-lt"/>
              <a:buAutoNum type="alphaLcParenR"/>
            </a:pPr>
            <a:r>
              <a:rPr lang="en-US" dirty="0">
                <a:ea typeface="Times New Roman"/>
                <a:cs typeface="Times New Roman"/>
              </a:rPr>
              <a:t>Hacking</a:t>
            </a:r>
          </a:p>
          <a:p>
            <a:pPr marL="690563" lvl="0">
              <a:lnSpc>
                <a:spcPct val="115000"/>
              </a:lnSpc>
              <a:spcBef>
                <a:spcPts val="0"/>
              </a:spcBef>
              <a:spcAft>
                <a:spcPts val="0"/>
              </a:spcAft>
              <a:buFont typeface="+mj-lt"/>
              <a:buAutoNum type="alphaLcParenR"/>
            </a:pPr>
            <a:r>
              <a:rPr lang="en-US" dirty="0">
                <a:ea typeface="Times New Roman"/>
                <a:cs typeface="Times New Roman"/>
              </a:rPr>
              <a:t>Untrained employees</a:t>
            </a:r>
          </a:p>
          <a:p>
            <a:pPr marL="690563" lvl="0">
              <a:lnSpc>
                <a:spcPct val="115000"/>
              </a:lnSpc>
              <a:spcBef>
                <a:spcPts val="0"/>
              </a:spcBef>
              <a:spcAft>
                <a:spcPts val="0"/>
              </a:spcAft>
              <a:buFont typeface="+mj-lt"/>
              <a:buAutoNum type="alphaLcParenR"/>
            </a:pPr>
            <a:r>
              <a:rPr lang="en-US" dirty="0">
                <a:ea typeface="Times New Roman"/>
                <a:cs typeface="Times New Roman"/>
              </a:rPr>
              <a:t>Economic change</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Tornado</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Tornados are threats. They cause vulnerability in power outages and structural damage.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9666382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CD2375D6-A82D-4C0C-9E57-ADB33626D05B}"/>
              </a:ext>
            </a:extLst>
          </p:cNvPr>
          <p:cNvSpPr>
            <a:spLocks noGrp="1"/>
          </p:cNvSpPr>
          <p:nvPr>
            <p:ph sz="quarter" idx="11"/>
          </p:nvPr>
        </p:nvSpPr>
        <p:spPr/>
        <p:txBody>
          <a:bodyPr/>
          <a:lstStyle/>
          <a:p>
            <a:endParaRPr lang="en-US"/>
          </a:p>
        </p:txBody>
      </p:sp>
      <p:sp>
        <p:nvSpPr>
          <p:cNvPr id="7170" name="Title 1"/>
          <p:cNvSpPr>
            <a:spLocks noGrp="1"/>
          </p:cNvSpPr>
          <p:nvPr>
            <p:ph type="title"/>
          </p:nvPr>
        </p:nvSpPr>
        <p:spPr/>
        <p:txBody>
          <a:bodyPr/>
          <a:lstStyle/>
          <a:p>
            <a:r>
              <a:rPr lang="en-US" dirty="0"/>
              <a:t>Workshop Objectives</a:t>
            </a:r>
          </a:p>
        </p:txBody>
      </p:sp>
      <p:grpSp>
        <p:nvGrpSpPr>
          <p:cNvPr id="3" name="Group 2">
            <a:extLst>
              <a:ext uri="{FF2B5EF4-FFF2-40B4-BE49-F238E27FC236}">
                <a16:creationId xmlns:a16="http://schemas.microsoft.com/office/drawing/2014/main" id="{03EB8D20-62E4-4510-BCE4-2453379FA161}"/>
              </a:ext>
            </a:extLst>
          </p:cNvPr>
          <p:cNvGrpSpPr/>
          <p:nvPr/>
        </p:nvGrpSpPr>
        <p:grpSpPr>
          <a:xfrm>
            <a:off x="458204" y="1600199"/>
            <a:ext cx="8227591" cy="4525963"/>
            <a:chOff x="458204" y="1600199"/>
            <a:chExt cx="8227591" cy="4525963"/>
          </a:xfrm>
        </p:grpSpPr>
        <p:sp>
          <p:nvSpPr>
            <p:cNvPr id="4" name="Freeform: Shape 3">
              <a:extLst>
                <a:ext uri="{FF2B5EF4-FFF2-40B4-BE49-F238E27FC236}">
                  <a16:creationId xmlns:a16="http://schemas.microsoft.com/office/drawing/2014/main" id="{29AB408A-1849-4495-BBAA-4F7C61C0B654}"/>
                </a:ext>
              </a:extLst>
            </p:cNvPr>
            <p:cNvSpPr/>
            <p:nvPr/>
          </p:nvSpPr>
          <p:spPr>
            <a:xfrm rot="21600000">
              <a:off x="458204"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60351" tIns="905193" rIns="263457" bIns="905193" numCol="1" spcCol="1270" anchor="ctr" anchorCtr="0">
              <a:noAutofit/>
            </a:bodyPr>
            <a:lstStyle/>
            <a:p>
              <a:pPr marL="0" lvl="0" indent="0" algn="ctr" defTabSz="1822450">
                <a:lnSpc>
                  <a:spcPct val="90000"/>
                </a:lnSpc>
                <a:spcBef>
                  <a:spcPct val="0"/>
                </a:spcBef>
                <a:spcAft>
                  <a:spcPct val="35000"/>
                </a:spcAft>
                <a:buNone/>
              </a:pPr>
              <a:r>
                <a:rPr lang="en-US" sz="4100" kern="1200" dirty="0"/>
                <a:t>Identify hazards</a:t>
              </a:r>
            </a:p>
          </p:txBody>
        </p:sp>
        <p:sp>
          <p:nvSpPr>
            <p:cNvPr id="5" name="Freeform: Shape 4">
              <a:extLst>
                <a:ext uri="{FF2B5EF4-FFF2-40B4-BE49-F238E27FC236}">
                  <a16:creationId xmlns:a16="http://schemas.microsoft.com/office/drawing/2014/main" id="{91CD6B03-7625-4341-B780-285A04CF3C01}"/>
                </a:ext>
              </a:extLst>
            </p:cNvPr>
            <p:cNvSpPr/>
            <p:nvPr/>
          </p:nvSpPr>
          <p:spPr>
            <a:xfrm rot="21600000">
              <a:off x="3266032"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260351" tIns="905193" rIns="263457" bIns="905193" numCol="1" spcCol="1270" anchor="ctr" anchorCtr="0">
              <a:noAutofit/>
            </a:bodyPr>
            <a:lstStyle/>
            <a:p>
              <a:pPr marL="0" lvl="0" indent="0" algn="ctr" defTabSz="1822450">
                <a:lnSpc>
                  <a:spcPct val="90000"/>
                </a:lnSpc>
                <a:spcBef>
                  <a:spcPct val="0"/>
                </a:spcBef>
                <a:spcAft>
                  <a:spcPct val="35000"/>
                </a:spcAft>
                <a:buNone/>
              </a:pPr>
              <a:r>
                <a:rPr lang="en-US" sz="4100" kern="1200" dirty="0"/>
                <a:t>Update control measures</a:t>
              </a:r>
            </a:p>
          </p:txBody>
        </p:sp>
        <p:sp>
          <p:nvSpPr>
            <p:cNvPr id="6" name="Freeform: Shape 5">
              <a:extLst>
                <a:ext uri="{FF2B5EF4-FFF2-40B4-BE49-F238E27FC236}">
                  <a16:creationId xmlns:a16="http://schemas.microsoft.com/office/drawing/2014/main" id="{5664A9DE-E9AE-49E8-95F6-7517472642A3}"/>
                </a:ext>
              </a:extLst>
            </p:cNvPr>
            <p:cNvSpPr/>
            <p:nvPr/>
          </p:nvSpPr>
          <p:spPr>
            <a:xfrm rot="21600000">
              <a:off x="6073862"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260350" tIns="905193" rIns="263457" bIns="905193" numCol="1" spcCol="1270" anchor="ctr" anchorCtr="0">
              <a:noAutofit/>
            </a:bodyPr>
            <a:lstStyle/>
            <a:p>
              <a:pPr marL="0" lvl="0" indent="0" algn="ctr" defTabSz="1822450">
                <a:lnSpc>
                  <a:spcPct val="90000"/>
                </a:lnSpc>
                <a:spcBef>
                  <a:spcPct val="0"/>
                </a:spcBef>
                <a:spcAft>
                  <a:spcPct val="35000"/>
                </a:spcAft>
                <a:buNone/>
              </a:pPr>
              <a:r>
                <a:rPr lang="en-US" sz="4100" kern="1200" dirty="0"/>
                <a:t>Disaster recovery plan</a:t>
              </a:r>
            </a:p>
          </p:txBody>
        </p:sp>
      </p:gr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the first step to analyze information?</a:t>
            </a:r>
          </a:p>
          <a:p>
            <a:pPr marL="690563" lvl="0">
              <a:lnSpc>
                <a:spcPct val="115000"/>
              </a:lnSpc>
              <a:spcBef>
                <a:spcPts val="0"/>
              </a:spcBef>
              <a:spcAft>
                <a:spcPts val="0"/>
              </a:spcAft>
              <a:buFont typeface="+mj-lt"/>
              <a:buAutoNum type="alphaLcParenR"/>
            </a:pPr>
            <a:r>
              <a:rPr lang="en-US" dirty="0">
                <a:ea typeface="Times New Roman"/>
                <a:cs typeface="Times New Roman"/>
              </a:rPr>
              <a:t>Ask questions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Verify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Set priorities </a:t>
            </a:r>
          </a:p>
          <a:p>
            <a:pPr marL="690563" lvl="0">
              <a:lnSpc>
                <a:spcPct val="115000"/>
              </a:lnSpc>
              <a:spcBef>
                <a:spcPts val="0"/>
              </a:spcBef>
              <a:spcAft>
                <a:spcPts val="1000"/>
              </a:spcAft>
              <a:buFont typeface="+mj-lt"/>
              <a:buAutoNum type="alphaLcParenR"/>
            </a:pPr>
            <a:r>
              <a:rPr lang="en-US" dirty="0">
                <a:ea typeface="Times New Roman"/>
                <a:cs typeface="Times New Roman"/>
              </a:rPr>
              <a:t>Gather data</a:t>
            </a:r>
          </a:p>
          <a:p>
            <a:pPr marL="347663" marR="0" indent="-4763">
              <a:lnSpc>
                <a:spcPct val="115000"/>
              </a:lnSpc>
              <a:spcBef>
                <a:spcPts val="0"/>
              </a:spcBef>
              <a:spcAft>
                <a:spcPts val="1000"/>
              </a:spcAft>
            </a:pPr>
            <a:r>
              <a:rPr lang="en-US" dirty="0">
                <a:solidFill>
                  <a:srgbClr val="FF0000"/>
                </a:solidFill>
                <a:ea typeface="Times New Roman"/>
                <a:cs typeface="Times New Roman"/>
              </a:rPr>
              <a:t>The first step to analyzing information is verifying data. This ensures that the information is accurate.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the best method to verify data?</a:t>
            </a:r>
          </a:p>
          <a:p>
            <a:pPr marL="690563" lvl="0">
              <a:lnSpc>
                <a:spcPct val="115000"/>
              </a:lnSpc>
              <a:spcBef>
                <a:spcPts val="0"/>
              </a:spcBef>
              <a:spcAft>
                <a:spcPts val="0"/>
              </a:spcAft>
              <a:buFont typeface="+mj-lt"/>
              <a:buAutoNum type="alphaLcParenR"/>
            </a:pPr>
            <a:r>
              <a:rPr lang="en-US" dirty="0">
                <a:ea typeface="Times New Roman"/>
                <a:cs typeface="Times New Roman"/>
              </a:rPr>
              <a:t>Group interview</a:t>
            </a:r>
          </a:p>
          <a:p>
            <a:pPr marL="690563" lvl="0">
              <a:lnSpc>
                <a:spcPct val="115000"/>
              </a:lnSpc>
              <a:spcBef>
                <a:spcPts val="0"/>
              </a:spcBef>
              <a:spcAft>
                <a:spcPts val="0"/>
              </a:spcAft>
              <a:buFont typeface="+mj-lt"/>
              <a:buAutoNum type="alphaLcParenR"/>
            </a:pPr>
            <a:r>
              <a:rPr lang="en-US" dirty="0">
                <a:ea typeface="Times New Roman"/>
                <a:cs typeface="Times New Roman"/>
              </a:rPr>
              <a:t>Questionnaire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Face-to-face interview</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Research </a:t>
            </a:r>
          </a:p>
          <a:p>
            <a:pPr marL="347663" marR="0" indent="-4763">
              <a:lnSpc>
                <a:spcPct val="115000"/>
              </a:lnSpc>
              <a:spcBef>
                <a:spcPts val="0"/>
              </a:spcBef>
              <a:spcAft>
                <a:spcPts val="1000"/>
              </a:spcAft>
            </a:pPr>
            <a:r>
              <a:rPr lang="en-US" dirty="0">
                <a:solidFill>
                  <a:srgbClr val="FF0000"/>
                </a:solidFill>
                <a:ea typeface="Times New Roman"/>
                <a:cs typeface="Times New Roman"/>
              </a:rPr>
              <a:t>Verifying data requires reviewing responses. The best way to do this is with a face-to-face interview. </a:t>
            </a:r>
            <a:endParaRPr lang="en-US" dirty="0">
              <a:ea typeface="Times New Roman"/>
              <a:cs typeface="Times New Roman"/>
            </a:endParaRPr>
          </a:p>
        </p:txBody>
      </p:sp>
    </p:spTree>
    <p:extLst>
      <p:ext uri="{BB962C8B-B14F-4D97-AF65-F5344CB8AC3E}">
        <p14:creationId xmlns:p14="http://schemas.microsoft.com/office/powerpoint/2010/main" val="468838106"/>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5029200"/>
          </a:xfrm>
        </p:spPr>
        <p:txBody>
          <a:bodyPr>
            <a:normAutofit fontScale="55000" lnSpcReduction="20000"/>
          </a:bodyPr>
          <a:lstStyle/>
          <a:p>
            <a:pPr marL="288925" lvl="0" indent="-288925">
              <a:lnSpc>
                <a:spcPct val="115000"/>
              </a:lnSpc>
              <a:spcBef>
                <a:spcPts val="0"/>
              </a:spcBef>
              <a:spcAft>
                <a:spcPts val="1000"/>
              </a:spcAft>
              <a:buFont typeface="+mj-lt"/>
              <a:buAutoNum type="arabicPeriod" startAt="7"/>
            </a:pPr>
            <a:r>
              <a:rPr lang="en-US" dirty="0">
                <a:ea typeface="Times New Roman"/>
                <a:cs typeface="Times New Roman"/>
              </a:rPr>
              <a:t>What do you need before implementation?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Support of superiors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Review </a:t>
            </a:r>
          </a:p>
          <a:p>
            <a:pPr marL="690563" lvl="0">
              <a:lnSpc>
                <a:spcPct val="115000"/>
              </a:lnSpc>
              <a:spcBef>
                <a:spcPts val="0"/>
              </a:spcBef>
              <a:spcAft>
                <a:spcPts val="0"/>
              </a:spcAft>
              <a:buFont typeface="+mj-lt"/>
              <a:buAutoNum type="alphaLcParenR"/>
            </a:pPr>
            <a:r>
              <a:rPr lang="en-US" dirty="0">
                <a:ea typeface="Times New Roman"/>
                <a:cs typeface="Times New Roman"/>
              </a:rPr>
              <a:t>Schedule</a:t>
            </a:r>
          </a:p>
          <a:p>
            <a:pPr marL="690563" lvl="0">
              <a:lnSpc>
                <a:spcPct val="115000"/>
              </a:lnSpc>
              <a:spcBef>
                <a:spcPts val="0"/>
              </a:spcBef>
              <a:spcAft>
                <a:spcPts val="1000"/>
              </a:spcAft>
              <a:buFont typeface="+mj-lt"/>
              <a:buAutoNum type="alphaLcParenR"/>
            </a:pPr>
            <a:r>
              <a:rPr lang="en-US" dirty="0">
                <a:ea typeface="Times New Roman"/>
                <a:cs typeface="Times New Roman"/>
              </a:rPr>
              <a:t>Communication</a:t>
            </a:r>
          </a:p>
          <a:p>
            <a:pPr marL="347663" marR="0" indent="-4763">
              <a:lnSpc>
                <a:spcPct val="115000"/>
              </a:lnSpc>
              <a:spcBef>
                <a:spcPts val="0"/>
              </a:spcBef>
              <a:spcAft>
                <a:spcPts val="1000"/>
              </a:spcAft>
            </a:pPr>
            <a:r>
              <a:rPr lang="en-US" dirty="0">
                <a:solidFill>
                  <a:srgbClr val="FF0000"/>
                </a:solidFill>
                <a:ea typeface="Times New Roman"/>
                <a:cs typeface="Times New Roman"/>
              </a:rPr>
              <a:t>The support of superiors is necessary for implementation. This should be obtained before implementation.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necessary after implementation?</a:t>
            </a:r>
          </a:p>
          <a:p>
            <a:pPr marL="690563" lvl="0">
              <a:lnSpc>
                <a:spcPct val="115000"/>
              </a:lnSpc>
              <a:spcBef>
                <a:spcPts val="0"/>
              </a:spcBef>
              <a:spcAft>
                <a:spcPts val="0"/>
              </a:spcAft>
              <a:buFont typeface="+mj-lt"/>
              <a:buAutoNum type="alphaLcParenR"/>
            </a:pPr>
            <a:r>
              <a:rPr lang="en-US" dirty="0">
                <a:ea typeface="Times New Roman"/>
                <a:cs typeface="Times New Roman"/>
              </a:rPr>
              <a:t>Schedule</a:t>
            </a:r>
          </a:p>
          <a:p>
            <a:pPr marL="690563" lvl="0">
              <a:lnSpc>
                <a:spcPct val="115000"/>
              </a:lnSpc>
              <a:spcBef>
                <a:spcPts val="0"/>
              </a:spcBef>
              <a:spcAft>
                <a:spcPts val="0"/>
              </a:spcAft>
              <a:buFont typeface="+mj-lt"/>
              <a:buAutoNum type="alphaLcParenR"/>
            </a:pPr>
            <a:r>
              <a:rPr lang="en-US" dirty="0">
                <a:ea typeface="Times New Roman"/>
                <a:cs typeface="Times New Roman"/>
              </a:rPr>
              <a:t>Communication</a:t>
            </a:r>
          </a:p>
          <a:p>
            <a:pPr marL="690563" lvl="0">
              <a:lnSpc>
                <a:spcPct val="115000"/>
              </a:lnSpc>
              <a:spcBef>
                <a:spcPts val="0"/>
              </a:spcBef>
              <a:spcAft>
                <a:spcPts val="0"/>
              </a:spcAft>
              <a:buFont typeface="+mj-lt"/>
              <a:buAutoNum type="alphaLcParenR"/>
            </a:pPr>
            <a:r>
              <a:rPr lang="en-US" dirty="0">
                <a:ea typeface="Times New Roman"/>
                <a:cs typeface="Times New Roman"/>
              </a:rPr>
              <a:t>Review </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Communication and review</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 schedule should be established with implementation. After implementation, communication and review are necessary.</a:t>
            </a:r>
            <a:endParaRPr lang="en-US" dirty="0">
              <a:ea typeface="Times New Roman"/>
              <a:cs typeface="Times New Roman"/>
            </a:endParaRPr>
          </a:p>
          <a:p>
            <a:pPr>
              <a:lnSpc>
                <a:spcPct val="115000"/>
              </a:lnSpc>
              <a:spcBef>
                <a:spcPts val="0"/>
              </a:spcBef>
              <a:spcAft>
                <a:spcPts val="0"/>
              </a:spcAft>
            </a:pPr>
            <a:br>
              <a:rPr lang="en-US" dirty="0">
                <a:ea typeface="Times New Roman"/>
                <a:cs typeface="Times New Roman"/>
              </a:rPr>
            </a:br>
            <a:r>
              <a:rPr lang="en-US" dirty="0">
                <a:ea typeface="Times New Roman"/>
                <a:cs typeface="Times New Roman"/>
              </a:rPr>
              <a:t> </a:t>
            </a:r>
          </a:p>
        </p:txBody>
      </p:sp>
    </p:spTree>
    <p:extLst>
      <p:ext uri="{BB962C8B-B14F-4D97-AF65-F5344CB8AC3E}">
        <p14:creationId xmlns:p14="http://schemas.microsoft.com/office/powerpoint/2010/main" val="1446352733"/>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damaged the infrastructure?</a:t>
            </a:r>
          </a:p>
          <a:p>
            <a:pPr marL="690563" lvl="0">
              <a:lnSpc>
                <a:spcPct val="115000"/>
              </a:lnSpc>
              <a:spcBef>
                <a:spcPts val="0"/>
              </a:spcBef>
              <a:spcAft>
                <a:spcPts val="0"/>
              </a:spcAft>
              <a:buFont typeface="+mj-lt"/>
              <a:buAutoNum type="alphaLcParenR"/>
            </a:pPr>
            <a:r>
              <a:rPr lang="en-US" dirty="0">
                <a:ea typeface="Times New Roman"/>
                <a:cs typeface="Times New Roman"/>
              </a:rPr>
              <a:t>Mold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Tornado</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Hurricane</a:t>
            </a:r>
          </a:p>
          <a:p>
            <a:pPr marL="690563" lvl="0">
              <a:lnSpc>
                <a:spcPct val="115000"/>
              </a:lnSpc>
              <a:spcBef>
                <a:spcPts val="0"/>
              </a:spcBef>
              <a:spcAft>
                <a:spcPts val="1000"/>
              </a:spcAft>
              <a:buFont typeface="+mj-lt"/>
              <a:buAutoNum type="alphaLcParenR"/>
            </a:pPr>
            <a:r>
              <a:rPr lang="en-US" dirty="0">
                <a:ea typeface="Times New Roman"/>
                <a:cs typeface="Times New Roman"/>
              </a:rPr>
              <a:t>Flooding</a:t>
            </a:r>
          </a:p>
          <a:p>
            <a:pPr marL="347663" marR="0" indent="-4763">
              <a:lnSpc>
                <a:spcPct val="115000"/>
              </a:lnSpc>
              <a:spcBef>
                <a:spcPts val="0"/>
              </a:spcBef>
              <a:spcAft>
                <a:spcPts val="1000"/>
              </a:spcAft>
            </a:pPr>
            <a:r>
              <a:rPr lang="en-US" dirty="0">
                <a:solidFill>
                  <a:srgbClr val="FF0000"/>
                </a:solidFill>
                <a:ea typeface="Times New Roman"/>
                <a:cs typeface="Times New Roman"/>
              </a:rPr>
              <a:t>The tornado caused damage to the infrastructure. This resulted in flooding.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did Alec never consider a threat to the business?</a:t>
            </a:r>
          </a:p>
          <a:p>
            <a:pPr marL="690563" lvl="0">
              <a:lnSpc>
                <a:spcPct val="115000"/>
              </a:lnSpc>
              <a:spcBef>
                <a:spcPts val="0"/>
              </a:spcBef>
              <a:spcAft>
                <a:spcPts val="0"/>
              </a:spcAft>
              <a:buFont typeface="+mj-lt"/>
              <a:buAutoNum type="alphaLcParenR"/>
            </a:pPr>
            <a:r>
              <a:rPr lang="en-US" dirty="0">
                <a:ea typeface="Times New Roman"/>
                <a:cs typeface="Times New Roman"/>
              </a:rPr>
              <a:t>Mold</a:t>
            </a:r>
          </a:p>
          <a:p>
            <a:pPr marL="690563" lvl="0">
              <a:lnSpc>
                <a:spcPct val="115000"/>
              </a:lnSpc>
              <a:spcBef>
                <a:spcPts val="0"/>
              </a:spcBef>
              <a:spcAft>
                <a:spcPts val="0"/>
              </a:spcAft>
              <a:buFont typeface="+mj-lt"/>
              <a:buAutoNum type="alphaLcParenR"/>
            </a:pPr>
            <a:r>
              <a:rPr lang="en-US" dirty="0">
                <a:ea typeface="Times New Roman"/>
                <a:cs typeface="Times New Roman"/>
              </a:rPr>
              <a:t>Tornado</a:t>
            </a:r>
          </a:p>
          <a:p>
            <a:pPr marL="690563" lvl="0">
              <a:lnSpc>
                <a:spcPct val="115000"/>
              </a:lnSpc>
              <a:spcBef>
                <a:spcPts val="0"/>
              </a:spcBef>
              <a:spcAft>
                <a:spcPts val="0"/>
              </a:spcAft>
              <a:buFont typeface="+mj-lt"/>
              <a:buAutoNum type="alphaLcParenR"/>
            </a:pPr>
            <a:r>
              <a:rPr lang="en-US" dirty="0">
                <a:ea typeface="Times New Roman"/>
                <a:cs typeface="Times New Roman"/>
              </a:rPr>
              <a:t>Hurricane</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Flooding</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Alec knew that weather was a threat. He did not, however, consider the possibility of flooding. </a:t>
            </a:r>
            <a:endParaRPr lang="en-US" dirty="0">
              <a:ea typeface="Times New Roman"/>
              <a:cs typeface="Times New Roman"/>
            </a:endParaRPr>
          </a:p>
        </p:txBody>
      </p:sp>
    </p:spTree>
    <p:extLst>
      <p:ext uri="{BB962C8B-B14F-4D97-AF65-F5344CB8AC3E}">
        <p14:creationId xmlns:p14="http://schemas.microsoft.com/office/powerpoint/2010/main" val="1377296742"/>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normAutofit/>
          </a:bodyPr>
          <a:lstStyle/>
          <a:p>
            <a:r>
              <a:rPr lang="en-US" dirty="0"/>
              <a:t>Module Ten: Disaster Recovery Plan</a:t>
            </a:r>
          </a:p>
        </p:txBody>
      </p:sp>
      <p:sp>
        <p:nvSpPr>
          <p:cNvPr id="5018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I always tried to turn every disaster into an opportunity.</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John D. Rockefeller</a:t>
            </a:r>
            <a:endParaRPr lang="en-US" sz="1400" dirty="0">
              <a:ea typeface="Times New Roman"/>
              <a:cs typeface="Times New Roman"/>
            </a:endParaRPr>
          </a:p>
          <a:p>
            <a:endParaRPr lang="en-US" dirty="0"/>
          </a:p>
        </p:txBody>
      </p:sp>
      <p:sp>
        <p:nvSpPr>
          <p:cNvPr id="50179" name="Content Placeholder 2"/>
          <p:cNvSpPr>
            <a:spLocks noGrp="1"/>
          </p:cNvSpPr>
          <p:nvPr>
            <p:ph type="body" sz="quarter" idx="11"/>
          </p:nvPr>
        </p:nvSpPr>
        <p:spPr/>
        <p:txBody>
          <a:bodyPr>
            <a:normAutofit/>
          </a:bodyPr>
          <a:lstStyle/>
          <a:p>
            <a:r>
              <a:rPr lang="en-US" dirty="0"/>
              <a:t>Every organization needs a disaster recovery plan. The disaster recovery plan outlines the procedures that need to be followed in the event of a disaster to protect it. By considering the consequences of disasters ahead of time, the recovery plan will mitigate their effects. </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F4515139-07CC-4BEA-987C-B218DC2A6BA3}"/>
              </a:ext>
            </a:extLst>
          </p:cNvPr>
          <p:cNvSpPr>
            <a:spLocks noGrp="1"/>
          </p:cNvSpPr>
          <p:nvPr>
            <p:ph sz="quarter" idx="11"/>
          </p:nvPr>
        </p:nvSpPr>
        <p:spPr/>
        <p:txBody>
          <a:bodyPr/>
          <a:lstStyle/>
          <a:p>
            <a:endParaRPr lang="en-US"/>
          </a:p>
        </p:txBody>
      </p:sp>
      <p:sp>
        <p:nvSpPr>
          <p:cNvPr id="51202" name="Title 1"/>
          <p:cNvSpPr>
            <a:spLocks noGrp="1"/>
          </p:cNvSpPr>
          <p:nvPr>
            <p:ph type="title"/>
          </p:nvPr>
        </p:nvSpPr>
        <p:spPr/>
        <p:txBody>
          <a:bodyPr/>
          <a:lstStyle/>
          <a:p>
            <a:r>
              <a:rPr lang="en-US" dirty="0"/>
              <a:t>Make It Before You Need It</a:t>
            </a:r>
          </a:p>
        </p:txBody>
      </p:sp>
      <p:grpSp>
        <p:nvGrpSpPr>
          <p:cNvPr id="3" name="Group 2">
            <a:extLst>
              <a:ext uri="{FF2B5EF4-FFF2-40B4-BE49-F238E27FC236}">
                <a16:creationId xmlns:a16="http://schemas.microsoft.com/office/drawing/2014/main" id="{517636FA-FBE5-4D2A-81F9-7C2A6577FA01}"/>
              </a:ext>
            </a:extLst>
          </p:cNvPr>
          <p:cNvGrpSpPr/>
          <p:nvPr/>
        </p:nvGrpSpPr>
        <p:grpSpPr>
          <a:xfrm>
            <a:off x="521999" y="1602188"/>
            <a:ext cx="8100000" cy="4521985"/>
            <a:chOff x="521999" y="1602188"/>
            <a:chExt cx="8100000" cy="4521985"/>
          </a:xfrm>
        </p:grpSpPr>
        <p:sp>
          <p:nvSpPr>
            <p:cNvPr id="4" name="Freeform: Shape 3">
              <a:extLst>
                <a:ext uri="{FF2B5EF4-FFF2-40B4-BE49-F238E27FC236}">
                  <a16:creationId xmlns:a16="http://schemas.microsoft.com/office/drawing/2014/main" id="{6B763206-8DBC-4D00-9BE9-402500B18963}"/>
                </a:ext>
              </a:extLst>
            </p:cNvPr>
            <p:cNvSpPr/>
            <p:nvPr/>
          </p:nvSpPr>
          <p:spPr>
            <a:xfrm>
              <a:off x="521999" y="1602188"/>
              <a:ext cx="8100000" cy="869612"/>
            </a:xfrm>
            <a:custGeom>
              <a:avLst/>
              <a:gdLst>
                <a:gd name="connsiteX0" fmla="*/ 0 w 8100000"/>
                <a:gd name="connsiteY0" fmla="*/ 0 h 869612"/>
                <a:gd name="connsiteX1" fmla="*/ 8100000 w 8100000"/>
                <a:gd name="connsiteY1" fmla="*/ 0 h 869612"/>
                <a:gd name="connsiteX2" fmla="*/ 8100000 w 8100000"/>
                <a:gd name="connsiteY2" fmla="*/ 869612 h 869612"/>
                <a:gd name="connsiteX3" fmla="*/ 0 w 8100000"/>
                <a:gd name="connsiteY3" fmla="*/ 869612 h 869612"/>
                <a:gd name="connsiteX4" fmla="*/ 0 w 8100000"/>
                <a:gd name="connsiteY4" fmla="*/ 0 h 869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00000" h="869612">
                  <a:moveTo>
                    <a:pt x="0" y="0"/>
                  </a:moveTo>
                  <a:lnTo>
                    <a:pt x="8100000" y="0"/>
                  </a:lnTo>
                  <a:lnTo>
                    <a:pt x="8100000" y="869612"/>
                  </a:lnTo>
                  <a:lnTo>
                    <a:pt x="0" y="86961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kern="1200" dirty="0"/>
                <a:t>10% of businesses do not recover</a:t>
              </a:r>
            </a:p>
          </p:txBody>
        </p:sp>
        <p:sp>
          <p:nvSpPr>
            <p:cNvPr id="5" name="Freeform: Shape 4">
              <a:extLst>
                <a:ext uri="{FF2B5EF4-FFF2-40B4-BE49-F238E27FC236}">
                  <a16:creationId xmlns:a16="http://schemas.microsoft.com/office/drawing/2014/main" id="{BB8A7596-94BB-4FD0-A868-371C0247508D}"/>
                </a:ext>
              </a:extLst>
            </p:cNvPr>
            <p:cNvSpPr/>
            <p:nvPr/>
          </p:nvSpPr>
          <p:spPr>
            <a:xfrm>
              <a:off x="3649500" y="2515282"/>
              <a:ext cx="1845000" cy="869612"/>
            </a:xfrm>
            <a:custGeom>
              <a:avLst/>
              <a:gdLst>
                <a:gd name="connsiteX0" fmla="*/ 0 w 1845000"/>
                <a:gd name="connsiteY0" fmla="*/ 0 h 869612"/>
                <a:gd name="connsiteX1" fmla="*/ 1845000 w 1845000"/>
                <a:gd name="connsiteY1" fmla="*/ 0 h 869612"/>
                <a:gd name="connsiteX2" fmla="*/ 1845000 w 1845000"/>
                <a:gd name="connsiteY2" fmla="*/ 869612 h 869612"/>
                <a:gd name="connsiteX3" fmla="*/ 0 w 1845000"/>
                <a:gd name="connsiteY3" fmla="*/ 869612 h 869612"/>
                <a:gd name="connsiteX4" fmla="*/ 0 w 1845000"/>
                <a:gd name="connsiteY4" fmla="*/ 0 h 869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5000" h="869612">
                  <a:moveTo>
                    <a:pt x="0" y="0"/>
                  </a:moveTo>
                  <a:lnTo>
                    <a:pt x="1845000" y="0"/>
                  </a:lnTo>
                  <a:lnTo>
                    <a:pt x="1845000" y="869612"/>
                  </a:lnTo>
                  <a:lnTo>
                    <a:pt x="0" y="869612"/>
                  </a:lnTo>
                  <a:lnTo>
                    <a:pt x="0" y="0"/>
                  </a:lnTo>
                  <a:close/>
                </a:path>
              </a:pathLst>
            </a:custGeom>
          </p:spPr>
          <p:style>
            <a:lnRef idx="2">
              <a:schemeClr val="lt1">
                <a:hueOff val="0"/>
                <a:satOff val="0"/>
                <a:lumOff val="0"/>
                <a:alphaOff val="0"/>
              </a:schemeClr>
            </a:lnRef>
            <a:fillRef idx="1">
              <a:schemeClr val="accent3">
                <a:hueOff val="2812566"/>
                <a:satOff val="-4220"/>
                <a:lumOff val="-686"/>
                <a:alphaOff val="0"/>
              </a:schemeClr>
            </a:fillRef>
            <a:effectRef idx="0">
              <a:schemeClr val="accent3">
                <a:hueOff val="2812566"/>
                <a:satOff val="-4220"/>
                <a:lumOff val="-686"/>
                <a:alphaOff val="0"/>
              </a:schemeClr>
            </a:effectRef>
            <a:fontRef idx="minor">
              <a:schemeClr val="lt1"/>
            </a:fontRef>
          </p:style>
          <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kern="1200" dirty="0"/>
                <a:t>People</a:t>
              </a:r>
            </a:p>
          </p:txBody>
        </p:sp>
        <p:sp>
          <p:nvSpPr>
            <p:cNvPr id="6" name="Freeform: Shape 5">
              <a:extLst>
                <a:ext uri="{FF2B5EF4-FFF2-40B4-BE49-F238E27FC236}">
                  <a16:creationId xmlns:a16="http://schemas.microsoft.com/office/drawing/2014/main" id="{41ED44B6-8154-4D66-B54B-D6C16A9250BA}"/>
                </a:ext>
              </a:extLst>
            </p:cNvPr>
            <p:cNvSpPr/>
            <p:nvPr/>
          </p:nvSpPr>
          <p:spPr>
            <a:xfrm>
              <a:off x="3447000" y="3428375"/>
              <a:ext cx="2250000" cy="869612"/>
            </a:xfrm>
            <a:custGeom>
              <a:avLst/>
              <a:gdLst>
                <a:gd name="connsiteX0" fmla="*/ 0 w 2250000"/>
                <a:gd name="connsiteY0" fmla="*/ 0 h 869612"/>
                <a:gd name="connsiteX1" fmla="*/ 2250000 w 2250000"/>
                <a:gd name="connsiteY1" fmla="*/ 0 h 869612"/>
                <a:gd name="connsiteX2" fmla="*/ 2250000 w 2250000"/>
                <a:gd name="connsiteY2" fmla="*/ 869612 h 869612"/>
                <a:gd name="connsiteX3" fmla="*/ 0 w 2250000"/>
                <a:gd name="connsiteY3" fmla="*/ 869612 h 869612"/>
                <a:gd name="connsiteX4" fmla="*/ 0 w 2250000"/>
                <a:gd name="connsiteY4" fmla="*/ 0 h 869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0000" h="869612">
                  <a:moveTo>
                    <a:pt x="0" y="0"/>
                  </a:moveTo>
                  <a:lnTo>
                    <a:pt x="2250000" y="0"/>
                  </a:lnTo>
                  <a:lnTo>
                    <a:pt x="2250000" y="869612"/>
                  </a:lnTo>
                  <a:lnTo>
                    <a:pt x="0" y="869612"/>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kern="1200" dirty="0"/>
                <a:t>Facilities</a:t>
              </a:r>
            </a:p>
          </p:txBody>
        </p:sp>
        <p:sp>
          <p:nvSpPr>
            <p:cNvPr id="7" name="Freeform: Shape 6">
              <a:extLst>
                <a:ext uri="{FF2B5EF4-FFF2-40B4-BE49-F238E27FC236}">
                  <a16:creationId xmlns:a16="http://schemas.microsoft.com/office/drawing/2014/main" id="{125B8EAD-A676-4E2B-8F6B-D90AF682BC86}"/>
                </a:ext>
              </a:extLst>
            </p:cNvPr>
            <p:cNvSpPr/>
            <p:nvPr/>
          </p:nvSpPr>
          <p:spPr>
            <a:xfrm>
              <a:off x="3908250" y="4341468"/>
              <a:ext cx="1327500" cy="869612"/>
            </a:xfrm>
            <a:custGeom>
              <a:avLst/>
              <a:gdLst>
                <a:gd name="connsiteX0" fmla="*/ 0 w 1327500"/>
                <a:gd name="connsiteY0" fmla="*/ 0 h 869612"/>
                <a:gd name="connsiteX1" fmla="*/ 1327500 w 1327500"/>
                <a:gd name="connsiteY1" fmla="*/ 0 h 869612"/>
                <a:gd name="connsiteX2" fmla="*/ 1327500 w 1327500"/>
                <a:gd name="connsiteY2" fmla="*/ 869612 h 869612"/>
                <a:gd name="connsiteX3" fmla="*/ 0 w 1327500"/>
                <a:gd name="connsiteY3" fmla="*/ 869612 h 869612"/>
                <a:gd name="connsiteX4" fmla="*/ 0 w 1327500"/>
                <a:gd name="connsiteY4" fmla="*/ 0 h 869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7500" h="869612">
                  <a:moveTo>
                    <a:pt x="0" y="0"/>
                  </a:moveTo>
                  <a:lnTo>
                    <a:pt x="1327500" y="0"/>
                  </a:lnTo>
                  <a:lnTo>
                    <a:pt x="1327500" y="869612"/>
                  </a:lnTo>
                  <a:lnTo>
                    <a:pt x="0" y="869612"/>
                  </a:lnTo>
                  <a:lnTo>
                    <a:pt x="0" y="0"/>
                  </a:lnTo>
                  <a:close/>
                </a:path>
              </a:pathLst>
            </a:custGeom>
          </p:spPr>
          <p:style>
            <a:lnRef idx="2">
              <a:schemeClr val="lt1">
                <a:hueOff val="0"/>
                <a:satOff val="0"/>
                <a:lumOff val="0"/>
                <a:alphaOff val="0"/>
              </a:schemeClr>
            </a:lnRef>
            <a:fillRef idx="1">
              <a:schemeClr val="accent3">
                <a:hueOff val="8437698"/>
                <a:satOff val="-12660"/>
                <a:lumOff val="-2059"/>
                <a:alphaOff val="0"/>
              </a:schemeClr>
            </a:fillRef>
            <a:effectRef idx="0">
              <a:schemeClr val="accent3">
                <a:hueOff val="8437698"/>
                <a:satOff val="-12660"/>
                <a:lumOff val="-2059"/>
                <a:alphaOff val="0"/>
              </a:schemeClr>
            </a:effectRef>
            <a:fontRef idx="minor">
              <a:schemeClr val="lt1"/>
            </a:fontRef>
          </p:style>
          <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kern="1200" dirty="0"/>
                <a:t>Data</a:t>
              </a:r>
            </a:p>
          </p:txBody>
        </p:sp>
        <p:sp>
          <p:nvSpPr>
            <p:cNvPr id="8" name="Freeform: Shape 7">
              <a:extLst>
                <a:ext uri="{FF2B5EF4-FFF2-40B4-BE49-F238E27FC236}">
                  <a16:creationId xmlns:a16="http://schemas.microsoft.com/office/drawing/2014/main" id="{ADC83E17-B850-49C4-8423-2B7C56A406D0}"/>
                </a:ext>
              </a:extLst>
            </p:cNvPr>
            <p:cNvSpPr/>
            <p:nvPr/>
          </p:nvSpPr>
          <p:spPr>
            <a:xfrm>
              <a:off x="3379500" y="5254561"/>
              <a:ext cx="2385000" cy="869612"/>
            </a:xfrm>
            <a:custGeom>
              <a:avLst/>
              <a:gdLst>
                <a:gd name="connsiteX0" fmla="*/ 0 w 2385000"/>
                <a:gd name="connsiteY0" fmla="*/ 0 h 869612"/>
                <a:gd name="connsiteX1" fmla="*/ 2385000 w 2385000"/>
                <a:gd name="connsiteY1" fmla="*/ 0 h 869612"/>
                <a:gd name="connsiteX2" fmla="*/ 2385000 w 2385000"/>
                <a:gd name="connsiteY2" fmla="*/ 869612 h 869612"/>
                <a:gd name="connsiteX3" fmla="*/ 0 w 2385000"/>
                <a:gd name="connsiteY3" fmla="*/ 869612 h 869612"/>
                <a:gd name="connsiteX4" fmla="*/ 0 w 2385000"/>
                <a:gd name="connsiteY4" fmla="*/ 0 h 869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5000" h="869612">
                  <a:moveTo>
                    <a:pt x="0" y="0"/>
                  </a:moveTo>
                  <a:lnTo>
                    <a:pt x="2385000" y="0"/>
                  </a:lnTo>
                  <a:lnTo>
                    <a:pt x="2385000" y="869612"/>
                  </a:lnTo>
                  <a:lnTo>
                    <a:pt x="0" y="869612"/>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kern="1200" dirty="0"/>
                <a:t>Suppliers</a:t>
              </a:r>
            </a:p>
          </p:txBody>
        </p:sp>
      </p:gr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F90F9240-77C3-4F83-B08B-3576248B4298}"/>
              </a:ext>
            </a:extLst>
          </p:cNvPr>
          <p:cNvSpPr>
            <a:spLocks noGrp="1"/>
          </p:cNvSpPr>
          <p:nvPr>
            <p:ph sz="quarter" idx="11"/>
          </p:nvPr>
        </p:nvSpPr>
        <p:spPr/>
        <p:txBody>
          <a:bodyPr/>
          <a:lstStyle/>
          <a:p>
            <a:endParaRPr lang="en-US"/>
          </a:p>
        </p:txBody>
      </p:sp>
      <p:sp>
        <p:nvSpPr>
          <p:cNvPr id="51202" name="Title 1"/>
          <p:cNvSpPr>
            <a:spLocks noGrp="1"/>
          </p:cNvSpPr>
          <p:nvPr>
            <p:ph type="title"/>
          </p:nvPr>
        </p:nvSpPr>
        <p:spPr/>
        <p:txBody>
          <a:bodyPr/>
          <a:lstStyle/>
          <a:p>
            <a:r>
              <a:rPr lang="en-US" dirty="0"/>
              <a:t>Test, Update, and Repeat</a:t>
            </a:r>
          </a:p>
        </p:txBody>
      </p:sp>
      <p:grpSp>
        <p:nvGrpSpPr>
          <p:cNvPr id="3" name="Group 2">
            <a:extLst>
              <a:ext uri="{FF2B5EF4-FFF2-40B4-BE49-F238E27FC236}">
                <a16:creationId xmlns:a16="http://schemas.microsoft.com/office/drawing/2014/main" id="{896B7425-E6D1-4B8D-8699-C602E17261DD}"/>
              </a:ext>
            </a:extLst>
          </p:cNvPr>
          <p:cNvGrpSpPr/>
          <p:nvPr/>
        </p:nvGrpSpPr>
        <p:grpSpPr>
          <a:xfrm>
            <a:off x="457200" y="1600200"/>
            <a:ext cx="8229600" cy="4525962"/>
            <a:chOff x="457200" y="1600200"/>
            <a:chExt cx="8229600" cy="4525962"/>
          </a:xfrm>
        </p:grpSpPr>
        <p:sp>
          <p:nvSpPr>
            <p:cNvPr id="4" name="Freeform: Shape 3">
              <a:extLst>
                <a:ext uri="{FF2B5EF4-FFF2-40B4-BE49-F238E27FC236}">
                  <a16:creationId xmlns:a16="http://schemas.microsoft.com/office/drawing/2014/main" id="{510DAC36-C9E0-4041-A81E-9E1D6DB96492}"/>
                </a:ext>
              </a:extLst>
            </p:cNvPr>
            <p:cNvSpPr/>
            <p:nvPr/>
          </p:nvSpPr>
          <p:spPr>
            <a:xfrm>
              <a:off x="457200" y="1600200"/>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2993" tIns="192993" rIns="1293255" bIns="192993" numCol="1" spcCol="1270" anchor="ctr" anchorCtr="0">
              <a:noAutofit/>
            </a:bodyPr>
            <a:lstStyle/>
            <a:p>
              <a:pPr marL="0" lvl="0" indent="0" algn="l" defTabSz="1911350">
                <a:lnSpc>
                  <a:spcPct val="90000"/>
                </a:lnSpc>
                <a:spcBef>
                  <a:spcPct val="0"/>
                </a:spcBef>
                <a:spcAft>
                  <a:spcPct val="35000"/>
                </a:spcAft>
                <a:buNone/>
              </a:pPr>
              <a:r>
                <a:rPr lang="en-US" sz="4300" kern="1200" dirty="0"/>
                <a:t>Determine objectives</a:t>
              </a:r>
            </a:p>
          </p:txBody>
        </p:sp>
        <p:sp>
          <p:nvSpPr>
            <p:cNvPr id="5" name="Freeform: Shape 4">
              <a:extLst>
                <a:ext uri="{FF2B5EF4-FFF2-40B4-BE49-F238E27FC236}">
                  <a16:creationId xmlns:a16="http://schemas.microsoft.com/office/drawing/2014/main" id="{3D010E76-C7FA-4FC6-9D09-F10A929D6F3E}"/>
                </a:ext>
              </a:extLst>
            </p:cNvPr>
            <p:cNvSpPr/>
            <p:nvPr/>
          </p:nvSpPr>
          <p:spPr>
            <a:xfrm>
              <a:off x="1008583" y="2776950"/>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192993" tIns="192993" rIns="1391589" bIns="192993" numCol="1" spcCol="1270" anchor="ctr" anchorCtr="0">
              <a:noAutofit/>
            </a:bodyPr>
            <a:lstStyle/>
            <a:p>
              <a:pPr marL="0" lvl="0" indent="0" algn="l" defTabSz="1911350">
                <a:lnSpc>
                  <a:spcPct val="90000"/>
                </a:lnSpc>
                <a:spcBef>
                  <a:spcPct val="0"/>
                </a:spcBef>
                <a:spcAft>
                  <a:spcPct val="35000"/>
                </a:spcAft>
                <a:buNone/>
              </a:pPr>
              <a:r>
                <a:rPr lang="en-US" sz="4300" kern="1200" dirty="0"/>
                <a:t>Collect results</a:t>
              </a:r>
            </a:p>
          </p:txBody>
        </p:sp>
        <p:sp>
          <p:nvSpPr>
            <p:cNvPr id="6" name="Freeform: Shape 5">
              <a:extLst>
                <a:ext uri="{FF2B5EF4-FFF2-40B4-BE49-F238E27FC236}">
                  <a16:creationId xmlns:a16="http://schemas.microsoft.com/office/drawing/2014/main" id="{EC5B84A7-F098-442E-9FAA-30B634F5F98E}"/>
                </a:ext>
              </a:extLst>
            </p:cNvPr>
            <p:cNvSpPr/>
            <p:nvPr/>
          </p:nvSpPr>
          <p:spPr>
            <a:xfrm>
              <a:off x="1551736" y="3953700"/>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192993" tIns="192993" rIns="1383360" bIns="192993" numCol="1" spcCol="1270" anchor="ctr" anchorCtr="0">
              <a:noAutofit/>
            </a:bodyPr>
            <a:lstStyle/>
            <a:p>
              <a:pPr marL="0" lvl="0" indent="0" algn="l" defTabSz="1911350">
                <a:lnSpc>
                  <a:spcPct val="90000"/>
                </a:lnSpc>
                <a:spcBef>
                  <a:spcPct val="0"/>
                </a:spcBef>
                <a:spcAft>
                  <a:spcPct val="35000"/>
                </a:spcAft>
                <a:buNone/>
              </a:pPr>
              <a:r>
                <a:rPr lang="en-US" sz="4300" kern="1200" dirty="0"/>
                <a:t>Evaluate results</a:t>
              </a:r>
            </a:p>
          </p:txBody>
        </p:sp>
        <p:sp>
          <p:nvSpPr>
            <p:cNvPr id="7" name="Freeform: Shape 6">
              <a:extLst>
                <a:ext uri="{FF2B5EF4-FFF2-40B4-BE49-F238E27FC236}">
                  <a16:creationId xmlns:a16="http://schemas.microsoft.com/office/drawing/2014/main" id="{4E5369EE-DB1D-4779-9228-76AAF3E9FFCE}"/>
                </a:ext>
              </a:extLst>
            </p:cNvPr>
            <p:cNvSpPr/>
            <p:nvPr/>
          </p:nvSpPr>
          <p:spPr>
            <a:xfrm>
              <a:off x="2103120" y="5130451"/>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2993" tIns="192993" rIns="1391589" bIns="192993" numCol="1" spcCol="1270" anchor="ctr" anchorCtr="0">
              <a:noAutofit/>
            </a:bodyPr>
            <a:lstStyle/>
            <a:p>
              <a:pPr marL="0" lvl="0" indent="0" algn="l" defTabSz="1911350">
                <a:lnSpc>
                  <a:spcPct val="90000"/>
                </a:lnSpc>
                <a:spcBef>
                  <a:spcPct val="0"/>
                </a:spcBef>
                <a:spcAft>
                  <a:spcPct val="35000"/>
                </a:spcAft>
                <a:buNone/>
              </a:pPr>
              <a:r>
                <a:rPr lang="en-US" sz="4300" kern="1200" dirty="0"/>
                <a:t>Update the plan</a:t>
              </a:r>
            </a:p>
          </p:txBody>
        </p:sp>
        <p:sp>
          <p:nvSpPr>
            <p:cNvPr id="8" name="Freeform: Shape 7">
              <a:extLst>
                <a:ext uri="{FF2B5EF4-FFF2-40B4-BE49-F238E27FC236}">
                  <a16:creationId xmlns:a16="http://schemas.microsoft.com/office/drawing/2014/main" id="{EB61E55E-999B-4DED-9815-0E4157D096E8}"/>
                </a:ext>
              </a:extLst>
            </p:cNvPr>
            <p:cNvSpPr/>
            <p:nvPr/>
          </p:nvSpPr>
          <p:spPr>
            <a:xfrm>
              <a:off x="6393667" y="2362824"/>
              <a:ext cx="647212" cy="647212"/>
            </a:xfrm>
            <a:custGeom>
              <a:avLst/>
              <a:gdLst>
                <a:gd name="connsiteX0" fmla="*/ 0 w 647212"/>
                <a:gd name="connsiteY0" fmla="*/ 355967 h 647212"/>
                <a:gd name="connsiteX1" fmla="*/ 145623 w 647212"/>
                <a:gd name="connsiteY1" fmla="*/ 355967 h 647212"/>
                <a:gd name="connsiteX2" fmla="*/ 145623 w 647212"/>
                <a:gd name="connsiteY2" fmla="*/ 0 h 647212"/>
                <a:gd name="connsiteX3" fmla="*/ 501589 w 647212"/>
                <a:gd name="connsiteY3" fmla="*/ 0 h 647212"/>
                <a:gd name="connsiteX4" fmla="*/ 501589 w 647212"/>
                <a:gd name="connsiteY4" fmla="*/ 355967 h 647212"/>
                <a:gd name="connsiteX5" fmla="*/ 647212 w 647212"/>
                <a:gd name="connsiteY5" fmla="*/ 355967 h 647212"/>
                <a:gd name="connsiteX6" fmla="*/ 323606 w 647212"/>
                <a:gd name="connsiteY6" fmla="*/ 647212 h 647212"/>
                <a:gd name="connsiteX7" fmla="*/ 0 w 647212"/>
                <a:gd name="connsiteY7" fmla="*/ 355967 h 64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212" h="647212">
                  <a:moveTo>
                    <a:pt x="0" y="355967"/>
                  </a:moveTo>
                  <a:lnTo>
                    <a:pt x="145623" y="355967"/>
                  </a:lnTo>
                  <a:lnTo>
                    <a:pt x="145623" y="0"/>
                  </a:lnTo>
                  <a:lnTo>
                    <a:pt x="501589" y="0"/>
                  </a:lnTo>
                  <a:lnTo>
                    <a:pt x="501589" y="355967"/>
                  </a:lnTo>
                  <a:lnTo>
                    <a:pt x="647212" y="355967"/>
                  </a:lnTo>
                  <a:lnTo>
                    <a:pt x="323606" y="647212"/>
                  </a:lnTo>
                  <a:lnTo>
                    <a:pt x="0" y="355967"/>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82453" tIns="36830" rIns="182453" bIns="197015" numCol="1" spcCol="1270" anchor="ctr" anchorCtr="0">
              <a:noAutofit/>
            </a:bodyPr>
            <a:lstStyle/>
            <a:p>
              <a:pPr marL="0" lvl="0" indent="0" algn="ctr" defTabSz="1289050">
                <a:lnSpc>
                  <a:spcPct val="90000"/>
                </a:lnSpc>
                <a:spcBef>
                  <a:spcPct val="0"/>
                </a:spcBef>
                <a:spcAft>
                  <a:spcPct val="35000"/>
                </a:spcAft>
                <a:buNone/>
              </a:pPr>
              <a:endParaRPr lang="en-US" sz="2900" kern="1200" dirty="0"/>
            </a:p>
          </p:txBody>
        </p:sp>
        <p:sp>
          <p:nvSpPr>
            <p:cNvPr id="9" name="Freeform: Shape 8">
              <a:extLst>
                <a:ext uri="{FF2B5EF4-FFF2-40B4-BE49-F238E27FC236}">
                  <a16:creationId xmlns:a16="http://schemas.microsoft.com/office/drawing/2014/main" id="{A5A8A1A7-B188-40C1-8F7E-57ADFF91FF35}"/>
                </a:ext>
              </a:extLst>
            </p:cNvPr>
            <p:cNvSpPr/>
            <p:nvPr/>
          </p:nvSpPr>
          <p:spPr>
            <a:xfrm>
              <a:off x="6945050" y="3539575"/>
              <a:ext cx="647212" cy="647212"/>
            </a:xfrm>
            <a:custGeom>
              <a:avLst/>
              <a:gdLst>
                <a:gd name="connsiteX0" fmla="*/ 0 w 647212"/>
                <a:gd name="connsiteY0" fmla="*/ 355967 h 647212"/>
                <a:gd name="connsiteX1" fmla="*/ 145623 w 647212"/>
                <a:gd name="connsiteY1" fmla="*/ 355967 h 647212"/>
                <a:gd name="connsiteX2" fmla="*/ 145623 w 647212"/>
                <a:gd name="connsiteY2" fmla="*/ 0 h 647212"/>
                <a:gd name="connsiteX3" fmla="*/ 501589 w 647212"/>
                <a:gd name="connsiteY3" fmla="*/ 0 h 647212"/>
                <a:gd name="connsiteX4" fmla="*/ 501589 w 647212"/>
                <a:gd name="connsiteY4" fmla="*/ 355967 h 647212"/>
                <a:gd name="connsiteX5" fmla="*/ 647212 w 647212"/>
                <a:gd name="connsiteY5" fmla="*/ 355967 h 647212"/>
                <a:gd name="connsiteX6" fmla="*/ 323606 w 647212"/>
                <a:gd name="connsiteY6" fmla="*/ 647212 h 647212"/>
                <a:gd name="connsiteX7" fmla="*/ 0 w 647212"/>
                <a:gd name="connsiteY7" fmla="*/ 355967 h 64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212" h="647212">
                  <a:moveTo>
                    <a:pt x="0" y="355967"/>
                  </a:moveTo>
                  <a:lnTo>
                    <a:pt x="145623" y="355967"/>
                  </a:lnTo>
                  <a:lnTo>
                    <a:pt x="145623" y="0"/>
                  </a:lnTo>
                  <a:lnTo>
                    <a:pt x="501589" y="0"/>
                  </a:lnTo>
                  <a:lnTo>
                    <a:pt x="501589" y="355967"/>
                  </a:lnTo>
                  <a:lnTo>
                    <a:pt x="647212" y="355967"/>
                  </a:lnTo>
                  <a:lnTo>
                    <a:pt x="323606" y="647212"/>
                  </a:lnTo>
                  <a:lnTo>
                    <a:pt x="0" y="355967"/>
                  </a:lnTo>
                  <a:close/>
                </a:path>
              </a:pathLst>
            </a:custGeom>
          </p:spPr>
          <p:style>
            <a:lnRef idx="2">
              <a:schemeClr val="accent3">
                <a:tint val="40000"/>
                <a:alpha val="90000"/>
                <a:hueOff val="5358427"/>
                <a:satOff val="-6896"/>
                <a:lumOff val="-537"/>
                <a:alphaOff val="0"/>
              </a:schemeClr>
            </a:lnRef>
            <a:fillRef idx="1">
              <a:schemeClr val="accent3">
                <a:tint val="40000"/>
                <a:alpha val="90000"/>
                <a:hueOff val="5358427"/>
                <a:satOff val="-6896"/>
                <a:lumOff val="-537"/>
                <a:alphaOff val="0"/>
              </a:schemeClr>
            </a:fillRef>
            <a:effectRef idx="0">
              <a:schemeClr val="accent3">
                <a:tint val="40000"/>
                <a:alpha val="90000"/>
                <a:hueOff val="5358427"/>
                <a:satOff val="-6896"/>
                <a:lumOff val="-537"/>
                <a:alphaOff val="0"/>
              </a:schemeClr>
            </a:effectRef>
            <a:fontRef idx="minor">
              <a:schemeClr val="dk1">
                <a:hueOff val="0"/>
                <a:satOff val="0"/>
                <a:lumOff val="0"/>
                <a:alphaOff val="0"/>
              </a:schemeClr>
            </a:fontRef>
          </p:style>
          <p:txBody>
            <a:bodyPr spcFirstLastPara="0" vert="horz" wrap="square" lIns="182453" tIns="36830" rIns="182453" bIns="197015" numCol="1" spcCol="1270" anchor="ctr" anchorCtr="0">
              <a:noAutofit/>
            </a:bodyPr>
            <a:lstStyle/>
            <a:p>
              <a:pPr marL="0" lvl="0" indent="0" algn="ctr" defTabSz="1289050">
                <a:lnSpc>
                  <a:spcPct val="90000"/>
                </a:lnSpc>
                <a:spcBef>
                  <a:spcPct val="0"/>
                </a:spcBef>
                <a:spcAft>
                  <a:spcPct val="35000"/>
                </a:spcAft>
                <a:buNone/>
              </a:pPr>
              <a:endParaRPr lang="en-US" sz="2900" kern="1200" dirty="0"/>
            </a:p>
          </p:txBody>
        </p:sp>
        <p:sp>
          <p:nvSpPr>
            <p:cNvPr id="10" name="Freeform: Shape 9">
              <a:extLst>
                <a:ext uri="{FF2B5EF4-FFF2-40B4-BE49-F238E27FC236}">
                  <a16:creationId xmlns:a16="http://schemas.microsoft.com/office/drawing/2014/main" id="{B88F8E36-FD62-412B-BCC1-84AF5821AD61}"/>
                </a:ext>
              </a:extLst>
            </p:cNvPr>
            <p:cNvSpPr/>
            <p:nvPr/>
          </p:nvSpPr>
          <p:spPr>
            <a:xfrm>
              <a:off x="7488204" y="4716325"/>
              <a:ext cx="647212" cy="647212"/>
            </a:xfrm>
            <a:custGeom>
              <a:avLst/>
              <a:gdLst>
                <a:gd name="connsiteX0" fmla="*/ 0 w 647212"/>
                <a:gd name="connsiteY0" fmla="*/ 355967 h 647212"/>
                <a:gd name="connsiteX1" fmla="*/ 145623 w 647212"/>
                <a:gd name="connsiteY1" fmla="*/ 355967 h 647212"/>
                <a:gd name="connsiteX2" fmla="*/ 145623 w 647212"/>
                <a:gd name="connsiteY2" fmla="*/ 0 h 647212"/>
                <a:gd name="connsiteX3" fmla="*/ 501589 w 647212"/>
                <a:gd name="connsiteY3" fmla="*/ 0 h 647212"/>
                <a:gd name="connsiteX4" fmla="*/ 501589 w 647212"/>
                <a:gd name="connsiteY4" fmla="*/ 355967 h 647212"/>
                <a:gd name="connsiteX5" fmla="*/ 647212 w 647212"/>
                <a:gd name="connsiteY5" fmla="*/ 355967 h 647212"/>
                <a:gd name="connsiteX6" fmla="*/ 323606 w 647212"/>
                <a:gd name="connsiteY6" fmla="*/ 647212 h 647212"/>
                <a:gd name="connsiteX7" fmla="*/ 0 w 647212"/>
                <a:gd name="connsiteY7" fmla="*/ 355967 h 64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212" h="647212">
                  <a:moveTo>
                    <a:pt x="0" y="355967"/>
                  </a:moveTo>
                  <a:lnTo>
                    <a:pt x="145623" y="355967"/>
                  </a:lnTo>
                  <a:lnTo>
                    <a:pt x="145623" y="0"/>
                  </a:lnTo>
                  <a:lnTo>
                    <a:pt x="501589" y="0"/>
                  </a:lnTo>
                  <a:lnTo>
                    <a:pt x="501589" y="355967"/>
                  </a:lnTo>
                  <a:lnTo>
                    <a:pt x="647212" y="355967"/>
                  </a:lnTo>
                  <a:lnTo>
                    <a:pt x="323606" y="647212"/>
                  </a:lnTo>
                  <a:lnTo>
                    <a:pt x="0" y="355967"/>
                  </a:lnTo>
                  <a:close/>
                </a:path>
              </a:pathLst>
            </a:cu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txBody>
            <a:bodyPr spcFirstLastPara="0" vert="horz" wrap="square" lIns="182453" tIns="36830" rIns="182453" bIns="197015" numCol="1" spcCol="1270" anchor="ctr" anchorCtr="0">
              <a:noAutofit/>
            </a:bodyPr>
            <a:lstStyle/>
            <a:p>
              <a:pPr marL="0" lvl="0" indent="0" algn="ctr" defTabSz="1289050">
                <a:lnSpc>
                  <a:spcPct val="90000"/>
                </a:lnSpc>
                <a:spcBef>
                  <a:spcPct val="0"/>
                </a:spcBef>
                <a:spcAft>
                  <a:spcPct val="35000"/>
                </a:spcAft>
                <a:buNone/>
              </a:pPr>
              <a:endParaRPr lang="en-US" sz="2900" kern="1200" dirty="0"/>
            </a:p>
          </p:txBody>
        </p:sp>
      </p:grpSp>
    </p:spTree>
    <p:extLst>
      <p:ext uri="{BB962C8B-B14F-4D97-AF65-F5344CB8AC3E}">
        <p14:creationId xmlns:p14="http://schemas.microsoft.com/office/powerpoint/2010/main" val="2972961873"/>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B060F977-6E7A-4261-82D6-AA24F482F46E}"/>
              </a:ext>
            </a:extLst>
          </p:cNvPr>
          <p:cNvSpPr>
            <a:spLocks noGrp="1"/>
          </p:cNvSpPr>
          <p:nvPr>
            <p:ph sz="quarter" idx="11"/>
          </p:nvPr>
        </p:nvSpPr>
        <p:spPr/>
        <p:txBody>
          <a:bodyPr/>
          <a:lstStyle/>
          <a:p>
            <a:endParaRPr lang="en-US"/>
          </a:p>
        </p:txBody>
      </p:sp>
      <p:sp>
        <p:nvSpPr>
          <p:cNvPr id="51202" name="Title 1"/>
          <p:cNvSpPr>
            <a:spLocks noGrp="1"/>
          </p:cNvSpPr>
          <p:nvPr>
            <p:ph type="title"/>
          </p:nvPr>
        </p:nvSpPr>
        <p:spPr/>
        <p:txBody>
          <a:bodyPr/>
          <a:lstStyle/>
          <a:p>
            <a:r>
              <a:rPr lang="en-US" dirty="0"/>
              <a:t>Hot, Warm, and Cold Sites</a:t>
            </a:r>
          </a:p>
        </p:txBody>
      </p:sp>
      <p:grpSp>
        <p:nvGrpSpPr>
          <p:cNvPr id="3" name="Group 2">
            <a:extLst>
              <a:ext uri="{FF2B5EF4-FFF2-40B4-BE49-F238E27FC236}">
                <a16:creationId xmlns:a16="http://schemas.microsoft.com/office/drawing/2014/main" id="{F57A098A-24D7-42EA-B639-13B07DA99655}"/>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63752F0B-F8FA-4610-B4BC-4F06AB9C8C5B}"/>
                </a:ext>
              </a:extLst>
            </p:cNvPr>
            <p:cNvSpPr/>
            <p:nvPr/>
          </p:nvSpPr>
          <p:spPr>
            <a:xfrm>
              <a:off x="457200" y="2143461"/>
              <a:ext cx="8229600" cy="856800"/>
            </a:xfrm>
            <a:prstGeom prst="rect">
              <a:avLst/>
            </a:pr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0789352C-C67B-4642-A438-0C2E5109B0BE}"/>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422400">
                <a:lnSpc>
                  <a:spcPct val="90000"/>
                </a:lnSpc>
                <a:spcBef>
                  <a:spcPct val="0"/>
                </a:spcBef>
                <a:spcAft>
                  <a:spcPct val="35000"/>
                </a:spcAft>
                <a:buNone/>
              </a:pPr>
              <a:r>
                <a:rPr lang="en-US" sz="3200" kern="1200" dirty="0"/>
                <a:t>Hot: coordinated with the existing site and fully stocked</a:t>
              </a:r>
            </a:p>
          </p:txBody>
        </p:sp>
        <p:sp>
          <p:nvSpPr>
            <p:cNvPr id="6" name="Rectangle 5">
              <a:extLst>
                <a:ext uri="{FF2B5EF4-FFF2-40B4-BE49-F238E27FC236}">
                  <a16:creationId xmlns:a16="http://schemas.microsoft.com/office/drawing/2014/main" id="{F8B078DA-5D64-40B2-BC8D-5E0FFD8246BE}"/>
                </a:ext>
              </a:extLst>
            </p:cNvPr>
            <p:cNvSpPr/>
            <p:nvPr/>
          </p:nvSpPr>
          <p:spPr>
            <a:xfrm>
              <a:off x="457200" y="3685701"/>
              <a:ext cx="8229600" cy="856800"/>
            </a:xfrm>
            <a:prstGeom prst="rect">
              <a:avLst/>
            </a:prstGeom>
          </p:spPr>
          <p:style>
            <a:lnRef idx="2">
              <a:schemeClr val="accent3">
                <a:hueOff val="5625132"/>
                <a:satOff val="-8440"/>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DD099B08-7DAE-4CFD-AE31-068DCA34121A}"/>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422400">
                <a:lnSpc>
                  <a:spcPct val="90000"/>
                </a:lnSpc>
                <a:spcBef>
                  <a:spcPct val="0"/>
                </a:spcBef>
                <a:spcAft>
                  <a:spcPct val="35000"/>
                </a:spcAft>
                <a:buNone/>
              </a:pPr>
              <a:r>
                <a:rPr lang="en-US" sz="3200" kern="1200" dirty="0"/>
                <a:t>Warm: transition to the warm site</a:t>
              </a:r>
            </a:p>
          </p:txBody>
        </p:sp>
        <p:sp>
          <p:nvSpPr>
            <p:cNvPr id="8" name="Rectangle 7">
              <a:extLst>
                <a:ext uri="{FF2B5EF4-FFF2-40B4-BE49-F238E27FC236}">
                  <a16:creationId xmlns:a16="http://schemas.microsoft.com/office/drawing/2014/main" id="{574700B2-646C-4D58-A20C-60E6B9E1AAF4}"/>
                </a:ext>
              </a:extLst>
            </p:cNvPr>
            <p:cNvSpPr/>
            <p:nvPr/>
          </p:nvSpPr>
          <p:spPr>
            <a:xfrm>
              <a:off x="457200" y="5227941"/>
              <a:ext cx="8229600" cy="856800"/>
            </a:xfrm>
            <a:prstGeom prst="rect">
              <a:avLst/>
            </a:prstGeom>
          </p:spPr>
          <p:style>
            <a:lnRef idx="2">
              <a:schemeClr val="accent3">
                <a:hueOff val="11250264"/>
                <a:satOff val="-16880"/>
                <a:lumOff val="-274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F2AD6ED7-22A6-4C93-BAD1-2180944EA3A4}"/>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422400">
                <a:lnSpc>
                  <a:spcPct val="90000"/>
                </a:lnSpc>
                <a:spcBef>
                  <a:spcPct val="0"/>
                </a:spcBef>
                <a:spcAft>
                  <a:spcPct val="35000"/>
                </a:spcAft>
                <a:buNone/>
              </a:pPr>
              <a:r>
                <a:rPr lang="en-US" sz="3200" kern="1200" dirty="0"/>
                <a:t>Cold: minimal back up sites </a:t>
              </a:r>
            </a:p>
          </p:txBody>
        </p:sp>
      </p:grpSp>
    </p:spTree>
    <p:extLst>
      <p:ext uri="{BB962C8B-B14F-4D97-AF65-F5344CB8AC3E}">
        <p14:creationId xmlns:p14="http://schemas.microsoft.com/office/powerpoint/2010/main" val="2972961873"/>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B215E8C6-42B0-44EF-8C6F-44D6D7713E7A}"/>
              </a:ext>
            </a:extLst>
          </p:cNvPr>
          <p:cNvSpPr>
            <a:spLocks noGrp="1"/>
          </p:cNvSpPr>
          <p:nvPr>
            <p:ph sz="quarter" idx="11"/>
          </p:nvPr>
        </p:nvSpPr>
        <p:spPr/>
        <p:txBody>
          <a:bodyPr/>
          <a:lstStyle/>
          <a:p>
            <a:endParaRPr lang="en-US"/>
          </a:p>
        </p:txBody>
      </p:sp>
      <p:sp>
        <p:nvSpPr>
          <p:cNvPr id="51202" name="Title 1"/>
          <p:cNvSpPr>
            <a:spLocks noGrp="1"/>
          </p:cNvSpPr>
          <p:nvPr>
            <p:ph type="title"/>
          </p:nvPr>
        </p:nvSpPr>
        <p:spPr/>
        <p:txBody>
          <a:bodyPr>
            <a:noAutofit/>
          </a:bodyPr>
          <a:lstStyle/>
          <a:p>
            <a:r>
              <a:rPr lang="en-US" dirty="0"/>
              <a:t>Keep Documentation Simple and Clear</a:t>
            </a:r>
          </a:p>
        </p:txBody>
      </p:sp>
      <p:grpSp>
        <p:nvGrpSpPr>
          <p:cNvPr id="3" name="Group 2">
            <a:extLst>
              <a:ext uri="{FF2B5EF4-FFF2-40B4-BE49-F238E27FC236}">
                <a16:creationId xmlns:a16="http://schemas.microsoft.com/office/drawing/2014/main" id="{87072AFC-C235-4E31-B3A9-720EBD5655D7}"/>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80C9A41E-0C3B-4683-8522-FC9D18AE3CEC}"/>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4">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F20418A9-7053-4FE9-976A-8E85E13A4049}"/>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Keep it simple</a:t>
              </a:r>
            </a:p>
          </p:txBody>
        </p:sp>
        <p:sp>
          <p:nvSpPr>
            <p:cNvPr id="6" name="Oval 5">
              <a:extLst>
                <a:ext uri="{FF2B5EF4-FFF2-40B4-BE49-F238E27FC236}">
                  <a16:creationId xmlns:a16="http://schemas.microsoft.com/office/drawing/2014/main" id="{914FA83C-DF60-430B-8312-C2C78CF918E9}"/>
                </a:ext>
              </a:extLst>
            </p:cNvPr>
            <p:cNvSpPr/>
            <p:nvPr/>
          </p:nvSpPr>
          <p:spPr>
            <a:xfrm>
              <a:off x="519658" y="1939647"/>
              <a:ext cx="1131490" cy="1131490"/>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8BE653CF-0307-4F6A-844C-83378C997F72}"/>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Roles and responsibilities</a:t>
              </a:r>
            </a:p>
          </p:txBody>
        </p:sp>
        <p:sp>
          <p:nvSpPr>
            <p:cNvPr id="8" name="Oval 7">
              <a:extLst>
                <a:ext uri="{FF2B5EF4-FFF2-40B4-BE49-F238E27FC236}">
                  <a16:creationId xmlns:a16="http://schemas.microsoft.com/office/drawing/2014/main" id="{496B3EB1-774D-47A8-8E6C-F721B4F031EC}"/>
                </a:ext>
              </a:extLst>
            </p:cNvPr>
            <p:cNvSpPr/>
            <p:nvPr/>
          </p:nvSpPr>
          <p:spPr>
            <a:xfrm>
              <a:off x="848695" y="3297436"/>
              <a:ext cx="1131490" cy="1131490"/>
            </a:xfrm>
            <a:prstGeom prst="ellipse">
              <a:avLst/>
            </a:prstGeom>
          </p:spPr>
          <p:style>
            <a:lnRef idx="2">
              <a:schemeClr val="accent3">
                <a:hueOff val="5625132"/>
                <a:satOff val="-8440"/>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B5945094-35A3-4B33-A062-B5039A99E0FD}"/>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Contingency procedures</a:t>
              </a:r>
            </a:p>
          </p:txBody>
        </p:sp>
        <p:sp>
          <p:nvSpPr>
            <p:cNvPr id="10" name="Oval 9">
              <a:extLst>
                <a:ext uri="{FF2B5EF4-FFF2-40B4-BE49-F238E27FC236}">
                  <a16:creationId xmlns:a16="http://schemas.microsoft.com/office/drawing/2014/main" id="{ECAF6DB1-A9C6-4E7D-A60C-F9C6140F1EC9}"/>
                </a:ext>
              </a:extLst>
            </p:cNvPr>
            <p:cNvSpPr/>
            <p:nvPr/>
          </p:nvSpPr>
          <p:spPr>
            <a:xfrm>
              <a:off x="519658" y="4655225"/>
              <a:ext cx="1131490" cy="1131490"/>
            </a:xfrm>
            <a:prstGeom prst="ellipse">
              <a:avLst/>
            </a:prstGeom>
          </p:spPr>
          <p:style>
            <a:lnRef idx="2">
              <a:schemeClr val="accent3">
                <a:hueOff val="11250264"/>
                <a:satOff val="-16880"/>
                <a:lumOff val="-2745"/>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extLst>
      <p:ext uri="{BB962C8B-B14F-4D97-AF65-F5344CB8AC3E}">
        <p14:creationId xmlns:p14="http://schemas.microsoft.com/office/powerpoint/2010/main" val="2972961873"/>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5B278D22-6D64-47C0-8C61-75278FA7D840}"/>
              </a:ext>
            </a:extLst>
          </p:cNvPr>
          <p:cNvSpPr>
            <a:spLocks noGrp="1"/>
          </p:cNvSpPr>
          <p:nvPr>
            <p:ph sz="quarter" idx="11"/>
          </p:nvPr>
        </p:nvSpPr>
        <p:spPr/>
        <p:txBody>
          <a:bodyPr/>
          <a:lstStyle/>
          <a:p>
            <a:endParaRPr lang="en-US"/>
          </a:p>
        </p:txBody>
      </p:sp>
      <p:sp>
        <p:nvSpPr>
          <p:cNvPr id="52226"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F1297443-CA79-4B8A-AB58-FD2939410A9A}"/>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C4D34CA3-2EC1-4141-AEF7-D875F82113E2}"/>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Sean transferred the client lists, ordering system, and inventory to the computer</a:t>
              </a:r>
            </a:p>
          </p:txBody>
        </p:sp>
        <p:sp>
          <p:nvSpPr>
            <p:cNvPr id="5" name="Rectangle: Rounded Corners 4">
              <a:extLst>
                <a:ext uri="{FF2B5EF4-FFF2-40B4-BE49-F238E27FC236}">
                  <a16:creationId xmlns:a16="http://schemas.microsoft.com/office/drawing/2014/main" id="{C905F0F2-8EA6-431D-89CA-CB2BF0AB2EDC}"/>
                </a:ext>
              </a:extLst>
            </p:cNvPr>
            <p:cNvSpPr/>
            <p:nvPr/>
          </p:nvSpPr>
          <p:spPr>
            <a:xfrm>
              <a:off x="850999" y="2809281"/>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B5732989-15A4-419F-8F2B-C2888C6280AB}"/>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06422" tIns="206422" rIns="206422" bIns="206422" numCol="1" spcCol="1270" anchor="ctr" anchorCtr="0">
              <a:noAutofit/>
            </a:bodyPr>
            <a:lstStyle/>
            <a:p>
              <a:pPr marL="0" lvl="0" indent="0" algn="ctr" defTabSz="977900">
                <a:lnSpc>
                  <a:spcPct val="90000"/>
                </a:lnSpc>
                <a:spcBef>
                  <a:spcPct val="0"/>
                </a:spcBef>
                <a:spcAft>
                  <a:spcPct val="35000"/>
                </a:spcAft>
                <a:buNone/>
              </a:pPr>
              <a:r>
                <a:rPr lang="en-US" sz="2200" kern="1200" dirty="0"/>
                <a:t>He neglected to plan for potential disasters</a:t>
              </a:r>
            </a:p>
          </p:txBody>
        </p:sp>
        <p:sp>
          <p:nvSpPr>
            <p:cNvPr id="7" name="Rectangle: Rounded Corners 6">
              <a:extLst>
                <a:ext uri="{FF2B5EF4-FFF2-40B4-BE49-F238E27FC236}">
                  <a16:creationId xmlns:a16="http://schemas.microsoft.com/office/drawing/2014/main" id="{CCEB7D33-7357-4544-BB41-0C6FF439A0B8}"/>
                </a:ext>
              </a:extLst>
            </p:cNvPr>
            <p:cNvSpPr/>
            <p:nvPr/>
          </p:nvSpPr>
          <p:spPr>
            <a:xfrm>
              <a:off x="850999" y="3955269"/>
              <a:ext cx="1023203" cy="1023203"/>
            </a:xfrm>
            <a:prstGeom prst="roundRect">
              <a:avLst>
                <a:gd name="adj" fmla="val 16670"/>
              </a:avLst>
            </a:prstGeom>
            <a:solidFill>
              <a:schemeClr val="accent3">
                <a:hueOff val="5625132"/>
                <a:satOff val="-8440"/>
                <a:lumOff val="-1373"/>
              </a:schemeClr>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8" name="Freeform: Shape 7">
              <a:extLst>
                <a:ext uri="{FF2B5EF4-FFF2-40B4-BE49-F238E27FC236}">
                  <a16:creationId xmlns:a16="http://schemas.microsoft.com/office/drawing/2014/main" id="{11B760CF-9545-4CA0-AEDE-FAB899F74C55}"/>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06422" tIns="206422" rIns="206422" bIns="206422" numCol="1" spcCol="1270" anchor="ctr" anchorCtr="0">
              <a:noAutofit/>
            </a:bodyPr>
            <a:lstStyle/>
            <a:p>
              <a:pPr marL="0" lvl="0" indent="0" algn="ctr" defTabSz="977900">
                <a:lnSpc>
                  <a:spcPct val="90000"/>
                </a:lnSpc>
                <a:spcBef>
                  <a:spcPct val="0"/>
                </a:spcBef>
                <a:spcAft>
                  <a:spcPct val="35000"/>
                </a:spcAft>
                <a:buNone/>
              </a:pPr>
              <a:r>
                <a:rPr lang="en-US" sz="2200" kern="1200" dirty="0"/>
                <a:t>Sean discovered that he was the victim of a hacker</a:t>
              </a:r>
            </a:p>
          </p:txBody>
        </p:sp>
        <p:sp>
          <p:nvSpPr>
            <p:cNvPr id="9" name="Rectangle: Rounded Corners 8">
              <a:extLst>
                <a:ext uri="{FF2B5EF4-FFF2-40B4-BE49-F238E27FC236}">
                  <a16:creationId xmlns:a16="http://schemas.microsoft.com/office/drawing/2014/main" id="{3A4C0507-6ABA-4C66-864C-96A21C962141}"/>
                </a:ext>
              </a:extLst>
            </p:cNvPr>
            <p:cNvSpPr/>
            <p:nvPr/>
          </p:nvSpPr>
          <p:spPr>
            <a:xfrm>
              <a:off x="850999" y="5101257"/>
              <a:ext cx="1023203" cy="1023203"/>
            </a:xfrm>
            <a:prstGeom prst="roundRect">
              <a:avLst>
                <a:gd name="adj" fmla="val 16670"/>
              </a:avLst>
            </a:prstGeom>
            <a:solidFill>
              <a:schemeClr val="accent3">
                <a:hueOff val="11250264"/>
                <a:satOff val="-16880"/>
                <a:lumOff val="-2745"/>
              </a:schemeClr>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sp>
          <p:nvSpPr>
            <p:cNvPr id="10" name="Freeform: Shape 9">
              <a:extLst>
                <a:ext uri="{FF2B5EF4-FFF2-40B4-BE49-F238E27FC236}">
                  <a16:creationId xmlns:a16="http://schemas.microsoft.com/office/drawing/2014/main" id="{7075D651-3851-4394-B4EE-6A69404F7B1B}"/>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06422" tIns="206422" rIns="206422" bIns="206422" numCol="1" spcCol="1270" anchor="ctr" anchorCtr="0">
              <a:noAutofit/>
            </a:bodyPr>
            <a:lstStyle/>
            <a:p>
              <a:pPr marL="0" lvl="0" indent="0" algn="ctr" defTabSz="977900">
                <a:lnSpc>
                  <a:spcPct val="90000"/>
                </a:lnSpc>
                <a:spcBef>
                  <a:spcPct val="0"/>
                </a:spcBef>
                <a:spcAft>
                  <a:spcPct val="35000"/>
                </a:spcAft>
                <a:buNone/>
              </a:pPr>
              <a:r>
                <a:rPr lang="en-US" sz="2200" kern="1200" dirty="0"/>
                <a:t>The entire computer system was taken offline</a:t>
              </a:r>
            </a:p>
          </p:txBody>
        </p:sp>
      </p:gr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When should disaster recovery plans be made?</a:t>
            </a:r>
          </a:p>
          <a:p>
            <a:pPr marL="690563" lvl="0">
              <a:lnSpc>
                <a:spcPct val="115000"/>
              </a:lnSpc>
              <a:spcBef>
                <a:spcPts val="0"/>
              </a:spcBef>
              <a:spcAft>
                <a:spcPts val="0"/>
              </a:spcAft>
              <a:buFont typeface="+mj-lt"/>
              <a:buAutoNum type="alphaLcParenR"/>
            </a:pPr>
            <a:r>
              <a:rPr lang="en-US" dirty="0">
                <a:ea typeface="Times New Roman"/>
                <a:cs typeface="Times New Roman"/>
              </a:rPr>
              <a:t>Ahead of time</a:t>
            </a:r>
          </a:p>
          <a:p>
            <a:pPr marL="690563" lvl="0">
              <a:lnSpc>
                <a:spcPct val="115000"/>
              </a:lnSpc>
              <a:spcBef>
                <a:spcPts val="0"/>
              </a:spcBef>
              <a:spcAft>
                <a:spcPts val="0"/>
              </a:spcAft>
              <a:buFont typeface="+mj-lt"/>
              <a:buAutoNum type="alphaLcParenR"/>
            </a:pPr>
            <a:r>
              <a:rPr lang="en-US" dirty="0">
                <a:ea typeface="Times New Roman"/>
                <a:cs typeface="Times New Roman"/>
              </a:rPr>
              <a:t>When convenient</a:t>
            </a:r>
          </a:p>
          <a:p>
            <a:pPr marL="690563" lvl="0">
              <a:lnSpc>
                <a:spcPct val="115000"/>
              </a:lnSpc>
              <a:spcBef>
                <a:spcPts val="0"/>
              </a:spcBef>
              <a:spcAft>
                <a:spcPts val="0"/>
              </a:spcAft>
              <a:buFont typeface="+mj-lt"/>
              <a:buAutoNum type="alphaLcParenR"/>
            </a:pPr>
            <a:r>
              <a:rPr lang="en-US" dirty="0">
                <a:ea typeface="Times New Roman"/>
                <a:cs typeface="Times New Roman"/>
              </a:rPr>
              <a:t>When hazards are identified</a:t>
            </a:r>
          </a:p>
          <a:p>
            <a:pPr marL="690563" lvl="0">
              <a:lnSpc>
                <a:spcPct val="115000"/>
              </a:lnSpc>
              <a:spcBef>
                <a:spcPts val="0"/>
              </a:spcBef>
              <a:spcAft>
                <a:spcPts val="1000"/>
              </a:spcAft>
              <a:buFont typeface="+mj-lt"/>
              <a:buAutoNum type="alphaLcParenR"/>
            </a:pPr>
            <a:r>
              <a:rPr lang="en-US" dirty="0">
                <a:ea typeface="Times New Roman"/>
                <a:cs typeface="Times New Roman"/>
              </a:rPr>
              <a:t>When a disaster comes</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do the necessary factors help with?</a:t>
            </a:r>
          </a:p>
          <a:p>
            <a:pPr marL="690563" lvl="0">
              <a:lnSpc>
                <a:spcPct val="115000"/>
              </a:lnSpc>
              <a:spcBef>
                <a:spcPts val="0"/>
              </a:spcBef>
              <a:spcAft>
                <a:spcPts val="0"/>
              </a:spcAft>
              <a:buFont typeface="+mj-lt"/>
              <a:buAutoNum type="alphaLcParenR"/>
            </a:pPr>
            <a:r>
              <a:rPr lang="en-US" dirty="0">
                <a:ea typeface="Times New Roman"/>
                <a:cs typeface="Times New Roman"/>
              </a:rPr>
              <a:t>Provide information.</a:t>
            </a:r>
          </a:p>
          <a:p>
            <a:pPr marL="690563" lvl="0">
              <a:lnSpc>
                <a:spcPct val="115000"/>
              </a:lnSpc>
              <a:spcBef>
                <a:spcPts val="0"/>
              </a:spcBef>
              <a:spcAft>
                <a:spcPts val="0"/>
              </a:spcAft>
              <a:buFont typeface="+mj-lt"/>
              <a:buAutoNum type="alphaLcParenR"/>
            </a:pPr>
            <a:r>
              <a:rPr lang="en-US" dirty="0">
                <a:ea typeface="Times New Roman"/>
                <a:cs typeface="Times New Roman"/>
              </a:rPr>
              <a:t>Disaster strategies</a:t>
            </a:r>
          </a:p>
          <a:p>
            <a:pPr marL="690563" lvl="0">
              <a:lnSpc>
                <a:spcPct val="115000"/>
              </a:lnSpc>
              <a:spcBef>
                <a:spcPts val="0"/>
              </a:spcBef>
              <a:spcAft>
                <a:spcPts val="0"/>
              </a:spcAft>
              <a:buFont typeface="+mj-lt"/>
              <a:buAutoNum type="alphaLcParenR"/>
            </a:pPr>
            <a:r>
              <a:rPr lang="en-US" dirty="0">
                <a:ea typeface="Times New Roman"/>
                <a:cs typeface="Times New Roman"/>
              </a:rPr>
              <a:t>Make the employee read the documents in front of you.</a:t>
            </a:r>
          </a:p>
          <a:p>
            <a:pPr marL="690563" lvl="0">
              <a:lnSpc>
                <a:spcPct val="115000"/>
              </a:lnSpc>
              <a:spcBef>
                <a:spcPts val="0"/>
              </a:spcBef>
              <a:spcAft>
                <a:spcPts val="1000"/>
              </a:spcAft>
              <a:buFont typeface="+mj-lt"/>
              <a:buAutoNum type="alphaLcParenR"/>
            </a:pPr>
            <a:r>
              <a:rPr lang="en-US" dirty="0">
                <a:ea typeface="Times New Roman"/>
                <a:cs typeface="Times New Roman"/>
              </a:rPr>
              <a:t>Inform that manager that the employee has the information</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a:bodyPr>
          <a:lstStyle/>
          <a:p>
            <a:r>
              <a:rPr lang="en-US" dirty="0"/>
              <a:t>Module Two: Identifying Hazards and Risks</a:t>
            </a:r>
          </a:p>
        </p:txBody>
      </p:sp>
      <p:sp>
        <p:nvSpPr>
          <p:cNvPr id="10244"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To win, you have to risk loss.</a:t>
            </a:r>
            <a:endParaRPr lang="en-US" sz="1400" dirty="0">
              <a:ea typeface="Times New Roman"/>
              <a:cs typeface="Times New Roman"/>
            </a:endParaRPr>
          </a:p>
          <a:p>
            <a:pPr algn="ctr">
              <a:spcBef>
                <a:spcPts val="0"/>
              </a:spcBef>
              <a:spcAft>
                <a:spcPts val="1000"/>
              </a:spcAft>
            </a:pPr>
            <a:br>
              <a:rPr lang="en-US" dirty="0">
                <a:latin typeface="Cambria"/>
                <a:ea typeface="Times New Roman"/>
                <a:cs typeface="Times New Roman"/>
              </a:rPr>
            </a:br>
            <a:r>
              <a:rPr lang="en-US" b="1" i="1" dirty="0">
                <a:latin typeface="Cambria"/>
                <a:ea typeface="Times New Roman"/>
                <a:cs typeface="Times New Roman"/>
              </a:rPr>
              <a:t>Jean-Claude Killy</a:t>
            </a:r>
            <a:endParaRPr lang="en-US" sz="1400" dirty="0">
              <a:ea typeface="Times New Roman"/>
              <a:cs typeface="Times New Roman"/>
            </a:endParaRPr>
          </a:p>
          <a:p>
            <a:endParaRPr lang="en-US" dirty="0"/>
          </a:p>
        </p:txBody>
      </p:sp>
      <p:sp>
        <p:nvSpPr>
          <p:cNvPr id="10243" name="Content Placeholder 2"/>
          <p:cNvSpPr>
            <a:spLocks noGrp="1"/>
          </p:cNvSpPr>
          <p:nvPr>
            <p:ph type="body" sz="quarter" idx="11"/>
          </p:nvPr>
        </p:nvSpPr>
        <p:spPr/>
        <p:txBody>
          <a:bodyPr>
            <a:normAutofit/>
          </a:bodyPr>
          <a:lstStyle/>
          <a:p>
            <a:r>
              <a:rPr lang="en-US" dirty="0"/>
              <a:t>Every organization has both hazards and risks. Identifying hazards and risks is necessary for risk management. Hazards and risks are often confused with each other. Determining the difference between a hazard and a risk will increase the effectiveness of the risk management program. </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are testing measurements?</a:t>
            </a:r>
          </a:p>
          <a:p>
            <a:pPr marL="690563" lvl="0">
              <a:lnSpc>
                <a:spcPct val="115000"/>
              </a:lnSpc>
              <a:spcBef>
                <a:spcPts val="0"/>
              </a:spcBef>
              <a:spcAft>
                <a:spcPts val="0"/>
              </a:spcAft>
              <a:buFont typeface="+mj-lt"/>
              <a:buAutoNum type="alphaLcParenR"/>
            </a:pPr>
            <a:r>
              <a:rPr lang="en-US" dirty="0">
                <a:ea typeface="Times New Roman"/>
                <a:cs typeface="Times New Roman"/>
              </a:rPr>
              <a:t>Purpose</a:t>
            </a:r>
          </a:p>
          <a:p>
            <a:pPr marL="690563" lvl="0">
              <a:lnSpc>
                <a:spcPct val="115000"/>
              </a:lnSpc>
              <a:spcBef>
                <a:spcPts val="0"/>
              </a:spcBef>
              <a:spcAft>
                <a:spcPts val="0"/>
              </a:spcAft>
              <a:buFont typeface="+mj-lt"/>
              <a:buAutoNum type="alphaLcParenR"/>
            </a:pPr>
            <a:r>
              <a:rPr lang="en-US" dirty="0">
                <a:ea typeface="Times New Roman"/>
                <a:cs typeface="Times New Roman"/>
              </a:rPr>
              <a:t>Evaluation</a:t>
            </a:r>
          </a:p>
          <a:p>
            <a:pPr marL="690563" lvl="0">
              <a:lnSpc>
                <a:spcPct val="115000"/>
              </a:lnSpc>
              <a:spcBef>
                <a:spcPts val="0"/>
              </a:spcBef>
              <a:spcAft>
                <a:spcPts val="0"/>
              </a:spcAft>
              <a:buFont typeface="+mj-lt"/>
              <a:buAutoNum type="alphaLcParenR"/>
            </a:pPr>
            <a:r>
              <a:rPr lang="en-US" dirty="0">
                <a:ea typeface="Times New Roman"/>
                <a:cs typeface="Times New Roman"/>
              </a:rPr>
              <a:t>Objectives </a:t>
            </a:r>
          </a:p>
          <a:p>
            <a:pPr marL="690563" lvl="0">
              <a:lnSpc>
                <a:spcPct val="115000"/>
              </a:lnSpc>
              <a:spcBef>
                <a:spcPts val="0"/>
              </a:spcBef>
              <a:spcAft>
                <a:spcPts val="1000"/>
              </a:spcAft>
              <a:buFont typeface="+mj-lt"/>
              <a:buAutoNum type="alphaLcParenR"/>
            </a:pPr>
            <a:r>
              <a:rPr lang="en-US" dirty="0">
                <a:ea typeface="Times New Roman"/>
                <a:cs typeface="Times New Roman"/>
              </a:rPr>
              <a:t>Results</a:t>
            </a:r>
          </a:p>
          <a:p>
            <a:pPr marL="347663" marR="0" indent="-635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should you do after testing the plan?</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Change it</a:t>
            </a:r>
          </a:p>
          <a:p>
            <a:pPr marL="690563" lvl="0">
              <a:lnSpc>
                <a:spcPct val="115000"/>
              </a:lnSpc>
              <a:spcBef>
                <a:spcPts val="0"/>
              </a:spcBef>
              <a:spcAft>
                <a:spcPts val="0"/>
              </a:spcAft>
              <a:buFont typeface="+mj-lt"/>
              <a:buAutoNum type="alphaLcParenR"/>
            </a:pPr>
            <a:r>
              <a:rPr lang="en-US" dirty="0">
                <a:ea typeface="Times New Roman"/>
                <a:cs typeface="Times New Roman"/>
              </a:rPr>
              <a:t>Record it</a:t>
            </a:r>
          </a:p>
          <a:p>
            <a:pPr marL="690563" lvl="0">
              <a:lnSpc>
                <a:spcPct val="115000"/>
              </a:lnSpc>
              <a:spcBef>
                <a:spcPts val="0"/>
              </a:spcBef>
              <a:spcAft>
                <a:spcPts val="1000"/>
              </a:spcAft>
              <a:buFont typeface="+mj-lt"/>
              <a:buAutoNum type="alphaLcParenR"/>
            </a:pPr>
            <a:r>
              <a:rPr lang="en-US" dirty="0">
                <a:ea typeface="Times New Roman"/>
                <a:cs typeface="Times New Roman"/>
              </a:rPr>
              <a:t>Evaluate it</a:t>
            </a:r>
          </a:p>
          <a:p>
            <a:endParaRPr lang="en-US" dirty="0"/>
          </a:p>
        </p:txBody>
      </p:sp>
    </p:spTree>
    <p:extLst>
      <p:ext uri="{BB962C8B-B14F-4D97-AF65-F5344CB8AC3E}">
        <p14:creationId xmlns:p14="http://schemas.microsoft.com/office/powerpoint/2010/main" val="1749945354"/>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Which type of the site resembles the work site? </a:t>
            </a:r>
          </a:p>
          <a:p>
            <a:pPr marL="690563" lvl="0">
              <a:lnSpc>
                <a:spcPct val="115000"/>
              </a:lnSpc>
              <a:spcBef>
                <a:spcPts val="0"/>
              </a:spcBef>
              <a:spcAft>
                <a:spcPts val="0"/>
              </a:spcAft>
              <a:buFont typeface="+mj-lt"/>
              <a:buAutoNum type="alphaLcParenR"/>
            </a:pPr>
            <a:r>
              <a:rPr lang="en-US" dirty="0">
                <a:ea typeface="Times New Roman"/>
                <a:cs typeface="Times New Roman"/>
              </a:rPr>
              <a:t>Warm</a:t>
            </a:r>
          </a:p>
          <a:p>
            <a:pPr marL="690563" lvl="0">
              <a:lnSpc>
                <a:spcPct val="115000"/>
              </a:lnSpc>
              <a:spcBef>
                <a:spcPts val="0"/>
              </a:spcBef>
              <a:spcAft>
                <a:spcPts val="0"/>
              </a:spcAft>
              <a:buFont typeface="+mj-lt"/>
              <a:buAutoNum type="alphaLcParenR"/>
            </a:pPr>
            <a:r>
              <a:rPr lang="en-US" dirty="0">
                <a:ea typeface="Times New Roman"/>
                <a:cs typeface="Times New Roman"/>
              </a:rPr>
              <a:t>Hot</a:t>
            </a:r>
          </a:p>
          <a:p>
            <a:pPr marL="690563" lvl="0">
              <a:lnSpc>
                <a:spcPct val="115000"/>
              </a:lnSpc>
              <a:spcBef>
                <a:spcPts val="0"/>
              </a:spcBef>
              <a:spcAft>
                <a:spcPts val="0"/>
              </a:spcAft>
              <a:buFont typeface="+mj-lt"/>
              <a:buAutoNum type="alphaLcParenR"/>
            </a:pPr>
            <a:r>
              <a:rPr lang="en-US" dirty="0">
                <a:ea typeface="Times New Roman"/>
                <a:cs typeface="Times New Roman"/>
              </a:rPr>
              <a:t>Cold</a:t>
            </a:r>
          </a:p>
          <a:p>
            <a:pPr marL="690563" lvl="0">
              <a:lnSpc>
                <a:spcPct val="115000"/>
              </a:lnSpc>
              <a:spcBef>
                <a:spcPts val="0"/>
              </a:spcBef>
              <a:spcAft>
                <a:spcPts val="1000"/>
              </a:spcAft>
              <a:buFont typeface="+mj-lt"/>
              <a:buAutoNum type="alphaLcParenR"/>
            </a:pPr>
            <a:r>
              <a:rPr lang="en-US" dirty="0">
                <a:ea typeface="Times New Roman"/>
                <a:cs typeface="Times New Roman"/>
              </a:rPr>
              <a:t>None</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Which type of worksite is most popular?</a:t>
            </a:r>
          </a:p>
          <a:p>
            <a:pPr marL="690563" lvl="0">
              <a:lnSpc>
                <a:spcPct val="115000"/>
              </a:lnSpc>
              <a:spcBef>
                <a:spcPts val="0"/>
              </a:spcBef>
              <a:spcAft>
                <a:spcPts val="0"/>
              </a:spcAft>
              <a:buFont typeface="+mj-lt"/>
              <a:buAutoNum type="alphaLcParenR"/>
            </a:pPr>
            <a:r>
              <a:rPr lang="en-US" dirty="0">
                <a:ea typeface="Times New Roman"/>
                <a:cs typeface="Times New Roman"/>
              </a:rPr>
              <a:t>They are equally popular</a:t>
            </a:r>
          </a:p>
          <a:p>
            <a:pPr marL="690563" lvl="0">
              <a:lnSpc>
                <a:spcPct val="115000"/>
              </a:lnSpc>
              <a:spcBef>
                <a:spcPts val="0"/>
              </a:spcBef>
              <a:spcAft>
                <a:spcPts val="0"/>
              </a:spcAft>
              <a:buFont typeface="+mj-lt"/>
              <a:buAutoNum type="alphaLcParenR"/>
            </a:pPr>
            <a:r>
              <a:rPr lang="en-US" dirty="0">
                <a:ea typeface="Times New Roman"/>
                <a:cs typeface="Times New Roman"/>
              </a:rPr>
              <a:t>Cold</a:t>
            </a:r>
          </a:p>
          <a:p>
            <a:pPr marL="690563" lvl="0">
              <a:lnSpc>
                <a:spcPct val="115000"/>
              </a:lnSpc>
              <a:spcBef>
                <a:spcPts val="0"/>
              </a:spcBef>
              <a:spcAft>
                <a:spcPts val="0"/>
              </a:spcAft>
              <a:buFont typeface="+mj-lt"/>
              <a:buAutoNum type="alphaLcParenR"/>
            </a:pPr>
            <a:r>
              <a:rPr lang="en-US" dirty="0">
                <a:ea typeface="Times New Roman"/>
                <a:cs typeface="Times New Roman"/>
              </a:rPr>
              <a:t>Hot</a:t>
            </a:r>
          </a:p>
          <a:p>
            <a:pPr marL="690563" lvl="0">
              <a:lnSpc>
                <a:spcPct val="115000"/>
              </a:lnSpc>
              <a:spcBef>
                <a:spcPts val="0"/>
              </a:spcBef>
              <a:spcAft>
                <a:spcPts val="1000"/>
              </a:spcAft>
              <a:buFont typeface="+mj-lt"/>
              <a:buAutoNum type="alphaLcParenR"/>
            </a:pPr>
            <a:r>
              <a:rPr lang="en-US" dirty="0">
                <a:ea typeface="Times New Roman"/>
                <a:cs typeface="Times New Roman"/>
              </a:rPr>
              <a:t>Warm </a:t>
            </a:r>
          </a:p>
        </p:txBody>
      </p:sp>
    </p:spTree>
    <p:extLst>
      <p:ext uri="{BB962C8B-B14F-4D97-AF65-F5344CB8AC3E}">
        <p14:creationId xmlns:p14="http://schemas.microsoft.com/office/powerpoint/2010/main" val="1749945354"/>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50292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Documentation needs to be _____.</a:t>
            </a:r>
          </a:p>
          <a:p>
            <a:pPr marL="681038" lvl="0">
              <a:lnSpc>
                <a:spcPct val="115000"/>
              </a:lnSpc>
              <a:spcBef>
                <a:spcPts val="0"/>
              </a:spcBef>
              <a:spcAft>
                <a:spcPts val="0"/>
              </a:spcAft>
              <a:buFont typeface="+mj-lt"/>
              <a:buAutoNum type="alphaLcParenR"/>
            </a:pPr>
            <a:r>
              <a:rPr lang="en-US" dirty="0">
                <a:ea typeface="Times New Roman"/>
                <a:cs typeface="Times New Roman"/>
              </a:rPr>
              <a:t>Simple and clear</a:t>
            </a:r>
          </a:p>
          <a:p>
            <a:pPr marL="681038" lvl="0">
              <a:lnSpc>
                <a:spcPct val="115000"/>
              </a:lnSpc>
              <a:spcBef>
                <a:spcPts val="0"/>
              </a:spcBef>
              <a:spcAft>
                <a:spcPts val="0"/>
              </a:spcAft>
              <a:buFont typeface="+mj-lt"/>
              <a:buAutoNum type="alphaLcParenR"/>
            </a:pPr>
            <a:r>
              <a:rPr lang="en-US" dirty="0">
                <a:ea typeface="Times New Roman"/>
                <a:cs typeface="Times New Roman"/>
              </a:rPr>
              <a:t>Efficient</a:t>
            </a:r>
          </a:p>
          <a:p>
            <a:pPr marL="681038" lvl="0">
              <a:lnSpc>
                <a:spcPct val="115000"/>
              </a:lnSpc>
              <a:spcBef>
                <a:spcPts val="0"/>
              </a:spcBef>
              <a:spcAft>
                <a:spcPts val="0"/>
              </a:spcAft>
              <a:buFont typeface="+mj-lt"/>
              <a:buAutoNum type="alphaLcParenR"/>
            </a:pPr>
            <a:r>
              <a:rPr lang="en-US" dirty="0">
                <a:ea typeface="Times New Roman"/>
                <a:cs typeface="Times New Roman"/>
              </a:rPr>
              <a:t>Clear</a:t>
            </a:r>
          </a:p>
          <a:p>
            <a:pPr marL="681038" lvl="0">
              <a:lnSpc>
                <a:spcPct val="115000"/>
              </a:lnSpc>
              <a:spcBef>
                <a:spcPts val="0"/>
              </a:spcBef>
              <a:spcAft>
                <a:spcPts val="1000"/>
              </a:spcAft>
              <a:buFont typeface="+mj-lt"/>
              <a:buAutoNum type="alphaLcParenR"/>
            </a:pPr>
            <a:r>
              <a:rPr lang="en-US" dirty="0">
                <a:ea typeface="Times New Roman"/>
                <a:cs typeface="Times New Roman"/>
              </a:rPr>
              <a:t>Basic</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needs to be documented first?</a:t>
            </a:r>
          </a:p>
          <a:p>
            <a:pPr marL="681038" lvl="0">
              <a:lnSpc>
                <a:spcPct val="115000"/>
              </a:lnSpc>
              <a:spcBef>
                <a:spcPts val="0"/>
              </a:spcBef>
              <a:spcAft>
                <a:spcPts val="0"/>
              </a:spcAft>
              <a:buFont typeface="+mj-lt"/>
              <a:buAutoNum type="alphaLcParenR"/>
            </a:pPr>
            <a:r>
              <a:rPr lang="en-US" dirty="0">
                <a:ea typeface="Times New Roman"/>
                <a:cs typeface="Times New Roman"/>
              </a:rPr>
              <a:t>Objective</a:t>
            </a:r>
          </a:p>
          <a:p>
            <a:pPr marL="681038" lvl="0">
              <a:lnSpc>
                <a:spcPct val="115000"/>
              </a:lnSpc>
              <a:spcBef>
                <a:spcPts val="0"/>
              </a:spcBef>
              <a:spcAft>
                <a:spcPts val="0"/>
              </a:spcAft>
              <a:buFont typeface="+mj-lt"/>
              <a:buAutoNum type="alphaLcParenR"/>
            </a:pPr>
            <a:r>
              <a:rPr lang="en-US" dirty="0">
                <a:ea typeface="Times New Roman"/>
                <a:cs typeface="Times New Roman"/>
              </a:rPr>
              <a:t>Assumption</a:t>
            </a:r>
          </a:p>
          <a:p>
            <a:pPr marL="681038" lvl="0">
              <a:lnSpc>
                <a:spcPct val="115000"/>
              </a:lnSpc>
              <a:spcBef>
                <a:spcPts val="0"/>
              </a:spcBef>
              <a:spcAft>
                <a:spcPts val="0"/>
              </a:spcAft>
              <a:buFont typeface="+mj-lt"/>
              <a:buAutoNum type="alphaLcParenR"/>
            </a:pPr>
            <a:r>
              <a:rPr lang="en-US" dirty="0">
                <a:ea typeface="Times New Roman"/>
                <a:cs typeface="Times New Roman"/>
              </a:rPr>
              <a:t>Objective</a:t>
            </a:r>
          </a:p>
          <a:p>
            <a:pPr marL="681038" lvl="0">
              <a:lnSpc>
                <a:spcPct val="115000"/>
              </a:lnSpc>
              <a:spcBef>
                <a:spcPts val="0"/>
              </a:spcBef>
              <a:spcAft>
                <a:spcPts val="1000"/>
              </a:spcAft>
              <a:buFont typeface="+mj-lt"/>
              <a:buAutoNum type="alphaLcParenR"/>
            </a:pPr>
            <a:r>
              <a:rPr lang="en-US" dirty="0">
                <a:ea typeface="Times New Roman"/>
                <a:cs typeface="Times New Roman"/>
              </a:rPr>
              <a:t>Resource plan</a:t>
            </a:r>
          </a:p>
        </p:txBody>
      </p:sp>
    </p:spTree>
    <p:extLst>
      <p:ext uri="{BB962C8B-B14F-4D97-AF65-F5344CB8AC3E}">
        <p14:creationId xmlns:p14="http://schemas.microsoft.com/office/powerpoint/2010/main" val="1749945354"/>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long was it before the cyber-attack?</a:t>
            </a:r>
          </a:p>
          <a:p>
            <a:pPr marL="690563" lvl="0">
              <a:lnSpc>
                <a:spcPct val="115000"/>
              </a:lnSpc>
              <a:spcBef>
                <a:spcPts val="0"/>
              </a:spcBef>
              <a:spcAft>
                <a:spcPts val="0"/>
              </a:spcAft>
              <a:buFont typeface="+mj-lt"/>
              <a:buAutoNum type="alphaLcParenR"/>
            </a:pPr>
            <a:r>
              <a:rPr lang="en-US" dirty="0">
                <a:ea typeface="Times New Roman"/>
                <a:cs typeface="Times New Roman"/>
              </a:rPr>
              <a:t>One month</a:t>
            </a:r>
          </a:p>
          <a:p>
            <a:pPr marL="690563" lvl="0">
              <a:lnSpc>
                <a:spcPct val="115000"/>
              </a:lnSpc>
              <a:spcBef>
                <a:spcPts val="0"/>
              </a:spcBef>
              <a:spcAft>
                <a:spcPts val="0"/>
              </a:spcAft>
              <a:buFont typeface="+mj-lt"/>
              <a:buAutoNum type="alphaLcParenR"/>
            </a:pPr>
            <a:r>
              <a:rPr lang="en-US" dirty="0">
                <a:ea typeface="Times New Roman"/>
                <a:cs typeface="Times New Roman"/>
              </a:rPr>
              <a:t>Three months</a:t>
            </a:r>
          </a:p>
          <a:p>
            <a:pPr marL="690563" lvl="0">
              <a:lnSpc>
                <a:spcPct val="115000"/>
              </a:lnSpc>
              <a:spcBef>
                <a:spcPts val="0"/>
              </a:spcBef>
              <a:spcAft>
                <a:spcPts val="0"/>
              </a:spcAft>
              <a:buFont typeface="+mj-lt"/>
              <a:buAutoNum type="alphaLcParenR"/>
            </a:pPr>
            <a:r>
              <a:rPr lang="en-US" dirty="0">
                <a:ea typeface="Times New Roman"/>
                <a:cs typeface="Times New Roman"/>
              </a:rPr>
              <a:t>Two months</a:t>
            </a:r>
          </a:p>
          <a:p>
            <a:pPr marL="690563" lvl="0">
              <a:lnSpc>
                <a:spcPct val="115000"/>
              </a:lnSpc>
              <a:spcBef>
                <a:spcPts val="0"/>
              </a:spcBef>
              <a:spcAft>
                <a:spcPts val="1000"/>
              </a:spcAft>
              <a:buFont typeface="+mj-lt"/>
              <a:buAutoNum type="alphaLcParenR"/>
            </a:pPr>
            <a:r>
              <a:rPr lang="en-US" dirty="0">
                <a:ea typeface="Times New Roman"/>
                <a:cs typeface="Times New Roman"/>
              </a:rPr>
              <a:t>One week</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did Sean think would protect his information?</a:t>
            </a:r>
          </a:p>
          <a:p>
            <a:pPr marL="690563" lvl="0">
              <a:lnSpc>
                <a:spcPct val="115000"/>
              </a:lnSpc>
              <a:spcBef>
                <a:spcPts val="0"/>
              </a:spcBef>
              <a:spcAft>
                <a:spcPts val="0"/>
              </a:spcAft>
              <a:buFont typeface="+mj-lt"/>
              <a:buAutoNum type="alphaLcParenR"/>
            </a:pPr>
            <a:r>
              <a:rPr lang="en-US" dirty="0">
                <a:ea typeface="Times New Roman"/>
                <a:cs typeface="Times New Roman"/>
              </a:rPr>
              <a:t>Risk assessment</a:t>
            </a:r>
          </a:p>
          <a:p>
            <a:pPr marL="690563" lvl="0">
              <a:lnSpc>
                <a:spcPct val="115000"/>
              </a:lnSpc>
              <a:spcBef>
                <a:spcPts val="0"/>
              </a:spcBef>
              <a:spcAft>
                <a:spcPts val="0"/>
              </a:spcAft>
              <a:buFont typeface="+mj-lt"/>
              <a:buAutoNum type="alphaLcParenR"/>
            </a:pPr>
            <a:r>
              <a:rPr lang="en-US" dirty="0">
                <a:ea typeface="Times New Roman"/>
                <a:cs typeface="Times New Roman"/>
              </a:rPr>
              <a:t>Disaster recovery plan</a:t>
            </a:r>
          </a:p>
          <a:p>
            <a:pPr marL="690563" lvl="0">
              <a:lnSpc>
                <a:spcPct val="115000"/>
              </a:lnSpc>
              <a:spcBef>
                <a:spcPts val="0"/>
              </a:spcBef>
              <a:spcAft>
                <a:spcPts val="0"/>
              </a:spcAft>
              <a:buFont typeface="+mj-lt"/>
              <a:buAutoNum type="alphaLcParenR"/>
            </a:pPr>
            <a:r>
              <a:rPr lang="en-US" dirty="0">
                <a:ea typeface="Times New Roman"/>
                <a:cs typeface="Times New Roman"/>
              </a:rPr>
              <a:t>Coding</a:t>
            </a:r>
          </a:p>
          <a:p>
            <a:pPr marL="690563" lvl="0">
              <a:lnSpc>
                <a:spcPct val="115000"/>
              </a:lnSpc>
              <a:spcBef>
                <a:spcPts val="0"/>
              </a:spcBef>
              <a:spcAft>
                <a:spcPts val="1000"/>
              </a:spcAft>
              <a:buFont typeface="+mj-lt"/>
              <a:buAutoNum type="alphaLcParenR"/>
            </a:pPr>
            <a:r>
              <a:rPr lang="en-US" dirty="0">
                <a:ea typeface="Times New Roman"/>
                <a:cs typeface="Times New Roman"/>
              </a:rPr>
              <a:t>Virus software</a:t>
            </a:r>
          </a:p>
        </p:txBody>
      </p:sp>
    </p:spTree>
    <p:extLst>
      <p:ext uri="{BB962C8B-B14F-4D97-AF65-F5344CB8AC3E}">
        <p14:creationId xmlns:p14="http://schemas.microsoft.com/office/powerpoint/2010/main" val="1749945354"/>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When should disaster recovery plans be made?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Ahead of time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When convenient</a:t>
            </a:r>
          </a:p>
          <a:p>
            <a:pPr marL="690563" lvl="0">
              <a:lnSpc>
                <a:spcPct val="115000"/>
              </a:lnSpc>
              <a:spcBef>
                <a:spcPts val="0"/>
              </a:spcBef>
              <a:spcAft>
                <a:spcPts val="0"/>
              </a:spcAft>
              <a:buFont typeface="+mj-lt"/>
              <a:buAutoNum type="alphaLcParenR"/>
            </a:pPr>
            <a:r>
              <a:rPr lang="en-US" dirty="0">
                <a:ea typeface="Times New Roman"/>
                <a:cs typeface="Times New Roman"/>
              </a:rPr>
              <a:t>When hazards are identified</a:t>
            </a:r>
          </a:p>
          <a:p>
            <a:pPr marL="690563" lvl="0">
              <a:lnSpc>
                <a:spcPct val="115000"/>
              </a:lnSpc>
              <a:spcBef>
                <a:spcPts val="0"/>
              </a:spcBef>
              <a:spcAft>
                <a:spcPts val="1000"/>
              </a:spcAft>
              <a:buFont typeface="+mj-lt"/>
              <a:buAutoNum type="alphaLcParenR"/>
            </a:pPr>
            <a:r>
              <a:rPr lang="en-US" dirty="0">
                <a:ea typeface="Times New Roman"/>
                <a:cs typeface="Times New Roman"/>
              </a:rPr>
              <a:t>When a disaster comes</a:t>
            </a:r>
          </a:p>
          <a:p>
            <a:pPr marL="347663" marR="0" indent="-4763">
              <a:lnSpc>
                <a:spcPct val="115000"/>
              </a:lnSpc>
              <a:spcBef>
                <a:spcPts val="0"/>
              </a:spcBef>
              <a:spcAft>
                <a:spcPts val="1000"/>
              </a:spcAft>
            </a:pPr>
            <a:r>
              <a:rPr lang="en-US" dirty="0">
                <a:solidFill>
                  <a:srgbClr val="FF0000"/>
                </a:solidFill>
                <a:ea typeface="Times New Roman"/>
                <a:cs typeface="Times New Roman"/>
              </a:rPr>
              <a:t>Disaster recovery plans determine what should be done in a disaster. They need to be made ahead of time.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do the necessary factors help with?</a:t>
            </a:r>
          </a:p>
          <a:p>
            <a:pPr marL="690563" lvl="0">
              <a:lnSpc>
                <a:spcPct val="115000"/>
              </a:lnSpc>
              <a:spcBef>
                <a:spcPts val="0"/>
              </a:spcBef>
              <a:spcAft>
                <a:spcPts val="0"/>
              </a:spcAft>
              <a:buFont typeface="+mj-lt"/>
              <a:buAutoNum type="alphaLcParenR"/>
            </a:pPr>
            <a:r>
              <a:rPr lang="en-US" dirty="0">
                <a:ea typeface="Times New Roman"/>
                <a:cs typeface="Times New Roman"/>
              </a:rPr>
              <a:t>Provide information.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Disaster strategies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Make the employee read the documents in front of you.</a:t>
            </a:r>
          </a:p>
          <a:p>
            <a:pPr marL="690563" lvl="0">
              <a:lnSpc>
                <a:spcPct val="115000"/>
              </a:lnSpc>
              <a:spcBef>
                <a:spcPts val="0"/>
              </a:spcBef>
              <a:spcAft>
                <a:spcPts val="1000"/>
              </a:spcAft>
              <a:buFont typeface="+mj-lt"/>
              <a:buAutoNum type="alphaLcParenR"/>
            </a:pPr>
            <a:r>
              <a:rPr lang="en-US" dirty="0">
                <a:ea typeface="Times New Roman"/>
                <a:cs typeface="Times New Roman"/>
              </a:rPr>
              <a:t>Inform that manager that the employee has the information</a:t>
            </a:r>
          </a:p>
          <a:p>
            <a:pPr marL="347663" marR="0" indent="-4763">
              <a:lnSpc>
                <a:spcPct val="115000"/>
              </a:lnSpc>
              <a:spcBef>
                <a:spcPts val="0"/>
              </a:spcBef>
              <a:spcAft>
                <a:spcPts val="1000"/>
              </a:spcAft>
            </a:pPr>
            <a:r>
              <a:rPr lang="en-US" dirty="0">
                <a:solidFill>
                  <a:srgbClr val="FF0000"/>
                </a:solidFill>
                <a:ea typeface="Times New Roman"/>
                <a:cs typeface="Times New Roman"/>
              </a:rPr>
              <a:t>Disaster strategies are necessary to create disaster plans. Necessary factors help determine necessary disaster strategies.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27706636"/>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are testing measurements?</a:t>
            </a:r>
          </a:p>
          <a:p>
            <a:pPr marL="690563" lvl="0">
              <a:lnSpc>
                <a:spcPct val="115000"/>
              </a:lnSpc>
              <a:spcBef>
                <a:spcPts val="0"/>
              </a:spcBef>
              <a:spcAft>
                <a:spcPts val="0"/>
              </a:spcAft>
              <a:buFont typeface="+mj-lt"/>
              <a:buAutoNum type="alphaLcParenR"/>
            </a:pPr>
            <a:r>
              <a:rPr lang="en-US" dirty="0">
                <a:ea typeface="Times New Roman"/>
                <a:cs typeface="Times New Roman"/>
              </a:rPr>
              <a:t>Purpose</a:t>
            </a:r>
          </a:p>
          <a:p>
            <a:pPr marL="690563" lvl="0">
              <a:lnSpc>
                <a:spcPct val="115000"/>
              </a:lnSpc>
              <a:spcBef>
                <a:spcPts val="0"/>
              </a:spcBef>
              <a:spcAft>
                <a:spcPts val="0"/>
              </a:spcAft>
              <a:buFont typeface="+mj-lt"/>
              <a:buAutoNum type="alphaLcParenR"/>
            </a:pPr>
            <a:r>
              <a:rPr lang="en-US" dirty="0">
                <a:ea typeface="Times New Roman"/>
                <a:cs typeface="Times New Roman"/>
              </a:rPr>
              <a:t>Evaluation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Objectives </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Results</a:t>
            </a:r>
          </a:p>
          <a:p>
            <a:pPr marL="347663" marR="0" indent="-6350">
              <a:lnSpc>
                <a:spcPct val="115000"/>
              </a:lnSpc>
              <a:spcBef>
                <a:spcPts val="0"/>
              </a:spcBef>
              <a:spcAft>
                <a:spcPts val="1000"/>
              </a:spcAft>
            </a:pPr>
            <a:r>
              <a:rPr lang="en-US" dirty="0">
                <a:solidFill>
                  <a:srgbClr val="FF0000"/>
                </a:solidFill>
                <a:ea typeface="Times New Roman"/>
                <a:cs typeface="Times New Roman"/>
              </a:rPr>
              <a:t>The objectives are the measurements established for a test. The purpose is what is being evaluated.</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should you do after testing the plan?</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Change it</a:t>
            </a:r>
          </a:p>
          <a:p>
            <a:pPr marL="690563" lvl="0">
              <a:lnSpc>
                <a:spcPct val="115000"/>
              </a:lnSpc>
              <a:spcBef>
                <a:spcPts val="0"/>
              </a:spcBef>
              <a:spcAft>
                <a:spcPts val="0"/>
              </a:spcAft>
              <a:buFont typeface="+mj-lt"/>
              <a:buAutoNum type="alphaLcParenR"/>
            </a:pPr>
            <a:r>
              <a:rPr lang="en-US" dirty="0">
                <a:ea typeface="Times New Roman"/>
                <a:cs typeface="Times New Roman"/>
              </a:rPr>
              <a:t>Record it</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Evaluate it</a:t>
            </a:r>
            <a:endParaRPr lang="en-US" dirty="0">
              <a:ea typeface="Times New Roman"/>
              <a:cs typeface="Times New Roman"/>
            </a:endParaRPr>
          </a:p>
          <a:p>
            <a:pPr marL="347663" marR="0" indent="-6350">
              <a:lnSpc>
                <a:spcPct val="115000"/>
              </a:lnSpc>
              <a:spcBef>
                <a:spcPts val="0"/>
              </a:spcBef>
              <a:spcAft>
                <a:spcPts val="1000"/>
              </a:spcAft>
            </a:pPr>
            <a:r>
              <a:rPr lang="en-US" dirty="0">
                <a:solidFill>
                  <a:srgbClr val="FF0000"/>
                </a:solidFill>
                <a:ea typeface="Times New Roman"/>
                <a:cs typeface="Times New Roman"/>
              </a:rPr>
              <a:t>Testing the plan requires evaluation. After the tests are evaluated, record the progress.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302654191"/>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8768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Which type of the site resembles the work site? </a:t>
            </a:r>
          </a:p>
          <a:p>
            <a:pPr marL="690563" lvl="0">
              <a:lnSpc>
                <a:spcPct val="115000"/>
              </a:lnSpc>
              <a:spcBef>
                <a:spcPts val="0"/>
              </a:spcBef>
              <a:spcAft>
                <a:spcPts val="0"/>
              </a:spcAft>
              <a:buFont typeface="+mj-lt"/>
              <a:buAutoNum type="alphaLcParenR"/>
            </a:pPr>
            <a:r>
              <a:rPr lang="en-US" dirty="0">
                <a:ea typeface="Times New Roman"/>
                <a:cs typeface="Times New Roman"/>
              </a:rPr>
              <a:t>Warm</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Hot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Cold</a:t>
            </a:r>
          </a:p>
          <a:p>
            <a:pPr marL="690563" lvl="0">
              <a:lnSpc>
                <a:spcPct val="115000"/>
              </a:lnSpc>
              <a:spcBef>
                <a:spcPts val="0"/>
              </a:spcBef>
              <a:spcAft>
                <a:spcPts val="1000"/>
              </a:spcAft>
              <a:buFont typeface="+mj-lt"/>
              <a:buAutoNum type="alphaLcParenR"/>
            </a:pPr>
            <a:r>
              <a:rPr lang="en-US" dirty="0">
                <a:ea typeface="Times New Roman"/>
                <a:cs typeface="Times New Roman"/>
              </a:rPr>
              <a:t>None</a:t>
            </a:r>
          </a:p>
          <a:p>
            <a:pPr marL="347663" marR="0" indent="-4763">
              <a:lnSpc>
                <a:spcPct val="115000"/>
              </a:lnSpc>
              <a:spcBef>
                <a:spcPts val="0"/>
              </a:spcBef>
              <a:spcAft>
                <a:spcPts val="1000"/>
              </a:spcAft>
            </a:pPr>
            <a:r>
              <a:rPr lang="en-US" dirty="0">
                <a:solidFill>
                  <a:srgbClr val="FF0000"/>
                </a:solidFill>
                <a:ea typeface="Times New Roman"/>
                <a:cs typeface="Times New Roman"/>
              </a:rPr>
              <a:t>The hot site is similar to the original worksite. This allows a simple transition in emergencies.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Which type of worksite is most popular?</a:t>
            </a:r>
          </a:p>
          <a:p>
            <a:pPr marL="690563" lvl="0">
              <a:lnSpc>
                <a:spcPct val="115000"/>
              </a:lnSpc>
              <a:spcBef>
                <a:spcPts val="0"/>
              </a:spcBef>
              <a:spcAft>
                <a:spcPts val="0"/>
              </a:spcAft>
              <a:buFont typeface="+mj-lt"/>
              <a:buAutoNum type="alphaLcParenR"/>
            </a:pPr>
            <a:r>
              <a:rPr lang="en-US" dirty="0">
                <a:ea typeface="Times New Roman"/>
                <a:cs typeface="Times New Roman"/>
              </a:rPr>
              <a:t>They are equally popular</a:t>
            </a:r>
          </a:p>
          <a:p>
            <a:pPr marL="690563" lvl="0">
              <a:lnSpc>
                <a:spcPct val="115000"/>
              </a:lnSpc>
              <a:spcBef>
                <a:spcPts val="0"/>
              </a:spcBef>
              <a:spcAft>
                <a:spcPts val="0"/>
              </a:spcAft>
              <a:buFont typeface="+mj-lt"/>
              <a:buAutoNum type="alphaLcParenR"/>
            </a:pPr>
            <a:r>
              <a:rPr lang="en-US" dirty="0">
                <a:ea typeface="Times New Roman"/>
                <a:cs typeface="Times New Roman"/>
              </a:rPr>
              <a:t>Cold</a:t>
            </a:r>
          </a:p>
          <a:p>
            <a:pPr marL="690563" lvl="0">
              <a:lnSpc>
                <a:spcPct val="115000"/>
              </a:lnSpc>
              <a:spcBef>
                <a:spcPts val="0"/>
              </a:spcBef>
              <a:spcAft>
                <a:spcPts val="0"/>
              </a:spcAft>
              <a:buFont typeface="+mj-lt"/>
              <a:buAutoNum type="alphaLcParenR"/>
            </a:pPr>
            <a:r>
              <a:rPr lang="en-US" dirty="0">
                <a:ea typeface="Times New Roman"/>
                <a:cs typeface="Times New Roman"/>
              </a:rPr>
              <a:t>Hot</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Warm </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Warm site are popular because they are cost effective. They also offer more than a cold site.</a:t>
            </a:r>
            <a:endParaRPr lang="en-US" dirty="0">
              <a:ea typeface="Times New Roman"/>
              <a:cs typeface="Times New Roman"/>
            </a:endParaRPr>
          </a:p>
        </p:txBody>
      </p:sp>
    </p:spTree>
    <p:extLst>
      <p:ext uri="{BB962C8B-B14F-4D97-AF65-F5344CB8AC3E}">
        <p14:creationId xmlns:p14="http://schemas.microsoft.com/office/powerpoint/2010/main" val="2608536884"/>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50292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Documentation needs to be _____.</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Simple and clear</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Efficient</a:t>
            </a:r>
          </a:p>
          <a:p>
            <a:pPr marL="681038" lvl="0">
              <a:lnSpc>
                <a:spcPct val="115000"/>
              </a:lnSpc>
              <a:spcBef>
                <a:spcPts val="0"/>
              </a:spcBef>
              <a:spcAft>
                <a:spcPts val="0"/>
              </a:spcAft>
              <a:buFont typeface="+mj-lt"/>
              <a:buAutoNum type="alphaLcParenR"/>
            </a:pPr>
            <a:r>
              <a:rPr lang="en-US" dirty="0">
                <a:ea typeface="Times New Roman"/>
                <a:cs typeface="Times New Roman"/>
              </a:rPr>
              <a:t>Clear</a:t>
            </a:r>
          </a:p>
          <a:p>
            <a:pPr marL="681038" lvl="0">
              <a:lnSpc>
                <a:spcPct val="115000"/>
              </a:lnSpc>
              <a:spcBef>
                <a:spcPts val="0"/>
              </a:spcBef>
              <a:spcAft>
                <a:spcPts val="1000"/>
              </a:spcAft>
              <a:buFont typeface="+mj-lt"/>
              <a:buAutoNum type="alphaLcParenR"/>
            </a:pPr>
            <a:r>
              <a:rPr lang="en-US" dirty="0">
                <a:ea typeface="Times New Roman"/>
                <a:cs typeface="Times New Roman"/>
              </a:rPr>
              <a:t>Basic</a:t>
            </a:r>
          </a:p>
          <a:p>
            <a:pPr marL="347663" marR="0" indent="-4763">
              <a:lnSpc>
                <a:spcPct val="115000"/>
              </a:lnSpc>
              <a:spcBef>
                <a:spcPts val="0"/>
              </a:spcBef>
              <a:spcAft>
                <a:spcPts val="1000"/>
              </a:spcAft>
            </a:pPr>
            <a:r>
              <a:rPr lang="en-US" dirty="0">
                <a:solidFill>
                  <a:srgbClr val="FF0000"/>
                </a:solidFill>
                <a:ea typeface="Times New Roman"/>
                <a:cs typeface="Times New Roman"/>
              </a:rPr>
              <a:t>Documentation needs to be simple and clear. This includes format and wording.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needs to be documented first?</a:t>
            </a:r>
          </a:p>
          <a:p>
            <a:pPr marL="681038" lvl="0">
              <a:lnSpc>
                <a:spcPct val="115000"/>
              </a:lnSpc>
              <a:spcBef>
                <a:spcPts val="0"/>
              </a:spcBef>
              <a:spcAft>
                <a:spcPts val="0"/>
              </a:spcAft>
              <a:buFont typeface="+mj-lt"/>
              <a:buAutoNum type="alphaLcParenR"/>
            </a:pPr>
            <a:r>
              <a:rPr lang="en-US">
                <a:ea typeface="Times New Roman"/>
                <a:cs typeface="Times New Roman"/>
              </a:rPr>
              <a:t>Outcome</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Assumption</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Objective</a:t>
            </a:r>
            <a:endParaRPr lang="en-US" dirty="0">
              <a:ea typeface="Times New Roman"/>
              <a:cs typeface="Times New Roman"/>
            </a:endParaRPr>
          </a:p>
          <a:p>
            <a:pPr marL="681038" lvl="0">
              <a:lnSpc>
                <a:spcPct val="115000"/>
              </a:lnSpc>
              <a:spcBef>
                <a:spcPts val="0"/>
              </a:spcBef>
              <a:spcAft>
                <a:spcPts val="1000"/>
              </a:spcAft>
              <a:buFont typeface="+mj-lt"/>
              <a:buAutoNum type="alphaLcParenR"/>
            </a:pPr>
            <a:r>
              <a:rPr lang="en-US" dirty="0">
                <a:ea typeface="Times New Roman"/>
                <a:cs typeface="Times New Roman"/>
              </a:rPr>
              <a:t>Resource plan</a:t>
            </a:r>
          </a:p>
          <a:p>
            <a:pPr marL="347663" marR="0" indent="-4763">
              <a:lnSpc>
                <a:spcPct val="115000"/>
              </a:lnSpc>
              <a:spcBef>
                <a:spcPts val="0"/>
              </a:spcBef>
              <a:spcAft>
                <a:spcPts val="1000"/>
              </a:spcAft>
            </a:pPr>
            <a:r>
              <a:rPr lang="en-US" dirty="0">
                <a:solidFill>
                  <a:srgbClr val="FF0000"/>
                </a:solidFill>
                <a:ea typeface="Times New Roman"/>
                <a:cs typeface="Times New Roman"/>
              </a:rPr>
              <a:t>All of the answers need to be documented in the plan. The objective needs to be documented first. </a:t>
            </a:r>
            <a:endParaRPr lang="en-US" dirty="0">
              <a:ea typeface="Times New Roman"/>
              <a:cs typeface="Times New Roman"/>
            </a:endParaRPr>
          </a:p>
        </p:txBody>
      </p:sp>
    </p:spTree>
    <p:extLst>
      <p:ext uri="{BB962C8B-B14F-4D97-AF65-F5344CB8AC3E}">
        <p14:creationId xmlns:p14="http://schemas.microsoft.com/office/powerpoint/2010/main" val="1477432576"/>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long was it before the cyber-attack?</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One month</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Three months</a:t>
            </a:r>
          </a:p>
          <a:p>
            <a:pPr marL="690563" lvl="0">
              <a:lnSpc>
                <a:spcPct val="115000"/>
              </a:lnSpc>
              <a:spcBef>
                <a:spcPts val="0"/>
              </a:spcBef>
              <a:spcAft>
                <a:spcPts val="0"/>
              </a:spcAft>
              <a:buFont typeface="+mj-lt"/>
              <a:buAutoNum type="alphaLcParenR"/>
            </a:pPr>
            <a:r>
              <a:rPr lang="en-US" dirty="0">
                <a:ea typeface="Times New Roman"/>
                <a:cs typeface="Times New Roman"/>
              </a:rPr>
              <a:t>Two months</a:t>
            </a:r>
          </a:p>
          <a:p>
            <a:pPr marL="690563" lvl="0">
              <a:lnSpc>
                <a:spcPct val="115000"/>
              </a:lnSpc>
              <a:spcBef>
                <a:spcPts val="0"/>
              </a:spcBef>
              <a:spcAft>
                <a:spcPts val="1000"/>
              </a:spcAft>
              <a:buFont typeface="+mj-lt"/>
              <a:buAutoNum type="alphaLcParenR"/>
            </a:pPr>
            <a:r>
              <a:rPr lang="en-US" dirty="0">
                <a:ea typeface="Times New Roman"/>
                <a:cs typeface="Times New Roman"/>
              </a:rPr>
              <a:t>One week</a:t>
            </a:r>
          </a:p>
          <a:p>
            <a:pPr marL="347663" marR="0" indent="-4763">
              <a:lnSpc>
                <a:spcPct val="115000"/>
              </a:lnSpc>
              <a:spcBef>
                <a:spcPts val="0"/>
              </a:spcBef>
              <a:spcAft>
                <a:spcPts val="1000"/>
              </a:spcAft>
            </a:pPr>
            <a:r>
              <a:rPr lang="en-US" dirty="0">
                <a:solidFill>
                  <a:srgbClr val="FF0000"/>
                </a:solidFill>
                <a:ea typeface="Times New Roman"/>
                <a:cs typeface="Times New Roman"/>
              </a:rPr>
              <a:t>The cyber-attack proved to be a disaster. It occurred one month after transitioning to computers.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did Sean think would protect his information?</a:t>
            </a:r>
          </a:p>
          <a:p>
            <a:pPr marL="690563" lvl="0">
              <a:lnSpc>
                <a:spcPct val="115000"/>
              </a:lnSpc>
              <a:spcBef>
                <a:spcPts val="0"/>
              </a:spcBef>
              <a:spcAft>
                <a:spcPts val="0"/>
              </a:spcAft>
              <a:buFont typeface="+mj-lt"/>
              <a:buAutoNum type="alphaLcParenR"/>
            </a:pPr>
            <a:r>
              <a:rPr lang="en-US" dirty="0">
                <a:ea typeface="Times New Roman"/>
                <a:cs typeface="Times New Roman"/>
              </a:rPr>
              <a:t>Risk assessment</a:t>
            </a:r>
          </a:p>
          <a:p>
            <a:pPr marL="690563" lvl="0">
              <a:lnSpc>
                <a:spcPct val="115000"/>
              </a:lnSpc>
              <a:spcBef>
                <a:spcPts val="0"/>
              </a:spcBef>
              <a:spcAft>
                <a:spcPts val="0"/>
              </a:spcAft>
              <a:buFont typeface="+mj-lt"/>
              <a:buAutoNum type="alphaLcParenR"/>
            </a:pPr>
            <a:r>
              <a:rPr lang="en-US" dirty="0">
                <a:ea typeface="Times New Roman"/>
                <a:cs typeface="Times New Roman"/>
              </a:rPr>
              <a:t>Disaster recovery plan</a:t>
            </a:r>
          </a:p>
          <a:p>
            <a:pPr marL="690563" lvl="0">
              <a:lnSpc>
                <a:spcPct val="115000"/>
              </a:lnSpc>
              <a:spcBef>
                <a:spcPts val="0"/>
              </a:spcBef>
              <a:spcAft>
                <a:spcPts val="0"/>
              </a:spcAft>
              <a:buFont typeface="+mj-lt"/>
              <a:buAutoNum type="alphaLcParenR"/>
            </a:pPr>
            <a:r>
              <a:rPr lang="en-US" dirty="0">
                <a:ea typeface="Times New Roman"/>
                <a:cs typeface="Times New Roman"/>
              </a:rPr>
              <a:t>Coding</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Virus software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Sean believed that the virus software would protect him. He also believed passwords would protect him.</a:t>
            </a:r>
            <a:endParaRPr lang="en-US" dirty="0">
              <a:ea typeface="Times New Roman"/>
              <a:cs typeface="Times New Roman"/>
            </a:endParaRPr>
          </a:p>
        </p:txBody>
      </p:sp>
    </p:spTree>
    <p:extLst>
      <p:ext uri="{BB962C8B-B14F-4D97-AF65-F5344CB8AC3E}">
        <p14:creationId xmlns:p14="http://schemas.microsoft.com/office/powerpoint/2010/main" val="3016604960"/>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normAutofit/>
          </a:bodyPr>
          <a:lstStyle/>
          <a:p>
            <a:r>
              <a:rPr lang="en-US" dirty="0"/>
              <a:t>Module Eleven: Summary of Risk Assessment</a:t>
            </a:r>
          </a:p>
        </p:txBody>
      </p:sp>
      <p:sp>
        <p:nvSpPr>
          <p:cNvPr id="5530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sz="2800" i="1" dirty="0">
                <a:latin typeface="Cambria"/>
                <a:ea typeface="Times New Roman"/>
                <a:cs typeface="Times New Roman"/>
              </a:rPr>
              <a:t>If you treat risk management as a part-time job, you might soon find yourself looking for one.</a:t>
            </a:r>
            <a:endParaRPr lang="en-US" sz="1200" dirty="0">
              <a:ea typeface="Times New Roman"/>
              <a:cs typeface="Times New Roman"/>
            </a:endParaRPr>
          </a:p>
          <a:p>
            <a:pPr algn="ctr">
              <a:spcBef>
                <a:spcPts val="0"/>
              </a:spcBef>
              <a:spcAft>
                <a:spcPts val="1000"/>
              </a:spcAft>
            </a:pPr>
            <a:br>
              <a:rPr lang="en-US" sz="2800" dirty="0">
                <a:latin typeface="Cambria"/>
                <a:ea typeface="Times New Roman"/>
                <a:cs typeface="Times New Roman"/>
              </a:rPr>
            </a:br>
            <a:r>
              <a:rPr lang="en-US" sz="2800" b="1" i="1" dirty="0">
                <a:latin typeface="Cambria"/>
                <a:ea typeface="Times New Roman"/>
                <a:cs typeface="Times New Roman"/>
              </a:rPr>
              <a:t>Deloitte</a:t>
            </a:r>
            <a:endParaRPr lang="en-US" sz="1200" dirty="0">
              <a:ea typeface="Times New Roman"/>
              <a:cs typeface="Times New Roman"/>
            </a:endParaRPr>
          </a:p>
          <a:p>
            <a:endParaRPr lang="en-US" sz="2800" dirty="0"/>
          </a:p>
        </p:txBody>
      </p:sp>
      <p:sp>
        <p:nvSpPr>
          <p:cNvPr id="55299" name="Content Placeholder 2"/>
          <p:cNvSpPr>
            <a:spLocks noGrp="1"/>
          </p:cNvSpPr>
          <p:nvPr>
            <p:ph type="body" sz="quarter" idx="11"/>
          </p:nvPr>
        </p:nvSpPr>
        <p:spPr/>
        <p:txBody>
          <a:bodyPr/>
          <a:lstStyle/>
          <a:p>
            <a:r>
              <a:rPr lang="en-US" dirty="0"/>
              <a:t>The risk assessment is essential to risk management and many other strategies. This requires an understanding of risk assessment and risk assessment strategies. The ability to apply risk assessment techniques in the office will improve safety for employees and the organization.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DB4DD932-3E13-4C06-879A-E1004D25671F}"/>
              </a:ext>
            </a:extLst>
          </p:cNvPr>
          <p:cNvSpPr>
            <a:spLocks noGrp="1"/>
          </p:cNvSpPr>
          <p:nvPr>
            <p:ph sz="quarter" idx="11"/>
          </p:nvPr>
        </p:nvSpPr>
        <p:spPr/>
        <p:txBody>
          <a:bodyPr/>
          <a:lstStyle/>
          <a:p>
            <a:endParaRPr lang="en-US"/>
          </a:p>
        </p:txBody>
      </p:sp>
      <p:sp>
        <p:nvSpPr>
          <p:cNvPr id="11266" name="Title 1"/>
          <p:cNvSpPr>
            <a:spLocks noGrp="1"/>
          </p:cNvSpPr>
          <p:nvPr>
            <p:ph type="title"/>
          </p:nvPr>
        </p:nvSpPr>
        <p:spPr/>
        <p:txBody>
          <a:bodyPr/>
          <a:lstStyle/>
          <a:p>
            <a:r>
              <a:rPr lang="en-US" dirty="0"/>
              <a:t>What Is a Hazard?</a:t>
            </a:r>
          </a:p>
        </p:txBody>
      </p:sp>
      <p:grpSp>
        <p:nvGrpSpPr>
          <p:cNvPr id="3" name="Group 2">
            <a:extLst>
              <a:ext uri="{FF2B5EF4-FFF2-40B4-BE49-F238E27FC236}">
                <a16:creationId xmlns:a16="http://schemas.microsoft.com/office/drawing/2014/main" id="{B7BCE2A3-39B8-48BE-A913-98E91DBB09C7}"/>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5C7EE10F-152D-44FC-8D99-A95491C9E026}"/>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dirty="0"/>
                <a:t>Sharp objects</a:t>
              </a:r>
            </a:p>
          </p:txBody>
        </p:sp>
        <p:sp>
          <p:nvSpPr>
            <p:cNvPr id="5" name="Freeform: Shape 4">
              <a:extLst>
                <a:ext uri="{FF2B5EF4-FFF2-40B4-BE49-F238E27FC236}">
                  <a16:creationId xmlns:a16="http://schemas.microsoft.com/office/drawing/2014/main" id="{67520B0B-9588-48C9-8A31-DD3C24B2A5C8}"/>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dirty="0"/>
                <a:t>Electricity</a:t>
              </a:r>
            </a:p>
          </p:txBody>
        </p:sp>
        <p:sp>
          <p:nvSpPr>
            <p:cNvPr id="6" name="Freeform: Shape 5">
              <a:extLst>
                <a:ext uri="{FF2B5EF4-FFF2-40B4-BE49-F238E27FC236}">
                  <a16:creationId xmlns:a16="http://schemas.microsoft.com/office/drawing/2014/main" id="{8B07C6D0-8C9C-490B-95DF-F1BA4B677DDB}"/>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dirty="0"/>
                <a:t>Chemicals</a:t>
              </a:r>
            </a:p>
          </p:txBody>
        </p:sp>
      </p:gr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08BCBA35-C83E-4D6B-9F61-E3D773052AB4}"/>
              </a:ext>
            </a:extLst>
          </p:cNvPr>
          <p:cNvSpPr>
            <a:spLocks noGrp="1"/>
          </p:cNvSpPr>
          <p:nvPr>
            <p:ph sz="quarter" idx="11"/>
          </p:nvPr>
        </p:nvSpPr>
        <p:spPr/>
        <p:txBody>
          <a:bodyPr/>
          <a:lstStyle/>
          <a:p>
            <a:endParaRPr lang="en-US"/>
          </a:p>
        </p:txBody>
      </p:sp>
      <p:sp>
        <p:nvSpPr>
          <p:cNvPr id="56322" name="Title 1"/>
          <p:cNvSpPr>
            <a:spLocks noGrp="1"/>
          </p:cNvSpPr>
          <p:nvPr>
            <p:ph type="title"/>
          </p:nvPr>
        </p:nvSpPr>
        <p:spPr/>
        <p:txBody>
          <a:bodyPr/>
          <a:lstStyle/>
          <a:p>
            <a:r>
              <a:rPr lang="en-US" dirty="0"/>
              <a:t>What are the Hazards?</a:t>
            </a:r>
          </a:p>
        </p:txBody>
      </p:sp>
      <p:grpSp>
        <p:nvGrpSpPr>
          <p:cNvPr id="3" name="Group 2">
            <a:extLst>
              <a:ext uri="{FF2B5EF4-FFF2-40B4-BE49-F238E27FC236}">
                <a16:creationId xmlns:a16="http://schemas.microsoft.com/office/drawing/2014/main" id="{5CD3256C-CCF5-4A9C-AF56-BAF879EC4599}"/>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1BB7B19A-6AFC-4377-A6B1-9B598A2A4128}"/>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Talk to employees</a:t>
              </a:r>
            </a:p>
          </p:txBody>
        </p:sp>
        <p:sp>
          <p:nvSpPr>
            <p:cNvPr id="5" name="Freeform: Shape 4">
              <a:extLst>
                <a:ext uri="{FF2B5EF4-FFF2-40B4-BE49-F238E27FC236}">
                  <a16:creationId xmlns:a16="http://schemas.microsoft.com/office/drawing/2014/main" id="{DE6B3ACD-6679-4A9E-8A67-ED4031DB247F}"/>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Walk around</a:t>
              </a:r>
            </a:p>
          </p:txBody>
        </p:sp>
        <p:sp>
          <p:nvSpPr>
            <p:cNvPr id="6" name="Freeform: Shape 5">
              <a:extLst>
                <a:ext uri="{FF2B5EF4-FFF2-40B4-BE49-F238E27FC236}">
                  <a16:creationId xmlns:a16="http://schemas.microsoft.com/office/drawing/2014/main" id="{C74C7C6F-DE79-4B97-BBDE-BF839140C455}"/>
                </a:ext>
              </a:extLst>
            </p:cNvPr>
            <p:cNvSpPr/>
            <p:nvPr/>
          </p:nvSpPr>
          <p:spPr>
            <a:xfrm>
              <a:off x="918105"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Evaluate operations</a:t>
              </a:r>
            </a:p>
          </p:txBody>
        </p:sp>
        <p:sp>
          <p:nvSpPr>
            <p:cNvPr id="7" name="Freeform: Shape 6">
              <a:extLst>
                <a:ext uri="{FF2B5EF4-FFF2-40B4-BE49-F238E27FC236}">
                  <a16:creationId xmlns:a16="http://schemas.microsoft.com/office/drawing/2014/main" id="{DC69E5BA-C878-4120-8D2C-252D53056B87}"/>
                </a:ext>
              </a:extLst>
            </p:cNvPr>
            <p:cNvSpPr/>
            <p:nvPr/>
          </p:nvSpPr>
          <p:spPr>
            <a:xfrm>
              <a:off x="4745994"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Long-term and short-term</a:t>
              </a:r>
            </a:p>
          </p:txBody>
        </p:sp>
      </p:gr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4737E854-1169-404E-9127-7637E0B816E3}"/>
              </a:ext>
            </a:extLst>
          </p:cNvPr>
          <p:cNvSpPr>
            <a:spLocks noGrp="1"/>
          </p:cNvSpPr>
          <p:nvPr>
            <p:ph sz="quarter" idx="11"/>
          </p:nvPr>
        </p:nvSpPr>
        <p:spPr/>
        <p:txBody>
          <a:bodyPr/>
          <a:lstStyle/>
          <a:p>
            <a:endParaRPr lang="en-US"/>
          </a:p>
        </p:txBody>
      </p:sp>
      <p:sp>
        <p:nvSpPr>
          <p:cNvPr id="56322" name="Title 1"/>
          <p:cNvSpPr>
            <a:spLocks noGrp="1"/>
          </p:cNvSpPr>
          <p:nvPr>
            <p:ph type="title"/>
          </p:nvPr>
        </p:nvSpPr>
        <p:spPr/>
        <p:txBody>
          <a:bodyPr/>
          <a:lstStyle/>
          <a:p>
            <a:r>
              <a:rPr lang="en-US" dirty="0"/>
              <a:t>Who Might Be Harmed?</a:t>
            </a:r>
          </a:p>
        </p:txBody>
      </p:sp>
      <p:grpSp>
        <p:nvGrpSpPr>
          <p:cNvPr id="3" name="Group 2">
            <a:extLst>
              <a:ext uri="{FF2B5EF4-FFF2-40B4-BE49-F238E27FC236}">
                <a16:creationId xmlns:a16="http://schemas.microsoft.com/office/drawing/2014/main" id="{E2BD0866-0DDD-4045-829B-0B602C4896AB}"/>
              </a:ext>
            </a:extLst>
          </p:cNvPr>
          <p:cNvGrpSpPr/>
          <p:nvPr/>
        </p:nvGrpSpPr>
        <p:grpSpPr>
          <a:xfrm>
            <a:off x="459185" y="1600199"/>
            <a:ext cx="8225630" cy="4525963"/>
            <a:chOff x="459185" y="1600199"/>
            <a:chExt cx="8225630" cy="4525963"/>
          </a:xfrm>
        </p:grpSpPr>
        <p:sp>
          <p:nvSpPr>
            <p:cNvPr id="4" name="Freeform: Shape 3">
              <a:extLst>
                <a:ext uri="{FF2B5EF4-FFF2-40B4-BE49-F238E27FC236}">
                  <a16:creationId xmlns:a16="http://schemas.microsoft.com/office/drawing/2014/main" id="{756C1C0D-D97B-46E2-A46C-BC129D6A535B}"/>
                </a:ext>
              </a:extLst>
            </p:cNvPr>
            <p:cNvSpPr/>
            <p:nvPr/>
          </p:nvSpPr>
          <p:spPr>
            <a:xfrm rot="21600000">
              <a:off x="459185" y="1600199"/>
              <a:ext cx="1946895"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7800" tIns="905193" rIns="180578" bIns="905193" numCol="1" spcCol="1270" anchor="ctr" anchorCtr="0">
              <a:noAutofit/>
            </a:bodyPr>
            <a:lstStyle/>
            <a:p>
              <a:pPr marL="0" lvl="0" indent="0" algn="ctr" defTabSz="1244600">
                <a:lnSpc>
                  <a:spcPct val="90000"/>
                </a:lnSpc>
                <a:spcBef>
                  <a:spcPct val="0"/>
                </a:spcBef>
                <a:spcAft>
                  <a:spcPct val="35000"/>
                </a:spcAft>
                <a:buNone/>
              </a:pPr>
              <a:r>
                <a:rPr lang="en-US" sz="2800" kern="1200" dirty="0"/>
                <a:t>Customers</a:t>
              </a:r>
            </a:p>
          </p:txBody>
        </p:sp>
        <p:sp>
          <p:nvSpPr>
            <p:cNvPr id="5" name="Freeform: Shape 4">
              <a:extLst>
                <a:ext uri="{FF2B5EF4-FFF2-40B4-BE49-F238E27FC236}">
                  <a16:creationId xmlns:a16="http://schemas.microsoft.com/office/drawing/2014/main" id="{14177CED-9F8B-42AA-A96E-BFCA6C1BEB8E}"/>
                </a:ext>
              </a:extLst>
            </p:cNvPr>
            <p:cNvSpPr/>
            <p:nvPr/>
          </p:nvSpPr>
          <p:spPr>
            <a:xfrm rot="21600000">
              <a:off x="2552096" y="1600199"/>
              <a:ext cx="1946896"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7800" tIns="905193" rIns="180579" bIns="905193" numCol="1" spcCol="1270" anchor="ctr" anchorCtr="0">
              <a:noAutofit/>
            </a:bodyPr>
            <a:lstStyle/>
            <a:p>
              <a:pPr marL="0" lvl="0" indent="0" algn="ctr" defTabSz="1244600">
                <a:lnSpc>
                  <a:spcPct val="90000"/>
                </a:lnSpc>
                <a:spcBef>
                  <a:spcPct val="0"/>
                </a:spcBef>
                <a:spcAft>
                  <a:spcPct val="35000"/>
                </a:spcAft>
                <a:buNone/>
              </a:pPr>
              <a:r>
                <a:rPr lang="en-US" sz="2800" kern="1200" dirty="0"/>
                <a:t>Employees</a:t>
              </a:r>
            </a:p>
          </p:txBody>
        </p:sp>
        <p:sp>
          <p:nvSpPr>
            <p:cNvPr id="6" name="Freeform: Shape 5">
              <a:extLst>
                <a:ext uri="{FF2B5EF4-FFF2-40B4-BE49-F238E27FC236}">
                  <a16:creationId xmlns:a16="http://schemas.microsoft.com/office/drawing/2014/main" id="{724FCB1E-DB0D-4D11-80AF-5D69300CD180}"/>
                </a:ext>
              </a:extLst>
            </p:cNvPr>
            <p:cNvSpPr/>
            <p:nvPr/>
          </p:nvSpPr>
          <p:spPr>
            <a:xfrm rot="21600000">
              <a:off x="4645008" y="1600199"/>
              <a:ext cx="1946895"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7800" tIns="905193" rIns="180578" bIns="905193" numCol="1" spcCol="1270" anchor="ctr" anchorCtr="0">
              <a:noAutofit/>
            </a:bodyPr>
            <a:lstStyle/>
            <a:p>
              <a:pPr marL="0" lvl="0" indent="0" algn="ctr" defTabSz="1244600">
                <a:lnSpc>
                  <a:spcPct val="90000"/>
                </a:lnSpc>
                <a:spcBef>
                  <a:spcPct val="0"/>
                </a:spcBef>
                <a:spcAft>
                  <a:spcPct val="35000"/>
                </a:spcAft>
                <a:buNone/>
              </a:pPr>
              <a:r>
                <a:rPr lang="en-US" sz="2800" kern="1200" dirty="0"/>
                <a:t>Vendors</a:t>
              </a:r>
            </a:p>
          </p:txBody>
        </p:sp>
        <p:sp>
          <p:nvSpPr>
            <p:cNvPr id="7" name="Freeform: Shape 6">
              <a:extLst>
                <a:ext uri="{FF2B5EF4-FFF2-40B4-BE49-F238E27FC236}">
                  <a16:creationId xmlns:a16="http://schemas.microsoft.com/office/drawing/2014/main" id="{6469D60E-90DC-474D-BEB1-E33938EC3829}"/>
                </a:ext>
              </a:extLst>
            </p:cNvPr>
            <p:cNvSpPr/>
            <p:nvPr/>
          </p:nvSpPr>
          <p:spPr>
            <a:xfrm rot="21600000">
              <a:off x="6737920" y="1600199"/>
              <a:ext cx="1946895"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77800" tIns="905193" rIns="180578" bIns="905193" numCol="1" spcCol="1270" anchor="ctr" anchorCtr="0">
              <a:noAutofit/>
            </a:bodyPr>
            <a:lstStyle/>
            <a:p>
              <a:pPr marL="0" lvl="0" indent="0" algn="ctr" defTabSz="1244600">
                <a:lnSpc>
                  <a:spcPct val="90000"/>
                </a:lnSpc>
                <a:spcBef>
                  <a:spcPct val="0"/>
                </a:spcBef>
                <a:spcAft>
                  <a:spcPct val="35000"/>
                </a:spcAft>
                <a:buNone/>
              </a:pPr>
              <a:r>
                <a:rPr lang="en-US" sz="2800" kern="1200" dirty="0"/>
                <a:t>People with increased risk</a:t>
              </a:r>
            </a:p>
          </p:txBody>
        </p:sp>
      </p:grpSp>
    </p:spTree>
    <p:extLst>
      <p:ext uri="{BB962C8B-B14F-4D97-AF65-F5344CB8AC3E}">
        <p14:creationId xmlns:p14="http://schemas.microsoft.com/office/powerpoint/2010/main" val="2407758313"/>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DAF4221A-B7D6-4C4A-A30A-E0E31EA259E2}"/>
              </a:ext>
            </a:extLst>
          </p:cNvPr>
          <p:cNvSpPr>
            <a:spLocks noGrp="1"/>
          </p:cNvSpPr>
          <p:nvPr>
            <p:ph sz="quarter" idx="11"/>
          </p:nvPr>
        </p:nvSpPr>
        <p:spPr/>
        <p:txBody>
          <a:bodyPr/>
          <a:lstStyle/>
          <a:p>
            <a:endParaRPr lang="en-US"/>
          </a:p>
        </p:txBody>
      </p:sp>
      <p:sp>
        <p:nvSpPr>
          <p:cNvPr id="56322" name="Title 1"/>
          <p:cNvSpPr>
            <a:spLocks noGrp="1"/>
          </p:cNvSpPr>
          <p:nvPr>
            <p:ph type="title"/>
          </p:nvPr>
        </p:nvSpPr>
        <p:spPr/>
        <p:txBody>
          <a:bodyPr>
            <a:noAutofit/>
          </a:bodyPr>
          <a:lstStyle/>
          <a:p>
            <a:r>
              <a:rPr lang="en-US" dirty="0"/>
              <a:t>Are Current Control Measures Sufficient?</a:t>
            </a:r>
          </a:p>
        </p:txBody>
      </p:sp>
      <p:grpSp>
        <p:nvGrpSpPr>
          <p:cNvPr id="3" name="Group 2">
            <a:extLst>
              <a:ext uri="{FF2B5EF4-FFF2-40B4-BE49-F238E27FC236}">
                <a16:creationId xmlns:a16="http://schemas.microsoft.com/office/drawing/2014/main" id="{1002115A-AF4A-4353-B963-9BCB06493253}"/>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A29FB9D7-3F4C-4B8A-B7B4-A2C8938BC0C6}"/>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2">
                <a:hueOff val="0"/>
                <a:satOff val="0"/>
                <a:lumOff val="0"/>
                <a:alphaOff val="0"/>
              </a:schemeClr>
            </a:lnRef>
            <a:fillRef idx="0">
              <a:schemeClr val="accent3">
                <a:tint val="90000"/>
                <a:hueOff val="0"/>
                <a:satOff val="0"/>
                <a:lumOff val="0"/>
                <a:alphaOff val="0"/>
              </a:schemeClr>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4E61268C-D9AE-402C-B2C6-0CC6957C32C6}"/>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Depend on the hazard</a:t>
              </a:r>
            </a:p>
          </p:txBody>
        </p:sp>
        <p:sp>
          <p:nvSpPr>
            <p:cNvPr id="6" name="Oval 5">
              <a:extLst>
                <a:ext uri="{FF2B5EF4-FFF2-40B4-BE49-F238E27FC236}">
                  <a16:creationId xmlns:a16="http://schemas.microsoft.com/office/drawing/2014/main" id="{3B7B751C-077F-4487-9A6C-BB20811F2B02}"/>
                </a:ext>
              </a:extLst>
            </p:cNvPr>
            <p:cNvSpPr/>
            <p:nvPr/>
          </p:nvSpPr>
          <p:spPr>
            <a:xfrm>
              <a:off x="519658" y="1939647"/>
              <a:ext cx="1131490" cy="113149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F482A07D-F52F-48A8-8225-FF76B86705C8}"/>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Evaluate</a:t>
              </a:r>
            </a:p>
          </p:txBody>
        </p:sp>
        <p:sp>
          <p:nvSpPr>
            <p:cNvPr id="8" name="Oval 7">
              <a:extLst>
                <a:ext uri="{FF2B5EF4-FFF2-40B4-BE49-F238E27FC236}">
                  <a16:creationId xmlns:a16="http://schemas.microsoft.com/office/drawing/2014/main" id="{45DCB8E7-73E1-407F-9F39-5416474F660A}"/>
                </a:ext>
              </a:extLst>
            </p:cNvPr>
            <p:cNvSpPr/>
            <p:nvPr/>
          </p:nvSpPr>
          <p:spPr>
            <a:xfrm>
              <a:off x="848695" y="3297436"/>
              <a:ext cx="1131490" cy="1131490"/>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027054E8-F62E-4F6A-B1E9-F397059A77AF}"/>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Refer to local regulations</a:t>
              </a:r>
            </a:p>
          </p:txBody>
        </p:sp>
        <p:sp>
          <p:nvSpPr>
            <p:cNvPr id="10" name="Oval 9">
              <a:extLst>
                <a:ext uri="{FF2B5EF4-FFF2-40B4-BE49-F238E27FC236}">
                  <a16:creationId xmlns:a16="http://schemas.microsoft.com/office/drawing/2014/main" id="{61278002-B54D-4D5B-92FC-B41F6E87DEB1}"/>
                </a:ext>
              </a:extLst>
            </p:cNvPr>
            <p:cNvSpPr/>
            <p:nvPr/>
          </p:nvSpPr>
          <p:spPr>
            <a:xfrm>
              <a:off x="519658" y="4655225"/>
              <a:ext cx="1131490" cy="1131490"/>
            </a:xfrm>
            <a:prstGeom prst="ellipse">
              <a:avLst/>
            </a:prstGeom>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extLst>
      <p:ext uri="{BB962C8B-B14F-4D97-AF65-F5344CB8AC3E}">
        <p14:creationId xmlns:p14="http://schemas.microsoft.com/office/powerpoint/2010/main" val="2407758313"/>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6AD509DE-35AA-403F-99F4-C60AF20D1BDA}"/>
              </a:ext>
            </a:extLst>
          </p:cNvPr>
          <p:cNvSpPr>
            <a:spLocks noGrp="1"/>
          </p:cNvSpPr>
          <p:nvPr>
            <p:ph sz="quarter" idx="11"/>
          </p:nvPr>
        </p:nvSpPr>
        <p:spPr/>
        <p:txBody>
          <a:bodyPr/>
          <a:lstStyle/>
          <a:p>
            <a:endParaRPr lang="en-US"/>
          </a:p>
        </p:txBody>
      </p:sp>
      <p:sp>
        <p:nvSpPr>
          <p:cNvPr id="57346" name="Title 1"/>
          <p:cNvSpPr>
            <a:spLocks noGrp="1"/>
          </p:cNvSpPr>
          <p:nvPr>
            <p:ph type="title"/>
          </p:nvPr>
        </p:nvSpPr>
        <p:spPr/>
        <p:txBody>
          <a:bodyPr>
            <a:noAutofit/>
          </a:bodyPr>
          <a:lstStyle/>
          <a:p>
            <a:r>
              <a:rPr lang="en-US" dirty="0"/>
              <a:t>If Not, Change Control Measures</a:t>
            </a:r>
          </a:p>
        </p:txBody>
      </p:sp>
      <p:grpSp>
        <p:nvGrpSpPr>
          <p:cNvPr id="3" name="Group 2">
            <a:extLst>
              <a:ext uri="{FF2B5EF4-FFF2-40B4-BE49-F238E27FC236}">
                <a16:creationId xmlns:a16="http://schemas.microsoft.com/office/drawing/2014/main" id="{45F7D07C-EBF9-41EA-8CCD-48501CEC0D98}"/>
              </a:ext>
            </a:extLst>
          </p:cNvPr>
          <p:cNvGrpSpPr/>
          <p:nvPr/>
        </p:nvGrpSpPr>
        <p:grpSpPr>
          <a:xfrm>
            <a:off x="457200" y="1803733"/>
            <a:ext cx="8229600" cy="4118896"/>
            <a:chOff x="457200" y="1803733"/>
            <a:chExt cx="8229600" cy="4118896"/>
          </a:xfrm>
        </p:grpSpPr>
        <p:sp>
          <p:nvSpPr>
            <p:cNvPr id="4" name="Freeform: Shape 3">
              <a:extLst>
                <a:ext uri="{FF2B5EF4-FFF2-40B4-BE49-F238E27FC236}">
                  <a16:creationId xmlns:a16="http://schemas.microsoft.com/office/drawing/2014/main" id="{FE83ABA9-5539-44B2-9FD4-437ECB03FA3D}"/>
                </a:ext>
              </a:extLst>
            </p:cNvPr>
            <p:cNvSpPr/>
            <p:nvPr/>
          </p:nvSpPr>
          <p:spPr>
            <a:xfrm>
              <a:off x="457200" y="1803733"/>
              <a:ext cx="8229600" cy="1271205"/>
            </a:xfrm>
            <a:custGeom>
              <a:avLst/>
              <a:gdLst>
                <a:gd name="connsiteX0" fmla="*/ 0 w 8229600"/>
                <a:gd name="connsiteY0" fmla="*/ 211872 h 1271205"/>
                <a:gd name="connsiteX1" fmla="*/ 211872 w 8229600"/>
                <a:gd name="connsiteY1" fmla="*/ 0 h 1271205"/>
                <a:gd name="connsiteX2" fmla="*/ 8017728 w 8229600"/>
                <a:gd name="connsiteY2" fmla="*/ 0 h 1271205"/>
                <a:gd name="connsiteX3" fmla="*/ 8229600 w 8229600"/>
                <a:gd name="connsiteY3" fmla="*/ 211872 h 1271205"/>
                <a:gd name="connsiteX4" fmla="*/ 8229600 w 8229600"/>
                <a:gd name="connsiteY4" fmla="*/ 1059333 h 1271205"/>
                <a:gd name="connsiteX5" fmla="*/ 8017728 w 8229600"/>
                <a:gd name="connsiteY5" fmla="*/ 1271205 h 1271205"/>
                <a:gd name="connsiteX6" fmla="*/ 211872 w 8229600"/>
                <a:gd name="connsiteY6" fmla="*/ 1271205 h 1271205"/>
                <a:gd name="connsiteX7" fmla="*/ 0 w 8229600"/>
                <a:gd name="connsiteY7" fmla="*/ 1059333 h 1271205"/>
                <a:gd name="connsiteX8" fmla="*/ 0 w 8229600"/>
                <a:gd name="connsiteY8" fmla="*/ 211872 h 1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271205">
                  <a:moveTo>
                    <a:pt x="0" y="211872"/>
                  </a:moveTo>
                  <a:cubicBezTo>
                    <a:pt x="0" y="94858"/>
                    <a:pt x="94858" y="0"/>
                    <a:pt x="211872" y="0"/>
                  </a:cubicBezTo>
                  <a:lnTo>
                    <a:pt x="8017728" y="0"/>
                  </a:lnTo>
                  <a:cubicBezTo>
                    <a:pt x="8134742" y="0"/>
                    <a:pt x="8229600" y="94858"/>
                    <a:pt x="8229600" y="211872"/>
                  </a:cubicBezTo>
                  <a:lnTo>
                    <a:pt x="8229600" y="1059333"/>
                  </a:lnTo>
                  <a:cubicBezTo>
                    <a:pt x="8229600" y="1176347"/>
                    <a:pt x="8134742" y="1271205"/>
                    <a:pt x="8017728" y="1271205"/>
                  </a:cubicBezTo>
                  <a:lnTo>
                    <a:pt x="211872" y="1271205"/>
                  </a:lnTo>
                  <a:cubicBezTo>
                    <a:pt x="94858" y="1271205"/>
                    <a:pt x="0" y="1176347"/>
                    <a:pt x="0" y="1059333"/>
                  </a:cubicBezTo>
                  <a:lnTo>
                    <a:pt x="0" y="211872"/>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3985" tIns="263985" rIns="263985" bIns="263985" numCol="1" spcCol="1270" anchor="ctr" anchorCtr="0">
              <a:noAutofit/>
            </a:bodyPr>
            <a:lstStyle/>
            <a:p>
              <a:pPr marL="0" lvl="0" indent="0" algn="l" defTabSz="2355850">
                <a:lnSpc>
                  <a:spcPct val="90000"/>
                </a:lnSpc>
                <a:spcBef>
                  <a:spcPct val="0"/>
                </a:spcBef>
                <a:spcAft>
                  <a:spcPct val="35000"/>
                </a:spcAft>
                <a:buNone/>
              </a:pPr>
              <a:r>
                <a:rPr lang="en-US" sz="5300" kern="1200" dirty="0"/>
                <a:t>Communicate changes</a:t>
              </a:r>
            </a:p>
          </p:txBody>
        </p:sp>
        <p:sp>
          <p:nvSpPr>
            <p:cNvPr id="5" name="Freeform: Shape 4">
              <a:extLst>
                <a:ext uri="{FF2B5EF4-FFF2-40B4-BE49-F238E27FC236}">
                  <a16:creationId xmlns:a16="http://schemas.microsoft.com/office/drawing/2014/main" id="{DA14D256-8F8C-407B-B55A-44DE9EAC4464}"/>
                </a:ext>
              </a:extLst>
            </p:cNvPr>
            <p:cNvSpPr/>
            <p:nvPr/>
          </p:nvSpPr>
          <p:spPr>
            <a:xfrm>
              <a:off x="457200" y="3227579"/>
              <a:ext cx="8229600" cy="1271205"/>
            </a:xfrm>
            <a:custGeom>
              <a:avLst/>
              <a:gdLst>
                <a:gd name="connsiteX0" fmla="*/ 0 w 8229600"/>
                <a:gd name="connsiteY0" fmla="*/ 211872 h 1271205"/>
                <a:gd name="connsiteX1" fmla="*/ 211872 w 8229600"/>
                <a:gd name="connsiteY1" fmla="*/ 0 h 1271205"/>
                <a:gd name="connsiteX2" fmla="*/ 8017728 w 8229600"/>
                <a:gd name="connsiteY2" fmla="*/ 0 h 1271205"/>
                <a:gd name="connsiteX3" fmla="*/ 8229600 w 8229600"/>
                <a:gd name="connsiteY3" fmla="*/ 211872 h 1271205"/>
                <a:gd name="connsiteX4" fmla="*/ 8229600 w 8229600"/>
                <a:gd name="connsiteY4" fmla="*/ 1059333 h 1271205"/>
                <a:gd name="connsiteX5" fmla="*/ 8017728 w 8229600"/>
                <a:gd name="connsiteY5" fmla="*/ 1271205 h 1271205"/>
                <a:gd name="connsiteX6" fmla="*/ 211872 w 8229600"/>
                <a:gd name="connsiteY6" fmla="*/ 1271205 h 1271205"/>
                <a:gd name="connsiteX7" fmla="*/ 0 w 8229600"/>
                <a:gd name="connsiteY7" fmla="*/ 1059333 h 1271205"/>
                <a:gd name="connsiteX8" fmla="*/ 0 w 8229600"/>
                <a:gd name="connsiteY8" fmla="*/ 211872 h 1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271205">
                  <a:moveTo>
                    <a:pt x="0" y="211872"/>
                  </a:moveTo>
                  <a:cubicBezTo>
                    <a:pt x="0" y="94858"/>
                    <a:pt x="94858" y="0"/>
                    <a:pt x="211872" y="0"/>
                  </a:cubicBezTo>
                  <a:lnTo>
                    <a:pt x="8017728" y="0"/>
                  </a:lnTo>
                  <a:cubicBezTo>
                    <a:pt x="8134742" y="0"/>
                    <a:pt x="8229600" y="94858"/>
                    <a:pt x="8229600" y="211872"/>
                  </a:cubicBezTo>
                  <a:lnTo>
                    <a:pt x="8229600" y="1059333"/>
                  </a:lnTo>
                  <a:cubicBezTo>
                    <a:pt x="8229600" y="1176347"/>
                    <a:pt x="8134742" y="1271205"/>
                    <a:pt x="8017728" y="1271205"/>
                  </a:cubicBezTo>
                  <a:lnTo>
                    <a:pt x="211872" y="1271205"/>
                  </a:lnTo>
                  <a:cubicBezTo>
                    <a:pt x="94858" y="1271205"/>
                    <a:pt x="0" y="1176347"/>
                    <a:pt x="0" y="1059333"/>
                  </a:cubicBezTo>
                  <a:lnTo>
                    <a:pt x="0" y="21187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3985" tIns="263985" rIns="263985" bIns="263985" numCol="1" spcCol="1270" anchor="ctr" anchorCtr="0">
              <a:noAutofit/>
            </a:bodyPr>
            <a:lstStyle/>
            <a:p>
              <a:pPr marL="0" lvl="0" indent="0" algn="l" defTabSz="2355850">
                <a:lnSpc>
                  <a:spcPct val="90000"/>
                </a:lnSpc>
                <a:spcBef>
                  <a:spcPct val="0"/>
                </a:spcBef>
                <a:spcAft>
                  <a:spcPct val="35000"/>
                </a:spcAft>
                <a:buNone/>
              </a:pPr>
              <a:r>
                <a:rPr lang="en-US" sz="5300" kern="1200" dirty="0"/>
                <a:t>Safest environment possible</a:t>
              </a:r>
            </a:p>
          </p:txBody>
        </p:sp>
        <p:sp>
          <p:nvSpPr>
            <p:cNvPr id="6" name="Freeform: Shape 5">
              <a:extLst>
                <a:ext uri="{FF2B5EF4-FFF2-40B4-BE49-F238E27FC236}">
                  <a16:creationId xmlns:a16="http://schemas.microsoft.com/office/drawing/2014/main" id="{7E867C11-9453-4DEF-8826-2DA8BC31F219}"/>
                </a:ext>
              </a:extLst>
            </p:cNvPr>
            <p:cNvSpPr/>
            <p:nvPr/>
          </p:nvSpPr>
          <p:spPr>
            <a:xfrm>
              <a:off x="457200" y="4651424"/>
              <a:ext cx="8229600" cy="1271205"/>
            </a:xfrm>
            <a:custGeom>
              <a:avLst/>
              <a:gdLst>
                <a:gd name="connsiteX0" fmla="*/ 0 w 8229600"/>
                <a:gd name="connsiteY0" fmla="*/ 211872 h 1271205"/>
                <a:gd name="connsiteX1" fmla="*/ 211872 w 8229600"/>
                <a:gd name="connsiteY1" fmla="*/ 0 h 1271205"/>
                <a:gd name="connsiteX2" fmla="*/ 8017728 w 8229600"/>
                <a:gd name="connsiteY2" fmla="*/ 0 h 1271205"/>
                <a:gd name="connsiteX3" fmla="*/ 8229600 w 8229600"/>
                <a:gd name="connsiteY3" fmla="*/ 211872 h 1271205"/>
                <a:gd name="connsiteX4" fmla="*/ 8229600 w 8229600"/>
                <a:gd name="connsiteY4" fmla="*/ 1059333 h 1271205"/>
                <a:gd name="connsiteX5" fmla="*/ 8017728 w 8229600"/>
                <a:gd name="connsiteY5" fmla="*/ 1271205 h 1271205"/>
                <a:gd name="connsiteX6" fmla="*/ 211872 w 8229600"/>
                <a:gd name="connsiteY6" fmla="*/ 1271205 h 1271205"/>
                <a:gd name="connsiteX7" fmla="*/ 0 w 8229600"/>
                <a:gd name="connsiteY7" fmla="*/ 1059333 h 1271205"/>
                <a:gd name="connsiteX8" fmla="*/ 0 w 8229600"/>
                <a:gd name="connsiteY8" fmla="*/ 211872 h 1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271205">
                  <a:moveTo>
                    <a:pt x="0" y="211872"/>
                  </a:moveTo>
                  <a:cubicBezTo>
                    <a:pt x="0" y="94858"/>
                    <a:pt x="94858" y="0"/>
                    <a:pt x="211872" y="0"/>
                  </a:cubicBezTo>
                  <a:lnTo>
                    <a:pt x="8017728" y="0"/>
                  </a:lnTo>
                  <a:cubicBezTo>
                    <a:pt x="8134742" y="0"/>
                    <a:pt x="8229600" y="94858"/>
                    <a:pt x="8229600" y="211872"/>
                  </a:cubicBezTo>
                  <a:lnTo>
                    <a:pt x="8229600" y="1059333"/>
                  </a:lnTo>
                  <a:cubicBezTo>
                    <a:pt x="8229600" y="1176347"/>
                    <a:pt x="8134742" y="1271205"/>
                    <a:pt x="8017728" y="1271205"/>
                  </a:cubicBezTo>
                  <a:lnTo>
                    <a:pt x="211872" y="1271205"/>
                  </a:lnTo>
                  <a:cubicBezTo>
                    <a:pt x="94858" y="1271205"/>
                    <a:pt x="0" y="1176347"/>
                    <a:pt x="0" y="1059333"/>
                  </a:cubicBezTo>
                  <a:lnTo>
                    <a:pt x="0" y="211872"/>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63985" tIns="263985" rIns="263985" bIns="263985" numCol="1" spcCol="1270" anchor="ctr" anchorCtr="0">
              <a:noAutofit/>
            </a:bodyPr>
            <a:lstStyle/>
            <a:p>
              <a:pPr marL="0" lvl="0" indent="0" algn="l" defTabSz="2355850">
                <a:lnSpc>
                  <a:spcPct val="90000"/>
                </a:lnSpc>
                <a:spcBef>
                  <a:spcPct val="0"/>
                </a:spcBef>
                <a:spcAft>
                  <a:spcPct val="35000"/>
                </a:spcAft>
                <a:buNone/>
              </a:pPr>
              <a:r>
                <a:rPr lang="en-US" sz="5300" kern="1200" dirty="0"/>
                <a:t>Change and implement</a:t>
              </a:r>
            </a:p>
          </p:txBody>
        </p:sp>
      </p:gr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A91A261A-E03B-46D3-B106-10390FA55ED4}"/>
              </a:ext>
            </a:extLst>
          </p:cNvPr>
          <p:cNvSpPr>
            <a:spLocks noGrp="1"/>
          </p:cNvSpPr>
          <p:nvPr>
            <p:ph sz="quarter" idx="11"/>
          </p:nvPr>
        </p:nvSpPr>
        <p:spPr/>
        <p:txBody>
          <a:bodyPr/>
          <a:lstStyle/>
          <a:p>
            <a:endParaRPr lang="en-US"/>
          </a:p>
        </p:txBody>
      </p:sp>
      <p:sp>
        <p:nvSpPr>
          <p:cNvPr id="5837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49068D27-2B44-4611-A009-5004F0DC47F2}"/>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8CEB7DFD-111B-4CC3-9262-D9D2660942BA}"/>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Jean took the time to identify hazards in the department</a:t>
              </a:r>
            </a:p>
          </p:txBody>
        </p:sp>
        <p:sp>
          <p:nvSpPr>
            <p:cNvPr id="5" name="Rectangle: Rounded Corners 4">
              <a:extLst>
                <a:ext uri="{FF2B5EF4-FFF2-40B4-BE49-F238E27FC236}">
                  <a16:creationId xmlns:a16="http://schemas.microsoft.com/office/drawing/2014/main" id="{0771117A-5878-48E0-8136-60722A92F4AF}"/>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F8AACEB1-3E7A-4E1D-A974-55841AEC9381}"/>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made a list of the hazards</a:t>
              </a:r>
            </a:p>
          </p:txBody>
        </p:sp>
        <p:sp>
          <p:nvSpPr>
            <p:cNvPr id="7" name="Rectangle: Rounded Corners 6">
              <a:extLst>
                <a:ext uri="{FF2B5EF4-FFF2-40B4-BE49-F238E27FC236}">
                  <a16:creationId xmlns:a16="http://schemas.microsoft.com/office/drawing/2014/main" id="{E66FC98E-94F6-451F-8147-95DBA4B2EFCB}"/>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B530A7C5-C67D-4560-B341-A09BB7E8CAAE}"/>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Jean forgot to consider people who have a higher risk of injury and members of the public</a:t>
              </a:r>
            </a:p>
          </p:txBody>
        </p:sp>
        <p:sp>
          <p:nvSpPr>
            <p:cNvPr id="9" name="Rectangle: Rounded Corners 8">
              <a:extLst>
                <a:ext uri="{FF2B5EF4-FFF2-40B4-BE49-F238E27FC236}">
                  <a16:creationId xmlns:a16="http://schemas.microsoft.com/office/drawing/2014/main" id="{D4A7B358-A0F6-49D5-8667-239313B4BEB8}"/>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D6A128D6-A21C-411B-86CB-1541CD8F5A94}"/>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Eventually, an elderly customer with limited mobility had difficulty navigating slippery floors</a:t>
              </a:r>
            </a:p>
          </p:txBody>
        </p:sp>
      </p:gr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should be done while trying to identify hazards?</a:t>
            </a:r>
          </a:p>
          <a:p>
            <a:pPr marL="685800" lvl="0" indent="-347663">
              <a:lnSpc>
                <a:spcPct val="115000"/>
              </a:lnSpc>
              <a:spcBef>
                <a:spcPts val="0"/>
              </a:spcBef>
              <a:spcAft>
                <a:spcPts val="0"/>
              </a:spcAft>
              <a:buFont typeface="+mj-lt"/>
              <a:buAutoNum type="alphaLcParenR"/>
            </a:pPr>
            <a:r>
              <a:rPr lang="en-US" dirty="0">
                <a:ea typeface="Times New Roman"/>
                <a:cs typeface="Times New Roman"/>
              </a:rPr>
              <a:t>Keep a list</a:t>
            </a:r>
          </a:p>
          <a:p>
            <a:pPr marL="685800" lvl="0" indent="-347663">
              <a:lnSpc>
                <a:spcPct val="115000"/>
              </a:lnSpc>
              <a:spcBef>
                <a:spcPts val="0"/>
              </a:spcBef>
              <a:spcAft>
                <a:spcPts val="0"/>
              </a:spcAft>
              <a:buFont typeface="+mj-lt"/>
              <a:buAutoNum type="alphaLcParenR"/>
            </a:pPr>
            <a:r>
              <a:rPr lang="en-US" dirty="0">
                <a:ea typeface="Times New Roman"/>
                <a:cs typeface="Times New Roman"/>
              </a:rPr>
              <a:t>Summarize hazards</a:t>
            </a:r>
          </a:p>
          <a:p>
            <a:pPr marL="685800" lvl="0" indent="-347663">
              <a:lnSpc>
                <a:spcPct val="115000"/>
              </a:lnSpc>
              <a:spcBef>
                <a:spcPts val="0"/>
              </a:spcBef>
              <a:spcAft>
                <a:spcPts val="0"/>
              </a:spcAft>
              <a:buFont typeface="+mj-lt"/>
              <a:buAutoNum type="alphaLcParenR"/>
            </a:pPr>
            <a:r>
              <a:rPr lang="en-US" dirty="0">
                <a:ea typeface="Times New Roman"/>
                <a:cs typeface="Times New Roman"/>
              </a:rPr>
              <a:t>Identify risks</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Schedule assessment</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should be done after you have established a list of hazards?</a:t>
            </a:r>
          </a:p>
          <a:p>
            <a:pPr marL="685800" lvl="0" indent="-347663">
              <a:lnSpc>
                <a:spcPct val="115000"/>
              </a:lnSpc>
              <a:spcBef>
                <a:spcPts val="0"/>
              </a:spcBef>
              <a:spcAft>
                <a:spcPts val="0"/>
              </a:spcAft>
              <a:buFont typeface="+mj-lt"/>
              <a:buAutoNum type="alphaLcParenR"/>
            </a:pPr>
            <a:r>
              <a:rPr lang="en-US" dirty="0">
                <a:ea typeface="Times New Roman"/>
                <a:cs typeface="Times New Roman"/>
              </a:rPr>
              <a:t>Summarize the list</a:t>
            </a:r>
          </a:p>
          <a:p>
            <a:pPr marL="685800" lvl="0" indent="-347663">
              <a:lnSpc>
                <a:spcPct val="115000"/>
              </a:lnSpc>
              <a:spcBef>
                <a:spcPts val="0"/>
              </a:spcBef>
              <a:spcAft>
                <a:spcPts val="0"/>
              </a:spcAft>
              <a:buFont typeface="+mj-lt"/>
              <a:buAutoNum type="alphaLcParenR"/>
            </a:pPr>
            <a:r>
              <a:rPr lang="en-US" dirty="0">
                <a:ea typeface="Times New Roman"/>
                <a:cs typeface="Times New Roman"/>
              </a:rPr>
              <a:t>Review the list</a:t>
            </a:r>
          </a:p>
          <a:p>
            <a:pPr marL="685800" lvl="0" indent="-347663">
              <a:lnSpc>
                <a:spcPct val="115000"/>
              </a:lnSpc>
              <a:spcBef>
                <a:spcPts val="0"/>
              </a:spcBef>
              <a:spcAft>
                <a:spcPts val="0"/>
              </a:spcAft>
              <a:buFont typeface="+mj-lt"/>
              <a:buAutoNum type="alphaLcParenR"/>
            </a:pPr>
            <a:r>
              <a:rPr lang="en-US" dirty="0">
                <a:ea typeface="Times New Roman"/>
                <a:cs typeface="Times New Roman"/>
              </a:rPr>
              <a:t>Consider hazards</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Identify risks</a:t>
            </a:r>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Who does Not need to be considered when determining who could be harmed?</a:t>
            </a:r>
          </a:p>
          <a:p>
            <a:pPr marL="690563" lvl="0">
              <a:lnSpc>
                <a:spcPct val="115000"/>
              </a:lnSpc>
              <a:spcBef>
                <a:spcPts val="0"/>
              </a:spcBef>
              <a:spcAft>
                <a:spcPts val="0"/>
              </a:spcAft>
              <a:buFont typeface="+mj-lt"/>
              <a:buAutoNum type="alphaLcParenR"/>
            </a:pPr>
            <a:r>
              <a:rPr lang="en-US" dirty="0">
                <a:ea typeface="Times New Roman"/>
                <a:cs typeface="Times New Roman"/>
              </a:rPr>
              <a:t>Customer</a:t>
            </a:r>
          </a:p>
          <a:p>
            <a:pPr marL="690563" lvl="0">
              <a:lnSpc>
                <a:spcPct val="115000"/>
              </a:lnSpc>
              <a:spcBef>
                <a:spcPts val="0"/>
              </a:spcBef>
              <a:spcAft>
                <a:spcPts val="0"/>
              </a:spcAft>
              <a:buFont typeface="+mj-lt"/>
              <a:buAutoNum type="alphaLcParenR"/>
            </a:pPr>
            <a:r>
              <a:rPr lang="en-US" dirty="0">
                <a:ea typeface="Times New Roman"/>
                <a:cs typeface="Times New Roman"/>
              </a:rPr>
              <a:t>Employee</a:t>
            </a:r>
          </a:p>
          <a:p>
            <a:pPr marL="690563" lvl="0">
              <a:lnSpc>
                <a:spcPct val="115000"/>
              </a:lnSpc>
              <a:spcBef>
                <a:spcPts val="0"/>
              </a:spcBef>
              <a:spcAft>
                <a:spcPts val="0"/>
              </a:spcAft>
              <a:buFont typeface="+mj-lt"/>
              <a:buAutoNum type="alphaLcParenR"/>
            </a:pPr>
            <a:r>
              <a:rPr lang="en-US" dirty="0">
                <a:ea typeface="Times New Roman"/>
                <a:cs typeface="Times New Roman"/>
              </a:rPr>
              <a:t>Everyone is considered</a:t>
            </a:r>
          </a:p>
          <a:p>
            <a:pPr marL="690563" lvl="0">
              <a:lnSpc>
                <a:spcPct val="115000"/>
              </a:lnSpc>
              <a:spcBef>
                <a:spcPts val="0"/>
              </a:spcBef>
              <a:spcAft>
                <a:spcPts val="1000"/>
              </a:spcAft>
              <a:buFont typeface="+mj-lt"/>
              <a:buAutoNum type="alphaLcParenR"/>
            </a:pPr>
            <a:r>
              <a:rPr lang="en-US" dirty="0">
                <a:ea typeface="Times New Roman"/>
                <a:cs typeface="Times New Roman"/>
              </a:rPr>
              <a:t>Vendor</a:t>
            </a:r>
          </a:p>
          <a:p>
            <a:pPr marL="803275" marR="0">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An employee injured while handling chemicals experiences which kind of harm?</a:t>
            </a:r>
          </a:p>
          <a:p>
            <a:pPr marL="690563" lvl="0">
              <a:lnSpc>
                <a:spcPct val="115000"/>
              </a:lnSpc>
              <a:spcBef>
                <a:spcPts val="0"/>
              </a:spcBef>
              <a:spcAft>
                <a:spcPts val="0"/>
              </a:spcAft>
              <a:buFont typeface="+mj-lt"/>
              <a:buAutoNum type="alphaLcParenR"/>
            </a:pPr>
            <a:r>
              <a:rPr lang="en-US" dirty="0">
                <a:ea typeface="Times New Roman"/>
                <a:cs typeface="Times New Roman"/>
              </a:rPr>
              <a:t>Hazard</a:t>
            </a:r>
          </a:p>
          <a:p>
            <a:pPr marL="690563" lvl="0">
              <a:lnSpc>
                <a:spcPct val="115000"/>
              </a:lnSpc>
              <a:spcBef>
                <a:spcPts val="0"/>
              </a:spcBef>
              <a:spcAft>
                <a:spcPts val="0"/>
              </a:spcAft>
              <a:buFont typeface="+mj-lt"/>
              <a:buAutoNum type="alphaLcParenR"/>
            </a:pPr>
            <a:r>
              <a:rPr lang="en-US" dirty="0">
                <a:ea typeface="Times New Roman"/>
                <a:cs typeface="Times New Roman"/>
              </a:rPr>
              <a:t>Indirect</a:t>
            </a:r>
          </a:p>
          <a:p>
            <a:pPr marL="690563" lvl="0">
              <a:lnSpc>
                <a:spcPct val="115000"/>
              </a:lnSpc>
              <a:spcBef>
                <a:spcPts val="0"/>
              </a:spcBef>
              <a:spcAft>
                <a:spcPts val="0"/>
              </a:spcAft>
              <a:buFont typeface="+mj-lt"/>
              <a:buAutoNum type="alphaLcParenR"/>
            </a:pPr>
            <a:r>
              <a:rPr lang="en-US" dirty="0">
                <a:ea typeface="Times New Roman"/>
                <a:cs typeface="Times New Roman"/>
              </a:rPr>
              <a:t>Risk</a:t>
            </a:r>
          </a:p>
          <a:p>
            <a:pPr marL="690563" lvl="0">
              <a:lnSpc>
                <a:spcPct val="115000"/>
              </a:lnSpc>
              <a:spcBef>
                <a:spcPts val="0"/>
              </a:spcBef>
              <a:spcAft>
                <a:spcPts val="1000"/>
              </a:spcAft>
              <a:buFont typeface="+mj-lt"/>
              <a:buAutoNum type="alphaLcParenR"/>
            </a:pPr>
            <a:r>
              <a:rPr lang="en-US" dirty="0">
                <a:ea typeface="Times New Roman"/>
                <a:cs typeface="Times New Roman"/>
              </a:rPr>
              <a:t>Direct</a:t>
            </a:r>
          </a:p>
          <a:p>
            <a:endParaRPr lang="en-US" dirty="0"/>
          </a:p>
        </p:txBody>
      </p:sp>
    </p:spTree>
    <p:extLst>
      <p:ext uri="{BB962C8B-B14F-4D97-AF65-F5344CB8AC3E}">
        <p14:creationId xmlns:p14="http://schemas.microsoft.com/office/powerpoint/2010/main" val="362417363"/>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will have its own control measure?</a:t>
            </a:r>
          </a:p>
          <a:p>
            <a:pPr marL="685800" lvl="0" indent="-347663">
              <a:lnSpc>
                <a:spcPct val="115000"/>
              </a:lnSpc>
              <a:spcBef>
                <a:spcPts val="0"/>
              </a:spcBef>
              <a:spcAft>
                <a:spcPts val="0"/>
              </a:spcAft>
              <a:buFont typeface="+mj-lt"/>
              <a:buAutoNum type="alphaLcParenR"/>
            </a:pPr>
            <a:r>
              <a:rPr lang="en-US" dirty="0">
                <a:ea typeface="Times New Roman"/>
                <a:cs typeface="Times New Roman"/>
              </a:rPr>
              <a:t>Process</a:t>
            </a:r>
          </a:p>
          <a:p>
            <a:pPr marL="685800" lvl="0" indent="-347663">
              <a:lnSpc>
                <a:spcPct val="115000"/>
              </a:lnSpc>
              <a:spcBef>
                <a:spcPts val="0"/>
              </a:spcBef>
              <a:spcAft>
                <a:spcPts val="0"/>
              </a:spcAft>
              <a:buFont typeface="+mj-lt"/>
              <a:buAutoNum type="alphaLcParenR"/>
            </a:pPr>
            <a:r>
              <a:rPr lang="en-US" dirty="0">
                <a:ea typeface="Times New Roman"/>
                <a:cs typeface="Times New Roman"/>
              </a:rPr>
              <a:t>Hazard</a:t>
            </a:r>
          </a:p>
          <a:p>
            <a:pPr marL="685800" lvl="0" indent="-347663">
              <a:lnSpc>
                <a:spcPct val="115000"/>
              </a:lnSpc>
              <a:spcBef>
                <a:spcPts val="0"/>
              </a:spcBef>
              <a:spcAft>
                <a:spcPts val="0"/>
              </a:spcAft>
              <a:buFont typeface="+mj-lt"/>
              <a:buAutoNum type="alphaLcParenR"/>
            </a:pPr>
            <a:r>
              <a:rPr lang="en-US" dirty="0">
                <a:ea typeface="Times New Roman"/>
                <a:cs typeface="Times New Roman"/>
              </a:rPr>
              <a:t>Injury</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Procedure</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Control measures need to meet _____.</a:t>
            </a:r>
          </a:p>
          <a:p>
            <a:pPr marL="685800" lvl="0" indent="-347663">
              <a:lnSpc>
                <a:spcPct val="115000"/>
              </a:lnSpc>
              <a:spcBef>
                <a:spcPts val="0"/>
              </a:spcBef>
              <a:spcAft>
                <a:spcPts val="0"/>
              </a:spcAft>
              <a:buFont typeface="+mj-lt"/>
              <a:buAutoNum type="alphaLcParenR"/>
            </a:pPr>
            <a:r>
              <a:rPr lang="en-US" dirty="0">
                <a:ea typeface="Times New Roman"/>
                <a:cs typeface="Times New Roman"/>
              </a:rPr>
              <a:t>Procedures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Processes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Government regulations</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Employee standards</a:t>
            </a:r>
          </a:p>
        </p:txBody>
      </p:sp>
    </p:spTree>
    <p:extLst>
      <p:ext uri="{BB962C8B-B14F-4D97-AF65-F5344CB8AC3E}">
        <p14:creationId xmlns:p14="http://schemas.microsoft.com/office/powerpoint/2010/main" val="362417363"/>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870174"/>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You come up with new control measures. What do you need to do first?</a:t>
            </a:r>
          </a:p>
          <a:p>
            <a:pPr marL="690563" lvl="0">
              <a:lnSpc>
                <a:spcPct val="115000"/>
              </a:lnSpc>
              <a:spcBef>
                <a:spcPts val="0"/>
              </a:spcBef>
              <a:spcAft>
                <a:spcPts val="0"/>
              </a:spcAft>
              <a:buFont typeface="+mj-lt"/>
              <a:buAutoNum type="alphaLcParenR"/>
            </a:pPr>
            <a:r>
              <a:rPr lang="en-US" dirty="0">
                <a:ea typeface="Times New Roman"/>
                <a:cs typeface="Times New Roman"/>
              </a:rPr>
              <a:t>Communicate changes</a:t>
            </a:r>
          </a:p>
          <a:p>
            <a:pPr marL="690563" lvl="0">
              <a:lnSpc>
                <a:spcPct val="115000"/>
              </a:lnSpc>
              <a:spcBef>
                <a:spcPts val="0"/>
              </a:spcBef>
              <a:spcAft>
                <a:spcPts val="0"/>
              </a:spcAft>
              <a:buFont typeface="+mj-lt"/>
              <a:buAutoNum type="alphaLcParenR"/>
            </a:pPr>
            <a:r>
              <a:rPr lang="en-US" dirty="0">
                <a:ea typeface="Times New Roman"/>
                <a:cs typeface="Times New Roman"/>
              </a:rPr>
              <a:t>Implement changes</a:t>
            </a:r>
          </a:p>
          <a:p>
            <a:pPr marL="690563" lvl="0">
              <a:lnSpc>
                <a:spcPct val="115000"/>
              </a:lnSpc>
              <a:spcBef>
                <a:spcPts val="0"/>
              </a:spcBef>
              <a:spcAft>
                <a:spcPts val="0"/>
              </a:spcAft>
              <a:buFont typeface="+mj-lt"/>
              <a:buAutoNum type="alphaLcParenR"/>
            </a:pPr>
            <a:r>
              <a:rPr lang="en-US" dirty="0">
                <a:ea typeface="Times New Roman"/>
                <a:cs typeface="Times New Roman"/>
              </a:rPr>
              <a:t>Monitor them </a:t>
            </a:r>
          </a:p>
          <a:p>
            <a:pPr marL="690563" lvl="0">
              <a:lnSpc>
                <a:spcPct val="115000"/>
              </a:lnSpc>
              <a:spcBef>
                <a:spcPts val="0"/>
              </a:spcBef>
              <a:spcAft>
                <a:spcPts val="1000"/>
              </a:spcAft>
              <a:buFont typeface="+mj-lt"/>
              <a:buAutoNum type="alphaLcParenR"/>
            </a:pPr>
            <a:r>
              <a:rPr lang="en-US" dirty="0">
                <a:ea typeface="Times New Roman"/>
                <a:cs typeface="Times New Roman"/>
              </a:rPr>
              <a:t>Evaluate them</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would a piece of equipment with a hazard of flying debris require?</a:t>
            </a:r>
          </a:p>
          <a:p>
            <a:pPr marL="690563" lvl="0">
              <a:lnSpc>
                <a:spcPct val="115000"/>
              </a:lnSpc>
              <a:spcBef>
                <a:spcPts val="0"/>
              </a:spcBef>
              <a:spcAft>
                <a:spcPts val="0"/>
              </a:spcAft>
              <a:buFont typeface="+mj-lt"/>
              <a:buAutoNum type="alphaLcParenR"/>
            </a:pPr>
            <a:r>
              <a:rPr lang="en-US" dirty="0">
                <a:ea typeface="Times New Roman"/>
                <a:cs typeface="Times New Roman"/>
              </a:rPr>
              <a:t>Separation</a:t>
            </a:r>
          </a:p>
          <a:p>
            <a:pPr marL="690563" lvl="0">
              <a:lnSpc>
                <a:spcPct val="115000"/>
              </a:lnSpc>
              <a:spcBef>
                <a:spcPts val="0"/>
              </a:spcBef>
              <a:spcAft>
                <a:spcPts val="0"/>
              </a:spcAft>
              <a:buFont typeface="+mj-lt"/>
              <a:buAutoNum type="alphaLcParenR"/>
            </a:pPr>
            <a:r>
              <a:rPr lang="en-US" dirty="0">
                <a:ea typeface="Times New Roman"/>
                <a:cs typeface="Times New Roman"/>
              </a:rPr>
              <a:t>Administrative controls</a:t>
            </a:r>
          </a:p>
          <a:p>
            <a:pPr marL="690563" lvl="0">
              <a:lnSpc>
                <a:spcPct val="115000"/>
              </a:lnSpc>
              <a:spcBef>
                <a:spcPts val="0"/>
              </a:spcBef>
              <a:spcAft>
                <a:spcPts val="0"/>
              </a:spcAft>
              <a:buFont typeface="+mj-lt"/>
              <a:buAutoNum type="alphaLcParenR"/>
            </a:pPr>
            <a:r>
              <a:rPr lang="en-US" dirty="0">
                <a:ea typeface="Times New Roman"/>
                <a:cs typeface="Times New Roman"/>
              </a:rPr>
              <a:t>Isolation </a:t>
            </a:r>
          </a:p>
          <a:p>
            <a:pPr marL="690563" lvl="0">
              <a:lnSpc>
                <a:spcPct val="115000"/>
              </a:lnSpc>
              <a:spcBef>
                <a:spcPts val="0"/>
              </a:spcBef>
              <a:spcAft>
                <a:spcPts val="1000"/>
              </a:spcAft>
              <a:buFont typeface="+mj-lt"/>
              <a:buAutoNum type="alphaLcParenR"/>
            </a:pPr>
            <a:r>
              <a:rPr lang="en-US" dirty="0">
                <a:ea typeface="Times New Roman"/>
                <a:cs typeface="Times New Roman"/>
              </a:rPr>
              <a:t>PPE</a:t>
            </a:r>
          </a:p>
        </p:txBody>
      </p:sp>
    </p:spTree>
    <p:extLst>
      <p:ext uri="{BB962C8B-B14F-4D97-AF65-F5344CB8AC3E}">
        <p14:creationId xmlns:p14="http://schemas.microsoft.com/office/powerpoint/2010/main" val="362417363"/>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Who was injured?</a:t>
            </a:r>
          </a:p>
          <a:p>
            <a:pPr marL="685800" lvl="0" indent="-347663">
              <a:lnSpc>
                <a:spcPct val="115000"/>
              </a:lnSpc>
              <a:spcBef>
                <a:spcPts val="0"/>
              </a:spcBef>
              <a:spcAft>
                <a:spcPts val="0"/>
              </a:spcAft>
              <a:buFont typeface="+mj-lt"/>
              <a:buAutoNum type="alphaLcParenR"/>
            </a:pPr>
            <a:r>
              <a:rPr lang="en-US" dirty="0">
                <a:ea typeface="Times New Roman"/>
                <a:cs typeface="Times New Roman"/>
              </a:rPr>
              <a:t>Employee</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Customer</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Vendor</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No one</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caused the injury?</a:t>
            </a:r>
          </a:p>
          <a:p>
            <a:pPr marL="685800" lvl="0" indent="-347663">
              <a:lnSpc>
                <a:spcPct val="115000"/>
              </a:lnSpc>
              <a:spcBef>
                <a:spcPts val="0"/>
              </a:spcBef>
              <a:spcAft>
                <a:spcPts val="0"/>
              </a:spcAft>
              <a:buFont typeface="+mj-lt"/>
              <a:buAutoNum type="alphaLcParenR"/>
            </a:pPr>
            <a:r>
              <a:rPr lang="en-US" dirty="0">
                <a:ea typeface="Times New Roman"/>
                <a:cs typeface="Times New Roman"/>
              </a:rPr>
              <a:t>Nothing </a:t>
            </a:r>
          </a:p>
          <a:p>
            <a:pPr marL="685800" lvl="0" indent="-347663">
              <a:lnSpc>
                <a:spcPct val="115000"/>
              </a:lnSpc>
              <a:spcBef>
                <a:spcPts val="0"/>
              </a:spcBef>
              <a:spcAft>
                <a:spcPts val="0"/>
              </a:spcAft>
              <a:buFont typeface="+mj-lt"/>
              <a:buAutoNum type="alphaLcParenR"/>
            </a:pPr>
            <a:r>
              <a:rPr lang="en-US" dirty="0">
                <a:ea typeface="Times New Roman"/>
                <a:cs typeface="Times New Roman"/>
              </a:rPr>
              <a:t>Electricity</a:t>
            </a:r>
          </a:p>
          <a:p>
            <a:pPr marL="685800" lvl="0" indent="-347663">
              <a:lnSpc>
                <a:spcPct val="115000"/>
              </a:lnSpc>
              <a:spcBef>
                <a:spcPts val="0"/>
              </a:spcBef>
              <a:spcAft>
                <a:spcPts val="0"/>
              </a:spcAft>
              <a:buFont typeface="+mj-lt"/>
              <a:buAutoNum type="alphaLcParenR"/>
            </a:pPr>
            <a:r>
              <a:rPr lang="en-US" dirty="0">
                <a:ea typeface="Times New Roman"/>
                <a:cs typeface="Times New Roman"/>
              </a:rPr>
              <a:t>Falling items</a:t>
            </a:r>
          </a:p>
          <a:p>
            <a:pPr marL="685800" lvl="0" indent="-347663">
              <a:lnSpc>
                <a:spcPct val="115000"/>
              </a:lnSpc>
              <a:spcBef>
                <a:spcPts val="0"/>
              </a:spcBef>
              <a:spcAft>
                <a:spcPts val="1000"/>
              </a:spcAft>
              <a:buFont typeface="+mj-lt"/>
              <a:buAutoNum type="alphaLcParenR"/>
            </a:pPr>
            <a:r>
              <a:rPr lang="en-US" dirty="0">
                <a:solidFill>
                  <a:srgbClr val="FF0000"/>
                </a:solidFill>
                <a:ea typeface="Times New Roman"/>
                <a:cs typeface="Times New Roman"/>
              </a:rPr>
              <a:t>Slippery floor</a:t>
            </a:r>
            <a:endParaRPr lang="en-US" dirty="0">
              <a:ea typeface="Times New Roman"/>
              <a:cs typeface="Times New Roman"/>
            </a:endParaRPr>
          </a:p>
        </p:txBody>
      </p:sp>
    </p:spTree>
    <p:extLst>
      <p:ext uri="{BB962C8B-B14F-4D97-AF65-F5344CB8AC3E}">
        <p14:creationId xmlns:p14="http://schemas.microsoft.com/office/powerpoint/2010/main" val="3624173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F5AF7135-2E7D-47C4-B78E-6C4350EDFC9A}"/>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What Is a Risk?</a:t>
            </a:r>
          </a:p>
        </p:txBody>
      </p:sp>
      <p:grpSp>
        <p:nvGrpSpPr>
          <p:cNvPr id="3" name="Group 2">
            <a:extLst>
              <a:ext uri="{FF2B5EF4-FFF2-40B4-BE49-F238E27FC236}">
                <a16:creationId xmlns:a16="http://schemas.microsoft.com/office/drawing/2014/main" id="{65A02301-B695-4A61-A5E7-24B9EA8CF1FE}"/>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E027D16F-EE11-401E-80CB-AB37F18038B8}"/>
                </a:ext>
              </a:extLst>
            </p:cNvPr>
            <p:cNvSpPr/>
            <p:nvPr/>
          </p:nvSpPr>
          <p:spPr>
            <a:xfrm>
              <a:off x="457200" y="2143461"/>
              <a:ext cx="8229600" cy="856800"/>
            </a:xfrm>
            <a:prstGeom prst="rect">
              <a:avLst/>
            </a:pr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49559278-17B6-47A2-8A8E-110A747D28B3}"/>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Not a hazard</a:t>
              </a:r>
            </a:p>
          </p:txBody>
        </p:sp>
        <p:sp>
          <p:nvSpPr>
            <p:cNvPr id="6" name="Rectangle 5">
              <a:extLst>
                <a:ext uri="{FF2B5EF4-FFF2-40B4-BE49-F238E27FC236}">
                  <a16:creationId xmlns:a16="http://schemas.microsoft.com/office/drawing/2014/main" id="{D69B3969-10AF-4A44-B6AE-FA412015A536}"/>
                </a:ext>
              </a:extLst>
            </p:cNvPr>
            <p:cNvSpPr/>
            <p:nvPr/>
          </p:nvSpPr>
          <p:spPr>
            <a:xfrm>
              <a:off x="457200" y="3685701"/>
              <a:ext cx="8229600" cy="856800"/>
            </a:xfrm>
            <a:prstGeom prst="rect">
              <a:avLst/>
            </a:pr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A779EA38-2839-472E-9423-C3FD748E30D5}"/>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Chance of harm</a:t>
              </a:r>
            </a:p>
          </p:txBody>
        </p:sp>
        <p:sp>
          <p:nvSpPr>
            <p:cNvPr id="8" name="Rectangle 7">
              <a:extLst>
                <a:ext uri="{FF2B5EF4-FFF2-40B4-BE49-F238E27FC236}">
                  <a16:creationId xmlns:a16="http://schemas.microsoft.com/office/drawing/2014/main" id="{24E2F370-8B16-4FFD-9CE4-A6B7E508E5E7}"/>
                </a:ext>
              </a:extLst>
            </p:cNvPr>
            <p:cNvSpPr/>
            <p:nvPr/>
          </p:nvSpPr>
          <p:spPr>
            <a:xfrm>
              <a:off x="457200" y="5227941"/>
              <a:ext cx="8229600" cy="856800"/>
            </a:xfrm>
            <a:prstGeom prst="rect">
              <a:avLst/>
            </a:pr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A596FCE8-065B-469F-8933-572242770A77}"/>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Harm from a hazard</a:t>
              </a:r>
            </a:p>
          </p:txBody>
        </p:sp>
      </p:gr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should be done while trying to identify hazards?</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Keep a list</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Summarize hazards</a:t>
            </a:r>
          </a:p>
          <a:p>
            <a:pPr marL="685800" lvl="0" indent="-347663">
              <a:lnSpc>
                <a:spcPct val="115000"/>
              </a:lnSpc>
              <a:spcBef>
                <a:spcPts val="0"/>
              </a:spcBef>
              <a:spcAft>
                <a:spcPts val="0"/>
              </a:spcAft>
              <a:buFont typeface="+mj-lt"/>
              <a:buAutoNum type="alphaLcParenR"/>
            </a:pPr>
            <a:r>
              <a:rPr lang="en-US" dirty="0">
                <a:ea typeface="Times New Roman"/>
                <a:cs typeface="Times New Roman"/>
              </a:rPr>
              <a:t>Identify risks</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Schedule assessment</a:t>
            </a:r>
          </a:p>
          <a:p>
            <a:pPr marL="347663" marR="0" indent="-4763">
              <a:lnSpc>
                <a:spcPct val="115000"/>
              </a:lnSpc>
              <a:spcBef>
                <a:spcPts val="0"/>
              </a:spcBef>
              <a:spcAft>
                <a:spcPts val="1000"/>
              </a:spcAft>
            </a:pPr>
            <a:r>
              <a:rPr lang="en-US" dirty="0">
                <a:solidFill>
                  <a:srgbClr val="FF0000"/>
                </a:solidFill>
                <a:ea typeface="Times New Roman"/>
                <a:cs typeface="Times New Roman"/>
              </a:rPr>
              <a:t>It takes time to identify hazards. Keep a list while identifying hazards.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should be done after you have established a list of hazards?</a:t>
            </a:r>
          </a:p>
          <a:p>
            <a:pPr marL="685800" lvl="0" indent="-347663">
              <a:lnSpc>
                <a:spcPct val="115000"/>
              </a:lnSpc>
              <a:spcBef>
                <a:spcPts val="0"/>
              </a:spcBef>
              <a:spcAft>
                <a:spcPts val="0"/>
              </a:spcAft>
              <a:buFont typeface="+mj-lt"/>
              <a:buAutoNum type="alphaLcParenR"/>
            </a:pPr>
            <a:r>
              <a:rPr lang="en-US" dirty="0">
                <a:ea typeface="Times New Roman"/>
                <a:cs typeface="Times New Roman"/>
              </a:rPr>
              <a:t>Summarize the list</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Review the list</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Consider hazards</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Identify risks</a:t>
            </a:r>
          </a:p>
          <a:p>
            <a:pPr marL="347663" marR="0" indent="-4763">
              <a:lnSpc>
                <a:spcPct val="115000"/>
              </a:lnSpc>
              <a:spcBef>
                <a:spcPts val="0"/>
              </a:spcBef>
              <a:spcAft>
                <a:spcPts val="1000"/>
              </a:spcAft>
            </a:pPr>
            <a:r>
              <a:rPr lang="en-US" dirty="0">
                <a:solidFill>
                  <a:srgbClr val="FF0000"/>
                </a:solidFill>
                <a:ea typeface="Times New Roman"/>
                <a:cs typeface="Times New Roman"/>
              </a:rPr>
              <a:t>After identifying hazards, it is necessary to review the list. Reviewing allows you to identify the hazards.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591438218"/>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Who does Not need to be considered when determining who could be harmed?</a:t>
            </a:r>
          </a:p>
          <a:p>
            <a:pPr marL="690563" lvl="0">
              <a:lnSpc>
                <a:spcPct val="115000"/>
              </a:lnSpc>
              <a:spcBef>
                <a:spcPts val="0"/>
              </a:spcBef>
              <a:spcAft>
                <a:spcPts val="0"/>
              </a:spcAft>
              <a:buFont typeface="+mj-lt"/>
              <a:buAutoNum type="alphaLcParenR"/>
            </a:pPr>
            <a:r>
              <a:rPr lang="en-US" dirty="0">
                <a:ea typeface="Times New Roman"/>
                <a:cs typeface="Times New Roman"/>
              </a:rPr>
              <a:t>Customer</a:t>
            </a:r>
          </a:p>
          <a:p>
            <a:pPr marL="690563" lvl="0">
              <a:lnSpc>
                <a:spcPct val="115000"/>
              </a:lnSpc>
              <a:spcBef>
                <a:spcPts val="0"/>
              </a:spcBef>
              <a:spcAft>
                <a:spcPts val="0"/>
              </a:spcAft>
              <a:buFont typeface="+mj-lt"/>
              <a:buAutoNum type="alphaLcParenR"/>
            </a:pPr>
            <a:r>
              <a:rPr lang="en-US" dirty="0">
                <a:ea typeface="Times New Roman"/>
                <a:cs typeface="Times New Roman"/>
              </a:rPr>
              <a:t>Employee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Everyone is considered</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Vendor</a:t>
            </a:r>
          </a:p>
          <a:p>
            <a:pPr marL="347663" marR="0" indent="-6350">
              <a:lnSpc>
                <a:spcPct val="115000"/>
              </a:lnSpc>
              <a:spcBef>
                <a:spcPts val="0"/>
              </a:spcBef>
              <a:spcAft>
                <a:spcPts val="1000"/>
              </a:spcAft>
            </a:pPr>
            <a:r>
              <a:rPr lang="en-US" dirty="0">
                <a:solidFill>
                  <a:srgbClr val="FF0000"/>
                </a:solidFill>
                <a:ea typeface="Times New Roman"/>
                <a:cs typeface="Times New Roman"/>
              </a:rPr>
              <a:t>It is important to consider everyone when determining who could be harmed. This includes customers, employees, and vendors.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An employee injured while handling chemicals experiences which kind of harm?</a:t>
            </a:r>
          </a:p>
          <a:p>
            <a:pPr marL="690563" lvl="0">
              <a:lnSpc>
                <a:spcPct val="115000"/>
              </a:lnSpc>
              <a:spcBef>
                <a:spcPts val="0"/>
              </a:spcBef>
              <a:spcAft>
                <a:spcPts val="0"/>
              </a:spcAft>
              <a:buFont typeface="+mj-lt"/>
              <a:buAutoNum type="alphaLcParenR"/>
            </a:pPr>
            <a:r>
              <a:rPr lang="en-US" dirty="0">
                <a:ea typeface="Times New Roman"/>
                <a:cs typeface="Times New Roman"/>
              </a:rPr>
              <a:t>Hazard</a:t>
            </a:r>
          </a:p>
          <a:p>
            <a:pPr marL="690563" lvl="0">
              <a:lnSpc>
                <a:spcPct val="115000"/>
              </a:lnSpc>
              <a:spcBef>
                <a:spcPts val="0"/>
              </a:spcBef>
              <a:spcAft>
                <a:spcPts val="0"/>
              </a:spcAft>
              <a:buFont typeface="+mj-lt"/>
              <a:buAutoNum type="alphaLcParenR"/>
            </a:pPr>
            <a:r>
              <a:rPr lang="en-US" dirty="0">
                <a:ea typeface="Times New Roman"/>
                <a:cs typeface="Times New Roman"/>
              </a:rPr>
              <a:t>Indirect</a:t>
            </a:r>
          </a:p>
          <a:p>
            <a:pPr marL="690563" lvl="0">
              <a:lnSpc>
                <a:spcPct val="115000"/>
              </a:lnSpc>
              <a:spcBef>
                <a:spcPts val="0"/>
              </a:spcBef>
              <a:spcAft>
                <a:spcPts val="0"/>
              </a:spcAft>
              <a:buFont typeface="+mj-lt"/>
              <a:buAutoNum type="alphaLcParenR"/>
            </a:pPr>
            <a:r>
              <a:rPr lang="en-US" dirty="0">
                <a:ea typeface="Times New Roman"/>
                <a:cs typeface="Times New Roman"/>
              </a:rPr>
              <a:t>Risk</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Direct</a:t>
            </a:r>
            <a:endParaRPr lang="en-US" dirty="0">
              <a:ea typeface="Times New Roman"/>
              <a:cs typeface="Times New Roman"/>
            </a:endParaRPr>
          </a:p>
          <a:p>
            <a:pPr marL="347663" marR="0" indent="-6350">
              <a:lnSpc>
                <a:spcPct val="115000"/>
              </a:lnSpc>
              <a:spcBef>
                <a:spcPts val="0"/>
              </a:spcBef>
              <a:spcAft>
                <a:spcPts val="1000"/>
              </a:spcAft>
            </a:pPr>
            <a:r>
              <a:rPr lang="en-US" dirty="0">
                <a:solidFill>
                  <a:srgbClr val="FF0000"/>
                </a:solidFill>
                <a:ea typeface="Times New Roman"/>
                <a:cs typeface="Times New Roman"/>
              </a:rPr>
              <a:t>Handling chemicals places the employee directly near the chemical. This is direct harm.</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006426847"/>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will have its own control measure?</a:t>
            </a:r>
          </a:p>
          <a:p>
            <a:pPr marL="685800" lvl="0" indent="-347663">
              <a:lnSpc>
                <a:spcPct val="115000"/>
              </a:lnSpc>
              <a:spcBef>
                <a:spcPts val="0"/>
              </a:spcBef>
              <a:spcAft>
                <a:spcPts val="0"/>
              </a:spcAft>
              <a:buFont typeface="+mj-lt"/>
              <a:buAutoNum type="alphaLcParenR"/>
            </a:pPr>
            <a:r>
              <a:rPr lang="en-US" dirty="0">
                <a:ea typeface="Times New Roman"/>
                <a:cs typeface="Times New Roman"/>
              </a:rPr>
              <a:t>Process</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Hazard</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Injury</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Procedure</a:t>
            </a:r>
          </a:p>
          <a:p>
            <a:pPr marL="347663" marR="0" indent="-4763">
              <a:lnSpc>
                <a:spcPct val="115000"/>
              </a:lnSpc>
              <a:spcBef>
                <a:spcPts val="0"/>
              </a:spcBef>
              <a:spcAft>
                <a:spcPts val="1000"/>
              </a:spcAft>
            </a:pPr>
            <a:r>
              <a:rPr lang="en-US" dirty="0">
                <a:solidFill>
                  <a:srgbClr val="FF0000"/>
                </a:solidFill>
                <a:ea typeface="Times New Roman"/>
                <a:cs typeface="Times New Roman"/>
              </a:rPr>
              <a:t>Control measures are used to control hazards. Each hazard will have its own control measures.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Control measures need to meet _____.</a:t>
            </a:r>
          </a:p>
          <a:p>
            <a:pPr marL="685800" lvl="0" indent="-347663">
              <a:lnSpc>
                <a:spcPct val="115000"/>
              </a:lnSpc>
              <a:spcBef>
                <a:spcPts val="0"/>
              </a:spcBef>
              <a:spcAft>
                <a:spcPts val="0"/>
              </a:spcAft>
              <a:buFont typeface="+mj-lt"/>
              <a:buAutoNum type="alphaLcParenR"/>
            </a:pPr>
            <a:r>
              <a:rPr lang="en-US" dirty="0">
                <a:ea typeface="Times New Roman"/>
                <a:cs typeface="Times New Roman"/>
              </a:rPr>
              <a:t>Procedures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Processes</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Government regulations</a:t>
            </a:r>
            <a:endParaRPr lang="en-US" dirty="0">
              <a:ea typeface="Times New Roman"/>
              <a:cs typeface="Times New Roman"/>
            </a:endParaRPr>
          </a:p>
          <a:p>
            <a:pPr marL="685800" lvl="0" indent="-347663">
              <a:lnSpc>
                <a:spcPct val="115000"/>
              </a:lnSpc>
              <a:spcBef>
                <a:spcPts val="0"/>
              </a:spcBef>
              <a:spcAft>
                <a:spcPts val="1000"/>
              </a:spcAft>
              <a:buFont typeface="+mj-lt"/>
              <a:buAutoNum type="alphaLcParenR"/>
            </a:pPr>
            <a:r>
              <a:rPr lang="en-US" dirty="0">
                <a:ea typeface="Times New Roman"/>
                <a:cs typeface="Times New Roman"/>
              </a:rPr>
              <a:t>Employee standards</a:t>
            </a:r>
          </a:p>
          <a:p>
            <a:pPr marL="347663" marR="0" indent="-4763">
              <a:lnSpc>
                <a:spcPct val="115000"/>
              </a:lnSpc>
              <a:spcBef>
                <a:spcPts val="0"/>
              </a:spcBef>
              <a:spcAft>
                <a:spcPts val="1000"/>
              </a:spcAft>
            </a:pPr>
            <a:r>
              <a:rPr lang="en-US" dirty="0">
                <a:solidFill>
                  <a:srgbClr val="FF0000"/>
                </a:solidFill>
                <a:ea typeface="Times New Roman"/>
                <a:cs typeface="Times New Roman"/>
              </a:rPr>
              <a:t>Control measures are necessary for hazards. They need to meet the government regulations.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602117183"/>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870174"/>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You come up with new control measures. What do you need to do first?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Communicate changes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Implement changes</a:t>
            </a:r>
          </a:p>
          <a:p>
            <a:pPr marL="690563" lvl="0">
              <a:lnSpc>
                <a:spcPct val="115000"/>
              </a:lnSpc>
              <a:spcBef>
                <a:spcPts val="0"/>
              </a:spcBef>
              <a:spcAft>
                <a:spcPts val="0"/>
              </a:spcAft>
              <a:buFont typeface="+mj-lt"/>
              <a:buAutoNum type="alphaLcParenR"/>
            </a:pPr>
            <a:r>
              <a:rPr lang="en-US" dirty="0">
                <a:ea typeface="Times New Roman"/>
                <a:cs typeface="Times New Roman"/>
              </a:rPr>
              <a:t>Monitor them </a:t>
            </a:r>
          </a:p>
          <a:p>
            <a:pPr marL="690563" lvl="0">
              <a:lnSpc>
                <a:spcPct val="115000"/>
              </a:lnSpc>
              <a:spcBef>
                <a:spcPts val="0"/>
              </a:spcBef>
              <a:spcAft>
                <a:spcPts val="1000"/>
              </a:spcAft>
              <a:buFont typeface="+mj-lt"/>
              <a:buAutoNum type="alphaLcParenR"/>
            </a:pPr>
            <a:r>
              <a:rPr lang="en-US" dirty="0">
                <a:ea typeface="Times New Roman"/>
                <a:cs typeface="Times New Roman"/>
              </a:rPr>
              <a:t>Evaluate them</a:t>
            </a:r>
          </a:p>
          <a:p>
            <a:pPr marL="347663" marR="0" indent="-4763">
              <a:lnSpc>
                <a:spcPct val="115000"/>
              </a:lnSpc>
              <a:spcBef>
                <a:spcPts val="0"/>
              </a:spcBef>
              <a:spcAft>
                <a:spcPts val="1000"/>
              </a:spcAft>
            </a:pPr>
            <a:r>
              <a:rPr lang="en-US" dirty="0">
                <a:solidFill>
                  <a:srgbClr val="FF0000"/>
                </a:solidFill>
                <a:ea typeface="Times New Roman"/>
                <a:cs typeface="Times New Roman"/>
              </a:rPr>
              <a:t>Once you establish changes, the first thing you need to do is communicate them. Then, implement the changes.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would a piece of equipment with a hazard of flying debris require?</a:t>
            </a:r>
          </a:p>
          <a:p>
            <a:pPr marL="690563" lvl="0">
              <a:lnSpc>
                <a:spcPct val="115000"/>
              </a:lnSpc>
              <a:spcBef>
                <a:spcPts val="0"/>
              </a:spcBef>
              <a:spcAft>
                <a:spcPts val="0"/>
              </a:spcAft>
              <a:buFont typeface="+mj-lt"/>
              <a:buAutoNum type="alphaLcParenR"/>
            </a:pPr>
            <a:r>
              <a:rPr lang="en-US" dirty="0">
                <a:ea typeface="Times New Roman"/>
                <a:cs typeface="Times New Roman"/>
              </a:rPr>
              <a:t>Separation</a:t>
            </a:r>
          </a:p>
          <a:p>
            <a:pPr marL="690563" lvl="0">
              <a:lnSpc>
                <a:spcPct val="115000"/>
              </a:lnSpc>
              <a:spcBef>
                <a:spcPts val="0"/>
              </a:spcBef>
              <a:spcAft>
                <a:spcPts val="0"/>
              </a:spcAft>
              <a:buFont typeface="+mj-lt"/>
              <a:buAutoNum type="alphaLcParenR"/>
            </a:pPr>
            <a:r>
              <a:rPr lang="en-US" dirty="0">
                <a:ea typeface="Times New Roman"/>
                <a:cs typeface="Times New Roman"/>
              </a:rPr>
              <a:t>Administrative controls</a:t>
            </a:r>
          </a:p>
          <a:p>
            <a:pPr marL="690563" lvl="0">
              <a:lnSpc>
                <a:spcPct val="115000"/>
              </a:lnSpc>
              <a:spcBef>
                <a:spcPts val="0"/>
              </a:spcBef>
              <a:spcAft>
                <a:spcPts val="0"/>
              </a:spcAft>
              <a:buFont typeface="+mj-lt"/>
              <a:buAutoNum type="alphaLcParenR"/>
            </a:pPr>
            <a:r>
              <a:rPr lang="en-US" dirty="0">
                <a:ea typeface="Times New Roman"/>
                <a:cs typeface="Times New Roman"/>
              </a:rPr>
              <a:t>Isolation </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PPE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Personal protective equipment (PPE) protects the body from hazards. This is necessary for flying debris. </a:t>
            </a:r>
            <a:endParaRPr lang="en-US" dirty="0">
              <a:ea typeface="Times New Roman"/>
              <a:cs typeface="Times New Roman"/>
            </a:endParaRPr>
          </a:p>
          <a:p>
            <a:pPr marL="342900" lvl="0">
              <a:lnSpc>
                <a:spcPct val="115000"/>
              </a:lnSpc>
              <a:spcBef>
                <a:spcPts val="0"/>
              </a:spcBef>
              <a:spcAft>
                <a:spcPts val="1000"/>
              </a:spcAft>
              <a:buFont typeface="+mj-lt"/>
              <a:buAutoNum type="arabicPeriod"/>
            </a:pPr>
            <a:endParaRPr lang="en-US" dirty="0">
              <a:ea typeface="Times New Roman"/>
              <a:cs typeface="Times New Roman"/>
            </a:endParaRPr>
          </a:p>
        </p:txBody>
      </p:sp>
    </p:spTree>
    <p:extLst>
      <p:ext uri="{BB962C8B-B14F-4D97-AF65-F5344CB8AC3E}">
        <p14:creationId xmlns:p14="http://schemas.microsoft.com/office/powerpoint/2010/main" val="320610612"/>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8768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Who was injured?</a:t>
            </a:r>
          </a:p>
          <a:p>
            <a:pPr marL="685800" lvl="0" indent="-347663">
              <a:lnSpc>
                <a:spcPct val="115000"/>
              </a:lnSpc>
              <a:spcBef>
                <a:spcPts val="0"/>
              </a:spcBef>
              <a:spcAft>
                <a:spcPts val="0"/>
              </a:spcAft>
              <a:buFont typeface="+mj-lt"/>
              <a:buAutoNum type="alphaLcParenR"/>
            </a:pPr>
            <a:r>
              <a:rPr lang="en-US" dirty="0">
                <a:ea typeface="Times New Roman"/>
                <a:cs typeface="Times New Roman"/>
              </a:rPr>
              <a:t>Employee</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Customer</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Vendor</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No one</a:t>
            </a:r>
          </a:p>
          <a:p>
            <a:pPr marL="347663" marR="0" indent="0">
              <a:lnSpc>
                <a:spcPct val="115000"/>
              </a:lnSpc>
              <a:spcBef>
                <a:spcPts val="0"/>
              </a:spcBef>
              <a:spcAft>
                <a:spcPts val="1000"/>
              </a:spcAft>
            </a:pPr>
            <a:r>
              <a:rPr lang="en-US" dirty="0">
                <a:solidFill>
                  <a:srgbClr val="FF0000"/>
                </a:solidFill>
                <a:ea typeface="Times New Roman"/>
                <a:cs typeface="Times New Roman"/>
              </a:rPr>
              <a:t>The woman who was injured was a customer. She was elderly with mobility problems.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caused the injury?</a:t>
            </a:r>
          </a:p>
          <a:p>
            <a:pPr marL="685800" lvl="0" indent="-347663">
              <a:lnSpc>
                <a:spcPct val="115000"/>
              </a:lnSpc>
              <a:spcBef>
                <a:spcPts val="0"/>
              </a:spcBef>
              <a:spcAft>
                <a:spcPts val="0"/>
              </a:spcAft>
              <a:buFont typeface="+mj-lt"/>
              <a:buAutoNum type="alphaLcParenR"/>
            </a:pPr>
            <a:r>
              <a:rPr lang="en-US" dirty="0">
                <a:ea typeface="Times New Roman"/>
                <a:cs typeface="Times New Roman"/>
              </a:rPr>
              <a:t>Nothing </a:t>
            </a:r>
          </a:p>
          <a:p>
            <a:pPr marL="685800" lvl="0" indent="-347663">
              <a:lnSpc>
                <a:spcPct val="115000"/>
              </a:lnSpc>
              <a:spcBef>
                <a:spcPts val="0"/>
              </a:spcBef>
              <a:spcAft>
                <a:spcPts val="0"/>
              </a:spcAft>
              <a:buFont typeface="+mj-lt"/>
              <a:buAutoNum type="alphaLcParenR"/>
            </a:pPr>
            <a:r>
              <a:rPr lang="en-US" dirty="0">
                <a:ea typeface="Times New Roman"/>
                <a:cs typeface="Times New Roman"/>
              </a:rPr>
              <a:t>Electricity</a:t>
            </a:r>
          </a:p>
          <a:p>
            <a:pPr marL="685800" lvl="0" indent="-347663">
              <a:lnSpc>
                <a:spcPct val="115000"/>
              </a:lnSpc>
              <a:spcBef>
                <a:spcPts val="0"/>
              </a:spcBef>
              <a:spcAft>
                <a:spcPts val="0"/>
              </a:spcAft>
              <a:buFont typeface="+mj-lt"/>
              <a:buAutoNum type="alphaLcParenR"/>
            </a:pPr>
            <a:r>
              <a:rPr lang="en-US" dirty="0">
                <a:ea typeface="Times New Roman"/>
                <a:cs typeface="Times New Roman"/>
              </a:rPr>
              <a:t>Falling items</a:t>
            </a:r>
          </a:p>
          <a:p>
            <a:pPr marL="685800" lvl="0" indent="-347663">
              <a:lnSpc>
                <a:spcPct val="115000"/>
              </a:lnSpc>
              <a:spcBef>
                <a:spcPts val="0"/>
              </a:spcBef>
              <a:spcAft>
                <a:spcPts val="1000"/>
              </a:spcAft>
              <a:buFont typeface="+mj-lt"/>
              <a:buAutoNum type="alphaLcParenR"/>
            </a:pPr>
            <a:r>
              <a:rPr lang="en-US" dirty="0">
                <a:solidFill>
                  <a:srgbClr val="FF0000"/>
                </a:solidFill>
                <a:ea typeface="Times New Roman"/>
                <a:cs typeface="Times New Roman"/>
              </a:rPr>
              <a:t>Slippery floor</a:t>
            </a:r>
            <a:endParaRPr lang="en-US" dirty="0">
              <a:ea typeface="Times New Roman"/>
              <a:cs typeface="Times New Roman"/>
            </a:endParaRPr>
          </a:p>
          <a:p>
            <a:pPr marL="347663" indent="0"/>
            <a:r>
              <a:rPr lang="en-US" dirty="0">
                <a:solidFill>
                  <a:srgbClr val="FF0000"/>
                </a:solidFill>
                <a:ea typeface="Times New Roman"/>
                <a:cs typeface="Times New Roman"/>
              </a:rPr>
              <a:t>A slippery floor caused the injury. The customer’s mobility issues made navigating the floors difficult.</a:t>
            </a:r>
            <a:endParaRPr lang="en-US" dirty="0"/>
          </a:p>
        </p:txBody>
      </p:sp>
    </p:spTree>
    <p:extLst>
      <p:ext uri="{BB962C8B-B14F-4D97-AF65-F5344CB8AC3E}">
        <p14:creationId xmlns:p14="http://schemas.microsoft.com/office/powerpoint/2010/main" val="3686961717"/>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Twelve: </a:t>
            </a:r>
            <a:br>
              <a:rPr lang="en-US" dirty="0"/>
            </a:br>
            <a:r>
              <a:rPr lang="en-US" dirty="0"/>
              <a:t>Wrapping Up</a:t>
            </a:r>
          </a:p>
        </p:txBody>
      </p:sp>
      <p:sp>
        <p:nvSpPr>
          <p:cNvPr id="3" name="Content Placeholder 2"/>
          <p:cNvSpPr>
            <a:spLocks noGrp="1"/>
          </p:cNvSpPr>
          <p:nvPr>
            <p:ph type="body" sz="quarter" idx="10"/>
          </p:nvPr>
        </p:nvSpPr>
        <p:spPr/>
        <p:txBody>
          <a:bodyPr rtlCol="0">
            <a:normAutofit/>
          </a:bodyPr>
          <a:lstStyle/>
          <a:p>
            <a:pPr eaLnBrk="1" fontAlgn="auto" hangingPunct="1">
              <a:spcAft>
                <a:spcPts val="0"/>
              </a:spcAft>
              <a:buFont typeface="Arial" pitchFamily="34" charset="0"/>
              <a:buNone/>
              <a:defRPr/>
            </a:pPr>
            <a:endParaRPr lang="en-CA" dirty="0"/>
          </a:p>
        </p:txBody>
      </p:sp>
      <p:sp>
        <p:nvSpPr>
          <p:cNvPr id="7" name="Text Placeholder 6">
            <a:extLst>
              <a:ext uri="{FF2B5EF4-FFF2-40B4-BE49-F238E27FC236}">
                <a16:creationId xmlns:a16="http://schemas.microsoft.com/office/drawing/2014/main" id="{E4EA602B-DCA1-42C2-A0A4-84C685440533}"/>
              </a:ext>
            </a:extLst>
          </p:cNvPr>
          <p:cNvSpPr>
            <a:spLocks noGrp="1"/>
          </p:cNvSpPr>
          <p:nvPr>
            <p:ph type="body" sz="quarter" idx="11"/>
          </p:nvPr>
        </p:nvSpPr>
        <p:spPr/>
        <p:txBody>
          <a:bodyPr/>
          <a:lstStyle/>
          <a:p>
            <a:pPr eaLnBrk="1" fontAlgn="auto" hangingPunct="1">
              <a:spcAft>
                <a:spcPts val="0"/>
              </a:spcAft>
              <a:buFont typeface="Arial" pitchFamily="34" charset="0"/>
              <a:buNone/>
              <a:defRPr/>
            </a:pPr>
            <a:r>
              <a:rPr lang="en-US" dirty="0"/>
              <a:t>Although this workshop is coming to a close, we hope that your journey to improve your skills is just beginning. </a:t>
            </a:r>
          </a:p>
          <a:p>
            <a:pPr eaLnBrk="1" fontAlgn="auto" hangingPunct="1">
              <a:spcAft>
                <a:spcPts val="0"/>
              </a:spcAft>
              <a:buFont typeface="Arial" pitchFamily="34" charset="0"/>
              <a:buNone/>
              <a:defRPr/>
            </a:pPr>
            <a:r>
              <a:rPr lang="en-US" dirty="0"/>
              <a:t>Please take a moment to review and update your action plan. This will be a key tool to guide your progress in the days, weeks, months, and years to come. </a:t>
            </a:r>
          </a:p>
          <a:p>
            <a:pPr eaLnBrk="1" fontAlgn="auto" hangingPunct="1">
              <a:spcAft>
                <a:spcPts val="0"/>
              </a:spcAft>
              <a:buFont typeface="Arial" pitchFamily="34" charset="0"/>
              <a:buNone/>
              <a:defRPr/>
            </a:pPr>
            <a:r>
              <a:rPr lang="en-US" dirty="0"/>
              <a:t>We wish you the best of luck on the rest of your travels! </a:t>
            </a:r>
            <a:endParaRPr lang="en-CA" dirty="0"/>
          </a:p>
          <a:p>
            <a:endParaRPr lang="en-US" dirty="0"/>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D28F0433-7929-4D3D-87B8-F278BCCA7EF7}"/>
              </a:ext>
            </a:extLst>
          </p:cNvPr>
          <p:cNvSpPr>
            <a:spLocks noGrp="1"/>
          </p:cNvSpPr>
          <p:nvPr>
            <p:ph sz="quarter" idx="11"/>
          </p:nvPr>
        </p:nvSpPr>
        <p:spPr/>
        <p:txBody>
          <a:bodyPr/>
          <a:lstStyle/>
          <a:p>
            <a:endParaRPr lang="en-US"/>
          </a:p>
        </p:txBody>
      </p:sp>
      <p:sp>
        <p:nvSpPr>
          <p:cNvPr id="62466" name="Title 1"/>
          <p:cNvSpPr>
            <a:spLocks noGrp="1"/>
          </p:cNvSpPr>
          <p:nvPr>
            <p:ph type="title"/>
          </p:nvPr>
        </p:nvSpPr>
        <p:spPr/>
        <p:txBody>
          <a:bodyPr/>
          <a:lstStyle/>
          <a:p>
            <a:pPr eaLnBrk="1" hangingPunct="1"/>
            <a:r>
              <a:rPr lang="en-US" dirty="0"/>
              <a:t>Words from the Wise</a:t>
            </a:r>
          </a:p>
        </p:txBody>
      </p:sp>
      <p:grpSp>
        <p:nvGrpSpPr>
          <p:cNvPr id="3" name="Group 2">
            <a:extLst>
              <a:ext uri="{FF2B5EF4-FFF2-40B4-BE49-F238E27FC236}">
                <a16:creationId xmlns:a16="http://schemas.microsoft.com/office/drawing/2014/main" id="{4BBB2A29-7103-4F28-A90C-5F735F0246FB}"/>
              </a:ext>
            </a:extLst>
          </p:cNvPr>
          <p:cNvGrpSpPr/>
          <p:nvPr/>
        </p:nvGrpSpPr>
        <p:grpSpPr>
          <a:xfrm>
            <a:off x="461218" y="2314900"/>
            <a:ext cx="8221563" cy="3096562"/>
            <a:chOff x="461218" y="2314900"/>
            <a:chExt cx="8221563" cy="3096562"/>
          </a:xfrm>
        </p:grpSpPr>
        <p:sp>
          <p:nvSpPr>
            <p:cNvPr id="4" name="Freeform: Shape 3">
              <a:extLst>
                <a:ext uri="{FF2B5EF4-FFF2-40B4-BE49-F238E27FC236}">
                  <a16:creationId xmlns:a16="http://schemas.microsoft.com/office/drawing/2014/main" id="{6881BE6F-FF01-4300-B20E-4027C94712C6}"/>
                </a:ext>
              </a:extLst>
            </p:cNvPr>
            <p:cNvSpPr/>
            <p:nvPr/>
          </p:nvSpPr>
          <p:spPr>
            <a:xfrm>
              <a:off x="461218" y="2565494"/>
              <a:ext cx="2055390" cy="1002375"/>
            </a:xfrm>
            <a:custGeom>
              <a:avLst/>
              <a:gdLst>
                <a:gd name="connsiteX0" fmla="*/ 0 w 2055390"/>
                <a:gd name="connsiteY0" fmla="*/ 0 h 1002375"/>
                <a:gd name="connsiteX1" fmla="*/ 2055390 w 2055390"/>
                <a:gd name="connsiteY1" fmla="*/ 0 h 1002375"/>
                <a:gd name="connsiteX2" fmla="*/ 2055390 w 2055390"/>
                <a:gd name="connsiteY2" fmla="*/ 1002375 h 1002375"/>
                <a:gd name="connsiteX3" fmla="*/ 0 w 2055390"/>
                <a:gd name="connsiteY3" fmla="*/ 1002375 h 1002375"/>
                <a:gd name="connsiteX4" fmla="*/ 0 w 2055390"/>
                <a:gd name="connsiteY4" fmla="*/ 0 h 1002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1002375">
                  <a:moveTo>
                    <a:pt x="0" y="0"/>
                  </a:moveTo>
                  <a:lnTo>
                    <a:pt x="2055390" y="0"/>
                  </a:lnTo>
                  <a:lnTo>
                    <a:pt x="2055390" y="1002375"/>
                  </a:lnTo>
                  <a:lnTo>
                    <a:pt x="0" y="10023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13360" tIns="76200" rIns="213360" bIns="76200" numCol="1" spcCol="1270" anchor="ctr" anchorCtr="0">
              <a:noAutofit/>
            </a:bodyPr>
            <a:lstStyle/>
            <a:p>
              <a:pPr marL="0" lvl="0" indent="0" algn="r" defTabSz="1333500">
                <a:lnSpc>
                  <a:spcPct val="90000"/>
                </a:lnSpc>
                <a:spcBef>
                  <a:spcPct val="0"/>
                </a:spcBef>
                <a:spcAft>
                  <a:spcPct val="35000"/>
                </a:spcAft>
                <a:buNone/>
              </a:pPr>
              <a:r>
                <a:rPr lang="en-US" sz="3000" b="1" kern="1200" dirty="0"/>
                <a:t>Max Bazerman</a:t>
              </a:r>
              <a:endParaRPr lang="en-US" sz="3000" kern="1200" dirty="0"/>
            </a:p>
          </p:txBody>
        </p:sp>
        <p:sp>
          <p:nvSpPr>
            <p:cNvPr id="5" name="Left Brace 4">
              <a:extLst>
                <a:ext uri="{FF2B5EF4-FFF2-40B4-BE49-F238E27FC236}">
                  <a16:creationId xmlns:a16="http://schemas.microsoft.com/office/drawing/2014/main" id="{7248C98C-4A51-44AD-9BCA-BB08593E374F}"/>
                </a:ext>
              </a:extLst>
            </p:cNvPr>
            <p:cNvSpPr/>
            <p:nvPr/>
          </p:nvSpPr>
          <p:spPr>
            <a:xfrm>
              <a:off x="2516609" y="2314900"/>
              <a:ext cx="411078" cy="1503562"/>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A4271EA2-C2A5-4F0F-8E9A-73E48496B932}"/>
                </a:ext>
              </a:extLst>
            </p:cNvPr>
            <p:cNvSpPr/>
            <p:nvPr/>
          </p:nvSpPr>
          <p:spPr>
            <a:xfrm>
              <a:off x="3092118" y="2314900"/>
              <a:ext cx="5590663" cy="1503562"/>
            </a:xfrm>
            <a:custGeom>
              <a:avLst/>
              <a:gdLst>
                <a:gd name="connsiteX0" fmla="*/ 0 w 5590663"/>
                <a:gd name="connsiteY0" fmla="*/ 0 h 1503562"/>
                <a:gd name="connsiteX1" fmla="*/ 5590663 w 5590663"/>
                <a:gd name="connsiteY1" fmla="*/ 0 h 1503562"/>
                <a:gd name="connsiteX2" fmla="*/ 5590663 w 5590663"/>
                <a:gd name="connsiteY2" fmla="*/ 1503562 h 1503562"/>
                <a:gd name="connsiteX3" fmla="*/ 0 w 5590663"/>
                <a:gd name="connsiteY3" fmla="*/ 1503562 h 1503562"/>
                <a:gd name="connsiteX4" fmla="*/ 0 w 5590663"/>
                <a:gd name="connsiteY4" fmla="*/ 0 h 1503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503562">
                  <a:moveTo>
                    <a:pt x="0" y="0"/>
                  </a:moveTo>
                  <a:lnTo>
                    <a:pt x="5590663" y="0"/>
                  </a:lnTo>
                  <a:lnTo>
                    <a:pt x="5590663" y="1503562"/>
                  </a:lnTo>
                  <a:lnTo>
                    <a:pt x="0" y="150356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t>When our leaders accept the status quo, we run the risk of disaster.</a:t>
              </a:r>
            </a:p>
          </p:txBody>
        </p:sp>
        <p:sp>
          <p:nvSpPr>
            <p:cNvPr id="7" name="Freeform: Shape 6">
              <a:extLst>
                <a:ext uri="{FF2B5EF4-FFF2-40B4-BE49-F238E27FC236}">
                  <a16:creationId xmlns:a16="http://schemas.microsoft.com/office/drawing/2014/main" id="{1BEE5F33-821F-41C0-BC1C-50404890D168}"/>
                </a:ext>
              </a:extLst>
            </p:cNvPr>
            <p:cNvSpPr/>
            <p:nvPr/>
          </p:nvSpPr>
          <p:spPr>
            <a:xfrm>
              <a:off x="461218" y="4371962"/>
              <a:ext cx="2055390" cy="594000"/>
            </a:xfrm>
            <a:custGeom>
              <a:avLst/>
              <a:gdLst>
                <a:gd name="connsiteX0" fmla="*/ 0 w 2055390"/>
                <a:gd name="connsiteY0" fmla="*/ 0 h 594000"/>
                <a:gd name="connsiteX1" fmla="*/ 2055390 w 2055390"/>
                <a:gd name="connsiteY1" fmla="*/ 0 h 594000"/>
                <a:gd name="connsiteX2" fmla="*/ 2055390 w 2055390"/>
                <a:gd name="connsiteY2" fmla="*/ 594000 h 594000"/>
                <a:gd name="connsiteX3" fmla="*/ 0 w 2055390"/>
                <a:gd name="connsiteY3" fmla="*/ 594000 h 594000"/>
                <a:gd name="connsiteX4" fmla="*/ 0 w 2055390"/>
                <a:gd name="connsiteY4" fmla="*/ 0 h 59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594000">
                  <a:moveTo>
                    <a:pt x="0" y="0"/>
                  </a:moveTo>
                  <a:lnTo>
                    <a:pt x="2055390" y="0"/>
                  </a:lnTo>
                  <a:lnTo>
                    <a:pt x="2055390" y="594000"/>
                  </a:lnTo>
                  <a:lnTo>
                    <a:pt x="0" y="594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13360" tIns="76200" rIns="213360" bIns="76200" numCol="1" spcCol="1270" anchor="ctr" anchorCtr="0">
              <a:noAutofit/>
            </a:bodyPr>
            <a:lstStyle/>
            <a:p>
              <a:pPr marL="0" lvl="0" indent="0" algn="r" defTabSz="1333500">
                <a:lnSpc>
                  <a:spcPct val="90000"/>
                </a:lnSpc>
                <a:spcBef>
                  <a:spcPct val="0"/>
                </a:spcBef>
                <a:spcAft>
                  <a:spcPct val="35000"/>
                </a:spcAft>
                <a:buNone/>
              </a:pPr>
              <a:r>
                <a:rPr lang="en-US" sz="3000" b="1" kern="1200" dirty="0"/>
                <a:t>Cicero</a:t>
              </a:r>
              <a:endParaRPr lang="en-US" sz="3000" kern="1200" dirty="0"/>
            </a:p>
          </p:txBody>
        </p:sp>
        <p:sp>
          <p:nvSpPr>
            <p:cNvPr id="8" name="Left Brace 7">
              <a:extLst>
                <a:ext uri="{FF2B5EF4-FFF2-40B4-BE49-F238E27FC236}">
                  <a16:creationId xmlns:a16="http://schemas.microsoft.com/office/drawing/2014/main" id="{E8882E6B-1733-43D8-8967-37A48C6020DC}"/>
                </a:ext>
              </a:extLst>
            </p:cNvPr>
            <p:cNvSpPr/>
            <p:nvPr/>
          </p:nvSpPr>
          <p:spPr>
            <a:xfrm>
              <a:off x="2516609" y="3926462"/>
              <a:ext cx="411078" cy="1485000"/>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9" name="Freeform: Shape 8">
              <a:extLst>
                <a:ext uri="{FF2B5EF4-FFF2-40B4-BE49-F238E27FC236}">
                  <a16:creationId xmlns:a16="http://schemas.microsoft.com/office/drawing/2014/main" id="{6FAABF72-2269-4FE0-A946-99EE8AF317C5}"/>
                </a:ext>
              </a:extLst>
            </p:cNvPr>
            <p:cNvSpPr/>
            <p:nvPr/>
          </p:nvSpPr>
          <p:spPr>
            <a:xfrm>
              <a:off x="3092118" y="3926462"/>
              <a:ext cx="5590663" cy="1485000"/>
            </a:xfrm>
            <a:custGeom>
              <a:avLst/>
              <a:gdLst>
                <a:gd name="connsiteX0" fmla="*/ 0 w 5590663"/>
                <a:gd name="connsiteY0" fmla="*/ 0 h 1485000"/>
                <a:gd name="connsiteX1" fmla="*/ 5590663 w 5590663"/>
                <a:gd name="connsiteY1" fmla="*/ 0 h 1485000"/>
                <a:gd name="connsiteX2" fmla="*/ 5590663 w 5590663"/>
                <a:gd name="connsiteY2" fmla="*/ 1485000 h 1485000"/>
                <a:gd name="connsiteX3" fmla="*/ 0 w 5590663"/>
                <a:gd name="connsiteY3" fmla="*/ 1485000 h 1485000"/>
                <a:gd name="connsiteX4" fmla="*/ 0 w 5590663"/>
                <a:gd name="connsiteY4" fmla="*/ 0 h 1485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485000">
                  <a:moveTo>
                    <a:pt x="0" y="0"/>
                  </a:moveTo>
                  <a:lnTo>
                    <a:pt x="5590663" y="0"/>
                  </a:lnTo>
                  <a:lnTo>
                    <a:pt x="5590663" y="1485000"/>
                  </a:lnTo>
                  <a:lnTo>
                    <a:pt x="0" y="1485000"/>
                  </a:lnTo>
                  <a:lnTo>
                    <a:pt x="0" y="0"/>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14300" tIns="114300" rIns="114300" bIns="11430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t>To make a mistake is only human; to persist in a mistake is idiotic.</a:t>
              </a:r>
            </a:p>
          </p:txBody>
        </p:sp>
      </p:gr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5" name="Text Placeholder 4">
            <a:extLst>
              <a:ext uri="{FF2B5EF4-FFF2-40B4-BE49-F238E27FC236}">
                <a16:creationId xmlns:a16="http://schemas.microsoft.com/office/drawing/2014/main" id="{37159CD6-F23A-45A9-B494-E95EC16EA9F3}"/>
              </a:ext>
            </a:extLst>
          </p:cNvPr>
          <p:cNvSpPr>
            <a:spLocks noGrp="1"/>
          </p:cNvSpPr>
          <p:nvPr>
            <p:ph type="body" sz="quarter" idx="10"/>
          </p:nvPr>
        </p:nvSpPr>
        <p:spPr/>
        <p:txBody>
          <a:bodyPr/>
          <a:lstStyle/>
          <a:p>
            <a:r>
              <a:rPr lang="en-US" dirty="0"/>
              <a:t>Recap and Reflection Wrap-up</a:t>
            </a:r>
          </a:p>
        </p:txBody>
      </p:sp>
      <p:sp>
        <p:nvSpPr>
          <p:cNvPr id="26" name="Rectangle 25"/>
          <p:cNvSpPr/>
          <p:nvPr/>
        </p:nvSpPr>
        <p:spPr>
          <a:xfrm>
            <a:off x="-612576" y="249289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4868161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of your original response would have changed if you knew the insights provided today?</a:t>
            </a:r>
            <a:br>
              <a:rPr lang="en-US" dirty="0"/>
            </a:br>
            <a:endParaRPr lang="en-US" dirty="0"/>
          </a:p>
        </p:txBody>
      </p:sp>
      <p:sp>
        <p:nvSpPr>
          <p:cNvPr id="6" name="Content Placeholder 5">
            <a:extLst>
              <a:ext uri="{FF2B5EF4-FFF2-40B4-BE49-F238E27FC236}">
                <a16:creationId xmlns:a16="http://schemas.microsoft.com/office/drawing/2014/main" id="{0F353EEA-897C-4C3B-AFF6-C8DA509AEEAF}"/>
              </a:ext>
            </a:extLst>
          </p:cNvPr>
          <p:cNvSpPr>
            <a:spLocks noGrp="1"/>
          </p:cNvSpPr>
          <p:nvPr>
            <p:ph sz="quarter" idx="10"/>
          </p:nvPr>
        </p:nvSpPr>
        <p:spPr>
          <a:prstGeom prst="rect">
            <a:avLst/>
          </a:prstGeom>
        </p:spPr>
        <p:txBody>
          <a:bodyPr/>
          <a:lstStyle/>
          <a:p>
            <a:r>
              <a:rPr lang="en-US" dirty="0"/>
              <a:t>Revisiting Your Responses</a:t>
            </a:r>
          </a:p>
        </p:txBody>
      </p:sp>
      <p:sp>
        <p:nvSpPr>
          <p:cNvPr id="48" name="Rectangle 47"/>
          <p:cNvSpPr/>
          <p:nvPr/>
        </p:nvSpPr>
        <p:spPr>
          <a:xfrm>
            <a:off x="9142720" y="1340768"/>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9142720" y="1797324"/>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9142720" y="2253880"/>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9142720" y="2710436"/>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9142720" y="3166992"/>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56" name="Rectangle 55"/>
          <p:cNvSpPr/>
          <p:nvPr/>
        </p:nvSpPr>
        <p:spPr>
          <a:xfrm>
            <a:off x="9142720" y="3623546"/>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6" name="Rectangle 15">
            <a:extLst>
              <a:ext uri="{FF2B5EF4-FFF2-40B4-BE49-F238E27FC236}">
                <a16:creationId xmlns:a16="http://schemas.microsoft.com/office/drawing/2014/main" id="{0DC77931-361F-419B-B45F-4A175B221E8A}"/>
              </a:ext>
            </a:extLst>
          </p:cNvPr>
          <p:cNvSpPr/>
          <p:nvPr/>
        </p:nvSpPr>
        <p:spPr>
          <a:xfrm>
            <a:off x="-690760" y="5419907"/>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5" name="Rectangle 4">
            <a:extLst>
              <a:ext uri="{FF2B5EF4-FFF2-40B4-BE49-F238E27FC236}">
                <a16:creationId xmlns:a16="http://schemas.microsoft.com/office/drawing/2014/main" id="{204F9137-1B9E-443C-9E9A-BFBEFF7EA689}"/>
              </a:ext>
            </a:extLst>
          </p:cNvPr>
          <p:cNvSpPr/>
          <p:nvPr/>
        </p:nvSpPr>
        <p:spPr>
          <a:xfrm>
            <a:off x="9327672" y="5113745"/>
            <a:ext cx="4572000" cy="1477328"/>
          </a:xfrm>
          <a:prstGeom prst="rect">
            <a:avLst/>
          </a:prstGeom>
        </p:spPr>
        <p:txBody>
          <a:bodyPr>
            <a:spAutoFit/>
          </a:bodyPr>
          <a:lstStyle/>
          <a:p>
            <a:r>
              <a:rPr lang="en-US" strike="sngStrike" dirty="0"/>
              <a:t>Think of a recent situation where you felt anxious, frustrated, disappointed, or any other unpleasant emotion.</a:t>
            </a:r>
          </a:p>
          <a:p>
            <a:endParaRPr lang="en-US" strike="sngStrike" dirty="0"/>
          </a:p>
          <a:p>
            <a:r>
              <a:rPr lang="en-US" strike="sngStrike" dirty="0"/>
              <a:t>How did you address it?</a:t>
            </a:r>
          </a:p>
        </p:txBody>
      </p:sp>
      <p:sp>
        <p:nvSpPr>
          <p:cNvPr id="15" name="Text Placeholder 13">
            <a:extLst>
              <a:ext uri="{FF2B5EF4-FFF2-40B4-BE49-F238E27FC236}">
                <a16:creationId xmlns:a16="http://schemas.microsoft.com/office/drawing/2014/main" id="{C7D58E5A-FC20-4198-A4FF-7B18050672D1}"/>
              </a:ext>
            </a:extLst>
          </p:cNvPr>
          <p:cNvSpPr txBox="1">
            <a:spLocks/>
          </p:cNvSpPr>
          <p:nvPr/>
        </p:nvSpPr>
        <p:spPr>
          <a:xfrm>
            <a:off x="146472" y="3068960"/>
            <a:ext cx="8784976" cy="405759"/>
          </a:xfrm>
          <a:prstGeom prst="rect">
            <a:avLst/>
          </a:prstGeom>
          <a:noFill/>
        </p:spPr>
        <p:txBody>
          <a:bodyPr/>
          <a:lstStyle>
            <a:lvl1pPr marL="0" indent="0" algn="l" rtl="0" eaLnBrk="0" fontAlgn="base" hangingPunct="0">
              <a:spcBef>
                <a:spcPct val="20000"/>
              </a:spcBef>
              <a:spcAft>
                <a:spcPct val="0"/>
              </a:spcAft>
              <a:buFont typeface="Arial" charset="0"/>
              <a:buNone/>
              <a:defRPr sz="2000" b="1" kern="1200">
                <a:solidFill>
                  <a:schemeClr val="bg1"/>
                </a:solidFill>
                <a:latin typeface="Arial" panose="020B0604020202020204" pitchFamily="34" charset="0"/>
                <a:ea typeface="+mn-ea"/>
                <a:cs typeface="Arial" panose="020B0604020202020204" pitchFamily="34" charset="0"/>
              </a:defRPr>
            </a:lvl1pPr>
            <a:lvl2pPr marL="457200" indent="0" algn="l" rtl="0" eaLnBrk="0" fontAlgn="base" hangingPunct="0">
              <a:spcBef>
                <a:spcPct val="20000"/>
              </a:spcBef>
              <a:spcAft>
                <a:spcPct val="0"/>
              </a:spcAft>
              <a:buFont typeface="Arial" charset="0"/>
              <a:buNone/>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rgbClr val="2A459D"/>
                </a:solidFill>
              </a:rPr>
              <a:t>Next Steps in Success</a:t>
            </a:r>
          </a:p>
        </p:txBody>
      </p:sp>
      <p:sp>
        <p:nvSpPr>
          <p:cNvPr id="18" name="Title 1">
            <a:extLst>
              <a:ext uri="{FF2B5EF4-FFF2-40B4-BE49-F238E27FC236}">
                <a16:creationId xmlns:a16="http://schemas.microsoft.com/office/drawing/2014/main" id="{038BCCAB-D8A9-4746-8550-0F4BD9D34C3D}"/>
              </a:ext>
            </a:extLst>
          </p:cNvPr>
          <p:cNvSpPr txBox="1">
            <a:spLocks/>
          </p:cNvSpPr>
          <p:nvPr/>
        </p:nvSpPr>
        <p:spPr>
          <a:xfrm>
            <a:off x="179512" y="3429000"/>
            <a:ext cx="8784976" cy="288032"/>
          </a:xfrm>
          <a:prstGeom prst="rect">
            <a:avLst/>
          </a:prstGeom>
        </p:spPr>
        <p:txBody>
          <a:bodyPr anchor="t"/>
          <a:lstStyle>
            <a:lvl1pPr algn="l" rtl="0" eaLnBrk="0" fontAlgn="base" hangingPunct="0">
              <a:spcBef>
                <a:spcPct val="0"/>
              </a:spcBef>
              <a:spcAft>
                <a:spcPct val="0"/>
              </a:spcAft>
              <a:defRPr sz="1400" kern="1200">
                <a:solidFill>
                  <a:schemeClr val="bg1">
                    <a:lumMod val="50000"/>
                  </a:schemeClr>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dirty="0"/>
              <a:t>Apply What You’ve Learned</a:t>
            </a:r>
          </a:p>
        </p:txBody>
      </p:sp>
      <p:sp>
        <p:nvSpPr>
          <p:cNvPr id="19" name="Rectangle 18">
            <a:extLst>
              <a:ext uri="{FF2B5EF4-FFF2-40B4-BE49-F238E27FC236}">
                <a16:creationId xmlns:a16="http://schemas.microsoft.com/office/drawing/2014/main" id="{17D7E95A-77D5-4896-955C-6135A7800E3E}"/>
              </a:ext>
            </a:extLst>
          </p:cNvPr>
          <p:cNvSpPr/>
          <p:nvPr/>
        </p:nvSpPr>
        <p:spPr>
          <a:xfrm>
            <a:off x="5449008" y="4207039"/>
            <a:ext cx="3888432" cy="923330"/>
          </a:xfrm>
          <a:prstGeom prst="rect">
            <a:avLst/>
          </a:prstGeom>
        </p:spPr>
        <p:txBody>
          <a:bodyPr wrap="square">
            <a:spAutoFit/>
          </a:bodyPr>
          <a:lstStyle/>
          <a:p>
            <a:pPr marL="0" indent="0">
              <a:buNone/>
            </a:pPr>
            <a:r>
              <a:rPr lang="en-US" dirty="0"/>
              <a:t>Your next step is to complete the On-the-Job section of the XXXX Career Development topic.</a:t>
            </a:r>
          </a:p>
        </p:txBody>
      </p:sp>
    </p:spTree>
    <p:extLst>
      <p:ext uri="{BB962C8B-B14F-4D97-AF65-F5344CB8AC3E}">
        <p14:creationId xmlns:p14="http://schemas.microsoft.com/office/powerpoint/2010/main" val="407339156"/>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p:cNvSpPr txBox="1">
            <a:spLocks/>
          </p:cNvSpPr>
          <p:nvPr/>
        </p:nvSpPr>
        <p:spPr>
          <a:xfrm>
            <a:off x="9612560" y="3623546"/>
            <a:ext cx="1326468" cy="658216"/>
          </a:xfrm>
          <a:prstGeom prst="rect">
            <a:avLst/>
          </a:prstGeom>
          <a:solidFill>
            <a:srgbClr val="FF9100"/>
          </a:solidFill>
        </p:spPr>
        <p:txBody>
          <a:bodyPr vert="horz" lIns="91440" tIns="45720" rIns="91440" bIns="45720" rtlCol="0" anchor="ctr">
            <a:normAutofit fontScale="85000" lnSpcReduction="10000"/>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r>
              <a:rPr lang="en-US" sz="1400" dirty="0">
                <a:solidFill>
                  <a:schemeClr val="bg1"/>
                </a:solidFill>
              </a:rPr>
              <a:t>Learn – Apply –  Practice – Evaluate</a:t>
            </a:r>
          </a:p>
        </p:txBody>
      </p:sp>
      <p:sp>
        <p:nvSpPr>
          <p:cNvPr id="17" name="Content Placeholder 1"/>
          <p:cNvSpPr txBox="1">
            <a:spLocks/>
          </p:cNvSpPr>
          <p:nvPr/>
        </p:nvSpPr>
        <p:spPr bwMode="auto">
          <a:xfrm>
            <a:off x="8100392" y="4430250"/>
            <a:ext cx="5266928"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sz="1800" strike="sngStrike" dirty="0"/>
              <a:t>Which insights of leadership and influence from today’s session will you apply immediately?</a:t>
            </a:r>
          </a:p>
        </p:txBody>
      </p:sp>
      <p:sp>
        <p:nvSpPr>
          <p:cNvPr id="11" name="Rectangle 10">
            <a:extLst>
              <a:ext uri="{FF2B5EF4-FFF2-40B4-BE49-F238E27FC236}">
                <a16:creationId xmlns:a16="http://schemas.microsoft.com/office/drawing/2014/main" id="{7503F8CE-6BB4-4283-8D05-72F26F70D15B}"/>
              </a:ext>
            </a:extLst>
          </p:cNvPr>
          <p:cNvSpPr/>
          <p:nvPr/>
        </p:nvSpPr>
        <p:spPr>
          <a:xfrm>
            <a:off x="-828600" y="356524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3" name="Title 12">
            <a:extLst>
              <a:ext uri="{FF2B5EF4-FFF2-40B4-BE49-F238E27FC236}">
                <a16:creationId xmlns:a16="http://schemas.microsoft.com/office/drawing/2014/main" id="{1A1EC27B-F436-49AE-9BCF-F3EECC65A6FD}"/>
              </a:ext>
            </a:extLst>
          </p:cNvPr>
          <p:cNvSpPr>
            <a:spLocks noGrp="1"/>
          </p:cNvSpPr>
          <p:nvPr>
            <p:ph type="title"/>
          </p:nvPr>
        </p:nvSpPr>
        <p:spPr/>
        <p:txBody>
          <a:bodyPr/>
          <a:lstStyle/>
          <a:p>
            <a:r>
              <a:rPr lang="en-US" dirty="0"/>
              <a:t>Survey</a:t>
            </a:r>
          </a:p>
        </p:txBody>
      </p:sp>
      <p:sp>
        <p:nvSpPr>
          <p:cNvPr id="14" name="Text Placeholder 13">
            <a:extLst>
              <a:ext uri="{FF2B5EF4-FFF2-40B4-BE49-F238E27FC236}">
                <a16:creationId xmlns:a16="http://schemas.microsoft.com/office/drawing/2014/main" id="{7E249B0A-5262-4228-8EF4-64D85ABE2986}"/>
              </a:ext>
            </a:extLst>
          </p:cNvPr>
          <p:cNvSpPr>
            <a:spLocks noGrp="1"/>
          </p:cNvSpPr>
          <p:nvPr>
            <p:ph sz="quarter" idx="10"/>
          </p:nvPr>
        </p:nvSpPr>
        <p:spPr>
          <a:prstGeom prst="rect">
            <a:avLst/>
          </a:prstGeom>
        </p:spPr>
        <p:txBody>
          <a:bodyPr/>
          <a:lstStyle/>
          <a:p>
            <a:r>
              <a:rPr lang="en-US" dirty="0"/>
              <a:t>Thank you!</a:t>
            </a:r>
          </a:p>
        </p:txBody>
      </p:sp>
      <p:sp>
        <p:nvSpPr>
          <p:cNvPr id="15" name="Rectangle 14">
            <a:extLst>
              <a:ext uri="{FF2B5EF4-FFF2-40B4-BE49-F238E27FC236}">
                <a16:creationId xmlns:a16="http://schemas.microsoft.com/office/drawing/2014/main" id="{AB6C3694-6265-4C2C-ADD8-3ABA5FC0DF64}"/>
              </a:ext>
            </a:extLst>
          </p:cNvPr>
          <p:cNvSpPr/>
          <p:nvPr/>
        </p:nvSpPr>
        <p:spPr>
          <a:xfrm>
            <a:off x="9155440" y="795466"/>
            <a:ext cx="4572000" cy="1200329"/>
          </a:xfrm>
          <a:prstGeom prst="rect">
            <a:avLst/>
          </a:prstGeom>
        </p:spPr>
        <p:txBody>
          <a:bodyPr>
            <a:spAutoFit/>
          </a:bodyPr>
          <a:lstStyle/>
          <a:p>
            <a:pPr defTabSz="471145">
              <a:defRPr/>
            </a:pPr>
            <a:r>
              <a:rPr lang="en-US" dirty="0"/>
              <a:t>[Time: 1/2 minute]</a:t>
            </a:r>
          </a:p>
          <a:p>
            <a:endParaRPr lang="en-US" b="1" dirty="0"/>
          </a:p>
          <a:p>
            <a:r>
              <a:rPr lang="en-US" i="1" dirty="0"/>
              <a:t>Instructions:</a:t>
            </a:r>
            <a:r>
              <a:rPr lang="en-US" dirty="0"/>
              <a:t> Thank participants for their time and active participation.</a:t>
            </a:r>
          </a:p>
        </p:txBody>
      </p:sp>
    </p:spTree>
    <p:extLst>
      <p:ext uri="{BB962C8B-B14F-4D97-AF65-F5344CB8AC3E}">
        <p14:creationId xmlns:p14="http://schemas.microsoft.com/office/powerpoint/2010/main" val="23864030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F9E4B988-2B19-4E22-B6A7-29287A141E8A}"/>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Consult with Employees</a:t>
            </a:r>
          </a:p>
        </p:txBody>
      </p:sp>
      <p:grpSp>
        <p:nvGrpSpPr>
          <p:cNvPr id="3" name="Group 2">
            <a:extLst>
              <a:ext uri="{FF2B5EF4-FFF2-40B4-BE49-F238E27FC236}">
                <a16:creationId xmlns:a16="http://schemas.microsoft.com/office/drawing/2014/main" id="{23AB1EF4-C498-4E0D-865B-A8A9C41F3709}"/>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9E66125F-87D0-4BEB-9F85-3738FA7B97F7}"/>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2">
                <a:hueOff val="0"/>
                <a:satOff val="0"/>
                <a:lumOff val="0"/>
                <a:alphaOff val="0"/>
              </a:schemeClr>
            </a:lnRef>
            <a:fillRef idx="0">
              <a:schemeClr val="accent3">
                <a:tint val="90000"/>
                <a:hueOff val="0"/>
                <a:satOff val="0"/>
                <a:lumOff val="0"/>
                <a:alphaOff val="0"/>
              </a:schemeClr>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6AA5DD1D-FF3F-4132-8ECC-88BAB8284F1D}"/>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Valuable resource</a:t>
              </a:r>
            </a:p>
          </p:txBody>
        </p:sp>
        <p:sp>
          <p:nvSpPr>
            <p:cNvPr id="6" name="Oval 5">
              <a:extLst>
                <a:ext uri="{FF2B5EF4-FFF2-40B4-BE49-F238E27FC236}">
                  <a16:creationId xmlns:a16="http://schemas.microsoft.com/office/drawing/2014/main" id="{816549F0-1342-464E-AD07-A24DF542113E}"/>
                </a:ext>
              </a:extLst>
            </p:cNvPr>
            <p:cNvSpPr/>
            <p:nvPr/>
          </p:nvSpPr>
          <p:spPr>
            <a:xfrm>
              <a:off x="519658" y="1939647"/>
              <a:ext cx="1131490" cy="113149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4A588547-5D26-448D-9331-10220D409E72}"/>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Unique understanding</a:t>
              </a:r>
            </a:p>
          </p:txBody>
        </p:sp>
        <p:sp>
          <p:nvSpPr>
            <p:cNvPr id="8" name="Oval 7">
              <a:extLst>
                <a:ext uri="{FF2B5EF4-FFF2-40B4-BE49-F238E27FC236}">
                  <a16:creationId xmlns:a16="http://schemas.microsoft.com/office/drawing/2014/main" id="{8C5F84C1-D428-4CF4-93FF-F209068DABDD}"/>
                </a:ext>
              </a:extLst>
            </p:cNvPr>
            <p:cNvSpPr/>
            <p:nvPr/>
          </p:nvSpPr>
          <p:spPr>
            <a:xfrm>
              <a:off x="848695" y="3297436"/>
              <a:ext cx="1131490" cy="1131490"/>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CC250BD3-2ACB-4E33-B0AE-D84B102A9C2D}"/>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Communicate clearly </a:t>
              </a:r>
            </a:p>
          </p:txBody>
        </p:sp>
        <p:sp>
          <p:nvSpPr>
            <p:cNvPr id="10" name="Oval 9">
              <a:extLst>
                <a:ext uri="{FF2B5EF4-FFF2-40B4-BE49-F238E27FC236}">
                  <a16:creationId xmlns:a16="http://schemas.microsoft.com/office/drawing/2014/main" id="{69706D0F-251B-4CD0-9DEB-DDB0DAB7A051}"/>
                </a:ext>
              </a:extLst>
            </p:cNvPr>
            <p:cNvSpPr/>
            <p:nvPr/>
          </p:nvSpPr>
          <p:spPr>
            <a:xfrm>
              <a:off x="519658" y="4655225"/>
              <a:ext cx="1131490" cy="1131490"/>
            </a:xfrm>
            <a:prstGeom prst="ellipse">
              <a:avLst/>
            </a:prstGeom>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extLst>
      <p:ext uri="{BB962C8B-B14F-4D97-AF65-F5344CB8AC3E}">
        <p14:creationId xmlns:p14="http://schemas.microsoft.com/office/powerpoint/2010/main" val="3967363313"/>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0387316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193460352"/>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10336621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599AE7BC-1F41-4956-B256-D31534C4CCE7}"/>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Likelihood Scale</a:t>
            </a:r>
          </a:p>
        </p:txBody>
      </p:sp>
      <p:grpSp>
        <p:nvGrpSpPr>
          <p:cNvPr id="3" name="Group 2">
            <a:extLst>
              <a:ext uri="{FF2B5EF4-FFF2-40B4-BE49-F238E27FC236}">
                <a16:creationId xmlns:a16="http://schemas.microsoft.com/office/drawing/2014/main" id="{3536A3FF-DC9D-4247-8636-DA977AADE8FC}"/>
              </a:ext>
            </a:extLst>
          </p:cNvPr>
          <p:cNvGrpSpPr/>
          <p:nvPr/>
        </p:nvGrpSpPr>
        <p:grpSpPr>
          <a:xfrm>
            <a:off x="457200" y="1600200"/>
            <a:ext cx="8229600" cy="4525962"/>
            <a:chOff x="457200" y="1600200"/>
            <a:chExt cx="8229600" cy="4525962"/>
          </a:xfrm>
        </p:grpSpPr>
        <p:sp>
          <p:nvSpPr>
            <p:cNvPr id="4" name="Freeform: Shape 3">
              <a:extLst>
                <a:ext uri="{FF2B5EF4-FFF2-40B4-BE49-F238E27FC236}">
                  <a16:creationId xmlns:a16="http://schemas.microsoft.com/office/drawing/2014/main" id="{66EB2CE4-0A0F-4CC3-92D7-44D4AAA000E8}"/>
                </a:ext>
              </a:extLst>
            </p:cNvPr>
            <p:cNvSpPr/>
            <p:nvPr/>
          </p:nvSpPr>
          <p:spPr>
            <a:xfrm>
              <a:off x="457200" y="1600200"/>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89183" tIns="189183" rIns="1289445" bIns="189183" numCol="1" spcCol="1270" anchor="ctr" anchorCtr="0">
              <a:noAutofit/>
            </a:bodyPr>
            <a:lstStyle/>
            <a:p>
              <a:pPr marL="0" lvl="0" indent="0" algn="l" defTabSz="1866900">
                <a:lnSpc>
                  <a:spcPct val="90000"/>
                </a:lnSpc>
                <a:spcBef>
                  <a:spcPct val="0"/>
                </a:spcBef>
                <a:spcAft>
                  <a:spcPct val="35000"/>
                </a:spcAft>
                <a:buNone/>
              </a:pPr>
              <a:r>
                <a:rPr lang="en-US" sz="4200" b="0" kern="1200" dirty="0"/>
                <a:t>0 – Impossible</a:t>
              </a:r>
            </a:p>
          </p:txBody>
        </p:sp>
        <p:sp>
          <p:nvSpPr>
            <p:cNvPr id="5" name="Freeform: Shape 4">
              <a:extLst>
                <a:ext uri="{FF2B5EF4-FFF2-40B4-BE49-F238E27FC236}">
                  <a16:creationId xmlns:a16="http://schemas.microsoft.com/office/drawing/2014/main" id="{4ECD0F7D-0A5D-44B1-9AD1-EDF04BA0412A}"/>
                </a:ext>
              </a:extLst>
            </p:cNvPr>
            <p:cNvSpPr/>
            <p:nvPr/>
          </p:nvSpPr>
          <p:spPr>
            <a:xfrm>
              <a:off x="1008583" y="2776950"/>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89183" tIns="189183" rIns="1387779" bIns="189183" numCol="1" spcCol="1270" anchor="ctr" anchorCtr="0">
              <a:noAutofit/>
            </a:bodyPr>
            <a:lstStyle/>
            <a:p>
              <a:pPr marL="0" lvl="0" indent="0" algn="l" defTabSz="1866900">
                <a:lnSpc>
                  <a:spcPct val="90000"/>
                </a:lnSpc>
                <a:spcBef>
                  <a:spcPct val="0"/>
                </a:spcBef>
                <a:spcAft>
                  <a:spcPct val="35000"/>
                </a:spcAft>
                <a:buNone/>
              </a:pPr>
              <a:r>
                <a:rPr lang="en-US" sz="4200" b="0" kern="1200" dirty="0"/>
                <a:t>1 – Remote possibility</a:t>
              </a:r>
            </a:p>
          </p:txBody>
        </p:sp>
        <p:sp>
          <p:nvSpPr>
            <p:cNvPr id="6" name="Freeform: Shape 5">
              <a:extLst>
                <a:ext uri="{FF2B5EF4-FFF2-40B4-BE49-F238E27FC236}">
                  <a16:creationId xmlns:a16="http://schemas.microsoft.com/office/drawing/2014/main" id="{8DFFD8E3-F43D-4C40-B87C-B47C56CFA367}"/>
                </a:ext>
              </a:extLst>
            </p:cNvPr>
            <p:cNvSpPr/>
            <p:nvPr/>
          </p:nvSpPr>
          <p:spPr>
            <a:xfrm>
              <a:off x="1551736" y="3953700"/>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89183" tIns="189183" rIns="1379550" bIns="189183" numCol="1" spcCol="1270" anchor="ctr" anchorCtr="0">
              <a:noAutofit/>
            </a:bodyPr>
            <a:lstStyle/>
            <a:p>
              <a:pPr marL="0" lvl="0" indent="0" algn="l" defTabSz="1866900">
                <a:lnSpc>
                  <a:spcPct val="90000"/>
                </a:lnSpc>
                <a:spcBef>
                  <a:spcPct val="0"/>
                </a:spcBef>
                <a:spcAft>
                  <a:spcPct val="35000"/>
                </a:spcAft>
                <a:buNone/>
              </a:pPr>
              <a:r>
                <a:rPr lang="en-US" sz="4200" b="0" kern="1200" dirty="0"/>
                <a:t>2 – Medium possibility</a:t>
              </a:r>
            </a:p>
          </p:txBody>
        </p:sp>
        <p:sp>
          <p:nvSpPr>
            <p:cNvPr id="7" name="Freeform: Shape 6">
              <a:extLst>
                <a:ext uri="{FF2B5EF4-FFF2-40B4-BE49-F238E27FC236}">
                  <a16:creationId xmlns:a16="http://schemas.microsoft.com/office/drawing/2014/main" id="{F39DA49C-4295-403F-A72A-D9D0A7080180}"/>
                </a:ext>
              </a:extLst>
            </p:cNvPr>
            <p:cNvSpPr/>
            <p:nvPr/>
          </p:nvSpPr>
          <p:spPr>
            <a:xfrm>
              <a:off x="2103120" y="5130451"/>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89183" tIns="189183" rIns="1387779" bIns="189183" numCol="1" spcCol="1270" anchor="ctr" anchorCtr="0">
              <a:noAutofit/>
            </a:bodyPr>
            <a:lstStyle/>
            <a:p>
              <a:pPr marL="0" lvl="0" indent="0" algn="l" defTabSz="1866900">
                <a:lnSpc>
                  <a:spcPct val="90000"/>
                </a:lnSpc>
                <a:spcBef>
                  <a:spcPct val="0"/>
                </a:spcBef>
                <a:spcAft>
                  <a:spcPct val="35000"/>
                </a:spcAft>
                <a:buNone/>
              </a:pPr>
              <a:r>
                <a:rPr lang="en-US" sz="4200" b="0" kern="1200" dirty="0"/>
                <a:t>3 – Probable</a:t>
              </a:r>
            </a:p>
          </p:txBody>
        </p:sp>
        <p:sp>
          <p:nvSpPr>
            <p:cNvPr id="8" name="Freeform: Shape 7">
              <a:extLst>
                <a:ext uri="{FF2B5EF4-FFF2-40B4-BE49-F238E27FC236}">
                  <a16:creationId xmlns:a16="http://schemas.microsoft.com/office/drawing/2014/main" id="{02157923-FA35-409A-B3AB-36A916F209E1}"/>
                </a:ext>
              </a:extLst>
            </p:cNvPr>
            <p:cNvSpPr/>
            <p:nvPr/>
          </p:nvSpPr>
          <p:spPr>
            <a:xfrm>
              <a:off x="6393667" y="2362824"/>
              <a:ext cx="647212" cy="647212"/>
            </a:xfrm>
            <a:custGeom>
              <a:avLst/>
              <a:gdLst>
                <a:gd name="connsiteX0" fmla="*/ 0 w 647212"/>
                <a:gd name="connsiteY0" fmla="*/ 355967 h 647212"/>
                <a:gd name="connsiteX1" fmla="*/ 145623 w 647212"/>
                <a:gd name="connsiteY1" fmla="*/ 355967 h 647212"/>
                <a:gd name="connsiteX2" fmla="*/ 145623 w 647212"/>
                <a:gd name="connsiteY2" fmla="*/ 0 h 647212"/>
                <a:gd name="connsiteX3" fmla="*/ 501589 w 647212"/>
                <a:gd name="connsiteY3" fmla="*/ 0 h 647212"/>
                <a:gd name="connsiteX4" fmla="*/ 501589 w 647212"/>
                <a:gd name="connsiteY4" fmla="*/ 355967 h 647212"/>
                <a:gd name="connsiteX5" fmla="*/ 647212 w 647212"/>
                <a:gd name="connsiteY5" fmla="*/ 355967 h 647212"/>
                <a:gd name="connsiteX6" fmla="*/ 323606 w 647212"/>
                <a:gd name="connsiteY6" fmla="*/ 647212 h 647212"/>
                <a:gd name="connsiteX7" fmla="*/ 0 w 647212"/>
                <a:gd name="connsiteY7" fmla="*/ 355967 h 64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212" h="647212">
                  <a:moveTo>
                    <a:pt x="0" y="355967"/>
                  </a:moveTo>
                  <a:lnTo>
                    <a:pt x="145623" y="355967"/>
                  </a:lnTo>
                  <a:lnTo>
                    <a:pt x="145623" y="0"/>
                  </a:lnTo>
                  <a:lnTo>
                    <a:pt x="501589" y="0"/>
                  </a:lnTo>
                  <a:lnTo>
                    <a:pt x="501589" y="355967"/>
                  </a:lnTo>
                  <a:lnTo>
                    <a:pt x="647212" y="355967"/>
                  </a:lnTo>
                  <a:lnTo>
                    <a:pt x="323606" y="647212"/>
                  </a:lnTo>
                  <a:lnTo>
                    <a:pt x="0" y="355967"/>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82453" tIns="36830" rIns="182453" bIns="197015" numCol="1" spcCol="1270" anchor="ctr" anchorCtr="0">
              <a:noAutofit/>
            </a:bodyPr>
            <a:lstStyle/>
            <a:p>
              <a:pPr marL="0" lvl="0" indent="0" algn="ctr" defTabSz="1289050">
                <a:lnSpc>
                  <a:spcPct val="90000"/>
                </a:lnSpc>
                <a:spcBef>
                  <a:spcPct val="0"/>
                </a:spcBef>
                <a:spcAft>
                  <a:spcPct val="35000"/>
                </a:spcAft>
                <a:buNone/>
              </a:pPr>
              <a:endParaRPr lang="en-US" sz="2900" kern="1200" dirty="0"/>
            </a:p>
          </p:txBody>
        </p:sp>
        <p:sp>
          <p:nvSpPr>
            <p:cNvPr id="9" name="Freeform: Shape 8">
              <a:extLst>
                <a:ext uri="{FF2B5EF4-FFF2-40B4-BE49-F238E27FC236}">
                  <a16:creationId xmlns:a16="http://schemas.microsoft.com/office/drawing/2014/main" id="{575DB014-CF85-4F69-B98F-0A14D0AA5274}"/>
                </a:ext>
              </a:extLst>
            </p:cNvPr>
            <p:cNvSpPr/>
            <p:nvPr/>
          </p:nvSpPr>
          <p:spPr>
            <a:xfrm>
              <a:off x="6945050" y="3539575"/>
              <a:ext cx="647212" cy="647212"/>
            </a:xfrm>
            <a:custGeom>
              <a:avLst/>
              <a:gdLst>
                <a:gd name="connsiteX0" fmla="*/ 0 w 647212"/>
                <a:gd name="connsiteY0" fmla="*/ 355967 h 647212"/>
                <a:gd name="connsiteX1" fmla="*/ 145623 w 647212"/>
                <a:gd name="connsiteY1" fmla="*/ 355967 h 647212"/>
                <a:gd name="connsiteX2" fmla="*/ 145623 w 647212"/>
                <a:gd name="connsiteY2" fmla="*/ 0 h 647212"/>
                <a:gd name="connsiteX3" fmla="*/ 501589 w 647212"/>
                <a:gd name="connsiteY3" fmla="*/ 0 h 647212"/>
                <a:gd name="connsiteX4" fmla="*/ 501589 w 647212"/>
                <a:gd name="connsiteY4" fmla="*/ 355967 h 647212"/>
                <a:gd name="connsiteX5" fmla="*/ 647212 w 647212"/>
                <a:gd name="connsiteY5" fmla="*/ 355967 h 647212"/>
                <a:gd name="connsiteX6" fmla="*/ 323606 w 647212"/>
                <a:gd name="connsiteY6" fmla="*/ 647212 h 647212"/>
                <a:gd name="connsiteX7" fmla="*/ 0 w 647212"/>
                <a:gd name="connsiteY7" fmla="*/ 355967 h 64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212" h="647212">
                  <a:moveTo>
                    <a:pt x="0" y="355967"/>
                  </a:moveTo>
                  <a:lnTo>
                    <a:pt x="145623" y="355967"/>
                  </a:lnTo>
                  <a:lnTo>
                    <a:pt x="145623" y="0"/>
                  </a:lnTo>
                  <a:lnTo>
                    <a:pt x="501589" y="0"/>
                  </a:lnTo>
                  <a:lnTo>
                    <a:pt x="501589" y="355967"/>
                  </a:lnTo>
                  <a:lnTo>
                    <a:pt x="647212" y="355967"/>
                  </a:lnTo>
                  <a:lnTo>
                    <a:pt x="323606" y="647212"/>
                  </a:lnTo>
                  <a:lnTo>
                    <a:pt x="0" y="355967"/>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82453" tIns="36830" rIns="182453" bIns="197015" numCol="1" spcCol="1270" anchor="ctr" anchorCtr="0">
              <a:noAutofit/>
            </a:bodyPr>
            <a:lstStyle/>
            <a:p>
              <a:pPr marL="0" lvl="0" indent="0" algn="ctr" defTabSz="1289050">
                <a:lnSpc>
                  <a:spcPct val="90000"/>
                </a:lnSpc>
                <a:spcBef>
                  <a:spcPct val="0"/>
                </a:spcBef>
                <a:spcAft>
                  <a:spcPct val="35000"/>
                </a:spcAft>
                <a:buNone/>
              </a:pPr>
              <a:endParaRPr lang="en-US" sz="2900" kern="1200" dirty="0"/>
            </a:p>
          </p:txBody>
        </p:sp>
        <p:sp>
          <p:nvSpPr>
            <p:cNvPr id="10" name="Freeform: Shape 9">
              <a:extLst>
                <a:ext uri="{FF2B5EF4-FFF2-40B4-BE49-F238E27FC236}">
                  <a16:creationId xmlns:a16="http://schemas.microsoft.com/office/drawing/2014/main" id="{0065B56B-482D-48EC-BA85-EF4810A1B488}"/>
                </a:ext>
              </a:extLst>
            </p:cNvPr>
            <p:cNvSpPr/>
            <p:nvPr/>
          </p:nvSpPr>
          <p:spPr>
            <a:xfrm>
              <a:off x="7488204" y="4716325"/>
              <a:ext cx="647212" cy="647212"/>
            </a:xfrm>
            <a:custGeom>
              <a:avLst/>
              <a:gdLst>
                <a:gd name="connsiteX0" fmla="*/ 0 w 647212"/>
                <a:gd name="connsiteY0" fmla="*/ 355967 h 647212"/>
                <a:gd name="connsiteX1" fmla="*/ 145623 w 647212"/>
                <a:gd name="connsiteY1" fmla="*/ 355967 h 647212"/>
                <a:gd name="connsiteX2" fmla="*/ 145623 w 647212"/>
                <a:gd name="connsiteY2" fmla="*/ 0 h 647212"/>
                <a:gd name="connsiteX3" fmla="*/ 501589 w 647212"/>
                <a:gd name="connsiteY3" fmla="*/ 0 h 647212"/>
                <a:gd name="connsiteX4" fmla="*/ 501589 w 647212"/>
                <a:gd name="connsiteY4" fmla="*/ 355967 h 647212"/>
                <a:gd name="connsiteX5" fmla="*/ 647212 w 647212"/>
                <a:gd name="connsiteY5" fmla="*/ 355967 h 647212"/>
                <a:gd name="connsiteX6" fmla="*/ 323606 w 647212"/>
                <a:gd name="connsiteY6" fmla="*/ 647212 h 647212"/>
                <a:gd name="connsiteX7" fmla="*/ 0 w 647212"/>
                <a:gd name="connsiteY7" fmla="*/ 355967 h 64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212" h="647212">
                  <a:moveTo>
                    <a:pt x="0" y="355967"/>
                  </a:moveTo>
                  <a:lnTo>
                    <a:pt x="145623" y="355967"/>
                  </a:lnTo>
                  <a:lnTo>
                    <a:pt x="145623" y="0"/>
                  </a:lnTo>
                  <a:lnTo>
                    <a:pt x="501589" y="0"/>
                  </a:lnTo>
                  <a:lnTo>
                    <a:pt x="501589" y="355967"/>
                  </a:lnTo>
                  <a:lnTo>
                    <a:pt x="647212" y="355967"/>
                  </a:lnTo>
                  <a:lnTo>
                    <a:pt x="323606" y="647212"/>
                  </a:lnTo>
                  <a:lnTo>
                    <a:pt x="0" y="355967"/>
                  </a:lnTo>
                  <a:close/>
                </a:path>
              </a:pathLst>
            </a:cu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82453" tIns="36830" rIns="182453" bIns="197015" numCol="1" spcCol="1270" anchor="ctr" anchorCtr="0">
              <a:noAutofit/>
            </a:bodyPr>
            <a:lstStyle/>
            <a:p>
              <a:pPr marL="0" lvl="0" indent="0" algn="ctr" defTabSz="1289050">
                <a:lnSpc>
                  <a:spcPct val="90000"/>
                </a:lnSpc>
                <a:spcBef>
                  <a:spcPct val="0"/>
                </a:spcBef>
                <a:spcAft>
                  <a:spcPct val="35000"/>
                </a:spcAft>
                <a:buNone/>
              </a:pPr>
              <a:endParaRPr lang="en-US" sz="2900" kern="1200" dirty="0"/>
            </a:p>
          </p:txBody>
        </p:sp>
      </p:grpSp>
    </p:spTree>
    <p:extLst>
      <p:ext uri="{BB962C8B-B14F-4D97-AF65-F5344CB8AC3E}">
        <p14:creationId xmlns:p14="http://schemas.microsoft.com/office/powerpoint/2010/main" val="39673633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16590952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FA959F04-6AAD-4A05-AC86-C42F87942EA6}"/>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8FF15BA0-1280-4478-A8BF-5665D88FE739}"/>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9799B4F3-C098-4D51-9B97-E937FE2CFB72}"/>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Sean is an outside hire to his new management position</a:t>
              </a:r>
            </a:p>
          </p:txBody>
        </p:sp>
        <p:sp>
          <p:nvSpPr>
            <p:cNvPr id="5" name="Rectangle: Rounded Corners 4">
              <a:extLst>
                <a:ext uri="{FF2B5EF4-FFF2-40B4-BE49-F238E27FC236}">
                  <a16:creationId xmlns:a16="http://schemas.microsoft.com/office/drawing/2014/main" id="{AE645490-4F8A-4728-8495-F87F76342144}"/>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A66ACFEE-CA55-4D94-8300-265ED9687E73}"/>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An employee tells him that one of the machines needs to be replaced</a:t>
              </a:r>
            </a:p>
          </p:txBody>
        </p:sp>
        <p:sp>
          <p:nvSpPr>
            <p:cNvPr id="7" name="Rectangle: Rounded Corners 6">
              <a:extLst>
                <a:ext uri="{FF2B5EF4-FFF2-40B4-BE49-F238E27FC236}">
                  <a16:creationId xmlns:a16="http://schemas.microsoft.com/office/drawing/2014/main" id="{92F7059D-CEEC-47B0-88CA-E30A99ADB555}"/>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0B97E9E9-43F0-4634-81FE-91593876B56E}"/>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Sean believes that asking for new equipment this soon is not wise</a:t>
              </a:r>
            </a:p>
          </p:txBody>
        </p:sp>
        <p:sp>
          <p:nvSpPr>
            <p:cNvPr id="9" name="Rectangle: Rounded Corners 8">
              <a:extLst>
                <a:ext uri="{FF2B5EF4-FFF2-40B4-BE49-F238E27FC236}">
                  <a16:creationId xmlns:a16="http://schemas.microsoft.com/office/drawing/2014/main" id="{A53F8CCF-8D4B-40DC-83E8-A27CDB53B401}"/>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262A6904-F6D1-4F24-8EE0-6BF8C6850091}"/>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Two months later, an employee thought the machine was turned off and got her hand caught in it</a:t>
              </a:r>
            </a:p>
          </p:txBody>
        </p:sp>
      </p:grpSp>
    </p:spTree>
    <p:extLst>
      <p:ext uri="{BB962C8B-B14F-4D97-AF65-F5344CB8AC3E}">
        <p14:creationId xmlns:p14="http://schemas.microsoft.com/office/powerpoint/2010/main" val="39673633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876800"/>
          </a:xfrm>
        </p:spPr>
        <p:txBody>
          <a:bodyPr>
            <a:normAutofit fontScale="700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Not a potential hazard?</a:t>
            </a:r>
          </a:p>
          <a:p>
            <a:pPr marL="681038" lvl="0">
              <a:lnSpc>
                <a:spcPct val="115000"/>
              </a:lnSpc>
              <a:spcBef>
                <a:spcPts val="0"/>
              </a:spcBef>
              <a:spcAft>
                <a:spcPts val="0"/>
              </a:spcAft>
              <a:buFont typeface="+mj-lt"/>
              <a:buAutoNum type="alphaLcParenR"/>
            </a:pPr>
            <a:r>
              <a:rPr lang="en-US" dirty="0">
                <a:ea typeface="Times New Roman"/>
                <a:cs typeface="Times New Roman"/>
              </a:rPr>
              <a:t>Energy sources</a:t>
            </a:r>
          </a:p>
          <a:p>
            <a:pPr marL="681038" lvl="0">
              <a:lnSpc>
                <a:spcPct val="115000"/>
              </a:lnSpc>
              <a:spcBef>
                <a:spcPts val="0"/>
              </a:spcBef>
              <a:spcAft>
                <a:spcPts val="0"/>
              </a:spcAft>
              <a:buFont typeface="+mj-lt"/>
              <a:buAutoNum type="alphaLcParenR"/>
            </a:pPr>
            <a:r>
              <a:rPr lang="en-US" dirty="0">
                <a:ea typeface="Times New Roman"/>
                <a:cs typeface="Times New Roman"/>
              </a:rPr>
              <a:t>Substances</a:t>
            </a:r>
          </a:p>
          <a:p>
            <a:pPr marL="681038" lvl="0">
              <a:lnSpc>
                <a:spcPct val="115000"/>
              </a:lnSpc>
              <a:spcBef>
                <a:spcPts val="0"/>
              </a:spcBef>
              <a:spcAft>
                <a:spcPts val="0"/>
              </a:spcAft>
              <a:buFont typeface="+mj-lt"/>
              <a:buAutoNum type="alphaLcParenR"/>
            </a:pPr>
            <a:r>
              <a:rPr lang="en-US" dirty="0">
                <a:ea typeface="Times New Roman"/>
                <a:cs typeface="Times New Roman"/>
              </a:rPr>
              <a:t>Practices</a:t>
            </a:r>
          </a:p>
          <a:p>
            <a:pPr marL="681038" lvl="0">
              <a:lnSpc>
                <a:spcPct val="115000"/>
              </a:lnSpc>
              <a:spcBef>
                <a:spcPts val="0"/>
              </a:spcBef>
              <a:spcAft>
                <a:spcPts val="1000"/>
              </a:spcAft>
              <a:buFont typeface="+mj-lt"/>
              <a:buAutoNum type="alphaLcParenR"/>
            </a:pPr>
            <a:r>
              <a:rPr lang="en-US" dirty="0">
                <a:ea typeface="Times New Roman"/>
                <a:cs typeface="Times New Roman"/>
              </a:rPr>
              <a:t>They are all hazards</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2"/>
              <a:tabLst>
                <a:tab pos="288925" algn="l"/>
              </a:tabLst>
            </a:pPr>
            <a:r>
              <a:rPr lang="en-US" dirty="0">
                <a:ea typeface="Times New Roman"/>
                <a:cs typeface="Times New Roman"/>
              </a:rPr>
              <a:t>A loss to an employee’s property is part of which of the follows?</a:t>
            </a:r>
          </a:p>
          <a:p>
            <a:pPr marL="681038" lvl="0">
              <a:lnSpc>
                <a:spcPct val="115000"/>
              </a:lnSpc>
              <a:spcBef>
                <a:spcPts val="0"/>
              </a:spcBef>
              <a:spcAft>
                <a:spcPts val="0"/>
              </a:spcAft>
              <a:buFont typeface="+mj-lt"/>
              <a:buAutoNum type="alphaLcParenR"/>
            </a:pPr>
            <a:r>
              <a:rPr lang="en-US" dirty="0">
                <a:ea typeface="Times New Roman"/>
                <a:cs typeface="Times New Roman"/>
              </a:rPr>
              <a:t>Risk</a:t>
            </a:r>
          </a:p>
          <a:p>
            <a:pPr marL="681038" lvl="0">
              <a:lnSpc>
                <a:spcPct val="115000"/>
              </a:lnSpc>
              <a:spcBef>
                <a:spcPts val="0"/>
              </a:spcBef>
              <a:spcAft>
                <a:spcPts val="0"/>
              </a:spcAft>
              <a:buFont typeface="+mj-lt"/>
              <a:buAutoNum type="alphaLcParenR"/>
            </a:pPr>
            <a:r>
              <a:rPr lang="en-US" dirty="0">
                <a:ea typeface="Times New Roman"/>
                <a:cs typeface="Times New Roman"/>
              </a:rPr>
              <a:t>Assessment</a:t>
            </a:r>
          </a:p>
          <a:p>
            <a:pPr marL="681038" lvl="0">
              <a:lnSpc>
                <a:spcPct val="115000"/>
              </a:lnSpc>
              <a:spcBef>
                <a:spcPts val="0"/>
              </a:spcBef>
              <a:spcAft>
                <a:spcPts val="0"/>
              </a:spcAft>
              <a:buFont typeface="+mj-lt"/>
              <a:buAutoNum type="alphaLcParenR"/>
            </a:pPr>
            <a:r>
              <a:rPr lang="en-US" dirty="0">
                <a:ea typeface="Times New Roman"/>
                <a:cs typeface="Times New Roman"/>
              </a:rPr>
              <a:t>Hazard</a:t>
            </a:r>
          </a:p>
          <a:p>
            <a:pPr marL="681038" lvl="0">
              <a:lnSpc>
                <a:spcPct val="115000"/>
              </a:lnSpc>
              <a:spcBef>
                <a:spcPts val="0"/>
              </a:spcBef>
              <a:spcAft>
                <a:spcPts val="1000"/>
              </a:spcAft>
              <a:buFont typeface="+mj-lt"/>
              <a:buAutoNum type="alphaLcParenR"/>
            </a:pPr>
            <a:r>
              <a:rPr lang="en-US" dirty="0">
                <a:ea typeface="Times New Roman"/>
                <a:cs typeface="Times New Roman"/>
              </a:rPr>
              <a:t>Management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tabLst>
                <a:tab pos="685800" algn="l"/>
              </a:tabLst>
            </a:pPr>
            <a:r>
              <a:rPr lang="en-US" dirty="0">
                <a:ea typeface="Times New Roman"/>
                <a:cs typeface="Times New Roman"/>
              </a:rPr>
              <a:t>What places an employee’s hearing at risk?</a:t>
            </a:r>
          </a:p>
          <a:p>
            <a:pPr marL="690563" lvl="0">
              <a:lnSpc>
                <a:spcPct val="115000"/>
              </a:lnSpc>
              <a:spcBef>
                <a:spcPts val="0"/>
              </a:spcBef>
              <a:spcAft>
                <a:spcPts val="0"/>
              </a:spcAft>
              <a:buFont typeface="+mj-lt"/>
              <a:buAutoNum type="alphaLcParenR"/>
            </a:pPr>
            <a:r>
              <a:rPr lang="en-US" dirty="0">
                <a:ea typeface="Times New Roman"/>
                <a:cs typeface="Times New Roman"/>
              </a:rPr>
              <a:t>Noise exposure</a:t>
            </a:r>
          </a:p>
          <a:p>
            <a:pPr marL="690563" lvl="0">
              <a:lnSpc>
                <a:spcPct val="115000"/>
              </a:lnSpc>
              <a:spcBef>
                <a:spcPts val="0"/>
              </a:spcBef>
              <a:spcAft>
                <a:spcPts val="0"/>
              </a:spcAft>
              <a:buFont typeface="+mj-lt"/>
              <a:buAutoNum type="alphaLcParenR"/>
            </a:pPr>
            <a:r>
              <a:rPr lang="en-US" dirty="0">
                <a:ea typeface="Times New Roman"/>
                <a:cs typeface="Times New Roman"/>
              </a:rPr>
              <a:t>Chemical exposure </a:t>
            </a:r>
          </a:p>
          <a:p>
            <a:pPr marL="690563" lvl="0">
              <a:lnSpc>
                <a:spcPct val="115000"/>
              </a:lnSpc>
              <a:spcBef>
                <a:spcPts val="0"/>
              </a:spcBef>
              <a:spcAft>
                <a:spcPts val="0"/>
              </a:spcAft>
              <a:buFont typeface="+mj-lt"/>
              <a:buAutoNum type="alphaLcParenR"/>
            </a:pPr>
            <a:r>
              <a:rPr lang="en-US" dirty="0">
                <a:ea typeface="Times New Roman"/>
                <a:cs typeface="Times New Roman"/>
              </a:rPr>
              <a:t>Elevated temperature</a:t>
            </a:r>
          </a:p>
          <a:p>
            <a:pPr marL="690563" lvl="0">
              <a:lnSpc>
                <a:spcPct val="115000"/>
              </a:lnSpc>
              <a:spcBef>
                <a:spcPts val="0"/>
              </a:spcBef>
              <a:spcAft>
                <a:spcPts val="1000"/>
              </a:spcAft>
              <a:buFont typeface="+mj-lt"/>
              <a:buAutoNum type="alphaLcParenR"/>
            </a:pPr>
            <a:r>
              <a:rPr lang="en-US" dirty="0">
                <a:ea typeface="Times New Roman"/>
                <a:cs typeface="Times New Roman"/>
              </a:rPr>
              <a:t>Electrical exposure</a:t>
            </a:r>
          </a:p>
          <a:p>
            <a:pPr marL="228600" marR="0" indent="0">
              <a:lnSpc>
                <a:spcPct val="115000"/>
              </a:lnSpc>
              <a:spcBef>
                <a:spcPts val="0"/>
              </a:spcBef>
              <a:spcAft>
                <a:spcPts val="1000"/>
              </a:spcAft>
              <a:tabLst>
                <a:tab pos="228600" algn="l"/>
              </a:tabLs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576263" algn="l"/>
              </a:tabLst>
            </a:pPr>
            <a:r>
              <a:rPr lang="en-US" dirty="0">
                <a:ea typeface="Times New Roman"/>
                <a:cs typeface="Times New Roman"/>
              </a:rPr>
              <a:t>What is necessary to identify first in risk management?</a:t>
            </a:r>
          </a:p>
          <a:p>
            <a:pPr marL="690563" lvl="0">
              <a:lnSpc>
                <a:spcPct val="115000"/>
              </a:lnSpc>
              <a:spcBef>
                <a:spcPts val="0"/>
              </a:spcBef>
              <a:spcAft>
                <a:spcPts val="0"/>
              </a:spcAft>
              <a:buFont typeface="+mj-lt"/>
              <a:buAutoNum type="alphaLcParenR"/>
            </a:pPr>
            <a:r>
              <a:rPr lang="en-US" dirty="0">
                <a:ea typeface="Times New Roman"/>
                <a:cs typeface="Times New Roman"/>
              </a:rPr>
              <a:t>Risks</a:t>
            </a:r>
          </a:p>
          <a:p>
            <a:pPr marL="690563" lvl="0">
              <a:lnSpc>
                <a:spcPct val="115000"/>
              </a:lnSpc>
              <a:spcBef>
                <a:spcPts val="0"/>
              </a:spcBef>
              <a:spcAft>
                <a:spcPts val="0"/>
              </a:spcAft>
              <a:buFont typeface="+mj-lt"/>
              <a:buAutoNum type="alphaLcParenR"/>
            </a:pPr>
            <a:r>
              <a:rPr lang="en-US" dirty="0">
                <a:ea typeface="Times New Roman"/>
                <a:cs typeface="Times New Roman"/>
              </a:rPr>
              <a:t>Hazards</a:t>
            </a:r>
          </a:p>
          <a:p>
            <a:pPr marL="690563" lvl="0">
              <a:lnSpc>
                <a:spcPct val="115000"/>
              </a:lnSpc>
              <a:spcBef>
                <a:spcPts val="0"/>
              </a:spcBef>
              <a:spcAft>
                <a:spcPts val="0"/>
              </a:spcAft>
              <a:buFont typeface="+mj-lt"/>
              <a:buAutoNum type="alphaLcParenR"/>
            </a:pPr>
            <a:r>
              <a:rPr lang="en-US" dirty="0">
                <a:ea typeface="Times New Roman"/>
                <a:cs typeface="Times New Roman"/>
              </a:rPr>
              <a:t>Communities at risk</a:t>
            </a:r>
          </a:p>
          <a:p>
            <a:pPr marL="690563" lvl="0">
              <a:lnSpc>
                <a:spcPct val="115000"/>
              </a:lnSpc>
              <a:spcBef>
                <a:spcPts val="0"/>
              </a:spcBef>
              <a:spcAft>
                <a:spcPts val="1000"/>
              </a:spcAft>
              <a:buFont typeface="+mj-lt"/>
              <a:buAutoNum type="alphaLcParenR"/>
            </a:pPr>
            <a:r>
              <a:rPr lang="en-US" dirty="0">
                <a:ea typeface="Times New Roman"/>
                <a:cs typeface="Times New Roman"/>
              </a:rPr>
              <a:t>Control measures</a:t>
            </a:r>
          </a:p>
        </p:txBody>
      </p:sp>
    </p:spTree>
    <p:extLst>
      <p:ext uri="{BB962C8B-B14F-4D97-AF65-F5344CB8AC3E}">
        <p14:creationId xmlns:p14="http://schemas.microsoft.com/office/powerpoint/2010/main" val="40078069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8768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When should you consult employees?</a:t>
            </a:r>
          </a:p>
          <a:p>
            <a:pPr marL="690563" lvl="0">
              <a:lnSpc>
                <a:spcPct val="115000"/>
              </a:lnSpc>
              <a:spcBef>
                <a:spcPts val="0"/>
              </a:spcBef>
              <a:spcAft>
                <a:spcPts val="0"/>
              </a:spcAft>
              <a:buFont typeface="+mj-lt"/>
              <a:buAutoNum type="alphaLcParenR"/>
            </a:pPr>
            <a:r>
              <a:rPr lang="en-US" dirty="0">
                <a:ea typeface="Times New Roman"/>
                <a:cs typeface="Times New Roman"/>
              </a:rPr>
              <a:t>About every change to the way a job is done</a:t>
            </a:r>
          </a:p>
          <a:p>
            <a:pPr marL="690563" lvl="0">
              <a:lnSpc>
                <a:spcPct val="115000"/>
              </a:lnSpc>
              <a:spcBef>
                <a:spcPts val="0"/>
              </a:spcBef>
              <a:spcAft>
                <a:spcPts val="0"/>
              </a:spcAft>
              <a:buFont typeface="+mj-lt"/>
              <a:buAutoNum type="alphaLcParenR"/>
            </a:pPr>
            <a:r>
              <a:rPr lang="en-US" dirty="0">
                <a:ea typeface="Times New Roman"/>
                <a:cs typeface="Times New Roman"/>
              </a:rPr>
              <a:t>After implementing change</a:t>
            </a:r>
          </a:p>
          <a:p>
            <a:pPr marL="690563" lvl="0">
              <a:lnSpc>
                <a:spcPct val="115000"/>
              </a:lnSpc>
              <a:spcBef>
                <a:spcPts val="0"/>
              </a:spcBef>
              <a:spcAft>
                <a:spcPts val="0"/>
              </a:spcAft>
              <a:buFont typeface="+mj-lt"/>
              <a:buAutoNum type="alphaLcParenR"/>
            </a:pPr>
            <a:r>
              <a:rPr lang="en-US" dirty="0">
                <a:ea typeface="Times New Roman"/>
                <a:cs typeface="Times New Roman"/>
              </a:rPr>
              <a:t>At meetings</a:t>
            </a:r>
          </a:p>
          <a:p>
            <a:pPr marL="690563" lvl="0">
              <a:lnSpc>
                <a:spcPct val="115000"/>
              </a:lnSpc>
              <a:spcBef>
                <a:spcPts val="0"/>
              </a:spcBef>
              <a:spcAft>
                <a:spcPts val="1000"/>
              </a:spcAft>
              <a:buFont typeface="+mj-lt"/>
              <a:buAutoNum type="alphaLcParenR"/>
            </a:pPr>
            <a:r>
              <a:rPr lang="en-US" dirty="0">
                <a:ea typeface="Times New Roman"/>
                <a:cs typeface="Times New Roman"/>
              </a:rPr>
              <a:t> Whenever you are legally obligated to consult employees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457200" algn="l"/>
              </a:tabLst>
            </a:pPr>
            <a:r>
              <a:rPr lang="en-US" dirty="0">
                <a:ea typeface="Times New Roman"/>
                <a:cs typeface="Times New Roman"/>
              </a:rPr>
              <a:t>What feedback should you pay attention to from employees?</a:t>
            </a:r>
          </a:p>
          <a:p>
            <a:pPr marL="690563" lvl="0">
              <a:lnSpc>
                <a:spcPct val="115000"/>
              </a:lnSpc>
              <a:spcBef>
                <a:spcPts val="0"/>
              </a:spcBef>
              <a:spcAft>
                <a:spcPts val="0"/>
              </a:spcAft>
              <a:buFont typeface="+mj-lt"/>
              <a:buAutoNum type="alphaLcParenR"/>
            </a:pPr>
            <a:r>
              <a:rPr lang="en-US" dirty="0">
                <a:ea typeface="Times New Roman"/>
                <a:cs typeface="Times New Roman"/>
              </a:rPr>
              <a:t>Supportive feedback</a:t>
            </a:r>
          </a:p>
          <a:p>
            <a:pPr marL="690563" lvl="0">
              <a:lnSpc>
                <a:spcPct val="115000"/>
              </a:lnSpc>
              <a:spcBef>
                <a:spcPts val="0"/>
              </a:spcBef>
              <a:spcAft>
                <a:spcPts val="0"/>
              </a:spcAft>
              <a:buFont typeface="+mj-lt"/>
              <a:buAutoNum type="alphaLcParenR"/>
            </a:pPr>
            <a:r>
              <a:rPr lang="en-US" dirty="0">
                <a:ea typeface="Times New Roman"/>
                <a:cs typeface="Times New Roman"/>
              </a:rPr>
              <a:t>Critical feedback</a:t>
            </a:r>
          </a:p>
          <a:p>
            <a:pPr marL="690563" lvl="0">
              <a:lnSpc>
                <a:spcPct val="115000"/>
              </a:lnSpc>
              <a:spcBef>
                <a:spcPts val="0"/>
              </a:spcBef>
              <a:spcAft>
                <a:spcPts val="0"/>
              </a:spcAft>
              <a:buFont typeface="+mj-lt"/>
              <a:buAutoNum type="alphaLcParenR"/>
            </a:pPr>
            <a:r>
              <a:rPr lang="en-US" dirty="0">
                <a:ea typeface="Times New Roman"/>
                <a:cs typeface="Times New Roman"/>
              </a:rPr>
              <a:t>Feedback from middle management</a:t>
            </a:r>
          </a:p>
          <a:p>
            <a:pPr marL="690563" lvl="0">
              <a:lnSpc>
                <a:spcPct val="115000"/>
              </a:lnSpc>
              <a:spcBef>
                <a:spcPts val="0"/>
              </a:spcBef>
              <a:spcAft>
                <a:spcPts val="1000"/>
              </a:spcAft>
              <a:buFont typeface="+mj-lt"/>
              <a:buAutoNum type="alphaLcParenR"/>
            </a:pPr>
            <a:r>
              <a:rPr lang="en-US" dirty="0">
                <a:ea typeface="Times New Roman"/>
                <a:cs typeface="Times New Roman"/>
              </a:rPr>
              <a:t> All of it</a:t>
            </a:r>
          </a:p>
        </p:txBody>
      </p:sp>
    </p:spTree>
    <p:extLst>
      <p:ext uri="{BB962C8B-B14F-4D97-AF65-F5344CB8AC3E}">
        <p14:creationId xmlns:p14="http://schemas.microsoft.com/office/powerpoint/2010/main" val="40078069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8768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tabLst>
                <a:tab pos="576263" algn="l"/>
              </a:tabLst>
            </a:pPr>
            <a:r>
              <a:rPr lang="en-US" dirty="0">
                <a:ea typeface="Times New Roman"/>
                <a:cs typeface="Times New Roman"/>
              </a:rPr>
              <a:t>Which score would you give to an impossible event?</a:t>
            </a:r>
          </a:p>
          <a:p>
            <a:pPr marL="690563" lvl="0">
              <a:lnSpc>
                <a:spcPct val="115000"/>
              </a:lnSpc>
              <a:spcBef>
                <a:spcPts val="0"/>
              </a:spcBef>
              <a:spcAft>
                <a:spcPts val="0"/>
              </a:spcAft>
              <a:buFont typeface="+mj-lt"/>
              <a:buAutoNum type="alphaLcParenR"/>
            </a:pPr>
            <a:r>
              <a:rPr lang="en-US" dirty="0">
                <a:ea typeface="Times New Roman"/>
                <a:cs typeface="Times New Roman"/>
              </a:rPr>
              <a:t>1</a:t>
            </a:r>
          </a:p>
          <a:p>
            <a:pPr marL="690563" lvl="0">
              <a:lnSpc>
                <a:spcPct val="115000"/>
              </a:lnSpc>
              <a:spcBef>
                <a:spcPts val="0"/>
              </a:spcBef>
              <a:spcAft>
                <a:spcPts val="0"/>
              </a:spcAft>
              <a:buFont typeface="+mj-lt"/>
              <a:buAutoNum type="alphaLcParenR"/>
            </a:pPr>
            <a:r>
              <a:rPr lang="en-US" dirty="0">
                <a:ea typeface="Times New Roman"/>
                <a:cs typeface="Times New Roman"/>
              </a:rPr>
              <a:t>0</a:t>
            </a:r>
          </a:p>
          <a:p>
            <a:pPr marL="690563" lvl="0">
              <a:lnSpc>
                <a:spcPct val="115000"/>
              </a:lnSpc>
              <a:spcBef>
                <a:spcPts val="0"/>
              </a:spcBef>
              <a:spcAft>
                <a:spcPts val="0"/>
              </a:spcAft>
              <a:buFont typeface="+mj-lt"/>
              <a:buAutoNum type="alphaLcParenR"/>
            </a:pPr>
            <a:r>
              <a:rPr lang="en-US" dirty="0">
                <a:ea typeface="Times New Roman"/>
                <a:cs typeface="Times New Roman"/>
              </a:rPr>
              <a:t>3</a:t>
            </a:r>
          </a:p>
          <a:p>
            <a:pPr marL="690563" lvl="0">
              <a:lnSpc>
                <a:spcPct val="115000"/>
              </a:lnSpc>
              <a:spcBef>
                <a:spcPts val="0"/>
              </a:spcBef>
              <a:spcAft>
                <a:spcPts val="1000"/>
              </a:spcAft>
              <a:buFont typeface="+mj-lt"/>
              <a:buAutoNum type="alphaLcParenR"/>
            </a:pPr>
            <a:r>
              <a:rPr lang="en-US" dirty="0">
                <a:ea typeface="Times New Roman"/>
                <a:cs typeface="Times New Roman"/>
              </a:rPr>
              <a:t>2</a:t>
            </a:r>
          </a:p>
          <a:p>
            <a:pPr marL="347663"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854075" algn="l"/>
              </a:tabLst>
            </a:pPr>
            <a:r>
              <a:rPr lang="en-US" dirty="0">
                <a:ea typeface="Times New Roman"/>
                <a:cs typeface="Times New Roman"/>
              </a:rPr>
              <a:t>Which score would you give to a risk that has a greater than 25% chance of happening?</a:t>
            </a:r>
          </a:p>
          <a:p>
            <a:pPr marL="690563" lvl="0">
              <a:lnSpc>
                <a:spcPct val="115000"/>
              </a:lnSpc>
              <a:spcBef>
                <a:spcPts val="0"/>
              </a:spcBef>
              <a:spcAft>
                <a:spcPts val="0"/>
              </a:spcAft>
              <a:buFont typeface="+mj-lt"/>
              <a:buAutoNum type="alphaLcParenR"/>
            </a:pPr>
            <a:r>
              <a:rPr lang="en-US" dirty="0">
                <a:ea typeface="Times New Roman"/>
                <a:cs typeface="Times New Roman"/>
              </a:rPr>
              <a:t>1</a:t>
            </a:r>
          </a:p>
          <a:p>
            <a:pPr marL="690563" lvl="0">
              <a:lnSpc>
                <a:spcPct val="115000"/>
              </a:lnSpc>
              <a:spcBef>
                <a:spcPts val="0"/>
              </a:spcBef>
              <a:spcAft>
                <a:spcPts val="0"/>
              </a:spcAft>
              <a:buFont typeface="+mj-lt"/>
              <a:buAutoNum type="alphaLcParenR"/>
            </a:pPr>
            <a:r>
              <a:rPr lang="en-US" dirty="0">
                <a:ea typeface="Times New Roman"/>
                <a:cs typeface="Times New Roman"/>
              </a:rPr>
              <a:t>0</a:t>
            </a:r>
          </a:p>
          <a:p>
            <a:pPr marL="690563" lvl="0">
              <a:lnSpc>
                <a:spcPct val="115000"/>
              </a:lnSpc>
              <a:spcBef>
                <a:spcPts val="0"/>
              </a:spcBef>
              <a:spcAft>
                <a:spcPts val="0"/>
              </a:spcAft>
              <a:buFont typeface="+mj-lt"/>
              <a:buAutoNum type="alphaLcParenR"/>
            </a:pPr>
            <a:r>
              <a:rPr lang="en-US" dirty="0">
                <a:ea typeface="Times New Roman"/>
                <a:cs typeface="Times New Roman"/>
              </a:rPr>
              <a:t>3</a:t>
            </a:r>
          </a:p>
          <a:p>
            <a:pPr marL="690563" lvl="0">
              <a:lnSpc>
                <a:spcPct val="115000"/>
              </a:lnSpc>
              <a:spcBef>
                <a:spcPts val="0"/>
              </a:spcBef>
              <a:spcAft>
                <a:spcPts val="1000"/>
              </a:spcAft>
              <a:buFont typeface="+mj-lt"/>
              <a:buAutoNum type="alphaLcParenR"/>
            </a:pPr>
            <a:r>
              <a:rPr lang="en-US" dirty="0">
                <a:ea typeface="Times New Roman"/>
                <a:cs typeface="Times New Roman"/>
              </a:rPr>
              <a:t>4</a:t>
            </a:r>
          </a:p>
        </p:txBody>
      </p:sp>
    </p:spTree>
    <p:extLst>
      <p:ext uri="{BB962C8B-B14F-4D97-AF65-F5344CB8AC3E}">
        <p14:creationId xmlns:p14="http://schemas.microsoft.com/office/powerpoint/2010/main" val="40078069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8768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9"/>
              <a:tabLst>
                <a:tab pos="685800" algn="l"/>
              </a:tabLst>
            </a:pPr>
            <a:r>
              <a:rPr lang="en-US" dirty="0">
                <a:ea typeface="Times New Roman"/>
                <a:cs typeface="Times New Roman"/>
              </a:rPr>
              <a:t>What is the complaint about the machine?</a:t>
            </a:r>
          </a:p>
          <a:p>
            <a:pPr marL="690563" lvl="0">
              <a:lnSpc>
                <a:spcPct val="115000"/>
              </a:lnSpc>
              <a:spcBef>
                <a:spcPts val="0"/>
              </a:spcBef>
              <a:spcAft>
                <a:spcPts val="0"/>
              </a:spcAft>
              <a:buFont typeface="+mj-lt"/>
              <a:buAutoNum type="alphaLcParenR"/>
            </a:pPr>
            <a:r>
              <a:rPr lang="en-US" dirty="0">
                <a:ea typeface="Times New Roman"/>
                <a:cs typeface="Times New Roman"/>
              </a:rPr>
              <a:t>Takes too long to warm up</a:t>
            </a:r>
          </a:p>
          <a:p>
            <a:pPr marL="690563" lvl="0">
              <a:lnSpc>
                <a:spcPct val="115000"/>
              </a:lnSpc>
              <a:spcBef>
                <a:spcPts val="0"/>
              </a:spcBef>
              <a:spcAft>
                <a:spcPts val="0"/>
              </a:spcAft>
              <a:buFont typeface="+mj-lt"/>
              <a:buAutoNum type="alphaLcParenR"/>
            </a:pPr>
            <a:r>
              <a:rPr lang="en-US" dirty="0">
                <a:ea typeface="Times New Roman"/>
                <a:cs typeface="Times New Roman"/>
              </a:rPr>
              <a:t>Does not shut off properly</a:t>
            </a:r>
          </a:p>
          <a:p>
            <a:pPr marL="690563" lvl="0">
              <a:lnSpc>
                <a:spcPct val="115000"/>
              </a:lnSpc>
              <a:spcBef>
                <a:spcPts val="0"/>
              </a:spcBef>
              <a:spcAft>
                <a:spcPts val="0"/>
              </a:spcAft>
              <a:buFont typeface="+mj-lt"/>
              <a:buAutoNum type="alphaLcParenR"/>
            </a:pPr>
            <a:r>
              <a:rPr lang="en-US" dirty="0">
                <a:ea typeface="Times New Roman"/>
                <a:cs typeface="Times New Roman"/>
              </a:rPr>
              <a:t>It is old</a:t>
            </a:r>
          </a:p>
          <a:p>
            <a:pPr marL="690563" lvl="0">
              <a:lnSpc>
                <a:spcPct val="115000"/>
              </a:lnSpc>
              <a:spcBef>
                <a:spcPts val="0"/>
              </a:spcBef>
              <a:spcAft>
                <a:spcPts val="1000"/>
              </a:spcAft>
              <a:buFont typeface="+mj-lt"/>
              <a:buAutoNum type="alphaLcParenR"/>
            </a:pPr>
            <a:r>
              <a:rPr lang="en-US" dirty="0">
                <a:ea typeface="Times New Roman"/>
                <a:cs typeface="Times New Roman"/>
              </a:rPr>
              <a:t>It is dirty</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685800" algn="l"/>
              </a:tabLst>
            </a:pPr>
            <a:r>
              <a:rPr lang="en-US" dirty="0">
                <a:ea typeface="Times New Roman"/>
                <a:cs typeface="Times New Roman"/>
              </a:rPr>
              <a:t>Why does Sean ignore the complaint about the equipment?</a:t>
            </a:r>
          </a:p>
          <a:p>
            <a:pPr marL="690563" lvl="0">
              <a:lnSpc>
                <a:spcPct val="115000"/>
              </a:lnSpc>
              <a:spcBef>
                <a:spcPts val="0"/>
              </a:spcBef>
              <a:spcAft>
                <a:spcPts val="0"/>
              </a:spcAft>
              <a:buFont typeface="+mj-lt"/>
              <a:buAutoNum type="alphaLcParenR"/>
            </a:pPr>
            <a:r>
              <a:rPr lang="en-US" dirty="0">
                <a:ea typeface="Times New Roman"/>
                <a:cs typeface="Times New Roman"/>
              </a:rPr>
              <a:t>There are no incident reports</a:t>
            </a:r>
          </a:p>
          <a:p>
            <a:pPr marL="690563" lvl="0">
              <a:lnSpc>
                <a:spcPct val="115000"/>
              </a:lnSpc>
              <a:spcBef>
                <a:spcPts val="0"/>
              </a:spcBef>
              <a:spcAft>
                <a:spcPts val="0"/>
              </a:spcAft>
              <a:buFont typeface="+mj-lt"/>
              <a:buAutoNum type="alphaLcParenR"/>
            </a:pPr>
            <a:r>
              <a:rPr lang="en-US" dirty="0">
                <a:ea typeface="Times New Roman"/>
                <a:cs typeface="Times New Roman"/>
              </a:rPr>
              <a:t>He does not trust the employee</a:t>
            </a:r>
          </a:p>
          <a:p>
            <a:pPr marL="690563" lvl="0">
              <a:lnSpc>
                <a:spcPct val="115000"/>
              </a:lnSpc>
              <a:spcBef>
                <a:spcPts val="0"/>
              </a:spcBef>
              <a:spcAft>
                <a:spcPts val="0"/>
              </a:spcAft>
              <a:buFont typeface="+mj-lt"/>
              <a:buAutoNum type="alphaLcParenR"/>
            </a:pPr>
            <a:r>
              <a:rPr lang="en-US" dirty="0">
                <a:ea typeface="Times New Roman"/>
                <a:cs typeface="Times New Roman"/>
              </a:rPr>
              <a:t>He has already inspected the machine</a:t>
            </a:r>
          </a:p>
          <a:p>
            <a:pPr marL="690563" lvl="0">
              <a:lnSpc>
                <a:spcPct val="115000"/>
              </a:lnSpc>
              <a:spcBef>
                <a:spcPts val="0"/>
              </a:spcBef>
              <a:spcAft>
                <a:spcPts val="1000"/>
              </a:spcAft>
              <a:buFont typeface="+mj-lt"/>
              <a:buAutoNum type="alphaLcParenR"/>
            </a:pPr>
            <a:r>
              <a:rPr lang="en-US" dirty="0">
                <a:ea typeface="Times New Roman"/>
                <a:cs typeface="Times New Roman"/>
              </a:rPr>
              <a:t>He used the machine himself</a:t>
            </a:r>
          </a:p>
        </p:txBody>
      </p:sp>
    </p:spTree>
    <p:extLst>
      <p:ext uri="{BB962C8B-B14F-4D97-AF65-F5344CB8AC3E}">
        <p14:creationId xmlns:p14="http://schemas.microsoft.com/office/powerpoint/2010/main" val="40078069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876800"/>
          </a:xfrm>
        </p:spPr>
        <p:txBody>
          <a:bodyPr>
            <a:normAutofit fontScale="550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Not a potential hazard?</a:t>
            </a:r>
          </a:p>
          <a:p>
            <a:pPr marL="681038" lvl="0">
              <a:lnSpc>
                <a:spcPct val="115000"/>
              </a:lnSpc>
              <a:spcBef>
                <a:spcPts val="0"/>
              </a:spcBef>
              <a:spcAft>
                <a:spcPts val="0"/>
              </a:spcAft>
              <a:buFont typeface="+mj-lt"/>
              <a:buAutoNum type="alphaLcParenR"/>
            </a:pPr>
            <a:r>
              <a:rPr lang="en-US" dirty="0">
                <a:ea typeface="Times New Roman"/>
                <a:cs typeface="Times New Roman"/>
              </a:rPr>
              <a:t>Energy sources</a:t>
            </a:r>
          </a:p>
          <a:p>
            <a:pPr marL="681038" lvl="0">
              <a:lnSpc>
                <a:spcPct val="115000"/>
              </a:lnSpc>
              <a:spcBef>
                <a:spcPts val="0"/>
              </a:spcBef>
              <a:spcAft>
                <a:spcPts val="0"/>
              </a:spcAft>
              <a:buFont typeface="+mj-lt"/>
              <a:buAutoNum type="alphaLcParenR"/>
            </a:pPr>
            <a:r>
              <a:rPr lang="en-US" dirty="0">
                <a:ea typeface="Times New Roman"/>
                <a:cs typeface="Times New Roman"/>
              </a:rPr>
              <a:t>Substances</a:t>
            </a:r>
          </a:p>
          <a:p>
            <a:pPr marL="681038" lvl="0">
              <a:lnSpc>
                <a:spcPct val="115000"/>
              </a:lnSpc>
              <a:spcBef>
                <a:spcPts val="0"/>
              </a:spcBef>
              <a:spcAft>
                <a:spcPts val="0"/>
              </a:spcAft>
              <a:buFont typeface="+mj-lt"/>
              <a:buAutoNum type="alphaLcParenR"/>
            </a:pPr>
            <a:r>
              <a:rPr lang="en-US" dirty="0">
                <a:ea typeface="Times New Roman"/>
                <a:cs typeface="Times New Roman"/>
              </a:rPr>
              <a:t>Practices</a:t>
            </a:r>
          </a:p>
          <a:p>
            <a:pPr marL="6810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They are all hazards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Hazards are any potential harm. They include materials, substances, sources of energy, processes, practices, and conditions.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288925" algn="l"/>
              </a:tabLst>
            </a:pPr>
            <a:r>
              <a:rPr lang="en-US" dirty="0">
                <a:ea typeface="Times New Roman"/>
                <a:cs typeface="Times New Roman"/>
              </a:rPr>
              <a:t>A loss to an employee’s property is part of which of the follows?</a:t>
            </a:r>
          </a:p>
          <a:p>
            <a:pPr marL="681038" lvl="0">
              <a:lnSpc>
                <a:spcPct val="115000"/>
              </a:lnSpc>
              <a:spcBef>
                <a:spcPts val="0"/>
              </a:spcBef>
              <a:spcAft>
                <a:spcPts val="0"/>
              </a:spcAft>
              <a:buFont typeface="+mj-lt"/>
              <a:buAutoNum type="alphaLcParenR"/>
            </a:pPr>
            <a:r>
              <a:rPr lang="en-US" dirty="0">
                <a:ea typeface="Times New Roman"/>
                <a:cs typeface="Times New Roman"/>
              </a:rPr>
              <a:t>Risk</a:t>
            </a:r>
          </a:p>
          <a:p>
            <a:pPr marL="681038" lvl="0">
              <a:lnSpc>
                <a:spcPct val="115000"/>
              </a:lnSpc>
              <a:spcBef>
                <a:spcPts val="0"/>
              </a:spcBef>
              <a:spcAft>
                <a:spcPts val="0"/>
              </a:spcAft>
              <a:buFont typeface="+mj-lt"/>
              <a:buAutoNum type="alphaLcParenR"/>
            </a:pPr>
            <a:r>
              <a:rPr lang="en-US" dirty="0">
                <a:ea typeface="Times New Roman"/>
                <a:cs typeface="Times New Roman"/>
              </a:rPr>
              <a:t>Assessment</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Hazard</a:t>
            </a:r>
            <a:endParaRPr lang="en-US" dirty="0">
              <a:ea typeface="Times New Roman"/>
              <a:cs typeface="Times New Roman"/>
            </a:endParaRPr>
          </a:p>
          <a:p>
            <a:pPr marL="681038" lvl="0">
              <a:lnSpc>
                <a:spcPct val="115000"/>
              </a:lnSpc>
              <a:spcBef>
                <a:spcPts val="0"/>
              </a:spcBef>
              <a:spcAft>
                <a:spcPts val="1000"/>
              </a:spcAft>
              <a:buFont typeface="+mj-lt"/>
              <a:buAutoNum type="alphaLcParenR"/>
            </a:pPr>
            <a:r>
              <a:rPr lang="en-US" dirty="0">
                <a:ea typeface="Times New Roman"/>
                <a:cs typeface="Times New Roman"/>
              </a:rPr>
              <a:t>Management</a:t>
            </a:r>
          </a:p>
          <a:p>
            <a:pPr marL="347663" marR="0" indent="-4763">
              <a:lnSpc>
                <a:spcPct val="115000"/>
              </a:lnSpc>
              <a:spcBef>
                <a:spcPts val="0"/>
              </a:spcBef>
              <a:spcAft>
                <a:spcPts val="1000"/>
              </a:spcAft>
            </a:pPr>
            <a:r>
              <a:rPr lang="en-US" dirty="0">
                <a:solidFill>
                  <a:srgbClr val="FF0000"/>
                </a:solidFill>
                <a:ea typeface="Times New Roman"/>
                <a:cs typeface="Times New Roman"/>
              </a:rPr>
              <a:t>Hazards can cause any harm. This includes harm to the employee’s property.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509318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8768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tabLst>
                <a:tab pos="685800" algn="l"/>
              </a:tabLst>
            </a:pPr>
            <a:r>
              <a:rPr lang="en-US" dirty="0">
                <a:ea typeface="Times New Roman"/>
                <a:cs typeface="Times New Roman"/>
              </a:rPr>
              <a:t>What places an employee’s hearing at risk?</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Noise exposure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Chemical exposure </a:t>
            </a:r>
          </a:p>
          <a:p>
            <a:pPr marL="690563" lvl="0">
              <a:lnSpc>
                <a:spcPct val="115000"/>
              </a:lnSpc>
              <a:spcBef>
                <a:spcPts val="0"/>
              </a:spcBef>
              <a:spcAft>
                <a:spcPts val="0"/>
              </a:spcAft>
              <a:buFont typeface="+mj-lt"/>
              <a:buAutoNum type="alphaLcParenR"/>
            </a:pPr>
            <a:r>
              <a:rPr lang="en-US" dirty="0">
                <a:ea typeface="Times New Roman"/>
                <a:cs typeface="Times New Roman"/>
              </a:rPr>
              <a:t>Elevated temperature</a:t>
            </a:r>
          </a:p>
          <a:p>
            <a:pPr marL="690563" lvl="0">
              <a:lnSpc>
                <a:spcPct val="115000"/>
              </a:lnSpc>
              <a:spcBef>
                <a:spcPts val="0"/>
              </a:spcBef>
              <a:spcAft>
                <a:spcPts val="1000"/>
              </a:spcAft>
              <a:buFont typeface="+mj-lt"/>
              <a:buAutoNum type="alphaLcParenR"/>
            </a:pPr>
            <a:r>
              <a:rPr lang="en-US" dirty="0">
                <a:ea typeface="Times New Roman"/>
                <a:cs typeface="Times New Roman"/>
              </a:rPr>
              <a:t>Electrical exposure</a:t>
            </a:r>
          </a:p>
          <a:p>
            <a:pPr marL="228600" marR="0" indent="0">
              <a:lnSpc>
                <a:spcPct val="115000"/>
              </a:lnSpc>
              <a:spcBef>
                <a:spcPts val="0"/>
              </a:spcBef>
              <a:spcAft>
                <a:spcPts val="1000"/>
              </a:spcAft>
              <a:tabLst>
                <a:tab pos="228600" algn="l"/>
              </a:tabLst>
            </a:pPr>
            <a:r>
              <a:rPr lang="en-US" dirty="0">
                <a:solidFill>
                  <a:srgbClr val="FF0000"/>
                </a:solidFill>
                <a:ea typeface="Times New Roman"/>
                <a:cs typeface="Times New Roman"/>
              </a:rPr>
              <a:t>All of the answers are examples of risks. Noise exposure is a risk that affects hearing.</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576263" algn="l"/>
              </a:tabLst>
            </a:pPr>
            <a:r>
              <a:rPr lang="en-US" dirty="0">
                <a:ea typeface="Times New Roman"/>
                <a:cs typeface="Times New Roman"/>
              </a:rPr>
              <a:t>What is necessary to identify first in risk management?</a:t>
            </a:r>
          </a:p>
          <a:p>
            <a:pPr marL="690563" lvl="0">
              <a:lnSpc>
                <a:spcPct val="115000"/>
              </a:lnSpc>
              <a:spcBef>
                <a:spcPts val="0"/>
              </a:spcBef>
              <a:spcAft>
                <a:spcPts val="0"/>
              </a:spcAft>
              <a:buFont typeface="+mj-lt"/>
              <a:buAutoNum type="alphaLcParenR"/>
            </a:pPr>
            <a:r>
              <a:rPr lang="en-US" dirty="0">
                <a:ea typeface="Times New Roman"/>
                <a:cs typeface="Times New Roman"/>
              </a:rPr>
              <a:t>Risks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Hazards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Communities at risk</a:t>
            </a:r>
          </a:p>
          <a:p>
            <a:pPr marL="690563" lvl="0">
              <a:lnSpc>
                <a:spcPct val="115000"/>
              </a:lnSpc>
              <a:spcBef>
                <a:spcPts val="0"/>
              </a:spcBef>
              <a:spcAft>
                <a:spcPts val="1000"/>
              </a:spcAft>
              <a:buFont typeface="+mj-lt"/>
              <a:buAutoNum type="alphaLcParenR"/>
            </a:pPr>
            <a:r>
              <a:rPr lang="en-US" dirty="0">
                <a:ea typeface="Times New Roman"/>
                <a:cs typeface="Times New Roman"/>
              </a:rPr>
              <a:t>Control measures</a:t>
            </a:r>
          </a:p>
          <a:p>
            <a:pPr marL="228600" indent="0">
              <a:lnSpc>
                <a:spcPct val="115000"/>
              </a:lnSpc>
              <a:spcBef>
                <a:spcPts val="0"/>
              </a:spcBef>
              <a:spcAft>
                <a:spcPts val="1000"/>
              </a:spcAft>
              <a:tabLst>
                <a:tab pos="228600" algn="l"/>
              </a:tabLst>
            </a:pPr>
            <a:r>
              <a:rPr lang="en-US" sz="3300" dirty="0">
                <a:solidFill>
                  <a:srgbClr val="FF0000"/>
                </a:solidFill>
                <a:ea typeface="Times New Roman"/>
                <a:cs typeface="Times New Roman"/>
              </a:rPr>
              <a:t>Hazards need to be identified before risks are identified. The first step to the risk management process is identifying the hazards.</a:t>
            </a:r>
          </a:p>
        </p:txBody>
      </p:sp>
    </p:spTree>
    <p:extLst>
      <p:ext uri="{BB962C8B-B14F-4D97-AF65-F5344CB8AC3E}">
        <p14:creationId xmlns:p14="http://schemas.microsoft.com/office/powerpoint/2010/main" val="16305614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8768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When should you consult employees?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About every change to the way a job is done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After implementing change</a:t>
            </a:r>
          </a:p>
          <a:p>
            <a:pPr marL="690563" lvl="0">
              <a:lnSpc>
                <a:spcPct val="115000"/>
              </a:lnSpc>
              <a:spcBef>
                <a:spcPts val="0"/>
              </a:spcBef>
              <a:spcAft>
                <a:spcPts val="0"/>
              </a:spcAft>
              <a:buFont typeface="+mj-lt"/>
              <a:buAutoNum type="alphaLcParenR"/>
            </a:pPr>
            <a:r>
              <a:rPr lang="en-US" dirty="0">
                <a:ea typeface="Times New Roman"/>
                <a:cs typeface="Times New Roman"/>
              </a:rPr>
              <a:t>At meetings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 </a:t>
            </a:r>
            <a:r>
              <a:rPr lang="en-US" dirty="0">
                <a:ea typeface="Times New Roman"/>
                <a:cs typeface="Times New Roman"/>
              </a:rPr>
              <a:t>Whenever you are legally obligated to consult employees</a:t>
            </a:r>
          </a:p>
          <a:p>
            <a:pPr marL="347663" marR="0" indent="-4763">
              <a:lnSpc>
                <a:spcPct val="115000"/>
              </a:lnSpc>
              <a:spcBef>
                <a:spcPts val="0"/>
              </a:spcBef>
              <a:spcAft>
                <a:spcPts val="1000"/>
              </a:spcAft>
            </a:pPr>
            <a:r>
              <a:rPr lang="en-US" dirty="0">
                <a:solidFill>
                  <a:srgbClr val="FF0000"/>
                </a:solidFill>
                <a:ea typeface="Times New Roman"/>
                <a:cs typeface="Times New Roman"/>
              </a:rPr>
              <a:t>It is important to consult employees about every change. They are a valuable resource that should be utilized.</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457200" algn="l"/>
              </a:tabLst>
            </a:pPr>
            <a:r>
              <a:rPr lang="en-US" dirty="0">
                <a:ea typeface="Times New Roman"/>
                <a:cs typeface="Times New Roman"/>
              </a:rPr>
              <a:t>What feedback should you pay attention to from employees?</a:t>
            </a:r>
          </a:p>
          <a:p>
            <a:pPr marL="690563" lvl="0">
              <a:lnSpc>
                <a:spcPct val="115000"/>
              </a:lnSpc>
              <a:spcBef>
                <a:spcPts val="0"/>
              </a:spcBef>
              <a:spcAft>
                <a:spcPts val="0"/>
              </a:spcAft>
              <a:buFont typeface="+mj-lt"/>
              <a:buAutoNum type="alphaLcParenR"/>
            </a:pPr>
            <a:r>
              <a:rPr lang="en-US" dirty="0">
                <a:ea typeface="Times New Roman"/>
                <a:cs typeface="Times New Roman"/>
              </a:rPr>
              <a:t>Supportive feedback</a:t>
            </a:r>
          </a:p>
          <a:p>
            <a:pPr marL="690563" lvl="0">
              <a:lnSpc>
                <a:spcPct val="115000"/>
              </a:lnSpc>
              <a:spcBef>
                <a:spcPts val="0"/>
              </a:spcBef>
              <a:spcAft>
                <a:spcPts val="0"/>
              </a:spcAft>
              <a:buFont typeface="+mj-lt"/>
              <a:buAutoNum type="alphaLcParenR"/>
            </a:pPr>
            <a:r>
              <a:rPr lang="en-US" dirty="0">
                <a:ea typeface="Times New Roman"/>
                <a:cs typeface="Times New Roman"/>
              </a:rPr>
              <a:t>Critical feedback</a:t>
            </a:r>
          </a:p>
          <a:p>
            <a:pPr marL="690563" lvl="0">
              <a:lnSpc>
                <a:spcPct val="115000"/>
              </a:lnSpc>
              <a:spcBef>
                <a:spcPts val="0"/>
              </a:spcBef>
              <a:spcAft>
                <a:spcPts val="0"/>
              </a:spcAft>
              <a:buFont typeface="+mj-lt"/>
              <a:buAutoNum type="alphaLcParenR"/>
            </a:pPr>
            <a:r>
              <a:rPr lang="en-US" dirty="0">
                <a:ea typeface="Times New Roman"/>
                <a:cs typeface="Times New Roman"/>
              </a:rPr>
              <a:t>Feedback from middle management</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 All of it</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It is tempting to only acknowledge feedback that is agreeable. It is important, however, to pay attention to all feedback.</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5192085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8768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tabLst>
                <a:tab pos="576263" algn="l"/>
              </a:tabLst>
            </a:pPr>
            <a:r>
              <a:rPr lang="en-US" dirty="0">
                <a:ea typeface="Times New Roman"/>
                <a:cs typeface="Times New Roman"/>
              </a:rPr>
              <a:t>Which score would you give to an impossible event?</a:t>
            </a:r>
          </a:p>
          <a:p>
            <a:pPr marL="690563" lvl="0">
              <a:lnSpc>
                <a:spcPct val="115000"/>
              </a:lnSpc>
              <a:spcBef>
                <a:spcPts val="0"/>
              </a:spcBef>
              <a:spcAft>
                <a:spcPts val="0"/>
              </a:spcAft>
              <a:buFont typeface="+mj-lt"/>
              <a:buAutoNum type="alphaLcParenR"/>
            </a:pPr>
            <a:r>
              <a:rPr lang="en-US" dirty="0">
                <a:ea typeface="Times New Roman"/>
                <a:cs typeface="Times New Roman"/>
              </a:rPr>
              <a:t>1</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0</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3</a:t>
            </a:r>
          </a:p>
          <a:p>
            <a:pPr marL="690563" lvl="0">
              <a:lnSpc>
                <a:spcPct val="115000"/>
              </a:lnSpc>
              <a:spcBef>
                <a:spcPts val="0"/>
              </a:spcBef>
              <a:spcAft>
                <a:spcPts val="1000"/>
              </a:spcAft>
              <a:buFont typeface="+mj-lt"/>
              <a:buAutoNum type="alphaLcParenR"/>
            </a:pPr>
            <a:r>
              <a:rPr lang="en-US" dirty="0">
                <a:ea typeface="Times New Roman"/>
                <a:cs typeface="Times New Roman"/>
              </a:rPr>
              <a:t>2</a:t>
            </a:r>
          </a:p>
          <a:p>
            <a:pPr marL="347663" indent="0">
              <a:lnSpc>
                <a:spcPct val="115000"/>
              </a:lnSpc>
              <a:spcBef>
                <a:spcPts val="0"/>
              </a:spcBef>
              <a:spcAft>
                <a:spcPts val="1000"/>
              </a:spcAft>
            </a:pPr>
            <a:r>
              <a:rPr lang="en-US" dirty="0">
                <a:solidFill>
                  <a:srgbClr val="FF0000"/>
                </a:solidFill>
                <a:ea typeface="Times New Roman"/>
                <a:cs typeface="Times New Roman"/>
              </a:rPr>
              <a:t>All of the answers are scores on the likelihood scale. An impossible risk is 0. It is rarely used.</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854075" algn="l"/>
              </a:tabLst>
            </a:pPr>
            <a:r>
              <a:rPr lang="en-US" dirty="0">
                <a:ea typeface="Times New Roman"/>
                <a:cs typeface="Times New Roman"/>
              </a:rPr>
              <a:t>Which score would you give to a risk that has a greater than 25% chance of happening?</a:t>
            </a:r>
          </a:p>
          <a:p>
            <a:pPr marL="690563" lvl="0">
              <a:lnSpc>
                <a:spcPct val="115000"/>
              </a:lnSpc>
              <a:spcBef>
                <a:spcPts val="0"/>
              </a:spcBef>
              <a:spcAft>
                <a:spcPts val="0"/>
              </a:spcAft>
              <a:buFont typeface="+mj-lt"/>
              <a:buAutoNum type="alphaLcParenR"/>
            </a:pPr>
            <a:r>
              <a:rPr lang="en-US" dirty="0">
                <a:ea typeface="Times New Roman"/>
                <a:cs typeface="Times New Roman"/>
              </a:rPr>
              <a:t>1</a:t>
            </a:r>
          </a:p>
          <a:p>
            <a:pPr marL="690563" lvl="0">
              <a:lnSpc>
                <a:spcPct val="115000"/>
              </a:lnSpc>
              <a:spcBef>
                <a:spcPts val="0"/>
              </a:spcBef>
              <a:spcAft>
                <a:spcPts val="0"/>
              </a:spcAft>
              <a:buFont typeface="+mj-lt"/>
              <a:buAutoNum type="alphaLcParenR"/>
            </a:pPr>
            <a:r>
              <a:rPr lang="en-US" dirty="0">
                <a:ea typeface="Times New Roman"/>
                <a:cs typeface="Times New Roman"/>
              </a:rPr>
              <a:t>0</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3</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4</a:t>
            </a:r>
          </a:p>
          <a:p>
            <a:pPr marL="347663" marR="0" indent="0">
              <a:lnSpc>
                <a:spcPct val="115000"/>
              </a:lnSpc>
              <a:spcBef>
                <a:spcPts val="0"/>
              </a:spcBef>
              <a:spcAft>
                <a:spcPts val="1000"/>
              </a:spcAft>
            </a:pPr>
            <a:r>
              <a:rPr lang="en-US" dirty="0">
                <a:solidFill>
                  <a:srgbClr val="FF0000"/>
                </a:solidFill>
                <a:ea typeface="Times New Roman"/>
                <a:cs typeface="Times New Roman"/>
              </a:rPr>
              <a:t>All of the answers are scores on the likelihood scale. An event that has over a 25% chance of happening is probable. It is a 3 on the likelihood scale.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5427063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187745571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8768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tabLst>
                <a:tab pos="685800" algn="l"/>
              </a:tabLst>
            </a:pPr>
            <a:r>
              <a:rPr lang="en-US" dirty="0">
                <a:ea typeface="Times New Roman"/>
                <a:cs typeface="Times New Roman"/>
              </a:rPr>
              <a:t>What is the complaint about the machine?</a:t>
            </a:r>
          </a:p>
          <a:p>
            <a:pPr marL="690563" lvl="0">
              <a:lnSpc>
                <a:spcPct val="115000"/>
              </a:lnSpc>
              <a:spcBef>
                <a:spcPts val="0"/>
              </a:spcBef>
              <a:spcAft>
                <a:spcPts val="0"/>
              </a:spcAft>
              <a:buFont typeface="+mj-lt"/>
              <a:buAutoNum type="alphaLcParenR"/>
            </a:pPr>
            <a:r>
              <a:rPr lang="en-US" dirty="0">
                <a:ea typeface="Times New Roman"/>
                <a:cs typeface="Times New Roman"/>
              </a:rPr>
              <a:t>Takes too long to warm up</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Does not shut off properly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It is old</a:t>
            </a:r>
          </a:p>
          <a:p>
            <a:pPr marL="690563" lvl="0">
              <a:lnSpc>
                <a:spcPct val="115000"/>
              </a:lnSpc>
              <a:spcBef>
                <a:spcPts val="0"/>
              </a:spcBef>
              <a:spcAft>
                <a:spcPts val="1000"/>
              </a:spcAft>
              <a:buFont typeface="+mj-lt"/>
              <a:buAutoNum type="alphaLcParenR"/>
            </a:pPr>
            <a:r>
              <a:rPr lang="en-US" dirty="0">
                <a:ea typeface="Times New Roman"/>
                <a:cs typeface="Times New Roman"/>
              </a:rPr>
              <a:t>It is dirty</a:t>
            </a:r>
          </a:p>
          <a:p>
            <a:pPr marL="347663" marR="0" indent="-4763">
              <a:lnSpc>
                <a:spcPct val="115000"/>
              </a:lnSpc>
              <a:spcBef>
                <a:spcPts val="0"/>
              </a:spcBef>
              <a:spcAft>
                <a:spcPts val="1000"/>
              </a:spcAft>
            </a:pPr>
            <a:r>
              <a:rPr lang="en-US" dirty="0">
                <a:solidFill>
                  <a:srgbClr val="FF0000"/>
                </a:solidFill>
                <a:ea typeface="Times New Roman"/>
                <a:cs typeface="Times New Roman"/>
              </a:rPr>
              <a:t>The employee tells Sean that the machine does not shut off properly. This increases the risk for an injury.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685800" algn="l"/>
              </a:tabLst>
            </a:pPr>
            <a:r>
              <a:rPr lang="en-US" dirty="0">
                <a:ea typeface="Times New Roman"/>
                <a:cs typeface="Times New Roman"/>
              </a:rPr>
              <a:t>Why does Sean ignore the complaint about the equipment?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There are no incident reports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He does not trust the employee</a:t>
            </a:r>
          </a:p>
          <a:p>
            <a:pPr marL="690563" lvl="0">
              <a:lnSpc>
                <a:spcPct val="115000"/>
              </a:lnSpc>
              <a:spcBef>
                <a:spcPts val="0"/>
              </a:spcBef>
              <a:spcAft>
                <a:spcPts val="0"/>
              </a:spcAft>
              <a:buFont typeface="+mj-lt"/>
              <a:buAutoNum type="alphaLcParenR"/>
            </a:pPr>
            <a:r>
              <a:rPr lang="en-US" dirty="0">
                <a:ea typeface="Times New Roman"/>
                <a:cs typeface="Times New Roman"/>
              </a:rPr>
              <a:t>He has already inspected the machine</a:t>
            </a:r>
          </a:p>
          <a:p>
            <a:pPr marL="690563" lvl="0">
              <a:lnSpc>
                <a:spcPct val="115000"/>
              </a:lnSpc>
              <a:spcBef>
                <a:spcPts val="0"/>
              </a:spcBef>
              <a:spcAft>
                <a:spcPts val="1000"/>
              </a:spcAft>
              <a:buFont typeface="+mj-lt"/>
              <a:buAutoNum type="alphaLcParenR"/>
            </a:pPr>
            <a:r>
              <a:rPr lang="en-US" dirty="0">
                <a:ea typeface="Times New Roman"/>
                <a:cs typeface="Times New Roman"/>
              </a:rPr>
              <a:t>He used the machine himself</a:t>
            </a:r>
          </a:p>
          <a:p>
            <a:pPr marL="347663" marR="0" indent="-4763">
              <a:lnSpc>
                <a:spcPct val="115000"/>
              </a:lnSpc>
              <a:spcBef>
                <a:spcPts val="0"/>
              </a:spcBef>
              <a:spcAft>
                <a:spcPts val="1000"/>
              </a:spcAft>
            </a:pPr>
            <a:r>
              <a:rPr lang="en-US" dirty="0">
                <a:solidFill>
                  <a:srgbClr val="FF0000"/>
                </a:solidFill>
                <a:ea typeface="Times New Roman"/>
                <a:cs typeface="Times New Roman"/>
              </a:rPr>
              <a:t>Sean ignores the complaint. He points out that the piece of equipment had no recent incident reports.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0167173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Autofit/>
          </a:bodyPr>
          <a:lstStyle/>
          <a:p>
            <a:r>
              <a:rPr lang="en-US" dirty="0"/>
              <a:t>Module Three: Seeking Out Problems Before They Happen (I)</a:t>
            </a:r>
          </a:p>
        </p:txBody>
      </p:sp>
      <p:sp>
        <p:nvSpPr>
          <p:cNvPr id="1434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sz="2800" i="1" dirty="0">
                <a:latin typeface="+mj-lt"/>
                <a:ea typeface="Times New Roman"/>
                <a:cs typeface="Times New Roman"/>
              </a:rPr>
              <a:t>Take calculated risks. This is quite different from being rash.</a:t>
            </a:r>
            <a:endParaRPr lang="en-US" sz="2800" dirty="0">
              <a:latin typeface="+mj-lt"/>
              <a:ea typeface="Times New Roman"/>
              <a:cs typeface="Times New Roman"/>
            </a:endParaRPr>
          </a:p>
          <a:p>
            <a:pPr algn="ctr">
              <a:spcBef>
                <a:spcPts val="0"/>
              </a:spcBef>
              <a:spcAft>
                <a:spcPts val="1000"/>
              </a:spcAft>
            </a:pPr>
            <a:br>
              <a:rPr lang="en-US" sz="2800" dirty="0">
                <a:latin typeface="+mj-lt"/>
                <a:ea typeface="Times New Roman"/>
                <a:cs typeface="Times New Roman"/>
              </a:rPr>
            </a:br>
            <a:r>
              <a:rPr lang="en-US" sz="2800" b="1" i="1" dirty="0">
                <a:latin typeface="+mj-lt"/>
                <a:ea typeface="Times New Roman"/>
                <a:cs typeface="Times New Roman"/>
              </a:rPr>
              <a:t>General George Patton</a:t>
            </a:r>
            <a:endParaRPr lang="en-US" sz="2800" dirty="0">
              <a:latin typeface="+mj-lt"/>
              <a:ea typeface="Times New Roman"/>
              <a:cs typeface="Times New Roman"/>
            </a:endParaRPr>
          </a:p>
          <a:p>
            <a:endParaRPr lang="en-US" sz="2800" dirty="0">
              <a:latin typeface="+mj-lt"/>
            </a:endParaRPr>
          </a:p>
        </p:txBody>
      </p:sp>
      <p:sp>
        <p:nvSpPr>
          <p:cNvPr id="14339" name="Content Placeholder 2"/>
          <p:cNvSpPr>
            <a:spLocks noGrp="1"/>
          </p:cNvSpPr>
          <p:nvPr>
            <p:ph type="body" sz="quarter" idx="11"/>
          </p:nvPr>
        </p:nvSpPr>
        <p:spPr/>
        <p:txBody>
          <a:bodyPr>
            <a:normAutofit/>
          </a:bodyPr>
          <a:lstStyle/>
          <a:p>
            <a:r>
              <a:rPr lang="en-US" dirty="0"/>
              <a:t>The purpose of a risk assessment is to seek out problems before they happen. This allows you to prevent accidents and emergencies, or you can at least be better prepared when emergency situations do occur. This requires and understanding of the business and vigilance.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7B9B5C7B-A386-453A-AE55-62548DFC0F3E}"/>
              </a:ext>
            </a:extLst>
          </p:cNvPr>
          <p:cNvSpPr>
            <a:spLocks noGrp="1"/>
          </p:cNvSpPr>
          <p:nvPr>
            <p:ph sz="quarter" idx="11"/>
          </p:nvPr>
        </p:nvSpPr>
        <p:spPr/>
        <p:txBody>
          <a:bodyPr/>
          <a:lstStyle/>
          <a:p>
            <a:endParaRPr lang="en-US"/>
          </a:p>
        </p:txBody>
      </p:sp>
      <p:sp>
        <p:nvSpPr>
          <p:cNvPr id="15362" name="Title 1"/>
          <p:cNvSpPr>
            <a:spLocks noGrp="1"/>
          </p:cNvSpPr>
          <p:nvPr>
            <p:ph type="title"/>
          </p:nvPr>
        </p:nvSpPr>
        <p:spPr/>
        <p:txBody>
          <a:bodyPr/>
          <a:lstStyle/>
          <a:p>
            <a:r>
              <a:rPr lang="en-US" dirty="0"/>
              <a:t>Unique to Your Business</a:t>
            </a:r>
          </a:p>
        </p:txBody>
      </p:sp>
      <p:grpSp>
        <p:nvGrpSpPr>
          <p:cNvPr id="3" name="Group 2">
            <a:extLst>
              <a:ext uri="{FF2B5EF4-FFF2-40B4-BE49-F238E27FC236}">
                <a16:creationId xmlns:a16="http://schemas.microsoft.com/office/drawing/2014/main" id="{586B8159-970A-4244-B748-1C1220D954C3}"/>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AF2B22E0-4D39-4680-8038-23FF06C6AA4B}"/>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5200" b="0" kern="1200" dirty="0"/>
                <a:t>Physical Risks</a:t>
              </a:r>
            </a:p>
          </p:txBody>
        </p:sp>
        <p:sp>
          <p:nvSpPr>
            <p:cNvPr id="5" name="Freeform: Shape 4">
              <a:extLst>
                <a:ext uri="{FF2B5EF4-FFF2-40B4-BE49-F238E27FC236}">
                  <a16:creationId xmlns:a16="http://schemas.microsoft.com/office/drawing/2014/main" id="{296F1D7E-95D7-452B-B4BB-0FA3AAD35E11}"/>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5200" b="0" kern="1200" dirty="0"/>
                <a:t>Location Risks</a:t>
              </a:r>
            </a:p>
          </p:txBody>
        </p:sp>
        <p:sp>
          <p:nvSpPr>
            <p:cNvPr id="6" name="Freeform: Shape 5">
              <a:extLst>
                <a:ext uri="{FF2B5EF4-FFF2-40B4-BE49-F238E27FC236}">
                  <a16:creationId xmlns:a16="http://schemas.microsoft.com/office/drawing/2014/main" id="{9153B80D-523F-4F61-8BD3-F3B52D70DBC8}"/>
                </a:ext>
              </a:extLst>
            </p:cNvPr>
            <p:cNvSpPr/>
            <p:nvPr/>
          </p:nvSpPr>
          <p:spPr>
            <a:xfrm>
              <a:off x="918105"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5200" b="0" kern="1200" dirty="0"/>
                <a:t>Human Risks</a:t>
              </a:r>
            </a:p>
          </p:txBody>
        </p:sp>
        <p:sp>
          <p:nvSpPr>
            <p:cNvPr id="7" name="Freeform: Shape 6">
              <a:extLst>
                <a:ext uri="{FF2B5EF4-FFF2-40B4-BE49-F238E27FC236}">
                  <a16:creationId xmlns:a16="http://schemas.microsoft.com/office/drawing/2014/main" id="{40D399AF-463B-47F6-90E2-B81198B0C206}"/>
                </a:ext>
              </a:extLst>
            </p:cNvPr>
            <p:cNvSpPr/>
            <p:nvPr/>
          </p:nvSpPr>
          <p:spPr>
            <a:xfrm>
              <a:off x="4745994"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5200" b="0" kern="1200" dirty="0"/>
                <a:t>Technology Risks</a:t>
              </a: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6590A381-1CFE-4D35-B13C-8081B6DE03E6}"/>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lstStyle/>
          <a:p>
            <a:r>
              <a:rPr lang="en-US" dirty="0"/>
              <a:t>Walk Around</a:t>
            </a:r>
          </a:p>
        </p:txBody>
      </p:sp>
      <p:grpSp>
        <p:nvGrpSpPr>
          <p:cNvPr id="3" name="Group 2">
            <a:extLst>
              <a:ext uri="{FF2B5EF4-FFF2-40B4-BE49-F238E27FC236}">
                <a16:creationId xmlns:a16="http://schemas.microsoft.com/office/drawing/2014/main" id="{6CA42A9B-5EF1-4875-9210-B6F372B6ADE1}"/>
              </a:ext>
            </a:extLst>
          </p:cNvPr>
          <p:cNvGrpSpPr/>
          <p:nvPr/>
        </p:nvGrpSpPr>
        <p:grpSpPr>
          <a:xfrm>
            <a:off x="457200" y="1602641"/>
            <a:ext cx="8229600" cy="4521079"/>
            <a:chOff x="457200" y="1602641"/>
            <a:chExt cx="8229600" cy="4521079"/>
          </a:xfrm>
        </p:grpSpPr>
        <p:sp>
          <p:nvSpPr>
            <p:cNvPr id="4" name="Freeform: Shape 3">
              <a:extLst>
                <a:ext uri="{FF2B5EF4-FFF2-40B4-BE49-F238E27FC236}">
                  <a16:creationId xmlns:a16="http://schemas.microsoft.com/office/drawing/2014/main" id="{934DE43B-63A0-4470-9961-CD709188AEC5}"/>
                </a:ext>
              </a:extLst>
            </p:cNvPr>
            <p:cNvSpPr/>
            <p:nvPr/>
          </p:nvSpPr>
          <p:spPr>
            <a:xfrm>
              <a:off x="457200" y="1602641"/>
              <a:ext cx="8229600" cy="1498776"/>
            </a:xfrm>
            <a:custGeom>
              <a:avLst/>
              <a:gdLst>
                <a:gd name="connsiteX0" fmla="*/ 0 w 8229600"/>
                <a:gd name="connsiteY0" fmla="*/ 249801 h 1498776"/>
                <a:gd name="connsiteX1" fmla="*/ 249801 w 8229600"/>
                <a:gd name="connsiteY1" fmla="*/ 0 h 1498776"/>
                <a:gd name="connsiteX2" fmla="*/ 7979799 w 8229600"/>
                <a:gd name="connsiteY2" fmla="*/ 0 h 1498776"/>
                <a:gd name="connsiteX3" fmla="*/ 8229600 w 8229600"/>
                <a:gd name="connsiteY3" fmla="*/ 249801 h 1498776"/>
                <a:gd name="connsiteX4" fmla="*/ 8229600 w 8229600"/>
                <a:gd name="connsiteY4" fmla="*/ 1248975 h 1498776"/>
                <a:gd name="connsiteX5" fmla="*/ 7979799 w 8229600"/>
                <a:gd name="connsiteY5" fmla="*/ 1498776 h 1498776"/>
                <a:gd name="connsiteX6" fmla="*/ 249801 w 8229600"/>
                <a:gd name="connsiteY6" fmla="*/ 1498776 h 1498776"/>
                <a:gd name="connsiteX7" fmla="*/ 0 w 8229600"/>
                <a:gd name="connsiteY7" fmla="*/ 1248975 h 1498776"/>
                <a:gd name="connsiteX8" fmla="*/ 0 w 8229600"/>
                <a:gd name="connsiteY8" fmla="*/ 249801 h 1498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98776">
                  <a:moveTo>
                    <a:pt x="0" y="249801"/>
                  </a:moveTo>
                  <a:cubicBezTo>
                    <a:pt x="0" y="111840"/>
                    <a:pt x="111840" y="0"/>
                    <a:pt x="249801" y="0"/>
                  </a:cubicBezTo>
                  <a:lnTo>
                    <a:pt x="7979799" y="0"/>
                  </a:lnTo>
                  <a:cubicBezTo>
                    <a:pt x="8117760" y="0"/>
                    <a:pt x="8229600" y="111840"/>
                    <a:pt x="8229600" y="249801"/>
                  </a:cubicBezTo>
                  <a:lnTo>
                    <a:pt x="8229600" y="1248975"/>
                  </a:lnTo>
                  <a:cubicBezTo>
                    <a:pt x="8229600" y="1386936"/>
                    <a:pt x="8117760" y="1498776"/>
                    <a:pt x="7979799" y="1498776"/>
                  </a:cubicBezTo>
                  <a:lnTo>
                    <a:pt x="249801" y="1498776"/>
                  </a:lnTo>
                  <a:cubicBezTo>
                    <a:pt x="111840" y="1498776"/>
                    <a:pt x="0" y="1386936"/>
                    <a:pt x="0" y="1248975"/>
                  </a:cubicBezTo>
                  <a:lnTo>
                    <a:pt x="0" y="249801"/>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40804" tIns="240804" rIns="240804" bIns="240804" numCol="1" spcCol="1270" anchor="ctr" anchorCtr="0">
              <a:noAutofit/>
            </a:bodyPr>
            <a:lstStyle/>
            <a:p>
              <a:pPr marL="0" lvl="0" indent="0" algn="l" defTabSz="1955800">
                <a:lnSpc>
                  <a:spcPct val="90000"/>
                </a:lnSpc>
                <a:spcBef>
                  <a:spcPct val="0"/>
                </a:spcBef>
                <a:spcAft>
                  <a:spcPct val="35000"/>
                </a:spcAft>
                <a:buNone/>
              </a:pPr>
              <a:r>
                <a:rPr lang="en-US" sz="4400" kern="1200" dirty="0"/>
                <a:t>How tools are used</a:t>
              </a:r>
            </a:p>
          </p:txBody>
        </p:sp>
        <p:sp>
          <p:nvSpPr>
            <p:cNvPr id="5" name="Freeform: Shape 4">
              <a:extLst>
                <a:ext uri="{FF2B5EF4-FFF2-40B4-BE49-F238E27FC236}">
                  <a16:creationId xmlns:a16="http://schemas.microsoft.com/office/drawing/2014/main" id="{F9C098C1-2964-48EB-B7B3-36992FD09AFE}"/>
                </a:ext>
              </a:extLst>
            </p:cNvPr>
            <p:cNvSpPr/>
            <p:nvPr/>
          </p:nvSpPr>
          <p:spPr>
            <a:xfrm>
              <a:off x="457200" y="3113793"/>
              <a:ext cx="8229600" cy="1498776"/>
            </a:xfrm>
            <a:custGeom>
              <a:avLst/>
              <a:gdLst>
                <a:gd name="connsiteX0" fmla="*/ 0 w 8229600"/>
                <a:gd name="connsiteY0" fmla="*/ 249801 h 1498776"/>
                <a:gd name="connsiteX1" fmla="*/ 249801 w 8229600"/>
                <a:gd name="connsiteY1" fmla="*/ 0 h 1498776"/>
                <a:gd name="connsiteX2" fmla="*/ 7979799 w 8229600"/>
                <a:gd name="connsiteY2" fmla="*/ 0 h 1498776"/>
                <a:gd name="connsiteX3" fmla="*/ 8229600 w 8229600"/>
                <a:gd name="connsiteY3" fmla="*/ 249801 h 1498776"/>
                <a:gd name="connsiteX4" fmla="*/ 8229600 w 8229600"/>
                <a:gd name="connsiteY4" fmla="*/ 1248975 h 1498776"/>
                <a:gd name="connsiteX5" fmla="*/ 7979799 w 8229600"/>
                <a:gd name="connsiteY5" fmla="*/ 1498776 h 1498776"/>
                <a:gd name="connsiteX6" fmla="*/ 249801 w 8229600"/>
                <a:gd name="connsiteY6" fmla="*/ 1498776 h 1498776"/>
                <a:gd name="connsiteX7" fmla="*/ 0 w 8229600"/>
                <a:gd name="connsiteY7" fmla="*/ 1248975 h 1498776"/>
                <a:gd name="connsiteX8" fmla="*/ 0 w 8229600"/>
                <a:gd name="connsiteY8" fmla="*/ 249801 h 1498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98776">
                  <a:moveTo>
                    <a:pt x="0" y="249801"/>
                  </a:moveTo>
                  <a:cubicBezTo>
                    <a:pt x="0" y="111840"/>
                    <a:pt x="111840" y="0"/>
                    <a:pt x="249801" y="0"/>
                  </a:cubicBezTo>
                  <a:lnTo>
                    <a:pt x="7979799" y="0"/>
                  </a:lnTo>
                  <a:cubicBezTo>
                    <a:pt x="8117760" y="0"/>
                    <a:pt x="8229600" y="111840"/>
                    <a:pt x="8229600" y="249801"/>
                  </a:cubicBezTo>
                  <a:lnTo>
                    <a:pt x="8229600" y="1248975"/>
                  </a:lnTo>
                  <a:cubicBezTo>
                    <a:pt x="8229600" y="1386936"/>
                    <a:pt x="8117760" y="1498776"/>
                    <a:pt x="7979799" y="1498776"/>
                  </a:cubicBezTo>
                  <a:lnTo>
                    <a:pt x="249801" y="1498776"/>
                  </a:lnTo>
                  <a:cubicBezTo>
                    <a:pt x="111840" y="1498776"/>
                    <a:pt x="0" y="1386936"/>
                    <a:pt x="0" y="1248975"/>
                  </a:cubicBezTo>
                  <a:lnTo>
                    <a:pt x="0" y="249801"/>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40804" tIns="240804" rIns="240804" bIns="240804" numCol="1" spcCol="1270" anchor="ctr" anchorCtr="0">
              <a:noAutofit/>
            </a:bodyPr>
            <a:lstStyle/>
            <a:p>
              <a:pPr marL="0" lvl="0" indent="0" algn="l" defTabSz="1955800">
                <a:lnSpc>
                  <a:spcPct val="90000"/>
                </a:lnSpc>
                <a:spcBef>
                  <a:spcPct val="0"/>
                </a:spcBef>
                <a:spcAft>
                  <a:spcPct val="35000"/>
                </a:spcAft>
                <a:buNone/>
              </a:pPr>
              <a:r>
                <a:rPr lang="en-US" sz="4400" kern="1200" dirty="0"/>
                <a:t>Different methods used to complete tasks</a:t>
              </a:r>
            </a:p>
          </p:txBody>
        </p:sp>
        <p:sp>
          <p:nvSpPr>
            <p:cNvPr id="6" name="Freeform: Shape 5">
              <a:extLst>
                <a:ext uri="{FF2B5EF4-FFF2-40B4-BE49-F238E27FC236}">
                  <a16:creationId xmlns:a16="http://schemas.microsoft.com/office/drawing/2014/main" id="{F062389D-7B0D-4291-853D-5841811078F7}"/>
                </a:ext>
              </a:extLst>
            </p:cNvPr>
            <p:cNvSpPr/>
            <p:nvPr/>
          </p:nvSpPr>
          <p:spPr>
            <a:xfrm>
              <a:off x="457200" y="4624944"/>
              <a:ext cx="8229600" cy="1498776"/>
            </a:xfrm>
            <a:custGeom>
              <a:avLst/>
              <a:gdLst>
                <a:gd name="connsiteX0" fmla="*/ 0 w 8229600"/>
                <a:gd name="connsiteY0" fmla="*/ 249801 h 1498776"/>
                <a:gd name="connsiteX1" fmla="*/ 249801 w 8229600"/>
                <a:gd name="connsiteY1" fmla="*/ 0 h 1498776"/>
                <a:gd name="connsiteX2" fmla="*/ 7979799 w 8229600"/>
                <a:gd name="connsiteY2" fmla="*/ 0 h 1498776"/>
                <a:gd name="connsiteX3" fmla="*/ 8229600 w 8229600"/>
                <a:gd name="connsiteY3" fmla="*/ 249801 h 1498776"/>
                <a:gd name="connsiteX4" fmla="*/ 8229600 w 8229600"/>
                <a:gd name="connsiteY4" fmla="*/ 1248975 h 1498776"/>
                <a:gd name="connsiteX5" fmla="*/ 7979799 w 8229600"/>
                <a:gd name="connsiteY5" fmla="*/ 1498776 h 1498776"/>
                <a:gd name="connsiteX6" fmla="*/ 249801 w 8229600"/>
                <a:gd name="connsiteY6" fmla="*/ 1498776 h 1498776"/>
                <a:gd name="connsiteX7" fmla="*/ 0 w 8229600"/>
                <a:gd name="connsiteY7" fmla="*/ 1248975 h 1498776"/>
                <a:gd name="connsiteX8" fmla="*/ 0 w 8229600"/>
                <a:gd name="connsiteY8" fmla="*/ 249801 h 1498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98776">
                  <a:moveTo>
                    <a:pt x="0" y="249801"/>
                  </a:moveTo>
                  <a:cubicBezTo>
                    <a:pt x="0" y="111840"/>
                    <a:pt x="111840" y="0"/>
                    <a:pt x="249801" y="0"/>
                  </a:cubicBezTo>
                  <a:lnTo>
                    <a:pt x="7979799" y="0"/>
                  </a:lnTo>
                  <a:cubicBezTo>
                    <a:pt x="8117760" y="0"/>
                    <a:pt x="8229600" y="111840"/>
                    <a:pt x="8229600" y="249801"/>
                  </a:cubicBezTo>
                  <a:lnTo>
                    <a:pt x="8229600" y="1248975"/>
                  </a:lnTo>
                  <a:cubicBezTo>
                    <a:pt x="8229600" y="1386936"/>
                    <a:pt x="8117760" y="1498776"/>
                    <a:pt x="7979799" y="1498776"/>
                  </a:cubicBezTo>
                  <a:lnTo>
                    <a:pt x="249801" y="1498776"/>
                  </a:lnTo>
                  <a:cubicBezTo>
                    <a:pt x="111840" y="1498776"/>
                    <a:pt x="0" y="1386936"/>
                    <a:pt x="0" y="1248975"/>
                  </a:cubicBezTo>
                  <a:lnTo>
                    <a:pt x="0" y="249801"/>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40804" tIns="240804" rIns="240804" bIns="240804" numCol="1" spcCol="1270" anchor="ctr" anchorCtr="0">
              <a:noAutofit/>
            </a:bodyPr>
            <a:lstStyle/>
            <a:p>
              <a:pPr marL="0" lvl="0" indent="0" algn="l" defTabSz="1955800">
                <a:lnSpc>
                  <a:spcPct val="90000"/>
                </a:lnSpc>
                <a:spcBef>
                  <a:spcPct val="0"/>
                </a:spcBef>
                <a:spcAft>
                  <a:spcPct val="35000"/>
                </a:spcAft>
                <a:buNone/>
              </a:pPr>
              <a:r>
                <a:rPr lang="en-US" sz="4400" kern="1200" dirty="0"/>
                <a:t>Materials used</a:t>
              </a: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2F8E41DF-EB61-485A-B9FE-58E165AD8413}"/>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lstStyle/>
          <a:p>
            <a:r>
              <a:rPr lang="en-US" dirty="0"/>
              <a:t>Long Term and Short Term</a:t>
            </a:r>
          </a:p>
        </p:txBody>
      </p:sp>
      <p:grpSp>
        <p:nvGrpSpPr>
          <p:cNvPr id="3" name="Group 2">
            <a:extLst>
              <a:ext uri="{FF2B5EF4-FFF2-40B4-BE49-F238E27FC236}">
                <a16:creationId xmlns:a16="http://schemas.microsoft.com/office/drawing/2014/main" id="{84319195-91D5-46B6-8E50-122181179833}"/>
              </a:ext>
            </a:extLst>
          </p:cNvPr>
          <p:cNvGrpSpPr/>
          <p:nvPr/>
        </p:nvGrpSpPr>
        <p:grpSpPr>
          <a:xfrm>
            <a:off x="457200" y="1600998"/>
            <a:ext cx="8229600" cy="4524364"/>
            <a:chOff x="457200" y="1600998"/>
            <a:chExt cx="8229600" cy="4524364"/>
          </a:xfrm>
        </p:grpSpPr>
        <p:sp>
          <p:nvSpPr>
            <p:cNvPr id="4" name="Freeform: Shape 3">
              <a:extLst>
                <a:ext uri="{FF2B5EF4-FFF2-40B4-BE49-F238E27FC236}">
                  <a16:creationId xmlns:a16="http://schemas.microsoft.com/office/drawing/2014/main" id="{EE45D7F9-A320-4277-BD05-1F0457B7D18D}"/>
                </a:ext>
              </a:extLst>
            </p:cNvPr>
            <p:cNvSpPr/>
            <p:nvPr/>
          </p:nvSpPr>
          <p:spPr>
            <a:xfrm>
              <a:off x="457200" y="5007131"/>
              <a:ext cx="8229600" cy="1118231"/>
            </a:xfrm>
            <a:custGeom>
              <a:avLst/>
              <a:gdLst>
                <a:gd name="connsiteX0" fmla="*/ 0 w 8229600"/>
                <a:gd name="connsiteY0" fmla="*/ 0 h 1118231"/>
                <a:gd name="connsiteX1" fmla="*/ 8229600 w 8229600"/>
                <a:gd name="connsiteY1" fmla="*/ 0 h 1118231"/>
                <a:gd name="connsiteX2" fmla="*/ 8229600 w 8229600"/>
                <a:gd name="connsiteY2" fmla="*/ 1118231 h 1118231"/>
                <a:gd name="connsiteX3" fmla="*/ 0 w 8229600"/>
                <a:gd name="connsiteY3" fmla="*/ 1118231 h 1118231"/>
                <a:gd name="connsiteX4" fmla="*/ 0 w 8229600"/>
                <a:gd name="connsiteY4" fmla="*/ 0 h 1118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118231">
                  <a:moveTo>
                    <a:pt x="0" y="0"/>
                  </a:moveTo>
                  <a:lnTo>
                    <a:pt x="8229600" y="0"/>
                  </a:lnTo>
                  <a:lnTo>
                    <a:pt x="8229600" y="1118231"/>
                  </a:lnTo>
                  <a:lnTo>
                    <a:pt x="0" y="1118231"/>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kern="1200" dirty="0"/>
                <a:t>Develop over time</a:t>
              </a:r>
            </a:p>
          </p:txBody>
        </p:sp>
        <p:sp>
          <p:nvSpPr>
            <p:cNvPr id="5" name="Freeform: Shape 4">
              <a:extLst>
                <a:ext uri="{FF2B5EF4-FFF2-40B4-BE49-F238E27FC236}">
                  <a16:creationId xmlns:a16="http://schemas.microsoft.com/office/drawing/2014/main" id="{93B93D58-969A-44A8-8543-02C747C8B030}"/>
                </a:ext>
              </a:extLst>
            </p:cNvPr>
            <p:cNvSpPr/>
            <p:nvPr/>
          </p:nvSpPr>
          <p:spPr>
            <a:xfrm rot="21600000">
              <a:off x="457200" y="3304064"/>
              <a:ext cx="8229600" cy="1719840"/>
            </a:xfrm>
            <a:custGeom>
              <a:avLst/>
              <a:gdLst>
                <a:gd name="connsiteX0" fmla="*/ 0 w 8229600"/>
                <a:gd name="connsiteY0" fmla="*/ 602339 h 1719839"/>
                <a:gd name="connsiteX1" fmla="*/ 3899820 w 8229600"/>
                <a:gd name="connsiteY1" fmla="*/ 602339 h 1719839"/>
                <a:gd name="connsiteX2" fmla="*/ 3899820 w 8229600"/>
                <a:gd name="connsiteY2" fmla="*/ 429960 h 1719839"/>
                <a:gd name="connsiteX3" fmla="*/ 3684840 w 8229600"/>
                <a:gd name="connsiteY3" fmla="*/ 429960 h 1719839"/>
                <a:gd name="connsiteX4" fmla="*/ 4114800 w 8229600"/>
                <a:gd name="connsiteY4" fmla="*/ 0 h 1719839"/>
                <a:gd name="connsiteX5" fmla="*/ 4544760 w 8229600"/>
                <a:gd name="connsiteY5" fmla="*/ 429960 h 1719839"/>
                <a:gd name="connsiteX6" fmla="*/ 4329780 w 8229600"/>
                <a:gd name="connsiteY6" fmla="*/ 429960 h 1719839"/>
                <a:gd name="connsiteX7" fmla="*/ 4329780 w 8229600"/>
                <a:gd name="connsiteY7" fmla="*/ 602339 h 1719839"/>
                <a:gd name="connsiteX8" fmla="*/ 8229600 w 8229600"/>
                <a:gd name="connsiteY8" fmla="*/ 602339 h 1719839"/>
                <a:gd name="connsiteX9" fmla="*/ 8229600 w 8229600"/>
                <a:gd name="connsiteY9" fmla="*/ 1719839 h 1719839"/>
                <a:gd name="connsiteX10" fmla="*/ 0 w 8229600"/>
                <a:gd name="connsiteY10" fmla="*/ 1719839 h 1719839"/>
                <a:gd name="connsiteX11" fmla="*/ 0 w 8229600"/>
                <a:gd name="connsiteY11" fmla="*/ 602339 h 171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719839">
                  <a:moveTo>
                    <a:pt x="8229600" y="1117500"/>
                  </a:moveTo>
                  <a:lnTo>
                    <a:pt x="4329780" y="1117500"/>
                  </a:lnTo>
                  <a:lnTo>
                    <a:pt x="4329780" y="1289879"/>
                  </a:lnTo>
                  <a:lnTo>
                    <a:pt x="4544760" y="1289879"/>
                  </a:lnTo>
                  <a:lnTo>
                    <a:pt x="4114800" y="1719838"/>
                  </a:lnTo>
                  <a:lnTo>
                    <a:pt x="3684840" y="1289879"/>
                  </a:lnTo>
                  <a:lnTo>
                    <a:pt x="3899820" y="1289879"/>
                  </a:lnTo>
                  <a:lnTo>
                    <a:pt x="3899820" y="1117500"/>
                  </a:lnTo>
                  <a:lnTo>
                    <a:pt x="0" y="1117500"/>
                  </a:lnTo>
                  <a:lnTo>
                    <a:pt x="0" y="1"/>
                  </a:lnTo>
                  <a:lnTo>
                    <a:pt x="8229600" y="1"/>
                  </a:lnTo>
                  <a:lnTo>
                    <a:pt x="8229600" y="111750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77367" tIns="277369" rIns="277368" bIns="879707" numCol="1" spcCol="1270" anchor="ctr" anchorCtr="0">
              <a:noAutofit/>
            </a:bodyPr>
            <a:lstStyle/>
            <a:p>
              <a:pPr marL="0" lvl="0" indent="0" algn="ctr" defTabSz="1733550">
                <a:lnSpc>
                  <a:spcPct val="90000"/>
                </a:lnSpc>
                <a:spcBef>
                  <a:spcPct val="0"/>
                </a:spcBef>
                <a:spcAft>
                  <a:spcPct val="35000"/>
                </a:spcAft>
                <a:buNone/>
              </a:pPr>
              <a:r>
                <a:rPr lang="en-US" sz="3900" kern="1200" dirty="0"/>
                <a:t>Long term can be easy to miss</a:t>
              </a:r>
            </a:p>
          </p:txBody>
        </p:sp>
        <p:sp>
          <p:nvSpPr>
            <p:cNvPr id="6" name="Freeform: Shape 5">
              <a:extLst>
                <a:ext uri="{FF2B5EF4-FFF2-40B4-BE49-F238E27FC236}">
                  <a16:creationId xmlns:a16="http://schemas.microsoft.com/office/drawing/2014/main" id="{BD78189E-C979-4044-A452-3BE743BFB4A5}"/>
                </a:ext>
              </a:extLst>
            </p:cNvPr>
            <p:cNvSpPr/>
            <p:nvPr/>
          </p:nvSpPr>
          <p:spPr>
            <a:xfrm rot="21600000">
              <a:off x="457200" y="1600998"/>
              <a:ext cx="8229600" cy="1719841"/>
            </a:xfrm>
            <a:custGeom>
              <a:avLst/>
              <a:gdLst>
                <a:gd name="connsiteX0" fmla="*/ 0 w 8229600"/>
                <a:gd name="connsiteY0" fmla="*/ 602339 h 1719839"/>
                <a:gd name="connsiteX1" fmla="*/ 3899820 w 8229600"/>
                <a:gd name="connsiteY1" fmla="*/ 602339 h 1719839"/>
                <a:gd name="connsiteX2" fmla="*/ 3899820 w 8229600"/>
                <a:gd name="connsiteY2" fmla="*/ 429960 h 1719839"/>
                <a:gd name="connsiteX3" fmla="*/ 3684840 w 8229600"/>
                <a:gd name="connsiteY3" fmla="*/ 429960 h 1719839"/>
                <a:gd name="connsiteX4" fmla="*/ 4114800 w 8229600"/>
                <a:gd name="connsiteY4" fmla="*/ 0 h 1719839"/>
                <a:gd name="connsiteX5" fmla="*/ 4544760 w 8229600"/>
                <a:gd name="connsiteY5" fmla="*/ 429960 h 1719839"/>
                <a:gd name="connsiteX6" fmla="*/ 4329780 w 8229600"/>
                <a:gd name="connsiteY6" fmla="*/ 429960 h 1719839"/>
                <a:gd name="connsiteX7" fmla="*/ 4329780 w 8229600"/>
                <a:gd name="connsiteY7" fmla="*/ 602339 h 1719839"/>
                <a:gd name="connsiteX8" fmla="*/ 8229600 w 8229600"/>
                <a:gd name="connsiteY8" fmla="*/ 602339 h 1719839"/>
                <a:gd name="connsiteX9" fmla="*/ 8229600 w 8229600"/>
                <a:gd name="connsiteY9" fmla="*/ 1719839 h 1719839"/>
                <a:gd name="connsiteX10" fmla="*/ 0 w 8229600"/>
                <a:gd name="connsiteY10" fmla="*/ 1719839 h 1719839"/>
                <a:gd name="connsiteX11" fmla="*/ 0 w 8229600"/>
                <a:gd name="connsiteY11" fmla="*/ 602339 h 171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719839">
                  <a:moveTo>
                    <a:pt x="8229600" y="1117500"/>
                  </a:moveTo>
                  <a:lnTo>
                    <a:pt x="4329780" y="1117500"/>
                  </a:lnTo>
                  <a:lnTo>
                    <a:pt x="4329780" y="1289879"/>
                  </a:lnTo>
                  <a:lnTo>
                    <a:pt x="4544760" y="1289879"/>
                  </a:lnTo>
                  <a:lnTo>
                    <a:pt x="4114800" y="1719838"/>
                  </a:lnTo>
                  <a:lnTo>
                    <a:pt x="3684840" y="1289879"/>
                  </a:lnTo>
                  <a:lnTo>
                    <a:pt x="3899820" y="1289879"/>
                  </a:lnTo>
                  <a:lnTo>
                    <a:pt x="3899820" y="1117500"/>
                  </a:lnTo>
                  <a:lnTo>
                    <a:pt x="0" y="1117500"/>
                  </a:lnTo>
                  <a:lnTo>
                    <a:pt x="0" y="1"/>
                  </a:lnTo>
                  <a:lnTo>
                    <a:pt x="8229600" y="1"/>
                  </a:lnTo>
                  <a:lnTo>
                    <a:pt x="8229600" y="111750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77367" tIns="277369" rIns="277368" bIns="879708" numCol="1" spcCol="1270" anchor="ctr" anchorCtr="0">
              <a:noAutofit/>
            </a:bodyPr>
            <a:lstStyle/>
            <a:p>
              <a:pPr marL="0" lvl="0" indent="0" algn="ctr" defTabSz="1733550">
                <a:lnSpc>
                  <a:spcPct val="90000"/>
                </a:lnSpc>
                <a:spcBef>
                  <a:spcPct val="0"/>
                </a:spcBef>
                <a:spcAft>
                  <a:spcPct val="35000"/>
                </a:spcAft>
                <a:buNone/>
              </a:pPr>
              <a:r>
                <a:rPr lang="en-US" sz="3900" kern="1200" dirty="0"/>
                <a:t>Immediate consequences</a:t>
              </a:r>
            </a:p>
          </p:txBody>
        </p:sp>
      </p:grpSp>
    </p:spTree>
    <p:extLst>
      <p:ext uri="{BB962C8B-B14F-4D97-AF65-F5344CB8AC3E}">
        <p14:creationId xmlns:p14="http://schemas.microsoft.com/office/powerpoint/2010/main" val="31761516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4532B294-A7E2-468F-95C3-168714FCC50E}"/>
              </a:ext>
            </a:extLst>
          </p:cNvPr>
          <p:cNvSpPr>
            <a:spLocks noGrp="1"/>
          </p:cNvSpPr>
          <p:nvPr>
            <p:ph sz="quarter" idx="11"/>
          </p:nvPr>
        </p:nvSpPr>
        <p:spPr/>
        <p:txBody>
          <a:bodyPr/>
          <a:lstStyle/>
          <a:p>
            <a:endParaRPr lang="en-US"/>
          </a:p>
        </p:txBody>
      </p:sp>
      <p:sp>
        <p:nvSpPr>
          <p:cNvPr id="15362" name="Title 1"/>
          <p:cNvSpPr>
            <a:spLocks noGrp="1"/>
          </p:cNvSpPr>
          <p:nvPr>
            <p:ph type="title"/>
          </p:nvPr>
        </p:nvSpPr>
        <p:spPr/>
        <p:txBody>
          <a:bodyPr/>
          <a:lstStyle/>
          <a:p>
            <a:r>
              <a:rPr lang="en-US" dirty="0"/>
              <a:t>Common Issues</a:t>
            </a:r>
          </a:p>
        </p:txBody>
      </p:sp>
      <p:grpSp>
        <p:nvGrpSpPr>
          <p:cNvPr id="3" name="Group 2">
            <a:extLst>
              <a:ext uri="{FF2B5EF4-FFF2-40B4-BE49-F238E27FC236}">
                <a16:creationId xmlns:a16="http://schemas.microsoft.com/office/drawing/2014/main" id="{15E18792-667F-43AC-A87B-7C2907C80343}"/>
              </a:ext>
            </a:extLst>
          </p:cNvPr>
          <p:cNvGrpSpPr/>
          <p:nvPr/>
        </p:nvGrpSpPr>
        <p:grpSpPr>
          <a:xfrm>
            <a:off x="464631" y="1601525"/>
            <a:ext cx="8214737" cy="4523311"/>
            <a:chOff x="464631" y="1601525"/>
            <a:chExt cx="8214737" cy="4523311"/>
          </a:xfrm>
        </p:grpSpPr>
        <p:sp>
          <p:nvSpPr>
            <p:cNvPr id="4" name="Arrow: Right 3">
              <a:extLst>
                <a:ext uri="{FF2B5EF4-FFF2-40B4-BE49-F238E27FC236}">
                  <a16:creationId xmlns:a16="http://schemas.microsoft.com/office/drawing/2014/main" id="{871A562C-71AA-41DD-89DA-105A5B1B0403}"/>
                </a:ext>
              </a:extLst>
            </p:cNvPr>
            <p:cNvSpPr/>
            <p:nvPr/>
          </p:nvSpPr>
          <p:spPr>
            <a:xfrm>
              <a:off x="6191200" y="1601525"/>
              <a:ext cx="2488168" cy="1051932"/>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AC6E0D01-FFE1-42BB-A507-28EE1E9CBCD4}"/>
                </a:ext>
              </a:extLst>
            </p:cNvPr>
            <p:cNvSpPr/>
            <p:nvPr/>
          </p:nvSpPr>
          <p:spPr>
            <a:xfrm>
              <a:off x="464631" y="1601525"/>
              <a:ext cx="5726568" cy="1051932"/>
            </a:xfrm>
            <a:custGeom>
              <a:avLst/>
              <a:gdLst>
                <a:gd name="connsiteX0" fmla="*/ 0 w 5726568"/>
                <a:gd name="connsiteY0" fmla="*/ 175326 h 1051932"/>
                <a:gd name="connsiteX1" fmla="*/ 175326 w 5726568"/>
                <a:gd name="connsiteY1" fmla="*/ 0 h 1051932"/>
                <a:gd name="connsiteX2" fmla="*/ 5551242 w 5726568"/>
                <a:gd name="connsiteY2" fmla="*/ 0 h 1051932"/>
                <a:gd name="connsiteX3" fmla="*/ 5726568 w 5726568"/>
                <a:gd name="connsiteY3" fmla="*/ 175326 h 1051932"/>
                <a:gd name="connsiteX4" fmla="*/ 5726568 w 5726568"/>
                <a:gd name="connsiteY4" fmla="*/ 876606 h 1051932"/>
                <a:gd name="connsiteX5" fmla="*/ 5551242 w 5726568"/>
                <a:gd name="connsiteY5" fmla="*/ 1051932 h 1051932"/>
                <a:gd name="connsiteX6" fmla="*/ 175326 w 5726568"/>
                <a:gd name="connsiteY6" fmla="*/ 1051932 h 1051932"/>
                <a:gd name="connsiteX7" fmla="*/ 0 w 5726568"/>
                <a:gd name="connsiteY7" fmla="*/ 876606 h 1051932"/>
                <a:gd name="connsiteX8" fmla="*/ 0 w 5726568"/>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26568" h="1051932">
                  <a:moveTo>
                    <a:pt x="0" y="175326"/>
                  </a:moveTo>
                  <a:cubicBezTo>
                    <a:pt x="0" y="78496"/>
                    <a:pt x="78496" y="0"/>
                    <a:pt x="175326" y="0"/>
                  </a:cubicBezTo>
                  <a:lnTo>
                    <a:pt x="5551242" y="0"/>
                  </a:lnTo>
                  <a:cubicBezTo>
                    <a:pt x="5648072" y="0"/>
                    <a:pt x="5726568" y="78496"/>
                    <a:pt x="5726568" y="175326"/>
                  </a:cubicBezTo>
                  <a:lnTo>
                    <a:pt x="5726568" y="876606"/>
                  </a:lnTo>
                  <a:cubicBezTo>
                    <a:pt x="5726568" y="973436"/>
                    <a:pt x="5648072" y="1051932"/>
                    <a:pt x="5551242"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53281" tIns="152316" rIns="253281" bIns="152316" numCol="1" spcCol="1270" anchor="ctr" anchorCtr="0">
              <a:noAutofit/>
            </a:bodyPr>
            <a:lstStyle/>
            <a:p>
              <a:pPr marL="0" lvl="0" indent="0" algn="r" defTabSz="2355850">
                <a:lnSpc>
                  <a:spcPct val="90000"/>
                </a:lnSpc>
                <a:spcBef>
                  <a:spcPct val="0"/>
                </a:spcBef>
                <a:spcAft>
                  <a:spcPct val="35000"/>
                </a:spcAft>
                <a:buNone/>
              </a:pPr>
              <a:r>
                <a:rPr lang="en-US" sz="5300" kern="1200" dirty="0"/>
                <a:t>Slip and fall areas</a:t>
              </a:r>
            </a:p>
          </p:txBody>
        </p:sp>
        <p:sp>
          <p:nvSpPr>
            <p:cNvPr id="6" name="Arrow: Right 5">
              <a:extLst>
                <a:ext uri="{FF2B5EF4-FFF2-40B4-BE49-F238E27FC236}">
                  <a16:creationId xmlns:a16="http://schemas.microsoft.com/office/drawing/2014/main" id="{0B32C9D1-91BB-482C-8F25-EA918423ED76}"/>
                </a:ext>
              </a:extLst>
            </p:cNvPr>
            <p:cNvSpPr/>
            <p:nvPr/>
          </p:nvSpPr>
          <p:spPr>
            <a:xfrm>
              <a:off x="6191200" y="2758652"/>
              <a:ext cx="2488168" cy="1051932"/>
            </a:xfrm>
            <a:prstGeom prst="rightArrow">
              <a:avLst>
                <a:gd name="adj1" fmla="val 75000"/>
                <a:gd name="adj2" fmla="val 50000"/>
              </a:avLst>
            </a:prstGeom>
          </p:spPr>
          <p:style>
            <a:lnRef idx="2">
              <a:schemeClr val="accent2">
                <a:tint val="40000"/>
                <a:alpha val="90000"/>
                <a:hueOff val="1675274"/>
                <a:satOff val="-1459"/>
                <a:lumOff val="-2"/>
                <a:alphaOff val="0"/>
              </a:schemeClr>
            </a:lnRef>
            <a:fillRef idx="1">
              <a:schemeClr val="accent2">
                <a:tint val="40000"/>
                <a:alpha val="90000"/>
                <a:hueOff val="1675274"/>
                <a:satOff val="-1459"/>
                <a:lumOff val="-2"/>
                <a:alphaOff val="0"/>
              </a:schemeClr>
            </a:fillRef>
            <a:effectRef idx="0">
              <a:schemeClr val="accent2">
                <a:tint val="40000"/>
                <a:alpha val="90000"/>
                <a:hueOff val="1675274"/>
                <a:satOff val="-1459"/>
                <a:lumOff val="-2"/>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A139EF25-F667-443F-AB8F-62360C121A11}"/>
                </a:ext>
              </a:extLst>
            </p:cNvPr>
            <p:cNvSpPr/>
            <p:nvPr/>
          </p:nvSpPr>
          <p:spPr>
            <a:xfrm>
              <a:off x="464631" y="2758652"/>
              <a:ext cx="5726568" cy="1051932"/>
            </a:xfrm>
            <a:custGeom>
              <a:avLst/>
              <a:gdLst>
                <a:gd name="connsiteX0" fmla="*/ 0 w 5726568"/>
                <a:gd name="connsiteY0" fmla="*/ 175326 h 1051932"/>
                <a:gd name="connsiteX1" fmla="*/ 175326 w 5726568"/>
                <a:gd name="connsiteY1" fmla="*/ 0 h 1051932"/>
                <a:gd name="connsiteX2" fmla="*/ 5551242 w 5726568"/>
                <a:gd name="connsiteY2" fmla="*/ 0 h 1051932"/>
                <a:gd name="connsiteX3" fmla="*/ 5726568 w 5726568"/>
                <a:gd name="connsiteY3" fmla="*/ 175326 h 1051932"/>
                <a:gd name="connsiteX4" fmla="*/ 5726568 w 5726568"/>
                <a:gd name="connsiteY4" fmla="*/ 876606 h 1051932"/>
                <a:gd name="connsiteX5" fmla="*/ 5551242 w 5726568"/>
                <a:gd name="connsiteY5" fmla="*/ 1051932 h 1051932"/>
                <a:gd name="connsiteX6" fmla="*/ 175326 w 5726568"/>
                <a:gd name="connsiteY6" fmla="*/ 1051932 h 1051932"/>
                <a:gd name="connsiteX7" fmla="*/ 0 w 5726568"/>
                <a:gd name="connsiteY7" fmla="*/ 876606 h 1051932"/>
                <a:gd name="connsiteX8" fmla="*/ 0 w 5726568"/>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26568" h="1051932">
                  <a:moveTo>
                    <a:pt x="0" y="175326"/>
                  </a:moveTo>
                  <a:cubicBezTo>
                    <a:pt x="0" y="78496"/>
                    <a:pt x="78496" y="0"/>
                    <a:pt x="175326" y="0"/>
                  </a:cubicBezTo>
                  <a:lnTo>
                    <a:pt x="5551242" y="0"/>
                  </a:lnTo>
                  <a:cubicBezTo>
                    <a:pt x="5648072" y="0"/>
                    <a:pt x="5726568" y="78496"/>
                    <a:pt x="5726568" y="175326"/>
                  </a:cubicBezTo>
                  <a:lnTo>
                    <a:pt x="5726568" y="876606"/>
                  </a:lnTo>
                  <a:cubicBezTo>
                    <a:pt x="5726568" y="973436"/>
                    <a:pt x="5648072" y="1051932"/>
                    <a:pt x="5551242"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253281" tIns="152316" rIns="253281" bIns="152316" numCol="1" spcCol="1270" anchor="ctr" anchorCtr="0">
              <a:noAutofit/>
            </a:bodyPr>
            <a:lstStyle/>
            <a:p>
              <a:pPr marL="0" lvl="0" indent="0" algn="r" defTabSz="2355850">
                <a:lnSpc>
                  <a:spcPct val="90000"/>
                </a:lnSpc>
                <a:spcBef>
                  <a:spcPct val="0"/>
                </a:spcBef>
                <a:spcAft>
                  <a:spcPct val="35000"/>
                </a:spcAft>
                <a:buNone/>
              </a:pPr>
              <a:r>
                <a:rPr lang="en-US" sz="5300" kern="1200" dirty="0"/>
                <a:t>Clutter</a:t>
              </a:r>
            </a:p>
          </p:txBody>
        </p:sp>
        <p:sp>
          <p:nvSpPr>
            <p:cNvPr id="8" name="Arrow: Right 7">
              <a:extLst>
                <a:ext uri="{FF2B5EF4-FFF2-40B4-BE49-F238E27FC236}">
                  <a16:creationId xmlns:a16="http://schemas.microsoft.com/office/drawing/2014/main" id="{43F17F75-9A7D-45CE-AAE3-438357FB9B95}"/>
                </a:ext>
              </a:extLst>
            </p:cNvPr>
            <p:cNvSpPr/>
            <p:nvPr/>
          </p:nvSpPr>
          <p:spPr>
            <a:xfrm>
              <a:off x="6191200" y="3915778"/>
              <a:ext cx="2488168" cy="1051932"/>
            </a:xfrm>
            <a:prstGeom prst="rightArrow">
              <a:avLst>
                <a:gd name="adj1" fmla="val 75000"/>
                <a:gd name="adj2" fmla="val 50000"/>
              </a:avLst>
            </a:prstGeom>
          </p:spPr>
          <p:style>
            <a:lnRef idx="2">
              <a:schemeClr val="accent2">
                <a:tint val="40000"/>
                <a:alpha val="90000"/>
                <a:hueOff val="3350547"/>
                <a:satOff val="-2919"/>
                <a:lumOff val="-4"/>
                <a:alphaOff val="0"/>
              </a:schemeClr>
            </a:lnRef>
            <a:fillRef idx="1">
              <a:schemeClr val="accent2">
                <a:tint val="40000"/>
                <a:alpha val="90000"/>
                <a:hueOff val="3350547"/>
                <a:satOff val="-2919"/>
                <a:lumOff val="-4"/>
                <a:alphaOff val="0"/>
              </a:schemeClr>
            </a:fillRef>
            <a:effectRef idx="0">
              <a:schemeClr val="accent2">
                <a:tint val="40000"/>
                <a:alpha val="90000"/>
                <a:hueOff val="3350547"/>
                <a:satOff val="-2919"/>
                <a:lumOff val="-4"/>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DE033270-5328-4ABD-9651-EF9711F39B6E}"/>
                </a:ext>
              </a:extLst>
            </p:cNvPr>
            <p:cNvSpPr/>
            <p:nvPr/>
          </p:nvSpPr>
          <p:spPr>
            <a:xfrm>
              <a:off x="464631" y="3915778"/>
              <a:ext cx="5726568" cy="1051932"/>
            </a:xfrm>
            <a:custGeom>
              <a:avLst/>
              <a:gdLst>
                <a:gd name="connsiteX0" fmla="*/ 0 w 5726568"/>
                <a:gd name="connsiteY0" fmla="*/ 175326 h 1051932"/>
                <a:gd name="connsiteX1" fmla="*/ 175326 w 5726568"/>
                <a:gd name="connsiteY1" fmla="*/ 0 h 1051932"/>
                <a:gd name="connsiteX2" fmla="*/ 5551242 w 5726568"/>
                <a:gd name="connsiteY2" fmla="*/ 0 h 1051932"/>
                <a:gd name="connsiteX3" fmla="*/ 5726568 w 5726568"/>
                <a:gd name="connsiteY3" fmla="*/ 175326 h 1051932"/>
                <a:gd name="connsiteX4" fmla="*/ 5726568 w 5726568"/>
                <a:gd name="connsiteY4" fmla="*/ 876606 h 1051932"/>
                <a:gd name="connsiteX5" fmla="*/ 5551242 w 5726568"/>
                <a:gd name="connsiteY5" fmla="*/ 1051932 h 1051932"/>
                <a:gd name="connsiteX6" fmla="*/ 175326 w 5726568"/>
                <a:gd name="connsiteY6" fmla="*/ 1051932 h 1051932"/>
                <a:gd name="connsiteX7" fmla="*/ 0 w 5726568"/>
                <a:gd name="connsiteY7" fmla="*/ 876606 h 1051932"/>
                <a:gd name="connsiteX8" fmla="*/ 0 w 5726568"/>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26568" h="1051932">
                  <a:moveTo>
                    <a:pt x="0" y="175326"/>
                  </a:moveTo>
                  <a:cubicBezTo>
                    <a:pt x="0" y="78496"/>
                    <a:pt x="78496" y="0"/>
                    <a:pt x="175326" y="0"/>
                  </a:cubicBezTo>
                  <a:lnTo>
                    <a:pt x="5551242" y="0"/>
                  </a:lnTo>
                  <a:cubicBezTo>
                    <a:pt x="5648072" y="0"/>
                    <a:pt x="5726568" y="78496"/>
                    <a:pt x="5726568" y="175326"/>
                  </a:cubicBezTo>
                  <a:lnTo>
                    <a:pt x="5726568" y="876606"/>
                  </a:lnTo>
                  <a:cubicBezTo>
                    <a:pt x="5726568" y="973436"/>
                    <a:pt x="5648072" y="1051932"/>
                    <a:pt x="5551242"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253281" tIns="152316" rIns="253281" bIns="152316" numCol="1" spcCol="1270" anchor="ctr" anchorCtr="0">
              <a:noAutofit/>
            </a:bodyPr>
            <a:lstStyle/>
            <a:p>
              <a:pPr marL="0" lvl="0" indent="0" algn="r" defTabSz="2355850">
                <a:lnSpc>
                  <a:spcPct val="90000"/>
                </a:lnSpc>
                <a:spcBef>
                  <a:spcPct val="0"/>
                </a:spcBef>
                <a:spcAft>
                  <a:spcPct val="35000"/>
                </a:spcAft>
                <a:buNone/>
              </a:pPr>
              <a:r>
                <a:rPr lang="en-US" sz="5300" kern="1200" dirty="0"/>
                <a:t>Extension cords</a:t>
              </a:r>
            </a:p>
          </p:txBody>
        </p:sp>
        <p:sp>
          <p:nvSpPr>
            <p:cNvPr id="10" name="Arrow: Right 9">
              <a:extLst>
                <a:ext uri="{FF2B5EF4-FFF2-40B4-BE49-F238E27FC236}">
                  <a16:creationId xmlns:a16="http://schemas.microsoft.com/office/drawing/2014/main" id="{D98C3082-5B84-41C4-94DF-FBD8400C76EE}"/>
                </a:ext>
              </a:extLst>
            </p:cNvPr>
            <p:cNvSpPr/>
            <p:nvPr/>
          </p:nvSpPr>
          <p:spPr>
            <a:xfrm>
              <a:off x="6191200" y="5072904"/>
              <a:ext cx="2488168" cy="1051932"/>
            </a:xfrm>
            <a:prstGeom prst="rightArrow">
              <a:avLst>
                <a:gd name="adj1" fmla="val 75000"/>
                <a:gd name="adj2" fmla="val 50000"/>
              </a:avLst>
            </a:pr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B1FF512A-DC03-44C8-A325-198F1D7BB954}"/>
                </a:ext>
              </a:extLst>
            </p:cNvPr>
            <p:cNvSpPr/>
            <p:nvPr/>
          </p:nvSpPr>
          <p:spPr>
            <a:xfrm>
              <a:off x="464631" y="5072904"/>
              <a:ext cx="5726568" cy="1051932"/>
            </a:xfrm>
            <a:custGeom>
              <a:avLst/>
              <a:gdLst>
                <a:gd name="connsiteX0" fmla="*/ 0 w 5726568"/>
                <a:gd name="connsiteY0" fmla="*/ 175326 h 1051932"/>
                <a:gd name="connsiteX1" fmla="*/ 175326 w 5726568"/>
                <a:gd name="connsiteY1" fmla="*/ 0 h 1051932"/>
                <a:gd name="connsiteX2" fmla="*/ 5551242 w 5726568"/>
                <a:gd name="connsiteY2" fmla="*/ 0 h 1051932"/>
                <a:gd name="connsiteX3" fmla="*/ 5726568 w 5726568"/>
                <a:gd name="connsiteY3" fmla="*/ 175326 h 1051932"/>
                <a:gd name="connsiteX4" fmla="*/ 5726568 w 5726568"/>
                <a:gd name="connsiteY4" fmla="*/ 876606 h 1051932"/>
                <a:gd name="connsiteX5" fmla="*/ 5551242 w 5726568"/>
                <a:gd name="connsiteY5" fmla="*/ 1051932 h 1051932"/>
                <a:gd name="connsiteX6" fmla="*/ 175326 w 5726568"/>
                <a:gd name="connsiteY6" fmla="*/ 1051932 h 1051932"/>
                <a:gd name="connsiteX7" fmla="*/ 0 w 5726568"/>
                <a:gd name="connsiteY7" fmla="*/ 876606 h 1051932"/>
                <a:gd name="connsiteX8" fmla="*/ 0 w 5726568"/>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26568" h="1051932">
                  <a:moveTo>
                    <a:pt x="0" y="175326"/>
                  </a:moveTo>
                  <a:cubicBezTo>
                    <a:pt x="0" y="78496"/>
                    <a:pt x="78496" y="0"/>
                    <a:pt x="175326" y="0"/>
                  </a:cubicBezTo>
                  <a:lnTo>
                    <a:pt x="5551242" y="0"/>
                  </a:lnTo>
                  <a:cubicBezTo>
                    <a:pt x="5648072" y="0"/>
                    <a:pt x="5726568" y="78496"/>
                    <a:pt x="5726568" y="175326"/>
                  </a:cubicBezTo>
                  <a:lnTo>
                    <a:pt x="5726568" y="876606"/>
                  </a:lnTo>
                  <a:cubicBezTo>
                    <a:pt x="5726568" y="973436"/>
                    <a:pt x="5648072" y="1051932"/>
                    <a:pt x="5551242"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53281" tIns="152316" rIns="253281" bIns="152316" numCol="1" spcCol="1270" anchor="ctr" anchorCtr="0">
              <a:noAutofit/>
            </a:bodyPr>
            <a:lstStyle/>
            <a:p>
              <a:pPr marL="0" lvl="0" indent="0" algn="r" defTabSz="2355850">
                <a:lnSpc>
                  <a:spcPct val="90000"/>
                </a:lnSpc>
                <a:spcBef>
                  <a:spcPct val="0"/>
                </a:spcBef>
                <a:spcAft>
                  <a:spcPct val="35000"/>
                </a:spcAft>
                <a:buNone/>
              </a:pPr>
              <a:r>
                <a:rPr lang="en-US" sz="5300" kern="1200" dirty="0"/>
                <a:t>Falling objects</a:t>
              </a:r>
            </a:p>
          </p:txBody>
        </p:sp>
      </p:grpSp>
    </p:spTree>
    <p:extLst>
      <p:ext uri="{BB962C8B-B14F-4D97-AF65-F5344CB8AC3E}">
        <p14:creationId xmlns:p14="http://schemas.microsoft.com/office/powerpoint/2010/main" val="5989882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F67CDE38-EBCB-4D95-A44A-FD30857407EA}"/>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C010EC73-79AA-4C32-BB35-34E88D7C19DB}"/>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4ECCD47A-69DA-48B6-B89D-5D56E144F5DB}"/>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The QRT manufacturing company was growing</a:t>
              </a:r>
            </a:p>
          </p:txBody>
        </p:sp>
        <p:sp>
          <p:nvSpPr>
            <p:cNvPr id="5" name="Rectangle: Rounded Corners 4">
              <a:extLst>
                <a:ext uri="{FF2B5EF4-FFF2-40B4-BE49-F238E27FC236}">
                  <a16:creationId xmlns:a16="http://schemas.microsoft.com/office/drawing/2014/main" id="{472F52BA-137A-4692-9BCE-A8D07B1806FA}"/>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4BD101C2-4DEB-4AFD-934D-D8F274A40837}"/>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The owner considered moving to a larger location but cost stopped the move</a:t>
              </a:r>
            </a:p>
          </p:txBody>
        </p:sp>
        <p:sp>
          <p:nvSpPr>
            <p:cNvPr id="7" name="Rectangle: Rounded Corners 6">
              <a:extLst>
                <a:ext uri="{FF2B5EF4-FFF2-40B4-BE49-F238E27FC236}">
                  <a16:creationId xmlns:a16="http://schemas.microsoft.com/office/drawing/2014/main" id="{95176392-A217-4696-B1E0-8687CD48C297}"/>
                </a:ext>
              </a:extLst>
            </p:cNvPr>
            <p:cNvSpPr/>
            <p:nvPr/>
          </p:nvSpPr>
          <p:spPr>
            <a:xfrm>
              <a:off x="850999" y="3955269"/>
              <a:ext cx="1023203" cy="1023203"/>
            </a:xfrm>
            <a:prstGeom prst="roundRect">
              <a:avLst>
                <a:gd name="adj" fmla="val 16670"/>
              </a:avLst>
            </a:prstGeom>
            <a:solidFill>
              <a:schemeClr val="accent2">
                <a:hueOff val="2340759"/>
                <a:satOff val="-2919"/>
                <a:lumOff val="686"/>
              </a:schemeClr>
            </a:solidFill>
          </p:spPr>
          <p:style>
            <a:lnRef idx="2">
              <a:schemeClr val="lt1">
                <a:hueOff val="0"/>
                <a:satOff val="0"/>
                <a:lumOff val="0"/>
                <a:alphaOff val="0"/>
              </a:schemeClr>
            </a:lnRef>
            <a:fillRef idx="1">
              <a:scrgbClr r="0" g="0" b="0"/>
            </a:fillRef>
            <a:effectRef idx="0">
              <a:schemeClr val="accent2">
                <a:hueOff val="2340759"/>
                <a:satOff val="-2919"/>
                <a:lumOff val="686"/>
                <a:alphaOff val="0"/>
              </a:schemeClr>
            </a:effectRef>
            <a:fontRef idx="minor">
              <a:schemeClr val="lt1"/>
            </a:fontRef>
          </p:style>
        </p:sp>
        <p:sp>
          <p:nvSpPr>
            <p:cNvPr id="8" name="Freeform: Shape 7">
              <a:extLst>
                <a:ext uri="{FF2B5EF4-FFF2-40B4-BE49-F238E27FC236}">
                  <a16:creationId xmlns:a16="http://schemas.microsoft.com/office/drawing/2014/main" id="{A1A7BDD9-24B9-4D20-8BB2-37399113BF70}"/>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Clutter soon developed and parts had to be stacked higher and higher</a:t>
              </a:r>
            </a:p>
          </p:txBody>
        </p:sp>
        <p:sp>
          <p:nvSpPr>
            <p:cNvPr id="9" name="Rectangle: Rounded Corners 8">
              <a:extLst>
                <a:ext uri="{FF2B5EF4-FFF2-40B4-BE49-F238E27FC236}">
                  <a16:creationId xmlns:a16="http://schemas.microsoft.com/office/drawing/2014/main" id="{CEF6FF9E-4605-46A8-A104-BD3BCE7C11D9}"/>
                </a:ext>
              </a:extLst>
            </p:cNvPr>
            <p:cNvSpPr/>
            <p:nvPr/>
          </p:nvSpPr>
          <p:spPr>
            <a:xfrm>
              <a:off x="850999" y="5101257"/>
              <a:ext cx="1023203" cy="1023203"/>
            </a:xfrm>
            <a:prstGeom prst="roundRect">
              <a:avLst>
                <a:gd name="adj" fmla="val 16670"/>
              </a:avLst>
            </a:prstGeom>
            <a:solidFill>
              <a:schemeClr val="accent2">
                <a:hueOff val="4681519"/>
                <a:satOff val="-5839"/>
                <a:lumOff val="1373"/>
              </a:schemeClr>
            </a:solidFill>
          </p:spPr>
          <p:style>
            <a:lnRef idx="2">
              <a:schemeClr val="lt1">
                <a:hueOff val="0"/>
                <a:satOff val="0"/>
                <a:lumOff val="0"/>
                <a:alphaOff val="0"/>
              </a:schemeClr>
            </a:lnRef>
            <a:fillRef idx="1">
              <a:scrgbClr r="0" g="0" b="0"/>
            </a:fillRef>
            <a:effectRef idx="0">
              <a:schemeClr val="accent2">
                <a:hueOff val="4681519"/>
                <a:satOff val="-5839"/>
                <a:lumOff val="1373"/>
                <a:alphaOff val="0"/>
              </a:schemeClr>
            </a:effectRef>
            <a:fontRef idx="minor">
              <a:schemeClr val="lt1"/>
            </a:fontRef>
          </p:style>
        </p:sp>
        <p:sp>
          <p:nvSpPr>
            <p:cNvPr id="10" name="Freeform: Shape 9">
              <a:extLst>
                <a:ext uri="{FF2B5EF4-FFF2-40B4-BE49-F238E27FC236}">
                  <a16:creationId xmlns:a16="http://schemas.microsoft.com/office/drawing/2014/main" id="{762739AC-460B-42D0-B761-F32572393D1E}"/>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An employee was injured after falling into a shelving unit </a:t>
              </a:r>
            </a:p>
          </p:txBody>
        </p:sp>
      </p:grpSp>
    </p:spTree>
    <p:extLst>
      <p:ext uri="{BB962C8B-B14F-4D97-AF65-F5344CB8AC3E}">
        <p14:creationId xmlns:p14="http://schemas.microsoft.com/office/powerpoint/2010/main" val="31761516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876800"/>
          </a:xfrm>
        </p:spPr>
        <p:txBody>
          <a:bodyPr>
            <a:normAutofit fontScale="775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A business built on a fault line faces which type of risk?</a:t>
            </a:r>
          </a:p>
          <a:p>
            <a:pPr marL="690563" lvl="0">
              <a:lnSpc>
                <a:spcPct val="115000"/>
              </a:lnSpc>
              <a:spcBef>
                <a:spcPts val="0"/>
              </a:spcBef>
              <a:spcAft>
                <a:spcPts val="0"/>
              </a:spcAft>
              <a:buFont typeface="+mj-lt"/>
              <a:buAutoNum type="alphaLcParenR"/>
            </a:pPr>
            <a:r>
              <a:rPr lang="en-US" dirty="0">
                <a:ea typeface="Times New Roman"/>
                <a:cs typeface="Times New Roman"/>
              </a:rPr>
              <a:t>Location</a:t>
            </a:r>
          </a:p>
          <a:p>
            <a:pPr marL="690563" lvl="0">
              <a:lnSpc>
                <a:spcPct val="115000"/>
              </a:lnSpc>
              <a:spcBef>
                <a:spcPts val="0"/>
              </a:spcBef>
              <a:spcAft>
                <a:spcPts val="0"/>
              </a:spcAft>
              <a:buFont typeface="+mj-lt"/>
              <a:buAutoNum type="alphaLcParenR"/>
            </a:pPr>
            <a:r>
              <a:rPr lang="en-US" dirty="0">
                <a:ea typeface="Times New Roman"/>
                <a:cs typeface="Times New Roman"/>
              </a:rPr>
              <a:t>Physical</a:t>
            </a:r>
          </a:p>
          <a:p>
            <a:pPr marL="690563" lvl="0">
              <a:lnSpc>
                <a:spcPct val="115000"/>
              </a:lnSpc>
              <a:spcBef>
                <a:spcPts val="0"/>
              </a:spcBef>
              <a:spcAft>
                <a:spcPts val="0"/>
              </a:spcAft>
              <a:buFont typeface="+mj-lt"/>
              <a:buAutoNum type="alphaLcParenR"/>
            </a:pPr>
            <a:r>
              <a:rPr lang="en-US" dirty="0">
                <a:ea typeface="Times New Roman"/>
                <a:cs typeface="Times New Roman"/>
              </a:rPr>
              <a:t>Human</a:t>
            </a:r>
          </a:p>
          <a:p>
            <a:pPr marL="690563" lvl="0">
              <a:lnSpc>
                <a:spcPct val="115000"/>
              </a:lnSpc>
              <a:spcBef>
                <a:spcPts val="0"/>
              </a:spcBef>
              <a:spcAft>
                <a:spcPts val="1000"/>
              </a:spcAft>
              <a:buFont typeface="+mj-lt"/>
              <a:buAutoNum type="alphaLcParenR"/>
            </a:pPr>
            <a:r>
              <a:rPr lang="en-US" dirty="0">
                <a:ea typeface="Times New Roman"/>
                <a:cs typeface="Times New Roman"/>
              </a:rPr>
              <a:t>Technology</a:t>
            </a:r>
          </a:p>
          <a:p>
            <a:pPr marL="347663" marR="0" indent="0">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2"/>
              <a:tabLst>
                <a:tab pos="288925" algn="l"/>
              </a:tabLst>
            </a:pPr>
            <a:r>
              <a:rPr lang="en-US" dirty="0">
                <a:ea typeface="Times New Roman"/>
                <a:cs typeface="Times New Roman"/>
              </a:rPr>
              <a:t>Which of the following is an example of a physical risk?</a:t>
            </a:r>
          </a:p>
          <a:p>
            <a:pPr marL="690563" lvl="0">
              <a:lnSpc>
                <a:spcPct val="115000"/>
              </a:lnSpc>
              <a:spcBef>
                <a:spcPts val="0"/>
              </a:spcBef>
              <a:spcAft>
                <a:spcPts val="0"/>
              </a:spcAft>
              <a:buFont typeface="+mj-lt"/>
              <a:buAutoNum type="alphaLcParenR"/>
            </a:pPr>
            <a:r>
              <a:rPr lang="en-US" dirty="0">
                <a:ea typeface="Times New Roman"/>
                <a:cs typeface="Times New Roman"/>
              </a:rPr>
              <a:t>Crime</a:t>
            </a:r>
          </a:p>
          <a:p>
            <a:pPr marL="690563" lvl="0">
              <a:lnSpc>
                <a:spcPct val="115000"/>
              </a:lnSpc>
              <a:spcBef>
                <a:spcPts val="0"/>
              </a:spcBef>
              <a:spcAft>
                <a:spcPts val="0"/>
              </a:spcAft>
              <a:buFont typeface="+mj-lt"/>
              <a:buAutoNum type="alphaLcParenR"/>
            </a:pPr>
            <a:r>
              <a:rPr lang="en-US" dirty="0">
                <a:ea typeface="Times New Roman"/>
                <a:cs typeface="Times New Roman"/>
              </a:rPr>
              <a:t>Chemical leak</a:t>
            </a:r>
          </a:p>
          <a:p>
            <a:pPr marL="690563" lvl="0">
              <a:lnSpc>
                <a:spcPct val="115000"/>
              </a:lnSpc>
              <a:spcBef>
                <a:spcPts val="0"/>
              </a:spcBef>
              <a:spcAft>
                <a:spcPts val="0"/>
              </a:spcAft>
              <a:buFont typeface="+mj-lt"/>
              <a:buAutoNum type="alphaLcParenR"/>
            </a:pPr>
            <a:r>
              <a:rPr lang="en-US" dirty="0">
                <a:ea typeface="Times New Roman"/>
                <a:cs typeface="Times New Roman"/>
              </a:rPr>
              <a:t>Intoxication</a:t>
            </a:r>
          </a:p>
          <a:p>
            <a:pPr marL="690563" lvl="0">
              <a:lnSpc>
                <a:spcPct val="115000"/>
              </a:lnSpc>
              <a:spcBef>
                <a:spcPts val="0"/>
              </a:spcBef>
              <a:spcAft>
                <a:spcPts val="1000"/>
              </a:spcAft>
              <a:buFont typeface="+mj-lt"/>
              <a:buAutoNum type="alphaLcParenR"/>
            </a:pPr>
            <a:r>
              <a:rPr lang="en-US" dirty="0">
                <a:ea typeface="Times New Roman"/>
                <a:cs typeface="Times New Roman"/>
              </a:rPr>
              <a:t>Hacking</a:t>
            </a:r>
          </a:p>
          <a:p>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Which area of the organization should be walked around?</a:t>
            </a:r>
          </a:p>
          <a:p>
            <a:pPr marL="690563" lvl="0">
              <a:lnSpc>
                <a:spcPct val="115000"/>
              </a:lnSpc>
              <a:spcBef>
                <a:spcPts val="0"/>
              </a:spcBef>
              <a:spcAft>
                <a:spcPts val="0"/>
              </a:spcAft>
              <a:buFont typeface="+mj-lt"/>
              <a:buAutoNum type="alphaLcParenR"/>
            </a:pPr>
            <a:r>
              <a:rPr lang="en-US" dirty="0">
                <a:ea typeface="Times New Roman"/>
                <a:cs typeface="Times New Roman"/>
              </a:rPr>
              <a:t>Manufacturing areas</a:t>
            </a:r>
          </a:p>
          <a:p>
            <a:pPr marL="690563" lvl="0">
              <a:lnSpc>
                <a:spcPct val="115000"/>
              </a:lnSpc>
              <a:spcBef>
                <a:spcPts val="0"/>
              </a:spcBef>
              <a:spcAft>
                <a:spcPts val="0"/>
              </a:spcAft>
              <a:buFont typeface="+mj-lt"/>
              <a:buAutoNum type="alphaLcParenR"/>
            </a:pPr>
            <a:r>
              <a:rPr lang="en-US" dirty="0">
                <a:ea typeface="Times New Roman"/>
                <a:cs typeface="Times New Roman"/>
              </a:rPr>
              <a:t>Sales area</a:t>
            </a:r>
          </a:p>
          <a:p>
            <a:pPr marL="690563" lvl="0">
              <a:lnSpc>
                <a:spcPct val="115000"/>
              </a:lnSpc>
              <a:spcBef>
                <a:spcPts val="0"/>
              </a:spcBef>
              <a:spcAft>
                <a:spcPts val="0"/>
              </a:spcAft>
              <a:buFont typeface="+mj-lt"/>
              <a:buAutoNum type="alphaLcParenR"/>
            </a:pPr>
            <a:r>
              <a:rPr lang="en-US" dirty="0">
                <a:ea typeface="Times New Roman"/>
                <a:cs typeface="Times New Roman"/>
              </a:rPr>
              <a:t>All of it</a:t>
            </a:r>
          </a:p>
          <a:p>
            <a:pPr marL="690563" lvl="0">
              <a:lnSpc>
                <a:spcPct val="115000"/>
              </a:lnSpc>
              <a:spcBef>
                <a:spcPts val="0"/>
              </a:spcBef>
              <a:spcAft>
                <a:spcPts val="1000"/>
              </a:spcAft>
              <a:buFont typeface="+mj-lt"/>
              <a:buAutoNum type="alphaLcParenR"/>
            </a:pPr>
            <a:r>
              <a:rPr lang="en-US" dirty="0">
                <a:ea typeface="Times New Roman"/>
                <a:cs typeface="Times New Roman"/>
              </a:rPr>
              <a:t>Problem areas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288925" algn="l"/>
              </a:tabLst>
            </a:pPr>
            <a:r>
              <a:rPr lang="en-US" dirty="0">
                <a:ea typeface="Times New Roman"/>
                <a:cs typeface="Times New Roman"/>
              </a:rPr>
              <a:t>When should you make a list of potential problems?</a:t>
            </a:r>
          </a:p>
          <a:p>
            <a:pPr marL="690563" lvl="0">
              <a:lnSpc>
                <a:spcPct val="115000"/>
              </a:lnSpc>
              <a:spcBef>
                <a:spcPts val="0"/>
              </a:spcBef>
              <a:spcAft>
                <a:spcPts val="0"/>
              </a:spcAft>
              <a:buFont typeface="+mj-lt"/>
              <a:buAutoNum type="alphaLcParenR"/>
            </a:pPr>
            <a:r>
              <a:rPr lang="en-US" dirty="0">
                <a:ea typeface="Times New Roman"/>
                <a:cs typeface="Times New Roman"/>
              </a:rPr>
              <a:t>After the walk around</a:t>
            </a:r>
          </a:p>
          <a:p>
            <a:pPr marL="690563" lvl="0">
              <a:lnSpc>
                <a:spcPct val="115000"/>
              </a:lnSpc>
              <a:spcBef>
                <a:spcPts val="0"/>
              </a:spcBef>
              <a:spcAft>
                <a:spcPts val="0"/>
              </a:spcAft>
              <a:buFont typeface="+mj-lt"/>
              <a:buAutoNum type="alphaLcParenR"/>
            </a:pPr>
            <a:r>
              <a:rPr lang="en-US" dirty="0">
                <a:ea typeface="Times New Roman"/>
                <a:cs typeface="Times New Roman"/>
              </a:rPr>
              <a:t>Before the walk around</a:t>
            </a:r>
          </a:p>
          <a:p>
            <a:pPr marL="690563" lvl="0">
              <a:lnSpc>
                <a:spcPct val="115000"/>
              </a:lnSpc>
              <a:spcBef>
                <a:spcPts val="0"/>
              </a:spcBef>
              <a:spcAft>
                <a:spcPts val="0"/>
              </a:spcAft>
              <a:buFont typeface="+mj-lt"/>
              <a:buAutoNum type="alphaLcParenR"/>
            </a:pPr>
            <a:r>
              <a:rPr lang="en-US" dirty="0">
                <a:ea typeface="Times New Roman"/>
                <a:cs typeface="Times New Roman"/>
              </a:rPr>
              <a:t>At the end of the day</a:t>
            </a:r>
          </a:p>
          <a:p>
            <a:pPr marL="690563" lvl="0">
              <a:lnSpc>
                <a:spcPct val="115000"/>
              </a:lnSpc>
              <a:spcBef>
                <a:spcPts val="0"/>
              </a:spcBef>
              <a:spcAft>
                <a:spcPts val="1000"/>
              </a:spcAft>
              <a:buFont typeface="+mj-lt"/>
              <a:buAutoNum type="alphaLcParenR"/>
            </a:pPr>
            <a:r>
              <a:rPr lang="en-US" dirty="0">
                <a:ea typeface="Times New Roman"/>
                <a:cs typeface="Times New Roman"/>
              </a:rPr>
              <a:t>During the walk around</a:t>
            </a:r>
          </a:p>
          <a:p>
            <a:endParaRPr lang="en-US" dirty="0"/>
          </a:p>
        </p:txBody>
      </p:sp>
    </p:spTree>
    <p:extLst>
      <p:ext uri="{BB962C8B-B14F-4D97-AF65-F5344CB8AC3E}">
        <p14:creationId xmlns:p14="http://schemas.microsoft.com/office/powerpoint/2010/main" val="26692993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tabLst>
                <a:tab pos="685800" algn="l"/>
              </a:tabLst>
            </a:pPr>
            <a:r>
              <a:rPr lang="en-US" dirty="0">
                <a:ea typeface="Times New Roman"/>
                <a:cs typeface="Times New Roman"/>
              </a:rPr>
              <a:t>What is an example of a long term problem?</a:t>
            </a:r>
          </a:p>
          <a:p>
            <a:pPr marL="681038" lvl="0">
              <a:lnSpc>
                <a:spcPct val="115000"/>
              </a:lnSpc>
              <a:spcBef>
                <a:spcPts val="0"/>
              </a:spcBef>
              <a:spcAft>
                <a:spcPts val="0"/>
              </a:spcAft>
              <a:buFont typeface="+mj-lt"/>
              <a:buAutoNum type="alphaLcParenR"/>
            </a:pPr>
            <a:r>
              <a:rPr lang="en-US" dirty="0">
                <a:ea typeface="Times New Roman"/>
                <a:cs typeface="Times New Roman"/>
              </a:rPr>
              <a:t>Loose wiring</a:t>
            </a:r>
          </a:p>
          <a:p>
            <a:pPr marL="681038" lvl="0">
              <a:lnSpc>
                <a:spcPct val="115000"/>
              </a:lnSpc>
              <a:spcBef>
                <a:spcPts val="0"/>
              </a:spcBef>
              <a:spcAft>
                <a:spcPts val="0"/>
              </a:spcAft>
              <a:buFont typeface="+mj-lt"/>
              <a:buAutoNum type="alphaLcParenR"/>
            </a:pPr>
            <a:r>
              <a:rPr lang="en-US" dirty="0">
                <a:ea typeface="Times New Roman"/>
                <a:cs typeface="Times New Roman"/>
              </a:rPr>
              <a:t>Hearing loss to noise</a:t>
            </a:r>
          </a:p>
          <a:p>
            <a:pPr marL="681038" lvl="0">
              <a:lnSpc>
                <a:spcPct val="115000"/>
              </a:lnSpc>
              <a:spcBef>
                <a:spcPts val="0"/>
              </a:spcBef>
              <a:spcAft>
                <a:spcPts val="0"/>
              </a:spcAft>
              <a:buFont typeface="+mj-lt"/>
              <a:buAutoNum type="alphaLcParenR"/>
            </a:pPr>
            <a:r>
              <a:rPr lang="en-US" dirty="0">
                <a:ea typeface="Times New Roman"/>
                <a:cs typeface="Times New Roman"/>
              </a:rPr>
              <a:t>Chemical leak</a:t>
            </a:r>
          </a:p>
          <a:p>
            <a:pPr marL="681038" lvl="0">
              <a:lnSpc>
                <a:spcPct val="115000"/>
              </a:lnSpc>
              <a:spcBef>
                <a:spcPts val="0"/>
              </a:spcBef>
              <a:spcAft>
                <a:spcPts val="1000"/>
              </a:spcAft>
              <a:buFont typeface="+mj-lt"/>
              <a:buAutoNum type="alphaLcParenR"/>
            </a:pPr>
            <a:r>
              <a:rPr lang="en-US" dirty="0">
                <a:ea typeface="Times New Roman"/>
                <a:cs typeface="Times New Roman"/>
              </a:rPr>
              <a:t>Broken equipment</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6"/>
              <a:tabLst>
                <a:tab pos="685800" algn="l"/>
              </a:tabLst>
            </a:pPr>
            <a:r>
              <a:rPr lang="en-US" dirty="0">
                <a:ea typeface="Times New Roman"/>
                <a:cs typeface="Times New Roman"/>
              </a:rPr>
              <a:t>What is an example of a short term problem?</a:t>
            </a:r>
          </a:p>
          <a:p>
            <a:pPr marL="681038" lvl="0">
              <a:lnSpc>
                <a:spcPct val="115000"/>
              </a:lnSpc>
              <a:spcBef>
                <a:spcPts val="0"/>
              </a:spcBef>
              <a:spcAft>
                <a:spcPts val="0"/>
              </a:spcAft>
              <a:buFont typeface="+mj-lt"/>
              <a:buAutoNum type="alphaLcParenR"/>
            </a:pPr>
            <a:r>
              <a:rPr lang="en-US" dirty="0">
                <a:ea typeface="Times New Roman"/>
                <a:cs typeface="Times New Roman"/>
              </a:rPr>
              <a:t>Emphysema from asbestos exposure</a:t>
            </a:r>
          </a:p>
          <a:p>
            <a:pPr marL="681038" lvl="0">
              <a:lnSpc>
                <a:spcPct val="115000"/>
              </a:lnSpc>
              <a:spcBef>
                <a:spcPts val="0"/>
              </a:spcBef>
              <a:spcAft>
                <a:spcPts val="0"/>
              </a:spcAft>
              <a:buFont typeface="+mj-lt"/>
              <a:buAutoNum type="alphaLcParenR"/>
            </a:pPr>
            <a:r>
              <a:rPr lang="en-US" dirty="0">
                <a:ea typeface="Times New Roman"/>
                <a:cs typeface="Times New Roman"/>
              </a:rPr>
              <a:t>Hearing loss to noise</a:t>
            </a:r>
          </a:p>
          <a:p>
            <a:pPr marL="681038" lvl="0">
              <a:lnSpc>
                <a:spcPct val="115000"/>
              </a:lnSpc>
              <a:spcBef>
                <a:spcPts val="0"/>
              </a:spcBef>
              <a:spcAft>
                <a:spcPts val="0"/>
              </a:spcAft>
              <a:buFont typeface="+mj-lt"/>
              <a:buAutoNum type="alphaLcParenR"/>
            </a:pPr>
            <a:r>
              <a:rPr lang="en-US" dirty="0">
                <a:ea typeface="Times New Roman"/>
                <a:cs typeface="Times New Roman"/>
              </a:rPr>
              <a:t>Repetitive motion injury</a:t>
            </a:r>
          </a:p>
          <a:p>
            <a:pPr marL="681038" lvl="0">
              <a:lnSpc>
                <a:spcPct val="115000"/>
              </a:lnSpc>
              <a:spcBef>
                <a:spcPts val="0"/>
              </a:spcBef>
              <a:spcAft>
                <a:spcPts val="1000"/>
              </a:spcAft>
              <a:buFont typeface="+mj-lt"/>
              <a:buAutoNum type="alphaLcParenR"/>
            </a:pPr>
            <a:r>
              <a:rPr lang="en-US" dirty="0">
                <a:ea typeface="Times New Roman"/>
                <a:cs typeface="Times New Roman"/>
              </a:rPr>
              <a:t>Broken equipment</a:t>
            </a:r>
          </a:p>
        </p:txBody>
      </p:sp>
    </p:spTree>
    <p:extLst>
      <p:ext uri="{BB962C8B-B14F-4D97-AF65-F5344CB8AC3E}">
        <p14:creationId xmlns:p14="http://schemas.microsoft.com/office/powerpoint/2010/main" val="26692993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778761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tabLst>
                <a:tab pos="625475" algn="l"/>
              </a:tabLst>
            </a:pPr>
            <a:r>
              <a:rPr lang="en-US" dirty="0">
                <a:ea typeface="Times New Roman"/>
                <a:cs typeface="Times New Roman"/>
              </a:rPr>
              <a:t>What will help prevent common problems?</a:t>
            </a:r>
          </a:p>
          <a:p>
            <a:pPr marL="690563" lvl="0">
              <a:lnSpc>
                <a:spcPct val="115000"/>
              </a:lnSpc>
              <a:spcBef>
                <a:spcPts val="0"/>
              </a:spcBef>
              <a:spcAft>
                <a:spcPts val="0"/>
              </a:spcAft>
              <a:buFont typeface="+mj-lt"/>
              <a:buAutoNum type="alphaLcParenR"/>
            </a:pPr>
            <a:r>
              <a:rPr lang="en-US" dirty="0">
                <a:ea typeface="Times New Roman"/>
                <a:cs typeface="Times New Roman"/>
              </a:rPr>
              <a:t>A clean and neat environment</a:t>
            </a:r>
          </a:p>
          <a:p>
            <a:pPr marL="690563" lvl="0">
              <a:lnSpc>
                <a:spcPct val="115000"/>
              </a:lnSpc>
              <a:spcBef>
                <a:spcPts val="0"/>
              </a:spcBef>
              <a:spcAft>
                <a:spcPts val="0"/>
              </a:spcAft>
              <a:buFont typeface="+mj-lt"/>
              <a:buAutoNum type="alphaLcParenR"/>
            </a:pPr>
            <a:r>
              <a:rPr lang="en-US" dirty="0">
                <a:ea typeface="Times New Roman"/>
                <a:cs typeface="Times New Roman"/>
              </a:rPr>
              <a:t>Inspections</a:t>
            </a:r>
          </a:p>
          <a:p>
            <a:pPr marL="690563" lvl="0">
              <a:lnSpc>
                <a:spcPct val="115000"/>
              </a:lnSpc>
              <a:spcBef>
                <a:spcPts val="0"/>
              </a:spcBef>
              <a:spcAft>
                <a:spcPts val="0"/>
              </a:spcAft>
              <a:buFont typeface="+mj-lt"/>
              <a:buAutoNum type="alphaLcParenR"/>
            </a:pPr>
            <a:r>
              <a:rPr lang="en-US" dirty="0">
                <a:ea typeface="Times New Roman"/>
                <a:cs typeface="Times New Roman"/>
              </a:rPr>
              <a:t>A trained workforce</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tabLst>
                <a:tab pos="168275" algn="l"/>
              </a:tabLst>
            </a:pPr>
            <a:r>
              <a:rPr lang="en-US" dirty="0">
                <a:ea typeface="Times New Roman"/>
                <a:cs typeface="Times New Roman"/>
              </a:rPr>
              <a:t>A slip and fall area is an example of which of the following?</a:t>
            </a:r>
          </a:p>
          <a:p>
            <a:pPr marL="690563" lvl="0">
              <a:lnSpc>
                <a:spcPct val="115000"/>
              </a:lnSpc>
              <a:spcBef>
                <a:spcPts val="0"/>
              </a:spcBef>
              <a:spcAft>
                <a:spcPts val="0"/>
              </a:spcAft>
              <a:buFont typeface="+mj-lt"/>
              <a:buAutoNum type="alphaLcParenR"/>
            </a:pPr>
            <a:r>
              <a:rPr lang="en-US" dirty="0">
                <a:ea typeface="Times New Roman"/>
                <a:cs typeface="Times New Roman"/>
              </a:rPr>
              <a:t>Unique issue</a:t>
            </a:r>
          </a:p>
          <a:p>
            <a:pPr marL="690563" lvl="0">
              <a:lnSpc>
                <a:spcPct val="115000"/>
              </a:lnSpc>
              <a:spcBef>
                <a:spcPts val="0"/>
              </a:spcBef>
              <a:spcAft>
                <a:spcPts val="0"/>
              </a:spcAft>
              <a:buFont typeface="+mj-lt"/>
              <a:buAutoNum type="alphaLcParenR"/>
            </a:pPr>
            <a:r>
              <a:rPr lang="en-US" dirty="0">
                <a:ea typeface="Times New Roman"/>
                <a:cs typeface="Times New Roman"/>
              </a:rPr>
              <a:t>Hazard</a:t>
            </a:r>
          </a:p>
          <a:p>
            <a:pPr marL="690563" lvl="0">
              <a:lnSpc>
                <a:spcPct val="115000"/>
              </a:lnSpc>
              <a:spcBef>
                <a:spcPts val="0"/>
              </a:spcBef>
              <a:spcAft>
                <a:spcPts val="0"/>
              </a:spcAft>
              <a:buFont typeface="+mj-lt"/>
              <a:buAutoNum type="alphaLcParenR"/>
            </a:pPr>
            <a:r>
              <a:rPr lang="en-US" dirty="0">
                <a:ea typeface="Times New Roman"/>
                <a:cs typeface="Times New Roman"/>
              </a:rPr>
              <a:t>Common issue</a:t>
            </a:r>
          </a:p>
          <a:p>
            <a:pPr marL="690563" lvl="0">
              <a:lnSpc>
                <a:spcPct val="115000"/>
              </a:lnSpc>
              <a:spcBef>
                <a:spcPts val="0"/>
              </a:spcBef>
              <a:spcAft>
                <a:spcPts val="1000"/>
              </a:spcAft>
              <a:buFont typeface="+mj-lt"/>
              <a:buAutoNum type="alphaLcParenR"/>
            </a:pPr>
            <a:r>
              <a:rPr lang="en-US" dirty="0">
                <a:ea typeface="Times New Roman"/>
                <a:cs typeface="Times New Roman"/>
              </a:rPr>
              <a:t>Technology risk</a:t>
            </a:r>
          </a:p>
        </p:txBody>
      </p:sp>
    </p:spTree>
    <p:extLst>
      <p:ext uri="{BB962C8B-B14F-4D97-AF65-F5344CB8AC3E}">
        <p14:creationId xmlns:p14="http://schemas.microsoft.com/office/powerpoint/2010/main" val="26692993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tabLst>
                <a:tab pos="625475" algn="l"/>
              </a:tabLst>
            </a:pPr>
            <a:r>
              <a:rPr lang="en-US" dirty="0">
                <a:ea typeface="Times New Roman"/>
                <a:cs typeface="Times New Roman"/>
              </a:rPr>
              <a:t>What developed after the company began to grow?</a:t>
            </a:r>
          </a:p>
          <a:p>
            <a:pPr marL="690563" lvl="0">
              <a:lnSpc>
                <a:spcPct val="115000"/>
              </a:lnSpc>
              <a:spcBef>
                <a:spcPts val="0"/>
              </a:spcBef>
              <a:spcAft>
                <a:spcPts val="0"/>
              </a:spcAft>
              <a:buFont typeface="+mj-lt"/>
              <a:buAutoNum type="alphaLcParenR"/>
            </a:pPr>
            <a:r>
              <a:rPr lang="en-US" dirty="0">
                <a:ea typeface="Times New Roman"/>
                <a:cs typeface="Times New Roman"/>
              </a:rPr>
              <a:t>Clutter developed</a:t>
            </a:r>
          </a:p>
          <a:p>
            <a:pPr marL="690563" lvl="0">
              <a:lnSpc>
                <a:spcPct val="115000"/>
              </a:lnSpc>
              <a:spcBef>
                <a:spcPts val="0"/>
              </a:spcBef>
              <a:spcAft>
                <a:spcPts val="0"/>
              </a:spcAft>
              <a:buFont typeface="+mj-lt"/>
              <a:buAutoNum type="alphaLcParenR"/>
            </a:pPr>
            <a:r>
              <a:rPr lang="en-US" dirty="0">
                <a:ea typeface="Times New Roman"/>
                <a:cs typeface="Times New Roman"/>
              </a:rPr>
              <a:t>The workspace expanded</a:t>
            </a:r>
          </a:p>
          <a:p>
            <a:pPr marL="690563" lvl="0">
              <a:lnSpc>
                <a:spcPct val="115000"/>
              </a:lnSpc>
              <a:spcBef>
                <a:spcPts val="0"/>
              </a:spcBef>
              <a:spcAft>
                <a:spcPts val="0"/>
              </a:spcAft>
              <a:buFont typeface="+mj-lt"/>
              <a:buAutoNum type="alphaLcParenR"/>
            </a:pPr>
            <a:r>
              <a:rPr lang="en-US" dirty="0">
                <a:ea typeface="Times New Roman"/>
                <a:cs typeface="Times New Roman"/>
              </a:rPr>
              <a:t>The electricity went out</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685800" algn="l"/>
              </a:tabLst>
            </a:pPr>
            <a:r>
              <a:rPr lang="en-US" dirty="0">
                <a:ea typeface="Times New Roman"/>
                <a:cs typeface="Times New Roman"/>
              </a:rPr>
              <a:t>How did the employee become injured?</a:t>
            </a:r>
          </a:p>
          <a:p>
            <a:pPr marL="690563" lvl="0">
              <a:lnSpc>
                <a:spcPct val="115000"/>
              </a:lnSpc>
              <a:spcBef>
                <a:spcPts val="0"/>
              </a:spcBef>
              <a:spcAft>
                <a:spcPts val="0"/>
              </a:spcAft>
              <a:buFont typeface="+mj-lt"/>
              <a:buAutoNum type="alphaLcParenR"/>
            </a:pPr>
            <a:r>
              <a:rPr lang="en-US" dirty="0">
                <a:ea typeface="Times New Roman"/>
                <a:cs typeface="Times New Roman"/>
              </a:rPr>
              <a:t>Chemical spill</a:t>
            </a:r>
          </a:p>
          <a:p>
            <a:pPr marL="690563" lvl="0">
              <a:lnSpc>
                <a:spcPct val="115000"/>
              </a:lnSpc>
              <a:spcBef>
                <a:spcPts val="0"/>
              </a:spcBef>
              <a:spcAft>
                <a:spcPts val="0"/>
              </a:spcAft>
              <a:buFont typeface="+mj-lt"/>
              <a:buAutoNum type="alphaLcParenR"/>
            </a:pPr>
            <a:r>
              <a:rPr lang="en-US" dirty="0">
                <a:ea typeface="Times New Roman"/>
                <a:cs typeface="Times New Roman"/>
              </a:rPr>
              <a:t>Electric shock</a:t>
            </a:r>
          </a:p>
          <a:p>
            <a:pPr marL="690563" lvl="0">
              <a:lnSpc>
                <a:spcPct val="115000"/>
              </a:lnSpc>
              <a:spcBef>
                <a:spcPts val="0"/>
              </a:spcBef>
              <a:spcAft>
                <a:spcPts val="0"/>
              </a:spcAft>
              <a:buFont typeface="+mj-lt"/>
              <a:buAutoNum type="alphaLcParenR"/>
            </a:pPr>
            <a:r>
              <a:rPr lang="en-US" dirty="0">
                <a:ea typeface="Times New Roman"/>
                <a:cs typeface="Times New Roman"/>
              </a:rPr>
              <a:t>Tripped</a:t>
            </a:r>
          </a:p>
          <a:p>
            <a:pPr marL="690563" lvl="0">
              <a:lnSpc>
                <a:spcPct val="115000"/>
              </a:lnSpc>
              <a:spcBef>
                <a:spcPts val="0"/>
              </a:spcBef>
              <a:spcAft>
                <a:spcPts val="1000"/>
              </a:spcAft>
              <a:buFont typeface="+mj-lt"/>
              <a:buAutoNum type="alphaLcParenR"/>
            </a:pPr>
            <a:r>
              <a:rPr lang="en-US" dirty="0">
                <a:ea typeface="Times New Roman"/>
                <a:cs typeface="Times New Roman"/>
              </a:rPr>
              <a:t>Wet floor</a:t>
            </a:r>
          </a:p>
          <a:p>
            <a:endParaRPr lang="en-US" dirty="0"/>
          </a:p>
        </p:txBody>
      </p:sp>
    </p:spTree>
    <p:extLst>
      <p:ext uri="{BB962C8B-B14F-4D97-AF65-F5344CB8AC3E}">
        <p14:creationId xmlns:p14="http://schemas.microsoft.com/office/powerpoint/2010/main" val="26692993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876800"/>
          </a:xfrm>
        </p:spPr>
        <p:txBody>
          <a:bodyPr>
            <a:normAutofit fontScale="550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A business built on a fault line faces which type of risk?</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Location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Physical</a:t>
            </a:r>
          </a:p>
          <a:p>
            <a:pPr marL="690563" lvl="0">
              <a:lnSpc>
                <a:spcPct val="115000"/>
              </a:lnSpc>
              <a:spcBef>
                <a:spcPts val="0"/>
              </a:spcBef>
              <a:spcAft>
                <a:spcPts val="0"/>
              </a:spcAft>
              <a:buFont typeface="+mj-lt"/>
              <a:buAutoNum type="alphaLcParenR"/>
            </a:pPr>
            <a:r>
              <a:rPr lang="en-US" dirty="0">
                <a:ea typeface="Times New Roman"/>
                <a:cs typeface="Times New Roman"/>
              </a:rPr>
              <a:t>Human</a:t>
            </a:r>
          </a:p>
          <a:p>
            <a:pPr marL="690563" lvl="0">
              <a:lnSpc>
                <a:spcPct val="115000"/>
              </a:lnSpc>
              <a:spcBef>
                <a:spcPts val="0"/>
              </a:spcBef>
              <a:spcAft>
                <a:spcPts val="1000"/>
              </a:spcAft>
              <a:buFont typeface="+mj-lt"/>
              <a:buAutoNum type="alphaLcParenR"/>
            </a:pPr>
            <a:r>
              <a:rPr lang="en-US" dirty="0">
                <a:ea typeface="Times New Roman"/>
                <a:cs typeface="Times New Roman"/>
              </a:rPr>
              <a:t>Technology</a:t>
            </a:r>
          </a:p>
          <a:p>
            <a:pPr marL="347663" marR="0" indent="0">
              <a:lnSpc>
                <a:spcPct val="115000"/>
              </a:lnSpc>
              <a:spcBef>
                <a:spcPts val="0"/>
              </a:spcBef>
              <a:spcAft>
                <a:spcPts val="1000"/>
              </a:spcAft>
            </a:pPr>
            <a:r>
              <a:rPr lang="en-US" dirty="0">
                <a:solidFill>
                  <a:srgbClr val="FF0000"/>
                </a:solidFill>
                <a:ea typeface="Times New Roman"/>
                <a:cs typeface="Times New Roman"/>
              </a:rPr>
              <a:t>The location of a company plays a role in natural disasters. The placement over the fault line is a problem that needs to be addressed.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288925" algn="l"/>
              </a:tabLst>
            </a:pPr>
            <a:r>
              <a:rPr lang="en-US" dirty="0">
                <a:ea typeface="Times New Roman"/>
                <a:cs typeface="Times New Roman"/>
              </a:rPr>
              <a:t>Which of the following is an example of a physical risk?</a:t>
            </a:r>
          </a:p>
          <a:p>
            <a:pPr marL="690563" lvl="0">
              <a:lnSpc>
                <a:spcPct val="115000"/>
              </a:lnSpc>
              <a:spcBef>
                <a:spcPts val="0"/>
              </a:spcBef>
              <a:spcAft>
                <a:spcPts val="0"/>
              </a:spcAft>
              <a:buFont typeface="+mj-lt"/>
              <a:buAutoNum type="alphaLcParenR"/>
            </a:pPr>
            <a:r>
              <a:rPr lang="en-US" dirty="0">
                <a:ea typeface="Times New Roman"/>
                <a:cs typeface="Times New Roman"/>
              </a:rPr>
              <a:t>Crime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Chemical leak</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Intoxication</a:t>
            </a:r>
          </a:p>
          <a:p>
            <a:pPr marL="690563" lvl="0">
              <a:lnSpc>
                <a:spcPct val="115000"/>
              </a:lnSpc>
              <a:spcBef>
                <a:spcPts val="0"/>
              </a:spcBef>
              <a:spcAft>
                <a:spcPts val="1000"/>
              </a:spcAft>
              <a:buFont typeface="+mj-lt"/>
              <a:buAutoNum type="alphaLcParenR"/>
            </a:pPr>
            <a:r>
              <a:rPr lang="en-US" dirty="0">
                <a:ea typeface="Times New Roman"/>
                <a:cs typeface="Times New Roman"/>
              </a:rPr>
              <a:t>Hacking</a:t>
            </a:r>
          </a:p>
          <a:p>
            <a:pPr marL="347663" marR="0" indent="0">
              <a:lnSpc>
                <a:spcPct val="115000"/>
              </a:lnSpc>
              <a:spcBef>
                <a:spcPts val="0"/>
              </a:spcBef>
              <a:spcAft>
                <a:spcPts val="1000"/>
              </a:spcAft>
            </a:pPr>
            <a:r>
              <a:rPr lang="en-US" dirty="0">
                <a:solidFill>
                  <a:srgbClr val="FF0000"/>
                </a:solidFill>
                <a:ea typeface="Times New Roman"/>
                <a:cs typeface="Times New Roman"/>
              </a:rPr>
              <a:t>Chemicals are part of the work environment. They are included under physical risks.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828124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8768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Which area of the organization should be walked around?</a:t>
            </a:r>
          </a:p>
          <a:p>
            <a:pPr marL="690563" lvl="0">
              <a:lnSpc>
                <a:spcPct val="115000"/>
              </a:lnSpc>
              <a:spcBef>
                <a:spcPts val="0"/>
              </a:spcBef>
              <a:spcAft>
                <a:spcPts val="0"/>
              </a:spcAft>
              <a:buFont typeface="+mj-lt"/>
              <a:buAutoNum type="alphaLcParenR"/>
            </a:pPr>
            <a:r>
              <a:rPr lang="en-US" dirty="0">
                <a:ea typeface="Times New Roman"/>
                <a:cs typeface="Times New Roman"/>
              </a:rPr>
              <a:t>Manufacturing areas</a:t>
            </a:r>
          </a:p>
          <a:p>
            <a:pPr marL="690563" lvl="0">
              <a:lnSpc>
                <a:spcPct val="115000"/>
              </a:lnSpc>
              <a:spcBef>
                <a:spcPts val="0"/>
              </a:spcBef>
              <a:spcAft>
                <a:spcPts val="0"/>
              </a:spcAft>
              <a:buFont typeface="+mj-lt"/>
              <a:buAutoNum type="alphaLcParenR"/>
            </a:pPr>
            <a:r>
              <a:rPr lang="en-US" dirty="0">
                <a:ea typeface="Times New Roman"/>
                <a:cs typeface="Times New Roman"/>
              </a:rPr>
              <a:t>Sales area</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it</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Problem areas</a:t>
            </a:r>
          </a:p>
          <a:p>
            <a:pPr marL="347663" marR="0" indent="-4763">
              <a:lnSpc>
                <a:spcPct val="115000"/>
              </a:lnSpc>
              <a:spcBef>
                <a:spcPts val="0"/>
              </a:spcBef>
              <a:spcAft>
                <a:spcPts val="1000"/>
              </a:spcAft>
            </a:pPr>
            <a:r>
              <a:rPr lang="en-US" dirty="0">
                <a:solidFill>
                  <a:srgbClr val="FF0000"/>
                </a:solidFill>
                <a:ea typeface="Times New Roman"/>
                <a:cs typeface="Times New Roman"/>
              </a:rPr>
              <a:t>Walking around the organization is necessary to identify problems. It is important to walk around every part of the organization.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288925" algn="l"/>
              </a:tabLst>
            </a:pPr>
            <a:r>
              <a:rPr lang="en-US" dirty="0">
                <a:ea typeface="Times New Roman"/>
                <a:cs typeface="Times New Roman"/>
              </a:rPr>
              <a:t>When should you make a list of potential problems?</a:t>
            </a:r>
          </a:p>
          <a:p>
            <a:pPr marL="690563" lvl="0">
              <a:lnSpc>
                <a:spcPct val="115000"/>
              </a:lnSpc>
              <a:spcBef>
                <a:spcPts val="0"/>
              </a:spcBef>
              <a:spcAft>
                <a:spcPts val="0"/>
              </a:spcAft>
              <a:buFont typeface="+mj-lt"/>
              <a:buAutoNum type="alphaLcParenR"/>
            </a:pPr>
            <a:r>
              <a:rPr lang="en-US" dirty="0">
                <a:ea typeface="Times New Roman"/>
                <a:cs typeface="Times New Roman"/>
              </a:rPr>
              <a:t>After the walk around</a:t>
            </a:r>
          </a:p>
          <a:p>
            <a:pPr marL="690563" lvl="0">
              <a:lnSpc>
                <a:spcPct val="115000"/>
              </a:lnSpc>
              <a:spcBef>
                <a:spcPts val="0"/>
              </a:spcBef>
              <a:spcAft>
                <a:spcPts val="0"/>
              </a:spcAft>
              <a:buFont typeface="+mj-lt"/>
              <a:buAutoNum type="alphaLcParenR"/>
            </a:pPr>
            <a:r>
              <a:rPr lang="en-US" dirty="0">
                <a:ea typeface="Times New Roman"/>
                <a:cs typeface="Times New Roman"/>
              </a:rPr>
              <a:t>Before the walk around</a:t>
            </a:r>
          </a:p>
          <a:p>
            <a:pPr marL="690563" lvl="0">
              <a:lnSpc>
                <a:spcPct val="115000"/>
              </a:lnSpc>
              <a:spcBef>
                <a:spcPts val="0"/>
              </a:spcBef>
              <a:spcAft>
                <a:spcPts val="0"/>
              </a:spcAft>
              <a:buFont typeface="+mj-lt"/>
              <a:buAutoNum type="alphaLcParenR"/>
            </a:pPr>
            <a:r>
              <a:rPr lang="en-US" dirty="0">
                <a:ea typeface="Times New Roman"/>
                <a:cs typeface="Times New Roman"/>
              </a:rPr>
              <a:t>At the end of the day</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During the walk around</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Walking around is necessary for potential problems. Lists should be made during the walk around.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0282064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8768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tabLst>
                <a:tab pos="685800" algn="l"/>
              </a:tabLst>
            </a:pPr>
            <a:r>
              <a:rPr lang="en-US" dirty="0">
                <a:ea typeface="Times New Roman"/>
                <a:cs typeface="Times New Roman"/>
              </a:rPr>
              <a:t>What is an example of a long term problem?</a:t>
            </a:r>
          </a:p>
          <a:p>
            <a:pPr marL="681038" lvl="0">
              <a:lnSpc>
                <a:spcPct val="115000"/>
              </a:lnSpc>
              <a:spcBef>
                <a:spcPts val="0"/>
              </a:spcBef>
              <a:spcAft>
                <a:spcPts val="0"/>
              </a:spcAft>
              <a:buFont typeface="+mj-lt"/>
              <a:buAutoNum type="alphaLcParenR"/>
            </a:pPr>
            <a:r>
              <a:rPr lang="en-US" dirty="0">
                <a:ea typeface="Times New Roman"/>
                <a:cs typeface="Times New Roman"/>
              </a:rPr>
              <a:t>Loose wiring</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Hearing loss to noise</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Chemical leak</a:t>
            </a:r>
          </a:p>
          <a:p>
            <a:pPr marL="681038" lvl="0">
              <a:lnSpc>
                <a:spcPct val="115000"/>
              </a:lnSpc>
              <a:spcBef>
                <a:spcPts val="0"/>
              </a:spcBef>
              <a:spcAft>
                <a:spcPts val="1000"/>
              </a:spcAft>
              <a:buFont typeface="+mj-lt"/>
              <a:buAutoNum type="alphaLcParenR"/>
            </a:pPr>
            <a:r>
              <a:rPr lang="en-US" dirty="0">
                <a:ea typeface="Times New Roman"/>
                <a:cs typeface="Times New Roman"/>
              </a:rPr>
              <a:t>Broken equipment</a:t>
            </a:r>
          </a:p>
          <a:p>
            <a:pPr marL="347663" marR="0" indent="-4763">
              <a:lnSpc>
                <a:spcPct val="115000"/>
              </a:lnSpc>
              <a:spcBef>
                <a:spcPts val="0"/>
              </a:spcBef>
              <a:spcAft>
                <a:spcPts val="1000"/>
              </a:spcAft>
            </a:pPr>
            <a:r>
              <a:rPr lang="en-US" dirty="0">
                <a:solidFill>
                  <a:srgbClr val="FF0000"/>
                </a:solidFill>
                <a:ea typeface="Times New Roman"/>
                <a:cs typeface="Times New Roman"/>
              </a:rPr>
              <a:t>Hearing loss because of noise occurs over time. It is an example of a long term problem.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685800" algn="l"/>
              </a:tabLst>
            </a:pPr>
            <a:r>
              <a:rPr lang="en-US" dirty="0">
                <a:ea typeface="Times New Roman"/>
                <a:cs typeface="Times New Roman"/>
              </a:rPr>
              <a:t>What is an example of a short term problem?</a:t>
            </a:r>
          </a:p>
          <a:p>
            <a:pPr marL="681038" lvl="0">
              <a:lnSpc>
                <a:spcPct val="115000"/>
              </a:lnSpc>
              <a:spcBef>
                <a:spcPts val="0"/>
              </a:spcBef>
              <a:spcAft>
                <a:spcPts val="0"/>
              </a:spcAft>
              <a:buFont typeface="+mj-lt"/>
              <a:buAutoNum type="alphaLcParenR"/>
            </a:pPr>
            <a:r>
              <a:rPr lang="en-US" dirty="0">
                <a:ea typeface="Times New Roman"/>
                <a:cs typeface="Times New Roman"/>
              </a:rPr>
              <a:t>Emphysema from asbestos exposure</a:t>
            </a:r>
          </a:p>
          <a:p>
            <a:pPr marL="681038" lvl="0">
              <a:lnSpc>
                <a:spcPct val="115000"/>
              </a:lnSpc>
              <a:spcBef>
                <a:spcPts val="0"/>
              </a:spcBef>
              <a:spcAft>
                <a:spcPts val="0"/>
              </a:spcAft>
              <a:buFont typeface="+mj-lt"/>
              <a:buAutoNum type="alphaLcParenR"/>
            </a:pPr>
            <a:r>
              <a:rPr lang="en-US" dirty="0">
                <a:ea typeface="Times New Roman"/>
                <a:cs typeface="Times New Roman"/>
              </a:rPr>
              <a:t>Hearing loss to noise</a:t>
            </a:r>
          </a:p>
          <a:p>
            <a:pPr marL="681038" lvl="0">
              <a:lnSpc>
                <a:spcPct val="115000"/>
              </a:lnSpc>
              <a:spcBef>
                <a:spcPts val="0"/>
              </a:spcBef>
              <a:spcAft>
                <a:spcPts val="0"/>
              </a:spcAft>
              <a:buFont typeface="+mj-lt"/>
              <a:buAutoNum type="alphaLcParenR"/>
            </a:pPr>
            <a:r>
              <a:rPr lang="en-US" dirty="0">
                <a:ea typeface="Times New Roman"/>
                <a:cs typeface="Times New Roman"/>
              </a:rPr>
              <a:t>Repetitive motion injury</a:t>
            </a:r>
          </a:p>
          <a:p>
            <a:pPr marL="6810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Broken equipment</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Broken equipment is a short term problem. The other answers are examples of long term problems.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8190342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8768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tabLst>
                <a:tab pos="625475" algn="l"/>
              </a:tabLst>
            </a:pPr>
            <a:r>
              <a:rPr lang="en-US" dirty="0">
                <a:ea typeface="Times New Roman"/>
                <a:cs typeface="Times New Roman"/>
              </a:rPr>
              <a:t>What will help prevent common problems?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 clean and neat environment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Inspections</a:t>
            </a:r>
          </a:p>
          <a:p>
            <a:pPr marL="690563" lvl="0">
              <a:lnSpc>
                <a:spcPct val="115000"/>
              </a:lnSpc>
              <a:spcBef>
                <a:spcPts val="0"/>
              </a:spcBef>
              <a:spcAft>
                <a:spcPts val="0"/>
              </a:spcAft>
              <a:buFont typeface="+mj-lt"/>
              <a:buAutoNum type="alphaLcParenR"/>
            </a:pPr>
            <a:r>
              <a:rPr lang="en-US" dirty="0">
                <a:ea typeface="Times New Roman"/>
                <a:cs typeface="Times New Roman"/>
              </a:rPr>
              <a:t>A trained workforce</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Common issues involve falls and injuries. Keeping the environment clean and neat will prevent many common issues.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168275" algn="l"/>
              </a:tabLst>
            </a:pPr>
            <a:r>
              <a:rPr lang="en-US" dirty="0">
                <a:ea typeface="Times New Roman"/>
                <a:cs typeface="Times New Roman"/>
              </a:rPr>
              <a:t>A slip and fall area is an example of which of the following?</a:t>
            </a:r>
          </a:p>
          <a:p>
            <a:pPr marL="690563" lvl="0">
              <a:lnSpc>
                <a:spcPct val="115000"/>
              </a:lnSpc>
              <a:spcBef>
                <a:spcPts val="0"/>
              </a:spcBef>
              <a:spcAft>
                <a:spcPts val="0"/>
              </a:spcAft>
              <a:buFont typeface="+mj-lt"/>
              <a:buAutoNum type="alphaLcParenR"/>
            </a:pPr>
            <a:r>
              <a:rPr lang="en-US" dirty="0">
                <a:ea typeface="Times New Roman"/>
                <a:cs typeface="Times New Roman"/>
              </a:rPr>
              <a:t>Unique issue</a:t>
            </a:r>
          </a:p>
          <a:p>
            <a:pPr marL="690563" lvl="0">
              <a:lnSpc>
                <a:spcPct val="115000"/>
              </a:lnSpc>
              <a:spcBef>
                <a:spcPts val="0"/>
              </a:spcBef>
              <a:spcAft>
                <a:spcPts val="0"/>
              </a:spcAft>
              <a:buFont typeface="+mj-lt"/>
              <a:buAutoNum type="alphaLcParenR"/>
            </a:pPr>
            <a:r>
              <a:rPr lang="en-US" dirty="0">
                <a:ea typeface="Times New Roman"/>
                <a:cs typeface="Times New Roman"/>
              </a:rPr>
              <a:t>Hazard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Common issue</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Technology risk</a:t>
            </a:r>
          </a:p>
          <a:p>
            <a:pPr marL="347663" marR="0" indent="-4763">
              <a:lnSpc>
                <a:spcPct val="115000"/>
              </a:lnSpc>
              <a:spcBef>
                <a:spcPts val="0"/>
              </a:spcBef>
              <a:spcAft>
                <a:spcPts val="1000"/>
              </a:spcAft>
            </a:pPr>
            <a:r>
              <a:rPr lang="en-US" dirty="0">
                <a:solidFill>
                  <a:srgbClr val="FF0000"/>
                </a:solidFill>
                <a:ea typeface="Times New Roman"/>
                <a:cs typeface="Times New Roman"/>
              </a:rPr>
              <a:t>Common issues appear in every organization. Slip and fall areas are common issues.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1404377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8768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tabLst>
                <a:tab pos="625475" algn="l"/>
              </a:tabLst>
            </a:pPr>
            <a:r>
              <a:rPr lang="en-US" dirty="0">
                <a:ea typeface="Times New Roman"/>
                <a:cs typeface="Times New Roman"/>
              </a:rPr>
              <a:t>What developed after the company began to grow?</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Clutter developed</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 workspace expanded</a:t>
            </a:r>
          </a:p>
          <a:p>
            <a:pPr marL="690563" lvl="0">
              <a:lnSpc>
                <a:spcPct val="115000"/>
              </a:lnSpc>
              <a:spcBef>
                <a:spcPts val="0"/>
              </a:spcBef>
              <a:spcAft>
                <a:spcPts val="0"/>
              </a:spcAft>
              <a:buFont typeface="+mj-lt"/>
              <a:buAutoNum type="alphaLcParenR"/>
            </a:pPr>
            <a:r>
              <a:rPr lang="en-US" dirty="0">
                <a:ea typeface="Times New Roman"/>
                <a:cs typeface="Times New Roman"/>
              </a:rPr>
              <a:t>The electricity went out</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The location became too small for the growing business. Clutter began to develop in the workspace.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685800" algn="l"/>
              </a:tabLst>
            </a:pPr>
            <a:r>
              <a:rPr lang="en-US" dirty="0">
                <a:ea typeface="Times New Roman"/>
                <a:cs typeface="Times New Roman"/>
              </a:rPr>
              <a:t>How did the employee become injured?</a:t>
            </a:r>
          </a:p>
          <a:p>
            <a:pPr marL="690563" lvl="0">
              <a:lnSpc>
                <a:spcPct val="115000"/>
              </a:lnSpc>
              <a:spcBef>
                <a:spcPts val="0"/>
              </a:spcBef>
              <a:spcAft>
                <a:spcPts val="0"/>
              </a:spcAft>
              <a:buFont typeface="+mj-lt"/>
              <a:buAutoNum type="alphaLcParenR"/>
            </a:pPr>
            <a:r>
              <a:rPr lang="en-US" dirty="0">
                <a:ea typeface="Times New Roman"/>
                <a:cs typeface="Times New Roman"/>
              </a:rPr>
              <a:t>Chemical spill</a:t>
            </a:r>
          </a:p>
          <a:p>
            <a:pPr marL="690563" lvl="0">
              <a:lnSpc>
                <a:spcPct val="115000"/>
              </a:lnSpc>
              <a:spcBef>
                <a:spcPts val="0"/>
              </a:spcBef>
              <a:spcAft>
                <a:spcPts val="0"/>
              </a:spcAft>
              <a:buFont typeface="+mj-lt"/>
              <a:buAutoNum type="alphaLcParenR"/>
            </a:pPr>
            <a:r>
              <a:rPr lang="en-US" dirty="0">
                <a:ea typeface="Times New Roman"/>
                <a:cs typeface="Times New Roman"/>
              </a:rPr>
              <a:t>Electric shock</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Tripped</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Wet floor</a:t>
            </a:r>
          </a:p>
          <a:p>
            <a:pPr marL="347663" marR="0" indent="-4763">
              <a:lnSpc>
                <a:spcPct val="115000"/>
              </a:lnSpc>
              <a:spcBef>
                <a:spcPts val="0"/>
              </a:spcBef>
              <a:spcAft>
                <a:spcPts val="1000"/>
              </a:spcAft>
            </a:pPr>
            <a:r>
              <a:rPr lang="en-US" dirty="0">
                <a:solidFill>
                  <a:srgbClr val="FF0000"/>
                </a:solidFill>
                <a:ea typeface="Times New Roman"/>
                <a:cs typeface="Times New Roman"/>
              </a:rPr>
              <a:t>The employee tripped on debris. This caused him to fall into the shelves and knock them over on him.</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9810552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Autofit/>
          </a:bodyPr>
          <a:lstStyle/>
          <a:p>
            <a:r>
              <a:rPr lang="en-US" dirty="0"/>
              <a:t>Module Four: Seeking Out Problems Before They Happen (II)</a:t>
            </a:r>
          </a:p>
        </p:txBody>
      </p:sp>
      <p:sp>
        <p:nvSpPr>
          <p:cNvPr id="1843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sz="2800" i="1" dirty="0">
                <a:latin typeface="Cambria"/>
                <a:ea typeface="Times New Roman"/>
                <a:cs typeface="Times New Roman"/>
              </a:rPr>
              <a:t>If you do not actively attack risks, they will actively attack you.</a:t>
            </a:r>
            <a:endParaRPr lang="en-US" sz="1200" dirty="0">
              <a:ea typeface="Times New Roman"/>
              <a:cs typeface="Times New Roman"/>
            </a:endParaRPr>
          </a:p>
          <a:p>
            <a:pPr algn="ctr">
              <a:spcBef>
                <a:spcPts val="0"/>
              </a:spcBef>
              <a:spcAft>
                <a:spcPts val="1000"/>
              </a:spcAft>
            </a:pPr>
            <a:br>
              <a:rPr lang="en-US" sz="2800" dirty="0">
                <a:latin typeface="Cambria"/>
                <a:ea typeface="Times New Roman"/>
                <a:cs typeface="Times New Roman"/>
              </a:rPr>
            </a:br>
            <a:r>
              <a:rPr lang="en-US" sz="2800" b="1" i="1" dirty="0">
                <a:latin typeface="Cambria"/>
                <a:ea typeface="Times New Roman"/>
                <a:cs typeface="Times New Roman"/>
              </a:rPr>
              <a:t>Tom Gib</a:t>
            </a:r>
            <a:endParaRPr lang="en-US" sz="1200" dirty="0">
              <a:ea typeface="Times New Roman"/>
              <a:cs typeface="Times New Roman"/>
            </a:endParaRPr>
          </a:p>
          <a:p>
            <a:endParaRPr lang="en-US" sz="2800" dirty="0"/>
          </a:p>
        </p:txBody>
      </p:sp>
      <p:sp>
        <p:nvSpPr>
          <p:cNvPr id="18435" name="Content Placeholder 2"/>
          <p:cNvSpPr>
            <a:spLocks noGrp="1"/>
          </p:cNvSpPr>
          <p:nvPr>
            <p:ph type="body" sz="quarter" idx="11"/>
          </p:nvPr>
        </p:nvSpPr>
        <p:spPr/>
        <p:txBody>
          <a:bodyPr/>
          <a:lstStyle/>
          <a:p>
            <a:r>
              <a:rPr lang="en-US" dirty="0"/>
              <a:t>Problems can occur at any time. This is why you must always be prepared to address them. Seeking out problems before they occur requires you to ask questions. You must pay attention to the risks of external events and preparing for the worst case scenario.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7D37DF1D-AF94-49E3-A76B-2597472A7BC6}"/>
              </a:ext>
            </a:extLst>
          </p:cNvPr>
          <p:cNvSpPr>
            <a:spLocks noGrp="1"/>
          </p:cNvSpPr>
          <p:nvPr>
            <p:ph sz="quarter" idx="11"/>
          </p:nvPr>
        </p:nvSpPr>
        <p:spPr/>
        <p:txBody>
          <a:bodyPr/>
          <a:lstStyle/>
          <a:p>
            <a:endParaRPr lang="en-US"/>
          </a:p>
        </p:txBody>
      </p:sp>
      <p:sp>
        <p:nvSpPr>
          <p:cNvPr id="19458" name="Title 1"/>
          <p:cNvSpPr>
            <a:spLocks noGrp="1"/>
          </p:cNvSpPr>
          <p:nvPr>
            <p:ph type="title"/>
          </p:nvPr>
        </p:nvSpPr>
        <p:spPr/>
        <p:txBody>
          <a:bodyPr>
            <a:noAutofit/>
          </a:bodyPr>
          <a:lstStyle/>
          <a:p>
            <a:r>
              <a:rPr lang="en-US" dirty="0"/>
              <a:t>Ask “What would happen if … ?”</a:t>
            </a:r>
          </a:p>
        </p:txBody>
      </p:sp>
      <p:grpSp>
        <p:nvGrpSpPr>
          <p:cNvPr id="3" name="Group 2">
            <a:extLst>
              <a:ext uri="{FF2B5EF4-FFF2-40B4-BE49-F238E27FC236}">
                <a16:creationId xmlns:a16="http://schemas.microsoft.com/office/drawing/2014/main" id="{1BCFF2B9-E48A-453D-8EC4-C6EF9257D010}"/>
              </a:ext>
            </a:extLst>
          </p:cNvPr>
          <p:cNvGrpSpPr/>
          <p:nvPr/>
        </p:nvGrpSpPr>
        <p:grpSpPr>
          <a:xfrm>
            <a:off x="459490" y="1600200"/>
            <a:ext cx="8225019" cy="4525963"/>
            <a:chOff x="459490" y="1600200"/>
            <a:chExt cx="8225019" cy="4525963"/>
          </a:xfrm>
        </p:grpSpPr>
        <p:sp>
          <p:nvSpPr>
            <p:cNvPr id="4" name="Arrow: Right 3">
              <a:extLst>
                <a:ext uri="{FF2B5EF4-FFF2-40B4-BE49-F238E27FC236}">
                  <a16:creationId xmlns:a16="http://schemas.microsoft.com/office/drawing/2014/main" id="{4FF63E98-F0AC-4E9F-B68D-9866BBA12A51}"/>
                </a:ext>
              </a:extLst>
            </p:cNvPr>
            <p:cNvSpPr/>
            <p:nvPr/>
          </p:nvSpPr>
          <p:spPr>
            <a:xfrm>
              <a:off x="1074419" y="1600200"/>
              <a:ext cx="6995160" cy="4525963"/>
            </a:xfrm>
            <a:prstGeom prst="rightArrow">
              <a:avLst/>
            </a:prstGeom>
          </p:spPr>
          <p:style>
            <a:lnRef idx="0">
              <a:schemeClr val="dk1">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3FF90506-7B3A-4CBA-B0E4-B1B3186DB2A4}"/>
                </a:ext>
              </a:extLst>
            </p:cNvPr>
            <p:cNvSpPr/>
            <p:nvPr/>
          </p:nvSpPr>
          <p:spPr>
            <a:xfrm>
              <a:off x="459490" y="2957988"/>
              <a:ext cx="2623533" cy="1810385"/>
            </a:xfrm>
            <a:custGeom>
              <a:avLst/>
              <a:gdLst>
                <a:gd name="connsiteX0" fmla="*/ 0 w 2623533"/>
                <a:gd name="connsiteY0" fmla="*/ 301737 h 1810385"/>
                <a:gd name="connsiteX1" fmla="*/ 301737 w 2623533"/>
                <a:gd name="connsiteY1" fmla="*/ 0 h 1810385"/>
                <a:gd name="connsiteX2" fmla="*/ 2321796 w 2623533"/>
                <a:gd name="connsiteY2" fmla="*/ 0 h 1810385"/>
                <a:gd name="connsiteX3" fmla="*/ 2623533 w 2623533"/>
                <a:gd name="connsiteY3" fmla="*/ 301737 h 1810385"/>
                <a:gd name="connsiteX4" fmla="*/ 2623533 w 2623533"/>
                <a:gd name="connsiteY4" fmla="*/ 1508648 h 1810385"/>
                <a:gd name="connsiteX5" fmla="*/ 2321796 w 2623533"/>
                <a:gd name="connsiteY5" fmla="*/ 1810385 h 1810385"/>
                <a:gd name="connsiteX6" fmla="*/ 301737 w 2623533"/>
                <a:gd name="connsiteY6" fmla="*/ 1810385 h 1810385"/>
                <a:gd name="connsiteX7" fmla="*/ 0 w 2623533"/>
                <a:gd name="connsiteY7" fmla="*/ 1508648 h 1810385"/>
                <a:gd name="connsiteX8" fmla="*/ 0 w 2623533"/>
                <a:gd name="connsiteY8" fmla="*/ 301737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23533" h="1810385">
                  <a:moveTo>
                    <a:pt x="0" y="301737"/>
                  </a:moveTo>
                  <a:cubicBezTo>
                    <a:pt x="0" y="135092"/>
                    <a:pt x="135092" y="0"/>
                    <a:pt x="301737" y="0"/>
                  </a:cubicBezTo>
                  <a:lnTo>
                    <a:pt x="2321796" y="0"/>
                  </a:lnTo>
                  <a:cubicBezTo>
                    <a:pt x="2488441" y="0"/>
                    <a:pt x="2623533" y="135092"/>
                    <a:pt x="2623533" y="301737"/>
                  </a:cubicBezTo>
                  <a:lnTo>
                    <a:pt x="2623533" y="1508648"/>
                  </a:lnTo>
                  <a:cubicBezTo>
                    <a:pt x="2623533" y="1675293"/>
                    <a:pt x="2488441" y="1810385"/>
                    <a:pt x="2321796" y="1810385"/>
                  </a:cubicBezTo>
                  <a:lnTo>
                    <a:pt x="301737" y="1810385"/>
                  </a:lnTo>
                  <a:cubicBezTo>
                    <a:pt x="135092" y="1810385"/>
                    <a:pt x="0" y="1675293"/>
                    <a:pt x="0" y="1508648"/>
                  </a:cubicBezTo>
                  <a:lnTo>
                    <a:pt x="0" y="301737"/>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59826" tIns="259826" rIns="259826" bIns="259826" numCol="1" spcCol="1270" anchor="ctr" anchorCtr="0">
              <a:noAutofit/>
            </a:bodyPr>
            <a:lstStyle/>
            <a:p>
              <a:pPr marL="0" lvl="0" indent="0" algn="ctr" defTabSz="2000250">
                <a:lnSpc>
                  <a:spcPct val="90000"/>
                </a:lnSpc>
                <a:spcBef>
                  <a:spcPct val="0"/>
                </a:spcBef>
                <a:spcAft>
                  <a:spcPct val="35000"/>
                </a:spcAft>
                <a:buNone/>
              </a:pPr>
              <a:r>
                <a:rPr lang="en-US" sz="4500" b="0" kern="1200" dirty="0"/>
                <a:t>Low Impact</a:t>
              </a:r>
            </a:p>
          </p:txBody>
        </p:sp>
        <p:sp>
          <p:nvSpPr>
            <p:cNvPr id="6" name="Freeform: Shape 5">
              <a:extLst>
                <a:ext uri="{FF2B5EF4-FFF2-40B4-BE49-F238E27FC236}">
                  <a16:creationId xmlns:a16="http://schemas.microsoft.com/office/drawing/2014/main" id="{C7E1EDA1-33FC-48BE-B5EE-50A86001833B}"/>
                </a:ext>
              </a:extLst>
            </p:cNvPr>
            <p:cNvSpPr/>
            <p:nvPr/>
          </p:nvSpPr>
          <p:spPr>
            <a:xfrm>
              <a:off x="3260233" y="2957988"/>
              <a:ext cx="2623533" cy="1810385"/>
            </a:xfrm>
            <a:custGeom>
              <a:avLst/>
              <a:gdLst>
                <a:gd name="connsiteX0" fmla="*/ 0 w 2623533"/>
                <a:gd name="connsiteY0" fmla="*/ 301737 h 1810385"/>
                <a:gd name="connsiteX1" fmla="*/ 301737 w 2623533"/>
                <a:gd name="connsiteY1" fmla="*/ 0 h 1810385"/>
                <a:gd name="connsiteX2" fmla="*/ 2321796 w 2623533"/>
                <a:gd name="connsiteY2" fmla="*/ 0 h 1810385"/>
                <a:gd name="connsiteX3" fmla="*/ 2623533 w 2623533"/>
                <a:gd name="connsiteY3" fmla="*/ 301737 h 1810385"/>
                <a:gd name="connsiteX4" fmla="*/ 2623533 w 2623533"/>
                <a:gd name="connsiteY4" fmla="*/ 1508648 h 1810385"/>
                <a:gd name="connsiteX5" fmla="*/ 2321796 w 2623533"/>
                <a:gd name="connsiteY5" fmla="*/ 1810385 h 1810385"/>
                <a:gd name="connsiteX6" fmla="*/ 301737 w 2623533"/>
                <a:gd name="connsiteY6" fmla="*/ 1810385 h 1810385"/>
                <a:gd name="connsiteX7" fmla="*/ 0 w 2623533"/>
                <a:gd name="connsiteY7" fmla="*/ 1508648 h 1810385"/>
                <a:gd name="connsiteX8" fmla="*/ 0 w 2623533"/>
                <a:gd name="connsiteY8" fmla="*/ 301737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23533" h="1810385">
                  <a:moveTo>
                    <a:pt x="0" y="301737"/>
                  </a:moveTo>
                  <a:cubicBezTo>
                    <a:pt x="0" y="135092"/>
                    <a:pt x="135092" y="0"/>
                    <a:pt x="301737" y="0"/>
                  </a:cubicBezTo>
                  <a:lnTo>
                    <a:pt x="2321796" y="0"/>
                  </a:lnTo>
                  <a:cubicBezTo>
                    <a:pt x="2488441" y="0"/>
                    <a:pt x="2623533" y="135092"/>
                    <a:pt x="2623533" y="301737"/>
                  </a:cubicBezTo>
                  <a:lnTo>
                    <a:pt x="2623533" y="1508648"/>
                  </a:lnTo>
                  <a:cubicBezTo>
                    <a:pt x="2623533" y="1675293"/>
                    <a:pt x="2488441" y="1810385"/>
                    <a:pt x="2321796" y="1810385"/>
                  </a:cubicBezTo>
                  <a:lnTo>
                    <a:pt x="301737" y="1810385"/>
                  </a:lnTo>
                  <a:cubicBezTo>
                    <a:pt x="135092" y="1810385"/>
                    <a:pt x="0" y="1675293"/>
                    <a:pt x="0" y="1508648"/>
                  </a:cubicBezTo>
                  <a:lnTo>
                    <a:pt x="0" y="301737"/>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59826" tIns="259826" rIns="259826" bIns="259826" numCol="1" spcCol="1270" anchor="ctr" anchorCtr="0">
              <a:noAutofit/>
            </a:bodyPr>
            <a:lstStyle/>
            <a:p>
              <a:pPr marL="0" lvl="0" indent="0" algn="ctr" defTabSz="2000250">
                <a:lnSpc>
                  <a:spcPct val="90000"/>
                </a:lnSpc>
                <a:spcBef>
                  <a:spcPct val="0"/>
                </a:spcBef>
                <a:spcAft>
                  <a:spcPct val="35000"/>
                </a:spcAft>
                <a:buNone/>
              </a:pPr>
              <a:r>
                <a:rPr lang="en-US" sz="4500" b="0" kern="1200" dirty="0"/>
                <a:t>Medium Impact</a:t>
              </a:r>
            </a:p>
          </p:txBody>
        </p:sp>
        <p:sp>
          <p:nvSpPr>
            <p:cNvPr id="7" name="Freeform: Shape 6">
              <a:extLst>
                <a:ext uri="{FF2B5EF4-FFF2-40B4-BE49-F238E27FC236}">
                  <a16:creationId xmlns:a16="http://schemas.microsoft.com/office/drawing/2014/main" id="{1D34E42F-1533-4499-B617-0F708FE9CFB1}"/>
                </a:ext>
              </a:extLst>
            </p:cNvPr>
            <p:cNvSpPr/>
            <p:nvPr/>
          </p:nvSpPr>
          <p:spPr>
            <a:xfrm>
              <a:off x="6060976" y="2957988"/>
              <a:ext cx="2623533" cy="1810385"/>
            </a:xfrm>
            <a:custGeom>
              <a:avLst/>
              <a:gdLst>
                <a:gd name="connsiteX0" fmla="*/ 0 w 2623533"/>
                <a:gd name="connsiteY0" fmla="*/ 301737 h 1810385"/>
                <a:gd name="connsiteX1" fmla="*/ 301737 w 2623533"/>
                <a:gd name="connsiteY1" fmla="*/ 0 h 1810385"/>
                <a:gd name="connsiteX2" fmla="*/ 2321796 w 2623533"/>
                <a:gd name="connsiteY2" fmla="*/ 0 h 1810385"/>
                <a:gd name="connsiteX3" fmla="*/ 2623533 w 2623533"/>
                <a:gd name="connsiteY3" fmla="*/ 301737 h 1810385"/>
                <a:gd name="connsiteX4" fmla="*/ 2623533 w 2623533"/>
                <a:gd name="connsiteY4" fmla="*/ 1508648 h 1810385"/>
                <a:gd name="connsiteX5" fmla="*/ 2321796 w 2623533"/>
                <a:gd name="connsiteY5" fmla="*/ 1810385 h 1810385"/>
                <a:gd name="connsiteX6" fmla="*/ 301737 w 2623533"/>
                <a:gd name="connsiteY6" fmla="*/ 1810385 h 1810385"/>
                <a:gd name="connsiteX7" fmla="*/ 0 w 2623533"/>
                <a:gd name="connsiteY7" fmla="*/ 1508648 h 1810385"/>
                <a:gd name="connsiteX8" fmla="*/ 0 w 2623533"/>
                <a:gd name="connsiteY8" fmla="*/ 301737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23533" h="1810385">
                  <a:moveTo>
                    <a:pt x="0" y="301737"/>
                  </a:moveTo>
                  <a:cubicBezTo>
                    <a:pt x="0" y="135092"/>
                    <a:pt x="135092" y="0"/>
                    <a:pt x="301737" y="0"/>
                  </a:cubicBezTo>
                  <a:lnTo>
                    <a:pt x="2321796" y="0"/>
                  </a:lnTo>
                  <a:cubicBezTo>
                    <a:pt x="2488441" y="0"/>
                    <a:pt x="2623533" y="135092"/>
                    <a:pt x="2623533" y="301737"/>
                  </a:cubicBezTo>
                  <a:lnTo>
                    <a:pt x="2623533" y="1508648"/>
                  </a:lnTo>
                  <a:cubicBezTo>
                    <a:pt x="2623533" y="1675293"/>
                    <a:pt x="2488441" y="1810385"/>
                    <a:pt x="2321796" y="1810385"/>
                  </a:cubicBezTo>
                  <a:lnTo>
                    <a:pt x="301737" y="1810385"/>
                  </a:lnTo>
                  <a:cubicBezTo>
                    <a:pt x="135092" y="1810385"/>
                    <a:pt x="0" y="1675293"/>
                    <a:pt x="0" y="1508648"/>
                  </a:cubicBezTo>
                  <a:lnTo>
                    <a:pt x="0" y="301737"/>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59826" tIns="259826" rIns="259826" bIns="259826" numCol="1" spcCol="1270" anchor="ctr" anchorCtr="0">
              <a:noAutofit/>
            </a:bodyPr>
            <a:lstStyle/>
            <a:p>
              <a:pPr marL="0" lvl="0" indent="0" algn="ctr" defTabSz="2000250">
                <a:lnSpc>
                  <a:spcPct val="90000"/>
                </a:lnSpc>
                <a:spcBef>
                  <a:spcPct val="0"/>
                </a:spcBef>
                <a:spcAft>
                  <a:spcPct val="35000"/>
                </a:spcAft>
                <a:buNone/>
              </a:pPr>
              <a:r>
                <a:rPr lang="en-US" sz="4500" b="0" kern="1200" dirty="0"/>
                <a:t>High Impact</a:t>
              </a:r>
            </a:p>
          </p:txBody>
        </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4DC22CE5-62B1-49C2-B78A-3B40E50F0E0E}"/>
              </a:ext>
            </a:extLst>
          </p:cNvPr>
          <p:cNvSpPr>
            <a:spLocks noGrp="1"/>
          </p:cNvSpPr>
          <p:nvPr>
            <p:ph sz="quarter" idx="11"/>
          </p:nvPr>
        </p:nvSpPr>
        <p:spPr/>
        <p:txBody>
          <a:bodyPr/>
          <a:lstStyle/>
          <a:p>
            <a:endParaRPr lang="en-US"/>
          </a:p>
        </p:txBody>
      </p:sp>
      <p:sp>
        <p:nvSpPr>
          <p:cNvPr id="20482" name="Title 1"/>
          <p:cNvSpPr>
            <a:spLocks noGrp="1"/>
          </p:cNvSpPr>
          <p:nvPr>
            <p:ph type="title"/>
          </p:nvPr>
        </p:nvSpPr>
        <p:spPr/>
        <p:txBody>
          <a:bodyPr/>
          <a:lstStyle/>
          <a:p>
            <a:r>
              <a:rPr lang="en-US" dirty="0"/>
              <a:t>External Events</a:t>
            </a:r>
          </a:p>
        </p:txBody>
      </p:sp>
      <p:grpSp>
        <p:nvGrpSpPr>
          <p:cNvPr id="3" name="Group 2">
            <a:extLst>
              <a:ext uri="{FF2B5EF4-FFF2-40B4-BE49-F238E27FC236}">
                <a16:creationId xmlns:a16="http://schemas.microsoft.com/office/drawing/2014/main" id="{8D5EF1C5-AD84-42C3-AE5E-B6340D601367}"/>
              </a:ext>
            </a:extLst>
          </p:cNvPr>
          <p:cNvGrpSpPr/>
          <p:nvPr/>
        </p:nvGrpSpPr>
        <p:grpSpPr>
          <a:xfrm>
            <a:off x="457200" y="2191543"/>
            <a:ext cx="8229598" cy="3343276"/>
            <a:chOff x="457200" y="2191543"/>
            <a:chExt cx="8229598" cy="3343276"/>
          </a:xfrm>
        </p:grpSpPr>
        <p:sp>
          <p:nvSpPr>
            <p:cNvPr id="4" name="Freeform: Shape 3">
              <a:extLst>
                <a:ext uri="{FF2B5EF4-FFF2-40B4-BE49-F238E27FC236}">
                  <a16:creationId xmlns:a16="http://schemas.microsoft.com/office/drawing/2014/main" id="{94059C41-2743-4C59-8D25-535A9805F52F}"/>
                </a:ext>
              </a:extLst>
            </p:cNvPr>
            <p:cNvSpPr/>
            <p:nvPr/>
          </p:nvSpPr>
          <p:spPr>
            <a:xfrm>
              <a:off x="457200"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b="0" kern="1200" dirty="0"/>
                <a:t>Suppliers</a:t>
              </a:r>
            </a:p>
          </p:txBody>
        </p:sp>
        <p:sp>
          <p:nvSpPr>
            <p:cNvPr id="5" name="Freeform: Shape 4">
              <a:extLst>
                <a:ext uri="{FF2B5EF4-FFF2-40B4-BE49-F238E27FC236}">
                  <a16:creationId xmlns:a16="http://schemas.microsoft.com/office/drawing/2014/main" id="{DBBA79A8-53BE-461C-9C68-00FA4645A7B2}"/>
                </a:ext>
              </a:extLst>
            </p:cNvPr>
            <p:cNvSpPr/>
            <p:nvPr/>
          </p:nvSpPr>
          <p:spPr>
            <a:xfrm>
              <a:off x="3286125"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3">
                <a:hueOff val="2250053"/>
                <a:satOff val="-3376"/>
                <a:lumOff val="-549"/>
                <a:alphaOff val="0"/>
              </a:schemeClr>
            </a:fillRef>
            <a:effectRef idx="0">
              <a:schemeClr val="accent3">
                <a:hueOff val="2250053"/>
                <a:satOff val="-3376"/>
                <a:lumOff val="-549"/>
                <a:alphaOff val="0"/>
              </a:schemeClr>
            </a:effectRef>
            <a:fontRef idx="minor">
              <a:schemeClr val="lt1"/>
            </a:fontRef>
          </p:style>
          <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b="0" kern="1200" dirty="0"/>
                <a:t>Customers</a:t>
              </a:r>
            </a:p>
          </p:txBody>
        </p:sp>
        <p:sp>
          <p:nvSpPr>
            <p:cNvPr id="6" name="Freeform: Shape 5">
              <a:extLst>
                <a:ext uri="{FF2B5EF4-FFF2-40B4-BE49-F238E27FC236}">
                  <a16:creationId xmlns:a16="http://schemas.microsoft.com/office/drawing/2014/main" id="{6AC67F1D-E4F4-4048-B37E-006A632D668A}"/>
                </a:ext>
              </a:extLst>
            </p:cNvPr>
            <p:cNvSpPr/>
            <p:nvPr/>
          </p:nvSpPr>
          <p:spPr>
            <a:xfrm>
              <a:off x="6115049"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3">
                <a:hueOff val="4500106"/>
                <a:satOff val="-6752"/>
                <a:lumOff val="-1098"/>
                <a:alphaOff val="0"/>
              </a:schemeClr>
            </a:fillRef>
            <a:effectRef idx="0">
              <a:schemeClr val="accent3">
                <a:hueOff val="4500106"/>
                <a:satOff val="-6752"/>
                <a:lumOff val="-1098"/>
                <a:alphaOff val="0"/>
              </a:schemeClr>
            </a:effectRef>
            <a:fontRef idx="minor">
              <a:schemeClr val="lt1"/>
            </a:fontRef>
          </p:style>
          <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b="0" kern="1200" dirty="0"/>
                <a:t>Visitors</a:t>
              </a:r>
            </a:p>
          </p:txBody>
        </p:sp>
        <p:sp>
          <p:nvSpPr>
            <p:cNvPr id="7" name="Freeform: Shape 6">
              <a:extLst>
                <a:ext uri="{FF2B5EF4-FFF2-40B4-BE49-F238E27FC236}">
                  <a16:creationId xmlns:a16="http://schemas.microsoft.com/office/drawing/2014/main" id="{422DA81B-C312-42E0-8B6F-2694DB32B18D}"/>
                </a:ext>
              </a:extLst>
            </p:cNvPr>
            <p:cNvSpPr/>
            <p:nvPr/>
          </p:nvSpPr>
          <p:spPr>
            <a:xfrm>
              <a:off x="457200"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3">
                <a:hueOff val="6750158"/>
                <a:satOff val="-10128"/>
                <a:lumOff val="-1647"/>
                <a:alphaOff val="0"/>
              </a:schemeClr>
            </a:fillRef>
            <a:effectRef idx="0">
              <a:schemeClr val="accent3">
                <a:hueOff val="6750158"/>
                <a:satOff val="-10128"/>
                <a:lumOff val="-1647"/>
                <a:alphaOff val="0"/>
              </a:schemeClr>
            </a:effectRef>
            <a:fontRef idx="minor">
              <a:schemeClr val="lt1"/>
            </a:fontRef>
          </p:style>
          <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b="0" kern="1200" dirty="0"/>
                <a:t>Traffic</a:t>
              </a:r>
            </a:p>
          </p:txBody>
        </p:sp>
        <p:sp>
          <p:nvSpPr>
            <p:cNvPr id="8" name="Freeform: Shape 7">
              <a:extLst>
                <a:ext uri="{FF2B5EF4-FFF2-40B4-BE49-F238E27FC236}">
                  <a16:creationId xmlns:a16="http://schemas.microsoft.com/office/drawing/2014/main" id="{A6F4A50C-44B7-44C8-AA00-667D6BEDBB65}"/>
                </a:ext>
              </a:extLst>
            </p:cNvPr>
            <p:cNvSpPr/>
            <p:nvPr/>
          </p:nvSpPr>
          <p:spPr>
            <a:xfrm>
              <a:off x="3286125"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3">
                <a:hueOff val="9000211"/>
                <a:satOff val="-13504"/>
                <a:lumOff val="-2196"/>
                <a:alphaOff val="0"/>
              </a:schemeClr>
            </a:fillRef>
            <a:effectRef idx="0">
              <a:schemeClr val="accent3">
                <a:hueOff val="9000211"/>
                <a:satOff val="-13504"/>
                <a:lumOff val="-2196"/>
                <a:alphaOff val="0"/>
              </a:schemeClr>
            </a:effectRef>
            <a:fontRef idx="minor">
              <a:schemeClr val="lt1"/>
            </a:fontRef>
          </p:style>
          <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b="0" kern="1200" dirty="0"/>
                <a:t>Parking</a:t>
              </a:r>
            </a:p>
          </p:txBody>
        </p:sp>
        <p:sp>
          <p:nvSpPr>
            <p:cNvPr id="9" name="Freeform: Shape 8">
              <a:extLst>
                <a:ext uri="{FF2B5EF4-FFF2-40B4-BE49-F238E27FC236}">
                  <a16:creationId xmlns:a16="http://schemas.microsoft.com/office/drawing/2014/main" id="{CF73E687-1F6D-41D0-9B21-CAC3D5439416}"/>
                </a:ext>
              </a:extLst>
            </p:cNvPr>
            <p:cNvSpPr/>
            <p:nvPr/>
          </p:nvSpPr>
          <p:spPr>
            <a:xfrm>
              <a:off x="6115049"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b="0" kern="1200" dirty="0"/>
                <a:t>Environment</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459524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AD28FCB4-B702-48DF-A123-A9250E7788B2}"/>
              </a:ext>
            </a:extLst>
          </p:cNvPr>
          <p:cNvSpPr>
            <a:spLocks noGrp="1"/>
          </p:cNvSpPr>
          <p:nvPr>
            <p:ph sz="quarter" idx="11"/>
          </p:nvPr>
        </p:nvSpPr>
        <p:spPr/>
        <p:txBody>
          <a:bodyPr/>
          <a:lstStyle/>
          <a:p>
            <a:endParaRPr lang="en-US"/>
          </a:p>
        </p:txBody>
      </p:sp>
      <p:sp>
        <p:nvSpPr>
          <p:cNvPr id="20482" name="Title 1"/>
          <p:cNvSpPr>
            <a:spLocks noGrp="1"/>
          </p:cNvSpPr>
          <p:nvPr>
            <p:ph type="title"/>
          </p:nvPr>
        </p:nvSpPr>
        <p:spPr/>
        <p:txBody>
          <a:bodyPr/>
          <a:lstStyle/>
          <a:p>
            <a:r>
              <a:rPr lang="en-US" dirty="0"/>
              <a:t>Worst Case Scenarios</a:t>
            </a:r>
          </a:p>
        </p:txBody>
      </p:sp>
      <p:grpSp>
        <p:nvGrpSpPr>
          <p:cNvPr id="3" name="Group 2">
            <a:extLst>
              <a:ext uri="{FF2B5EF4-FFF2-40B4-BE49-F238E27FC236}">
                <a16:creationId xmlns:a16="http://schemas.microsoft.com/office/drawing/2014/main" id="{8D47A6DF-BF03-4259-829C-D5B8B4B35471}"/>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3C913BA5-1446-4608-B39F-F84B34E6FE23}"/>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4">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F6B5A0E6-CEB8-43D3-A1AE-A3218CDF76E9}"/>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18497" tIns="101600" rIns="101600" bIns="101600" numCol="1" spcCol="1270" anchor="ctr" anchorCtr="0">
              <a:noAutofit/>
            </a:bodyPr>
            <a:lstStyle/>
            <a:p>
              <a:pPr marL="0" lvl="0" indent="0" algn="l" defTabSz="1778000">
                <a:lnSpc>
                  <a:spcPct val="90000"/>
                </a:lnSpc>
                <a:spcBef>
                  <a:spcPct val="0"/>
                </a:spcBef>
                <a:spcAft>
                  <a:spcPct val="35000"/>
                </a:spcAft>
                <a:buNone/>
              </a:pPr>
              <a:r>
                <a:rPr lang="en-US" sz="4000" kern="1200" dirty="0"/>
                <a:t>Be prepared</a:t>
              </a:r>
            </a:p>
          </p:txBody>
        </p:sp>
        <p:sp>
          <p:nvSpPr>
            <p:cNvPr id="6" name="Oval 5">
              <a:extLst>
                <a:ext uri="{FF2B5EF4-FFF2-40B4-BE49-F238E27FC236}">
                  <a16:creationId xmlns:a16="http://schemas.microsoft.com/office/drawing/2014/main" id="{27D320EC-362E-4AF8-981E-765BE57C523A}"/>
                </a:ext>
              </a:extLst>
            </p:cNvPr>
            <p:cNvSpPr/>
            <p:nvPr/>
          </p:nvSpPr>
          <p:spPr>
            <a:xfrm>
              <a:off x="519658" y="1939647"/>
              <a:ext cx="1131490" cy="1131490"/>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CE6DB18F-0D15-4D06-8B2F-5FEDA4A0A065}"/>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718497" tIns="101600" rIns="101600" bIns="101600" numCol="1" spcCol="1270" anchor="ctr" anchorCtr="0">
              <a:noAutofit/>
            </a:bodyPr>
            <a:lstStyle/>
            <a:p>
              <a:pPr marL="0" lvl="0" indent="0" algn="l" defTabSz="1778000">
                <a:lnSpc>
                  <a:spcPct val="90000"/>
                </a:lnSpc>
                <a:spcBef>
                  <a:spcPct val="0"/>
                </a:spcBef>
                <a:spcAft>
                  <a:spcPct val="35000"/>
                </a:spcAft>
                <a:buNone/>
              </a:pPr>
              <a:r>
                <a:rPr lang="en-US" sz="4000" kern="1200" dirty="0"/>
                <a:t>Unique to your business</a:t>
              </a:r>
            </a:p>
          </p:txBody>
        </p:sp>
        <p:sp>
          <p:nvSpPr>
            <p:cNvPr id="8" name="Oval 7">
              <a:extLst>
                <a:ext uri="{FF2B5EF4-FFF2-40B4-BE49-F238E27FC236}">
                  <a16:creationId xmlns:a16="http://schemas.microsoft.com/office/drawing/2014/main" id="{488528D4-2566-43CA-8E0C-C1AC6D702EB4}"/>
                </a:ext>
              </a:extLst>
            </p:cNvPr>
            <p:cNvSpPr/>
            <p:nvPr/>
          </p:nvSpPr>
          <p:spPr>
            <a:xfrm>
              <a:off x="848695" y="3297436"/>
              <a:ext cx="1131490" cy="1131490"/>
            </a:xfrm>
            <a:prstGeom prst="ellipse">
              <a:avLst/>
            </a:prstGeom>
          </p:spPr>
          <p:style>
            <a:lnRef idx="2">
              <a:schemeClr val="accent3">
                <a:hueOff val="5625132"/>
                <a:satOff val="-8440"/>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F685025E-6F2C-42B3-A671-3AC750F174B0}"/>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718497" tIns="101600" rIns="101600" bIns="101600" numCol="1" spcCol="1270" anchor="ctr" anchorCtr="0">
              <a:noAutofit/>
            </a:bodyPr>
            <a:lstStyle/>
            <a:p>
              <a:pPr marL="0" lvl="0" indent="0" algn="l" defTabSz="1778000">
                <a:lnSpc>
                  <a:spcPct val="90000"/>
                </a:lnSpc>
                <a:spcBef>
                  <a:spcPct val="0"/>
                </a:spcBef>
                <a:spcAft>
                  <a:spcPct val="35000"/>
                </a:spcAft>
                <a:buNone/>
              </a:pPr>
              <a:r>
                <a:rPr lang="en-US" sz="4000" kern="1200" dirty="0"/>
                <a:t>Develop an appropriate back up</a:t>
              </a:r>
            </a:p>
          </p:txBody>
        </p:sp>
        <p:sp>
          <p:nvSpPr>
            <p:cNvPr id="10" name="Oval 9">
              <a:extLst>
                <a:ext uri="{FF2B5EF4-FFF2-40B4-BE49-F238E27FC236}">
                  <a16:creationId xmlns:a16="http://schemas.microsoft.com/office/drawing/2014/main" id="{A4EA6C7F-09A3-452D-B82A-79CC3F373C8F}"/>
                </a:ext>
              </a:extLst>
            </p:cNvPr>
            <p:cNvSpPr/>
            <p:nvPr/>
          </p:nvSpPr>
          <p:spPr>
            <a:xfrm>
              <a:off x="519658" y="4655225"/>
              <a:ext cx="1131490" cy="1131490"/>
            </a:xfrm>
            <a:prstGeom prst="ellipse">
              <a:avLst/>
            </a:prstGeom>
          </p:spPr>
          <p:style>
            <a:lnRef idx="2">
              <a:schemeClr val="accent3">
                <a:hueOff val="11250264"/>
                <a:satOff val="-16880"/>
                <a:lumOff val="-2745"/>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extLst>
      <p:ext uri="{BB962C8B-B14F-4D97-AF65-F5344CB8AC3E}">
        <p14:creationId xmlns:p14="http://schemas.microsoft.com/office/powerpoint/2010/main" val="74344642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49778F1A-EF5E-4F02-AEDB-5192C2A1E9F0}"/>
              </a:ext>
            </a:extLst>
          </p:cNvPr>
          <p:cNvSpPr>
            <a:spLocks noGrp="1"/>
          </p:cNvSpPr>
          <p:nvPr>
            <p:ph sz="quarter" idx="11"/>
          </p:nvPr>
        </p:nvSpPr>
        <p:spPr/>
        <p:txBody>
          <a:bodyPr/>
          <a:lstStyle/>
          <a:p>
            <a:endParaRPr lang="en-US"/>
          </a:p>
        </p:txBody>
      </p:sp>
      <p:sp>
        <p:nvSpPr>
          <p:cNvPr id="19458" name="Title 1"/>
          <p:cNvSpPr>
            <a:spLocks noGrp="1"/>
          </p:cNvSpPr>
          <p:nvPr>
            <p:ph type="title"/>
          </p:nvPr>
        </p:nvSpPr>
        <p:spPr/>
        <p:txBody>
          <a:bodyPr/>
          <a:lstStyle/>
          <a:p>
            <a:r>
              <a:rPr lang="en-US" dirty="0"/>
              <a:t>Consequence Scale</a:t>
            </a:r>
          </a:p>
        </p:txBody>
      </p:sp>
      <p:grpSp>
        <p:nvGrpSpPr>
          <p:cNvPr id="3" name="Group 2">
            <a:extLst>
              <a:ext uri="{FF2B5EF4-FFF2-40B4-BE49-F238E27FC236}">
                <a16:creationId xmlns:a16="http://schemas.microsoft.com/office/drawing/2014/main" id="{A25799D4-924D-401A-8200-ACFE98F36C03}"/>
              </a:ext>
            </a:extLst>
          </p:cNvPr>
          <p:cNvGrpSpPr/>
          <p:nvPr/>
        </p:nvGrpSpPr>
        <p:grpSpPr>
          <a:xfrm>
            <a:off x="457200" y="1600200"/>
            <a:ext cx="8229600" cy="4525962"/>
            <a:chOff x="457200" y="1600200"/>
            <a:chExt cx="8229600" cy="4525962"/>
          </a:xfrm>
        </p:grpSpPr>
        <p:sp>
          <p:nvSpPr>
            <p:cNvPr id="4" name="Freeform: Shape 3">
              <a:extLst>
                <a:ext uri="{FF2B5EF4-FFF2-40B4-BE49-F238E27FC236}">
                  <a16:creationId xmlns:a16="http://schemas.microsoft.com/office/drawing/2014/main" id="{7F351AB5-8C50-4300-A1BB-BF393134FF7A}"/>
                </a:ext>
              </a:extLst>
            </p:cNvPr>
            <p:cNvSpPr/>
            <p:nvPr/>
          </p:nvSpPr>
          <p:spPr>
            <a:xfrm>
              <a:off x="457200" y="1600200"/>
              <a:ext cx="6336792" cy="814673"/>
            </a:xfrm>
            <a:custGeom>
              <a:avLst/>
              <a:gdLst>
                <a:gd name="connsiteX0" fmla="*/ 0 w 6336792"/>
                <a:gd name="connsiteY0" fmla="*/ 81467 h 814673"/>
                <a:gd name="connsiteX1" fmla="*/ 81467 w 6336792"/>
                <a:gd name="connsiteY1" fmla="*/ 0 h 814673"/>
                <a:gd name="connsiteX2" fmla="*/ 6255325 w 6336792"/>
                <a:gd name="connsiteY2" fmla="*/ 0 h 814673"/>
                <a:gd name="connsiteX3" fmla="*/ 6336792 w 6336792"/>
                <a:gd name="connsiteY3" fmla="*/ 81467 h 814673"/>
                <a:gd name="connsiteX4" fmla="*/ 6336792 w 6336792"/>
                <a:gd name="connsiteY4" fmla="*/ 733206 h 814673"/>
                <a:gd name="connsiteX5" fmla="*/ 6255325 w 6336792"/>
                <a:gd name="connsiteY5" fmla="*/ 814673 h 814673"/>
                <a:gd name="connsiteX6" fmla="*/ 81467 w 6336792"/>
                <a:gd name="connsiteY6" fmla="*/ 814673 h 814673"/>
                <a:gd name="connsiteX7" fmla="*/ 0 w 6336792"/>
                <a:gd name="connsiteY7" fmla="*/ 733206 h 814673"/>
                <a:gd name="connsiteX8" fmla="*/ 0 w 6336792"/>
                <a:gd name="connsiteY8" fmla="*/ 81467 h 81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792" h="814673">
                  <a:moveTo>
                    <a:pt x="0" y="81467"/>
                  </a:moveTo>
                  <a:cubicBezTo>
                    <a:pt x="0" y="36474"/>
                    <a:pt x="36474" y="0"/>
                    <a:pt x="81467" y="0"/>
                  </a:cubicBezTo>
                  <a:lnTo>
                    <a:pt x="6255325" y="0"/>
                  </a:lnTo>
                  <a:cubicBezTo>
                    <a:pt x="6300318" y="0"/>
                    <a:pt x="6336792" y="36474"/>
                    <a:pt x="6336792" y="81467"/>
                  </a:cubicBezTo>
                  <a:lnTo>
                    <a:pt x="6336792" y="733206"/>
                  </a:lnTo>
                  <a:cubicBezTo>
                    <a:pt x="6336792" y="778199"/>
                    <a:pt x="6300318" y="814673"/>
                    <a:pt x="6255325" y="814673"/>
                  </a:cubicBezTo>
                  <a:lnTo>
                    <a:pt x="81467" y="814673"/>
                  </a:lnTo>
                  <a:cubicBezTo>
                    <a:pt x="36474" y="814673"/>
                    <a:pt x="0" y="778199"/>
                    <a:pt x="0" y="733206"/>
                  </a:cubicBezTo>
                  <a:lnTo>
                    <a:pt x="0" y="81467"/>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06741" tIns="206741" rIns="1133432" bIns="206741" numCol="1" spcCol="1270" anchor="ctr" anchorCtr="0">
              <a:noAutofit/>
            </a:bodyPr>
            <a:lstStyle/>
            <a:p>
              <a:pPr marL="0" lvl="0" indent="0" algn="l" defTabSz="2133600">
                <a:lnSpc>
                  <a:spcPct val="90000"/>
                </a:lnSpc>
                <a:spcBef>
                  <a:spcPct val="0"/>
                </a:spcBef>
                <a:spcAft>
                  <a:spcPct val="35000"/>
                </a:spcAft>
                <a:buNone/>
              </a:pPr>
              <a:r>
                <a:rPr lang="en-US" sz="4800" b="0" kern="1200" dirty="0"/>
                <a:t>Insignificant</a:t>
              </a:r>
            </a:p>
          </p:txBody>
        </p:sp>
        <p:sp>
          <p:nvSpPr>
            <p:cNvPr id="5" name="Freeform: Shape 4">
              <a:extLst>
                <a:ext uri="{FF2B5EF4-FFF2-40B4-BE49-F238E27FC236}">
                  <a16:creationId xmlns:a16="http://schemas.microsoft.com/office/drawing/2014/main" id="{16C9A0FD-A846-4B4A-964C-374A29910501}"/>
                </a:ext>
              </a:extLst>
            </p:cNvPr>
            <p:cNvSpPr/>
            <p:nvPr/>
          </p:nvSpPr>
          <p:spPr>
            <a:xfrm>
              <a:off x="930402" y="2528022"/>
              <a:ext cx="6336792" cy="814673"/>
            </a:xfrm>
            <a:custGeom>
              <a:avLst/>
              <a:gdLst>
                <a:gd name="connsiteX0" fmla="*/ 0 w 6336792"/>
                <a:gd name="connsiteY0" fmla="*/ 81467 h 814673"/>
                <a:gd name="connsiteX1" fmla="*/ 81467 w 6336792"/>
                <a:gd name="connsiteY1" fmla="*/ 0 h 814673"/>
                <a:gd name="connsiteX2" fmla="*/ 6255325 w 6336792"/>
                <a:gd name="connsiteY2" fmla="*/ 0 h 814673"/>
                <a:gd name="connsiteX3" fmla="*/ 6336792 w 6336792"/>
                <a:gd name="connsiteY3" fmla="*/ 81467 h 814673"/>
                <a:gd name="connsiteX4" fmla="*/ 6336792 w 6336792"/>
                <a:gd name="connsiteY4" fmla="*/ 733206 h 814673"/>
                <a:gd name="connsiteX5" fmla="*/ 6255325 w 6336792"/>
                <a:gd name="connsiteY5" fmla="*/ 814673 h 814673"/>
                <a:gd name="connsiteX6" fmla="*/ 81467 w 6336792"/>
                <a:gd name="connsiteY6" fmla="*/ 814673 h 814673"/>
                <a:gd name="connsiteX7" fmla="*/ 0 w 6336792"/>
                <a:gd name="connsiteY7" fmla="*/ 733206 h 814673"/>
                <a:gd name="connsiteX8" fmla="*/ 0 w 6336792"/>
                <a:gd name="connsiteY8" fmla="*/ 81467 h 81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792" h="814673">
                  <a:moveTo>
                    <a:pt x="0" y="81467"/>
                  </a:moveTo>
                  <a:cubicBezTo>
                    <a:pt x="0" y="36474"/>
                    <a:pt x="36474" y="0"/>
                    <a:pt x="81467" y="0"/>
                  </a:cubicBezTo>
                  <a:lnTo>
                    <a:pt x="6255325" y="0"/>
                  </a:lnTo>
                  <a:cubicBezTo>
                    <a:pt x="6300318" y="0"/>
                    <a:pt x="6336792" y="36474"/>
                    <a:pt x="6336792" y="81467"/>
                  </a:cubicBezTo>
                  <a:lnTo>
                    <a:pt x="6336792" y="733206"/>
                  </a:lnTo>
                  <a:cubicBezTo>
                    <a:pt x="6336792" y="778199"/>
                    <a:pt x="6300318" y="814673"/>
                    <a:pt x="6255325" y="814673"/>
                  </a:cubicBezTo>
                  <a:lnTo>
                    <a:pt x="81467" y="814673"/>
                  </a:lnTo>
                  <a:cubicBezTo>
                    <a:pt x="36474" y="814673"/>
                    <a:pt x="0" y="778199"/>
                    <a:pt x="0" y="733206"/>
                  </a:cubicBezTo>
                  <a:lnTo>
                    <a:pt x="0" y="81467"/>
                  </a:lnTo>
                  <a:close/>
                </a:path>
              </a:pathLst>
            </a:custGeom>
          </p:spPr>
          <p:style>
            <a:lnRef idx="2">
              <a:schemeClr val="lt1">
                <a:hueOff val="0"/>
                <a:satOff val="0"/>
                <a:lumOff val="0"/>
                <a:alphaOff val="0"/>
              </a:schemeClr>
            </a:lnRef>
            <a:fillRef idx="1">
              <a:schemeClr val="accent3">
                <a:hueOff val="2812566"/>
                <a:satOff val="-4220"/>
                <a:lumOff val="-686"/>
                <a:alphaOff val="0"/>
              </a:schemeClr>
            </a:fillRef>
            <a:effectRef idx="0">
              <a:schemeClr val="accent3">
                <a:hueOff val="2812566"/>
                <a:satOff val="-4220"/>
                <a:lumOff val="-686"/>
                <a:alphaOff val="0"/>
              </a:schemeClr>
            </a:effectRef>
            <a:fontRef idx="minor">
              <a:schemeClr val="lt1"/>
            </a:fontRef>
          </p:style>
          <p:txBody>
            <a:bodyPr spcFirstLastPara="0" vert="horz" wrap="square" lIns="206741" tIns="206741" rIns="1209481" bIns="206741" numCol="1" spcCol="1270" anchor="ctr" anchorCtr="0">
              <a:noAutofit/>
            </a:bodyPr>
            <a:lstStyle/>
            <a:p>
              <a:pPr marL="0" lvl="0" indent="0" algn="l" defTabSz="2133600">
                <a:lnSpc>
                  <a:spcPct val="90000"/>
                </a:lnSpc>
                <a:spcBef>
                  <a:spcPct val="0"/>
                </a:spcBef>
                <a:spcAft>
                  <a:spcPct val="35000"/>
                </a:spcAft>
                <a:buNone/>
              </a:pPr>
              <a:r>
                <a:rPr lang="en-US" sz="4800" b="0" kern="1200" dirty="0"/>
                <a:t>Minor</a:t>
              </a:r>
            </a:p>
          </p:txBody>
        </p:sp>
        <p:sp>
          <p:nvSpPr>
            <p:cNvPr id="6" name="Freeform: Shape 5">
              <a:extLst>
                <a:ext uri="{FF2B5EF4-FFF2-40B4-BE49-F238E27FC236}">
                  <a16:creationId xmlns:a16="http://schemas.microsoft.com/office/drawing/2014/main" id="{FDD7CE8C-716A-45D1-B5DB-EFC613E66A45}"/>
                </a:ext>
              </a:extLst>
            </p:cNvPr>
            <p:cNvSpPr/>
            <p:nvPr/>
          </p:nvSpPr>
          <p:spPr>
            <a:xfrm>
              <a:off x="1403604" y="3455844"/>
              <a:ext cx="6336792" cy="814673"/>
            </a:xfrm>
            <a:custGeom>
              <a:avLst/>
              <a:gdLst>
                <a:gd name="connsiteX0" fmla="*/ 0 w 6336792"/>
                <a:gd name="connsiteY0" fmla="*/ 81467 h 814673"/>
                <a:gd name="connsiteX1" fmla="*/ 81467 w 6336792"/>
                <a:gd name="connsiteY1" fmla="*/ 0 h 814673"/>
                <a:gd name="connsiteX2" fmla="*/ 6255325 w 6336792"/>
                <a:gd name="connsiteY2" fmla="*/ 0 h 814673"/>
                <a:gd name="connsiteX3" fmla="*/ 6336792 w 6336792"/>
                <a:gd name="connsiteY3" fmla="*/ 81467 h 814673"/>
                <a:gd name="connsiteX4" fmla="*/ 6336792 w 6336792"/>
                <a:gd name="connsiteY4" fmla="*/ 733206 h 814673"/>
                <a:gd name="connsiteX5" fmla="*/ 6255325 w 6336792"/>
                <a:gd name="connsiteY5" fmla="*/ 814673 h 814673"/>
                <a:gd name="connsiteX6" fmla="*/ 81467 w 6336792"/>
                <a:gd name="connsiteY6" fmla="*/ 814673 h 814673"/>
                <a:gd name="connsiteX7" fmla="*/ 0 w 6336792"/>
                <a:gd name="connsiteY7" fmla="*/ 733206 h 814673"/>
                <a:gd name="connsiteX8" fmla="*/ 0 w 6336792"/>
                <a:gd name="connsiteY8" fmla="*/ 81467 h 81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792" h="814673">
                  <a:moveTo>
                    <a:pt x="0" y="81467"/>
                  </a:moveTo>
                  <a:cubicBezTo>
                    <a:pt x="0" y="36474"/>
                    <a:pt x="36474" y="0"/>
                    <a:pt x="81467" y="0"/>
                  </a:cubicBezTo>
                  <a:lnTo>
                    <a:pt x="6255325" y="0"/>
                  </a:lnTo>
                  <a:cubicBezTo>
                    <a:pt x="6300318" y="0"/>
                    <a:pt x="6336792" y="36474"/>
                    <a:pt x="6336792" y="81467"/>
                  </a:cubicBezTo>
                  <a:lnTo>
                    <a:pt x="6336792" y="733206"/>
                  </a:lnTo>
                  <a:cubicBezTo>
                    <a:pt x="6336792" y="778199"/>
                    <a:pt x="6300318" y="814673"/>
                    <a:pt x="6255325" y="814673"/>
                  </a:cubicBezTo>
                  <a:lnTo>
                    <a:pt x="81467" y="814673"/>
                  </a:lnTo>
                  <a:cubicBezTo>
                    <a:pt x="36474" y="814673"/>
                    <a:pt x="0" y="778199"/>
                    <a:pt x="0" y="733206"/>
                  </a:cubicBezTo>
                  <a:lnTo>
                    <a:pt x="0" y="81467"/>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06741" tIns="206741" rIns="1209481" bIns="206741" numCol="1" spcCol="1270" anchor="ctr" anchorCtr="0">
              <a:noAutofit/>
            </a:bodyPr>
            <a:lstStyle/>
            <a:p>
              <a:pPr marL="0" lvl="0" indent="0" algn="l" defTabSz="2133600">
                <a:lnSpc>
                  <a:spcPct val="90000"/>
                </a:lnSpc>
                <a:spcBef>
                  <a:spcPct val="0"/>
                </a:spcBef>
                <a:spcAft>
                  <a:spcPct val="35000"/>
                </a:spcAft>
                <a:buNone/>
              </a:pPr>
              <a:r>
                <a:rPr lang="en-US" sz="4800" b="0" kern="1200" dirty="0"/>
                <a:t>Moderate</a:t>
              </a:r>
            </a:p>
          </p:txBody>
        </p:sp>
        <p:sp>
          <p:nvSpPr>
            <p:cNvPr id="7" name="Freeform: Shape 6">
              <a:extLst>
                <a:ext uri="{FF2B5EF4-FFF2-40B4-BE49-F238E27FC236}">
                  <a16:creationId xmlns:a16="http://schemas.microsoft.com/office/drawing/2014/main" id="{85AEE994-A6EC-4549-BDAD-25D1E9A3A03A}"/>
                </a:ext>
              </a:extLst>
            </p:cNvPr>
            <p:cNvSpPr/>
            <p:nvPr/>
          </p:nvSpPr>
          <p:spPr>
            <a:xfrm>
              <a:off x="1876805" y="4383667"/>
              <a:ext cx="6336792" cy="814673"/>
            </a:xfrm>
            <a:custGeom>
              <a:avLst/>
              <a:gdLst>
                <a:gd name="connsiteX0" fmla="*/ 0 w 6336792"/>
                <a:gd name="connsiteY0" fmla="*/ 81467 h 814673"/>
                <a:gd name="connsiteX1" fmla="*/ 81467 w 6336792"/>
                <a:gd name="connsiteY1" fmla="*/ 0 h 814673"/>
                <a:gd name="connsiteX2" fmla="*/ 6255325 w 6336792"/>
                <a:gd name="connsiteY2" fmla="*/ 0 h 814673"/>
                <a:gd name="connsiteX3" fmla="*/ 6336792 w 6336792"/>
                <a:gd name="connsiteY3" fmla="*/ 81467 h 814673"/>
                <a:gd name="connsiteX4" fmla="*/ 6336792 w 6336792"/>
                <a:gd name="connsiteY4" fmla="*/ 733206 h 814673"/>
                <a:gd name="connsiteX5" fmla="*/ 6255325 w 6336792"/>
                <a:gd name="connsiteY5" fmla="*/ 814673 h 814673"/>
                <a:gd name="connsiteX6" fmla="*/ 81467 w 6336792"/>
                <a:gd name="connsiteY6" fmla="*/ 814673 h 814673"/>
                <a:gd name="connsiteX7" fmla="*/ 0 w 6336792"/>
                <a:gd name="connsiteY7" fmla="*/ 733206 h 814673"/>
                <a:gd name="connsiteX8" fmla="*/ 0 w 6336792"/>
                <a:gd name="connsiteY8" fmla="*/ 81467 h 81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792" h="814673">
                  <a:moveTo>
                    <a:pt x="0" y="81467"/>
                  </a:moveTo>
                  <a:cubicBezTo>
                    <a:pt x="0" y="36474"/>
                    <a:pt x="36474" y="0"/>
                    <a:pt x="81467" y="0"/>
                  </a:cubicBezTo>
                  <a:lnTo>
                    <a:pt x="6255325" y="0"/>
                  </a:lnTo>
                  <a:cubicBezTo>
                    <a:pt x="6300318" y="0"/>
                    <a:pt x="6336792" y="36474"/>
                    <a:pt x="6336792" y="81467"/>
                  </a:cubicBezTo>
                  <a:lnTo>
                    <a:pt x="6336792" y="733206"/>
                  </a:lnTo>
                  <a:cubicBezTo>
                    <a:pt x="6336792" y="778199"/>
                    <a:pt x="6300318" y="814673"/>
                    <a:pt x="6255325" y="814673"/>
                  </a:cubicBezTo>
                  <a:lnTo>
                    <a:pt x="81467" y="814673"/>
                  </a:lnTo>
                  <a:cubicBezTo>
                    <a:pt x="36474" y="814673"/>
                    <a:pt x="0" y="778199"/>
                    <a:pt x="0" y="733206"/>
                  </a:cubicBezTo>
                  <a:lnTo>
                    <a:pt x="0" y="81467"/>
                  </a:lnTo>
                  <a:close/>
                </a:path>
              </a:pathLst>
            </a:custGeom>
          </p:spPr>
          <p:style>
            <a:lnRef idx="2">
              <a:schemeClr val="lt1">
                <a:hueOff val="0"/>
                <a:satOff val="0"/>
                <a:lumOff val="0"/>
                <a:alphaOff val="0"/>
              </a:schemeClr>
            </a:lnRef>
            <a:fillRef idx="1">
              <a:schemeClr val="accent3">
                <a:hueOff val="8437698"/>
                <a:satOff val="-12660"/>
                <a:lumOff val="-2059"/>
                <a:alphaOff val="0"/>
              </a:schemeClr>
            </a:fillRef>
            <a:effectRef idx="0">
              <a:schemeClr val="accent3">
                <a:hueOff val="8437698"/>
                <a:satOff val="-12660"/>
                <a:lumOff val="-2059"/>
                <a:alphaOff val="0"/>
              </a:schemeClr>
            </a:effectRef>
            <a:fontRef idx="minor">
              <a:schemeClr val="lt1"/>
            </a:fontRef>
          </p:style>
          <p:txBody>
            <a:bodyPr spcFirstLastPara="0" vert="horz" wrap="square" lIns="206741" tIns="206741" rIns="1209481" bIns="206741" numCol="1" spcCol="1270" anchor="ctr" anchorCtr="0">
              <a:noAutofit/>
            </a:bodyPr>
            <a:lstStyle/>
            <a:p>
              <a:pPr marL="0" lvl="0" indent="0" algn="l" defTabSz="2133600">
                <a:lnSpc>
                  <a:spcPct val="90000"/>
                </a:lnSpc>
                <a:spcBef>
                  <a:spcPct val="0"/>
                </a:spcBef>
                <a:spcAft>
                  <a:spcPct val="35000"/>
                </a:spcAft>
                <a:buNone/>
              </a:pPr>
              <a:r>
                <a:rPr lang="en-US" sz="4800" b="0" kern="1200" dirty="0"/>
                <a:t>Major</a:t>
              </a:r>
            </a:p>
          </p:txBody>
        </p:sp>
        <p:sp>
          <p:nvSpPr>
            <p:cNvPr id="8" name="Freeform: Shape 7">
              <a:extLst>
                <a:ext uri="{FF2B5EF4-FFF2-40B4-BE49-F238E27FC236}">
                  <a16:creationId xmlns:a16="http://schemas.microsoft.com/office/drawing/2014/main" id="{F6E728A1-75C8-47F6-910E-A462FA108115}"/>
                </a:ext>
              </a:extLst>
            </p:cNvPr>
            <p:cNvSpPr/>
            <p:nvPr/>
          </p:nvSpPr>
          <p:spPr>
            <a:xfrm>
              <a:off x="2350008" y="5311489"/>
              <a:ext cx="6336792" cy="814673"/>
            </a:xfrm>
            <a:custGeom>
              <a:avLst/>
              <a:gdLst>
                <a:gd name="connsiteX0" fmla="*/ 0 w 6336792"/>
                <a:gd name="connsiteY0" fmla="*/ 81467 h 814673"/>
                <a:gd name="connsiteX1" fmla="*/ 81467 w 6336792"/>
                <a:gd name="connsiteY1" fmla="*/ 0 h 814673"/>
                <a:gd name="connsiteX2" fmla="*/ 6255325 w 6336792"/>
                <a:gd name="connsiteY2" fmla="*/ 0 h 814673"/>
                <a:gd name="connsiteX3" fmla="*/ 6336792 w 6336792"/>
                <a:gd name="connsiteY3" fmla="*/ 81467 h 814673"/>
                <a:gd name="connsiteX4" fmla="*/ 6336792 w 6336792"/>
                <a:gd name="connsiteY4" fmla="*/ 733206 h 814673"/>
                <a:gd name="connsiteX5" fmla="*/ 6255325 w 6336792"/>
                <a:gd name="connsiteY5" fmla="*/ 814673 h 814673"/>
                <a:gd name="connsiteX6" fmla="*/ 81467 w 6336792"/>
                <a:gd name="connsiteY6" fmla="*/ 814673 h 814673"/>
                <a:gd name="connsiteX7" fmla="*/ 0 w 6336792"/>
                <a:gd name="connsiteY7" fmla="*/ 733206 h 814673"/>
                <a:gd name="connsiteX8" fmla="*/ 0 w 6336792"/>
                <a:gd name="connsiteY8" fmla="*/ 81467 h 81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792" h="814673">
                  <a:moveTo>
                    <a:pt x="0" y="81467"/>
                  </a:moveTo>
                  <a:cubicBezTo>
                    <a:pt x="0" y="36474"/>
                    <a:pt x="36474" y="0"/>
                    <a:pt x="81467" y="0"/>
                  </a:cubicBezTo>
                  <a:lnTo>
                    <a:pt x="6255325" y="0"/>
                  </a:lnTo>
                  <a:cubicBezTo>
                    <a:pt x="6300318" y="0"/>
                    <a:pt x="6336792" y="36474"/>
                    <a:pt x="6336792" y="81467"/>
                  </a:cubicBezTo>
                  <a:lnTo>
                    <a:pt x="6336792" y="733206"/>
                  </a:lnTo>
                  <a:cubicBezTo>
                    <a:pt x="6336792" y="778199"/>
                    <a:pt x="6300318" y="814673"/>
                    <a:pt x="6255325" y="814673"/>
                  </a:cubicBezTo>
                  <a:lnTo>
                    <a:pt x="81467" y="814673"/>
                  </a:lnTo>
                  <a:cubicBezTo>
                    <a:pt x="36474" y="814673"/>
                    <a:pt x="0" y="778199"/>
                    <a:pt x="0" y="733206"/>
                  </a:cubicBezTo>
                  <a:lnTo>
                    <a:pt x="0" y="81467"/>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06741" tIns="206741" rIns="1209481" bIns="206741" numCol="1" spcCol="1270" anchor="ctr" anchorCtr="0">
              <a:noAutofit/>
            </a:bodyPr>
            <a:lstStyle/>
            <a:p>
              <a:pPr marL="0" lvl="0" indent="0" algn="l" defTabSz="2133600">
                <a:lnSpc>
                  <a:spcPct val="90000"/>
                </a:lnSpc>
                <a:spcBef>
                  <a:spcPct val="0"/>
                </a:spcBef>
                <a:spcAft>
                  <a:spcPct val="35000"/>
                </a:spcAft>
                <a:buNone/>
              </a:pPr>
              <a:r>
                <a:rPr lang="en-US" sz="4800" b="0" kern="1200" dirty="0"/>
                <a:t>Catastrophic</a:t>
              </a:r>
            </a:p>
          </p:txBody>
        </p:sp>
        <p:sp>
          <p:nvSpPr>
            <p:cNvPr id="9" name="Freeform: Shape 8">
              <a:extLst>
                <a:ext uri="{FF2B5EF4-FFF2-40B4-BE49-F238E27FC236}">
                  <a16:creationId xmlns:a16="http://schemas.microsoft.com/office/drawing/2014/main" id="{0077821A-09AB-4D79-8E12-58106C0C8A14}"/>
                </a:ext>
              </a:extLst>
            </p:cNvPr>
            <p:cNvSpPr/>
            <p:nvPr/>
          </p:nvSpPr>
          <p:spPr>
            <a:xfrm>
              <a:off x="6264454" y="2195364"/>
              <a:ext cx="529537" cy="529537"/>
            </a:xfrm>
            <a:custGeom>
              <a:avLst/>
              <a:gdLst>
                <a:gd name="connsiteX0" fmla="*/ 0 w 529537"/>
                <a:gd name="connsiteY0" fmla="*/ 291245 h 529537"/>
                <a:gd name="connsiteX1" fmla="*/ 119146 w 529537"/>
                <a:gd name="connsiteY1" fmla="*/ 291245 h 529537"/>
                <a:gd name="connsiteX2" fmla="*/ 119146 w 529537"/>
                <a:gd name="connsiteY2" fmla="*/ 0 h 529537"/>
                <a:gd name="connsiteX3" fmla="*/ 410391 w 529537"/>
                <a:gd name="connsiteY3" fmla="*/ 0 h 529537"/>
                <a:gd name="connsiteX4" fmla="*/ 410391 w 529537"/>
                <a:gd name="connsiteY4" fmla="*/ 291245 h 529537"/>
                <a:gd name="connsiteX5" fmla="*/ 529537 w 529537"/>
                <a:gd name="connsiteY5" fmla="*/ 291245 h 529537"/>
                <a:gd name="connsiteX6" fmla="*/ 264769 w 529537"/>
                <a:gd name="connsiteY6" fmla="*/ 529537 h 529537"/>
                <a:gd name="connsiteX7" fmla="*/ 0 w 529537"/>
                <a:gd name="connsiteY7" fmla="*/ 291245 h 52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537" h="529537">
                  <a:moveTo>
                    <a:pt x="0" y="291245"/>
                  </a:moveTo>
                  <a:lnTo>
                    <a:pt x="119146" y="291245"/>
                  </a:lnTo>
                  <a:lnTo>
                    <a:pt x="119146" y="0"/>
                  </a:lnTo>
                  <a:lnTo>
                    <a:pt x="410391" y="0"/>
                  </a:lnTo>
                  <a:lnTo>
                    <a:pt x="410391" y="291245"/>
                  </a:lnTo>
                  <a:lnTo>
                    <a:pt x="529537" y="291245"/>
                  </a:lnTo>
                  <a:lnTo>
                    <a:pt x="264769" y="529537"/>
                  </a:lnTo>
                  <a:lnTo>
                    <a:pt x="0" y="291245"/>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49626" tIns="30480" rIns="149626" bIns="161540" numCol="1" spcCol="1270" anchor="ctr" anchorCtr="0">
              <a:noAutofit/>
            </a:bodyPr>
            <a:lstStyle/>
            <a:p>
              <a:pPr marL="0" lvl="0" indent="0" algn="ctr" defTabSz="1066800">
                <a:lnSpc>
                  <a:spcPct val="90000"/>
                </a:lnSpc>
                <a:spcBef>
                  <a:spcPct val="0"/>
                </a:spcBef>
                <a:spcAft>
                  <a:spcPct val="35000"/>
                </a:spcAft>
                <a:buNone/>
              </a:pPr>
              <a:endParaRPr lang="en-US" sz="2400" kern="1200" dirty="0"/>
            </a:p>
          </p:txBody>
        </p:sp>
        <p:sp>
          <p:nvSpPr>
            <p:cNvPr id="10" name="Freeform: Shape 9">
              <a:extLst>
                <a:ext uri="{FF2B5EF4-FFF2-40B4-BE49-F238E27FC236}">
                  <a16:creationId xmlns:a16="http://schemas.microsoft.com/office/drawing/2014/main" id="{8DEC47D5-078A-45E4-A85A-4AAB2D501AE9}"/>
                </a:ext>
              </a:extLst>
            </p:cNvPr>
            <p:cNvSpPr/>
            <p:nvPr/>
          </p:nvSpPr>
          <p:spPr>
            <a:xfrm>
              <a:off x="6737656" y="3123186"/>
              <a:ext cx="529537" cy="529537"/>
            </a:xfrm>
            <a:custGeom>
              <a:avLst/>
              <a:gdLst>
                <a:gd name="connsiteX0" fmla="*/ 0 w 529537"/>
                <a:gd name="connsiteY0" fmla="*/ 291245 h 529537"/>
                <a:gd name="connsiteX1" fmla="*/ 119146 w 529537"/>
                <a:gd name="connsiteY1" fmla="*/ 291245 h 529537"/>
                <a:gd name="connsiteX2" fmla="*/ 119146 w 529537"/>
                <a:gd name="connsiteY2" fmla="*/ 0 h 529537"/>
                <a:gd name="connsiteX3" fmla="*/ 410391 w 529537"/>
                <a:gd name="connsiteY3" fmla="*/ 0 h 529537"/>
                <a:gd name="connsiteX4" fmla="*/ 410391 w 529537"/>
                <a:gd name="connsiteY4" fmla="*/ 291245 h 529537"/>
                <a:gd name="connsiteX5" fmla="*/ 529537 w 529537"/>
                <a:gd name="connsiteY5" fmla="*/ 291245 h 529537"/>
                <a:gd name="connsiteX6" fmla="*/ 264769 w 529537"/>
                <a:gd name="connsiteY6" fmla="*/ 529537 h 529537"/>
                <a:gd name="connsiteX7" fmla="*/ 0 w 529537"/>
                <a:gd name="connsiteY7" fmla="*/ 291245 h 52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537" h="529537">
                  <a:moveTo>
                    <a:pt x="0" y="291245"/>
                  </a:moveTo>
                  <a:lnTo>
                    <a:pt x="119146" y="291245"/>
                  </a:lnTo>
                  <a:lnTo>
                    <a:pt x="119146" y="0"/>
                  </a:lnTo>
                  <a:lnTo>
                    <a:pt x="410391" y="0"/>
                  </a:lnTo>
                  <a:lnTo>
                    <a:pt x="410391" y="291245"/>
                  </a:lnTo>
                  <a:lnTo>
                    <a:pt x="529537" y="291245"/>
                  </a:lnTo>
                  <a:lnTo>
                    <a:pt x="264769" y="529537"/>
                  </a:lnTo>
                  <a:lnTo>
                    <a:pt x="0" y="291245"/>
                  </a:lnTo>
                  <a:close/>
                </a:path>
              </a:pathLst>
            </a:custGeom>
          </p:spPr>
          <p:style>
            <a:lnRef idx="2">
              <a:schemeClr val="accent3">
                <a:tint val="40000"/>
                <a:alpha val="90000"/>
                <a:hueOff val="3572285"/>
                <a:satOff val="-4598"/>
                <a:lumOff val="-358"/>
                <a:alphaOff val="0"/>
              </a:schemeClr>
            </a:lnRef>
            <a:fillRef idx="1">
              <a:schemeClr val="accent3">
                <a:tint val="40000"/>
                <a:alpha val="90000"/>
                <a:hueOff val="3572285"/>
                <a:satOff val="-4598"/>
                <a:lumOff val="-358"/>
                <a:alphaOff val="0"/>
              </a:schemeClr>
            </a:fillRef>
            <a:effectRef idx="0">
              <a:schemeClr val="accent3">
                <a:tint val="40000"/>
                <a:alpha val="90000"/>
                <a:hueOff val="3572285"/>
                <a:satOff val="-4598"/>
                <a:lumOff val="-358"/>
                <a:alphaOff val="0"/>
              </a:schemeClr>
            </a:effectRef>
            <a:fontRef idx="minor">
              <a:schemeClr val="dk1">
                <a:hueOff val="0"/>
                <a:satOff val="0"/>
                <a:lumOff val="0"/>
                <a:alphaOff val="0"/>
              </a:schemeClr>
            </a:fontRef>
          </p:style>
          <p:txBody>
            <a:bodyPr spcFirstLastPara="0" vert="horz" wrap="square" lIns="149626" tIns="30480" rIns="149626" bIns="161540" numCol="1" spcCol="1270" anchor="ctr" anchorCtr="0">
              <a:noAutofit/>
            </a:bodyPr>
            <a:lstStyle/>
            <a:p>
              <a:pPr marL="0" lvl="0" indent="0" algn="ctr" defTabSz="1066800">
                <a:lnSpc>
                  <a:spcPct val="90000"/>
                </a:lnSpc>
                <a:spcBef>
                  <a:spcPct val="0"/>
                </a:spcBef>
                <a:spcAft>
                  <a:spcPct val="35000"/>
                </a:spcAft>
                <a:buNone/>
              </a:pPr>
              <a:endParaRPr lang="en-US" sz="2400" kern="1200" dirty="0"/>
            </a:p>
          </p:txBody>
        </p:sp>
        <p:sp>
          <p:nvSpPr>
            <p:cNvPr id="11" name="Freeform: Shape 10">
              <a:extLst>
                <a:ext uri="{FF2B5EF4-FFF2-40B4-BE49-F238E27FC236}">
                  <a16:creationId xmlns:a16="http://schemas.microsoft.com/office/drawing/2014/main" id="{EEA739E1-291D-4703-AD4E-3EDE71FC05F8}"/>
                </a:ext>
              </a:extLst>
            </p:cNvPr>
            <p:cNvSpPr/>
            <p:nvPr/>
          </p:nvSpPr>
          <p:spPr>
            <a:xfrm>
              <a:off x="7210858" y="4037431"/>
              <a:ext cx="529537" cy="529537"/>
            </a:xfrm>
            <a:custGeom>
              <a:avLst/>
              <a:gdLst>
                <a:gd name="connsiteX0" fmla="*/ 0 w 529537"/>
                <a:gd name="connsiteY0" fmla="*/ 291245 h 529537"/>
                <a:gd name="connsiteX1" fmla="*/ 119146 w 529537"/>
                <a:gd name="connsiteY1" fmla="*/ 291245 h 529537"/>
                <a:gd name="connsiteX2" fmla="*/ 119146 w 529537"/>
                <a:gd name="connsiteY2" fmla="*/ 0 h 529537"/>
                <a:gd name="connsiteX3" fmla="*/ 410391 w 529537"/>
                <a:gd name="connsiteY3" fmla="*/ 0 h 529537"/>
                <a:gd name="connsiteX4" fmla="*/ 410391 w 529537"/>
                <a:gd name="connsiteY4" fmla="*/ 291245 h 529537"/>
                <a:gd name="connsiteX5" fmla="*/ 529537 w 529537"/>
                <a:gd name="connsiteY5" fmla="*/ 291245 h 529537"/>
                <a:gd name="connsiteX6" fmla="*/ 264769 w 529537"/>
                <a:gd name="connsiteY6" fmla="*/ 529537 h 529537"/>
                <a:gd name="connsiteX7" fmla="*/ 0 w 529537"/>
                <a:gd name="connsiteY7" fmla="*/ 291245 h 52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537" h="529537">
                  <a:moveTo>
                    <a:pt x="0" y="291245"/>
                  </a:moveTo>
                  <a:lnTo>
                    <a:pt x="119146" y="291245"/>
                  </a:lnTo>
                  <a:lnTo>
                    <a:pt x="119146" y="0"/>
                  </a:lnTo>
                  <a:lnTo>
                    <a:pt x="410391" y="0"/>
                  </a:lnTo>
                  <a:lnTo>
                    <a:pt x="410391" y="291245"/>
                  </a:lnTo>
                  <a:lnTo>
                    <a:pt x="529537" y="291245"/>
                  </a:lnTo>
                  <a:lnTo>
                    <a:pt x="264769" y="529537"/>
                  </a:lnTo>
                  <a:lnTo>
                    <a:pt x="0" y="291245"/>
                  </a:lnTo>
                  <a:close/>
                </a:path>
              </a:pathLst>
            </a:custGeom>
          </p:spPr>
          <p:style>
            <a:lnRef idx="2">
              <a:schemeClr val="accent3">
                <a:tint val="40000"/>
                <a:alpha val="90000"/>
                <a:hueOff val="7144569"/>
                <a:satOff val="-9195"/>
                <a:lumOff val="-717"/>
                <a:alphaOff val="0"/>
              </a:schemeClr>
            </a:lnRef>
            <a:fillRef idx="1">
              <a:schemeClr val="accent3">
                <a:tint val="40000"/>
                <a:alpha val="90000"/>
                <a:hueOff val="7144569"/>
                <a:satOff val="-9195"/>
                <a:lumOff val="-717"/>
                <a:alphaOff val="0"/>
              </a:schemeClr>
            </a:fillRef>
            <a:effectRef idx="0">
              <a:schemeClr val="accent3">
                <a:tint val="40000"/>
                <a:alpha val="90000"/>
                <a:hueOff val="7144569"/>
                <a:satOff val="-9195"/>
                <a:lumOff val="-717"/>
                <a:alphaOff val="0"/>
              </a:schemeClr>
            </a:effectRef>
            <a:fontRef idx="minor">
              <a:schemeClr val="dk1">
                <a:hueOff val="0"/>
                <a:satOff val="0"/>
                <a:lumOff val="0"/>
                <a:alphaOff val="0"/>
              </a:schemeClr>
            </a:fontRef>
          </p:style>
          <p:txBody>
            <a:bodyPr spcFirstLastPara="0" vert="horz" wrap="square" lIns="149626" tIns="30480" rIns="149626" bIns="161540" numCol="1" spcCol="1270" anchor="ctr" anchorCtr="0">
              <a:noAutofit/>
            </a:bodyPr>
            <a:lstStyle/>
            <a:p>
              <a:pPr marL="0" lvl="0" indent="0" algn="ctr" defTabSz="1066800">
                <a:lnSpc>
                  <a:spcPct val="90000"/>
                </a:lnSpc>
                <a:spcBef>
                  <a:spcPct val="0"/>
                </a:spcBef>
                <a:spcAft>
                  <a:spcPct val="35000"/>
                </a:spcAft>
                <a:buNone/>
              </a:pPr>
              <a:endParaRPr lang="en-US" sz="2400" kern="1200" dirty="0"/>
            </a:p>
          </p:txBody>
        </p:sp>
        <p:sp>
          <p:nvSpPr>
            <p:cNvPr id="12" name="Freeform: Shape 11">
              <a:extLst>
                <a:ext uri="{FF2B5EF4-FFF2-40B4-BE49-F238E27FC236}">
                  <a16:creationId xmlns:a16="http://schemas.microsoft.com/office/drawing/2014/main" id="{FACB3393-F9C9-4F13-81D8-F7F6E89BD96E}"/>
                </a:ext>
              </a:extLst>
            </p:cNvPr>
            <p:cNvSpPr/>
            <p:nvPr/>
          </p:nvSpPr>
          <p:spPr>
            <a:xfrm>
              <a:off x="7684060" y="4974305"/>
              <a:ext cx="529537" cy="529537"/>
            </a:xfrm>
            <a:custGeom>
              <a:avLst/>
              <a:gdLst>
                <a:gd name="connsiteX0" fmla="*/ 0 w 529537"/>
                <a:gd name="connsiteY0" fmla="*/ 291245 h 529537"/>
                <a:gd name="connsiteX1" fmla="*/ 119146 w 529537"/>
                <a:gd name="connsiteY1" fmla="*/ 291245 h 529537"/>
                <a:gd name="connsiteX2" fmla="*/ 119146 w 529537"/>
                <a:gd name="connsiteY2" fmla="*/ 0 h 529537"/>
                <a:gd name="connsiteX3" fmla="*/ 410391 w 529537"/>
                <a:gd name="connsiteY3" fmla="*/ 0 h 529537"/>
                <a:gd name="connsiteX4" fmla="*/ 410391 w 529537"/>
                <a:gd name="connsiteY4" fmla="*/ 291245 h 529537"/>
                <a:gd name="connsiteX5" fmla="*/ 529537 w 529537"/>
                <a:gd name="connsiteY5" fmla="*/ 291245 h 529537"/>
                <a:gd name="connsiteX6" fmla="*/ 264769 w 529537"/>
                <a:gd name="connsiteY6" fmla="*/ 529537 h 529537"/>
                <a:gd name="connsiteX7" fmla="*/ 0 w 529537"/>
                <a:gd name="connsiteY7" fmla="*/ 291245 h 52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537" h="529537">
                  <a:moveTo>
                    <a:pt x="0" y="291245"/>
                  </a:moveTo>
                  <a:lnTo>
                    <a:pt x="119146" y="291245"/>
                  </a:lnTo>
                  <a:lnTo>
                    <a:pt x="119146" y="0"/>
                  </a:lnTo>
                  <a:lnTo>
                    <a:pt x="410391" y="0"/>
                  </a:lnTo>
                  <a:lnTo>
                    <a:pt x="410391" y="291245"/>
                  </a:lnTo>
                  <a:lnTo>
                    <a:pt x="529537" y="291245"/>
                  </a:lnTo>
                  <a:lnTo>
                    <a:pt x="264769" y="529537"/>
                  </a:lnTo>
                  <a:lnTo>
                    <a:pt x="0" y="291245"/>
                  </a:lnTo>
                  <a:close/>
                </a:path>
              </a:pathLst>
            </a:cu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txBody>
            <a:bodyPr spcFirstLastPara="0" vert="horz" wrap="square" lIns="149626" tIns="30480" rIns="149626" bIns="161540" numCol="1" spcCol="1270" anchor="ctr" anchorCtr="0">
              <a:noAutofit/>
            </a:bodyPr>
            <a:lstStyle/>
            <a:p>
              <a:pPr marL="0" lvl="0" indent="0" algn="ctr" defTabSz="1066800">
                <a:lnSpc>
                  <a:spcPct val="90000"/>
                </a:lnSpc>
                <a:spcBef>
                  <a:spcPct val="0"/>
                </a:spcBef>
                <a:spcAft>
                  <a:spcPct val="35000"/>
                </a:spcAft>
                <a:buNone/>
              </a:pPr>
              <a:endParaRPr lang="en-US" sz="2400" kern="1200" dirty="0"/>
            </a:p>
          </p:txBody>
        </p:sp>
      </p:grpSp>
    </p:spTree>
    <p:extLst>
      <p:ext uri="{BB962C8B-B14F-4D97-AF65-F5344CB8AC3E}">
        <p14:creationId xmlns:p14="http://schemas.microsoft.com/office/powerpoint/2010/main" val="24543374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E1B573B6-F96B-4CEE-AB05-7E7B7D6F60F4}"/>
              </a:ext>
            </a:extLst>
          </p:cNvPr>
          <p:cNvSpPr>
            <a:spLocks noGrp="1"/>
          </p:cNvSpPr>
          <p:nvPr>
            <p:ph sz="quarter" idx="11"/>
          </p:nvPr>
        </p:nvSpPr>
        <p:spPr/>
        <p:txBody>
          <a:bodyPr/>
          <a:lstStyle/>
          <a:p>
            <a:endParaRPr lang="en-US"/>
          </a:p>
        </p:txBody>
      </p:sp>
      <p:sp>
        <p:nvSpPr>
          <p:cNvPr id="21506"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5911352C-CC2B-49F0-81AB-625FC8342215}"/>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DCF13EE0-3621-48EA-98AB-36E7D1926E2D}"/>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Jane carefully planned her risk assessment for every internal aspect of the business</a:t>
              </a:r>
            </a:p>
          </p:txBody>
        </p:sp>
        <p:sp>
          <p:nvSpPr>
            <p:cNvPr id="5" name="Rectangle: Rounded Corners 4">
              <a:extLst>
                <a:ext uri="{FF2B5EF4-FFF2-40B4-BE49-F238E27FC236}">
                  <a16:creationId xmlns:a16="http://schemas.microsoft.com/office/drawing/2014/main" id="{660156A9-AEC3-4047-BA7E-8FAD898F5C79}"/>
                </a:ext>
              </a:extLst>
            </p:cNvPr>
            <p:cNvSpPr/>
            <p:nvPr/>
          </p:nvSpPr>
          <p:spPr>
            <a:xfrm>
              <a:off x="850999" y="2809281"/>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77B157B2-6A3F-4170-928D-6AC184333194}"/>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A supplier delivered an order and stacked it in the hallway</a:t>
              </a:r>
            </a:p>
          </p:txBody>
        </p:sp>
        <p:sp>
          <p:nvSpPr>
            <p:cNvPr id="7" name="Rectangle: Rounded Corners 6">
              <a:extLst>
                <a:ext uri="{FF2B5EF4-FFF2-40B4-BE49-F238E27FC236}">
                  <a16:creationId xmlns:a16="http://schemas.microsoft.com/office/drawing/2014/main" id="{C70F6983-B8E7-4168-A473-FC675BDD36DE}"/>
                </a:ext>
              </a:extLst>
            </p:cNvPr>
            <p:cNvSpPr/>
            <p:nvPr/>
          </p:nvSpPr>
          <p:spPr>
            <a:xfrm>
              <a:off x="850999" y="3955269"/>
              <a:ext cx="1023203" cy="1023203"/>
            </a:xfrm>
            <a:prstGeom prst="roundRect">
              <a:avLst>
                <a:gd name="adj" fmla="val 16670"/>
              </a:avLst>
            </a:prstGeom>
            <a:solidFill>
              <a:schemeClr val="accent3">
                <a:hueOff val="5625132"/>
                <a:satOff val="-8440"/>
                <a:lumOff val="-1373"/>
              </a:schemeClr>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8" name="Freeform: Shape 7">
              <a:extLst>
                <a:ext uri="{FF2B5EF4-FFF2-40B4-BE49-F238E27FC236}">
                  <a16:creationId xmlns:a16="http://schemas.microsoft.com/office/drawing/2014/main" id="{C78AD1A3-BED4-4C75-9810-987BB36C48B0}"/>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Part of the order included cleaning supplies that broke and spilled</a:t>
              </a:r>
            </a:p>
          </p:txBody>
        </p:sp>
        <p:sp>
          <p:nvSpPr>
            <p:cNvPr id="9" name="Rectangle: Rounded Corners 8">
              <a:extLst>
                <a:ext uri="{FF2B5EF4-FFF2-40B4-BE49-F238E27FC236}">
                  <a16:creationId xmlns:a16="http://schemas.microsoft.com/office/drawing/2014/main" id="{1F36B29B-5BA9-4D9C-A6E9-ED6480283D3F}"/>
                </a:ext>
              </a:extLst>
            </p:cNvPr>
            <p:cNvSpPr/>
            <p:nvPr/>
          </p:nvSpPr>
          <p:spPr>
            <a:xfrm>
              <a:off x="850999" y="5101257"/>
              <a:ext cx="1023203" cy="1023203"/>
            </a:xfrm>
            <a:prstGeom prst="roundRect">
              <a:avLst>
                <a:gd name="adj" fmla="val 16670"/>
              </a:avLst>
            </a:prstGeom>
            <a:solidFill>
              <a:schemeClr val="accent3">
                <a:hueOff val="11250264"/>
                <a:satOff val="-16880"/>
                <a:lumOff val="-2745"/>
              </a:schemeClr>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sp>
          <p:nvSpPr>
            <p:cNvPr id="10" name="Freeform: Shape 9">
              <a:extLst>
                <a:ext uri="{FF2B5EF4-FFF2-40B4-BE49-F238E27FC236}">
                  <a16:creationId xmlns:a16="http://schemas.microsoft.com/office/drawing/2014/main" id="{A1E7B7CA-4398-478A-B856-43ADA9DB23A2}"/>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They created a chemical reaction that produced noxious fume</a:t>
              </a:r>
            </a:p>
          </p:txBody>
        </p:sp>
      </p:gr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Which level of impact would you place on something that requires more information?</a:t>
            </a:r>
          </a:p>
          <a:p>
            <a:pPr marL="690563" lvl="0">
              <a:lnSpc>
                <a:spcPct val="115000"/>
              </a:lnSpc>
              <a:spcBef>
                <a:spcPts val="0"/>
              </a:spcBef>
              <a:spcAft>
                <a:spcPts val="0"/>
              </a:spcAft>
              <a:buFont typeface="+mj-lt"/>
              <a:buAutoNum type="alphaLcParenR"/>
            </a:pPr>
            <a:r>
              <a:rPr lang="en-US" dirty="0">
                <a:ea typeface="Times New Roman"/>
                <a:cs typeface="Times New Roman"/>
              </a:rPr>
              <a:t>High Impact</a:t>
            </a:r>
          </a:p>
          <a:p>
            <a:pPr marL="690563" lvl="0">
              <a:lnSpc>
                <a:spcPct val="115000"/>
              </a:lnSpc>
              <a:spcBef>
                <a:spcPts val="0"/>
              </a:spcBef>
              <a:spcAft>
                <a:spcPts val="0"/>
              </a:spcAft>
              <a:buFont typeface="+mj-lt"/>
              <a:buAutoNum type="alphaLcParenR"/>
            </a:pPr>
            <a:r>
              <a:rPr lang="en-US" dirty="0">
                <a:ea typeface="Times New Roman"/>
                <a:cs typeface="Times New Roman"/>
              </a:rPr>
              <a:t>Needs more information</a:t>
            </a:r>
          </a:p>
          <a:p>
            <a:pPr marL="690563" lvl="0">
              <a:lnSpc>
                <a:spcPct val="115000"/>
              </a:lnSpc>
              <a:spcBef>
                <a:spcPts val="0"/>
              </a:spcBef>
              <a:spcAft>
                <a:spcPts val="0"/>
              </a:spcAft>
              <a:buFont typeface="+mj-lt"/>
              <a:buAutoNum type="alphaLcParenR"/>
            </a:pPr>
            <a:r>
              <a:rPr lang="en-US" dirty="0">
                <a:ea typeface="Times New Roman"/>
                <a:cs typeface="Times New Roman"/>
              </a:rPr>
              <a:t>Low Impact</a:t>
            </a:r>
          </a:p>
          <a:p>
            <a:pPr marL="690563" lvl="0">
              <a:lnSpc>
                <a:spcPct val="115000"/>
              </a:lnSpc>
              <a:spcBef>
                <a:spcPts val="0"/>
              </a:spcBef>
              <a:spcAft>
                <a:spcPts val="1000"/>
              </a:spcAft>
              <a:buFont typeface="+mj-lt"/>
              <a:buAutoNum type="alphaLcParenR"/>
            </a:pPr>
            <a:r>
              <a:rPr lang="en-US" dirty="0">
                <a:ea typeface="Times New Roman"/>
                <a:cs typeface="Times New Roman"/>
              </a:rPr>
              <a:t>No Impact</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2"/>
              <a:tabLst>
                <a:tab pos="685800" algn="l"/>
              </a:tabLst>
            </a:pPr>
            <a:r>
              <a:rPr lang="en-US" dirty="0">
                <a:ea typeface="Times New Roman"/>
                <a:cs typeface="Times New Roman"/>
              </a:rPr>
              <a:t>Which level of impact would you assign to a problem that can be remedied easily?</a:t>
            </a:r>
          </a:p>
          <a:p>
            <a:pPr marL="690563" lvl="0">
              <a:lnSpc>
                <a:spcPct val="115000"/>
              </a:lnSpc>
              <a:spcBef>
                <a:spcPts val="0"/>
              </a:spcBef>
              <a:spcAft>
                <a:spcPts val="0"/>
              </a:spcAft>
              <a:buFont typeface="+mj-lt"/>
              <a:buAutoNum type="alphaLcParenR"/>
            </a:pPr>
            <a:r>
              <a:rPr lang="en-US" dirty="0">
                <a:ea typeface="Times New Roman"/>
                <a:cs typeface="Times New Roman"/>
              </a:rPr>
              <a:t>Medium Impact</a:t>
            </a:r>
          </a:p>
          <a:p>
            <a:pPr marL="690563" lvl="0">
              <a:lnSpc>
                <a:spcPct val="115000"/>
              </a:lnSpc>
              <a:spcBef>
                <a:spcPts val="0"/>
              </a:spcBef>
              <a:spcAft>
                <a:spcPts val="0"/>
              </a:spcAft>
              <a:buFont typeface="+mj-lt"/>
              <a:buAutoNum type="alphaLcParenR"/>
            </a:pPr>
            <a:r>
              <a:rPr lang="en-US" dirty="0">
                <a:ea typeface="Times New Roman"/>
                <a:cs typeface="Times New Roman"/>
              </a:rPr>
              <a:t>No Impact</a:t>
            </a:r>
          </a:p>
          <a:p>
            <a:pPr marL="690563" lvl="0">
              <a:lnSpc>
                <a:spcPct val="115000"/>
              </a:lnSpc>
              <a:spcBef>
                <a:spcPts val="0"/>
              </a:spcBef>
              <a:spcAft>
                <a:spcPts val="0"/>
              </a:spcAft>
              <a:buFont typeface="+mj-lt"/>
              <a:buAutoNum type="alphaLcParenR"/>
            </a:pPr>
            <a:r>
              <a:rPr lang="en-US" dirty="0">
                <a:ea typeface="Times New Roman"/>
                <a:cs typeface="Times New Roman"/>
              </a:rPr>
              <a:t>High Impact</a:t>
            </a:r>
          </a:p>
          <a:p>
            <a:pPr marL="690563" lvl="0">
              <a:lnSpc>
                <a:spcPct val="115000"/>
              </a:lnSpc>
              <a:spcBef>
                <a:spcPts val="0"/>
              </a:spcBef>
              <a:spcAft>
                <a:spcPts val="1000"/>
              </a:spcAft>
              <a:buFont typeface="+mj-lt"/>
              <a:buAutoNum type="alphaLcParenR"/>
            </a:pPr>
            <a:r>
              <a:rPr lang="en-US" dirty="0">
                <a:ea typeface="Times New Roman"/>
                <a:cs typeface="Times New Roman"/>
              </a:rPr>
              <a:t>Low Impact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tabLst>
                <a:tab pos="576263" algn="l"/>
              </a:tabLst>
            </a:pPr>
            <a:r>
              <a:rPr lang="en-US" dirty="0">
                <a:ea typeface="Times New Roman"/>
                <a:cs typeface="Times New Roman"/>
              </a:rPr>
              <a:t>Which type of event is less predictable?</a:t>
            </a:r>
          </a:p>
          <a:p>
            <a:pPr marL="690563" lvl="0">
              <a:lnSpc>
                <a:spcPct val="115000"/>
              </a:lnSpc>
              <a:spcBef>
                <a:spcPts val="0"/>
              </a:spcBef>
              <a:spcAft>
                <a:spcPts val="0"/>
              </a:spcAft>
              <a:buFont typeface="+mj-lt"/>
              <a:buAutoNum type="alphaLcParenR"/>
            </a:pPr>
            <a:r>
              <a:rPr lang="en-US" dirty="0">
                <a:ea typeface="Times New Roman"/>
                <a:cs typeface="Times New Roman"/>
              </a:rPr>
              <a:t>External</a:t>
            </a:r>
          </a:p>
          <a:p>
            <a:pPr marL="690563" lvl="0">
              <a:lnSpc>
                <a:spcPct val="115000"/>
              </a:lnSpc>
              <a:spcBef>
                <a:spcPts val="0"/>
              </a:spcBef>
              <a:spcAft>
                <a:spcPts val="0"/>
              </a:spcAft>
              <a:buFont typeface="+mj-lt"/>
              <a:buAutoNum type="alphaLcParenR"/>
            </a:pPr>
            <a:r>
              <a:rPr lang="en-US" dirty="0">
                <a:ea typeface="Times New Roman"/>
                <a:cs typeface="Times New Roman"/>
              </a:rPr>
              <a:t>Internal </a:t>
            </a:r>
          </a:p>
          <a:p>
            <a:pPr marL="690563" lvl="0">
              <a:lnSpc>
                <a:spcPct val="115000"/>
              </a:lnSpc>
              <a:spcBef>
                <a:spcPts val="0"/>
              </a:spcBef>
              <a:spcAft>
                <a:spcPts val="0"/>
              </a:spcAft>
              <a:buFont typeface="+mj-lt"/>
              <a:buAutoNum type="alphaLcParenR"/>
            </a:pPr>
            <a:r>
              <a:rPr lang="en-US" dirty="0">
                <a:ea typeface="Times New Roman"/>
                <a:cs typeface="Times New Roman"/>
              </a:rPr>
              <a:t>Critical </a:t>
            </a:r>
          </a:p>
          <a:p>
            <a:pPr marL="690563" lvl="0">
              <a:lnSpc>
                <a:spcPct val="115000"/>
              </a:lnSpc>
              <a:spcBef>
                <a:spcPts val="0"/>
              </a:spcBef>
              <a:spcAft>
                <a:spcPts val="1000"/>
              </a:spcAft>
              <a:buFont typeface="+mj-lt"/>
              <a:buAutoNum type="alphaLcParenR"/>
            </a:pPr>
            <a:r>
              <a:rPr lang="en-US" dirty="0">
                <a:ea typeface="Times New Roman"/>
                <a:cs typeface="Times New Roman"/>
              </a:rPr>
              <a:t>Noncritical</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625475" algn="l"/>
              </a:tabLst>
            </a:pPr>
            <a:r>
              <a:rPr lang="en-US" dirty="0">
                <a:ea typeface="Times New Roman"/>
                <a:cs typeface="Times New Roman"/>
              </a:rPr>
              <a:t>What is Not an example of an external event?</a:t>
            </a:r>
          </a:p>
          <a:p>
            <a:pPr marL="690563" lvl="0">
              <a:lnSpc>
                <a:spcPct val="115000"/>
              </a:lnSpc>
              <a:spcBef>
                <a:spcPts val="0"/>
              </a:spcBef>
              <a:spcAft>
                <a:spcPts val="0"/>
              </a:spcAft>
              <a:buFont typeface="+mj-lt"/>
              <a:buAutoNum type="alphaLcParenR"/>
            </a:pPr>
            <a:r>
              <a:rPr lang="en-US" dirty="0">
                <a:ea typeface="Times New Roman"/>
                <a:cs typeface="Times New Roman"/>
              </a:rPr>
              <a:t>Customers</a:t>
            </a:r>
          </a:p>
          <a:p>
            <a:pPr marL="690563" lvl="0">
              <a:lnSpc>
                <a:spcPct val="115000"/>
              </a:lnSpc>
              <a:spcBef>
                <a:spcPts val="0"/>
              </a:spcBef>
              <a:spcAft>
                <a:spcPts val="0"/>
              </a:spcAft>
              <a:buFont typeface="+mj-lt"/>
              <a:buAutoNum type="alphaLcParenR"/>
            </a:pPr>
            <a:r>
              <a:rPr lang="en-US" dirty="0">
                <a:ea typeface="Times New Roman"/>
                <a:cs typeface="Times New Roman"/>
              </a:rPr>
              <a:t>Visitors</a:t>
            </a:r>
          </a:p>
          <a:p>
            <a:pPr marL="690563" lvl="0">
              <a:lnSpc>
                <a:spcPct val="115000"/>
              </a:lnSpc>
              <a:spcBef>
                <a:spcPts val="0"/>
              </a:spcBef>
              <a:spcAft>
                <a:spcPts val="0"/>
              </a:spcAft>
              <a:buFont typeface="+mj-lt"/>
              <a:buAutoNum type="alphaLcParenR"/>
            </a:pPr>
            <a:r>
              <a:rPr lang="en-US" dirty="0">
                <a:ea typeface="Times New Roman"/>
                <a:cs typeface="Times New Roman"/>
              </a:rPr>
              <a:t>Workflow </a:t>
            </a:r>
          </a:p>
          <a:p>
            <a:pPr marL="690563" lvl="0">
              <a:lnSpc>
                <a:spcPct val="115000"/>
              </a:lnSpc>
              <a:spcBef>
                <a:spcPts val="0"/>
              </a:spcBef>
              <a:spcAft>
                <a:spcPts val="1000"/>
              </a:spcAft>
              <a:buFont typeface="+mj-lt"/>
              <a:buAutoNum type="alphaLcParenR"/>
            </a:pPr>
            <a:r>
              <a:rPr lang="en-US" dirty="0">
                <a:ea typeface="Times New Roman"/>
                <a:cs typeface="Times New Roman"/>
              </a:rPr>
              <a:t>Traffic</a:t>
            </a:r>
          </a:p>
        </p:txBody>
      </p:sp>
    </p:spTree>
    <p:extLst>
      <p:ext uri="{BB962C8B-B14F-4D97-AF65-F5344CB8AC3E}">
        <p14:creationId xmlns:p14="http://schemas.microsoft.com/office/powerpoint/2010/main" val="42211050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tabLst>
                <a:tab pos="625475" algn="l"/>
              </a:tabLst>
            </a:pPr>
            <a:r>
              <a:rPr lang="en-US" dirty="0">
                <a:ea typeface="Times New Roman"/>
                <a:cs typeface="Times New Roman"/>
              </a:rPr>
              <a:t>What happens when everything goes wrong at once?</a:t>
            </a:r>
          </a:p>
          <a:p>
            <a:pPr marL="690563" lvl="0">
              <a:lnSpc>
                <a:spcPct val="115000"/>
              </a:lnSpc>
              <a:spcBef>
                <a:spcPts val="0"/>
              </a:spcBef>
              <a:spcAft>
                <a:spcPts val="0"/>
              </a:spcAft>
              <a:buFont typeface="+mj-lt"/>
              <a:buAutoNum type="alphaLcParenR"/>
            </a:pPr>
            <a:r>
              <a:rPr lang="en-US" dirty="0">
                <a:ea typeface="Times New Roman"/>
                <a:cs typeface="Times New Roman"/>
              </a:rPr>
              <a:t>Worst case scenario</a:t>
            </a:r>
          </a:p>
          <a:p>
            <a:pPr marL="690563" lvl="0">
              <a:lnSpc>
                <a:spcPct val="115000"/>
              </a:lnSpc>
              <a:spcBef>
                <a:spcPts val="0"/>
              </a:spcBef>
              <a:spcAft>
                <a:spcPts val="0"/>
              </a:spcAft>
              <a:buFont typeface="+mj-lt"/>
              <a:buAutoNum type="alphaLcParenR"/>
            </a:pPr>
            <a:r>
              <a:rPr lang="en-US" dirty="0">
                <a:ea typeface="Times New Roman"/>
                <a:cs typeface="Times New Roman"/>
              </a:rPr>
              <a:t>External event</a:t>
            </a:r>
          </a:p>
          <a:p>
            <a:pPr marL="690563" lvl="0">
              <a:lnSpc>
                <a:spcPct val="115000"/>
              </a:lnSpc>
              <a:spcBef>
                <a:spcPts val="0"/>
              </a:spcBef>
              <a:spcAft>
                <a:spcPts val="0"/>
              </a:spcAft>
              <a:buFont typeface="+mj-lt"/>
              <a:buAutoNum type="alphaLcParenR"/>
            </a:pPr>
            <a:r>
              <a:rPr lang="en-US" dirty="0">
                <a:ea typeface="Times New Roman"/>
                <a:cs typeface="Times New Roman"/>
              </a:rPr>
              <a:t>Crisis</a:t>
            </a:r>
          </a:p>
          <a:p>
            <a:pPr marL="690563" lvl="0">
              <a:lnSpc>
                <a:spcPct val="115000"/>
              </a:lnSpc>
              <a:spcBef>
                <a:spcPts val="0"/>
              </a:spcBef>
              <a:spcAft>
                <a:spcPts val="1000"/>
              </a:spcAft>
              <a:buFont typeface="+mj-lt"/>
              <a:buAutoNum type="alphaLcParenR"/>
            </a:pPr>
            <a:r>
              <a:rPr lang="en-US" dirty="0">
                <a:ea typeface="Times New Roman"/>
                <a:cs typeface="Times New Roman"/>
              </a:rPr>
              <a:t>Internal crisis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625475" algn="l"/>
              </a:tabLst>
            </a:pPr>
            <a:r>
              <a:rPr lang="en-US" dirty="0">
                <a:ea typeface="Times New Roman"/>
                <a:cs typeface="Times New Roman"/>
              </a:rPr>
              <a:t>What determines the worst case scenario?</a:t>
            </a:r>
          </a:p>
          <a:p>
            <a:pPr marL="690563" lvl="0">
              <a:lnSpc>
                <a:spcPct val="115000"/>
              </a:lnSpc>
              <a:spcBef>
                <a:spcPts val="0"/>
              </a:spcBef>
              <a:spcAft>
                <a:spcPts val="0"/>
              </a:spcAft>
              <a:buFont typeface="+mj-lt"/>
              <a:buAutoNum type="alphaLcParenR"/>
            </a:pPr>
            <a:r>
              <a:rPr lang="en-US" dirty="0">
                <a:ea typeface="Times New Roman"/>
                <a:cs typeface="Times New Roman"/>
              </a:rPr>
              <a:t>Timing</a:t>
            </a:r>
          </a:p>
          <a:p>
            <a:pPr marL="690563" lvl="0">
              <a:lnSpc>
                <a:spcPct val="115000"/>
              </a:lnSpc>
              <a:spcBef>
                <a:spcPts val="0"/>
              </a:spcBef>
              <a:spcAft>
                <a:spcPts val="0"/>
              </a:spcAft>
              <a:buFont typeface="+mj-lt"/>
              <a:buAutoNum type="alphaLcParenR"/>
            </a:pPr>
            <a:r>
              <a:rPr lang="en-US" dirty="0">
                <a:ea typeface="Times New Roman"/>
                <a:cs typeface="Times New Roman"/>
              </a:rPr>
              <a:t>Business</a:t>
            </a:r>
          </a:p>
          <a:p>
            <a:pPr marL="690563" lvl="0">
              <a:lnSpc>
                <a:spcPct val="115000"/>
              </a:lnSpc>
              <a:spcBef>
                <a:spcPts val="0"/>
              </a:spcBef>
              <a:spcAft>
                <a:spcPts val="0"/>
              </a:spcAft>
              <a:buFont typeface="+mj-lt"/>
              <a:buAutoNum type="alphaLcParenR"/>
            </a:pPr>
            <a:r>
              <a:rPr lang="en-US" dirty="0">
                <a:ea typeface="Times New Roman"/>
                <a:cs typeface="Times New Roman"/>
              </a:rPr>
              <a:t>Schedule </a:t>
            </a:r>
          </a:p>
          <a:p>
            <a:pPr marL="690563" lvl="0">
              <a:lnSpc>
                <a:spcPct val="115000"/>
              </a:lnSpc>
              <a:spcBef>
                <a:spcPts val="0"/>
              </a:spcBef>
              <a:spcAft>
                <a:spcPts val="1000"/>
              </a:spcAft>
              <a:buFont typeface="+mj-lt"/>
              <a:buAutoNum type="alphaLcParenR"/>
            </a:pPr>
            <a:r>
              <a:rPr lang="en-US" dirty="0">
                <a:ea typeface="Times New Roman"/>
                <a:cs typeface="Times New Roman"/>
              </a:rPr>
              <a:t>Question</a:t>
            </a:r>
          </a:p>
        </p:txBody>
      </p:sp>
    </p:spTree>
    <p:extLst>
      <p:ext uri="{BB962C8B-B14F-4D97-AF65-F5344CB8AC3E}">
        <p14:creationId xmlns:p14="http://schemas.microsoft.com/office/powerpoint/2010/main" val="422110509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8768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tabLst>
                <a:tab pos="625475" algn="l"/>
              </a:tabLst>
            </a:pPr>
            <a:r>
              <a:rPr lang="en-US" dirty="0">
                <a:ea typeface="Times New Roman"/>
                <a:cs typeface="Times New Roman"/>
              </a:rPr>
              <a:t>What would an event that results in hospitalization be considered?</a:t>
            </a:r>
          </a:p>
          <a:p>
            <a:pPr marL="685800" lvl="0" indent="-349250">
              <a:lnSpc>
                <a:spcPct val="115000"/>
              </a:lnSpc>
              <a:spcBef>
                <a:spcPts val="0"/>
              </a:spcBef>
              <a:spcAft>
                <a:spcPts val="0"/>
              </a:spcAft>
              <a:buFont typeface="+mj-lt"/>
              <a:buAutoNum type="alphaLcParenR"/>
            </a:pPr>
            <a:r>
              <a:rPr lang="en-US" dirty="0">
                <a:ea typeface="Times New Roman"/>
                <a:cs typeface="Times New Roman"/>
              </a:rPr>
              <a:t>Major</a:t>
            </a:r>
          </a:p>
          <a:p>
            <a:pPr marL="685800" lvl="0" indent="-349250">
              <a:lnSpc>
                <a:spcPct val="115000"/>
              </a:lnSpc>
              <a:spcBef>
                <a:spcPts val="0"/>
              </a:spcBef>
              <a:spcAft>
                <a:spcPts val="0"/>
              </a:spcAft>
              <a:buFont typeface="+mj-lt"/>
              <a:buAutoNum type="alphaLcParenR"/>
            </a:pPr>
            <a:r>
              <a:rPr lang="en-US" dirty="0">
                <a:ea typeface="Times New Roman"/>
                <a:cs typeface="Times New Roman"/>
              </a:rPr>
              <a:t>Minor</a:t>
            </a:r>
          </a:p>
          <a:p>
            <a:pPr marL="685800" lvl="0" indent="-349250">
              <a:lnSpc>
                <a:spcPct val="115000"/>
              </a:lnSpc>
              <a:spcBef>
                <a:spcPts val="0"/>
              </a:spcBef>
              <a:spcAft>
                <a:spcPts val="0"/>
              </a:spcAft>
              <a:buFont typeface="+mj-lt"/>
              <a:buAutoNum type="alphaLcParenR"/>
            </a:pPr>
            <a:r>
              <a:rPr lang="en-US" dirty="0">
                <a:ea typeface="Times New Roman"/>
                <a:cs typeface="Times New Roman"/>
              </a:rPr>
              <a:t>Moderate</a:t>
            </a:r>
          </a:p>
          <a:p>
            <a:pPr marL="685800" lvl="0" indent="-349250">
              <a:lnSpc>
                <a:spcPct val="115000"/>
              </a:lnSpc>
              <a:spcBef>
                <a:spcPts val="0"/>
              </a:spcBef>
              <a:spcAft>
                <a:spcPts val="1000"/>
              </a:spcAft>
              <a:buFont typeface="+mj-lt"/>
              <a:buAutoNum type="alphaLcParenR"/>
            </a:pPr>
            <a:r>
              <a:rPr lang="en-US" dirty="0">
                <a:ea typeface="Times New Roman"/>
                <a:cs typeface="Times New Roman"/>
              </a:rPr>
              <a:t>Catastrophic</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685800" algn="l"/>
              </a:tabLst>
            </a:pPr>
            <a:r>
              <a:rPr lang="en-US" dirty="0">
                <a:ea typeface="Times New Roman"/>
                <a:cs typeface="Times New Roman"/>
              </a:rPr>
              <a:t>What event would result in multiple deaths?</a:t>
            </a:r>
          </a:p>
          <a:p>
            <a:pPr marL="685800" lvl="0" indent="-349250">
              <a:lnSpc>
                <a:spcPct val="115000"/>
              </a:lnSpc>
              <a:spcBef>
                <a:spcPts val="0"/>
              </a:spcBef>
              <a:spcAft>
                <a:spcPts val="0"/>
              </a:spcAft>
              <a:buFont typeface="+mj-lt"/>
              <a:buAutoNum type="alphaLcParenR"/>
            </a:pPr>
            <a:r>
              <a:rPr lang="en-US" dirty="0">
                <a:ea typeface="Times New Roman"/>
                <a:cs typeface="Times New Roman"/>
              </a:rPr>
              <a:t>Major</a:t>
            </a:r>
          </a:p>
          <a:p>
            <a:pPr marL="685800" lvl="0" indent="-349250">
              <a:lnSpc>
                <a:spcPct val="115000"/>
              </a:lnSpc>
              <a:spcBef>
                <a:spcPts val="0"/>
              </a:spcBef>
              <a:spcAft>
                <a:spcPts val="0"/>
              </a:spcAft>
              <a:buFont typeface="+mj-lt"/>
              <a:buAutoNum type="alphaLcParenR"/>
            </a:pPr>
            <a:r>
              <a:rPr lang="en-US" dirty="0">
                <a:ea typeface="Times New Roman"/>
                <a:cs typeface="Times New Roman"/>
              </a:rPr>
              <a:t>Minor</a:t>
            </a:r>
          </a:p>
          <a:p>
            <a:pPr marL="685800" lvl="0" indent="-349250">
              <a:lnSpc>
                <a:spcPct val="115000"/>
              </a:lnSpc>
              <a:spcBef>
                <a:spcPts val="0"/>
              </a:spcBef>
              <a:spcAft>
                <a:spcPts val="0"/>
              </a:spcAft>
              <a:buFont typeface="+mj-lt"/>
              <a:buAutoNum type="alphaLcParenR"/>
            </a:pPr>
            <a:r>
              <a:rPr lang="en-US" dirty="0">
                <a:ea typeface="Times New Roman"/>
                <a:cs typeface="Times New Roman"/>
              </a:rPr>
              <a:t>Moderate</a:t>
            </a:r>
          </a:p>
          <a:p>
            <a:pPr marL="685800" lvl="0" indent="-349250">
              <a:lnSpc>
                <a:spcPct val="115000"/>
              </a:lnSpc>
              <a:spcBef>
                <a:spcPts val="0"/>
              </a:spcBef>
              <a:spcAft>
                <a:spcPts val="1000"/>
              </a:spcAft>
              <a:buFont typeface="+mj-lt"/>
              <a:buAutoNum type="alphaLcParenR"/>
            </a:pPr>
            <a:r>
              <a:rPr lang="en-US" dirty="0">
                <a:ea typeface="Times New Roman"/>
                <a:cs typeface="Times New Roman"/>
              </a:rPr>
              <a:t>Catastrophic</a:t>
            </a:r>
          </a:p>
        </p:txBody>
      </p:sp>
    </p:spTree>
    <p:extLst>
      <p:ext uri="{BB962C8B-B14F-4D97-AF65-F5344CB8AC3E}">
        <p14:creationId xmlns:p14="http://schemas.microsoft.com/office/powerpoint/2010/main" val="422110509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tabLst>
                <a:tab pos="625475" algn="l"/>
              </a:tabLst>
            </a:pPr>
            <a:r>
              <a:rPr lang="en-US" dirty="0">
                <a:ea typeface="Times New Roman"/>
                <a:cs typeface="Times New Roman"/>
              </a:rPr>
              <a:t>How long did it take Jane to address the problem?</a:t>
            </a:r>
          </a:p>
          <a:p>
            <a:pPr marL="690563" lvl="0">
              <a:lnSpc>
                <a:spcPct val="115000"/>
              </a:lnSpc>
              <a:spcBef>
                <a:spcPts val="0"/>
              </a:spcBef>
              <a:spcAft>
                <a:spcPts val="0"/>
              </a:spcAft>
              <a:buFont typeface="+mj-lt"/>
              <a:buAutoNum type="alphaLcParenR"/>
              <a:tabLst>
                <a:tab pos="119063" algn="l"/>
              </a:tabLst>
            </a:pPr>
            <a:r>
              <a:rPr lang="en-US" dirty="0">
                <a:ea typeface="Times New Roman"/>
                <a:cs typeface="Times New Roman"/>
              </a:rPr>
              <a:t>Days</a:t>
            </a:r>
          </a:p>
          <a:p>
            <a:pPr marL="690563" lvl="0">
              <a:lnSpc>
                <a:spcPct val="115000"/>
              </a:lnSpc>
              <a:spcBef>
                <a:spcPts val="0"/>
              </a:spcBef>
              <a:spcAft>
                <a:spcPts val="0"/>
              </a:spcAft>
              <a:buFont typeface="+mj-lt"/>
              <a:buAutoNum type="alphaLcParenR"/>
              <a:tabLst>
                <a:tab pos="119063" algn="l"/>
              </a:tabLst>
            </a:pPr>
            <a:r>
              <a:rPr lang="en-US" dirty="0">
                <a:ea typeface="Times New Roman"/>
                <a:cs typeface="Times New Roman"/>
              </a:rPr>
              <a:t>One day</a:t>
            </a:r>
          </a:p>
          <a:p>
            <a:pPr marL="690563" lvl="0">
              <a:lnSpc>
                <a:spcPct val="115000"/>
              </a:lnSpc>
              <a:spcBef>
                <a:spcPts val="0"/>
              </a:spcBef>
              <a:spcAft>
                <a:spcPts val="0"/>
              </a:spcAft>
              <a:buFont typeface="+mj-lt"/>
              <a:buAutoNum type="alphaLcParenR"/>
              <a:tabLst>
                <a:tab pos="119063" algn="l"/>
              </a:tabLst>
            </a:pPr>
            <a:r>
              <a:rPr lang="en-US" dirty="0">
                <a:ea typeface="Times New Roman"/>
                <a:cs typeface="Times New Roman"/>
              </a:rPr>
              <a:t>8 hours</a:t>
            </a:r>
          </a:p>
          <a:p>
            <a:pPr marL="690563" lvl="0">
              <a:lnSpc>
                <a:spcPct val="115000"/>
              </a:lnSpc>
              <a:spcBef>
                <a:spcPts val="0"/>
              </a:spcBef>
              <a:spcAft>
                <a:spcPts val="1000"/>
              </a:spcAft>
              <a:buFont typeface="+mj-lt"/>
              <a:buAutoNum type="alphaLcParenR"/>
              <a:tabLst>
                <a:tab pos="119063" algn="l"/>
              </a:tabLst>
            </a:pPr>
            <a:r>
              <a:rPr lang="en-US" dirty="0">
                <a:ea typeface="Times New Roman"/>
                <a:cs typeface="Times New Roman"/>
              </a:rPr>
              <a:t>12 hours</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10"/>
              <a:tabLst>
                <a:tab pos="625475" algn="l"/>
                <a:tab pos="804863" algn="l"/>
              </a:tabLst>
            </a:pPr>
            <a:r>
              <a:rPr lang="en-US" dirty="0">
                <a:ea typeface="Times New Roman"/>
                <a:cs typeface="Times New Roman"/>
              </a:rPr>
              <a:t>What did Jane overlook?</a:t>
            </a:r>
          </a:p>
          <a:p>
            <a:pPr marL="690563" lvl="0">
              <a:lnSpc>
                <a:spcPct val="115000"/>
              </a:lnSpc>
              <a:spcBef>
                <a:spcPts val="0"/>
              </a:spcBef>
              <a:spcAft>
                <a:spcPts val="0"/>
              </a:spcAft>
              <a:buFont typeface="+mj-lt"/>
              <a:buAutoNum type="alphaLcParenR"/>
              <a:tabLst>
                <a:tab pos="119063" algn="l"/>
              </a:tabLst>
            </a:pPr>
            <a:r>
              <a:rPr lang="en-US" dirty="0">
                <a:ea typeface="Times New Roman"/>
                <a:cs typeface="Times New Roman"/>
              </a:rPr>
              <a:t>Internal events</a:t>
            </a:r>
          </a:p>
          <a:p>
            <a:pPr marL="690563" lvl="0">
              <a:lnSpc>
                <a:spcPct val="115000"/>
              </a:lnSpc>
              <a:spcBef>
                <a:spcPts val="0"/>
              </a:spcBef>
              <a:spcAft>
                <a:spcPts val="0"/>
              </a:spcAft>
              <a:buFont typeface="+mj-lt"/>
              <a:buAutoNum type="alphaLcParenR"/>
              <a:tabLst>
                <a:tab pos="119063" algn="l"/>
              </a:tabLst>
            </a:pPr>
            <a:r>
              <a:rPr lang="en-US" dirty="0">
                <a:ea typeface="Times New Roman"/>
                <a:cs typeface="Times New Roman"/>
              </a:rPr>
              <a:t>Worst case scenario</a:t>
            </a:r>
          </a:p>
          <a:p>
            <a:pPr marL="690563" lvl="0">
              <a:lnSpc>
                <a:spcPct val="115000"/>
              </a:lnSpc>
              <a:spcBef>
                <a:spcPts val="0"/>
              </a:spcBef>
              <a:spcAft>
                <a:spcPts val="0"/>
              </a:spcAft>
              <a:buFont typeface="+mj-lt"/>
              <a:buAutoNum type="alphaLcParenR"/>
              <a:tabLst>
                <a:tab pos="119063" algn="l"/>
              </a:tabLst>
            </a:pPr>
            <a:r>
              <a:rPr lang="en-US" dirty="0">
                <a:ea typeface="Times New Roman"/>
                <a:cs typeface="Times New Roman"/>
              </a:rPr>
              <a:t>Consequences</a:t>
            </a:r>
          </a:p>
          <a:p>
            <a:pPr marL="690563" lvl="0">
              <a:lnSpc>
                <a:spcPct val="115000"/>
              </a:lnSpc>
              <a:spcBef>
                <a:spcPts val="0"/>
              </a:spcBef>
              <a:spcAft>
                <a:spcPts val="1000"/>
              </a:spcAft>
              <a:buFont typeface="+mj-lt"/>
              <a:buAutoNum type="alphaLcParenR"/>
              <a:tabLst>
                <a:tab pos="119063" algn="l"/>
              </a:tabLst>
            </a:pPr>
            <a:r>
              <a:rPr lang="en-US" dirty="0">
                <a:ea typeface="Times New Roman"/>
                <a:cs typeface="Times New Roman"/>
              </a:rPr>
              <a:t>External events</a:t>
            </a:r>
          </a:p>
        </p:txBody>
      </p:sp>
    </p:spTree>
    <p:extLst>
      <p:ext uri="{BB962C8B-B14F-4D97-AF65-F5344CB8AC3E}">
        <p14:creationId xmlns:p14="http://schemas.microsoft.com/office/powerpoint/2010/main" val="422110509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Which level of impact would you place on something that requires more information?</a:t>
            </a:r>
          </a:p>
          <a:p>
            <a:pPr marL="690563" lvl="0">
              <a:lnSpc>
                <a:spcPct val="115000"/>
              </a:lnSpc>
              <a:spcBef>
                <a:spcPts val="0"/>
              </a:spcBef>
              <a:spcAft>
                <a:spcPts val="0"/>
              </a:spcAft>
              <a:buFont typeface="+mj-lt"/>
              <a:buAutoNum type="alphaLcParenR"/>
            </a:pPr>
            <a:r>
              <a:rPr lang="en-US" dirty="0">
                <a:ea typeface="Times New Roman"/>
                <a:cs typeface="Times New Roman"/>
              </a:rPr>
              <a:t>High Impact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Needs more information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Low Impact</a:t>
            </a:r>
          </a:p>
          <a:p>
            <a:pPr marL="690563" lvl="0">
              <a:lnSpc>
                <a:spcPct val="115000"/>
              </a:lnSpc>
              <a:spcBef>
                <a:spcPts val="0"/>
              </a:spcBef>
              <a:spcAft>
                <a:spcPts val="1000"/>
              </a:spcAft>
              <a:buFont typeface="+mj-lt"/>
              <a:buAutoNum type="alphaLcParenR"/>
            </a:pPr>
            <a:r>
              <a:rPr lang="en-US" dirty="0">
                <a:ea typeface="Times New Roman"/>
                <a:cs typeface="Times New Roman"/>
              </a:rPr>
              <a:t>No Impact</a:t>
            </a:r>
          </a:p>
          <a:p>
            <a:pPr marL="347663" marR="0" indent="-4763">
              <a:lnSpc>
                <a:spcPct val="115000"/>
              </a:lnSpc>
              <a:spcBef>
                <a:spcPts val="0"/>
              </a:spcBef>
              <a:spcAft>
                <a:spcPts val="1000"/>
              </a:spcAft>
            </a:pPr>
            <a:r>
              <a:rPr lang="en-US" dirty="0">
                <a:solidFill>
                  <a:srgbClr val="FF0000"/>
                </a:solidFill>
                <a:ea typeface="Times New Roman"/>
                <a:cs typeface="Times New Roman"/>
              </a:rPr>
              <a:t>Do not place levels of impact when you need more information. Designate it as needs more information.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685800" algn="l"/>
              </a:tabLst>
            </a:pPr>
            <a:r>
              <a:rPr lang="en-US" dirty="0">
                <a:ea typeface="Times New Roman"/>
                <a:cs typeface="Times New Roman"/>
              </a:rPr>
              <a:t>Which level of impact would you assign to a problem that can be remedied easily?</a:t>
            </a:r>
          </a:p>
          <a:p>
            <a:pPr marL="690563" lvl="0">
              <a:lnSpc>
                <a:spcPct val="115000"/>
              </a:lnSpc>
              <a:spcBef>
                <a:spcPts val="0"/>
              </a:spcBef>
              <a:spcAft>
                <a:spcPts val="0"/>
              </a:spcAft>
              <a:buFont typeface="+mj-lt"/>
              <a:buAutoNum type="alphaLcParenR"/>
            </a:pPr>
            <a:r>
              <a:rPr lang="en-US" dirty="0">
                <a:ea typeface="Times New Roman"/>
                <a:cs typeface="Times New Roman"/>
              </a:rPr>
              <a:t>Medium Impact</a:t>
            </a:r>
          </a:p>
          <a:p>
            <a:pPr marL="690563" lvl="0">
              <a:lnSpc>
                <a:spcPct val="115000"/>
              </a:lnSpc>
              <a:spcBef>
                <a:spcPts val="0"/>
              </a:spcBef>
              <a:spcAft>
                <a:spcPts val="0"/>
              </a:spcAft>
              <a:buFont typeface="+mj-lt"/>
              <a:buAutoNum type="alphaLcParenR"/>
            </a:pPr>
            <a:r>
              <a:rPr lang="en-US" dirty="0">
                <a:ea typeface="Times New Roman"/>
                <a:cs typeface="Times New Roman"/>
              </a:rPr>
              <a:t>No Impact</a:t>
            </a:r>
          </a:p>
          <a:p>
            <a:pPr marL="690563" lvl="0">
              <a:lnSpc>
                <a:spcPct val="115000"/>
              </a:lnSpc>
              <a:spcBef>
                <a:spcPts val="0"/>
              </a:spcBef>
              <a:spcAft>
                <a:spcPts val="0"/>
              </a:spcAft>
              <a:buFont typeface="+mj-lt"/>
              <a:buAutoNum type="alphaLcParenR"/>
            </a:pPr>
            <a:r>
              <a:rPr lang="en-US" dirty="0">
                <a:ea typeface="Times New Roman"/>
                <a:cs typeface="Times New Roman"/>
              </a:rPr>
              <a:t>High Impact</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Low Impact</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Low impact problems do not cause a great impact. They are also easy to remedy.</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17718086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tabLst>
                <a:tab pos="576263" algn="l"/>
              </a:tabLst>
            </a:pPr>
            <a:r>
              <a:rPr lang="en-US" dirty="0">
                <a:ea typeface="Times New Roman"/>
                <a:cs typeface="Times New Roman"/>
              </a:rPr>
              <a:t>Which type of event is less predictable?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External</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Internal </a:t>
            </a:r>
          </a:p>
          <a:p>
            <a:pPr marL="690563" lvl="0">
              <a:lnSpc>
                <a:spcPct val="115000"/>
              </a:lnSpc>
              <a:spcBef>
                <a:spcPts val="0"/>
              </a:spcBef>
              <a:spcAft>
                <a:spcPts val="0"/>
              </a:spcAft>
              <a:buFont typeface="+mj-lt"/>
              <a:buAutoNum type="alphaLcParenR"/>
            </a:pPr>
            <a:r>
              <a:rPr lang="en-US" dirty="0">
                <a:ea typeface="Times New Roman"/>
                <a:cs typeface="Times New Roman"/>
              </a:rPr>
              <a:t>Critical </a:t>
            </a:r>
          </a:p>
          <a:p>
            <a:pPr marL="690563" lvl="0">
              <a:lnSpc>
                <a:spcPct val="115000"/>
              </a:lnSpc>
              <a:spcBef>
                <a:spcPts val="0"/>
              </a:spcBef>
              <a:spcAft>
                <a:spcPts val="1000"/>
              </a:spcAft>
              <a:buFont typeface="+mj-lt"/>
              <a:buAutoNum type="alphaLcParenR"/>
            </a:pPr>
            <a:r>
              <a:rPr lang="en-US" dirty="0">
                <a:ea typeface="Times New Roman"/>
                <a:cs typeface="Times New Roman"/>
              </a:rPr>
              <a:t>Noncritical</a:t>
            </a:r>
          </a:p>
          <a:p>
            <a:pPr marL="347663" marR="0" indent="-4763">
              <a:lnSpc>
                <a:spcPct val="115000"/>
              </a:lnSpc>
              <a:spcBef>
                <a:spcPts val="0"/>
              </a:spcBef>
              <a:spcAft>
                <a:spcPts val="1000"/>
              </a:spcAft>
            </a:pPr>
            <a:r>
              <a:rPr lang="en-US" dirty="0">
                <a:solidFill>
                  <a:srgbClr val="FF0000"/>
                </a:solidFill>
                <a:ea typeface="Times New Roman"/>
                <a:cs typeface="Times New Roman"/>
              </a:rPr>
              <a:t>External events are less predictable than internal events. Internal events are easier to control.</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625475" algn="l"/>
              </a:tabLst>
            </a:pPr>
            <a:r>
              <a:rPr lang="en-US" dirty="0">
                <a:ea typeface="Times New Roman"/>
                <a:cs typeface="Times New Roman"/>
              </a:rPr>
              <a:t>What is Not an example of an external event?</a:t>
            </a:r>
          </a:p>
          <a:p>
            <a:pPr marL="690563" lvl="0">
              <a:lnSpc>
                <a:spcPct val="115000"/>
              </a:lnSpc>
              <a:spcBef>
                <a:spcPts val="0"/>
              </a:spcBef>
              <a:spcAft>
                <a:spcPts val="0"/>
              </a:spcAft>
              <a:buFont typeface="+mj-lt"/>
              <a:buAutoNum type="alphaLcParenR"/>
            </a:pPr>
            <a:r>
              <a:rPr lang="en-US" dirty="0">
                <a:ea typeface="Times New Roman"/>
                <a:cs typeface="Times New Roman"/>
              </a:rPr>
              <a:t>Customers</a:t>
            </a:r>
          </a:p>
          <a:p>
            <a:pPr marL="690563" lvl="0">
              <a:lnSpc>
                <a:spcPct val="115000"/>
              </a:lnSpc>
              <a:spcBef>
                <a:spcPts val="0"/>
              </a:spcBef>
              <a:spcAft>
                <a:spcPts val="0"/>
              </a:spcAft>
              <a:buFont typeface="+mj-lt"/>
              <a:buAutoNum type="alphaLcParenR"/>
            </a:pPr>
            <a:r>
              <a:rPr lang="en-US" dirty="0">
                <a:ea typeface="Times New Roman"/>
                <a:cs typeface="Times New Roman"/>
              </a:rPr>
              <a:t>Visitors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Workflow </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Traffic</a:t>
            </a:r>
          </a:p>
          <a:p>
            <a:pPr marL="347663" marR="0" indent="-4763">
              <a:lnSpc>
                <a:spcPct val="115000"/>
              </a:lnSpc>
              <a:spcBef>
                <a:spcPts val="0"/>
              </a:spcBef>
              <a:spcAft>
                <a:spcPts val="1000"/>
              </a:spcAft>
            </a:pPr>
            <a:r>
              <a:rPr lang="en-US" dirty="0">
                <a:solidFill>
                  <a:srgbClr val="FF0000"/>
                </a:solidFill>
                <a:ea typeface="Times New Roman"/>
                <a:cs typeface="Times New Roman"/>
              </a:rPr>
              <a:t>A workflow is not an external event. The other answers are external events.</a:t>
            </a:r>
            <a:endParaRPr lang="en-US" dirty="0">
              <a:ea typeface="Times New Roman"/>
              <a:cs typeface="Times New Roman"/>
            </a:endParaRPr>
          </a:p>
        </p:txBody>
      </p:sp>
    </p:spTree>
    <p:extLst>
      <p:ext uri="{BB962C8B-B14F-4D97-AF65-F5344CB8AC3E}">
        <p14:creationId xmlns:p14="http://schemas.microsoft.com/office/powerpoint/2010/main" val="2369875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16193415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tabLst>
                <a:tab pos="625475" algn="l"/>
              </a:tabLst>
            </a:pPr>
            <a:r>
              <a:rPr lang="en-US" dirty="0">
                <a:ea typeface="Times New Roman"/>
                <a:cs typeface="Times New Roman"/>
              </a:rPr>
              <a:t>What happens when everything goes wrong at once?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Worst case scenario</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External event</a:t>
            </a:r>
          </a:p>
          <a:p>
            <a:pPr marL="690563" lvl="0">
              <a:lnSpc>
                <a:spcPct val="115000"/>
              </a:lnSpc>
              <a:spcBef>
                <a:spcPts val="0"/>
              </a:spcBef>
              <a:spcAft>
                <a:spcPts val="0"/>
              </a:spcAft>
              <a:buFont typeface="+mj-lt"/>
              <a:buAutoNum type="alphaLcParenR"/>
            </a:pPr>
            <a:r>
              <a:rPr lang="en-US" dirty="0">
                <a:ea typeface="Times New Roman"/>
                <a:cs typeface="Times New Roman"/>
              </a:rPr>
              <a:t>Crisis</a:t>
            </a:r>
          </a:p>
          <a:p>
            <a:pPr marL="690563" lvl="0">
              <a:lnSpc>
                <a:spcPct val="115000"/>
              </a:lnSpc>
              <a:spcBef>
                <a:spcPts val="0"/>
              </a:spcBef>
              <a:spcAft>
                <a:spcPts val="1000"/>
              </a:spcAft>
              <a:buFont typeface="+mj-lt"/>
              <a:buAutoNum type="alphaLcParenR"/>
            </a:pPr>
            <a:r>
              <a:rPr lang="en-US" dirty="0">
                <a:ea typeface="Times New Roman"/>
                <a:cs typeface="Times New Roman"/>
              </a:rPr>
              <a:t>Internal crisis</a:t>
            </a:r>
          </a:p>
          <a:p>
            <a:pPr marL="347663" marR="0" indent="-4763">
              <a:lnSpc>
                <a:spcPct val="115000"/>
              </a:lnSpc>
              <a:spcBef>
                <a:spcPts val="0"/>
              </a:spcBef>
              <a:spcAft>
                <a:spcPts val="1000"/>
              </a:spcAft>
            </a:pPr>
            <a:r>
              <a:rPr lang="en-US" dirty="0">
                <a:solidFill>
                  <a:srgbClr val="FF0000"/>
                </a:solidFill>
                <a:ea typeface="Times New Roman"/>
                <a:cs typeface="Times New Roman"/>
              </a:rPr>
              <a:t>Everything going wrong at once is an example of the worst case scenario. It is a specific type of crisis.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625475" algn="l"/>
              </a:tabLst>
            </a:pPr>
            <a:r>
              <a:rPr lang="en-US" dirty="0">
                <a:ea typeface="Times New Roman"/>
                <a:cs typeface="Times New Roman"/>
              </a:rPr>
              <a:t>What determines the worst case scenario?</a:t>
            </a:r>
          </a:p>
          <a:p>
            <a:pPr marL="690563" lvl="0">
              <a:lnSpc>
                <a:spcPct val="115000"/>
              </a:lnSpc>
              <a:spcBef>
                <a:spcPts val="0"/>
              </a:spcBef>
              <a:spcAft>
                <a:spcPts val="0"/>
              </a:spcAft>
              <a:buFont typeface="+mj-lt"/>
              <a:buAutoNum type="alphaLcParenR"/>
            </a:pPr>
            <a:r>
              <a:rPr lang="en-US" dirty="0">
                <a:ea typeface="Times New Roman"/>
                <a:cs typeface="Times New Roman"/>
              </a:rPr>
              <a:t>Timing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Business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Schedule </a:t>
            </a:r>
          </a:p>
          <a:p>
            <a:pPr marL="690563" lvl="0">
              <a:lnSpc>
                <a:spcPct val="115000"/>
              </a:lnSpc>
              <a:spcBef>
                <a:spcPts val="0"/>
              </a:spcBef>
              <a:spcAft>
                <a:spcPts val="1000"/>
              </a:spcAft>
              <a:buFont typeface="+mj-lt"/>
              <a:buAutoNum type="alphaLcParenR"/>
            </a:pPr>
            <a:r>
              <a:rPr lang="en-US" dirty="0">
                <a:ea typeface="Times New Roman"/>
                <a:cs typeface="Times New Roman"/>
              </a:rPr>
              <a:t>Question</a:t>
            </a:r>
          </a:p>
          <a:p>
            <a:pPr marL="347663" marR="0" indent="-4763">
              <a:lnSpc>
                <a:spcPct val="115000"/>
              </a:lnSpc>
              <a:spcBef>
                <a:spcPts val="0"/>
              </a:spcBef>
              <a:spcAft>
                <a:spcPts val="1000"/>
              </a:spcAft>
            </a:pPr>
            <a:r>
              <a:rPr lang="en-US" dirty="0">
                <a:solidFill>
                  <a:srgbClr val="FF0000"/>
                </a:solidFill>
                <a:ea typeface="Times New Roman"/>
                <a:cs typeface="Times New Roman"/>
              </a:rPr>
              <a:t>The worst case scenario is different for every business. It is based on the needs of the business.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26655145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8768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tabLst>
                <a:tab pos="625475" algn="l"/>
              </a:tabLst>
            </a:pPr>
            <a:r>
              <a:rPr lang="en-US" dirty="0">
                <a:ea typeface="Times New Roman"/>
                <a:cs typeface="Times New Roman"/>
              </a:rPr>
              <a:t>What would an event that results in hospitalization be considered?</a:t>
            </a:r>
          </a:p>
          <a:p>
            <a:pPr marL="685800" lvl="0" indent="-349250">
              <a:lnSpc>
                <a:spcPct val="115000"/>
              </a:lnSpc>
              <a:spcBef>
                <a:spcPts val="0"/>
              </a:spcBef>
              <a:spcAft>
                <a:spcPts val="0"/>
              </a:spcAft>
              <a:buFont typeface="+mj-lt"/>
              <a:buAutoNum type="alphaLcParenR"/>
            </a:pPr>
            <a:r>
              <a:rPr lang="en-US" dirty="0">
                <a:ea typeface="Times New Roman"/>
                <a:cs typeface="Times New Roman"/>
              </a:rPr>
              <a:t>Major</a:t>
            </a:r>
          </a:p>
          <a:p>
            <a:pPr marL="685800" lvl="0" indent="-349250">
              <a:lnSpc>
                <a:spcPct val="115000"/>
              </a:lnSpc>
              <a:spcBef>
                <a:spcPts val="0"/>
              </a:spcBef>
              <a:spcAft>
                <a:spcPts val="0"/>
              </a:spcAft>
              <a:buFont typeface="+mj-lt"/>
              <a:buAutoNum type="alphaLcParenR"/>
            </a:pPr>
            <a:r>
              <a:rPr lang="en-US" dirty="0">
                <a:ea typeface="Times New Roman"/>
                <a:cs typeface="Times New Roman"/>
              </a:rPr>
              <a:t>Minor</a:t>
            </a:r>
          </a:p>
          <a:p>
            <a:pPr marL="685800" lvl="0" indent="-349250">
              <a:lnSpc>
                <a:spcPct val="115000"/>
              </a:lnSpc>
              <a:spcBef>
                <a:spcPts val="0"/>
              </a:spcBef>
              <a:spcAft>
                <a:spcPts val="0"/>
              </a:spcAft>
              <a:buFont typeface="+mj-lt"/>
              <a:buAutoNum type="alphaLcParenR"/>
            </a:pPr>
            <a:r>
              <a:rPr lang="en-US" dirty="0">
                <a:solidFill>
                  <a:srgbClr val="FF0000"/>
                </a:solidFill>
                <a:ea typeface="Times New Roman"/>
                <a:cs typeface="Times New Roman"/>
              </a:rPr>
              <a:t>Moderate</a:t>
            </a:r>
            <a:endParaRPr lang="en-US" dirty="0">
              <a:ea typeface="Times New Roman"/>
              <a:cs typeface="Times New Roman"/>
            </a:endParaRPr>
          </a:p>
          <a:p>
            <a:pPr marL="685800" lvl="0" indent="-349250">
              <a:lnSpc>
                <a:spcPct val="115000"/>
              </a:lnSpc>
              <a:spcBef>
                <a:spcPts val="0"/>
              </a:spcBef>
              <a:spcAft>
                <a:spcPts val="1000"/>
              </a:spcAft>
              <a:buFont typeface="+mj-lt"/>
              <a:buAutoNum type="alphaLcParenR"/>
            </a:pPr>
            <a:r>
              <a:rPr lang="en-US" dirty="0">
                <a:ea typeface="Times New Roman"/>
                <a:cs typeface="Times New Roman"/>
              </a:rPr>
              <a:t>Catastrophic</a:t>
            </a:r>
          </a:p>
          <a:p>
            <a:pPr marL="347663" marR="0" indent="-4763">
              <a:lnSpc>
                <a:spcPct val="115000"/>
              </a:lnSpc>
              <a:spcBef>
                <a:spcPts val="0"/>
              </a:spcBef>
              <a:spcAft>
                <a:spcPts val="1000"/>
              </a:spcAft>
            </a:pPr>
            <a:r>
              <a:rPr lang="en-US" dirty="0">
                <a:solidFill>
                  <a:srgbClr val="FF0000"/>
                </a:solidFill>
                <a:ea typeface="Times New Roman"/>
                <a:cs typeface="Times New Roman"/>
              </a:rPr>
              <a:t>All of the answers are on the consequence scale. A moderate event on the consequence scale would result in a hospitalization.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685800" algn="l"/>
              </a:tabLst>
            </a:pPr>
            <a:r>
              <a:rPr lang="en-US" dirty="0">
                <a:ea typeface="Times New Roman"/>
                <a:cs typeface="Times New Roman"/>
              </a:rPr>
              <a:t>What event would result in multiple deaths?</a:t>
            </a:r>
          </a:p>
          <a:p>
            <a:pPr marL="685800" lvl="0" indent="-349250">
              <a:lnSpc>
                <a:spcPct val="115000"/>
              </a:lnSpc>
              <a:spcBef>
                <a:spcPts val="0"/>
              </a:spcBef>
              <a:spcAft>
                <a:spcPts val="0"/>
              </a:spcAft>
              <a:buFont typeface="+mj-lt"/>
              <a:buAutoNum type="alphaLcParenR"/>
            </a:pPr>
            <a:r>
              <a:rPr lang="en-US" dirty="0">
                <a:ea typeface="Times New Roman"/>
                <a:cs typeface="Times New Roman"/>
              </a:rPr>
              <a:t>Major</a:t>
            </a:r>
          </a:p>
          <a:p>
            <a:pPr marL="685800" lvl="0" indent="-349250">
              <a:lnSpc>
                <a:spcPct val="115000"/>
              </a:lnSpc>
              <a:spcBef>
                <a:spcPts val="0"/>
              </a:spcBef>
              <a:spcAft>
                <a:spcPts val="0"/>
              </a:spcAft>
              <a:buFont typeface="+mj-lt"/>
              <a:buAutoNum type="alphaLcParenR"/>
            </a:pPr>
            <a:r>
              <a:rPr lang="en-US" dirty="0">
                <a:ea typeface="Times New Roman"/>
                <a:cs typeface="Times New Roman"/>
              </a:rPr>
              <a:t>Minor</a:t>
            </a:r>
          </a:p>
          <a:p>
            <a:pPr marL="685800" lvl="0" indent="-349250">
              <a:lnSpc>
                <a:spcPct val="115000"/>
              </a:lnSpc>
              <a:spcBef>
                <a:spcPts val="0"/>
              </a:spcBef>
              <a:spcAft>
                <a:spcPts val="0"/>
              </a:spcAft>
              <a:buFont typeface="+mj-lt"/>
              <a:buAutoNum type="alphaLcParenR"/>
            </a:pPr>
            <a:r>
              <a:rPr lang="en-US" dirty="0">
                <a:ea typeface="Times New Roman"/>
                <a:cs typeface="Times New Roman"/>
              </a:rPr>
              <a:t>Moderate</a:t>
            </a:r>
          </a:p>
          <a:p>
            <a:pPr marL="685800" lvl="0" indent="-349250">
              <a:lnSpc>
                <a:spcPct val="115000"/>
              </a:lnSpc>
              <a:spcBef>
                <a:spcPts val="0"/>
              </a:spcBef>
              <a:spcAft>
                <a:spcPts val="1000"/>
              </a:spcAft>
              <a:buFont typeface="+mj-lt"/>
              <a:buAutoNum type="alphaLcParenR"/>
            </a:pPr>
            <a:r>
              <a:rPr lang="en-US" dirty="0">
                <a:solidFill>
                  <a:srgbClr val="FF0000"/>
                </a:solidFill>
                <a:ea typeface="Times New Roman"/>
                <a:cs typeface="Times New Roman"/>
              </a:rPr>
              <a:t>Catastrophic</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All of the answers are on the consequence scale. An event with multiple deaths would be considered catastrophic.</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25050756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8768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tabLst>
                <a:tab pos="625475" algn="l"/>
              </a:tabLst>
            </a:pPr>
            <a:r>
              <a:rPr lang="en-US" dirty="0">
                <a:ea typeface="Times New Roman"/>
                <a:cs typeface="Times New Roman"/>
              </a:rPr>
              <a:t>How long did it take Jane to address the problem?</a:t>
            </a:r>
          </a:p>
          <a:p>
            <a:pPr marL="690563" lvl="0">
              <a:lnSpc>
                <a:spcPct val="115000"/>
              </a:lnSpc>
              <a:spcBef>
                <a:spcPts val="0"/>
              </a:spcBef>
              <a:spcAft>
                <a:spcPts val="0"/>
              </a:spcAft>
              <a:buFont typeface="+mj-lt"/>
              <a:buAutoNum type="alphaLcParenR"/>
              <a:tabLst>
                <a:tab pos="119063" algn="l"/>
              </a:tabLst>
            </a:pPr>
            <a:r>
              <a:rPr lang="en-US" dirty="0">
                <a:solidFill>
                  <a:srgbClr val="FF0000"/>
                </a:solidFill>
                <a:ea typeface="Times New Roman"/>
                <a:cs typeface="Times New Roman"/>
              </a:rPr>
              <a:t>Days</a:t>
            </a:r>
            <a:endParaRPr lang="en-US" dirty="0">
              <a:ea typeface="Times New Roman"/>
              <a:cs typeface="Times New Roman"/>
            </a:endParaRPr>
          </a:p>
          <a:p>
            <a:pPr marL="690563" lvl="0">
              <a:lnSpc>
                <a:spcPct val="115000"/>
              </a:lnSpc>
              <a:spcBef>
                <a:spcPts val="0"/>
              </a:spcBef>
              <a:spcAft>
                <a:spcPts val="0"/>
              </a:spcAft>
              <a:buFont typeface="+mj-lt"/>
              <a:buAutoNum type="alphaLcParenR"/>
              <a:tabLst>
                <a:tab pos="119063" algn="l"/>
              </a:tabLst>
            </a:pPr>
            <a:r>
              <a:rPr lang="en-US" dirty="0">
                <a:ea typeface="Times New Roman"/>
                <a:cs typeface="Times New Roman"/>
              </a:rPr>
              <a:t>One day</a:t>
            </a:r>
          </a:p>
          <a:p>
            <a:pPr marL="690563" lvl="0">
              <a:lnSpc>
                <a:spcPct val="115000"/>
              </a:lnSpc>
              <a:spcBef>
                <a:spcPts val="0"/>
              </a:spcBef>
              <a:spcAft>
                <a:spcPts val="0"/>
              </a:spcAft>
              <a:buFont typeface="+mj-lt"/>
              <a:buAutoNum type="alphaLcParenR"/>
              <a:tabLst>
                <a:tab pos="119063" algn="l"/>
              </a:tabLst>
            </a:pPr>
            <a:r>
              <a:rPr lang="en-US" dirty="0">
                <a:ea typeface="Times New Roman"/>
                <a:cs typeface="Times New Roman"/>
              </a:rPr>
              <a:t>8 hours</a:t>
            </a:r>
          </a:p>
          <a:p>
            <a:pPr marL="690563" lvl="0">
              <a:lnSpc>
                <a:spcPct val="115000"/>
              </a:lnSpc>
              <a:spcBef>
                <a:spcPts val="0"/>
              </a:spcBef>
              <a:spcAft>
                <a:spcPts val="1000"/>
              </a:spcAft>
              <a:buFont typeface="+mj-lt"/>
              <a:buAutoNum type="alphaLcParenR"/>
              <a:tabLst>
                <a:tab pos="119063" algn="l"/>
              </a:tabLst>
            </a:pPr>
            <a:r>
              <a:rPr lang="en-US" dirty="0">
                <a:ea typeface="Times New Roman"/>
                <a:cs typeface="Times New Roman"/>
              </a:rPr>
              <a:t>12 hours</a:t>
            </a:r>
          </a:p>
          <a:p>
            <a:pPr marL="347663" marR="0" indent="-4763">
              <a:lnSpc>
                <a:spcPct val="115000"/>
              </a:lnSpc>
              <a:spcBef>
                <a:spcPts val="0"/>
              </a:spcBef>
              <a:spcAft>
                <a:spcPts val="1000"/>
              </a:spcAft>
            </a:pPr>
            <a:r>
              <a:rPr lang="en-US" dirty="0">
                <a:solidFill>
                  <a:srgbClr val="FF0000"/>
                </a:solidFill>
                <a:ea typeface="Times New Roman"/>
                <a:cs typeface="Times New Roman"/>
              </a:rPr>
              <a:t>The problem occurred one day. It took days for Jane to handle because she was not prepared for what happened.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625475" algn="l"/>
                <a:tab pos="804863" algn="l"/>
              </a:tabLst>
            </a:pPr>
            <a:r>
              <a:rPr lang="en-US" dirty="0">
                <a:ea typeface="Times New Roman"/>
                <a:cs typeface="Times New Roman"/>
              </a:rPr>
              <a:t>What did Jane overlook?</a:t>
            </a:r>
          </a:p>
          <a:p>
            <a:pPr marL="690563" lvl="0">
              <a:lnSpc>
                <a:spcPct val="115000"/>
              </a:lnSpc>
              <a:spcBef>
                <a:spcPts val="0"/>
              </a:spcBef>
              <a:spcAft>
                <a:spcPts val="0"/>
              </a:spcAft>
              <a:buFont typeface="+mj-lt"/>
              <a:buAutoNum type="alphaLcParenR"/>
              <a:tabLst>
                <a:tab pos="119063" algn="l"/>
              </a:tabLst>
            </a:pPr>
            <a:r>
              <a:rPr lang="en-US" dirty="0">
                <a:ea typeface="Times New Roman"/>
                <a:cs typeface="Times New Roman"/>
              </a:rPr>
              <a:t>Internal events</a:t>
            </a:r>
          </a:p>
          <a:p>
            <a:pPr marL="690563" lvl="0">
              <a:lnSpc>
                <a:spcPct val="115000"/>
              </a:lnSpc>
              <a:spcBef>
                <a:spcPts val="0"/>
              </a:spcBef>
              <a:spcAft>
                <a:spcPts val="0"/>
              </a:spcAft>
              <a:buFont typeface="+mj-lt"/>
              <a:buAutoNum type="alphaLcParenR"/>
              <a:tabLst>
                <a:tab pos="119063" algn="l"/>
              </a:tabLst>
            </a:pPr>
            <a:r>
              <a:rPr lang="en-US" dirty="0">
                <a:ea typeface="Times New Roman"/>
                <a:cs typeface="Times New Roman"/>
              </a:rPr>
              <a:t>Worst case scenario</a:t>
            </a:r>
          </a:p>
          <a:p>
            <a:pPr marL="690563" lvl="0">
              <a:lnSpc>
                <a:spcPct val="115000"/>
              </a:lnSpc>
              <a:spcBef>
                <a:spcPts val="0"/>
              </a:spcBef>
              <a:spcAft>
                <a:spcPts val="0"/>
              </a:spcAft>
              <a:buFont typeface="+mj-lt"/>
              <a:buAutoNum type="alphaLcParenR"/>
              <a:tabLst>
                <a:tab pos="119063" algn="l"/>
              </a:tabLst>
            </a:pPr>
            <a:r>
              <a:rPr lang="en-US" dirty="0">
                <a:ea typeface="Times New Roman"/>
                <a:cs typeface="Times New Roman"/>
              </a:rPr>
              <a:t>Consequences</a:t>
            </a:r>
          </a:p>
          <a:p>
            <a:pPr marL="690563" lvl="0">
              <a:lnSpc>
                <a:spcPct val="115000"/>
              </a:lnSpc>
              <a:spcBef>
                <a:spcPts val="0"/>
              </a:spcBef>
              <a:spcAft>
                <a:spcPts val="1000"/>
              </a:spcAft>
              <a:buFont typeface="+mj-lt"/>
              <a:buAutoNum type="alphaLcParenR"/>
              <a:tabLst>
                <a:tab pos="119063" algn="l"/>
              </a:tabLst>
            </a:pPr>
            <a:r>
              <a:rPr lang="en-US" dirty="0">
                <a:solidFill>
                  <a:srgbClr val="FF0000"/>
                </a:solidFill>
                <a:ea typeface="Times New Roman"/>
                <a:cs typeface="Times New Roman"/>
              </a:rPr>
              <a:t>External events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 event was caused by a supplier. This is an example of an external event.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1584674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a:bodyPr>
          <a:lstStyle/>
          <a:p>
            <a:r>
              <a:rPr lang="en-US" dirty="0"/>
              <a:t>Module Five: Everyone’s Responsibility</a:t>
            </a:r>
          </a:p>
        </p:txBody>
      </p:sp>
      <p:sp>
        <p:nvSpPr>
          <p:cNvPr id="2355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sz="2800" i="1" dirty="0">
                <a:latin typeface="Cambria"/>
                <a:ea typeface="Times New Roman"/>
                <a:cs typeface="Times New Roman"/>
              </a:rPr>
              <a:t>You cannot escape the responsibility of tomorrow by evading it today.</a:t>
            </a:r>
            <a:endParaRPr lang="en-US" sz="1200" dirty="0">
              <a:ea typeface="Times New Roman"/>
              <a:cs typeface="Times New Roman"/>
            </a:endParaRPr>
          </a:p>
          <a:p>
            <a:pPr algn="ctr">
              <a:spcBef>
                <a:spcPts val="0"/>
              </a:spcBef>
              <a:spcAft>
                <a:spcPts val="1000"/>
              </a:spcAft>
            </a:pPr>
            <a:br>
              <a:rPr lang="en-US" sz="2800" dirty="0">
                <a:latin typeface="Cambria"/>
                <a:ea typeface="Times New Roman"/>
                <a:cs typeface="Times New Roman"/>
              </a:rPr>
            </a:br>
            <a:r>
              <a:rPr lang="en-US" sz="2800" b="1" i="1" dirty="0">
                <a:latin typeface="Cambria"/>
                <a:ea typeface="Times New Roman"/>
                <a:cs typeface="Times New Roman"/>
              </a:rPr>
              <a:t>Abraham Lincoln </a:t>
            </a:r>
            <a:endParaRPr lang="en-US" sz="1200" dirty="0">
              <a:ea typeface="Times New Roman"/>
              <a:cs typeface="Times New Roman"/>
            </a:endParaRPr>
          </a:p>
        </p:txBody>
      </p:sp>
      <p:sp>
        <p:nvSpPr>
          <p:cNvPr id="23555" name="Content Placeholder 2"/>
          <p:cNvSpPr>
            <a:spLocks noGrp="1"/>
          </p:cNvSpPr>
          <p:nvPr>
            <p:ph type="body" sz="quarter" idx="11"/>
          </p:nvPr>
        </p:nvSpPr>
        <p:spPr/>
        <p:txBody>
          <a:bodyPr>
            <a:normAutofit/>
          </a:bodyPr>
          <a:lstStyle/>
          <a:p>
            <a:r>
              <a:rPr lang="en-US" dirty="0"/>
              <a:t>Managing risks does not stop with the management team. Everyone is responsible for the safety of the business environment. The risks and potential problems that an organization faces must be clear to employees at all levels.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70651F8E-B017-4CA5-92DE-E938BC940E32}"/>
              </a:ext>
            </a:extLst>
          </p:cNvPr>
          <p:cNvSpPr>
            <a:spLocks noGrp="1"/>
          </p:cNvSpPr>
          <p:nvPr>
            <p:ph sz="quarter" idx="11"/>
          </p:nvPr>
        </p:nvSpPr>
        <p:spPr/>
        <p:txBody>
          <a:bodyPr/>
          <a:lstStyle/>
          <a:p>
            <a:endParaRPr lang="en-US"/>
          </a:p>
        </p:txBody>
      </p:sp>
      <p:sp>
        <p:nvSpPr>
          <p:cNvPr id="24578" name="Title 1"/>
          <p:cNvSpPr>
            <a:spLocks noGrp="1"/>
          </p:cNvSpPr>
          <p:nvPr>
            <p:ph type="title"/>
          </p:nvPr>
        </p:nvSpPr>
        <p:spPr/>
        <p:txBody>
          <a:bodyPr/>
          <a:lstStyle/>
          <a:p>
            <a:r>
              <a:rPr lang="en-US" dirty="0"/>
              <a:t>See It, Report It!</a:t>
            </a:r>
          </a:p>
        </p:txBody>
      </p:sp>
      <p:grpSp>
        <p:nvGrpSpPr>
          <p:cNvPr id="3" name="Group 2">
            <a:extLst>
              <a:ext uri="{FF2B5EF4-FFF2-40B4-BE49-F238E27FC236}">
                <a16:creationId xmlns:a16="http://schemas.microsoft.com/office/drawing/2014/main" id="{DBCC3A11-C926-4FA4-A1E5-CC1381A63FE9}"/>
              </a:ext>
            </a:extLst>
          </p:cNvPr>
          <p:cNvGrpSpPr/>
          <p:nvPr/>
        </p:nvGrpSpPr>
        <p:grpSpPr>
          <a:xfrm>
            <a:off x="457200" y="1600200"/>
            <a:ext cx="8229599" cy="4525963"/>
            <a:chOff x="457200" y="1600200"/>
            <a:chExt cx="8229599" cy="4525963"/>
          </a:xfrm>
        </p:grpSpPr>
        <p:sp>
          <p:nvSpPr>
            <p:cNvPr id="4" name="Partial Circle 3">
              <a:extLst>
                <a:ext uri="{FF2B5EF4-FFF2-40B4-BE49-F238E27FC236}">
                  <a16:creationId xmlns:a16="http://schemas.microsoft.com/office/drawing/2014/main" id="{C494248D-32AC-4FA6-88CA-9A044F25DD56}"/>
                </a:ext>
              </a:extLst>
            </p:cNvPr>
            <p:cNvSpPr/>
            <p:nvPr/>
          </p:nvSpPr>
          <p:spPr>
            <a:xfrm>
              <a:off x="457200" y="1600200"/>
              <a:ext cx="4525963" cy="4525963"/>
            </a:xfrm>
            <a:prstGeom prst="pie">
              <a:avLst>
                <a:gd name="adj1" fmla="val 5400000"/>
                <a:gd name="adj2" fmla="val 162000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0D8F8A6A-CD5B-42B5-ABC1-D100F770FC24}"/>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4780" tIns="144780" rIns="144780" bIns="3312952" numCol="1" spcCol="1270" anchor="ctr" anchorCtr="0">
              <a:noAutofit/>
            </a:bodyPr>
            <a:lstStyle/>
            <a:p>
              <a:pPr marL="0" lvl="0" indent="0" algn="l" defTabSz="1689100">
                <a:lnSpc>
                  <a:spcPct val="90000"/>
                </a:lnSpc>
                <a:spcBef>
                  <a:spcPct val="0"/>
                </a:spcBef>
                <a:spcAft>
                  <a:spcPct val="35000"/>
                </a:spcAft>
                <a:buNone/>
              </a:pPr>
              <a:r>
                <a:rPr lang="en-US" sz="3800" kern="1200" dirty="0"/>
                <a:t>Take responsibility</a:t>
              </a:r>
            </a:p>
          </p:txBody>
        </p:sp>
        <p:sp>
          <p:nvSpPr>
            <p:cNvPr id="6" name="Partial Circle 5">
              <a:extLst>
                <a:ext uri="{FF2B5EF4-FFF2-40B4-BE49-F238E27FC236}">
                  <a16:creationId xmlns:a16="http://schemas.microsoft.com/office/drawing/2014/main" id="{8D8FC3BE-E90D-467F-AF05-0C2E7FF75230}"/>
                </a:ext>
              </a:extLst>
            </p:cNvPr>
            <p:cNvSpPr/>
            <p:nvPr/>
          </p:nvSpPr>
          <p:spPr>
            <a:xfrm>
              <a:off x="1249244" y="2957991"/>
              <a:ext cx="2941873" cy="2941873"/>
            </a:xfrm>
            <a:prstGeom prst="pie">
              <a:avLst>
                <a:gd name="adj1" fmla="val 5400000"/>
                <a:gd name="adj2" fmla="val 1620000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589290C1-33D4-4237-B40F-946350C8869B}"/>
                </a:ext>
              </a:extLst>
            </p:cNvPr>
            <p:cNvSpPr/>
            <p:nvPr/>
          </p:nvSpPr>
          <p:spPr>
            <a:xfrm>
              <a:off x="2720181" y="2957991"/>
              <a:ext cx="5966618" cy="2941873"/>
            </a:xfrm>
            <a:custGeom>
              <a:avLst/>
              <a:gdLst>
                <a:gd name="connsiteX0" fmla="*/ 0 w 5966618"/>
                <a:gd name="connsiteY0" fmla="*/ 0 h 2941873"/>
                <a:gd name="connsiteX1" fmla="*/ 5966618 w 5966618"/>
                <a:gd name="connsiteY1" fmla="*/ 0 h 2941873"/>
                <a:gd name="connsiteX2" fmla="*/ 5966618 w 5966618"/>
                <a:gd name="connsiteY2" fmla="*/ 2941873 h 2941873"/>
                <a:gd name="connsiteX3" fmla="*/ 0 w 5966618"/>
                <a:gd name="connsiteY3" fmla="*/ 2941873 h 2941873"/>
                <a:gd name="connsiteX4" fmla="*/ 0 w 5966618"/>
                <a:gd name="connsiteY4" fmla="*/ 0 h 2941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941873">
                  <a:moveTo>
                    <a:pt x="0" y="0"/>
                  </a:moveTo>
                  <a:lnTo>
                    <a:pt x="5966618" y="0"/>
                  </a:lnTo>
                  <a:lnTo>
                    <a:pt x="5966618" y="2941873"/>
                  </a:lnTo>
                  <a:lnTo>
                    <a:pt x="0" y="2941873"/>
                  </a:lnTo>
                  <a:lnTo>
                    <a:pt x="0" y="0"/>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4780" tIns="144780" rIns="144780" bIns="1728866" numCol="1" spcCol="1270" anchor="ctr" anchorCtr="0">
              <a:noAutofit/>
            </a:bodyPr>
            <a:lstStyle/>
            <a:p>
              <a:pPr marL="0" lvl="0" indent="0" algn="l" defTabSz="1689100">
                <a:lnSpc>
                  <a:spcPct val="90000"/>
                </a:lnSpc>
                <a:spcBef>
                  <a:spcPct val="0"/>
                </a:spcBef>
                <a:spcAft>
                  <a:spcPct val="35000"/>
                </a:spcAft>
                <a:buNone/>
              </a:pPr>
              <a:r>
                <a:rPr lang="en-US" sz="3800" kern="1200" dirty="0"/>
                <a:t>Create a system</a:t>
              </a:r>
            </a:p>
          </p:txBody>
        </p:sp>
        <p:sp>
          <p:nvSpPr>
            <p:cNvPr id="8" name="Partial Circle 7">
              <a:extLst>
                <a:ext uri="{FF2B5EF4-FFF2-40B4-BE49-F238E27FC236}">
                  <a16:creationId xmlns:a16="http://schemas.microsoft.com/office/drawing/2014/main" id="{DE94CBA0-0B05-433F-A613-6961D892921D}"/>
                </a:ext>
              </a:extLst>
            </p:cNvPr>
            <p:cNvSpPr/>
            <p:nvPr/>
          </p:nvSpPr>
          <p:spPr>
            <a:xfrm>
              <a:off x="2041287" y="4315779"/>
              <a:ext cx="1357787" cy="1357787"/>
            </a:xfrm>
            <a:prstGeom prst="pie">
              <a:avLst>
                <a:gd name="adj1" fmla="val 5400000"/>
                <a:gd name="adj2" fmla="val 1620000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9" name="Freeform: Shape 8">
              <a:extLst>
                <a:ext uri="{FF2B5EF4-FFF2-40B4-BE49-F238E27FC236}">
                  <a16:creationId xmlns:a16="http://schemas.microsoft.com/office/drawing/2014/main" id="{5AAC29D7-8D06-463A-8898-DDE0EBD1BDD0}"/>
                </a:ext>
              </a:extLst>
            </p:cNvPr>
            <p:cNvSpPr/>
            <p:nvPr/>
          </p:nvSpPr>
          <p:spPr>
            <a:xfrm>
              <a:off x="2720181" y="4315779"/>
              <a:ext cx="5966618" cy="1357787"/>
            </a:xfrm>
            <a:custGeom>
              <a:avLst/>
              <a:gdLst>
                <a:gd name="connsiteX0" fmla="*/ 0 w 5966618"/>
                <a:gd name="connsiteY0" fmla="*/ 0 h 1357787"/>
                <a:gd name="connsiteX1" fmla="*/ 5966618 w 5966618"/>
                <a:gd name="connsiteY1" fmla="*/ 0 h 1357787"/>
                <a:gd name="connsiteX2" fmla="*/ 5966618 w 5966618"/>
                <a:gd name="connsiteY2" fmla="*/ 1357787 h 1357787"/>
                <a:gd name="connsiteX3" fmla="*/ 0 w 5966618"/>
                <a:gd name="connsiteY3" fmla="*/ 1357787 h 1357787"/>
                <a:gd name="connsiteX4" fmla="*/ 0 w 5966618"/>
                <a:gd name="connsiteY4" fmla="*/ 0 h 1357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1357787">
                  <a:moveTo>
                    <a:pt x="0" y="0"/>
                  </a:moveTo>
                  <a:lnTo>
                    <a:pt x="5966618" y="0"/>
                  </a:lnTo>
                  <a:lnTo>
                    <a:pt x="5966618" y="1357787"/>
                  </a:lnTo>
                  <a:lnTo>
                    <a:pt x="0" y="1357787"/>
                  </a:lnTo>
                  <a:lnTo>
                    <a:pt x="0" y="0"/>
                  </a:lnTo>
                  <a:close/>
                </a:path>
              </a:pathLst>
            </a:cu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Actively encourage employees</a:t>
              </a:r>
            </a:p>
          </p:txBody>
        </p:sp>
      </p:gr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41066B56-2236-4E6C-A28D-69227BE5C08E}"/>
              </a:ext>
            </a:extLst>
          </p:cNvPr>
          <p:cNvSpPr>
            <a:spLocks noGrp="1"/>
          </p:cNvSpPr>
          <p:nvPr>
            <p:ph sz="quarter" idx="11"/>
          </p:nvPr>
        </p:nvSpPr>
        <p:spPr/>
        <p:txBody>
          <a:bodyPr/>
          <a:lstStyle/>
          <a:p>
            <a:endParaRPr lang="en-US"/>
          </a:p>
        </p:txBody>
      </p:sp>
      <p:sp>
        <p:nvSpPr>
          <p:cNvPr id="25602" name="Title 1"/>
          <p:cNvSpPr>
            <a:spLocks noGrp="1"/>
          </p:cNvSpPr>
          <p:nvPr>
            <p:ph type="title"/>
          </p:nvPr>
        </p:nvSpPr>
        <p:spPr/>
        <p:txBody>
          <a:bodyPr/>
          <a:lstStyle/>
          <a:p>
            <a:r>
              <a:rPr lang="en-US" dirty="0"/>
              <a:t>If It’s Not Safe, Don’t Do It</a:t>
            </a:r>
          </a:p>
        </p:txBody>
      </p:sp>
      <p:grpSp>
        <p:nvGrpSpPr>
          <p:cNvPr id="3" name="Group 2">
            <a:extLst>
              <a:ext uri="{FF2B5EF4-FFF2-40B4-BE49-F238E27FC236}">
                <a16:creationId xmlns:a16="http://schemas.microsoft.com/office/drawing/2014/main" id="{1507EA0F-221B-4169-91EC-BFB2B80E0D2B}"/>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EB006224-EF60-462C-A5CF-F20668A42E09}"/>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86690" tIns="186690" rIns="186690" bIns="186690" numCol="1" spcCol="1270" anchor="ctr" anchorCtr="0">
              <a:noAutofit/>
            </a:bodyPr>
            <a:lstStyle/>
            <a:p>
              <a:pPr marL="0" lvl="0" indent="0" algn="ctr" defTabSz="2178050">
                <a:lnSpc>
                  <a:spcPct val="90000"/>
                </a:lnSpc>
                <a:spcBef>
                  <a:spcPct val="0"/>
                </a:spcBef>
                <a:spcAft>
                  <a:spcPct val="35000"/>
                </a:spcAft>
                <a:buNone/>
              </a:pPr>
              <a:r>
                <a:rPr lang="en-US" sz="4900" kern="1200" dirty="0"/>
                <a:t>Safety is primary</a:t>
              </a:r>
            </a:p>
          </p:txBody>
        </p:sp>
        <p:sp>
          <p:nvSpPr>
            <p:cNvPr id="5" name="Freeform: Shape 4">
              <a:extLst>
                <a:ext uri="{FF2B5EF4-FFF2-40B4-BE49-F238E27FC236}">
                  <a16:creationId xmlns:a16="http://schemas.microsoft.com/office/drawing/2014/main" id="{D89F0A59-66F0-4182-8421-08B74F34E71B}"/>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86690" tIns="186690" rIns="186690" bIns="186690" numCol="1" spcCol="1270" anchor="ctr" anchorCtr="0">
              <a:noAutofit/>
            </a:bodyPr>
            <a:lstStyle/>
            <a:p>
              <a:pPr marL="0" lvl="0" indent="0" algn="ctr" defTabSz="2178050">
                <a:lnSpc>
                  <a:spcPct val="90000"/>
                </a:lnSpc>
                <a:spcBef>
                  <a:spcPct val="0"/>
                </a:spcBef>
                <a:spcAft>
                  <a:spcPct val="35000"/>
                </a:spcAft>
                <a:buNone/>
              </a:pPr>
              <a:r>
                <a:rPr lang="en-US" sz="4900" kern="1200" dirty="0"/>
                <a:t>Appropriate equipment</a:t>
              </a:r>
            </a:p>
          </p:txBody>
        </p:sp>
        <p:sp>
          <p:nvSpPr>
            <p:cNvPr id="6" name="Freeform: Shape 5">
              <a:extLst>
                <a:ext uri="{FF2B5EF4-FFF2-40B4-BE49-F238E27FC236}">
                  <a16:creationId xmlns:a16="http://schemas.microsoft.com/office/drawing/2014/main" id="{EEF09438-AD36-4011-B328-A6AF83A25B90}"/>
                </a:ext>
              </a:extLst>
            </p:cNvPr>
            <p:cNvSpPr/>
            <p:nvPr/>
          </p:nvSpPr>
          <p:spPr>
            <a:xfrm>
              <a:off x="918105"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86690" tIns="186690" rIns="186690" bIns="186690" numCol="1" spcCol="1270" anchor="ctr" anchorCtr="0">
              <a:noAutofit/>
            </a:bodyPr>
            <a:lstStyle/>
            <a:p>
              <a:pPr marL="0" lvl="0" indent="0" algn="ctr" defTabSz="2178050">
                <a:lnSpc>
                  <a:spcPct val="90000"/>
                </a:lnSpc>
                <a:spcBef>
                  <a:spcPct val="0"/>
                </a:spcBef>
                <a:spcAft>
                  <a:spcPct val="35000"/>
                </a:spcAft>
                <a:buNone/>
              </a:pPr>
              <a:r>
                <a:rPr lang="en-US" sz="4900" kern="1200" dirty="0"/>
                <a:t>Listen to employees</a:t>
              </a:r>
            </a:p>
          </p:txBody>
        </p:sp>
        <p:sp>
          <p:nvSpPr>
            <p:cNvPr id="7" name="Freeform: Shape 6">
              <a:extLst>
                <a:ext uri="{FF2B5EF4-FFF2-40B4-BE49-F238E27FC236}">
                  <a16:creationId xmlns:a16="http://schemas.microsoft.com/office/drawing/2014/main" id="{A999BEA0-4AD4-466D-8579-849F7E539BE2}"/>
                </a:ext>
              </a:extLst>
            </p:cNvPr>
            <p:cNvSpPr/>
            <p:nvPr/>
          </p:nvSpPr>
          <p:spPr>
            <a:xfrm>
              <a:off x="4745994"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86690" tIns="186690" rIns="186690" bIns="186690" numCol="1" spcCol="1270" anchor="ctr" anchorCtr="0">
              <a:noAutofit/>
            </a:bodyPr>
            <a:lstStyle/>
            <a:p>
              <a:pPr marL="0" lvl="0" indent="0" algn="ctr" defTabSz="2178050">
                <a:lnSpc>
                  <a:spcPct val="90000"/>
                </a:lnSpc>
                <a:spcBef>
                  <a:spcPct val="0"/>
                </a:spcBef>
                <a:spcAft>
                  <a:spcPct val="35000"/>
                </a:spcAft>
                <a:buNone/>
              </a:pPr>
              <a:r>
                <a:rPr lang="en-US" sz="4900" kern="1200" dirty="0"/>
                <a:t>Stop work authority</a:t>
              </a:r>
            </a:p>
          </p:txBody>
        </p:sp>
      </p:gr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467F55B4-5D01-42B7-B149-BB6C08DD4142}"/>
              </a:ext>
            </a:extLst>
          </p:cNvPr>
          <p:cNvSpPr>
            <a:spLocks noGrp="1"/>
          </p:cNvSpPr>
          <p:nvPr>
            <p:ph sz="quarter" idx="11"/>
          </p:nvPr>
        </p:nvSpPr>
        <p:spPr/>
        <p:txBody>
          <a:bodyPr/>
          <a:lstStyle/>
          <a:p>
            <a:endParaRPr lang="en-US"/>
          </a:p>
        </p:txBody>
      </p:sp>
      <p:sp>
        <p:nvSpPr>
          <p:cNvPr id="24578" name="Title 1"/>
          <p:cNvSpPr>
            <a:spLocks noGrp="1"/>
          </p:cNvSpPr>
          <p:nvPr>
            <p:ph type="title"/>
          </p:nvPr>
        </p:nvSpPr>
        <p:spPr/>
        <p:txBody>
          <a:bodyPr/>
          <a:lstStyle/>
          <a:p>
            <a:r>
              <a:rPr lang="en-US" dirty="0"/>
              <a:t>Take Appropriate Precautions</a:t>
            </a:r>
          </a:p>
        </p:txBody>
      </p:sp>
      <p:grpSp>
        <p:nvGrpSpPr>
          <p:cNvPr id="3" name="Group 2">
            <a:extLst>
              <a:ext uri="{FF2B5EF4-FFF2-40B4-BE49-F238E27FC236}">
                <a16:creationId xmlns:a16="http://schemas.microsoft.com/office/drawing/2014/main" id="{1308D8EB-C9C6-4742-9760-F1D1CDAF2D5A}"/>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9305F7C3-3EAC-49F2-81DC-3E9523DB5E72}"/>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2">
                <a:hueOff val="0"/>
                <a:satOff val="0"/>
                <a:lumOff val="0"/>
                <a:alphaOff val="0"/>
              </a:schemeClr>
            </a:lnRef>
            <a:fillRef idx="0">
              <a:schemeClr val="accent3">
                <a:tint val="90000"/>
                <a:hueOff val="0"/>
                <a:satOff val="0"/>
                <a:lumOff val="0"/>
                <a:alphaOff val="0"/>
              </a:schemeClr>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84FD04BE-0666-43B2-AE00-BE57A44AB83E}"/>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Safety equipment</a:t>
              </a:r>
            </a:p>
          </p:txBody>
        </p:sp>
        <p:sp>
          <p:nvSpPr>
            <p:cNvPr id="6" name="Oval 5">
              <a:extLst>
                <a:ext uri="{FF2B5EF4-FFF2-40B4-BE49-F238E27FC236}">
                  <a16:creationId xmlns:a16="http://schemas.microsoft.com/office/drawing/2014/main" id="{BC3A1945-FF2D-42F1-B56F-890E683398D4}"/>
                </a:ext>
              </a:extLst>
            </p:cNvPr>
            <p:cNvSpPr/>
            <p:nvPr/>
          </p:nvSpPr>
          <p:spPr>
            <a:xfrm>
              <a:off x="519658" y="1939647"/>
              <a:ext cx="1131490" cy="113149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F30F7432-69DA-4D43-8AC3-0FCEE2399870}"/>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Safety training</a:t>
              </a:r>
            </a:p>
          </p:txBody>
        </p:sp>
        <p:sp>
          <p:nvSpPr>
            <p:cNvPr id="8" name="Oval 7">
              <a:extLst>
                <a:ext uri="{FF2B5EF4-FFF2-40B4-BE49-F238E27FC236}">
                  <a16:creationId xmlns:a16="http://schemas.microsoft.com/office/drawing/2014/main" id="{2DA823A2-0097-4396-B7F7-A98A61C1150B}"/>
                </a:ext>
              </a:extLst>
            </p:cNvPr>
            <p:cNvSpPr/>
            <p:nvPr/>
          </p:nvSpPr>
          <p:spPr>
            <a:xfrm>
              <a:off x="848695" y="3297436"/>
              <a:ext cx="1131490" cy="1131490"/>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F14CFCF9-A115-4133-8A7C-0887A9B3784F}"/>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Security</a:t>
              </a:r>
            </a:p>
          </p:txBody>
        </p:sp>
        <p:sp>
          <p:nvSpPr>
            <p:cNvPr id="10" name="Oval 9">
              <a:extLst>
                <a:ext uri="{FF2B5EF4-FFF2-40B4-BE49-F238E27FC236}">
                  <a16:creationId xmlns:a16="http://schemas.microsoft.com/office/drawing/2014/main" id="{C526EFDA-D72C-4C2F-83DE-2B3BA2DAC1AA}"/>
                </a:ext>
              </a:extLst>
            </p:cNvPr>
            <p:cNvSpPr/>
            <p:nvPr/>
          </p:nvSpPr>
          <p:spPr>
            <a:xfrm>
              <a:off x="519658" y="4655225"/>
              <a:ext cx="1131490" cy="1131490"/>
            </a:xfrm>
            <a:prstGeom prst="ellipse">
              <a:avLst/>
            </a:prstGeom>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extLst>
      <p:ext uri="{BB962C8B-B14F-4D97-AF65-F5344CB8AC3E}">
        <p14:creationId xmlns:p14="http://schemas.microsoft.com/office/powerpoint/2010/main" val="365543920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00FE6268-9F57-4283-B57F-0B71817877FB}"/>
              </a:ext>
            </a:extLst>
          </p:cNvPr>
          <p:cNvSpPr>
            <a:spLocks noGrp="1"/>
          </p:cNvSpPr>
          <p:nvPr>
            <p:ph sz="quarter" idx="11"/>
          </p:nvPr>
        </p:nvSpPr>
        <p:spPr/>
        <p:txBody>
          <a:bodyPr/>
          <a:lstStyle/>
          <a:p>
            <a:endParaRPr lang="en-US"/>
          </a:p>
        </p:txBody>
      </p:sp>
      <p:sp>
        <p:nvSpPr>
          <p:cNvPr id="25602" name="Title 1"/>
          <p:cNvSpPr>
            <a:spLocks noGrp="1"/>
          </p:cNvSpPr>
          <p:nvPr>
            <p:ph type="title"/>
          </p:nvPr>
        </p:nvSpPr>
        <p:spPr/>
        <p:txBody>
          <a:bodyPr>
            <a:noAutofit/>
          </a:bodyPr>
          <a:lstStyle/>
          <a:p>
            <a:r>
              <a:rPr lang="en-US" dirty="0"/>
              <a:t>Communicating to the Organization</a:t>
            </a:r>
          </a:p>
        </p:txBody>
      </p:sp>
      <p:grpSp>
        <p:nvGrpSpPr>
          <p:cNvPr id="3" name="Group 2">
            <a:extLst>
              <a:ext uri="{FF2B5EF4-FFF2-40B4-BE49-F238E27FC236}">
                <a16:creationId xmlns:a16="http://schemas.microsoft.com/office/drawing/2014/main" id="{338C31D6-B2D9-473D-BAE4-EAC630E2AECE}"/>
              </a:ext>
            </a:extLst>
          </p:cNvPr>
          <p:cNvGrpSpPr/>
          <p:nvPr/>
        </p:nvGrpSpPr>
        <p:grpSpPr>
          <a:xfrm>
            <a:off x="457200" y="1602465"/>
            <a:ext cx="8229600" cy="4521431"/>
            <a:chOff x="457200" y="1602465"/>
            <a:chExt cx="8229600" cy="4521431"/>
          </a:xfrm>
        </p:grpSpPr>
        <p:sp>
          <p:nvSpPr>
            <p:cNvPr id="4" name="Freeform: Shape 3">
              <a:extLst>
                <a:ext uri="{FF2B5EF4-FFF2-40B4-BE49-F238E27FC236}">
                  <a16:creationId xmlns:a16="http://schemas.microsoft.com/office/drawing/2014/main" id="{041E8DF4-888B-4AC0-96DF-3A8D453AD30B}"/>
                </a:ext>
              </a:extLst>
            </p:cNvPr>
            <p:cNvSpPr/>
            <p:nvPr/>
          </p:nvSpPr>
          <p:spPr>
            <a:xfrm>
              <a:off x="1511999" y="1602465"/>
              <a:ext cx="6120000" cy="1089501"/>
            </a:xfrm>
            <a:custGeom>
              <a:avLst/>
              <a:gdLst>
                <a:gd name="connsiteX0" fmla="*/ 0 w 6120000"/>
                <a:gd name="connsiteY0" fmla="*/ 0 h 1089501"/>
                <a:gd name="connsiteX1" fmla="*/ 6120000 w 6120000"/>
                <a:gd name="connsiteY1" fmla="*/ 0 h 1089501"/>
                <a:gd name="connsiteX2" fmla="*/ 6120000 w 6120000"/>
                <a:gd name="connsiteY2" fmla="*/ 1089501 h 1089501"/>
                <a:gd name="connsiteX3" fmla="*/ 0 w 6120000"/>
                <a:gd name="connsiteY3" fmla="*/ 1089501 h 1089501"/>
                <a:gd name="connsiteX4" fmla="*/ 0 w 6120000"/>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20000" h="1089501">
                  <a:moveTo>
                    <a:pt x="0" y="0"/>
                  </a:moveTo>
                  <a:lnTo>
                    <a:pt x="6120000" y="0"/>
                  </a:lnTo>
                  <a:lnTo>
                    <a:pt x="6120000" y="1089501"/>
                  </a:lnTo>
                  <a:lnTo>
                    <a:pt x="0" y="1089501"/>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9380" tIns="119380" rIns="119380" bIns="119380" numCol="1" spcCol="1270" anchor="ctr" anchorCtr="0">
              <a:noAutofit/>
            </a:bodyPr>
            <a:lstStyle/>
            <a:p>
              <a:pPr marL="0" lvl="0" indent="0" algn="ctr" defTabSz="2089150">
                <a:lnSpc>
                  <a:spcPct val="90000"/>
                </a:lnSpc>
                <a:spcBef>
                  <a:spcPct val="0"/>
                </a:spcBef>
                <a:spcAft>
                  <a:spcPct val="35000"/>
                </a:spcAft>
                <a:buNone/>
              </a:pPr>
              <a:r>
                <a:rPr lang="en-US" sz="4700" b="0" kern="1200" dirty="0"/>
                <a:t>Identify the information</a:t>
              </a:r>
            </a:p>
          </p:txBody>
        </p:sp>
        <p:sp>
          <p:nvSpPr>
            <p:cNvPr id="5" name="Freeform: Shape 4">
              <a:extLst>
                <a:ext uri="{FF2B5EF4-FFF2-40B4-BE49-F238E27FC236}">
                  <a16:creationId xmlns:a16="http://schemas.microsoft.com/office/drawing/2014/main" id="{7C73B09C-9F49-4C90-8FBD-CF029C4BA15F}"/>
                </a:ext>
              </a:extLst>
            </p:cNvPr>
            <p:cNvSpPr/>
            <p:nvPr/>
          </p:nvSpPr>
          <p:spPr>
            <a:xfrm>
              <a:off x="1736999" y="2746442"/>
              <a:ext cx="5670000" cy="1089501"/>
            </a:xfrm>
            <a:custGeom>
              <a:avLst/>
              <a:gdLst>
                <a:gd name="connsiteX0" fmla="*/ 0 w 5670000"/>
                <a:gd name="connsiteY0" fmla="*/ 0 h 1089501"/>
                <a:gd name="connsiteX1" fmla="*/ 5670000 w 5670000"/>
                <a:gd name="connsiteY1" fmla="*/ 0 h 1089501"/>
                <a:gd name="connsiteX2" fmla="*/ 5670000 w 5670000"/>
                <a:gd name="connsiteY2" fmla="*/ 1089501 h 1089501"/>
                <a:gd name="connsiteX3" fmla="*/ 0 w 5670000"/>
                <a:gd name="connsiteY3" fmla="*/ 1089501 h 1089501"/>
                <a:gd name="connsiteX4" fmla="*/ 0 w 5670000"/>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70000" h="1089501">
                  <a:moveTo>
                    <a:pt x="0" y="0"/>
                  </a:moveTo>
                  <a:lnTo>
                    <a:pt x="5670000" y="0"/>
                  </a:lnTo>
                  <a:lnTo>
                    <a:pt x="5670000" y="1089501"/>
                  </a:lnTo>
                  <a:lnTo>
                    <a:pt x="0" y="1089501"/>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9380" tIns="119380" rIns="119380" bIns="119380" numCol="1" spcCol="1270" anchor="ctr" anchorCtr="0">
              <a:noAutofit/>
            </a:bodyPr>
            <a:lstStyle/>
            <a:p>
              <a:pPr marL="0" lvl="0" indent="0" algn="ctr" defTabSz="2089150">
                <a:lnSpc>
                  <a:spcPct val="90000"/>
                </a:lnSpc>
                <a:spcBef>
                  <a:spcPct val="0"/>
                </a:spcBef>
                <a:spcAft>
                  <a:spcPct val="35000"/>
                </a:spcAft>
                <a:buNone/>
              </a:pPr>
              <a:r>
                <a:rPr lang="en-US" sz="4700" b="0" kern="1200" dirty="0"/>
                <a:t>Consider the audience</a:t>
              </a:r>
            </a:p>
          </p:txBody>
        </p:sp>
        <p:sp>
          <p:nvSpPr>
            <p:cNvPr id="6" name="Freeform: Shape 5">
              <a:extLst>
                <a:ext uri="{FF2B5EF4-FFF2-40B4-BE49-F238E27FC236}">
                  <a16:creationId xmlns:a16="http://schemas.microsoft.com/office/drawing/2014/main" id="{8EB8C284-12CB-478B-B693-866E4D736764}"/>
                </a:ext>
              </a:extLst>
            </p:cNvPr>
            <p:cNvSpPr/>
            <p:nvPr/>
          </p:nvSpPr>
          <p:spPr>
            <a:xfrm>
              <a:off x="1151999" y="3890419"/>
              <a:ext cx="6840000" cy="1089501"/>
            </a:xfrm>
            <a:custGeom>
              <a:avLst/>
              <a:gdLst>
                <a:gd name="connsiteX0" fmla="*/ 0 w 6840000"/>
                <a:gd name="connsiteY0" fmla="*/ 0 h 1089501"/>
                <a:gd name="connsiteX1" fmla="*/ 6840000 w 6840000"/>
                <a:gd name="connsiteY1" fmla="*/ 0 h 1089501"/>
                <a:gd name="connsiteX2" fmla="*/ 6840000 w 6840000"/>
                <a:gd name="connsiteY2" fmla="*/ 1089501 h 1089501"/>
                <a:gd name="connsiteX3" fmla="*/ 0 w 6840000"/>
                <a:gd name="connsiteY3" fmla="*/ 1089501 h 1089501"/>
                <a:gd name="connsiteX4" fmla="*/ 0 w 6840000"/>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40000" h="1089501">
                  <a:moveTo>
                    <a:pt x="0" y="0"/>
                  </a:moveTo>
                  <a:lnTo>
                    <a:pt x="6840000" y="0"/>
                  </a:lnTo>
                  <a:lnTo>
                    <a:pt x="6840000" y="1089501"/>
                  </a:lnTo>
                  <a:lnTo>
                    <a:pt x="0" y="1089501"/>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9380" tIns="119380" rIns="119380" bIns="119380" numCol="1" spcCol="1270" anchor="ctr" anchorCtr="0">
              <a:noAutofit/>
            </a:bodyPr>
            <a:lstStyle/>
            <a:p>
              <a:pPr marL="0" lvl="0" indent="0" algn="ctr" defTabSz="2089150">
                <a:lnSpc>
                  <a:spcPct val="90000"/>
                </a:lnSpc>
                <a:spcBef>
                  <a:spcPct val="0"/>
                </a:spcBef>
                <a:spcAft>
                  <a:spcPct val="35000"/>
                </a:spcAft>
                <a:buNone/>
              </a:pPr>
              <a:r>
                <a:rPr lang="en-US" sz="4700" b="0" kern="1200" dirty="0"/>
                <a:t>Create the communication</a:t>
              </a:r>
            </a:p>
          </p:txBody>
        </p:sp>
        <p:sp>
          <p:nvSpPr>
            <p:cNvPr id="7" name="Freeform: Shape 6">
              <a:extLst>
                <a:ext uri="{FF2B5EF4-FFF2-40B4-BE49-F238E27FC236}">
                  <a16:creationId xmlns:a16="http://schemas.microsoft.com/office/drawing/2014/main" id="{303A536A-0AEE-43FD-8EFA-CAA907740D9E}"/>
                </a:ext>
              </a:extLst>
            </p:cNvPr>
            <p:cNvSpPr/>
            <p:nvPr/>
          </p:nvSpPr>
          <p:spPr>
            <a:xfrm>
              <a:off x="457200" y="5034395"/>
              <a:ext cx="8229600" cy="1089501"/>
            </a:xfrm>
            <a:custGeom>
              <a:avLst/>
              <a:gdLst>
                <a:gd name="connsiteX0" fmla="*/ 0 w 8229600"/>
                <a:gd name="connsiteY0" fmla="*/ 0 h 1089501"/>
                <a:gd name="connsiteX1" fmla="*/ 8229600 w 8229600"/>
                <a:gd name="connsiteY1" fmla="*/ 0 h 1089501"/>
                <a:gd name="connsiteX2" fmla="*/ 8229600 w 8229600"/>
                <a:gd name="connsiteY2" fmla="*/ 1089501 h 1089501"/>
                <a:gd name="connsiteX3" fmla="*/ 0 w 8229600"/>
                <a:gd name="connsiteY3" fmla="*/ 1089501 h 1089501"/>
                <a:gd name="connsiteX4" fmla="*/ 0 w 8229600"/>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089501">
                  <a:moveTo>
                    <a:pt x="0" y="0"/>
                  </a:moveTo>
                  <a:lnTo>
                    <a:pt x="8229600" y="0"/>
                  </a:lnTo>
                  <a:lnTo>
                    <a:pt x="8229600" y="1089501"/>
                  </a:lnTo>
                  <a:lnTo>
                    <a:pt x="0" y="1089501"/>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19380" tIns="119380" rIns="119380" bIns="119380" numCol="1" spcCol="1270" anchor="ctr" anchorCtr="0">
              <a:noAutofit/>
            </a:bodyPr>
            <a:lstStyle/>
            <a:p>
              <a:pPr marL="0" lvl="0" indent="0" algn="ctr" defTabSz="2089150">
                <a:lnSpc>
                  <a:spcPct val="90000"/>
                </a:lnSpc>
                <a:spcBef>
                  <a:spcPct val="0"/>
                </a:spcBef>
                <a:spcAft>
                  <a:spcPct val="35000"/>
                </a:spcAft>
                <a:buNone/>
              </a:pPr>
              <a:r>
                <a:rPr lang="en-US" sz="4700" b="0" kern="1200" dirty="0"/>
                <a:t>Choose communication methods</a:t>
              </a:r>
            </a:p>
          </p:txBody>
        </p:sp>
      </p:grpSp>
    </p:spTree>
    <p:extLst>
      <p:ext uri="{BB962C8B-B14F-4D97-AF65-F5344CB8AC3E}">
        <p14:creationId xmlns:p14="http://schemas.microsoft.com/office/powerpoint/2010/main" val="128366248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AA88CB9B-16DC-4B7D-9AB9-957C93620EE3}"/>
              </a:ext>
            </a:extLst>
          </p:cNvPr>
          <p:cNvSpPr>
            <a:spLocks noGrp="1"/>
          </p:cNvSpPr>
          <p:nvPr>
            <p:ph sz="quarter" idx="11"/>
          </p:nvPr>
        </p:nvSpPr>
        <p:spPr/>
        <p:txBody>
          <a:bodyPr/>
          <a:lstStyle/>
          <a:p>
            <a:endParaRPr lang="en-US"/>
          </a:p>
        </p:txBody>
      </p:sp>
      <p:sp>
        <p:nvSpPr>
          <p:cNvPr id="25602"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64623950-C128-4955-95C4-6D5D8D2EFC1D}"/>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94A3C059-C40F-40C7-B1D3-988BA986D5D5}"/>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Jake was in charge of implementing new safety standards</a:t>
              </a:r>
            </a:p>
          </p:txBody>
        </p:sp>
        <p:sp>
          <p:nvSpPr>
            <p:cNvPr id="5" name="Rectangle: Rounded Corners 4">
              <a:extLst>
                <a:ext uri="{FF2B5EF4-FFF2-40B4-BE49-F238E27FC236}">
                  <a16:creationId xmlns:a16="http://schemas.microsoft.com/office/drawing/2014/main" id="{7D9210BD-37A5-4287-84C1-43149818AFF1}"/>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E3C2F8B3-32E9-445D-80B4-2DBE53A6D82A}"/>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Standards include wearing safety glasses and aprons</a:t>
              </a:r>
            </a:p>
          </p:txBody>
        </p:sp>
        <p:sp>
          <p:nvSpPr>
            <p:cNvPr id="7" name="Rectangle: Rounded Corners 6">
              <a:extLst>
                <a:ext uri="{FF2B5EF4-FFF2-40B4-BE49-F238E27FC236}">
                  <a16:creationId xmlns:a16="http://schemas.microsoft.com/office/drawing/2014/main" id="{2D88492C-C656-44E7-998D-334FB7DCFB9A}"/>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58446831-0D25-4D00-8529-C8D6D64C63E1}"/>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Jake completed a quick repair without following the safety guidelines</a:t>
              </a:r>
            </a:p>
          </p:txBody>
        </p:sp>
        <p:sp>
          <p:nvSpPr>
            <p:cNvPr id="9" name="Rectangle: Rounded Corners 8">
              <a:extLst>
                <a:ext uri="{FF2B5EF4-FFF2-40B4-BE49-F238E27FC236}">
                  <a16:creationId xmlns:a16="http://schemas.microsoft.com/office/drawing/2014/main" id="{3DCBBD6C-BCE6-45E6-B328-1ABCED2C8FC9}"/>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DBB4EF94-C50D-4DC3-B9CE-81E7E78C4847}"/>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Other employees soon followed his example</a:t>
              </a:r>
            </a:p>
          </p:txBody>
        </p:sp>
      </p:grpSp>
    </p:spTree>
    <p:extLst>
      <p:ext uri="{BB962C8B-B14F-4D97-AF65-F5344CB8AC3E}">
        <p14:creationId xmlns:p14="http://schemas.microsoft.com/office/powerpoint/2010/main" val="277304716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How will employees know what to report?</a:t>
            </a:r>
          </a:p>
          <a:p>
            <a:pPr marL="690563" lvl="0">
              <a:lnSpc>
                <a:spcPct val="115000"/>
              </a:lnSpc>
              <a:spcBef>
                <a:spcPts val="0"/>
              </a:spcBef>
              <a:spcAft>
                <a:spcPts val="0"/>
              </a:spcAft>
              <a:buFont typeface="+mj-lt"/>
              <a:buAutoNum type="alphaLcParenR"/>
            </a:pPr>
            <a:r>
              <a:rPr lang="en-US" dirty="0">
                <a:ea typeface="Times New Roman"/>
                <a:cs typeface="Times New Roman"/>
              </a:rPr>
              <a:t>Common sense</a:t>
            </a:r>
          </a:p>
          <a:p>
            <a:pPr marL="690563" lvl="0">
              <a:lnSpc>
                <a:spcPct val="115000"/>
              </a:lnSpc>
              <a:spcBef>
                <a:spcPts val="0"/>
              </a:spcBef>
              <a:spcAft>
                <a:spcPts val="0"/>
              </a:spcAft>
              <a:buFont typeface="+mj-lt"/>
              <a:buAutoNum type="alphaLcParenR"/>
            </a:pPr>
            <a:r>
              <a:rPr lang="en-US" dirty="0">
                <a:ea typeface="Times New Roman"/>
                <a:cs typeface="Times New Roman"/>
              </a:rPr>
              <a:t>Employee manual</a:t>
            </a:r>
          </a:p>
          <a:p>
            <a:pPr marL="690563" lvl="0">
              <a:lnSpc>
                <a:spcPct val="115000"/>
              </a:lnSpc>
              <a:spcBef>
                <a:spcPts val="0"/>
              </a:spcBef>
              <a:spcAft>
                <a:spcPts val="0"/>
              </a:spcAft>
              <a:buFont typeface="+mj-lt"/>
              <a:buAutoNum type="alphaLcParenR"/>
            </a:pPr>
            <a:r>
              <a:rPr lang="en-US" dirty="0">
                <a:ea typeface="Times New Roman"/>
                <a:cs typeface="Times New Roman"/>
              </a:rPr>
              <a:t>List</a:t>
            </a:r>
          </a:p>
          <a:p>
            <a:pPr marL="690563" lvl="0">
              <a:lnSpc>
                <a:spcPct val="115000"/>
              </a:lnSpc>
              <a:spcBef>
                <a:spcPts val="0"/>
              </a:spcBef>
              <a:spcAft>
                <a:spcPts val="1000"/>
              </a:spcAft>
              <a:buFont typeface="+mj-lt"/>
              <a:buAutoNum type="alphaLcParenR"/>
            </a:pPr>
            <a:r>
              <a:rPr lang="en-US" dirty="0">
                <a:ea typeface="Times New Roman"/>
                <a:cs typeface="Times New Roman"/>
              </a:rPr>
              <a:t>They will not</a:t>
            </a: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should be posted in case problems are identified?</a:t>
            </a:r>
          </a:p>
          <a:p>
            <a:pPr marL="690563" lvl="0">
              <a:lnSpc>
                <a:spcPct val="115000"/>
              </a:lnSpc>
              <a:spcBef>
                <a:spcPts val="0"/>
              </a:spcBef>
              <a:spcAft>
                <a:spcPts val="0"/>
              </a:spcAft>
              <a:buFont typeface="+mj-lt"/>
              <a:buAutoNum type="alphaLcParenR"/>
            </a:pPr>
            <a:r>
              <a:rPr lang="en-US" dirty="0">
                <a:ea typeface="Times New Roman"/>
                <a:cs typeface="Times New Roman"/>
              </a:rPr>
              <a:t>Rules</a:t>
            </a:r>
          </a:p>
          <a:p>
            <a:pPr marL="690563" lvl="0">
              <a:lnSpc>
                <a:spcPct val="115000"/>
              </a:lnSpc>
              <a:spcBef>
                <a:spcPts val="0"/>
              </a:spcBef>
              <a:spcAft>
                <a:spcPts val="0"/>
              </a:spcAft>
              <a:buFont typeface="+mj-lt"/>
              <a:buAutoNum type="alphaLcParenR"/>
            </a:pPr>
            <a:r>
              <a:rPr lang="en-US" dirty="0">
                <a:ea typeface="Times New Roman"/>
                <a:cs typeface="Times New Roman"/>
              </a:rPr>
              <a:t>Emergency contact information</a:t>
            </a:r>
          </a:p>
          <a:p>
            <a:pPr marL="690563" lvl="0">
              <a:lnSpc>
                <a:spcPct val="115000"/>
              </a:lnSpc>
              <a:spcBef>
                <a:spcPts val="0"/>
              </a:spcBef>
              <a:spcAft>
                <a:spcPts val="0"/>
              </a:spcAft>
              <a:buFont typeface="+mj-lt"/>
              <a:buAutoNum type="alphaLcParenR"/>
            </a:pPr>
            <a:r>
              <a:rPr lang="en-US" dirty="0">
                <a:ea typeface="Times New Roman"/>
                <a:cs typeface="Times New Roman"/>
              </a:rPr>
              <a:t>Meeting places</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9" name="Rectangle 8">
            <a:extLst>
              <a:ext uri="{FF2B5EF4-FFF2-40B4-BE49-F238E27FC236}">
                <a16:creationId xmlns:a16="http://schemas.microsoft.com/office/drawing/2014/main" id="{ADB81991-4CE9-470B-94E2-7EA62DFF3D35}"/>
              </a:ext>
            </a:extLst>
          </p:cNvPr>
          <p:cNvSpPr/>
          <p:nvPr/>
        </p:nvSpPr>
        <p:spPr>
          <a:xfrm>
            <a:off x="228600" y="1762495"/>
            <a:ext cx="4572000" cy="2585323"/>
          </a:xfrm>
          <a:prstGeom prst="rect">
            <a:avLst/>
          </a:prstGeom>
        </p:spPr>
        <p:txBody>
          <a:bodyPr>
            <a:spAutoFit/>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endParaRPr lang="en-US" dirty="0"/>
          </a:p>
        </p:txBody>
      </p:sp>
      <p:sp>
        <p:nvSpPr>
          <p:cNvPr id="13" name="Title 12">
            <a:extLst>
              <a:ext uri="{FF2B5EF4-FFF2-40B4-BE49-F238E27FC236}">
                <a16:creationId xmlns:a16="http://schemas.microsoft.com/office/drawing/2014/main" id="{4D6F61C7-9E3B-4596-B719-26447117517A}"/>
              </a:ext>
            </a:extLst>
          </p:cNvPr>
          <p:cNvSpPr>
            <a:spLocks noGrp="1"/>
          </p:cNvSpPr>
          <p:nvPr>
            <p:ph type="title"/>
          </p:nvPr>
        </p:nvSpPr>
        <p:spPr/>
        <p:txBody>
          <a:bodyPr/>
          <a:lstStyle/>
          <a:p>
            <a:r>
              <a:rPr lang="en-US" dirty="0"/>
              <a:t>Hello and welcome to the Accelerated Instructional Media Webinar – Course Name.</a:t>
            </a:r>
          </a:p>
        </p:txBody>
      </p:sp>
      <p:sp>
        <p:nvSpPr>
          <p:cNvPr id="14" name="Content Placeholder 13">
            <a:extLst>
              <a:ext uri="{FF2B5EF4-FFF2-40B4-BE49-F238E27FC236}">
                <a16:creationId xmlns:a16="http://schemas.microsoft.com/office/drawing/2014/main" id="{10133710-8082-43AB-A3A2-0CE92944B55A}"/>
              </a:ext>
            </a:extLst>
          </p:cNvPr>
          <p:cNvSpPr>
            <a:spLocks noGrp="1"/>
          </p:cNvSpPr>
          <p:nvPr>
            <p:ph sz="quarter" idx="10"/>
          </p:nvPr>
        </p:nvSpPr>
        <p:spPr/>
        <p:txBody>
          <a:bodyPr/>
          <a:lstStyle/>
          <a:p>
            <a:r>
              <a:rPr lang="en-US" dirty="0"/>
              <a:t>Welcome! Our Session Will Begin Shortly</a:t>
            </a:r>
          </a:p>
        </p:txBody>
      </p:sp>
    </p:spTree>
    <p:extLst>
      <p:ext uri="{BB962C8B-B14F-4D97-AF65-F5344CB8AC3E}">
        <p14:creationId xmlns:p14="http://schemas.microsoft.com/office/powerpoint/2010/main" val="40819285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message does it send when leaders ignore safety rules?</a:t>
            </a:r>
          </a:p>
          <a:p>
            <a:pPr marL="690563" lvl="0">
              <a:lnSpc>
                <a:spcPct val="115000"/>
              </a:lnSpc>
              <a:spcBef>
                <a:spcPts val="0"/>
              </a:spcBef>
              <a:spcAft>
                <a:spcPts val="0"/>
              </a:spcAft>
              <a:buFont typeface="+mj-lt"/>
              <a:buAutoNum type="alphaLcParenR"/>
            </a:pPr>
            <a:r>
              <a:rPr lang="en-US" dirty="0">
                <a:ea typeface="Times New Roman"/>
                <a:cs typeface="Times New Roman"/>
              </a:rPr>
              <a:t>No one</a:t>
            </a:r>
          </a:p>
          <a:p>
            <a:pPr marL="690563" lvl="0">
              <a:lnSpc>
                <a:spcPct val="115000"/>
              </a:lnSpc>
              <a:spcBef>
                <a:spcPts val="0"/>
              </a:spcBef>
              <a:spcAft>
                <a:spcPts val="0"/>
              </a:spcAft>
              <a:buFont typeface="+mj-lt"/>
              <a:buAutoNum type="alphaLcParenR"/>
            </a:pPr>
            <a:r>
              <a:rPr lang="en-US" dirty="0">
                <a:ea typeface="Times New Roman"/>
                <a:cs typeface="Times New Roman"/>
              </a:rPr>
              <a:t>The attendees</a:t>
            </a:r>
          </a:p>
          <a:p>
            <a:pPr marL="690563" lvl="0">
              <a:lnSpc>
                <a:spcPct val="115000"/>
              </a:lnSpc>
              <a:spcBef>
                <a:spcPts val="0"/>
              </a:spcBef>
              <a:spcAft>
                <a:spcPts val="0"/>
              </a:spcAft>
              <a:buFont typeface="+mj-lt"/>
              <a:buAutoNum type="alphaLcParenR"/>
            </a:pPr>
            <a:r>
              <a:rPr lang="en-US" dirty="0">
                <a:ea typeface="Times New Roman"/>
                <a:cs typeface="Times New Roman"/>
              </a:rPr>
              <a:t>You</a:t>
            </a:r>
          </a:p>
          <a:p>
            <a:pPr marL="690563" lvl="0">
              <a:lnSpc>
                <a:spcPct val="115000"/>
              </a:lnSpc>
              <a:spcBef>
                <a:spcPts val="0"/>
              </a:spcBef>
              <a:spcAft>
                <a:spcPts val="1000"/>
              </a:spcAft>
              <a:buFont typeface="+mj-lt"/>
              <a:buAutoNum type="alphaLcParenR"/>
            </a:pPr>
            <a:r>
              <a:rPr lang="en-US" dirty="0">
                <a:ea typeface="Times New Roman"/>
                <a:cs typeface="Times New Roman"/>
              </a:rPr>
              <a:t>The rules are not important</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allows employees to choose if the workplace is safe?</a:t>
            </a:r>
          </a:p>
          <a:p>
            <a:pPr marL="690563" lvl="0">
              <a:lnSpc>
                <a:spcPct val="115000"/>
              </a:lnSpc>
              <a:spcBef>
                <a:spcPts val="0"/>
              </a:spcBef>
              <a:spcAft>
                <a:spcPts val="0"/>
              </a:spcAft>
              <a:buFont typeface="+mj-lt"/>
              <a:buAutoNum type="alphaLcParenR"/>
            </a:pPr>
            <a:r>
              <a:rPr lang="en-US" dirty="0">
                <a:ea typeface="Times New Roman"/>
                <a:cs typeface="Times New Roman"/>
              </a:rPr>
              <a:t>Stop work authority </a:t>
            </a:r>
          </a:p>
          <a:p>
            <a:pPr marL="690563" lvl="0">
              <a:lnSpc>
                <a:spcPct val="115000"/>
              </a:lnSpc>
              <a:spcBef>
                <a:spcPts val="0"/>
              </a:spcBef>
              <a:spcAft>
                <a:spcPts val="0"/>
              </a:spcAft>
              <a:buFont typeface="+mj-lt"/>
              <a:buAutoNum type="alphaLcParenR"/>
            </a:pPr>
            <a:r>
              <a:rPr lang="en-US" dirty="0">
                <a:ea typeface="Times New Roman"/>
                <a:cs typeface="Times New Roman"/>
              </a:rPr>
              <a:t>OSHA</a:t>
            </a:r>
          </a:p>
          <a:p>
            <a:pPr marL="690563" lvl="0">
              <a:lnSpc>
                <a:spcPct val="115000"/>
              </a:lnSpc>
              <a:spcBef>
                <a:spcPts val="0"/>
              </a:spcBef>
              <a:spcAft>
                <a:spcPts val="0"/>
              </a:spcAft>
              <a:buFont typeface="+mj-lt"/>
              <a:buAutoNum type="alphaLcParenR"/>
            </a:pPr>
            <a:r>
              <a:rPr lang="en-US" dirty="0">
                <a:ea typeface="Times New Roman"/>
                <a:cs typeface="Times New Roman"/>
              </a:rPr>
              <a:t>Consequence scale</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endParaRPr lang="en-US" dirty="0"/>
          </a:p>
        </p:txBody>
      </p:sp>
    </p:spTree>
    <p:extLst>
      <p:ext uri="{BB962C8B-B14F-4D97-AF65-F5344CB8AC3E}">
        <p14:creationId xmlns:p14="http://schemas.microsoft.com/office/powerpoint/2010/main" val="193903420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Who determines the appropriate precautions?</a:t>
            </a:r>
          </a:p>
          <a:p>
            <a:pPr marL="685800" lvl="0" indent="-347663">
              <a:lnSpc>
                <a:spcPct val="115000"/>
              </a:lnSpc>
              <a:spcBef>
                <a:spcPts val="0"/>
              </a:spcBef>
              <a:spcAft>
                <a:spcPts val="0"/>
              </a:spcAft>
              <a:buFont typeface="+mj-lt"/>
              <a:buAutoNum type="alphaLcParenR"/>
              <a:tabLst>
                <a:tab pos="457200" algn="l"/>
              </a:tabLst>
            </a:pPr>
            <a:r>
              <a:rPr lang="en-US" dirty="0">
                <a:ea typeface="Times New Roman"/>
                <a:cs typeface="Times New Roman"/>
              </a:rPr>
              <a:t>General risk</a:t>
            </a:r>
          </a:p>
          <a:p>
            <a:pPr marL="685800" lvl="0" indent="-347663">
              <a:lnSpc>
                <a:spcPct val="115000"/>
              </a:lnSpc>
              <a:spcBef>
                <a:spcPts val="0"/>
              </a:spcBef>
              <a:spcAft>
                <a:spcPts val="0"/>
              </a:spcAft>
              <a:buFont typeface="+mj-lt"/>
              <a:buAutoNum type="alphaLcParenR"/>
              <a:tabLst>
                <a:tab pos="457200" algn="l"/>
              </a:tabLst>
            </a:pPr>
            <a:r>
              <a:rPr lang="en-US" dirty="0">
                <a:ea typeface="Times New Roman"/>
                <a:cs typeface="Times New Roman"/>
              </a:rPr>
              <a:t>Company risks</a:t>
            </a:r>
          </a:p>
          <a:p>
            <a:pPr marL="685800" lvl="0" indent="-347663">
              <a:lnSpc>
                <a:spcPct val="115000"/>
              </a:lnSpc>
              <a:spcBef>
                <a:spcPts val="0"/>
              </a:spcBef>
              <a:spcAft>
                <a:spcPts val="0"/>
              </a:spcAft>
              <a:buFont typeface="+mj-lt"/>
              <a:buAutoNum type="alphaLcParenR"/>
              <a:tabLst>
                <a:tab pos="457200" algn="l"/>
              </a:tabLst>
            </a:pPr>
            <a:r>
              <a:rPr lang="en-US" dirty="0">
                <a:ea typeface="Times New Roman"/>
                <a:cs typeface="Times New Roman"/>
              </a:rPr>
              <a:t>Employee handbook</a:t>
            </a:r>
          </a:p>
          <a:p>
            <a:pPr marL="685800" lvl="0" indent="-347663">
              <a:lnSpc>
                <a:spcPct val="115000"/>
              </a:lnSpc>
              <a:spcBef>
                <a:spcPts val="0"/>
              </a:spcBef>
              <a:spcAft>
                <a:spcPts val="1000"/>
              </a:spcAft>
              <a:buFont typeface="+mj-lt"/>
              <a:buAutoNum type="alphaLcParenR"/>
              <a:tabLst>
                <a:tab pos="457200" algn="l"/>
              </a:tabLst>
            </a:pPr>
            <a:r>
              <a:rPr lang="en-US" dirty="0">
                <a:ea typeface="Times New Roman"/>
                <a:cs typeface="Times New Roman"/>
              </a:rPr>
              <a:t>Minute taker</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Not a common safety precaution?</a:t>
            </a:r>
          </a:p>
          <a:p>
            <a:pPr marL="685800" lvl="0" indent="-347663">
              <a:lnSpc>
                <a:spcPct val="115000"/>
              </a:lnSpc>
              <a:spcBef>
                <a:spcPts val="0"/>
              </a:spcBef>
              <a:spcAft>
                <a:spcPts val="0"/>
              </a:spcAft>
              <a:buFont typeface="+mj-lt"/>
              <a:buAutoNum type="alphaLcParenR"/>
              <a:tabLst>
                <a:tab pos="457200" algn="l"/>
              </a:tabLst>
            </a:pPr>
            <a:r>
              <a:rPr lang="en-US" dirty="0">
                <a:ea typeface="Times New Roman"/>
                <a:cs typeface="Times New Roman"/>
              </a:rPr>
              <a:t>Fire alarm</a:t>
            </a:r>
          </a:p>
          <a:p>
            <a:pPr marL="685800" lvl="0" indent="-347663">
              <a:lnSpc>
                <a:spcPct val="115000"/>
              </a:lnSpc>
              <a:spcBef>
                <a:spcPts val="0"/>
              </a:spcBef>
              <a:spcAft>
                <a:spcPts val="0"/>
              </a:spcAft>
              <a:buFont typeface="+mj-lt"/>
              <a:buAutoNum type="alphaLcParenR"/>
              <a:tabLst>
                <a:tab pos="457200" algn="l"/>
              </a:tabLst>
            </a:pPr>
            <a:r>
              <a:rPr lang="en-US" dirty="0">
                <a:ea typeface="Times New Roman"/>
                <a:cs typeface="Times New Roman"/>
              </a:rPr>
              <a:t>Security</a:t>
            </a:r>
          </a:p>
          <a:p>
            <a:pPr marL="685800" lvl="0" indent="-347663">
              <a:lnSpc>
                <a:spcPct val="115000"/>
              </a:lnSpc>
              <a:spcBef>
                <a:spcPts val="0"/>
              </a:spcBef>
              <a:spcAft>
                <a:spcPts val="0"/>
              </a:spcAft>
              <a:buFont typeface="+mj-lt"/>
              <a:buAutoNum type="alphaLcParenR"/>
              <a:tabLst>
                <a:tab pos="457200" algn="l"/>
              </a:tabLst>
            </a:pPr>
            <a:r>
              <a:rPr lang="en-US" dirty="0">
                <a:ea typeface="Times New Roman"/>
                <a:cs typeface="Times New Roman"/>
              </a:rPr>
              <a:t>Clean room </a:t>
            </a:r>
          </a:p>
          <a:p>
            <a:pPr marL="685800" lvl="0" indent="-347663">
              <a:lnSpc>
                <a:spcPct val="115000"/>
              </a:lnSpc>
              <a:spcBef>
                <a:spcPts val="0"/>
              </a:spcBef>
              <a:spcAft>
                <a:spcPts val="1000"/>
              </a:spcAft>
              <a:buFont typeface="+mj-lt"/>
              <a:buAutoNum type="alphaLcParenR"/>
              <a:tabLst>
                <a:tab pos="457200" algn="l"/>
              </a:tabLst>
            </a:pPr>
            <a:r>
              <a:rPr lang="en-US" dirty="0">
                <a:ea typeface="Times New Roman"/>
                <a:cs typeface="Times New Roman"/>
              </a:rPr>
              <a:t>Safety equipment</a:t>
            </a:r>
          </a:p>
        </p:txBody>
      </p:sp>
    </p:spTree>
    <p:extLst>
      <p:ext uri="{BB962C8B-B14F-4D97-AF65-F5344CB8AC3E}">
        <p14:creationId xmlns:p14="http://schemas.microsoft.com/office/powerpoint/2010/main" val="193903420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0292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is necessary for communicating risks and precautions?</a:t>
            </a:r>
          </a:p>
          <a:p>
            <a:pPr marL="681038" lvl="0">
              <a:lnSpc>
                <a:spcPct val="115000"/>
              </a:lnSpc>
              <a:spcBef>
                <a:spcPts val="0"/>
              </a:spcBef>
              <a:spcAft>
                <a:spcPts val="0"/>
              </a:spcAft>
              <a:buFont typeface="+mj-lt"/>
              <a:buAutoNum type="alphaLcParenR"/>
            </a:pPr>
            <a:r>
              <a:rPr lang="en-US" dirty="0">
                <a:ea typeface="Times New Roman"/>
                <a:cs typeface="Times New Roman"/>
              </a:rPr>
              <a:t>Create a plan</a:t>
            </a:r>
          </a:p>
          <a:p>
            <a:pPr marL="681038" lvl="0">
              <a:lnSpc>
                <a:spcPct val="115000"/>
              </a:lnSpc>
              <a:spcBef>
                <a:spcPts val="0"/>
              </a:spcBef>
              <a:spcAft>
                <a:spcPts val="0"/>
              </a:spcAft>
              <a:buFont typeface="+mj-lt"/>
              <a:buAutoNum type="alphaLcParenR"/>
            </a:pPr>
            <a:r>
              <a:rPr lang="en-US" dirty="0">
                <a:ea typeface="Times New Roman"/>
                <a:cs typeface="Times New Roman"/>
              </a:rPr>
              <a:t>Talk with employees</a:t>
            </a:r>
          </a:p>
          <a:p>
            <a:pPr marL="681038" lvl="0">
              <a:lnSpc>
                <a:spcPct val="115000"/>
              </a:lnSpc>
              <a:spcBef>
                <a:spcPts val="0"/>
              </a:spcBef>
              <a:spcAft>
                <a:spcPts val="0"/>
              </a:spcAft>
              <a:buFont typeface="+mj-lt"/>
              <a:buAutoNum type="alphaLcParenR"/>
            </a:pPr>
            <a:r>
              <a:rPr lang="en-US" dirty="0">
                <a:ea typeface="Times New Roman"/>
                <a:cs typeface="Times New Roman"/>
              </a:rPr>
              <a:t>Send memos</a:t>
            </a:r>
          </a:p>
          <a:p>
            <a:pPr marL="681038"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necessary when considering the audience?</a:t>
            </a:r>
          </a:p>
          <a:p>
            <a:pPr marL="681038" lvl="0">
              <a:lnSpc>
                <a:spcPct val="115000"/>
              </a:lnSpc>
              <a:spcBef>
                <a:spcPts val="0"/>
              </a:spcBef>
              <a:spcAft>
                <a:spcPts val="0"/>
              </a:spcAft>
              <a:buFont typeface="+mj-lt"/>
              <a:buAutoNum type="alphaLcParenR"/>
            </a:pPr>
            <a:r>
              <a:rPr lang="en-US" dirty="0">
                <a:ea typeface="Times New Roman"/>
                <a:cs typeface="Times New Roman"/>
              </a:rPr>
              <a:t>Timing</a:t>
            </a:r>
          </a:p>
          <a:p>
            <a:pPr marL="681038" lvl="0">
              <a:lnSpc>
                <a:spcPct val="115000"/>
              </a:lnSpc>
              <a:spcBef>
                <a:spcPts val="0"/>
              </a:spcBef>
              <a:spcAft>
                <a:spcPts val="0"/>
              </a:spcAft>
              <a:buFont typeface="+mj-lt"/>
              <a:buAutoNum type="alphaLcParenR"/>
            </a:pPr>
            <a:r>
              <a:rPr lang="en-US" dirty="0">
                <a:ea typeface="Times New Roman"/>
                <a:cs typeface="Times New Roman"/>
              </a:rPr>
              <a:t>Location</a:t>
            </a:r>
          </a:p>
          <a:p>
            <a:pPr marL="681038" lvl="0">
              <a:lnSpc>
                <a:spcPct val="115000"/>
              </a:lnSpc>
              <a:spcBef>
                <a:spcPts val="0"/>
              </a:spcBef>
              <a:spcAft>
                <a:spcPts val="0"/>
              </a:spcAft>
              <a:buFont typeface="+mj-lt"/>
              <a:buAutoNum type="alphaLcParenR"/>
            </a:pPr>
            <a:r>
              <a:rPr lang="en-US" dirty="0">
                <a:ea typeface="Times New Roman"/>
                <a:cs typeface="Times New Roman"/>
              </a:rPr>
              <a:t>Communication</a:t>
            </a:r>
          </a:p>
          <a:p>
            <a:pPr marL="681038" lvl="0">
              <a:lnSpc>
                <a:spcPct val="115000"/>
              </a:lnSpc>
              <a:spcBef>
                <a:spcPts val="0"/>
              </a:spcBef>
              <a:spcAft>
                <a:spcPts val="1000"/>
              </a:spcAft>
              <a:buFont typeface="+mj-lt"/>
              <a:buAutoNum type="alphaLcParenR"/>
            </a:pPr>
            <a:r>
              <a:rPr lang="en-US" dirty="0">
                <a:ea typeface="Times New Roman"/>
                <a:cs typeface="Times New Roman"/>
              </a:rPr>
              <a:t>Barriers to communication</a:t>
            </a:r>
          </a:p>
        </p:txBody>
      </p:sp>
    </p:spTree>
    <p:extLst>
      <p:ext uri="{BB962C8B-B14F-4D97-AF65-F5344CB8AC3E}">
        <p14:creationId xmlns:p14="http://schemas.microsoft.com/office/powerpoint/2010/main" val="193903420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Why did Jake ignore the safety standards?</a:t>
            </a:r>
          </a:p>
          <a:p>
            <a:pPr marL="690563" lvl="0">
              <a:lnSpc>
                <a:spcPct val="115000"/>
              </a:lnSpc>
              <a:spcBef>
                <a:spcPts val="0"/>
              </a:spcBef>
              <a:spcAft>
                <a:spcPts val="0"/>
              </a:spcAft>
              <a:buFont typeface="+mj-lt"/>
              <a:buAutoNum type="alphaLcParenR"/>
            </a:pPr>
            <a:r>
              <a:rPr lang="en-US" dirty="0">
                <a:ea typeface="Times New Roman"/>
                <a:cs typeface="Times New Roman"/>
              </a:rPr>
              <a:t>He did not like them</a:t>
            </a:r>
          </a:p>
          <a:p>
            <a:pPr marL="690563" lvl="0">
              <a:lnSpc>
                <a:spcPct val="115000"/>
              </a:lnSpc>
              <a:spcBef>
                <a:spcPts val="0"/>
              </a:spcBef>
              <a:spcAft>
                <a:spcPts val="0"/>
              </a:spcAft>
              <a:buFont typeface="+mj-lt"/>
              <a:buAutoNum type="alphaLcParenR"/>
            </a:pPr>
            <a:r>
              <a:rPr lang="en-US" dirty="0">
                <a:ea typeface="Times New Roman"/>
                <a:cs typeface="Times New Roman"/>
              </a:rPr>
              <a:t>He was in a hurry</a:t>
            </a:r>
          </a:p>
          <a:p>
            <a:pPr marL="690563" lvl="0">
              <a:lnSpc>
                <a:spcPct val="115000"/>
              </a:lnSpc>
              <a:spcBef>
                <a:spcPts val="0"/>
              </a:spcBef>
              <a:spcAft>
                <a:spcPts val="0"/>
              </a:spcAft>
              <a:buFont typeface="+mj-lt"/>
              <a:buAutoNum type="alphaLcParenR"/>
            </a:pPr>
            <a:r>
              <a:rPr lang="en-US" dirty="0">
                <a:ea typeface="Times New Roman"/>
                <a:cs typeface="Times New Roman"/>
              </a:rPr>
              <a:t>They were not available</a:t>
            </a:r>
          </a:p>
          <a:p>
            <a:pPr marL="690563" lvl="0">
              <a:lnSpc>
                <a:spcPct val="115000"/>
              </a:lnSpc>
              <a:spcBef>
                <a:spcPts val="0"/>
              </a:spcBef>
              <a:spcAft>
                <a:spcPts val="1000"/>
              </a:spcAft>
              <a:buFont typeface="+mj-lt"/>
              <a:buAutoNum type="alphaLcParenR"/>
            </a:pPr>
            <a:r>
              <a:rPr lang="en-US" dirty="0">
                <a:ea typeface="Times New Roman"/>
                <a:cs typeface="Times New Roman"/>
              </a:rPr>
              <a:t>He did not ignore them</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safety precaution did the injured employee ignore?</a:t>
            </a:r>
          </a:p>
          <a:p>
            <a:pPr marL="690563" lvl="0">
              <a:lnSpc>
                <a:spcPct val="115000"/>
              </a:lnSpc>
              <a:spcBef>
                <a:spcPts val="0"/>
              </a:spcBef>
              <a:spcAft>
                <a:spcPts val="0"/>
              </a:spcAft>
              <a:buFont typeface="+mj-lt"/>
              <a:buAutoNum type="alphaLcParenR"/>
            </a:pPr>
            <a:r>
              <a:rPr lang="en-US" dirty="0">
                <a:ea typeface="Times New Roman"/>
                <a:cs typeface="Times New Roman"/>
              </a:rPr>
              <a:t>Wear glasses</a:t>
            </a:r>
          </a:p>
          <a:p>
            <a:pPr marL="690563" lvl="0">
              <a:lnSpc>
                <a:spcPct val="115000"/>
              </a:lnSpc>
              <a:spcBef>
                <a:spcPts val="0"/>
              </a:spcBef>
              <a:spcAft>
                <a:spcPts val="0"/>
              </a:spcAft>
              <a:buFont typeface="+mj-lt"/>
              <a:buAutoNum type="alphaLcParenR"/>
            </a:pPr>
            <a:r>
              <a:rPr lang="en-US" dirty="0">
                <a:ea typeface="Times New Roman"/>
                <a:cs typeface="Times New Roman"/>
              </a:rPr>
              <a:t>Wear an apron</a:t>
            </a:r>
          </a:p>
          <a:p>
            <a:pPr marL="690563" lvl="0">
              <a:lnSpc>
                <a:spcPct val="115000"/>
              </a:lnSpc>
              <a:spcBef>
                <a:spcPts val="0"/>
              </a:spcBef>
              <a:spcAft>
                <a:spcPts val="0"/>
              </a:spcAft>
              <a:buFont typeface="+mj-lt"/>
              <a:buAutoNum type="alphaLcParenR"/>
            </a:pPr>
            <a:r>
              <a:rPr lang="en-US" dirty="0">
                <a:ea typeface="Times New Roman"/>
                <a:cs typeface="Times New Roman"/>
              </a:rPr>
              <a:t>Use proper ergonomics</a:t>
            </a:r>
          </a:p>
          <a:p>
            <a:pPr marL="690563" lvl="0">
              <a:lnSpc>
                <a:spcPct val="115000"/>
              </a:lnSpc>
              <a:spcBef>
                <a:spcPts val="0"/>
              </a:spcBef>
              <a:spcAft>
                <a:spcPts val="1000"/>
              </a:spcAft>
              <a:buFont typeface="+mj-lt"/>
              <a:buAutoNum type="alphaLcParenR"/>
            </a:pPr>
            <a:r>
              <a:rPr lang="en-US" dirty="0">
                <a:ea typeface="Times New Roman"/>
                <a:cs typeface="Times New Roman"/>
              </a:rPr>
              <a:t>Cover her hair</a:t>
            </a:r>
          </a:p>
        </p:txBody>
      </p:sp>
    </p:spTree>
    <p:extLst>
      <p:ext uri="{BB962C8B-B14F-4D97-AF65-F5344CB8AC3E}">
        <p14:creationId xmlns:p14="http://schemas.microsoft.com/office/powerpoint/2010/main" val="193903420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How will employees know what to report?</a:t>
            </a:r>
          </a:p>
          <a:p>
            <a:pPr marL="690563" lvl="0">
              <a:lnSpc>
                <a:spcPct val="115000"/>
              </a:lnSpc>
              <a:spcBef>
                <a:spcPts val="0"/>
              </a:spcBef>
              <a:spcAft>
                <a:spcPts val="0"/>
              </a:spcAft>
              <a:buFont typeface="+mj-lt"/>
              <a:buAutoNum type="alphaLcParenR"/>
            </a:pPr>
            <a:r>
              <a:rPr lang="en-US" dirty="0">
                <a:ea typeface="Times New Roman"/>
                <a:cs typeface="Times New Roman"/>
              </a:rPr>
              <a:t>Common sense</a:t>
            </a:r>
          </a:p>
          <a:p>
            <a:pPr marL="690563" lvl="0">
              <a:lnSpc>
                <a:spcPct val="115000"/>
              </a:lnSpc>
              <a:spcBef>
                <a:spcPts val="0"/>
              </a:spcBef>
              <a:spcAft>
                <a:spcPts val="0"/>
              </a:spcAft>
              <a:buFont typeface="+mj-lt"/>
              <a:buAutoNum type="alphaLcParenR"/>
            </a:pPr>
            <a:r>
              <a:rPr lang="en-US" dirty="0">
                <a:ea typeface="Times New Roman"/>
                <a:cs typeface="Times New Roman"/>
              </a:rPr>
              <a:t>Employee manual</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List</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They will not</a:t>
            </a:r>
          </a:p>
          <a:p>
            <a:pPr marL="347663" marR="0" indent="-4763">
              <a:lnSpc>
                <a:spcPct val="115000"/>
              </a:lnSpc>
              <a:spcBef>
                <a:spcPts val="0"/>
              </a:spcBef>
              <a:spcAft>
                <a:spcPts val="1000"/>
              </a:spcAft>
            </a:pPr>
            <a:r>
              <a:rPr lang="en-US" dirty="0">
                <a:solidFill>
                  <a:srgbClr val="FF0000"/>
                </a:solidFill>
                <a:ea typeface="Times New Roman"/>
                <a:cs typeface="Times New Roman"/>
              </a:rPr>
              <a:t>A list should be created of risks that employees need to be aware of in the workplace. This will help them know what to report.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should be posted in case problems are identified?</a:t>
            </a:r>
          </a:p>
          <a:p>
            <a:pPr marL="690563" lvl="0">
              <a:lnSpc>
                <a:spcPct val="115000"/>
              </a:lnSpc>
              <a:spcBef>
                <a:spcPts val="0"/>
              </a:spcBef>
              <a:spcAft>
                <a:spcPts val="0"/>
              </a:spcAft>
              <a:buFont typeface="+mj-lt"/>
              <a:buAutoNum type="alphaLcParenR"/>
            </a:pPr>
            <a:r>
              <a:rPr lang="en-US" dirty="0">
                <a:ea typeface="Times New Roman"/>
                <a:cs typeface="Times New Roman"/>
              </a:rPr>
              <a:t>Rules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Emergency contact information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Meeting places</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Emergency contact information should be posted. It is included in the list of risks that employees need to report.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70786833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message does it send when leaders ignore safety rules?</a:t>
            </a:r>
          </a:p>
          <a:p>
            <a:pPr marL="690563" lvl="0">
              <a:lnSpc>
                <a:spcPct val="115000"/>
              </a:lnSpc>
              <a:spcBef>
                <a:spcPts val="0"/>
              </a:spcBef>
              <a:spcAft>
                <a:spcPts val="0"/>
              </a:spcAft>
              <a:buFont typeface="+mj-lt"/>
              <a:buAutoNum type="alphaLcParenR"/>
            </a:pPr>
            <a:r>
              <a:rPr lang="en-US" dirty="0">
                <a:ea typeface="Times New Roman"/>
                <a:cs typeface="Times New Roman"/>
              </a:rPr>
              <a:t>No one</a:t>
            </a:r>
          </a:p>
          <a:p>
            <a:pPr marL="690563" lvl="0">
              <a:lnSpc>
                <a:spcPct val="115000"/>
              </a:lnSpc>
              <a:spcBef>
                <a:spcPts val="0"/>
              </a:spcBef>
              <a:spcAft>
                <a:spcPts val="0"/>
              </a:spcAft>
              <a:buFont typeface="+mj-lt"/>
              <a:buAutoNum type="alphaLcParenR"/>
            </a:pPr>
            <a:r>
              <a:rPr lang="en-US" dirty="0">
                <a:ea typeface="Times New Roman"/>
                <a:cs typeface="Times New Roman"/>
              </a:rPr>
              <a:t>The attendees</a:t>
            </a:r>
          </a:p>
          <a:p>
            <a:pPr marL="690563" lvl="0">
              <a:lnSpc>
                <a:spcPct val="115000"/>
              </a:lnSpc>
              <a:spcBef>
                <a:spcPts val="0"/>
              </a:spcBef>
              <a:spcAft>
                <a:spcPts val="0"/>
              </a:spcAft>
              <a:buFont typeface="+mj-lt"/>
              <a:buAutoNum type="alphaLcParenR"/>
            </a:pPr>
            <a:r>
              <a:rPr lang="en-US" dirty="0">
                <a:ea typeface="Times New Roman"/>
                <a:cs typeface="Times New Roman"/>
              </a:rPr>
              <a:t>You</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The rules are not important</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Leaders who do not follow safety rules give the impression that the rules are not important. They are not leading by example.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allows employees to choose if the workplace is safe?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Stop work authority </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OSHA</a:t>
            </a:r>
          </a:p>
          <a:p>
            <a:pPr marL="690563" lvl="0">
              <a:lnSpc>
                <a:spcPct val="115000"/>
              </a:lnSpc>
              <a:spcBef>
                <a:spcPts val="0"/>
              </a:spcBef>
              <a:spcAft>
                <a:spcPts val="0"/>
              </a:spcAft>
              <a:buFont typeface="+mj-lt"/>
              <a:buAutoNum type="alphaLcParenR"/>
            </a:pPr>
            <a:r>
              <a:rPr lang="en-US" dirty="0">
                <a:ea typeface="Times New Roman"/>
                <a:cs typeface="Times New Roman"/>
              </a:rPr>
              <a:t>Consequence scale</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Stop work authority provides employees with the ability to determine if work is safe. They are allowed to stop working when they determine it is not safe.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42995301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8768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Who determines the appropriate precautions?</a:t>
            </a:r>
          </a:p>
          <a:p>
            <a:pPr marL="685800" lvl="0" indent="-347663">
              <a:lnSpc>
                <a:spcPct val="115000"/>
              </a:lnSpc>
              <a:spcBef>
                <a:spcPts val="0"/>
              </a:spcBef>
              <a:spcAft>
                <a:spcPts val="0"/>
              </a:spcAft>
              <a:buFont typeface="+mj-lt"/>
              <a:buAutoNum type="alphaLcParenR"/>
              <a:tabLst>
                <a:tab pos="457200" algn="l"/>
              </a:tabLst>
            </a:pPr>
            <a:r>
              <a:rPr lang="en-US" dirty="0">
                <a:ea typeface="Times New Roman"/>
                <a:cs typeface="Times New Roman"/>
              </a:rPr>
              <a:t>General risk</a:t>
            </a:r>
          </a:p>
          <a:p>
            <a:pPr marL="685800" lvl="0" indent="-347663">
              <a:lnSpc>
                <a:spcPct val="115000"/>
              </a:lnSpc>
              <a:spcBef>
                <a:spcPts val="0"/>
              </a:spcBef>
              <a:spcAft>
                <a:spcPts val="0"/>
              </a:spcAft>
              <a:buFont typeface="+mj-lt"/>
              <a:buAutoNum type="alphaLcParenR"/>
              <a:tabLst>
                <a:tab pos="457200" algn="l"/>
              </a:tabLst>
            </a:pPr>
            <a:r>
              <a:rPr lang="en-US" dirty="0">
                <a:solidFill>
                  <a:srgbClr val="FF0000"/>
                </a:solidFill>
                <a:ea typeface="Times New Roman"/>
                <a:cs typeface="Times New Roman"/>
              </a:rPr>
              <a:t>Company risks</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tabLst>
                <a:tab pos="457200" algn="l"/>
              </a:tabLst>
            </a:pPr>
            <a:r>
              <a:rPr lang="en-US" dirty="0">
                <a:ea typeface="Times New Roman"/>
                <a:cs typeface="Times New Roman"/>
              </a:rPr>
              <a:t>Employee handbook</a:t>
            </a:r>
          </a:p>
          <a:p>
            <a:pPr marL="685800" lvl="0" indent="-347663">
              <a:lnSpc>
                <a:spcPct val="115000"/>
              </a:lnSpc>
              <a:spcBef>
                <a:spcPts val="0"/>
              </a:spcBef>
              <a:spcAft>
                <a:spcPts val="1000"/>
              </a:spcAft>
              <a:buFont typeface="+mj-lt"/>
              <a:buAutoNum type="alphaLcParenR"/>
              <a:tabLst>
                <a:tab pos="457200" algn="l"/>
              </a:tabLst>
            </a:pPr>
            <a:r>
              <a:rPr lang="en-US" dirty="0">
                <a:ea typeface="Times New Roman"/>
                <a:cs typeface="Times New Roman"/>
              </a:rPr>
              <a:t>Minute taker</a:t>
            </a:r>
          </a:p>
          <a:p>
            <a:pPr marL="347663" marR="0" indent="-4763">
              <a:lnSpc>
                <a:spcPct val="115000"/>
              </a:lnSpc>
              <a:spcBef>
                <a:spcPts val="0"/>
              </a:spcBef>
              <a:spcAft>
                <a:spcPts val="1000"/>
              </a:spcAft>
            </a:pPr>
            <a:r>
              <a:rPr lang="en-US" dirty="0">
                <a:solidFill>
                  <a:srgbClr val="FF0000"/>
                </a:solidFill>
                <a:ea typeface="Times New Roman"/>
                <a:cs typeface="Times New Roman"/>
              </a:rPr>
              <a:t>There are common risks and precautions. The unique risks of the company will determine the appropriate precautions.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Not a common safety precaution?</a:t>
            </a:r>
          </a:p>
          <a:p>
            <a:pPr marL="685800" lvl="0" indent="-347663">
              <a:lnSpc>
                <a:spcPct val="115000"/>
              </a:lnSpc>
              <a:spcBef>
                <a:spcPts val="0"/>
              </a:spcBef>
              <a:spcAft>
                <a:spcPts val="0"/>
              </a:spcAft>
              <a:buFont typeface="+mj-lt"/>
              <a:buAutoNum type="alphaLcParenR"/>
              <a:tabLst>
                <a:tab pos="457200" algn="l"/>
              </a:tabLst>
            </a:pPr>
            <a:r>
              <a:rPr lang="en-US" dirty="0">
                <a:ea typeface="Times New Roman"/>
                <a:cs typeface="Times New Roman"/>
              </a:rPr>
              <a:t>Fire alarm</a:t>
            </a:r>
          </a:p>
          <a:p>
            <a:pPr marL="685800" lvl="0" indent="-347663">
              <a:lnSpc>
                <a:spcPct val="115000"/>
              </a:lnSpc>
              <a:spcBef>
                <a:spcPts val="0"/>
              </a:spcBef>
              <a:spcAft>
                <a:spcPts val="0"/>
              </a:spcAft>
              <a:buFont typeface="+mj-lt"/>
              <a:buAutoNum type="alphaLcParenR"/>
              <a:tabLst>
                <a:tab pos="457200" algn="l"/>
              </a:tabLst>
            </a:pPr>
            <a:r>
              <a:rPr lang="en-US" dirty="0">
                <a:ea typeface="Times New Roman"/>
                <a:cs typeface="Times New Roman"/>
              </a:rPr>
              <a:t>Security</a:t>
            </a:r>
          </a:p>
          <a:p>
            <a:pPr marL="685800" lvl="0" indent="-347663">
              <a:lnSpc>
                <a:spcPct val="115000"/>
              </a:lnSpc>
              <a:spcBef>
                <a:spcPts val="0"/>
              </a:spcBef>
              <a:spcAft>
                <a:spcPts val="0"/>
              </a:spcAft>
              <a:buFont typeface="+mj-lt"/>
              <a:buAutoNum type="alphaLcParenR"/>
              <a:tabLst>
                <a:tab pos="457200" algn="l"/>
              </a:tabLst>
            </a:pPr>
            <a:r>
              <a:rPr lang="en-US" dirty="0">
                <a:solidFill>
                  <a:srgbClr val="FF0000"/>
                </a:solidFill>
                <a:ea typeface="Times New Roman"/>
                <a:cs typeface="Times New Roman"/>
              </a:rPr>
              <a:t>Clean room </a:t>
            </a:r>
            <a:endParaRPr lang="en-US" dirty="0">
              <a:ea typeface="Times New Roman"/>
              <a:cs typeface="Times New Roman"/>
            </a:endParaRPr>
          </a:p>
          <a:p>
            <a:pPr marL="685800" lvl="0" indent="-347663">
              <a:lnSpc>
                <a:spcPct val="115000"/>
              </a:lnSpc>
              <a:spcBef>
                <a:spcPts val="0"/>
              </a:spcBef>
              <a:spcAft>
                <a:spcPts val="1000"/>
              </a:spcAft>
              <a:buFont typeface="+mj-lt"/>
              <a:buAutoNum type="alphaLcParenR"/>
              <a:tabLst>
                <a:tab pos="457200" algn="l"/>
              </a:tabLst>
            </a:pPr>
            <a:r>
              <a:rPr lang="en-US" dirty="0">
                <a:ea typeface="Times New Roman"/>
                <a:cs typeface="Times New Roman"/>
              </a:rPr>
              <a:t>Safety equipment</a:t>
            </a:r>
          </a:p>
          <a:p>
            <a:pPr marL="347663" marR="0" indent="-4763">
              <a:lnSpc>
                <a:spcPct val="115000"/>
              </a:lnSpc>
              <a:spcBef>
                <a:spcPts val="0"/>
              </a:spcBef>
              <a:spcAft>
                <a:spcPts val="1000"/>
              </a:spcAft>
            </a:pPr>
            <a:r>
              <a:rPr lang="en-US" dirty="0">
                <a:solidFill>
                  <a:srgbClr val="FF0000"/>
                </a:solidFill>
                <a:ea typeface="Times New Roman"/>
                <a:cs typeface="Times New Roman"/>
              </a:rPr>
              <a:t>Clean rooms are not common to most companies. The other answers are common safety precautions.</a:t>
            </a:r>
            <a:endParaRPr lang="en-US" dirty="0">
              <a:ea typeface="Times New Roman"/>
              <a:cs typeface="Times New Roman"/>
            </a:endParaRPr>
          </a:p>
        </p:txBody>
      </p:sp>
    </p:spTree>
    <p:extLst>
      <p:ext uri="{BB962C8B-B14F-4D97-AF65-F5344CB8AC3E}">
        <p14:creationId xmlns:p14="http://schemas.microsoft.com/office/powerpoint/2010/main" val="261075749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0292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is necessary for communicating risks and precautions?</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Create a plan</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Talk with employees</a:t>
            </a:r>
          </a:p>
          <a:p>
            <a:pPr marL="681038" lvl="0">
              <a:lnSpc>
                <a:spcPct val="115000"/>
              </a:lnSpc>
              <a:spcBef>
                <a:spcPts val="0"/>
              </a:spcBef>
              <a:spcAft>
                <a:spcPts val="0"/>
              </a:spcAft>
              <a:buFont typeface="+mj-lt"/>
              <a:buAutoNum type="alphaLcParenR"/>
            </a:pPr>
            <a:r>
              <a:rPr lang="en-US" dirty="0">
                <a:ea typeface="Times New Roman"/>
                <a:cs typeface="Times New Roman"/>
              </a:rPr>
              <a:t>Send memos</a:t>
            </a:r>
          </a:p>
          <a:p>
            <a:pPr marL="681038"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Risks and precautions need to be communicated. This requires creating a plan of communication.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necessary when considering the audience?</a:t>
            </a:r>
          </a:p>
          <a:p>
            <a:pPr marL="681038" lvl="0">
              <a:lnSpc>
                <a:spcPct val="115000"/>
              </a:lnSpc>
              <a:spcBef>
                <a:spcPts val="0"/>
              </a:spcBef>
              <a:spcAft>
                <a:spcPts val="0"/>
              </a:spcAft>
              <a:buFont typeface="+mj-lt"/>
              <a:buAutoNum type="alphaLcParenR"/>
            </a:pPr>
            <a:r>
              <a:rPr lang="en-US" dirty="0">
                <a:ea typeface="Times New Roman"/>
                <a:cs typeface="Times New Roman"/>
              </a:rPr>
              <a:t>Timing</a:t>
            </a:r>
          </a:p>
          <a:p>
            <a:pPr marL="681038" lvl="0">
              <a:lnSpc>
                <a:spcPct val="115000"/>
              </a:lnSpc>
              <a:spcBef>
                <a:spcPts val="0"/>
              </a:spcBef>
              <a:spcAft>
                <a:spcPts val="0"/>
              </a:spcAft>
              <a:buFont typeface="+mj-lt"/>
              <a:buAutoNum type="alphaLcParenR"/>
            </a:pPr>
            <a:r>
              <a:rPr lang="en-US" dirty="0">
                <a:ea typeface="Times New Roman"/>
                <a:cs typeface="Times New Roman"/>
              </a:rPr>
              <a:t>Location</a:t>
            </a:r>
          </a:p>
          <a:p>
            <a:pPr marL="681038" lvl="0">
              <a:lnSpc>
                <a:spcPct val="115000"/>
              </a:lnSpc>
              <a:spcBef>
                <a:spcPts val="0"/>
              </a:spcBef>
              <a:spcAft>
                <a:spcPts val="0"/>
              </a:spcAft>
              <a:buFont typeface="+mj-lt"/>
              <a:buAutoNum type="alphaLcParenR"/>
            </a:pPr>
            <a:r>
              <a:rPr lang="en-US" dirty="0">
                <a:ea typeface="Times New Roman"/>
                <a:cs typeface="Times New Roman"/>
              </a:rPr>
              <a:t>Communication</a:t>
            </a:r>
          </a:p>
          <a:p>
            <a:pPr marL="6810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Barriers to communication</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 audience needs to be considered when planning communication. Communication barriers for the audience should be considered.</a:t>
            </a:r>
            <a:endParaRPr lang="en-US" dirty="0">
              <a:ea typeface="Times New Roman"/>
              <a:cs typeface="Times New Roman"/>
            </a:endParaRPr>
          </a:p>
          <a:p>
            <a:pPr>
              <a:lnSpc>
                <a:spcPct val="115000"/>
              </a:lnSpc>
              <a:spcBef>
                <a:spcPts val="0"/>
              </a:spcBef>
              <a:spcAft>
                <a:spcPts val="0"/>
              </a:spcAft>
            </a:pPr>
            <a:br>
              <a:rPr lang="en-US" dirty="0">
                <a:ea typeface="Times New Roman"/>
                <a:cs typeface="Times New Roman"/>
              </a:rPr>
            </a:br>
            <a:r>
              <a:rPr lang="en-US" dirty="0">
                <a:ea typeface="Times New Roman"/>
                <a:cs typeface="Times New Roman"/>
              </a:rPr>
              <a:t> </a:t>
            </a:r>
          </a:p>
        </p:txBody>
      </p:sp>
    </p:spTree>
    <p:extLst>
      <p:ext uri="{BB962C8B-B14F-4D97-AF65-F5344CB8AC3E}">
        <p14:creationId xmlns:p14="http://schemas.microsoft.com/office/powerpoint/2010/main" val="32361353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Why did Jake ignore the safety standards?</a:t>
            </a:r>
          </a:p>
          <a:p>
            <a:pPr marL="690563" lvl="0">
              <a:lnSpc>
                <a:spcPct val="115000"/>
              </a:lnSpc>
              <a:spcBef>
                <a:spcPts val="0"/>
              </a:spcBef>
              <a:spcAft>
                <a:spcPts val="0"/>
              </a:spcAft>
              <a:buFont typeface="+mj-lt"/>
              <a:buAutoNum type="alphaLcParenR"/>
            </a:pPr>
            <a:r>
              <a:rPr lang="en-US" dirty="0">
                <a:ea typeface="Times New Roman"/>
                <a:cs typeface="Times New Roman"/>
              </a:rPr>
              <a:t>He did not like them</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He was in a hurry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They were not available</a:t>
            </a:r>
          </a:p>
          <a:p>
            <a:pPr marL="690563" lvl="0">
              <a:lnSpc>
                <a:spcPct val="115000"/>
              </a:lnSpc>
              <a:spcBef>
                <a:spcPts val="0"/>
              </a:spcBef>
              <a:spcAft>
                <a:spcPts val="1000"/>
              </a:spcAft>
              <a:buFont typeface="+mj-lt"/>
              <a:buAutoNum type="alphaLcParenR"/>
            </a:pPr>
            <a:r>
              <a:rPr lang="en-US" dirty="0">
                <a:ea typeface="Times New Roman"/>
                <a:cs typeface="Times New Roman"/>
              </a:rPr>
              <a:t>He did not ignore them</a:t>
            </a:r>
          </a:p>
          <a:p>
            <a:pPr marL="347663" marR="0" indent="-4763">
              <a:lnSpc>
                <a:spcPct val="115000"/>
              </a:lnSpc>
              <a:spcBef>
                <a:spcPts val="0"/>
              </a:spcBef>
              <a:spcAft>
                <a:spcPts val="1000"/>
              </a:spcAft>
            </a:pPr>
            <a:r>
              <a:rPr lang="en-US" dirty="0">
                <a:solidFill>
                  <a:srgbClr val="FF0000"/>
                </a:solidFill>
                <a:ea typeface="Times New Roman"/>
                <a:cs typeface="Times New Roman"/>
              </a:rPr>
              <a:t>Jake ignored the safety standards. He did this because he was in a hurry.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safety precaution did the injured employee ignore?</a:t>
            </a:r>
          </a:p>
          <a:p>
            <a:pPr marL="690563" lvl="0">
              <a:lnSpc>
                <a:spcPct val="115000"/>
              </a:lnSpc>
              <a:spcBef>
                <a:spcPts val="0"/>
              </a:spcBef>
              <a:spcAft>
                <a:spcPts val="0"/>
              </a:spcAft>
              <a:buFont typeface="+mj-lt"/>
              <a:buAutoNum type="alphaLcParenR"/>
            </a:pPr>
            <a:r>
              <a:rPr lang="en-US" dirty="0">
                <a:ea typeface="Times New Roman"/>
                <a:cs typeface="Times New Roman"/>
              </a:rPr>
              <a:t>Wear glasses</a:t>
            </a:r>
          </a:p>
          <a:p>
            <a:pPr marL="690563" lvl="0">
              <a:lnSpc>
                <a:spcPct val="115000"/>
              </a:lnSpc>
              <a:spcBef>
                <a:spcPts val="0"/>
              </a:spcBef>
              <a:spcAft>
                <a:spcPts val="0"/>
              </a:spcAft>
              <a:buFont typeface="+mj-lt"/>
              <a:buAutoNum type="alphaLcParenR"/>
            </a:pPr>
            <a:r>
              <a:rPr lang="en-US" dirty="0">
                <a:ea typeface="Times New Roman"/>
                <a:cs typeface="Times New Roman"/>
              </a:rPr>
              <a:t>Wear an apron</a:t>
            </a:r>
          </a:p>
          <a:p>
            <a:pPr marL="690563" lvl="0">
              <a:lnSpc>
                <a:spcPct val="115000"/>
              </a:lnSpc>
              <a:spcBef>
                <a:spcPts val="0"/>
              </a:spcBef>
              <a:spcAft>
                <a:spcPts val="0"/>
              </a:spcAft>
              <a:buFont typeface="+mj-lt"/>
              <a:buAutoNum type="alphaLcParenR"/>
            </a:pPr>
            <a:r>
              <a:rPr lang="en-US" dirty="0">
                <a:ea typeface="Times New Roman"/>
                <a:cs typeface="Times New Roman"/>
              </a:rPr>
              <a:t>Use proper ergonomics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Cover her hair</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 employee did not cover her hair. It was caught in the polish wheel.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9340611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Autofit/>
          </a:bodyPr>
          <a:lstStyle/>
          <a:p>
            <a:r>
              <a:rPr lang="en-US" dirty="0"/>
              <a:t>Module Six: Tracking and Updating Control Measures</a:t>
            </a:r>
          </a:p>
        </p:txBody>
      </p:sp>
      <p:sp>
        <p:nvSpPr>
          <p:cNvPr id="2867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mj-lt"/>
                <a:ea typeface="Times New Roman"/>
                <a:cs typeface="Times New Roman"/>
              </a:rPr>
              <a:t>In God we trust; all others bring data.</a:t>
            </a:r>
            <a:endParaRPr lang="en-US" dirty="0">
              <a:latin typeface="+mj-lt"/>
              <a:ea typeface="Times New Roman"/>
              <a:cs typeface="Times New Roman"/>
            </a:endParaRPr>
          </a:p>
          <a:p>
            <a:pPr algn="ctr">
              <a:spcBef>
                <a:spcPts val="0"/>
              </a:spcBef>
              <a:spcAft>
                <a:spcPts val="1000"/>
              </a:spcAft>
            </a:pPr>
            <a:br>
              <a:rPr lang="en-US" dirty="0">
                <a:latin typeface="+mj-lt"/>
                <a:ea typeface="Times New Roman"/>
                <a:cs typeface="Times New Roman"/>
              </a:rPr>
            </a:br>
            <a:r>
              <a:rPr lang="en-US" b="1" i="1" dirty="0">
                <a:latin typeface="+mj-lt"/>
                <a:ea typeface="Times New Roman"/>
                <a:cs typeface="Times New Roman"/>
              </a:rPr>
              <a:t>W. Edwards Deming</a:t>
            </a:r>
            <a:endParaRPr lang="en-US" dirty="0">
              <a:latin typeface="+mj-lt"/>
              <a:ea typeface="Times New Roman"/>
              <a:cs typeface="Times New Roman"/>
            </a:endParaRPr>
          </a:p>
          <a:p>
            <a:endParaRPr lang="en-US" dirty="0">
              <a:latin typeface="+mj-lt"/>
            </a:endParaRPr>
          </a:p>
        </p:txBody>
      </p:sp>
      <p:sp>
        <p:nvSpPr>
          <p:cNvPr id="28675" name="Content Placeholder 2"/>
          <p:cNvSpPr>
            <a:spLocks noGrp="1"/>
          </p:cNvSpPr>
          <p:nvPr>
            <p:ph type="body" sz="quarter" idx="11"/>
          </p:nvPr>
        </p:nvSpPr>
        <p:spPr/>
        <p:txBody>
          <a:bodyPr>
            <a:normAutofit fontScale="85000" lnSpcReduction="10000"/>
          </a:bodyPr>
          <a:lstStyle/>
          <a:p>
            <a:pPr>
              <a:lnSpc>
                <a:spcPct val="115000"/>
              </a:lnSpc>
              <a:spcBef>
                <a:spcPts val="0"/>
              </a:spcBef>
              <a:spcAft>
                <a:spcPts val="1000"/>
              </a:spcAft>
            </a:pPr>
            <a:r>
              <a:rPr lang="en-US" dirty="0">
                <a:ea typeface="Times New Roman"/>
                <a:cs typeface="Times New Roman"/>
              </a:rPr>
              <a:t>Control measures are essential to risk management. The risk assessment allows you to effectively track control measures. By tracking control measures, you will be able to update them as necessary. Updated control measures ensure that the work environment is safe for everyone and that it remains safe as changes occur within the organization. </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6908446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DF8D639A-BCA4-4663-A247-CFDCFFCDD9E5}"/>
              </a:ext>
            </a:extLst>
          </p:cNvPr>
          <p:cNvSpPr>
            <a:spLocks noGrp="1"/>
          </p:cNvSpPr>
          <p:nvPr>
            <p:ph sz="quarter" idx="11"/>
          </p:nvPr>
        </p:nvSpPr>
        <p:spPr/>
        <p:txBody>
          <a:bodyPr/>
          <a:lstStyle/>
          <a:p>
            <a:endParaRPr lang="en-US"/>
          </a:p>
        </p:txBody>
      </p:sp>
      <p:sp>
        <p:nvSpPr>
          <p:cNvPr id="29698" name="Title 1"/>
          <p:cNvSpPr>
            <a:spLocks noGrp="1"/>
          </p:cNvSpPr>
          <p:nvPr>
            <p:ph type="title"/>
          </p:nvPr>
        </p:nvSpPr>
        <p:spPr/>
        <p:txBody>
          <a:bodyPr/>
          <a:lstStyle/>
          <a:p>
            <a:r>
              <a:rPr lang="en-US" dirty="0"/>
              <a:t>What Is a Control Measure?</a:t>
            </a:r>
          </a:p>
        </p:txBody>
      </p:sp>
      <p:grpSp>
        <p:nvGrpSpPr>
          <p:cNvPr id="3" name="Group 2">
            <a:extLst>
              <a:ext uri="{FF2B5EF4-FFF2-40B4-BE49-F238E27FC236}">
                <a16:creationId xmlns:a16="http://schemas.microsoft.com/office/drawing/2014/main" id="{BE617F49-79E6-4D6D-8F6D-1F1CE229069A}"/>
              </a:ext>
            </a:extLst>
          </p:cNvPr>
          <p:cNvGrpSpPr/>
          <p:nvPr/>
        </p:nvGrpSpPr>
        <p:grpSpPr>
          <a:xfrm>
            <a:off x="457200" y="2191543"/>
            <a:ext cx="8229598" cy="3343276"/>
            <a:chOff x="457200" y="2191543"/>
            <a:chExt cx="8229598" cy="3343276"/>
          </a:xfrm>
        </p:grpSpPr>
        <p:sp>
          <p:nvSpPr>
            <p:cNvPr id="4" name="Freeform: Shape 3">
              <a:extLst>
                <a:ext uri="{FF2B5EF4-FFF2-40B4-BE49-F238E27FC236}">
                  <a16:creationId xmlns:a16="http://schemas.microsoft.com/office/drawing/2014/main" id="{FBF9D2EA-130D-45E4-BDBC-C3243FE84EDE}"/>
                </a:ext>
              </a:extLst>
            </p:cNvPr>
            <p:cNvSpPr/>
            <p:nvPr/>
          </p:nvSpPr>
          <p:spPr>
            <a:xfrm>
              <a:off x="457200"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Eliminate</a:t>
              </a:r>
            </a:p>
          </p:txBody>
        </p:sp>
        <p:sp>
          <p:nvSpPr>
            <p:cNvPr id="5" name="Freeform: Shape 4">
              <a:extLst>
                <a:ext uri="{FF2B5EF4-FFF2-40B4-BE49-F238E27FC236}">
                  <a16:creationId xmlns:a16="http://schemas.microsoft.com/office/drawing/2014/main" id="{5D58DCFF-4EB5-4859-A335-EFC750D033EE}"/>
                </a:ext>
              </a:extLst>
            </p:cNvPr>
            <p:cNvSpPr/>
            <p:nvPr/>
          </p:nvSpPr>
          <p:spPr>
            <a:xfrm>
              <a:off x="3286125"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2">
                <a:hueOff val="936304"/>
                <a:satOff val="-1168"/>
                <a:lumOff val="275"/>
                <a:alphaOff val="0"/>
              </a:schemeClr>
            </a:fillRef>
            <a:effectRef idx="0">
              <a:schemeClr val="accent2">
                <a:hueOff val="936304"/>
                <a:satOff val="-1168"/>
                <a:lumOff val="275"/>
                <a:alphaOff val="0"/>
              </a:schemeClr>
            </a:effectRef>
            <a:fontRef idx="minor">
              <a:schemeClr val="lt1"/>
            </a:fontRef>
          </p:style>
          <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Substitute</a:t>
              </a:r>
            </a:p>
          </p:txBody>
        </p:sp>
        <p:sp>
          <p:nvSpPr>
            <p:cNvPr id="6" name="Freeform: Shape 5">
              <a:extLst>
                <a:ext uri="{FF2B5EF4-FFF2-40B4-BE49-F238E27FC236}">
                  <a16:creationId xmlns:a16="http://schemas.microsoft.com/office/drawing/2014/main" id="{BFC19373-123F-4AB5-8D57-8C50AFDAF898}"/>
                </a:ext>
              </a:extLst>
            </p:cNvPr>
            <p:cNvSpPr/>
            <p:nvPr/>
          </p:nvSpPr>
          <p:spPr>
            <a:xfrm>
              <a:off x="6115049"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2">
                <a:hueOff val="1872608"/>
                <a:satOff val="-2336"/>
                <a:lumOff val="549"/>
                <a:alphaOff val="0"/>
              </a:schemeClr>
            </a:fillRef>
            <a:effectRef idx="0">
              <a:schemeClr val="accent2">
                <a:hueOff val="1872608"/>
                <a:satOff val="-2336"/>
                <a:lumOff val="549"/>
                <a:alphaOff val="0"/>
              </a:schemeClr>
            </a:effectRef>
            <a:fontRef idx="minor">
              <a:schemeClr val="lt1"/>
            </a:fontRef>
          </p:style>
          <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Isolate</a:t>
              </a:r>
            </a:p>
          </p:txBody>
        </p:sp>
        <p:sp>
          <p:nvSpPr>
            <p:cNvPr id="7" name="Freeform: Shape 6">
              <a:extLst>
                <a:ext uri="{FF2B5EF4-FFF2-40B4-BE49-F238E27FC236}">
                  <a16:creationId xmlns:a16="http://schemas.microsoft.com/office/drawing/2014/main" id="{55FBA12A-3C0C-47FC-B7EC-16E638D631CE}"/>
                </a:ext>
              </a:extLst>
            </p:cNvPr>
            <p:cNvSpPr/>
            <p:nvPr/>
          </p:nvSpPr>
          <p:spPr>
            <a:xfrm>
              <a:off x="457200"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2">
                <a:hueOff val="2808911"/>
                <a:satOff val="-3503"/>
                <a:lumOff val="824"/>
                <a:alphaOff val="0"/>
              </a:schemeClr>
            </a:fillRef>
            <a:effectRef idx="0">
              <a:schemeClr val="accent2">
                <a:hueOff val="2808911"/>
                <a:satOff val="-3503"/>
                <a:lumOff val="824"/>
                <a:alphaOff val="0"/>
              </a:schemeClr>
            </a:effectRef>
            <a:fontRef idx="minor">
              <a:schemeClr val="lt1"/>
            </a:fontRef>
          </p:style>
          <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Engineered controls</a:t>
              </a:r>
            </a:p>
          </p:txBody>
        </p:sp>
        <p:sp>
          <p:nvSpPr>
            <p:cNvPr id="8" name="Freeform: Shape 7">
              <a:extLst>
                <a:ext uri="{FF2B5EF4-FFF2-40B4-BE49-F238E27FC236}">
                  <a16:creationId xmlns:a16="http://schemas.microsoft.com/office/drawing/2014/main" id="{43C46557-3DCA-4E62-9CEA-F5F5C0038003}"/>
                </a:ext>
              </a:extLst>
            </p:cNvPr>
            <p:cNvSpPr/>
            <p:nvPr/>
          </p:nvSpPr>
          <p:spPr>
            <a:xfrm>
              <a:off x="3286125"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2">
                <a:hueOff val="3745215"/>
                <a:satOff val="-4671"/>
                <a:lumOff val="1098"/>
                <a:alphaOff val="0"/>
              </a:schemeClr>
            </a:fillRef>
            <a:effectRef idx="0">
              <a:schemeClr val="accent2">
                <a:hueOff val="3745215"/>
                <a:satOff val="-4671"/>
                <a:lumOff val="1098"/>
                <a:alphaOff val="0"/>
              </a:schemeClr>
            </a:effectRef>
            <a:fontRef idx="minor">
              <a:schemeClr val="lt1"/>
            </a:fontRef>
          </p:style>
          <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Administrative controls</a:t>
              </a:r>
            </a:p>
          </p:txBody>
        </p:sp>
        <p:sp>
          <p:nvSpPr>
            <p:cNvPr id="9" name="Freeform: Shape 8">
              <a:extLst>
                <a:ext uri="{FF2B5EF4-FFF2-40B4-BE49-F238E27FC236}">
                  <a16:creationId xmlns:a16="http://schemas.microsoft.com/office/drawing/2014/main" id="{5AB586D8-BA84-45FC-9A09-ECF0439D25C3}"/>
                </a:ext>
              </a:extLst>
            </p:cNvPr>
            <p:cNvSpPr/>
            <p:nvPr/>
          </p:nvSpPr>
          <p:spPr>
            <a:xfrm>
              <a:off x="6115049"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Protective equipment</a:t>
              </a:r>
            </a:p>
          </p:txBody>
        </p:sp>
      </p:gr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DFAD789E-1C4A-4030-A700-25E7647AA081}"/>
              </a:ext>
            </a:extLst>
          </p:cNvPr>
          <p:cNvSpPr>
            <a:spLocks noGrp="1"/>
          </p:cNvSpPr>
          <p:nvPr>
            <p:ph sz="quarter" idx="11"/>
          </p:nvPr>
        </p:nvSpPr>
        <p:spPr/>
        <p:txBody>
          <a:bodyPr/>
          <a:lstStyle/>
          <a:p>
            <a:endParaRPr lang="en-US"/>
          </a:p>
        </p:txBody>
      </p:sp>
      <p:sp>
        <p:nvSpPr>
          <p:cNvPr id="30722" name="Title 1"/>
          <p:cNvSpPr>
            <a:spLocks noGrp="1"/>
          </p:cNvSpPr>
          <p:nvPr>
            <p:ph type="title"/>
          </p:nvPr>
        </p:nvSpPr>
        <p:spPr/>
        <p:txBody>
          <a:bodyPr/>
          <a:lstStyle/>
          <a:p>
            <a:r>
              <a:rPr lang="en-US" dirty="0"/>
              <a:t>Your Business Procedures</a:t>
            </a:r>
          </a:p>
        </p:txBody>
      </p:sp>
      <p:grpSp>
        <p:nvGrpSpPr>
          <p:cNvPr id="3" name="Group 2">
            <a:extLst>
              <a:ext uri="{FF2B5EF4-FFF2-40B4-BE49-F238E27FC236}">
                <a16:creationId xmlns:a16="http://schemas.microsoft.com/office/drawing/2014/main" id="{D9B44C57-F5CF-41FD-AA79-B6CFB4E35BF5}"/>
              </a:ext>
            </a:extLst>
          </p:cNvPr>
          <p:cNvGrpSpPr/>
          <p:nvPr/>
        </p:nvGrpSpPr>
        <p:grpSpPr>
          <a:xfrm>
            <a:off x="457777" y="1600200"/>
            <a:ext cx="8228444" cy="4525962"/>
            <a:chOff x="457777" y="1600200"/>
            <a:chExt cx="8228444" cy="4525962"/>
          </a:xfrm>
        </p:grpSpPr>
        <p:sp>
          <p:nvSpPr>
            <p:cNvPr id="4" name="Arrow: Right 3">
              <a:extLst>
                <a:ext uri="{FF2B5EF4-FFF2-40B4-BE49-F238E27FC236}">
                  <a16:creationId xmlns:a16="http://schemas.microsoft.com/office/drawing/2014/main" id="{A04C0A80-EC32-4045-8534-1C4EA63599DE}"/>
                </a:ext>
              </a:extLst>
            </p:cNvPr>
            <p:cNvSpPr/>
            <p:nvPr/>
          </p:nvSpPr>
          <p:spPr>
            <a:xfrm>
              <a:off x="5850867" y="1600200"/>
              <a:ext cx="2835354" cy="1414363"/>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50217D69-0531-454A-BF5B-921145CE9A79}"/>
                </a:ext>
              </a:extLst>
            </p:cNvPr>
            <p:cNvSpPr/>
            <p:nvPr/>
          </p:nvSpPr>
          <p:spPr>
            <a:xfrm>
              <a:off x="457777" y="1600200"/>
              <a:ext cx="5393089" cy="1414363"/>
            </a:xfrm>
            <a:custGeom>
              <a:avLst/>
              <a:gdLst>
                <a:gd name="connsiteX0" fmla="*/ 0 w 5393089"/>
                <a:gd name="connsiteY0" fmla="*/ 235732 h 1414363"/>
                <a:gd name="connsiteX1" fmla="*/ 235732 w 5393089"/>
                <a:gd name="connsiteY1" fmla="*/ 0 h 1414363"/>
                <a:gd name="connsiteX2" fmla="*/ 5157357 w 5393089"/>
                <a:gd name="connsiteY2" fmla="*/ 0 h 1414363"/>
                <a:gd name="connsiteX3" fmla="*/ 5393089 w 5393089"/>
                <a:gd name="connsiteY3" fmla="*/ 235732 h 1414363"/>
                <a:gd name="connsiteX4" fmla="*/ 5393089 w 5393089"/>
                <a:gd name="connsiteY4" fmla="*/ 1178631 h 1414363"/>
                <a:gd name="connsiteX5" fmla="*/ 5157357 w 5393089"/>
                <a:gd name="connsiteY5" fmla="*/ 1414363 h 1414363"/>
                <a:gd name="connsiteX6" fmla="*/ 235732 w 5393089"/>
                <a:gd name="connsiteY6" fmla="*/ 1414363 h 1414363"/>
                <a:gd name="connsiteX7" fmla="*/ 0 w 5393089"/>
                <a:gd name="connsiteY7" fmla="*/ 1178631 h 1414363"/>
                <a:gd name="connsiteX8" fmla="*/ 0 w 539308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3089" h="1414363">
                  <a:moveTo>
                    <a:pt x="0" y="235732"/>
                  </a:moveTo>
                  <a:cubicBezTo>
                    <a:pt x="0" y="105541"/>
                    <a:pt x="105541" y="0"/>
                    <a:pt x="235732" y="0"/>
                  </a:cubicBezTo>
                  <a:lnTo>
                    <a:pt x="5157357" y="0"/>
                  </a:lnTo>
                  <a:cubicBezTo>
                    <a:pt x="5287548" y="0"/>
                    <a:pt x="5393089" y="105541"/>
                    <a:pt x="5393089" y="235732"/>
                  </a:cubicBezTo>
                  <a:lnTo>
                    <a:pt x="5393089" y="1178631"/>
                  </a:lnTo>
                  <a:cubicBezTo>
                    <a:pt x="5393089" y="1308822"/>
                    <a:pt x="5287548" y="1414363"/>
                    <a:pt x="515735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r" defTabSz="1778000">
                <a:lnSpc>
                  <a:spcPct val="90000"/>
                </a:lnSpc>
                <a:spcBef>
                  <a:spcPct val="0"/>
                </a:spcBef>
                <a:spcAft>
                  <a:spcPct val="35000"/>
                </a:spcAft>
                <a:buNone/>
              </a:pPr>
              <a:r>
                <a:rPr lang="en-US" sz="4000" kern="1200" dirty="0"/>
                <a:t>Every business has different needs</a:t>
              </a:r>
            </a:p>
          </p:txBody>
        </p:sp>
        <p:sp>
          <p:nvSpPr>
            <p:cNvPr id="6" name="Arrow: Right 5">
              <a:extLst>
                <a:ext uri="{FF2B5EF4-FFF2-40B4-BE49-F238E27FC236}">
                  <a16:creationId xmlns:a16="http://schemas.microsoft.com/office/drawing/2014/main" id="{7919A0C3-B489-4DC4-9D43-2215C3E6A0DD}"/>
                </a:ext>
              </a:extLst>
            </p:cNvPr>
            <p:cNvSpPr/>
            <p:nvPr/>
          </p:nvSpPr>
          <p:spPr>
            <a:xfrm>
              <a:off x="5850867" y="3155999"/>
              <a:ext cx="2835354" cy="1414363"/>
            </a:xfrm>
            <a:prstGeom prst="rightArrow">
              <a:avLst>
                <a:gd name="adj1" fmla="val 75000"/>
                <a:gd name="adj2" fmla="val 50000"/>
              </a:avLst>
            </a:prstGeom>
          </p:spPr>
          <p:style>
            <a:lnRef idx="2">
              <a:schemeClr val="accent2">
                <a:tint val="40000"/>
                <a:alpha val="90000"/>
                <a:hueOff val="2512910"/>
                <a:satOff val="-2189"/>
                <a:lumOff val="-3"/>
                <a:alphaOff val="0"/>
              </a:schemeClr>
            </a:lnRef>
            <a:fillRef idx="1">
              <a:schemeClr val="accent2">
                <a:tint val="40000"/>
                <a:alpha val="90000"/>
                <a:hueOff val="2512910"/>
                <a:satOff val="-2189"/>
                <a:lumOff val="-3"/>
                <a:alphaOff val="0"/>
              </a:schemeClr>
            </a:fillRef>
            <a:effectRef idx="0">
              <a:schemeClr val="accent2">
                <a:tint val="40000"/>
                <a:alpha val="90000"/>
                <a:hueOff val="2512910"/>
                <a:satOff val="-2189"/>
                <a:lumOff val="-3"/>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D8DF09F7-8A81-4C56-82E5-C84FB1C41AB5}"/>
                </a:ext>
              </a:extLst>
            </p:cNvPr>
            <p:cNvSpPr/>
            <p:nvPr/>
          </p:nvSpPr>
          <p:spPr>
            <a:xfrm>
              <a:off x="457777" y="3155999"/>
              <a:ext cx="5393089" cy="1414363"/>
            </a:xfrm>
            <a:custGeom>
              <a:avLst/>
              <a:gdLst>
                <a:gd name="connsiteX0" fmla="*/ 0 w 5393089"/>
                <a:gd name="connsiteY0" fmla="*/ 235732 h 1414363"/>
                <a:gd name="connsiteX1" fmla="*/ 235732 w 5393089"/>
                <a:gd name="connsiteY1" fmla="*/ 0 h 1414363"/>
                <a:gd name="connsiteX2" fmla="*/ 5157357 w 5393089"/>
                <a:gd name="connsiteY2" fmla="*/ 0 h 1414363"/>
                <a:gd name="connsiteX3" fmla="*/ 5393089 w 5393089"/>
                <a:gd name="connsiteY3" fmla="*/ 235732 h 1414363"/>
                <a:gd name="connsiteX4" fmla="*/ 5393089 w 5393089"/>
                <a:gd name="connsiteY4" fmla="*/ 1178631 h 1414363"/>
                <a:gd name="connsiteX5" fmla="*/ 5157357 w 5393089"/>
                <a:gd name="connsiteY5" fmla="*/ 1414363 h 1414363"/>
                <a:gd name="connsiteX6" fmla="*/ 235732 w 5393089"/>
                <a:gd name="connsiteY6" fmla="*/ 1414363 h 1414363"/>
                <a:gd name="connsiteX7" fmla="*/ 0 w 5393089"/>
                <a:gd name="connsiteY7" fmla="*/ 1178631 h 1414363"/>
                <a:gd name="connsiteX8" fmla="*/ 0 w 539308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3089" h="1414363">
                  <a:moveTo>
                    <a:pt x="0" y="235732"/>
                  </a:moveTo>
                  <a:cubicBezTo>
                    <a:pt x="0" y="105541"/>
                    <a:pt x="105541" y="0"/>
                    <a:pt x="235732" y="0"/>
                  </a:cubicBezTo>
                  <a:lnTo>
                    <a:pt x="5157357" y="0"/>
                  </a:lnTo>
                  <a:cubicBezTo>
                    <a:pt x="5287548" y="0"/>
                    <a:pt x="5393089" y="105541"/>
                    <a:pt x="5393089" y="235732"/>
                  </a:cubicBezTo>
                  <a:lnTo>
                    <a:pt x="5393089" y="1178631"/>
                  </a:lnTo>
                  <a:cubicBezTo>
                    <a:pt x="5393089" y="1308822"/>
                    <a:pt x="5287548" y="1414363"/>
                    <a:pt x="515735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r" defTabSz="1778000">
                <a:lnSpc>
                  <a:spcPct val="90000"/>
                </a:lnSpc>
                <a:spcBef>
                  <a:spcPct val="0"/>
                </a:spcBef>
                <a:spcAft>
                  <a:spcPct val="35000"/>
                </a:spcAft>
                <a:buNone/>
              </a:pPr>
              <a:r>
                <a:rPr lang="en-US" sz="4000" kern="1200" dirty="0"/>
                <a:t>Inspect equipment</a:t>
              </a:r>
            </a:p>
          </p:txBody>
        </p:sp>
        <p:sp>
          <p:nvSpPr>
            <p:cNvPr id="8" name="Arrow: Right 7">
              <a:extLst>
                <a:ext uri="{FF2B5EF4-FFF2-40B4-BE49-F238E27FC236}">
                  <a16:creationId xmlns:a16="http://schemas.microsoft.com/office/drawing/2014/main" id="{3AA1D3CF-6011-40CB-8081-A60A88303580}"/>
                </a:ext>
              </a:extLst>
            </p:cNvPr>
            <p:cNvSpPr/>
            <p:nvPr/>
          </p:nvSpPr>
          <p:spPr>
            <a:xfrm>
              <a:off x="5850867" y="4711799"/>
              <a:ext cx="2835354" cy="1414363"/>
            </a:xfrm>
            <a:prstGeom prst="rightArrow">
              <a:avLst>
                <a:gd name="adj1" fmla="val 75000"/>
                <a:gd name="adj2" fmla="val 50000"/>
              </a:avLst>
            </a:pr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05AE416D-B629-4EF4-96D2-7B9EF1071B83}"/>
                </a:ext>
              </a:extLst>
            </p:cNvPr>
            <p:cNvSpPr/>
            <p:nvPr/>
          </p:nvSpPr>
          <p:spPr>
            <a:xfrm>
              <a:off x="457777" y="4711799"/>
              <a:ext cx="5393089" cy="1414363"/>
            </a:xfrm>
            <a:custGeom>
              <a:avLst/>
              <a:gdLst>
                <a:gd name="connsiteX0" fmla="*/ 0 w 5393089"/>
                <a:gd name="connsiteY0" fmla="*/ 235732 h 1414363"/>
                <a:gd name="connsiteX1" fmla="*/ 235732 w 5393089"/>
                <a:gd name="connsiteY1" fmla="*/ 0 h 1414363"/>
                <a:gd name="connsiteX2" fmla="*/ 5157357 w 5393089"/>
                <a:gd name="connsiteY2" fmla="*/ 0 h 1414363"/>
                <a:gd name="connsiteX3" fmla="*/ 5393089 w 5393089"/>
                <a:gd name="connsiteY3" fmla="*/ 235732 h 1414363"/>
                <a:gd name="connsiteX4" fmla="*/ 5393089 w 5393089"/>
                <a:gd name="connsiteY4" fmla="*/ 1178631 h 1414363"/>
                <a:gd name="connsiteX5" fmla="*/ 5157357 w 5393089"/>
                <a:gd name="connsiteY5" fmla="*/ 1414363 h 1414363"/>
                <a:gd name="connsiteX6" fmla="*/ 235732 w 5393089"/>
                <a:gd name="connsiteY6" fmla="*/ 1414363 h 1414363"/>
                <a:gd name="connsiteX7" fmla="*/ 0 w 5393089"/>
                <a:gd name="connsiteY7" fmla="*/ 1178631 h 1414363"/>
                <a:gd name="connsiteX8" fmla="*/ 0 w 539308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3089" h="1414363">
                  <a:moveTo>
                    <a:pt x="0" y="235732"/>
                  </a:moveTo>
                  <a:cubicBezTo>
                    <a:pt x="0" y="105541"/>
                    <a:pt x="105541" y="0"/>
                    <a:pt x="235732" y="0"/>
                  </a:cubicBezTo>
                  <a:lnTo>
                    <a:pt x="5157357" y="0"/>
                  </a:lnTo>
                  <a:cubicBezTo>
                    <a:pt x="5287548" y="0"/>
                    <a:pt x="5393089" y="105541"/>
                    <a:pt x="5393089" y="235732"/>
                  </a:cubicBezTo>
                  <a:lnTo>
                    <a:pt x="5393089" y="1178631"/>
                  </a:lnTo>
                  <a:cubicBezTo>
                    <a:pt x="5393089" y="1308822"/>
                    <a:pt x="5287548" y="1414363"/>
                    <a:pt x="515735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r" defTabSz="1778000">
                <a:lnSpc>
                  <a:spcPct val="90000"/>
                </a:lnSpc>
                <a:spcBef>
                  <a:spcPct val="0"/>
                </a:spcBef>
                <a:spcAft>
                  <a:spcPct val="35000"/>
                </a:spcAft>
                <a:buNone/>
              </a:pPr>
              <a:r>
                <a:rPr lang="en-US" sz="4000" kern="1200" dirty="0"/>
                <a:t>Develop unique measures</a:t>
              </a:r>
            </a:p>
          </p:txBody>
        </p:sp>
      </p:gr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50B885D3-6C26-45B0-A381-65EA67FF63D6}"/>
              </a:ext>
            </a:extLst>
          </p:cNvPr>
          <p:cNvSpPr>
            <a:spLocks noGrp="1"/>
          </p:cNvSpPr>
          <p:nvPr>
            <p:ph sz="quarter" idx="11"/>
          </p:nvPr>
        </p:nvSpPr>
        <p:spPr/>
        <p:txBody>
          <a:bodyPr/>
          <a:lstStyle/>
          <a:p>
            <a:endParaRPr lang="en-US"/>
          </a:p>
        </p:txBody>
      </p:sp>
      <p:sp>
        <p:nvSpPr>
          <p:cNvPr id="29698" name="Title 1"/>
          <p:cNvSpPr>
            <a:spLocks noGrp="1"/>
          </p:cNvSpPr>
          <p:nvPr>
            <p:ph type="title"/>
          </p:nvPr>
        </p:nvSpPr>
        <p:spPr/>
        <p:txBody>
          <a:bodyPr/>
          <a:lstStyle/>
          <a:p>
            <a:r>
              <a:rPr lang="en-US" dirty="0"/>
              <a:t>Are They Adequate?</a:t>
            </a:r>
          </a:p>
        </p:txBody>
      </p:sp>
      <p:grpSp>
        <p:nvGrpSpPr>
          <p:cNvPr id="3" name="Group 2">
            <a:extLst>
              <a:ext uri="{FF2B5EF4-FFF2-40B4-BE49-F238E27FC236}">
                <a16:creationId xmlns:a16="http://schemas.microsoft.com/office/drawing/2014/main" id="{77C44605-A0B1-45EA-B844-65C26DA54E4A}"/>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184544A2-68A1-48CC-BC01-0573200DB18C}"/>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3">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0AD798C7-FC34-4F81-B0C3-9B6EFB3847F0}"/>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18497" tIns="88900" rIns="88900" bIns="88900" numCol="1" spcCol="1270" anchor="ctr" anchorCtr="0">
              <a:noAutofit/>
            </a:bodyPr>
            <a:lstStyle/>
            <a:p>
              <a:pPr marL="0" lvl="0" indent="0" algn="l" defTabSz="1555750">
                <a:lnSpc>
                  <a:spcPct val="90000"/>
                </a:lnSpc>
                <a:spcBef>
                  <a:spcPct val="0"/>
                </a:spcBef>
                <a:spcAft>
                  <a:spcPct val="35000"/>
                </a:spcAft>
                <a:buNone/>
              </a:pPr>
              <a:r>
                <a:rPr lang="en-US" sz="3500" kern="1200" dirty="0"/>
                <a:t>Surveys and checklists</a:t>
              </a:r>
            </a:p>
          </p:txBody>
        </p:sp>
        <p:sp>
          <p:nvSpPr>
            <p:cNvPr id="6" name="Oval 5">
              <a:extLst>
                <a:ext uri="{FF2B5EF4-FFF2-40B4-BE49-F238E27FC236}">
                  <a16:creationId xmlns:a16="http://schemas.microsoft.com/office/drawing/2014/main" id="{409A9666-54BF-4DD0-9515-1E273DC78B3B}"/>
                </a:ext>
              </a:extLst>
            </p:cNvPr>
            <p:cNvSpPr/>
            <p:nvPr/>
          </p:nvSpPr>
          <p:spPr>
            <a:xfrm>
              <a:off x="519658" y="1939647"/>
              <a:ext cx="1131490" cy="113149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2ABE868A-F340-4E1C-A0E6-1BBCC74F0799}"/>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718497" tIns="88900" rIns="88900" bIns="88900" numCol="1" spcCol="1270" anchor="ctr" anchorCtr="0">
              <a:noAutofit/>
            </a:bodyPr>
            <a:lstStyle/>
            <a:p>
              <a:pPr marL="0" lvl="0" indent="0" algn="l" defTabSz="1555750">
                <a:lnSpc>
                  <a:spcPct val="90000"/>
                </a:lnSpc>
                <a:spcBef>
                  <a:spcPct val="0"/>
                </a:spcBef>
                <a:spcAft>
                  <a:spcPct val="35000"/>
                </a:spcAft>
                <a:buNone/>
              </a:pPr>
              <a:r>
                <a:rPr lang="en-US" sz="3500" kern="1200" dirty="0"/>
                <a:t>Changes in the number of incidents</a:t>
              </a:r>
            </a:p>
          </p:txBody>
        </p:sp>
        <p:sp>
          <p:nvSpPr>
            <p:cNvPr id="8" name="Oval 7">
              <a:extLst>
                <a:ext uri="{FF2B5EF4-FFF2-40B4-BE49-F238E27FC236}">
                  <a16:creationId xmlns:a16="http://schemas.microsoft.com/office/drawing/2014/main" id="{7020E66E-ABD2-405C-951A-3CE89B4E72F3}"/>
                </a:ext>
              </a:extLst>
            </p:cNvPr>
            <p:cNvSpPr/>
            <p:nvPr/>
          </p:nvSpPr>
          <p:spPr>
            <a:xfrm>
              <a:off x="848695" y="3297436"/>
              <a:ext cx="1131490" cy="1131490"/>
            </a:xfrm>
            <a:prstGeom prst="ellipse">
              <a:avLst/>
            </a:prstGeom>
          </p:spPr>
          <p:style>
            <a:lnRef idx="2">
              <a:schemeClr val="accent2">
                <a:hueOff val="2340759"/>
                <a:satOff val="-2919"/>
                <a:lumOff val="686"/>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A124B386-9CE3-4FF6-902A-D9CA3BA029E2}"/>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718497" tIns="88900" rIns="88900" bIns="88900" numCol="1" spcCol="1270" anchor="ctr" anchorCtr="0">
              <a:noAutofit/>
            </a:bodyPr>
            <a:lstStyle/>
            <a:p>
              <a:pPr marL="0" lvl="0" indent="0" algn="l" defTabSz="1555750">
                <a:lnSpc>
                  <a:spcPct val="90000"/>
                </a:lnSpc>
                <a:spcBef>
                  <a:spcPct val="0"/>
                </a:spcBef>
                <a:spcAft>
                  <a:spcPct val="35000"/>
                </a:spcAft>
                <a:buNone/>
              </a:pPr>
              <a:r>
                <a:rPr lang="en-US" sz="3500" kern="1200" dirty="0"/>
                <a:t>Performance indicators</a:t>
              </a:r>
            </a:p>
          </p:txBody>
        </p:sp>
        <p:sp>
          <p:nvSpPr>
            <p:cNvPr id="10" name="Oval 9">
              <a:extLst>
                <a:ext uri="{FF2B5EF4-FFF2-40B4-BE49-F238E27FC236}">
                  <a16:creationId xmlns:a16="http://schemas.microsoft.com/office/drawing/2014/main" id="{E0D95F6A-B10C-4863-B67C-5CF98DBAC0E8}"/>
                </a:ext>
              </a:extLst>
            </p:cNvPr>
            <p:cNvSpPr/>
            <p:nvPr/>
          </p:nvSpPr>
          <p:spPr>
            <a:xfrm>
              <a:off x="519658" y="4655225"/>
              <a:ext cx="1131490" cy="1131490"/>
            </a:xfrm>
            <a:prstGeom prst="ellipse">
              <a:avLst/>
            </a:prstGeom>
          </p:spPr>
          <p:style>
            <a:lnRef idx="2">
              <a:schemeClr val="accent2">
                <a:hueOff val="4681519"/>
                <a:satOff val="-5839"/>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extLst>
      <p:ext uri="{BB962C8B-B14F-4D97-AF65-F5344CB8AC3E}">
        <p14:creationId xmlns:p14="http://schemas.microsoft.com/office/powerpoint/2010/main" val="256112251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79EE7F81-F00C-47BE-9C61-B2358B304297}"/>
              </a:ext>
            </a:extLst>
          </p:cNvPr>
          <p:cNvSpPr>
            <a:spLocks noGrp="1"/>
          </p:cNvSpPr>
          <p:nvPr>
            <p:ph sz="quarter" idx="11"/>
          </p:nvPr>
        </p:nvSpPr>
        <p:spPr/>
        <p:txBody>
          <a:bodyPr/>
          <a:lstStyle/>
          <a:p>
            <a:endParaRPr lang="en-US"/>
          </a:p>
        </p:txBody>
      </p:sp>
      <p:sp>
        <p:nvSpPr>
          <p:cNvPr id="30722" name="Title 1"/>
          <p:cNvSpPr>
            <a:spLocks noGrp="1"/>
          </p:cNvSpPr>
          <p:nvPr>
            <p:ph type="title"/>
          </p:nvPr>
        </p:nvSpPr>
        <p:spPr/>
        <p:txBody>
          <a:bodyPr/>
          <a:lstStyle/>
          <a:p>
            <a:r>
              <a:rPr lang="en-US" dirty="0"/>
              <a:t>Updating and Maintaining</a:t>
            </a:r>
          </a:p>
        </p:txBody>
      </p:sp>
      <p:grpSp>
        <p:nvGrpSpPr>
          <p:cNvPr id="3" name="Group 2">
            <a:extLst>
              <a:ext uri="{FF2B5EF4-FFF2-40B4-BE49-F238E27FC236}">
                <a16:creationId xmlns:a16="http://schemas.microsoft.com/office/drawing/2014/main" id="{C09E7385-740F-44B1-B556-CEED9F2B2231}"/>
              </a:ext>
            </a:extLst>
          </p:cNvPr>
          <p:cNvGrpSpPr/>
          <p:nvPr/>
        </p:nvGrpSpPr>
        <p:grpSpPr>
          <a:xfrm>
            <a:off x="457200" y="1803733"/>
            <a:ext cx="8229600" cy="4118896"/>
            <a:chOff x="457200" y="1803733"/>
            <a:chExt cx="8229600" cy="4118896"/>
          </a:xfrm>
        </p:grpSpPr>
        <p:sp>
          <p:nvSpPr>
            <p:cNvPr id="4" name="Freeform: Shape 3">
              <a:extLst>
                <a:ext uri="{FF2B5EF4-FFF2-40B4-BE49-F238E27FC236}">
                  <a16:creationId xmlns:a16="http://schemas.microsoft.com/office/drawing/2014/main" id="{607BA145-3252-45FF-A3F4-8FD4863306E8}"/>
                </a:ext>
              </a:extLst>
            </p:cNvPr>
            <p:cNvSpPr/>
            <p:nvPr/>
          </p:nvSpPr>
          <p:spPr>
            <a:xfrm>
              <a:off x="457200" y="1803733"/>
              <a:ext cx="8229600" cy="1271205"/>
            </a:xfrm>
            <a:custGeom>
              <a:avLst/>
              <a:gdLst>
                <a:gd name="connsiteX0" fmla="*/ 0 w 8229600"/>
                <a:gd name="connsiteY0" fmla="*/ 211872 h 1271205"/>
                <a:gd name="connsiteX1" fmla="*/ 211872 w 8229600"/>
                <a:gd name="connsiteY1" fmla="*/ 0 h 1271205"/>
                <a:gd name="connsiteX2" fmla="*/ 8017728 w 8229600"/>
                <a:gd name="connsiteY2" fmla="*/ 0 h 1271205"/>
                <a:gd name="connsiteX3" fmla="*/ 8229600 w 8229600"/>
                <a:gd name="connsiteY3" fmla="*/ 211872 h 1271205"/>
                <a:gd name="connsiteX4" fmla="*/ 8229600 w 8229600"/>
                <a:gd name="connsiteY4" fmla="*/ 1059333 h 1271205"/>
                <a:gd name="connsiteX5" fmla="*/ 8017728 w 8229600"/>
                <a:gd name="connsiteY5" fmla="*/ 1271205 h 1271205"/>
                <a:gd name="connsiteX6" fmla="*/ 211872 w 8229600"/>
                <a:gd name="connsiteY6" fmla="*/ 1271205 h 1271205"/>
                <a:gd name="connsiteX7" fmla="*/ 0 w 8229600"/>
                <a:gd name="connsiteY7" fmla="*/ 1059333 h 1271205"/>
                <a:gd name="connsiteX8" fmla="*/ 0 w 8229600"/>
                <a:gd name="connsiteY8" fmla="*/ 211872 h 1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271205">
                  <a:moveTo>
                    <a:pt x="0" y="211872"/>
                  </a:moveTo>
                  <a:cubicBezTo>
                    <a:pt x="0" y="94858"/>
                    <a:pt x="94858" y="0"/>
                    <a:pt x="211872" y="0"/>
                  </a:cubicBezTo>
                  <a:lnTo>
                    <a:pt x="8017728" y="0"/>
                  </a:lnTo>
                  <a:cubicBezTo>
                    <a:pt x="8134742" y="0"/>
                    <a:pt x="8229600" y="94858"/>
                    <a:pt x="8229600" y="211872"/>
                  </a:cubicBezTo>
                  <a:lnTo>
                    <a:pt x="8229600" y="1059333"/>
                  </a:lnTo>
                  <a:cubicBezTo>
                    <a:pt x="8229600" y="1176347"/>
                    <a:pt x="8134742" y="1271205"/>
                    <a:pt x="8017728" y="1271205"/>
                  </a:cubicBezTo>
                  <a:lnTo>
                    <a:pt x="211872" y="1271205"/>
                  </a:lnTo>
                  <a:cubicBezTo>
                    <a:pt x="94858" y="1271205"/>
                    <a:pt x="0" y="1176347"/>
                    <a:pt x="0" y="1059333"/>
                  </a:cubicBezTo>
                  <a:lnTo>
                    <a:pt x="0" y="211872"/>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3985" tIns="263985" rIns="263985" bIns="263985" numCol="1" spcCol="1270" anchor="ctr" anchorCtr="0">
              <a:noAutofit/>
            </a:bodyPr>
            <a:lstStyle/>
            <a:p>
              <a:pPr marL="0" lvl="0" indent="0" algn="l" defTabSz="2355850">
                <a:lnSpc>
                  <a:spcPct val="90000"/>
                </a:lnSpc>
                <a:spcBef>
                  <a:spcPct val="0"/>
                </a:spcBef>
                <a:spcAft>
                  <a:spcPct val="35000"/>
                </a:spcAft>
                <a:buNone/>
              </a:pPr>
              <a:r>
                <a:rPr lang="en-US" sz="5300" kern="1200" dirty="0"/>
                <a:t>Evaluate</a:t>
              </a:r>
            </a:p>
          </p:txBody>
        </p:sp>
        <p:sp>
          <p:nvSpPr>
            <p:cNvPr id="5" name="Freeform: Shape 4">
              <a:extLst>
                <a:ext uri="{FF2B5EF4-FFF2-40B4-BE49-F238E27FC236}">
                  <a16:creationId xmlns:a16="http://schemas.microsoft.com/office/drawing/2014/main" id="{5E472ACF-C802-4CE7-BEEF-3E0657780F15}"/>
                </a:ext>
              </a:extLst>
            </p:cNvPr>
            <p:cNvSpPr/>
            <p:nvPr/>
          </p:nvSpPr>
          <p:spPr>
            <a:xfrm>
              <a:off x="457200" y="3227579"/>
              <a:ext cx="8229600" cy="1271205"/>
            </a:xfrm>
            <a:custGeom>
              <a:avLst/>
              <a:gdLst>
                <a:gd name="connsiteX0" fmla="*/ 0 w 8229600"/>
                <a:gd name="connsiteY0" fmla="*/ 211872 h 1271205"/>
                <a:gd name="connsiteX1" fmla="*/ 211872 w 8229600"/>
                <a:gd name="connsiteY1" fmla="*/ 0 h 1271205"/>
                <a:gd name="connsiteX2" fmla="*/ 8017728 w 8229600"/>
                <a:gd name="connsiteY2" fmla="*/ 0 h 1271205"/>
                <a:gd name="connsiteX3" fmla="*/ 8229600 w 8229600"/>
                <a:gd name="connsiteY3" fmla="*/ 211872 h 1271205"/>
                <a:gd name="connsiteX4" fmla="*/ 8229600 w 8229600"/>
                <a:gd name="connsiteY4" fmla="*/ 1059333 h 1271205"/>
                <a:gd name="connsiteX5" fmla="*/ 8017728 w 8229600"/>
                <a:gd name="connsiteY5" fmla="*/ 1271205 h 1271205"/>
                <a:gd name="connsiteX6" fmla="*/ 211872 w 8229600"/>
                <a:gd name="connsiteY6" fmla="*/ 1271205 h 1271205"/>
                <a:gd name="connsiteX7" fmla="*/ 0 w 8229600"/>
                <a:gd name="connsiteY7" fmla="*/ 1059333 h 1271205"/>
                <a:gd name="connsiteX8" fmla="*/ 0 w 8229600"/>
                <a:gd name="connsiteY8" fmla="*/ 211872 h 1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271205">
                  <a:moveTo>
                    <a:pt x="0" y="211872"/>
                  </a:moveTo>
                  <a:cubicBezTo>
                    <a:pt x="0" y="94858"/>
                    <a:pt x="94858" y="0"/>
                    <a:pt x="211872" y="0"/>
                  </a:cubicBezTo>
                  <a:lnTo>
                    <a:pt x="8017728" y="0"/>
                  </a:lnTo>
                  <a:cubicBezTo>
                    <a:pt x="8134742" y="0"/>
                    <a:pt x="8229600" y="94858"/>
                    <a:pt x="8229600" y="211872"/>
                  </a:cubicBezTo>
                  <a:lnTo>
                    <a:pt x="8229600" y="1059333"/>
                  </a:lnTo>
                  <a:cubicBezTo>
                    <a:pt x="8229600" y="1176347"/>
                    <a:pt x="8134742" y="1271205"/>
                    <a:pt x="8017728" y="1271205"/>
                  </a:cubicBezTo>
                  <a:lnTo>
                    <a:pt x="211872" y="1271205"/>
                  </a:lnTo>
                  <a:cubicBezTo>
                    <a:pt x="94858" y="1271205"/>
                    <a:pt x="0" y="1176347"/>
                    <a:pt x="0" y="1059333"/>
                  </a:cubicBezTo>
                  <a:lnTo>
                    <a:pt x="0" y="211872"/>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63985" tIns="263985" rIns="263985" bIns="263985" numCol="1" spcCol="1270" anchor="ctr" anchorCtr="0">
              <a:noAutofit/>
            </a:bodyPr>
            <a:lstStyle/>
            <a:p>
              <a:pPr marL="0" lvl="0" indent="0" algn="l" defTabSz="2355850">
                <a:lnSpc>
                  <a:spcPct val="90000"/>
                </a:lnSpc>
                <a:spcBef>
                  <a:spcPct val="0"/>
                </a:spcBef>
                <a:spcAft>
                  <a:spcPct val="35000"/>
                </a:spcAft>
                <a:buNone/>
              </a:pPr>
              <a:r>
                <a:rPr lang="en-US" sz="5300" kern="1200" dirty="0"/>
                <a:t>Changes can cause updating</a:t>
              </a:r>
            </a:p>
          </p:txBody>
        </p:sp>
        <p:sp>
          <p:nvSpPr>
            <p:cNvPr id="6" name="Freeform: Shape 5">
              <a:extLst>
                <a:ext uri="{FF2B5EF4-FFF2-40B4-BE49-F238E27FC236}">
                  <a16:creationId xmlns:a16="http://schemas.microsoft.com/office/drawing/2014/main" id="{596DD0FB-D801-4269-8A7C-9D2FA945EC77}"/>
                </a:ext>
              </a:extLst>
            </p:cNvPr>
            <p:cNvSpPr/>
            <p:nvPr/>
          </p:nvSpPr>
          <p:spPr>
            <a:xfrm>
              <a:off x="457200" y="4651424"/>
              <a:ext cx="8229600" cy="1271205"/>
            </a:xfrm>
            <a:custGeom>
              <a:avLst/>
              <a:gdLst>
                <a:gd name="connsiteX0" fmla="*/ 0 w 8229600"/>
                <a:gd name="connsiteY0" fmla="*/ 211872 h 1271205"/>
                <a:gd name="connsiteX1" fmla="*/ 211872 w 8229600"/>
                <a:gd name="connsiteY1" fmla="*/ 0 h 1271205"/>
                <a:gd name="connsiteX2" fmla="*/ 8017728 w 8229600"/>
                <a:gd name="connsiteY2" fmla="*/ 0 h 1271205"/>
                <a:gd name="connsiteX3" fmla="*/ 8229600 w 8229600"/>
                <a:gd name="connsiteY3" fmla="*/ 211872 h 1271205"/>
                <a:gd name="connsiteX4" fmla="*/ 8229600 w 8229600"/>
                <a:gd name="connsiteY4" fmla="*/ 1059333 h 1271205"/>
                <a:gd name="connsiteX5" fmla="*/ 8017728 w 8229600"/>
                <a:gd name="connsiteY5" fmla="*/ 1271205 h 1271205"/>
                <a:gd name="connsiteX6" fmla="*/ 211872 w 8229600"/>
                <a:gd name="connsiteY6" fmla="*/ 1271205 h 1271205"/>
                <a:gd name="connsiteX7" fmla="*/ 0 w 8229600"/>
                <a:gd name="connsiteY7" fmla="*/ 1059333 h 1271205"/>
                <a:gd name="connsiteX8" fmla="*/ 0 w 8229600"/>
                <a:gd name="connsiteY8" fmla="*/ 211872 h 1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271205">
                  <a:moveTo>
                    <a:pt x="0" y="211872"/>
                  </a:moveTo>
                  <a:cubicBezTo>
                    <a:pt x="0" y="94858"/>
                    <a:pt x="94858" y="0"/>
                    <a:pt x="211872" y="0"/>
                  </a:cubicBezTo>
                  <a:lnTo>
                    <a:pt x="8017728" y="0"/>
                  </a:lnTo>
                  <a:cubicBezTo>
                    <a:pt x="8134742" y="0"/>
                    <a:pt x="8229600" y="94858"/>
                    <a:pt x="8229600" y="211872"/>
                  </a:cubicBezTo>
                  <a:lnTo>
                    <a:pt x="8229600" y="1059333"/>
                  </a:lnTo>
                  <a:cubicBezTo>
                    <a:pt x="8229600" y="1176347"/>
                    <a:pt x="8134742" y="1271205"/>
                    <a:pt x="8017728" y="1271205"/>
                  </a:cubicBezTo>
                  <a:lnTo>
                    <a:pt x="211872" y="1271205"/>
                  </a:lnTo>
                  <a:cubicBezTo>
                    <a:pt x="94858" y="1271205"/>
                    <a:pt x="0" y="1176347"/>
                    <a:pt x="0" y="1059333"/>
                  </a:cubicBezTo>
                  <a:lnTo>
                    <a:pt x="0" y="211872"/>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63985" tIns="263985" rIns="263985" bIns="263985" numCol="1" spcCol="1270" anchor="ctr" anchorCtr="0">
              <a:noAutofit/>
            </a:bodyPr>
            <a:lstStyle/>
            <a:p>
              <a:pPr marL="0" lvl="0" indent="0" algn="l" defTabSz="2355850">
                <a:lnSpc>
                  <a:spcPct val="90000"/>
                </a:lnSpc>
                <a:spcBef>
                  <a:spcPct val="0"/>
                </a:spcBef>
                <a:spcAft>
                  <a:spcPct val="35000"/>
                </a:spcAft>
                <a:buNone/>
              </a:pPr>
              <a:r>
                <a:rPr lang="en-US" sz="5300" kern="1200" dirty="0"/>
                <a:t>Are they effective?</a:t>
              </a:r>
            </a:p>
          </p:txBody>
        </p:sp>
      </p:grpSp>
    </p:spTree>
    <p:extLst>
      <p:ext uri="{BB962C8B-B14F-4D97-AF65-F5344CB8AC3E}">
        <p14:creationId xmlns:p14="http://schemas.microsoft.com/office/powerpoint/2010/main" val="407029539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2D30A6E6-5358-485F-806B-43EBB4D6F78D}"/>
              </a:ext>
            </a:extLst>
          </p:cNvPr>
          <p:cNvSpPr>
            <a:spLocks noGrp="1"/>
          </p:cNvSpPr>
          <p:nvPr>
            <p:ph sz="quarter" idx="11"/>
          </p:nvPr>
        </p:nvSpPr>
        <p:spPr/>
        <p:txBody>
          <a:bodyPr/>
          <a:lstStyle/>
          <a:p>
            <a:endParaRPr lang="en-US"/>
          </a:p>
        </p:txBody>
      </p:sp>
      <p:sp>
        <p:nvSpPr>
          <p:cNvPr id="30722"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12E21F92-A2B6-41E5-B248-46EE3382C539}"/>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FF4DBD19-5A4A-48AC-A244-B57004F2291F}"/>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The BCD Corporation established control measures based on government regulations</a:t>
              </a:r>
            </a:p>
          </p:txBody>
        </p:sp>
        <p:sp>
          <p:nvSpPr>
            <p:cNvPr id="5" name="Rectangle: Rounded Corners 4">
              <a:extLst>
                <a:ext uri="{FF2B5EF4-FFF2-40B4-BE49-F238E27FC236}">
                  <a16:creationId xmlns:a16="http://schemas.microsoft.com/office/drawing/2014/main" id="{026D0520-D84A-42A5-8E5A-3260162A1414}"/>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96CB2402-636F-45CC-BF96-5C4B8B0F5E3B}"/>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The company saw massive growth due to increased sales</a:t>
              </a:r>
            </a:p>
          </p:txBody>
        </p:sp>
        <p:sp>
          <p:nvSpPr>
            <p:cNvPr id="7" name="Rectangle: Rounded Corners 6">
              <a:extLst>
                <a:ext uri="{FF2B5EF4-FFF2-40B4-BE49-F238E27FC236}">
                  <a16:creationId xmlns:a16="http://schemas.microsoft.com/office/drawing/2014/main" id="{B5C82485-9B69-4750-94F8-07BEDEEDB480}"/>
                </a:ext>
              </a:extLst>
            </p:cNvPr>
            <p:cNvSpPr/>
            <p:nvPr/>
          </p:nvSpPr>
          <p:spPr>
            <a:xfrm>
              <a:off x="850999" y="3955269"/>
              <a:ext cx="1023203" cy="1023203"/>
            </a:xfrm>
            <a:prstGeom prst="roundRect">
              <a:avLst>
                <a:gd name="adj" fmla="val 16670"/>
              </a:avLst>
            </a:prstGeom>
            <a:solidFill>
              <a:schemeClr val="accent2">
                <a:hueOff val="2340759"/>
                <a:satOff val="-2919"/>
                <a:lumOff val="686"/>
              </a:schemeClr>
            </a:solidFill>
          </p:spPr>
          <p:style>
            <a:lnRef idx="2">
              <a:schemeClr val="lt1">
                <a:hueOff val="0"/>
                <a:satOff val="0"/>
                <a:lumOff val="0"/>
                <a:alphaOff val="0"/>
              </a:schemeClr>
            </a:lnRef>
            <a:fillRef idx="1">
              <a:scrgbClr r="0" g="0" b="0"/>
            </a:fillRef>
            <a:effectRef idx="0">
              <a:schemeClr val="accent2">
                <a:hueOff val="2340759"/>
                <a:satOff val="-2919"/>
                <a:lumOff val="686"/>
                <a:alphaOff val="0"/>
              </a:schemeClr>
            </a:effectRef>
            <a:fontRef idx="minor">
              <a:schemeClr val="lt1"/>
            </a:fontRef>
          </p:style>
        </p:sp>
        <p:sp>
          <p:nvSpPr>
            <p:cNvPr id="8" name="Freeform: Shape 7">
              <a:extLst>
                <a:ext uri="{FF2B5EF4-FFF2-40B4-BE49-F238E27FC236}">
                  <a16:creationId xmlns:a16="http://schemas.microsoft.com/office/drawing/2014/main" id="{A72EB8E1-C9C0-4B80-A882-335794EE9811}"/>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There was an increase in missing inventory, and employees began to report theft</a:t>
              </a:r>
            </a:p>
          </p:txBody>
        </p:sp>
        <p:sp>
          <p:nvSpPr>
            <p:cNvPr id="9" name="Rectangle: Rounded Corners 8">
              <a:extLst>
                <a:ext uri="{FF2B5EF4-FFF2-40B4-BE49-F238E27FC236}">
                  <a16:creationId xmlns:a16="http://schemas.microsoft.com/office/drawing/2014/main" id="{A06FABED-9A2E-41BD-898A-946E946F0B3F}"/>
                </a:ext>
              </a:extLst>
            </p:cNvPr>
            <p:cNvSpPr/>
            <p:nvPr/>
          </p:nvSpPr>
          <p:spPr>
            <a:xfrm>
              <a:off x="850999" y="5101257"/>
              <a:ext cx="1023203" cy="1023203"/>
            </a:xfrm>
            <a:prstGeom prst="roundRect">
              <a:avLst>
                <a:gd name="adj" fmla="val 16670"/>
              </a:avLst>
            </a:prstGeom>
            <a:solidFill>
              <a:schemeClr val="accent2">
                <a:hueOff val="4681519"/>
                <a:satOff val="-5839"/>
                <a:lumOff val="1373"/>
              </a:schemeClr>
            </a:solidFill>
          </p:spPr>
          <p:style>
            <a:lnRef idx="2">
              <a:schemeClr val="lt1">
                <a:hueOff val="0"/>
                <a:satOff val="0"/>
                <a:lumOff val="0"/>
                <a:alphaOff val="0"/>
              </a:schemeClr>
            </a:lnRef>
            <a:fillRef idx="1">
              <a:scrgbClr r="0" g="0" b="0"/>
            </a:fillRef>
            <a:effectRef idx="0">
              <a:schemeClr val="accent2">
                <a:hueOff val="4681519"/>
                <a:satOff val="-5839"/>
                <a:lumOff val="1373"/>
                <a:alphaOff val="0"/>
              </a:schemeClr>
            </a:effectRef>
            <a:fontRef idx="minor">
              <a:schemeClr val="lt1"/>
            </a:fontRef>
          </p:style>
        </p:sp>
        <p:sp>
          <p:nvSpPr>
            <p:cNvPr id="10" name="Freeform: Shape 9">
              <a:extLst>
                <a:ext uri="{FF2B5EF4-FFF2-40B4-BE49-F238E27FC236}">
                  <a16:creationId xmlns:a16="http://schemas.microsoft.com/office/drawing/2014/main" id="{331E7525-0D48-4E30-B03E-7FA23E97000D}"/>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The security measures remained in place, but they were obviously ineffective</a:t>
              </a:r>
            </a:p>
          </p:txBody>
        </p:sp>
      </p:grpSp>
    </p:spTree>
    <p:extLst>
      <p:ext uri="{BB962C8B-B14F-4D97-AF65-F5344CB8AC3E}">
        <p14:creationId xmlns:p14="http://schemas.microsoft.com/office/powerpoint/2010/main" val="345100871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8768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is the most desirable control measure?</a:t>
            </a:r>
          </a:p>
          <a:p>
            <a:pPr marL="685800" lvl="0" indent="-347663">
              <a:lnSpc>
                <a:spcPct val="115000"/>
              </a:lnSpc>
              <a:spcBef>
                <a:spcPts val="0"/>
              </a:spcBef>
              <a:spcAft>
                <a:spcPts val="0"/>
              </a:spcAft>
              <a:buFont typeface="+mj-lt"/>
              <a:buAutoNum type="alphaLcParenR"/>
            </a:pPr>
            <a:r>
              <a:rPr lang="en-US" dirty="0">
                <a:ea typeface="Times New Roman"/>
                <a:cs typeface="Times New Roman"/>
              </a:rPr>
              <a:t>Protective equipment</a:t>
            </a:r>
          </a:p>
          <a:p>
            <a:pPr marL="685800" lvl="0" indent="-347663">
              <a:lnSpc>
                <a:spcPct val="115000"/>
              </a:lnSpc>
              <a:spcBef>
                <a:spcPts val="0"/>
              </a:spcBef>
              <a:spcAft>
                <a:spcPts val="0"/>
              </a:spcAft>
              <a:buFont typeface="+mj-lt"/>
              <a:buAutoNum type="alphaLcParenR"/>
            </a:pPr>
            <a:r>
              <a:rPr lang="en-US" dirty="0">
                <a:ea typeface="Times New Roman"/>
                <a:cs typeface="Times New Roman"/>
              </a:rPr>
              <a:t>Eliminate</a:t>
            </a:r>
          </a:p>
          <a:p>
            <a:pPr marL="685800" lvl="0" indent="-347663">
              <a:lnSpc>
                <a:spcPct val="115000"/>
              </a:lnSpc>
              <a:spcBef>
                <a:spcPts val="0"/>
              </a:spcBef>
              <a:spcAft>
                <a:spcPts val="0"/>
              </a:spcAft>
              <a:buFont typeface="+mj-lt"/>
              <a:buAutoNum type="alphaLcParenR"/>
            </a:pPr>
            <a:r>
              <a:rPr lang="en-US" dirty="0">
                <a:ea typeface="Times New Roman"/>
                <a:cs typeface="Times New Roman"/>
              </a:rPr>
              <a:t>Substitute</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Isolate</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determines which type of control measure is used?</a:t>
            </a:r>
          </a:p>
          <a:p>
            <a:pPr marL="685800" lvl="0" indent="-347663">
              <a:lnSpc>
                <a:spcPct val="115000"/>
              </a:lnSpc>
              <a:spcBef>
                <a:spcPts val="0"/>
              </a:spcBef>
              <a:spcAft>
                <a:spcPts val="0"/>
              </a:spcAft>
              <a:buFont typeface="+mj-lt"/>
              <a:buAutoNum type="alphaLcParenR"/>
            </a:pPr>
            <a:r>
              <a:rPr lang="en-US" dirty="0">
                <a:ea typeface="Times New Roman"/>
                <a:cs typeface="Times New Roman"/>
              </a:rPr>
              <a:t>Goals</a:t>
            </a:r>
          </a:p>
          <a:p>
            <a:pPr marL="685800" lvl="0" indent="-347663">
              <a:lnSpc>
                <a:spcPct val="115000"/>
              </a:lnSpc>
              <a:spcBef>
                <a:spcPts val="0"/>
              </a:spcBef>
              <a:spcAft>
                <a:spcPts val="0"/>
              </a:spcAft>
              <a:buFont typeface="+mj-lt"/>
              <a:buAutoNum type="alphaLcParenR"/>
            </a:pPr>
            <a:r>
              <a:rPr lang="en-US" dirty="0">
                <a:ea typeface="Times New Roman"/>
                <a:cs typeface="Times New Roman"/>
              </a:rPr>
              <a:t>Company objectives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Money</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How easily a risk can be avoided </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determines the business procedures?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Business needs</a:t>
            </a:r>
          </a:p>
          <a:p>
            <a:pPr marL="685800" lvl="0" indent="-347663">
              <a:lnSpc>
                <a:spcPct val="115000"/>
              </a:lnSpc>
              <a:spcBef>
                <a:spcPts val="0"/>
              </a:spcBef>
              <a:spcAft>
                <a:spcPts val="0"/>
              </a:spcAft>
              <a:buFont typeface="+mj-lt"/>
              <a:buAutoNum type="alphaLcParenR"/>
            </a:pPr>
            <a:r>
              <a:rPr lang="en-US" dirty="0">
                <a:ea typeface="Times New Roman"/>
                <a:cs typeface="Times New Roman"/>
              </a:rPr>
              <a:t>Field of work</a:t>
            </a:r>
          </a:p>
          <a:p>
            <a:pPr marL="685800" lvl="0" indent="-347663">
              <a:lnSpc>
                <a:spcPct val="115000"/>
              </a:lnSpc>
              <a:spcBef>
                <a:spcPts val="0"/>
              </a:spcBef>
              <a:spcAft>
                <a:spcPts val="0"/>
              </a:spcAft>
              <a:buFont typeface="+mj-lt"/>
              <a:buAutoNum type="alphaLcParenR"/>
            </a:pPr>
            <a:r>
              <a:rPr lang="en-US" dirty="0">
                <a:ea typeface="Times New Roman"/>
                <a:cs typeface="Times New Roman"/>
              </a:rPr>
              <a:t>Personal preference</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State laws</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type of organization would require inspections done more frequently?</a:t>
            </a:r>
          </a:p>
          <a:p>
            <a:pPr marL="685800" lvl="0" indent="-347663">
              <a:lnSpc>
                <a:spcPct val="115000"/>
              </a:lnSpc>
              <a:spcBef>
                <a:spcPts val="0"/>
              </a:spcBef>
              <a:spcAft>
                <a:spcPts val="0"/>
              </a:spcAft>
              <a:buFont typeface="+mj-lt"/>
              <a:buAutoNum type="alphaLcParenR"/>
            </a:pPr>
            <a:r>
              <a:rPr lang="en-US" dirty="0">
                <a:ea typeface="Times New Roman"/>
                <a:cs typeface="Times New Roman"/>
              </a:rPr>
              <a:t>Large one</a:t>
            </a:r>
          </a:p>
          <a:p>
            <a:pPr marL="685800" lvl="0" indent="-347663">
              <a:lnSpc>
                <a:spcPct val="115000"/>
              </a:lnSpc>
              <a:spcBef>
                <a:spcPts val="0"/>
              </a:spcBef>
              <a:spcAft>
                <a:spcPts val="0"/>
              </a:spcAft>
              <a:buFont typeface="+mj-lt"/>
              <a:buAutoNum type="alphaLcParenR"/>
            </a:pPr>
            <a:r>
              <a:rPr lang="en-US" dirty="0">
                <a:ea typeface="Times New Roman"/>
                <a:cs typeface="Times New Roman"/>
              </a:rPr>
              <a:t>Small one </a:t>
            </a:r>
          </a:p>
          <a:p>
            <a:pPr marL="685800" lvl="0" indent="-347663">
              <a:lnSpc>
                <a:spcPct val="115000"/>
              </a:lnSpc>
              <a:spcBef>
                <a:spcPts val="0"/>
              </a:spcBef>
              <a:spcAft>
                <a:spcPts val="0"/>
              </a:spcAft>
              <a:buFont typeface="+mj-lt"/>
              <a:buAutoNum type="alphaLcParenR"/>
            </a:pPr>
            <a:r>
              <a:rPr lang="en-US" dirty="0">
                <a:ea typeface="Times New Roman"/>
                <a:cs typeface="Times New Roman"/>
              </a:rPr>
              <a:t>Busy one</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Slow one </a:t>
            </a:r>
          </a:p>
          <a:p>
            <a:endParaRPr lang="en-US" dirty="0"/>
          </a:p>
        </p:txBody>
      </p:sp>
    </p:spTree>
    <p:extLst>
      <p:ext uri="{BB962C8B-B14F-4D97-AF65-F5344CB8AC3E}">
        <p14:creationId xmlns:p14="http://schemas.microsoft.com/office/powerpoint/2010/main" val="18192915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When is it Not necessary to evaluate control measures and procedures?</a:t>
            </a:r>
          </a:p>
          <a:p>
            <a:pPr marL="690563" lvl="0">
              <a:lnSpc>
                <a:spcPct val="115000"/>
              </a:lnSpc>
              <a:spcBef>
                <a:spcPts val="0"/>
              </a:spcBef>
              <a:spcAft>
                <a:spcPts val="0"/>
              </a:spcAft>
              <a:buFont typeface="+mj-lt"/>
              <a:buAutoNum type="alphaLcParenR"/>
            </a:pPr>
            <a:r>
              <a:rPr lang="en-US" dirty="0">
                <a:ea typeface="Times New Roman"/>
                <a:cs typeface="Times New Roman"/>
              </a:rPr>
              <a:t>Every month</a:t>
            </a:r>
          </a:p>
          <a:p>
            <a:pPr marL="690563" lvl="0">
              <a:lnSpc>
                <a:spcPct val="115000"/>
              </a:lnSpc>
              <a:spcBef>
                <a:spcPts val="0"/>
              </a:spcBef>
              <a:spcAft>
                <a:spcPts val="0"/>
              </a:spcAft>
              <a:buFont typeface="+mj-lt"/>
              <a:buAutoNum type="alphaLcParenR"/>
            </a:pPr>
            <a:r>
              <a:rPr lang="en-US" dirty="0">
                <a:ea typeface="Times New Roman"/>
                <a:cs typeface="Times New Roman"/>
              </a:rPr>
              <a:t>Each year</a:t>
            </a:r>
          </a:p>
          <a:p>
            <a:pPr marL="690563" lvl="0">
              <a:lnSpc>
                <a:spcPct val="115000"/>
              </a:lnSpc>
              <a:spcBef>
                <a:spcPts val="0"/>
              </a:spcBef>
              <a:spcAft>
                <a:spcPts val="0"/>
              </a:spcAft>
              <a:buFont typeface="+mj-lt"/>
              <a:buAutoNum type="alphaLcParenR"/>
            </a:pPr>
            <a:r>
              <a:rPr lang="en-US" dirty="0">
                <a:ea typeface="Times New Roman"/>
                <a:cs typeface="Times New Roman"/>
              </a:rPr>
              <a:t>After new procedures</a:t>
            </a:r>
          </a:p>
          <a:p>
            <a:pPr marL="690563" lvl="0">
              <a:lnSpc>
                <a:spcPct val="115000"/>
              </a:lnSpc>
              <a:spcBef>
                <a:spcPts val="0"/>
              </a:spcBef>
              <a:spcAft>
                <a:spcPts val="1000"/>
              </a:spcAft>
              <a:buFont typeface="+mj-lt"/>
              <a:buAutoNum type="alphaLcParenR"/>
            </a:pPr>
            <a:r>
              <a:rPr lang="en-US" dirty="0">
                <a:ea typeface="Times New Roman"/>
                <a:cs typeface="Times New Roman"/>
              </a:rPr>
              <a:t>After company changes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When do control measures change?</a:t>
            </a:r>
          </a:p>
          <a:p>
            <a:pPr marL="690563" lvl="0">
              <a:lnSpc>
                <a:spcPct val="115000"/>
              </a:lnSpc>
              <a:spcBef>
                <a:spcPts val="0"/>
              </a:spcBef>
              <a:spcAft>
                <a:spcPts val="0"/>
              </a:spcAft>
              <a:buFont typeface="+mj-lt"/>
              <a:buAutoNum type="alphaLcParenR"/>
            </a:pPr>
            <a:r>
              <a:rPr lang="en-US" dirty="0">
                <a:ea typeface="Times New Roman"/>
                <a:cs typeface="Times New Roman"/>
              </a:rPr>
              <a:t>Each year</a:t>
            </a:r>
          </a:p>
          <a:p>
            <a:pPr marL="690563" lvl="0">
              <a:lnSpc>
                <a:spcPct val="115000"/>
              </a:lnSpc>
              <a:spcBef>
                <a:spcPts val="0"/>
              </a:spcBef>
              <a:spcAft>
                <a:spcPts val="0"/>
              </a:spcAft>
              <a:buFont typeface="+mj-lt"/>
              <a:buAutoNum type="alphaLcParenR"/>
            </a:pPr>
            <a:r>
              <a:rPr lang="en-US" dirty="0">
                <a:ea typeface="Times New Roman"/>
                <a:cs typeface="Times New Roman"/>
              </a:rPr>
              <a:t>With the company</a:t>
            </a:r>
          </a:p>
          <a:p>
            <a:pPr marL="690563" lvl="0">
              <a:lnSpc>
                <a:spcPct val="115000"/>
              </a:lnSpc>
              <a:spcBef>
                <a:spcPts val="0"/>
              </a:spcBef>
              <a:spcAft>
                <a:spcPts val="0"/>
              </a:spcAft>
              <a:buFont typeface="+mj-lt"/>
              <a:buAutoNum type="alphaLcParenR"/>
            </a:pPr>
            <a:r>
              <a:rPr lang="en-US" dirty="0">
                <a:ea typeface="Times New Roman"/>
                <a:cs typeface="Times New Roman"/>
              </a:rPr>
              <a:t>With evaluations</a:t>
            </a:r>
          </a:p>
          <a:p>
            <a:pPr marL="690563" lvl="0">
              <a:lnSpc>
                <a:spcPct val="115000"/>
              </a:lnSpc>
              <a:spcBef>
                <a:spcPts val="0"/>
              </a:spcBef>
              <a:spcAft>
                <a:spcPts val="1000"/>
              </a:spcAft>
              <a:buFont typeface="+mj-lt"/>
              <a:buAutoNum type="alphaLcParenR"/>
            </a:pPr>
            <a:r>
              <a:rPr lang="en-US" dirty="0">
                <a:ea typeface="Times New Roman"/>
                <a:cs typeface="Times New Roman"/>
              </a:rPr>
              <a:t>Before evaluations</a:t>
            </a:r>
          </a:p>
        </p:txBody>
      </p:sp>
    </p:spTree>
    <p:extLst>
      <p:ext uri="{BB962C8B-B14F-4D97-AF65-F5344CB8AC3E}">
        <p14:creationId xmlns:p14="http://schemas.microsoft.com/office/powerpoint/2010/main" val="18192915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is necessary to determine if key activities are in compliance?</a:t>
            </a:r>
          </a:p>
          <a:p>
            <a:pPr marL="685800" lvl="0" indent="-338138">
              <a:lnSpc>
                <a:spcPct val="115000"/>
              </a:lnSpc>
              <a:spcBef>
                <a:spcPts val="0"/>
              </a:spcBef>
              <a:spcAft>
                <a:spcPts val="0"/>
              </a:spcAft>
              <a:buFont typeface="+mj-lt"/>
              <a:buAutoNum type="alphaLcParenR"/>
            </a:pPr>
            <a:r>
              <a:rPr lang="en-US" dirty="0">
                <a:ea typeface="Times New Roman"/>
                <a:cs typeface="Times New Roman"/>
              </a:rPr>
              <a:t>Assurance</a:t>
            </a:r>
          </a:p>
          <a:p>
            <a:pPr marL="685800" lvl="0" indent="-338138">
              <a:lnSpc>
                <a:spcPct val="115000"/>
              </a:lnSpc>
              <a:spcBef>
                <a:spcPts val="0"/>
              </a:spcBef>
              <a:spcAft>
                <a:spcPts val="0"/>
              </a:spcAft>
              <a:buFont typeface="+mj-lt"/>
              <a:buAutoNum type="alphaLcParenR"/>
            </a:pPr>
            <a:r>
              <a:rPr lang="en-US" dirty="0">
                <a:ea typeface="Times New Roman"/>
                <a:cs typeface="Times New Roman"/>
              </a:rPr>
              <a:t>Evaluations</a:t>
            </a:r>
          </a:p>
          <a:p>
            <a:pPr marL="685800" lvl="0" indent="-338138">
              <a:lnSpc>
                <a:spcPct val="115000"/>
              </a:lnSpc>
              <a:spcBef>
                <a:spcPts val="0"/>
              </a:spcBef>
              <a:spcAft>
                <a:spcPts val="0"/>
              </a:spcAft>
              <a:buFont typeface="+mj-lt"/>
              <a:buAutoNum type="alphaLcParenR"/>
            </a:pPr>
            <a:r>
              <a:rPr lang="en-US" dirty="0">
                <a:ea typeface="Times New Roman"/>
                <a:cs typeface="Times New Roman"/>
              </a:rPr>
              <a:t>Checklist</a:t>
            </a:r>
          </a:p>
          <a:p>
            <a:pPr marL="685800" lvl="0" indent="-338138">
              <a:lnSpc>
                <a:spcPct val="115000"/>
              </a:lnSpc>
              <a:spcBef>
                <a:spcPts val="0"/>
              </a:spcBef>
              <a:spcAft>
                <a:spcPts val="1000"/>
              </a:spcAft>
              <a:buFont typeface="+mj-lt"/>
              <a:buAutoNum type="alphaLcParenR"/>
            </a:pPr>
            <a:r>
              <a:rPr lang="en-US" dirty="0">
                <a:ea typeface="Times New Roman"/>
                <a:cs typeface="Times New Roman"/>
              </a:rPr>
              <a:t>Control measures</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external change would require an update?</a:t>
            </a:r>
          </a:p>
          <a:p>
            <a:pPr marL="685800" lvl="0" indent="-338138">
              <a:lnSpc>
                <a:spcPct val="115000"/>
              </a:lnSpc>
              <a:spcBef>
                <a:spcPts val="0"/>
              </a:spcBef>
              <a:spcAft>
                <a:spcPts val="0"/>
              </a:spcAft>
              <a:buFont typeface="+mj-lt"/>
              <a:buAutoNum type="alphaLcParenR"/>
            </a:pPr>
            <a:r>
              <a:rPr lang="en-US" dirty="0">
                <a:ea typeface="Times New Roman"/>
                <a:cs typeface="Times New Roman"/>
              </a:rPr>
              <a:t>Thought</a:t>
            </a:r>
          </a:p>
          <a:p>
            <a:pPr marL="685800" lvl="0" indent="-338138">
              <a:lnSpc>
                <a:spcPct val="115000"/>
              </a:lnSpc>
              <a:spcBef>
                <a:spcPts val="0"/>
              </a:spcBef>
              <a:spcAft>
                <a:spcPts val="0"/>
              </a:spcAft>
              <a:buFont typeface="+mj-lt"/>
              <a:buAutoNum type="alphaLcParenR"/>
            </a:pPr>
            <a:r>
              <a:rPr lang="en-US" dirty="0">
                <a:ea typeface="Times New Roman"/>
                <a:cs typeface="Times New Roman"/>
              </a:rPr>
              <a:t>Listening</a:t>
            </a:r>
          </a:p>
          <a:p>
            <a:pPr marL="685800" lvl="0" indent="-338138">
              <a:lnSpc>
                <a:spcPct val="115000"/>
              </a:lnSpc>
              <a:spcBef>
                <a:spcPts val="0"/>
              </a:spcBef>
              <a:spcAft>
                <a:spcPts val="0"/>
              </a:spcAft>
              <a:buFont typeface="+mj-lt"/>
              <a:buAutoNum type="alphaLcParenR"/>
            </a:pPr>
            <a:r>
              <a:rPr lang="en-US" dirty="0">
                <a:ea typeface="Times New Roman"/>
                <a:cs typeface="Times New Roman"/>
              </a:rPr>
              <a:t>Lack of interest</a:t>
            </a:r>
          </a:p>
          <a:p>
            <a:pPr marL="685800" lvl="0" indent="-338138">
              <a:lnSpc>
                <a:spcPct val="115000"/>
              </a:lnSpc>
              <a:spcBef>
                <a:spcPts val="0"/>
              </a:spcBef>
              <a:spcAft>
                <a:spcPts val="1000"/>
              </a:spcAft>
              <a:buFont typeface="+mj-lt"/>
              <a:buAutoNum type="alphaLcParenR"/>
            </a:pPr>
            <a:r>
              <a:rPr lang="en-US" dirty="0">
                <a:ea typeface="Times New Roman"/>
                <a:cs typeface="Times New Roman"/>
              </a:rPr>
              <a:t>Government regulation</a:t>
            </a:r>
          </a:p>
        </p:txBody>
      </p:sp>
    </p:spTree>
    <p:extLst>
      <p:ext uri="{BB962C8B-B14F-4D97-AF65-F5344CB8AC3E}">
        <p14:creationId xmlns:p14="http://schemas.microsoft.com/office/powerpoint/2010/main" val="18192915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changes in the company?</a:t>
            </a:r>
          </a:p>
          <a:p>
            <a:pPr marL="685800" lvl="0" indent="-347663">
              <a:lnSpc>
                <a:spcPct val="115000"/>
              </a:lnSpc>
              <a:spcBef>
                <a:spcPts val="0"/>
              </a:spcBef>
              <a:spcAft>
                <a:spcPts val="0"/>
              </a:spcAft>
              <a:buFont typeface="+mj-lt"/>
              <a:buAutoNum type="alphaLcParenR"/>
            </a:pPr>
            <a:r>
              <a:rPr lang="en-US" dirty="0">
                <a:ea typeface="Times New Roman"/>
                <a:cs typeface="Times New Roman"/>
              </a:rPr>
              <a:t>Loss</a:t>
            </a:r>
          </a:p>
          <a:p>
            <a:pPr marL="685800" lvl="0" indent="-347663">
              <a:lnSpc>
                <a:spcPct val="115000"/>
              </a:lnSpc>
              <a:spcBef>
                <a:spcPts val="0"/>
              </a:spcBef>
              <a:spcAft>
                <a:spcPts val="0"/>
              </a:spcAft>
              <a:buFont typeface="+mj-lt"/>
              <a:buAutoNum type="alphaLcParenR"/>
            </a:pPr>
            <a:r>
              <a:rPr lang="en-US" dirty="0">
                <a:ea typeface="Times New Roman"/>
                <a:cs typeface="Times New Roman"/>
              </a:rPr>
              <a:t>Growth</a:t>
            </a:r>
          </a:p>
          <a:p>
            <a:pPr marL="685800" lvl="0" indent="-347663">
              <a:lnSpc>
                <a:spcPct val="115000"/>
              </a:lnSpc>
              <a:spcBef>
                <a:spcPts val="0"/>
              </a:spcBef>
              <a:spcAft>
                <a:spcPts val="0"/>
              </a:spcAft>
              <a:buFont typeface="+mj-lt"/>
              <a:buAutoNum type="alphaLcParenR"/>
            </a:pPr>
            <a:r>
              <a:rPr lang="en-US" dirty="0">
                <a:ea typeface="Times New Roman"/>
                <a:cs typeface="Times New Roman"/>
              </a:rPr>
              <a:t>New leadership</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risk increased?</a:t>
            </a:r>
          </a:p>
          <a:p>
            <a:pPr marL="685800" lvl="0" indent="-347663">
              <a:lnSpc>
                <a:spcPct val="115000"/>
              </a:lnSpc>
              <a:spcBef>
                <a:spcPts val="0"/>
              </a:spcBef>
              <a:spcAft>
                <a:spcPts val="0"/>
              </a:spcAft>
              <a:buFont typeface="+mj-lt"/>
              <a:buAutoNum type="alphaLcParenR"/>
            </a:pPr>
            <a:r>
              <a:rPr lang="en-US" dirty="0">
                <a:ea typeface="Times New Roman"/>
                <a:cs typeface="Times New Roman"/>
              </a:rPr>
              <a:t>Workplace violence</a:t>
            </a:r>
          </a:p>
          <a:p>
            <a:pPr marL="685800" lvl="0" indent="-347663">
              <a:lnSpc>
                <a:spcPct val="115000"/>
              </a:lnSpc>
              <a:spcBef>
                <a:spcPts val="0"/>
              </a:spcBef>
              <a:spcAft>
                <a:spcPts val="0"/>
              </a:spcAft>
              <a:buFont typeface="+mj-lt"/>
              <a:buAutoNum type="alphaLcParenR"/>
            </a:pPr>
            <a:r>
              <a:rPr lang="en-US" dirty="0">
                <a:ea typeface="Times New Roman"/>
                <a:cs typeface="Times New Roman"/>
              </a:rPr>
              <a:t>Hacking</a:t>
            </a:r>
          </a:p>
          <a:p>
            <a:pPr marL="685800" lvl="0" indent="-347663">
              <a:lnSpc>
                <a:spcPct val="115000"/>
              </a:lnSpc>
              <a:spcBef>
                <a:spcPts val="0"/>
              </a:spcBef>
              <a:spcAft>
                <a:spcPts val="0"/>
              </a:spcAft>
              <a:buFont typeface="+mj-lt"/>
              <a:buAutoNum type="alphaLcParenR"/>
            </a:pPr>
            <a:r>
              <a:rPr lang="en-US" dirty="0">
                <a:ea typeface="Times New Roman"/>
                <a:cs typeface="Times New Roman"/>
              </a:rPr>
              <a:t>Injury</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Theft</a:t>
            </a:r>
          </a:p>
        </p:txBody>
      </p:sp>
    </p:spTree>
    <p:extLst>
      <p:ext uri="{BB962C8B-B14F-4D97-AF65-F5344CB8AC3E}">
        <p14:creationId xmlns:p14="http://schemas.microsoft.com/office/powerpoint/2010/main" val="1819291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sp>
        <p:nvSpPr>
          <p:cNvPr id="3" name="Content Placeholder 2">
            <a:extLst>
              <a:ext uri="{FF2B5EF4-FFF2-40B4-BE49-F238E27FC236}">
                <a16:creationId xmlns:a16="http://schemas.microsoft.com/office/drawing/2014/main" id="{E0547419-52B4-4E73-A5F0-90B5E864A53C}"/>
              </a:ext>
            </a:extLst>
          </p:cNvPr>
          <p:cNvSpPr>
            <a:spLocks noGrp="1"/>
          </p:cNvSpPr>
          <p:nvPr>
            <p:ph sz="quarter" idx="10"/>
          </p:nvPr>
        </p:nvSpPr>
        <p:spPr/>
        <p:txBody>
          <a:bodyPr/>
          <a:lstStyle/>
          <a:p>
            <a:r>
              <a:rPr lang="en-US" dirty="0"/>
              <a:t>Today’s Path</a:t>
            </a:r>
          </a:p>
        </p:txBody>
      </p:sp>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6" name="Content Placeholder 2">
            <a:extLst>
              <a:ext uri="{FF2B5EF4-FFF2-40B4-BE49-F238E27FC236}">
                <a16:creationId xmlns:a16="http://schemas.microsoft.com/office/drawing/2014/main" id="{32FF7107-FE0B-4AE7-A26C-F5204A581039}"/>
              </a:ext>
            </a:extLst>
          </p:cNvPr>
          <p:cNvSpPr txBox="1">
            <a:spLocks/>
          </p:cNvSpPr>
          <p:nvPr/>
        </p:nvSpPr>
        <p:spPr>
          <a:xfrm>
            <a:off x="467544" y="2006640"/>
            <a:ext cx="8447981" cy="2659360"/>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spcAft>
                <a:spcPts val="600"/>
              </a:spcAft>
              <a:buFont typeface="Arial" panose="020B0604020202020204" pitchFamily="34" charset="0"/>
              <a:buNone/>
              <a:defRPr sz="3000" kern="1200">
                <a:solidFill>
                  <a:schemeClr val="tx1"/>
                </a:solidFill>
                <a:latin typeface="+mn-lt"/>
                <a:ea typeface="+mn-ea"/>
                <a:cs typeface="+mn-cs"/>
              </a:defRPr>
            </a:lvl1pPr>
            <a:lvl2pPr marL="517525" indent="-230188" algn="l" defTabSz="914400" rtl="0" eaLnBrk="1" latinLnBrk="0" hangingPunct="1">
              <a:lnSpc>
                <a:spcPct val="110000"/>
              </a:lnSpc>
              <a:spcBef>
                <a:spcPts val="0"/>
              </a:spcBef>
              <a:spcAft>
                <a:spcPts val="600"/>
              </a:spcAft>
              <a:buFont typeface="Arial"/>
              <a:buChar char="•"/>
              <a:defRPr sz="2800" kern="1200">
                <a:solidFill>
                  <a:schemeClr val="tx1"/>
                </a:solidFill>
                <a:latin typeface="+mn-lt"/>
                <a:ea typeface="+mn-ea"/>
                <a:cs typeface="+mn-cs"/>
              </a:defRPr>
            </a:lvl2pPr>
            <a:lvl3pPr marL="969963" indent="-225425" algn="l" defTabSz="914400" rtl="0" eaLnBrk="1" latinLnBrk="0" hangingPunct="1">
              <a:lnSpc>
                <a:spcPct val="110000"/>
              </a:lnSpc>
              <a:spcBef>
                <a:spcPts val="0"/>
              </a:spcBef>
              <a:spcAft>
                <a:spcPts val="600"/>
              </a:spcAft>
              <a:buFont typeface="Lucida Grande"/>
              <a:buChar char="-"/>
              <a:defRPr sz="2400" kern="1200">
                <a:solidFill>
                  <a:schemeClr val="tx1"/>
                </a:solidFill>
                <a:latin typeface="+mn-lt"/>
                <a:ea typeface="+mn-ea"/>
                <a:cs typeface="+mn-cs"/>
              </a:defRPr>
            </a:lvl3pPr>
            <a:lvl4pPr marL="1317625" indent="-171450" algn="l" defTabSz="914400" rtl="0" eaLnBrk="1" latinLnBrk="0" hangingPunct="1">
              <a:lnSpc>
                <a:spcPct val="110000"/>
              </a:lnSpc>
              <a:spcBef>
                <a:spcPts val="0"/>
              </a:spcBef>
              <a:spcAft>
                <a:spcPts val="600"/>
              </a:spcAft>
              <a:buFont typeface="Lucida Grande"/>
              <a:buChar char="»"/>
              <a:defRPr sz="1800" kern="1200">
                <a:solidFill>
                  <a:schemeClr val="tx1"/>
                </a:solidFill>
                <a:latin typeface="+mn-lt"/>
                <a:ea typeface="+mn-ea"/>
                <a:cs typeface="+mn-cs"/>
              </a:defRPr>
            </a:lvl4pPr>
            <a:lvl5pPr marL="1712913" indent="-176213" algn="l" defTabSz="914400" rtl="0" eaLnBrk="1" latinLnBrk="0" hangingPunct="1">
              <a:lnSpc>
                <a:spcPct val="110000"/>
              </a:lnSpc>
              <a:spcBef>
                <a:spcPts val="0"/>
              </a:spcBef>
              <a:spcAft>
                <a:spcPts val="600"/>
              </a:spcAft>
              <a:buFont typeface="Lucida Grande"/>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Discuss the Benefits and Challenges of Working Remotely</a:t>
            </a:r>
          </a:p>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Understand the elements of successful team dynamics</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Describe characteristics that drive high performance in a Remote Environment</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Recognize how and when to transform challenges into success factors</a:t>
            </a:r>
            <a:endParaRPr lang="en-US" sz="1800" strike="sngStrike"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13565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8768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is the most desirable control measure?</a:t>
            </a:r>
          </a:p>
          <a:p>
            <a:pPr marL="685800" lvl="0" indent="-347663">
              <a:lnSpc>
                <a:spcPct val="115000"/>
              </a:lnSpc>
              <a:spcBef>
                <a:spcPts val="0"/>
              </a:spcBef>
              <a:spcAft>
                <a:spcPts val="0"/>
              </a:spcAft>
              <a:buFont typeface="+mj-lt"/>
              <a:buAutoNum type="alphaLcParenR"/>
            </a:pPr>
            <a:r>
              <a:rPr lang="en-US" dirty="0">
                <a:ea typeface="Times New Roman"/>
                <a:cs typeface="Times New Roman"/>
              </a:rPr>
              <a:t>Protective equipment</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Eliminate</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Substitute</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Isolate</a:t>
            </a:r>
          </a:p>
          <a:p>
            <a:pPr marL="347663" marR="0" indent="-4763">
              <a:lnSpc>
                <a:spcPct val="115000"/>
              </a:lnSpc>
              <a:spcBef>
                <a:spcPts val="0"/>
              </a:spcBef>
              <a:spcAft>
                <a:spcPts val="1000"/>
              </a:spcAft>
            </a:pPr>
            <a:r>
              <a:rPr lang="en-US" dirty="0">
                <a:solidFill>
                  <a:srgbClr val="FF0000"/>
                </a:solidFill>
                <a:ea typeface="Times New Roman"/>
                <a:cs typeface="Times New Roman"/>
              </a:rPr>
              <a:t>The most desirable control measure is at the top of the hierarchy. This is to eliminate or remove the hazard or risk from the environment.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determines which type of control measure is used?</a:t>
            </a:r>
          </a:p>
          <a:p>
            <a:pPr marL="685800" lvl="0" indent="-347663">
              <a:lnSpc>
                <a:spcPct val="115000"/>
              </a:lnSpc>
              <a:spcBef>
                <a:spcPts val="0"/>
              </a:spcBef>
              <a:spcAft>
                <a:spcPts val="0"/>
              </a:spcAft>
              <a:buFont typeface="+mj-lt"/>
              <a:buAutoNum type="alphaLcParenR"/>
            </a:pPr>
            <a:r>
              <a:rPr lang="en-US" dirty="0">
                <a:ea typeface="Times New Roman"/>
                <a:cs typeface="Times New Roman"/>
              </a:rPr>
              <a:t>Goals</a:t>
            </a:r>
          </a:p>
          <a:p>
            <a:pPr marL="685800" lvl="0" indent="-347663">
              <a:lnSpc>
                <a:spcPct val="115000"/>
              </a:lnSpc>
              <a:spcBef>
                <a:spcPts val="0"/>
              </a:spcBef>
              <a:spcAft>
                <a:spcPts val="0"/>
              </a:spcAft>
              <a:buFont typeface="+mj-lt"/>
              <a:buAutoNum type="alphaLcParenR"/>
            </a:pPr>
            <a:r>
              <a:rPr lang="en-US" dirty="0">
                <a:ea typeface="Times New Roman"/>
                <a:cs typeface="Times New Roman"/>
              </a:rPr>
              <a:t>Company objectives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Money</a:t>
            </a:r>
          </a:p>
          <a:p>
            <a:pPr marL="685800" lvl="0" indent="-347663">
              <a:lnSpc>
                <a:spcPct val="115000"/>
              </a:lnSpc>
              <a:spcBef>
                <a:spcPts val="0"/>
              </a:spcBef>
              <a:spcAft>
                <a:spcPts val="1000"/>
              </a:spcAft>
              <a:buFont typeface="+mj-lt"/>
              <a:buAutoNum type="alphaLcParenR"/>
            </a:pPr>
            <a:r>
              <a:rPr lang="en-US" dirty="0">
                <a:solidFill>
                  <a:srgbClr val="FF0000"/>
                </a:solidFill>
                <a:ea typeface="Times New Roman"/>
                <a:cs typeface="Times New Roman"/>
              </a:rPr>
              <a:t>How easily a risk can be avoided </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 control measures necessary for a hazard or risk will vary. It will depend on how easily the risk can be avoided.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11393547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determines the business procedures?</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Business needs</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Field of work</a:t>
            </a:r>
          </a:p>
          <a:p>
            <a:pPr marL="685800" lvl="0" indent="-347663">
              <a:lnSpc>
                <a:spcPct val="115000"/>
              </a:lnSpc>
              <a:spcBef>
                <a:spcPts val="0"/>
              </a:spcBef>
              <a:spcAft>
                <a:spcPts val="0"/>
              </a:spcAft>
              <a:buFont typeface="+mj-lt"/>
              <a:buAutoNum type="alphaLcParenR"/>
            </a:pPr>
            <a:r>
              <a:rPr lang="en-US" dirty="0">
                <a:ea typeface="Times New Roman"/>
                <a:cs typeface="Times New Roman"/>
              </a:rPr>
              <a:t>Personal preference</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State laws</a:t>
            </a:r>
          </a:p>
          <a:p>
            <a:pPr marL="347663" marR="0" indent="-4763">
              <a:lnSpc>
                <a:spcPct val="115000"/>
              </a:lnSpc>
              <a:spcBef>
                <a:spcPts val="0"/>
              </a:spcBef>
              <a:spcAft>
                <a:spcPts val="1000"/>
              </a:spcAft>
            </a:pPr>
            <a:r>
              <a:rPr lang="en-US" dirty="0">
                <a:solidFill>
                  <a:srgbClr val="FF0000"/>
                </a:solidFill>
                <a:ea typeface="Times New Roman"/>
                <a:cs typeface="Times New Roman"/>
              </a:rPr>
              <a:t>Business procedures are unique. They are based on the needs of each business.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type of organization would require inspections done more frequently?</a:t>
            </a:r>
          </a:p>
          <a:p>
            <a:pPr marL="685800" lvl="0" indent="-347663">
              <a:lnSpc>
                <a:spcPct val="115000"/>
              </a:lnSpc>
              <a:spcBef>
                <a:spcPts val="0"/>
              </a:spcBef>
              <a:spcAft>
                <a:spcPts val="0"/>
              </a:spcAft>
              <a:buFont typeface="+mj-lt"/>
              <a:buAutoNum type="alphaLcParenR"/>
            </a:pPr>
            <a:r>
              <a:rPr lang="en-US" dirty="0">
                <a:ea typeface="Times New Roman"/>
                <a:cs typeface="Times New Roman"/>
              </a:rPr>
              <a:t>Large one</a:t>
            </a:r>
          </a:p>
          <a:p>
            <a:pPr marL="685800" lvl="0" indent="-347663">
              <a:lnSpc>
                <a:spcPct val="115000"/>
              </a:lnSpc>
              <a:spcBef>
                <a:spcPts val="0"/>
              </a:spcBef>
              <a:spcAft>
                <a:spcPts val="0"/>
              </a:spcAft>
              <a:buFont typeface="+mj-lt"/>
              <a:buAutoNum type="alphaLcParenR"/>
            </a:pPr>
            <a:r>
              <a:rPr lang="en-US" dirty="0">
                <a:ea typeface="Times New Roman"/>
                <a:cs typeface="Times New Roman"/>
              </a:rPr>
              <a:t>Small one </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Busy one</a:t>
            </a:r>
            <a:endParaRPr lang="en-US" dirty="0">
              <a:ea typeface="Times New Roman"/>
              <a:cs typeface="Times New Roman"/>
            </a:endParaRPr>
          </a:p>
          <a:p>
            <a:pPr marL="685800" lvl="0" indent="-347663">
              <a:lnSpc>
                <a:spcPct val="115000"/>
              </a:lnSpc>
              <a:spcBef>
                <a:spcPts val="0"/>
              </a:spcBef>
              <a:spcAft>
                <a:spcPts val="1000"/>
              </a:spcAft>
              <a:buFont typeface="+mj-lt"/>
              <a:buAutoNum type="alphaLcParenR"/>
            </a:pPr>
            <a:r>
              <a:rPr lang="en-US" dirty="0">
                <a:ea typeface="Times New Roman"/>
                <a:cs typeface="Times New Roman"/>
              </a:rPr>
              <a:t>Slow one </a:t>
            </a:r>
          </a:p>
          <a:p>
            <a:pPr marL="347663" marR="0" indent="-4763">
              <a:lnSpc>
                <a:spcPct val="115000"/>
              </a:lnSpc>
              <a:spcBef>
                <a:spcPts val="0"/>
              </a:spcBef>
              <a:spcAft>
                <a:spcPts val="1000"/>
              </a:spcAft>
            </a:pPr>
            <a:r>
              <a:rPr lang="en-US" dirty="0">
                <a:solidFill>
                  <a:srgbClr val="FF0000"/>
                </a:solidFill>
                <a:ea typeface="Times New Roman"/>
                <a:cs typeface="Times New Roman"/>
              </a:rPr>
              <a:t>Busy organizations use their equipment frequently. They require inspections to be done more frequently.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94776137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When is it Not necessary to evaluate control measures and procedures?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Every month</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Each year</a:t>
            </a:r>
          </a:p>
          <a:p>
            <a:pPr marL="690563" lvl="0">
              <a:lnSpc>
                <a:spcPct val="115000"/>
              </a:lnSpc>
              <a:spcBef>
                <a:spcPts val="0"/>
              </a:spcBef>
              <a:spcAft>
                <a:spcPts val="0"/>
              </a:spcAft>
              <a:buFont typeface="+mj-lt"/>
              <a:buAutoNum type="alphaLcParenR"/>
            </a:pPr>
            <a:r>
              <a:rPr lang="en-US" dirty="0">
                <a:ea typeface="Times New Roman"/>
                <a:cs typeface="Times New Roman"/>
              </a:rPr>
              <a:t>After new procedures</a:t>
            </a:r>
          </a:p>
          <a:p>
            <a:pPr marL="690563" lvl="0">
              <a:lnSpc>
                <a:spcPct val="115000"/>
              </a:lnSpc>
              <a:spcBef>
                <a:spcPts val="0"/>
              </a:spcBef>
              <a:spcAft>
                <a:spcPts val="1000"/>
              </a:spcAft>
              <a:buFont typeface="+mj-lt"/>
              <a:buAutoNum type="alphaLcParenR"/>
            </a:pPr>
            <a:r>
              <a:rPr lang="en-US" dirty="0">
                <a:ea typeface="Times New Roman"/>
                <a:cs typeface="Times New Roman"/>
              </a:rPr>
              <a:t>After company changes</a:t>
            </a:r>
          </a:p>
          <a:p>
            <a:pPr marL="347663" marR="0" indent="-4763">
              <a:lnSpc>
                <a:spcPct val="115000"/>
              </a:lnSpc>
              <a:spcBef>
                <a:spcPts val="0"/>
              </a:spcBef>
              <a:spcAft>
                <a:spcPts val="1000"/>
              </a:spcAft>
            </a:pPr>
            <a:r>
              <a:rPr lang="en-US" dirty="0">
                <a:solidFill>
                  <a:srgbClr val="FF0000"/>
                </a:solidFill>
                <a:ea typeface="Times New Roman"/>
                <a:cs typeface="Times New Roman"/>
              </a:rPr>
              <a:t>Control measures should be evaluated every year at a minimum. It is not, typically, necessary to evaluate them each month.</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When do control measures change?</a:t>
            </a:r>
          </a:p>
          <a:p>
            <a:pPr marL="690563" lvl="0">
              <a:lnSpc>
                <a:spcPct val="115000"/>
              </a:lnSpc>
              <a:spcBef>
                <a:spcPts val="0"/>
              </a:spcBef>
              <a:spcAft>
                <a:spcPts val="0"/>
              </a:spcAft>
              <a:buFont typeface="+mj-lt"/>
              <a:buAutoNum type="alphaLcParenR"/>
            </a:pPr>
            <a:r>
              <a:rPr lang="en-US" dirty="0">
                <a:ea typeface="Times New Roman"/>
                <a:cs typeface="Times New Roman"/>
              </a:rPr>
              <a:t>Each year</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With the company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With evaluations</a:t>
            </a:r>
          </a:p>
          <a:p>
            <a:pPr marL="690563" lvl="0">
              <a:lnSpc>
                <a:spcPct val="115000"/>
              </a:lnSpc>
              <a:spcBef>
                <a:spcPts val="0"/>
              </a:spcBef>
              <a:spcAft>
                <a:spcPts val="1000"/>
              </a:spcAft>
              <a:buFont typeface="+mj-lt"/>
              <a:buAutoNum type="alphaLcParenR"/>
            </a:pPr>
            <a:r>
              <a:rPr lang="en-US" dirty="0">
                <a:ea typeface="Times New Roman"/>
                <a:cs typeface="Times New Roman"/>
              </a:rPr>
              <a:t>Before evaluations</a:t>
            </a:r>
          </a:p>
          <a:p>
            <a:pPr marL="347663" marR="0" indent="-4763">
              <a:lnSpc>
                <a:spcPct val="115000"/>
              </a:lnSpc>
              <a:spcBef>
                <a:spcPts val="0"/>
              </a:spcBef>
              <a:spcAft>
                <a:spcPts val="1000"/>
              </a:spcAft>
            </a:pPr>
            <a:r>
              <a:rPr lang="en-US" dirty="0">
                <a:solidFill>
                  <a:srgbClr val="FF0000"/>
                </a:solidFill>
                <a:ea typeface="Times New Roman"/>
                <a:cs typeface="Times New Roman"/>
              </a:rPr>
              <a:t>Control measures need to change as the company does. Evaluations help determine if change is necessary. </a:t>
            </a:r>
            <a:endParaRPr lang="en-US" dirty="0">
              <a:ea typeface="Times New Roman"/>
              <a:cs typeface="Times New Roman"/>
            </a:endParaRPr>
          </a:p>
        </p:txBody>
      </p:sp>
    </p:spTree>
    <p:extLst>
      <p:ext uri="{BB962C8B-B14F-4D97-AF65-F5344CB8AC3E}">
        <p14:creationId xmlns:p14="http://schemas.microsoft.com/office/powerpoint/2010/main" val="214941159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is necessary to determine if key activities are in compliance?</a:t>
            </a:r>
          </a:p>
          <a:p>
            <a:pPr marL="685800" lvl="0" indent="-338138">
              <a:lnSpc>
                <a:spcPct val="115000"/>
              </a:lnSpc>
              <a:spcBef>
                <a:spcPts val="0"/>
              </a:spcBef>
              <a:spcAft>
                <a:spcPts val="0"/>
              </a:spcAft>
              <a:buFont typeface="+mj-lt"/>
              <a:buAutoNum type="alphaLcParenR"/>
            </a:pPr>
            <a:r>
              <a:rPr lang="en-US" dirty="0">
                <a:ea typeface="Times New Roman"/>
                <a:cs typeface="Times New Roman"/>
              </a:rPr>
              <a:t>Assurance</a:t>
            </a:r>
          </a:p>
          <a:p>
            <a:pPr marL="685800" lvl="0" indent="-338138">
              <a:lnSpc>
                <a:spcPct val="115000"/>
              </a:lnSpc>
              <a:spcBef>
                <a:spcPts val="0"/>
              </a:spcBef>
              <a:spcAft>
                <a:spcPts val="0"/>
              </a:spcAft>
              <a:buFont typeface="+mj-lt"/>
              <a:buAutoNum type="alphaLcParenR"/>
            </a:pPr>
            <a:r>
              <a:rPr lang="en-US" dirty="0">
                <a:ea typeface="Times New Roman"/>
                <a:cs typeface="Times New Roman"/>
              </a:rPr>
              <a:t>Evaluations</a:t>
            </a:r>
          </a:p>
          <a:p>
            <a:pPr marL="685800" lvl="0" indent="-338138">
              <a:lnSpc>
                <a:spcPct val="115000"/>
              </a:lnSpc>
              <a:spcBef>
                <a:spcPts val="0"/>
              </a:spcBef>
              <a:spcAft>
                <a:spcPts val="0"/>
              </a:spcAft>
              <a:buFont typeface="+mj-lt"/>
              <a:buAutoNum type="alphaLcParenR"/>
            </a:pPr>
            <a:r>
              <a:rPr lang="en-US" dirty="0">
                <a:solidFill>
                  <a:srgbClr val="FF0000"/>
                </a:solidFill>
                <a:ea typeface="Times New Roman"/>
                <a:cs typeface="Times New Roman"/>
              </a:rPr>
              <a:t>Checklist</a:t>
            </a:r>
            <a:endParaRPr lang="en-US" dirty="0">
              <a:ea typeface="Times New Roman"/>
              <a:cs typeface="Times New Roman"/>
            </a:endParaRPr>
          </a:p>
          <a:p>
            <a:pPr marL="685800" lvl="0" indent="-338138">
              <a:lnSpc>
                <a:spcPct val="115000"/>
              </a:lnSpc>
              <a:spcBef>
                <a:spcPts val="0"/>
              </a:spcBef>
              <a:spcAft>
                <a:spcPts val="1000"/>
              </a:spcAft>
              <a:buFont typeface="+mj-lt"/>
              <a:buAutoNum type="alphaLcParenR"/>
            </a:pPr>
            <a:r>
              <a:rPr lang="en-US" dirty="0">
                <a:ea typeface="Times New Roman"/>
                <a:cs typeface="Times New Roman"/>
              </a:rPr>
              <a:t>Control measures</a:t>
            </a:r>
          </a:p>
          <a:p>
            <a:pPr marL="347663" marR="0" indent="-4763">
              <a:lnSpc>
                <a:spcPct val="115000"/>
              </a:lnSpc>
              <a:spcBef>
                <a:spcPts val="0"/>
              </a:spcBef>
              <a:spcAft>
                <a:spcPts val="1000"/>
              </a:spcAft>
            </a:pPr>
            <a:r>
              <a:rPr lang="en-US" dirty="0">
                <a:solidFill>
                  <a:srgbClr val="FF0000"/>
                </a:solidFill>
                <a:ea typeface="Times New Roman"/>
                <a:cs typeface="Times New Roman"/>
              </a:rPr>
              <a:t>Key activities are established to create quality assurance. A checklist will determine if the activities are met.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external change would require an update?</a:t>
            </a:r>
          </a:p>
          <a:p>
            <a:pPr marL="685800" lvl="0" indent="-338138">
              <a:lnSpc>
                <a:spcPct val="115000"/>
              </a:lnSpc>
              <a:spcBef>
                <a:spcPts val="0"/>
              </a:spcBef>
              <a:spcAft>
                <a:spcPts val="0"/>
              </a:spcAft>
              <a:buFont typeface="+mj-lt"/>
              <a:buAutoNum type="alphaLcParenR"/>
            </a:pPr>
            <a:r>
              <a:rPr lang="en-US" dirty="0">
                <a:ea typeface="Times New Roman"/>
                <a:cs typeface="Times New Roman"/>
              </a:rPr>
              <a:t>Thought</a:t>
            </a:r>
          </a:p>
          <a:p>
            <a:pPr marL="685800" lvl="0" indent="-338138">
              <a:lnSpc>
                <a:spcPct val="115000"/>
              </a:lnSpc>
              <a:spcBef>
                <a:spcPts val="0"/>
              </a:spcBef>
              <a:spcAft>
                <a:spcPts val="0"/>
              </a:spcAft>
              <a:buFont typeface="+mj-lt"/>
              <a:buAutoNum type="alphaLcParenR"/>
            </a:pPr>
            <a:r>
              <a:rPr lang="en-US" dirty="0">
                <a:ea typeface="Times New Roman"/>
                <a:cs typeface="Times New Roman"/>
              </a:rPr>
              <a:t>Listening</a:t>
            </a:r>
          </a:p>
          <a:p>
            <a:pPr marL="685800" lvl="0" indent="-338138">
              <a:lnSpc>
                <a:spcPct val="115000"/>
              </a:lnSpc>
              <a:spcBef>
                <a:spcPts val="0"/>
              </a:spcBef>
              <a:spcAft>
                <a:spcPts val="0"/>
              </a:spcAft>
              <a:buFont typeface="+mj-lt"/>
              <a:buAutoNum type="alphaLcParenR"/>
            </a:pPr>
            <a:r>
              <a:rPr lang="en-US" dirty="0">
                <a:ea typeface="Times New Roman"/>
                <a:cs typeface="Times New Roman"/>
              </a:rPr>
              <a:t>Lack of interest</a:t>
            </a:r>
          </a:p>
          <a:p>
            <a:pPr marL="685800" lvl="0" indent="-338138">
              <a:lnSpc>
                <a:spcPct val="115000"/>
              </a:lnSpc>
              <a:spcBef>
                <a:spcPts val="0"/>
              </a:spcBef>
              <a:spcAft>
                <a:spcPts val="1000"/>
              </a:spcAft>
              <a:buFont typeface="+mj-lt"/>
              <a:buAutoNum type="alphaLcParenR"/>
            </a:pPr>
            <a:r>
              <a:rPr lang="en-US" dirty="0">
                <a:solidFill>
                  <a:srgbClr val="FF0000"/>
                </a:solidFill>
                <a:ea typeface="Times New Roman"/>
                <a:cs typeface="Times New Roman"/>
              </a:rPr>
              <a:t>Government regulation</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Government regulations can alter business. This would require an update of control measures. </a:t>
            </a:r>
            <a:endParaRPr lang="en-US" dirty="0">
              <a:ea typeface="Times New Roman"/>
              <a:cs typeface="Times New Roman"/>
            </a:endParaRPr>
          </a:p>
        </p:txBody>
      </p:sp>
    </p:spTree>
    <p:extLst>
      <p:ext uri="{BB962C8B-B14F-4D97-AF65-F5344CB8AC3E}">
        <p14:creationId xmlns:p14="http://schemas.microsoft.com/office/powerpoint/2010/main" val="128708549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changes in the company?</a:t>
            </a:r>
          </a:p>
          <a:p>
            <a:pPr marL="685800" lvl="0" indent="-347663">
              <a:lnSpc>
                <a:spcPct val="115000"/>
              </a:lnSpc>
              <a:spcBef>
                <a:spcPts val="0"/>
              </a:spcBef>
              <a:spcAft>
                <a:spcPts val="0"/>
              </a:spcAft>
              <a:buFont typeface="+mj-lt"/>
              <a:buAutoNum type="alphaLcParenR"/>
            </a:pPr>
            <a:r>
              <a:rPr lang="en-US" dirty="0">
                <a:ea typeface="Times New Roman"/>
                <a:cs typeface="Times New Roman"/>
              </a:rPr>
              <a:t>Loss</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Growth</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New leadership</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The company saw massive growth. This occurred months after establishing control measures.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risk increased?</a:t>
            </a:r>
          </a:p>
          <a:p>
            <a:pPr marL="685800" lvl="0" indent="-347663">
              <a:lnSpc>
                <a:spcPct val="115000"/>
              </a:lnSpc>
              <a:spcBef>
                <a:spcPts val="0"/>
              </a:spcBef>
              <a:spcAft>
                <a:spcPts val="0"/>
              </a:spcAft>
              <a:buFont typeface="+mj-lt"/>
              <a:buAutoNum type="alphaLcParenR"/>
            </a:pPr>
            <a:r>
              <a:rPr lang="en-US" dirty="0">
                <a:ea typeface="Times New Roman"/>
                <a:cs typeface="Times New Roman"/>
              </a:rPr>
              <a:t>Workplace violence</a:t>
            </a:r>
          </a:p>
          <a:p>
            <a:pPr marL="685800" lvl="0" indent="-347663">
              <a:lnSpc>
                <a:spcPct val="115000"/>
              </a:lnSpc>
              <a:spcBef>
                <a:spcPts val="0"/>
              </a:spcBef>
              <a:spcAft>
                <a:spcPts val="0"/>
              </a:spcAft>
              <a:buFont typeface="+mj-lt"/>
              <a:buAutoNum type="alphaLcParenR"/>
            </a:pPr>
            <a:r>
              <a:rPr lang="en-US" dirty="0">
                <a:ea typeface="Times New Roman"/>
                <a:cs typeface="Times New Roman"/>
              </a:rPr>
              <a:t>Hacking</a:t>
            </a:r>
          </a:p>
          <a:p>
            <a:pPr marL="685800" lvl="0" indent="-347663">
              <a:lnSpc>
                <a:spcPct val="115000"/>
              </a:lnSpc>
              <a:spcBef>
                <a:spcPts val="0"/>
              </a:spcBef>
              <a:spcAft>
                <a:spcPts val="0"/>
              </a:spcAft>
              <a:buFont typeface="+mj-lt"/>
              <a:buAutoNum type="alphaLcParenR"/>
            </a:pPr>
            <a:r>
              <a:rPr lang="en-US" dirty="0">
                <a:ea typeface="Times New Roman"/>
                <a:cs typeface="Times New Roman"/>
              </a:rPr>
              <a:t>Injury</a:t>
            </a:r>
          </a:p>
          <a:p>
            <a:pPr marL="685800" lvl="0" indent="-347663">
              <a:lnSpc>
                <a:spcPct val="115000"/>
              </a:lnSpc>
              <a:spcBef>
                <a:spcPts val="0"/>
              </a:spcBef>
              <a:spcAft>
                <a:spcPts val="1000"/>
              </a:spcAft>
              <a:buFont typeface="+mj-lt"/>
              <a:buAutoNum type="alphaLcParenR"/>
            </a:pPr>
            <a:r>
              <a:rPr lang="en-US" dirty="0">
                <a:solidFill>
                  <a:srgbClr val="FF0000"/>
                </a:solidFill>
                <a:ea typeface="Times New Roman"/>
                <a:cs typeface="Times New Roman"/>
              </a:rPr>
              <a:t>Theft</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Employee theft increased after the expansion. This occurred despite security measures being established.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40846034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a:bodyPr>
          <a:lstStyle/>
          <a:p>
            <a:r>
              <a:rPr lang="en-US" dirty="0"/>
              <a:t>Module Seven: Risk Management Techniques</a:t>
            </a:r>
          </a:p>
        </p:txBody>
      </p:sp>
      <p:sp>
        <p:nvSpPr>
          <p:cNvPr id="3482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sz="2800" i="1" dirty="0">
                <a:latin typeface="Cambria"/>
                <a:ea typeface="Times New Roman"/>
                <a:cs typeface="Times New Roman"/>
              </a:rPr>
              <a:t>It’s important to take risks, but it’s idiotic to take them blindly.</a:t>
            </a:r>
            <a:endParaRPr lang="en-US" sz="1200" dirty="0">
              <a:ea typeface="Times New Roman"/>
              <a:cs typeface="Times New Roman"/>
            </a:endParaRPr>
          </a:p>
          <a:p>
            <a:pPr algn="ctr">
              <a:spcBef>
                <a:spcPts val="0"/>
              </a:spcBef>
              <a:spcAft>
                <a:spcPts val="1000"/>
              </a:spcAft>
            </a:pPr>
            <a:br>
              <a:rPr lang="en-US" sz="2800" dirty="0">
                <a:latin typeface="Cambria"/>
                <a:ea typeface="Times New Roman"/>
                <a:cs typeface="Times New Roman"/>
              </a:rPr>
            </a:br>
            <a:r>
              <a:rPr lang="en-US" sz="2800" b="1" i="1" dirty="0">
                <a:latin typeface="Cambria"/>
                <a:ea typeface="Times New Roman"/>
                <a:cs typeface="Times New Roman"/>
              </a:rPr>
              <a:t>Terry Levine</a:t>
            </a:r>
            <a:endParaRPr lang="en-US" sz="1200" dirty="0">
              <a:ea typeface="Times New Roman"/>
              <a:cs typeface="Times New Roman"/>
            </a:endParaRPr>
          </a:p>
        </p:txBody>
      </p:sp>
      <p:sp>
        <p:nvSpPr>
          <p:cNvPr id="34819" name="Content Placeholder 2"/>
          <p:cNvSpPr>
            <a:spLocks noGrp="1"/>
          </p:cNvSpPr>
          <p:nvPr>
            <p:ph type="body" sz="quarter" idx="11"/>
          </p:nvPr>
        </p:nvSpPr>
        <p:spPr/>
        <p:txBody>
          <a:bodyPr>
            <a:normAutofit/>
          </a:bodyPr>
          <a:lstStyle/>
          <a:p>
            <a:r>
              <a:rPr lang="en-US" dirty="0"/>
              <a:t>Once the risks are assessed, they must be managed carefully. There are four basic risk management techniques, and your company probably uses all of them. The management technique that you use will vary according to the severity of the risk and the current stability of the organization. </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DAC9A68B-4166-43EE-900C-3AE0E288E06D}"/>
              </a:ext>
            </a:extLst>
          </p:cNvPr>
          <p:cNvSpPr>
            <a:spLocks noGrp="1"/>
          </p:cNvSpPr>
          <p:nvPr>
            <p:ph sz="quarter" idx="11"/>
          </p:nvPr>
        </p:nvSpPr>
        <p:spPr/>
        <p:txBody>
          <a:bodyPr/>
          <a:lstStyle/>
          <a:p>
            <a:endParaRPr lang="en-US"/>
          </a:p>
        </p:txBody>
      </p:sp>
      <p:sp>
        <p:nvSpPr>
          <p:cNvPr id="35842" name="Title 1"/>
          <p:cNvSpPr>
            <a:spLocks noGrp="1"/>
          </p:cNvSpPr>
          <p:nvPr>
            <p:ph type="title"/>
          </p:nvPr>
        </p:nvSpPr>
        <p:spPr/>
        <p:txBody>
          <a:bodyPr/>
          <a:lstStyle/>
          <a:p>
            <a:r>
              <a:rPr lang="en-US" dirty="0"/>
              <a:t>Reduce the Risk</a:t>
            </a:r>
          </a:p>
        </p:txBody>
      </p:sp>
      <p:grpSp>
        <p:nvGrpSpPr>
          <p:cNvPr id="3" name="Group 2">
            <a:extLst>
              <a:ext uri="{FF2B5EF4-FFF2-40B4-BE49-F238E27FC236}">
                <a16:creationId xmlns:a16="http://schemas.microsoft.com/office/drawing/2014/main" id="{CFD302D6-85BB-4C6A-88C9-7DE1FA360A92}"/>
              </a:ext>
            </a:extLst>
          </p:cNvPr>
          <p:cNvGrpSpPr/>
          <p:nvPr/>
        </p:nvGrpSpPr>
        <p:grpSpPr>
          <a:xfrm>
            <a:off x="619368" y="1602409"/>
            <a:ext cx="7905262" cy="4521543"/>
            <a:chOff x="619368" y="1602409"/>
            <a:chExt cx="7905262" cy="4521543"/>
          </a:xfrm>
        </p:grpSpPr>
        <p:sp>
          <p:nvSpPr>
            <p:cNvPr id="4" name="Freeform: Shape 3">
              <a:extLst>
                <a:ext uri="{FF2B5EF4-FFF2-40B4-BE49-F238E27FC236}">
                  <a16:creationId xmlns:a16="http://schemas.microsoft.com/office/drawing/2014/main" id="{FB4F9B95-2AE6-459C-BD43-10181C7523F2}"/>
                </a:ext>
              </a:extLst>
            </p:cNvPr>
            <p:cNvSpPr/>
            <p:nvPr/>
          </p:nvSpPr>
          <p:spPr>
            <a:xfrm>
              <a:off x="1331999" y="1602409"/>
              <a:ext cx="6480000" cy="1458562"/>
            </a:xfrm>
            <a:custGeom>
              <a:avLst/>
              <a:gdLst>
                <a:gd name="connsiteX0" fmla="*/ 0 w 6480000"/>
                <a:gd name="connsiteY0" fmla="*/ 0 h 1458562"/>
                <a:gd name="connsiteX1" fmla="*/ 6480000 w 6480000"/>
                <a:gd name="connsiteY1" fmla="*/ 0 h 1458562"/>
                <a:gd name="connsiteX2" fmla="*/ 6480000 w 6480000"/>
                <a:gd name="connsiteY2" fmla="*/ 1458562 h 1458562"/>
                <a:gd name="connsiteX3" fmla="*/ 0 w 6480000"/>
                <a:gd name="connsiteY3" fmla="*/ 1458562 h 1458562"/>
                <a:gd name="connsiteX4" fmla="*/ 0 w 648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0000" h="1458562">
                  <a:moveTo>
                    <a:pt x="0" y="0"/>
                  </a:moveTo>
                  <a:lnTo>
                    <a:pt x="6480000" y="0"/>
                  </a:lnTo>
                  <a:lnTo>
                    <a:pt x="6480000"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Training programs</a:t>
              </a:r>
            </a:p>
          </p:txBody>
        </p:sp>
        <p:sp>
          <p:nvSpPr>
            <p:cNvPr id="5" name="Freeform: Shape 4">
              <a:extLst>
                <a:ext uri="{FF2B5EF4-FFF2-40B4-BE49-F238E27FC236}">
                  <a16:creationId xmlns:a16="http://schemas.microsoft.com/office/drawing/2014/main" id="{4F935F2D-F1B1-4D17-A868-EC31413DB700}"/>
                </a:ext>
              </a:extLst>
            </p:cNvPr>
            <p:cNvSpPr/>
            <p:nvPr/>
          </p:nvSpPr>
          <p:spPr>
            <a:xfrm>
              <a:off x="1781999" y="3133900"/>
              <a:ext cx="5580000" cy="1458562"/>
            </a:xfrm>
            <a:custGeom>
              <a:avLst/>
              <a:gdLst>
                <a:gd name="connsiteX0" fmla="*/ 0 w 5580000"/>
                <a:gd name="connsiteY0" fmla="*/ 0 h 1458562"/>
                <a:gd name="connsiteX1" fmla="*/ 5580000 w 5580000"/>
                <a:gd name="connsiteY1" fmla="*/ 0 h 1458562"/>
                <a:gd name="connsiteX2" fmla="*/ 5580000 w 5580000"/>
                <a:gd name="connsiteY2" fmla="*/ 1458562 h 1458562"/>
                <a:gd name="connsiteX3" fmla="*/ 0 w 5580000"/>
                <a:gd name="connsiteY3" fmla="*/ 1458562 h 1458562"/>
                <a:gd name="connsiteX4" fmla="*/ 0 w 558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80000" h="1458562">
                  <a:moveTo>
                    <a:pt x="0" y="0"/>
                  </a:moveTo>
                  <a:lnTo>
                    <a:pt x="5580000" y="0"/>
                  </a:lnTo>
                  <a:lnTo>
                    <a:pt x="5580000" y="1458562"/>
                  </a:lnTo>
                  <a:lnTo>
                    <a:pt x="0" y="1458562"/>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Security system</a:t>
              </a:r>
            </a:p>
          </p:txBody>
        </p:sp>
        <p:sp>
          <p:nvSpPr>
            <p:cNvPr id="6" name="Freeform: Shape 5">
              <a:extLst>
                <a:ext uri="{FF2B5EF4-FFF2-40B4-BE49-F238E27FC236}">
                  <a16:creationId xmlns:a16="http://schemas.microsoft.com/office/drawing/2014/main" id="{0AD1ECA0-4766-4B60-81B2-9F7F1F2F827F}"/>
                </a:ext>
              </a:extLst>
            </p:cNvPr>
            <p:cNvSpPr/>
            <p:nvPr/>
          </p:nvSpPr>
          <p:spPr>
            <a:xfrm>
              <a:off x="619368" y="4665390"/>
              <a:ext cx="7905262" cy="1458562"/>
            </a:xfrm>
            <a:custGeom>
              <a:avLst/>
              <a:gdLst>
                <a:gd name="connsiteX0" fmla="*/ 0 w 7905262"/>
                <a:gd name="connsiteY0" fmla="*/ 0 h 1458562"/>
                <a:gd name="connsiteX1" fmla="*/ 7905262 w 7905262"/>
                <a:gd name="connsiteY1" fmla="*/ 0 h 1458562"/>
                <a:gd name="connsiteX2" fmla="*/ 7905262 w 7905262"/>
                <a:gd name="connsiteY2" fmla="*/ 1458562 h 1458562"/>
                <a:gd name="connsiteX3" fmla="*/ 0 w 7905262"/>
                <a:gd name="connsiteY3" fmla="*/ 1458562 h 1458562"/>
                <a:gd name="connsiteX4" fmla="*/ 0 w 7905262"/>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05262" h="1458562">
                  <a:moveTo>
                    <a:pt x="0" y="0"/>
                  </a:moveTo>
                  <a:lnTo>
                    <a:pt x="7905262" y="0"/>
                  </a:lnTo>
                  <a:lnTo>
                    <a:pt x="7905262" y="1458562"/>
                  </a:lnTo>
                  <a:lnTo>
                    <a:pt x="0" y="1458562"/>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Machine maintenance</a:t>
              </a:r>
            </a:p>
          </p:txBody>
        </p:sp>
      </p:gr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6A54A153-738A-4554-8D84-3EFD384326D6}"/>
              </a:ext>
            </a:extLst>
          </p:cNvPr>
          <p:cNvSpPr>
            <a:spLocks noGrp="1"/>
          </p:cNvSpPr>
          <p:nvPr>
            <p:ph sz="quarter" idx="11"/>
          </p:nvPr>
        </p:nvSpPr>
        <p:spPr/>
        <p:txBody>
          <a:bodyPr/>
          <a:lstStyle/>
          <a:p>
            <a:endParaRPr lang="en-US"/>
          </a:p>
        </p:txBody>
      </p:sp>
      <p:sp>
        <p:nvSpPr>
          <p:cNvPr id="36866" name="Title 1"/>
          <p:cNvSpPr>
            <a:spLocks noGrp="1"/>
          </p:cNvSpPr>
          <p:nvPr>
            <p:ph type="title"/>
          </p:nvPr>
        </p:nvSpPr>
        <p:spPr/>
        <p:txBody>
          <a:bodyPr/>
          <a:lstStyle/>
          <a:p>
            <a:r>
              <a:rPr lang="en-US" dirty="0"/>
              <a:t>Transfer the Risk</a:t>
            </a:r>
          </a:p>
        </p:txBody>
      </p:sp>
      <p:grpSp>
        <p:nvGrpSpPr>
          <p:cNvPr id="3" name="Group 2">
            <a:extLst>
              <a:ext uri="{FF2B5EF4-FFF2-40B4-BE49-F238E27FC236}">
                <a16:creationId xmlns:a16="http://schemas.microsoft.com/office/drawing/2014/main" id="{D57F0050-B2FA-4AC4-AA63-B93D5AE439C6}"/>
              </a:ext>
            </a:extLst>
          </p:cNvPr>
          <p:cNvGrpSpPr/>
          <p:nvPr/>
        </p:nvGrpSpPr>
        <p:grpSpPr>
          <a:xfrm>
            <a:off x="457200" y="1600647"/>
            <a:ext cx="8229599" cy="4525067"/>
            <a:chOff x="457200" y="1600647"/>
            <a:chExt cx="8229599" cy="4525067"/>
          </a:xfrm>
        </p:grpSpPr>
        <p:sp>
          <p:nvSpPr>
            <p:cNvPr id="4" name="Freeform: Shape 3">
              <a:extLst>
                <a:ext uri="{FF2B5EF4-FFF2-40B4-BE49-F238E27FC236}">
                  <a16:creationId xmlns:a16="http://schemas.microsoft.com/office/drawing/2014/main" id="{9FD5059F-138F-4ECE-875C-7D1E43BFE69D}"/>
                </a:ext>
              </a:extLst>
            </p:cNvPr>
            <p:cNvSpPr/>
            <p:nvPr/>
          </p:nvSpPr>
          <p:spPr>
            <a:xfrm>
              <a:off x="457200" y="1600647"/>
              <a:ext cx="1146297" cy="1637567"/>
            </a:xfrm>
            <a:custGeom>
              <a:avLst/>
              <a:gdLst>
                <a:gd name="connsiteX0" fmla="*/ 0 w 1637567"/>
                <a:gd name="connsiteY0" fmla="*/ 0 h 1146297"/>
                <a:gd name="connsiteX1" fmla="*/ 1064419 w 1637567"/>
                <a:gd name="connsiteY1" fmla="*/ 0 h 1146297"/>
                <a:gd name="connsiteX2" fmla="*/ 1637567 w 1637567"/>
                <a:gd name="connsiteY2" fmla="*/ 573149 h 1146297"/>
                <a:gd name="connsiteX3" fmla="*/ 1064419 w 1637567"/>
                <a:gd name="connsiteY3" fmla="*/ 1146297 h 1146297"/>
                <a:gd name="connsiteX4" fmla="*/ 0 w 1637567"/>
                <a:gd name="connsiteY4" fmla="*/ 1146297 h 1146297"/>
                <a:gd name="connsiteX5" fmla="*/ 573149 w 1637567"/>
                <a:gd name="connsiteY5" fmla="*/ 573149 h 1146297"/>
                <a:gd name="connsiteX6" fmla="*/ 0 w 1637567"/>
                <a:gd name="connsiteY6" fmla="*/ 0 h 114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7567" h="1146297">
                  <a:moveTo>
                    <a:pt x="1637567" y="0"/>
                  </a:moveTo>
                  <a:lnTo>
                    <a:pt x="1637567" y="745093"/>
                  </a:lnTo>
                  <a:lnTo>
                    <a:pt x="818783" y="1146297"/>
                  </a:lnTo>
                  <a:lnTo>
                    <a:pt x="0" y="745093"/>
                  </a:lnTo>
                  <a:lnTo>
                    <a:pt x="0" y="0"/>
                  </a:lnTo>
                  <a:lnTo>
                    <a:pt x="818783" y="401204"/>
                  </a:lnTo>
                  <a:lnTo>
                    <a:pt x="1637567" y="0"/>
                  </a:lnTo>
                  <a:close/>
                </a:path>
              </a:pathLst>
            </a:cu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0321" tIns="593469" rIns="20319" bIns="593468" numCol="1" spcCol="1270" anchor="ctr" anchorCtr="0">
              <a:noAutofit/>
            </a:bodyPr>
            <a:lstStyle/>
            <a:p>
              <a:pPr marL="0" lvl="0" indent="0" algn="ctr" defTabSz="1422400">
                <a:lnSpc>
                  <a:spcPct val="90000"/>
                </a:lnSpc>
                <a:spcBef>
                  <a:spcPct val="0"/>
                </a:spcBef>
                <a:spcAft>
                  <a:spcPct val="35000"/>
                </a:spcAft>
                <a:buNone/>
              </a:pPr>
              <a:r>
                <a:rPr lang="en-US" sz="3200" b="0" kern="1200" dirty="0"/>
                <a:t> </a:t>
              </a:r>
            </a:p>
          </p:txBody>
        </p:sp>
        <p:sp>
          <p:nvSpPr>
            <p:cNvPr id="5" name="Freeform: Shape 4">
              <a:extLst>
                <a:ext uri="{FF2B5EF4-FFF2-40B4-BE49-F238E27FC236}">
                  <a16:creationId xmlns:a16="http://schemas.microsoft.com/office/drawing/2014/main" id="{ACE16433-3A22-487A-B040-E1E99645C1C5}"/>
                </a:ext>
              </a:extLst>
            </p:cNvPr>
            <p:cNvSpPr/>
            <p:nvPr/>
          </p:nvSpPr>
          <p:spPr>
            <a:xfrm>
              <a:off x="1603497" y="1600648"/>
              <a:ext cx="7083302" cy="1064418"/>
            </a:xfrm>
            <a:custGeom>
              <a:avLst/>
              <a:gdLst>
                <a:gd name="connsiteX0" fmla="*/ 177407 w 1064418"/>
                <a:gd name="connsiteY0" fmla="*/ 0 h 7083302"/>
                <a:gd name="connsiteX1" fmla="*/ 887011 w 1064418"/>
                <a:gd name="connsiteY1" fmla="*/ 0 h 7083302"/>
                <a:gd name="connsiteX2" fmla="*/ 1064418 w 1064418"/>
                <a:gd name="connsiteY2" fmla="*/ 177407 h 7083302"/>
                <a:gd name="connsiteX3" fmla="*/ 1064418 w 1064418"/>
                <a:gd name="connsiteY3" fmla="*/ 7083302 h 7083302"/>
                <a:gd name="connsiteX4" fmla="*/ 1064418 w 1064418"/>
                <a:gd name="connsiteY4" fmla="*/ 7083302 h 7083302"/>
                <a:gd name="connsiteX5" fmla="*/ 0 w 1064418"/>
                <a:gd name="connsiteY5" fmla="*/ 7083302 h 7083302"/>
                <a:gd name="connsiteX6" fmla="*/ 0 w 1064418"/>
                <a:gd name="connsiteY6" fmla="*/ 7083302 h 7083302"/>
                <a:gd name="connsiteX7" fmla="*/ 0 w 1064418"/>
                <a:gd name="connsiteY7" fmla="*/ 177407 h 7083302"/>
                <a:gd name="connsiteX8" fmla="*/ 177407 w 1064418"/>
                <a:gd name="connsiteY8" fmla="*/ 0 h 7083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4418" h="7083302">
                  <a:moveTo>
                    <a:pt x="1064418" y="1180579"/>
                  </a:moveTo>
                  <a:lnTo>
                    <a:pt x="1064418" y="5902723"/>
                  </a:lnTo>
                  <a:cubicBezTo>
                    <a:pt x="1064418" y="6554736"/>
                    <a:pt x="1052482" y="7083299"/>
                    <a:pt x="1037759" y="7083299"/>
                  </a:cubicBezTo>
                  <a:lnTo>
                    <a:pt x="0" y="7083299"/>
                  </a:lnTo>
                  <a:lnTo>
                    <a:pt x="0" y="7083299"/>
                  </a:lnTo>
                  <a:lnTo>
                    <a:pt x="0" y="3"/>
                  </a:lnTo>
                  <a:lnTo>
                    <a:pt x="0" y="3"/>
                  </a:lnTo>
                  <a:lnTo>
                    <a:pt x="1037759" y="3"/>
                  </a:lnTo>
                  <a:cubicBezTo>
                    <a:pt x="1052482" y="3"/>
                    <a:pt x="1064418" y="528566"/>
                    <a:pt x="1064418" y="1180579"/>
                  </a:cubicBez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20041" tIns="80535" rIns="80535" bIns="80537" numCol="1" spcCol="1270" anchor="ctr" anchorCtr="0">
              <a:noAutofit/>
            </a:bodyPr>
            <a:lstStyle/>
            <a:p>
              <a:pPr marL="285750" lvl="1" indent="-285750" algn="l" defTabSz="2000250">
                <a:lnSpc>
                  <a:spcPct val="90000"/>
                </a:lnSpc>
                <a:spcBef>
                  <a:spcPct val="0"/>
                </a:spcBef>
                <a:spcAft>
                  <a:spcPct val="15000"/>
                </a:spcAft>
                <a:buChar char="•"/>
              </a:pPr>
              <a:r>
                <a:rPr lang="en-US" sz="4500" b="0" kern="1200" dirty="0"/>
                <a:t>Indemnification</a:t>
              </a:r>
            </a:p>
          </p:txBody>
        </p:sp>
        <p:sp>
          <p:nvSpPr>
            <p:cNvPr id="6" name="Freeform: Shape 5">
              <a:extLst>
                <a:ext uri="{FF2B5EF4-FFF2-40B4-BE49-F238E27FC236}">
                  <a16:creationId xmlns:a16="http://schemas.microsoft.com/office/drawing/2014/main" id="{EA191A5D-FFEC-4872-B76B-30358005AF64}"/>
                </a:ext>
              </a:extLst>
            </p:cNvPr>
            <p:cNvSpPr/>
            <p:nvPr/>
          </p:nvSpPr>
          <p:spPr>
            <a:xfrm>
              <a:off x="457200" y="3044397"/>
              <a:ext cx="1146297" cy="1637567"/>
            </a:xfrm>
            <a:custGeom>
              <a:avLst/>
              <a:gdLst>
                <a:gd name="connsiteX0" fmla="*/ 0 w 1637567"/>
                <a:gd name="connsiteY0" fmla="*/ 0 h 1146297"/>
                <a:gd name="connsiteX1" fmla="*/ 1064419 w 1637567"/>
                <a:gd name="connsiteY1" fmla="*/ 0 h 1146297"/>
                <a:gd name="connsiteX2" fmla="*/ 1637567 w 1637567"/>
                <a:gd name="connsiteY2" fmla="*/ 573149 h 1146297"/>
                <a:gd name="connsiteX3" fmla="*/ 1064419 w 1637567"/>
                <a:gd name="connsiteY3" fmla="*/ 1146297 h 1146297"/>
                <a:gd name="connsiteX4" fmla="*/ 0 w 1637567"/>
                <a:gd name="connsiteY4" fmla="*/ 1146297 h 1146297"/>
                <a:gd name="connsiteX5" fmla="*/ 573149 w 1637567"/>
                <a:gd name="connsiteY5" fmla="*/ 573149 h 1146297"/>
                <a:gd name="connsiteX6" fmla="*/ 0 w 1637567"/>
                <a:gd name="connsiteY6" fmla="*/ 0 h 114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7567" h="1146297">
                  <a:moveTo>
                    <a:pt x="1637567" y="0"/>
                  </a:moveTo>
                  <a:lnTo>
                    <a:pt x="1637567" y="745093"/>
                  </a:lnTo>
                  <a:lnTo>
                    <a:pt x="818783" y="1146297"/>
                  </a:lnTo>
                  <a:lnTo>
                    <a:pt x="0" y="745093"/>
                  </a:lnTo>
                  <a:lnTo>
                    <a:pt x="0" y="0"/>
                  </a:lnTo>
                  <a:lnTo>
                    <a:pt x="818783" y="401204"/>
                  </a:lnTo>
                  <a:lnTo>
                    <a:pt x="1637567" y="0"/>
                  </a:lnTo>
                  <a:close/>
                </a:path>
              </a:pathLst>
            </a:custGeom>
          </p:spPr>
          <p:style>
            <a:lnRef idx="2">
              <a:schemeClr val="accent3">
                <a:hueOff val="5625132"/>
                <a:satOff val="-8440"/>
                <a:lumOff val="-1373"/>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0321" tIns="593469" rIns="20319" bIns="593468" numCol="1" spcCol="1270" anchor="ctr" anchorCtr="0">
              <a:noAutofit/>
            </a:bodyPr>
            <a:lstStyle/>
            <a:p>
              <a:pPr marL="0" lvl="0" indent="0" algn="ctr" defTabSz="1422400">
                <a:lnSpc>
                  <a:spcPct val="90000"/>
                </a:lnSpc>
                <a:spcBef>
                  <a:spcPct val="0"/>
                </a:spcBef>
                <a:spcAft>
                  <a:spcPct val="35000"/>
                </a:spcAft>
                <a:buNone/>
              </a:pPr>
              <a:r>
                <a:rPr lang="en-US" sz="3200" b="0" kern="1200" dirty="0"/>
                <a:t> </a:t>
              </a:r>
            </a:p>
          </p:txBody>
        </p:sp>
        <p:sp>
          <p:nvSpPr>
            <p:cNvPr id="7" name="Freeform: Shape 6">
              <a:extLst>
                <a:ext uri="{FF2B5EF4-FFF2-40B4-BE49-F238E27FC236}">
                  <a16:creationId xmlns:a16="http://schemas.microsoft.com/office/drawing/2014/main" id="{934CFC27-9455-4F24-B4DD-320849B13BE5}"/>
                </a:ext>
              </a:extLst>
            </p:cNvPr>
            <p:cNvSpPr/>
            <p:nvPr/>
          </p:nvSpPr>
          <p:spPr>
            <a:xfrm>
              <a:off x="1603497" y="3044398"/>
              <a:ext cx="7083302" cy="1064418"/>
            </a:xfrm>
            <a:custGeom>
              <a:avLst/>
              <a:gdLst>
                <a:gd name="connsiteX0" fmla="*/ 177407 w 1064418"/>
                <a:gd name="connsiteY0" fmla="*/ 0 h 7083302"/>
                <a:gd name="connsiteX1" fmla="*/ 887011 w 1064418"/>
                <a:gd name="connsiteY1" fmla="*/ 0 h 7083302"/>
                <a:gd name="connsiteX2" fmla="*/ 1064418 w 1064418"/>
                <a:gd name="connsiteY2" fmla="*/ 177407 h 7083302"/>
                <a:gd name="connsiteX3" fmla="*/ 1064418 w 1064418"/>
                <a:gd name="connsiteY3" fmla="*/ 7083302 h 7083302"/>
                <a:gd name="connsiteX4" fmla="*/ 1064418 w 1064418"/>
                <a:gd name="connsiteY4" fmla="*/ 7083302 h 7083302"/>
                <a:gd name="connsiteX5" fmla="*/ 0 w 1064418"/>
                <a:gd name="connsiteY5" fmla="*/ 7083302 h 7083302"/>
                <a:gd name="connsiteX6" fmla="*/ 0 w 1064418"/>
                <a:gd name="connsiteY6" fmla="*/ 7083302 h 7083302"/>
                <a:gd name="connsiteX7" fmla="*/ 0 w 1064418"/>
                <a:gd name="connsiteY7" fmla="*/ 177407 h 7083302"/>
                <a:gd name="connsiteX8" fmla="*/ 177407 w 1064418"/>
                <a:gd name="connsiteY8" fmla="*/ 0 h 7083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4418" h="7083302">
                  <a:moveTo>
                    <a:pt x="1064418" y="1180579"/>
                  </a:moveTo>
                  <a:lnTo>
                    <a:pt x="1064418" y="5902723"/>
                  </a:lnTo>
                  <a:cubicBezTo>
                    <a:pt x="1064418" y="6554736"/>
                    <a:pt x="1052482" y="7083299"/>
                    <a:pt x="1037759" y="7083299"/>
                  </a:cubicBezTo>
                  <a:lnTo>
                    <a:pt x="0" y="7083299"/>
                  </a:lnTo>
                  <a:lnTo>
                    <a:pt x="0" y="7083299"/>
                  </a:lnTo>
                  <a:lnTo>
                    <a:pt x="0" y="3"/>
                  </a:lnTo>
                  <a:lnTo>
                    <a:pt x="0" y="3"/>
                  </a:lnTo>
                  <a:lnTo>
                    <a:pt x="1037759" y="3"/>
                  </a:lnTo>
                  <a:cubicBezTo>
                    <a:pt x="1052482" y="3"/>
                    <a:pt x="1064418" y="528566"/>
                    <a:pt x="1064418" y="1180579"/>
                  </a:cubicBezTo>
                  <a:close/>
                </a:path>
              </a:pathLst>
            </a:custGeom>
          </p:spPr>
          <p:style>
            <a:lnRef idx="2">
              <a:schemeClr val="accent3">
                <a:hueOff val="5625132"/>
                <a:satOff val="-8440"/>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20041" tIns="80535" rIns="80535" bIns="80537" numCol="1" spcCol="1270" anchor="ctr" anchorCtr="0">
              <a:noAutofit/>
            </a:bodyPr>
            <a:lstStyle/>
            <a:p>
              <a:pPr marL="285750" lvl="1" indent="-285750" algn="l" defTabSz="2000250">
                <a:lnSpc>
                  <a:spcPct val="90000"/>
                </a:lnSpc>
                <a:spcBef>
                  <a:spcPct val="0"/>
                </a:spcBef>
                <a:spcAft>
                  <a:spcPct val="15000"/>
                </a:spcAft>
                <a:buChar char="•"/>
              </a:pPr>
              <a:r>
                <a:rPr lang="en-US" sz="4500" b="0" kern="1200" dirty="0"/>
                <a:t>Certificates of insurance</a:t>
              </a:r>
            </a:p>
          </p:txBody>
        </p:sp>
        <p:sp>
          <p:nvSpPr>
            <p:cNvPr id="8" name="Freeform: Shape 7">
              <a:extLst>
                <a:ext uri="{FF2B5EF4-FFF2-40B4-BE49-F238E27FC236}">
                  <a16:creationId xmlns:a16="http://schemas.microsoft.com/office/drawing/2014/main" id="{1974FA04-57D7-4F48-BAF4-8A328763BF5B}"/>
                </a:ext>
              </a:extLst>
            </p:cNvPr>
            <p:cNvSpPr/>
            <p:nvPr/>
          </p:nvSpPr>
          <p:spPr>
            <a:xfrm>
              <a:off x="457200" y="4488147"/>
              <a:ext cx="1146297" cy="1637567"/>
            </a:xfrm>
            <a:custGeom>
              <a:avLst/>
              <a:gdLst>
                <a:gd name="connsiteX0" fmla="*/ 0 w 1637567"/>
                <a:gd name="connsiteY0" fmla="*/ 0 h 1146297"/>
                <a:gd name="connsiteX1" fmla="*/ 1064419 w 1637567"/>
                <a:gd name="connsiteY1" fmla="*/ 0 h 1146297"/>
                <a:gd name="connsiteX2" fmla="*/ 1637567 w 1637567"/>
                <a:gd name="connsiteY2" fmla="*/ 573149 h 1146297"/>
                <a:gd name="connsiteX3" fmla="*/ 1064419 w 1637567"/>
                <a:gd name="connsiteY3" fmla="*/ 1146297 h 1146297"/>
                <a:gd name="connsiteX4" fmla="*/ 0 w 1637567"/>
                <a:gd name="connsiteY4" fmla="*/ 1146297 h 1146297"/>
                <a:gd name="connsiteX5" fmla="*/ 573149 w 1637567"/>
                <a:gd name="connsiteY5" fmla="*/ 573149 h 1146297"/>
                <a:gd name="connsiteX6" fmla="*/ 0 w 1637567"/>
                <a:gd name="connsiteY6" fmla="*/ 0 h 114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7567" h="1146297">
                  <a:moveTo>
                    <a:pt x="1637567" y="0"/>
                  </a:moveTo>
                  <a:lnTo>
                    <a:pt x="1637567" y="745093"/>
                  </a:lnTo>
                  <a:lnTo>
                    <a:pt x="818783" y="1146297"/>
                  </a:lnTo>
                  <a:lnTo>
                    <a:pt x="0" y="745093"/>
                  </a:lnTo>
                  <a:lnTo>
                    <a:pt x="0" y="0"/>
                  </a:lnTo>
                  <a:lnTo>
                    <a:pt x="818783" y="401204"/>
                  </a:lnTo>
                  <a:lnTo>
                    <a:pt x="1637567" y="0"/>
                  </a:lnTo>
                  <a:close/>
                </a:path>
              </a:pathLst>
            </a:custGeom>
          </p:spPr>
          <p:style>
            <a:lnRef idx="2">
              <a:schemeClr val="accent3">
                <a:hueOff val="11250264"/>
                <a:satOff val="-16880"/>
                <a:lumOff val="-2745"/>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0321" tIns="593469" rIns="20319" bIns="593468" numCol="1" spcCol="1270" anchor="ctr" anchorCtr="0">
              <a:noAutofit/>
            </a:bodyPr>
            <a:lstStyle/>
            <a:p>
              <a:pPr marL="0" lvl="0" indent="0" algn="ctr" defTabSz="1422400">
                <a:lnSpc>
                  <a:spcPct val="90000"/>
                </a:lnSpc>
                <a:spcBef>
                  <a:spcPct val="0"/>
                </a:spcBef>
                <a:spcAft>
                  <a:spcPct val="35000"/>
                </a:spcAft>
                <a:buNone/>
              </a:pPr>
              <a:r>
                <a:rPr lang="en-US" sz="3200" b="0" kern="1200" dirty="0"/>
                <a:t> </a:t>
              </a:r>
            </a:p>
          </p:txBody>
        </p:sp>
        <p:sp>
          <p:nvSpPr>
            <p:cNvPr id="9" name="Freeform: Shape 8">
              <a:extLst>
                <a:ext uri="{FF2B5EF4-FFF2-40B4-BE49-F238E27FC236}">
                  <a16:creationId xmlns:a16="http://schemas.microsoft.com/office/drawing/2014/main" id="{1185E12A-5509-428F-BCA9-B15E800E0312}"/>
                </a:ext>
              </a:extLst>
            </p:cNvPr>
            <p:cNvSpPr/>
            <p:nvPr/>
          </p:nvSpPr>
          <p:spPr>
            <a:xfrm>
              <a:off x="1603497" y="4488148"/>
              <a:ext cx="7083302" cy="1064418"/>
            </a:xfrm>
            <a:custGeom>
              <a:avLst/>
              <a:gdLst>
                <a:gd name="connsiteX0" fmla="*/ 177407 w 1064418"/>
                <a:gd name="connsiteY0" fmla="*/ 0 h 7083302"/>
                <a:gd name="connsiteX1" fmla="*/ 887011 w 1064418"/>
                <a:gd name="connsiteY1" fmla="*/ 0 h 7083302"/>
                <a:gd name="connsiteX2" fmla="*/ 1064418 w 1064418"/>
                <a:gd name="connsiteY2" fmla="*/ 177407 h 7083302"/>
                <a:gd name="connsiteX3" fmla="*/ 1064418 w 1064418"/>
                <a:gd name="connsiteY3" fmla="*/ 7083302 h 7083302"/>
                <a:gd name="connsiteX4" fmla="*/ 1064418 w 1064418"/>
                <a:gd name="connsiteY4" fmla="*/ 7083302 h 7083302"/>
                <a:gd name="connsiteX5" fmla="*/ 0 w 1064418"/>
                <a:gd name="connsiteY5" fmla="*/ 7083302 h 7083302"/>
                <a:gd name="connsiteX6" fmla="*/ 0 w 1064418"/>
                <a:gd name="connsiteY6" fmla="*/ 7083302 h 7083302"/>
                <a:gd name="connsiteX7" fmla="*/ 0 w 1064418"/>
                <a:gd name="connsiteY7" fmla="*/ 177407 h 7083302"/>
                <a:gd name="connsiteX8" fmla="*/ 177407 w 1064418"/>
                <a:gd name="connsiteY8" fmla="*/ 0 h 7083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4418" h="7083302">
                  <a:moveTo>
                    <a:pt x="1064418" y="1180579"/>
                  </a:moveTo>
                  <a:lnTo>
                    <a:pt x="1064418" y="5902723"/>
                  </a:lnTo>
                  <a:cubicBezTo>
                    <a:pt x="1064418" y="6554736"/>
                    <a:pt x="1052482" y="7083299"/>
                    <a:pt x="1037759" y="7083299"/>
                  </a:cubicBezTo>
                  <a:lnTo>
                    <a:pt x="0" y="7083299"/>
                  </a:lnTo>
                  <a:lnTo>
                    <a:pt x="0" y="7083299"/>
                  </a:lnTo>
                  <a:lnTo>
                    <a:pt x="0" y="3"/>
                  </a:lnTo>
                  <a:lnTo>
                    <a:pt x="0" y="3"/>
                  </a:lnTo>
                  <a:lnTo>
                    <a:pt x="1037759" y="3"/>
                  </a:lnTo>
                  <a:cubicBezTo>
                    <a:pt x="1052482" y="3"/>
                    <a:pt x="1064418" y="528566"/>
                    <a:pt x="1064418" y="1180579"/>
                  </a:cubicBezTo>
                  <a:close/>
                </a:path>
              </a:pathLst>
            </a:custGeom>
          </p:spPr>
          <p:style>
            <a:lnRef idx="2">
              <a:schemeClr val="accent3">
                <a:hueOff val="11250264"/>
                <a:satOff val="-16880"/>
                <a:lumOff val="-274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20041" tIns="80535" rIns="80535" bIns="80537" numCol="1" spcCol="1270" anchor="ctr" anchorCtr="0">
              <a:noAutofit/>
            </a:bodyPr>
            <a:lstStyle/>
            <a:p>
              <a:pPr marL="285750" lvl="1" indent="-285750" algn="l" defTabSz="2000250">
                <a:lnSpc>
                  <a:spcPct val="90000"/>
                </a:lnSpc>
                <a:spcBef>
                  <a:spcPct val="0"/>
                </a:spcBef>
                <a:spcAft>
                  <a:spcPct val="15000"/>
                </a:spcAft>
                <a:buChar char="•"/>
              </a:pPr>
              <a:r>
                <a:rPr lang="en-US" sz="4500" b="0" kern="1200" dirty="0"/>
                <a:t>Additional insurance status</a:t>
              </a:r>
            </a:p>
          </p:txBody>
        </p:sp>
      </p:gr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CCCC92CA-9DA9-4DD7-AC16-A63B2C97999A}"/>
              </a:ext>
            </a:extLst>
          </p:cNvPr>
          <p:cNvSpPr>
            <a:spLocks noGrp="1"/>
          </p:cNvSpPr>
          <p:nvPr>
            <p:ph sz="quarter" idx="11"/>
          </p:nvPr>
        </p:nvSpPr>
        <p:spPr/>
        <p:txBody>
          <a:bodyPr/>
          <a:lstStyle/>
          <a:p>
            <a:endParaRPr lang="en-US"/>
          </a:p>
        </p:txBody>
      </p:sp>
      <p:sp>
        <p:nvSpPr>
          <p:cNvPr id="36866" name="Title 1"/>
          <p:cNvSpPr>
            <a:spLocks noGrp="1"/>
          </p:cNvSpPr>
          <p:nvPr>
            <p:ph type="title"/>
          </p:nvPr>
        </p:nvSpPr>
        <p:spPr/>
        <p:txBody>
          <a:bodyPr/>
          <a:lstStyle/>
          <a:p>
            <a:r>
              <a:rPr lang="en-US" dirty="0"/>
              <a:t>Avoid the Risk</a:t>
            </a:r>
          </a:p>
        </p:txBody>
      </p:sp>
      <p:grpSp>
        <p:nvGrpSpPr>
          <p:cNvPr id="3" name="Group 2">
            <a:extLst>
              <a:ext uri="{FF2B5EF4-FFF2-40B4-BE49-F238E27FC236}">
                <a16:creationId xmlns:a16="http://schemas.microsoft.com/office/drawing/2014/main" id="{AA731FE4-B293-4C5E-BCD2-A6603856D801}"/>
              </a:ext>
            </a:extLst>
          </p:cNvPr>
          <p:cNvGrpSpPr/>
          <p:nvPr/>
        </p:nvGrpSpPr>
        <p:grpSpPr>
          <a:xfrm>
            <a:off x="457200" y="1772301"/>
            <a:ext cx="8229600" cy="4181760"/>
            <a:chOff x="457200" y="1772301"/>
            <a:chExt cx="8229600" cy="4181760"/>
          </a:xfrm>
        </p:grpSpPr>
        <p:sp>
          <p:nvSpPr>
            <p:cNvPr id="4" name="Rectangle 3">
              <a:extLst>
                <a:ext uri="{FF2B5EF4-FFF2-40B4-BE49-F238E27FC236}">
                  <a16:creationId xmlns:a16="http://schemas.microsoft.com/office/drawing/2014/main" id="{0D223501-57E4-49EA-B463-FE4594A7187A}"/>
                </a:ext>
              </a:extLst>
            </p:cNvPr>
            <p:cNvSpPr/>
            <p:nvPr/>
          </p:nvSpPr>
          <p:spPr>
            <a:xfrm>
              <a:off x="457200" y="2244621"/>
              <a:ext cx="8229600" cy="806400"/>
            </a:xfrm>
            <a:prstGeom prst="rect">
              <a:avLst/>
            </a:pr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EDF43B5A-AC8C-4C2C-AA8A-D90C6F870FA3}"/>
                </a:ext>
              </a:extLst>
            </p:cNvPr>
            <p:cNvSpPr/>
            <p:nvPr/>
          </p:nvSpPr>
          <p:spPr>
            <a:xfrm>
              <a:off x="868680" y="1772301"/>
              <a:ext cx="5760720" cy="944640"/>
            </a:xfrm>
            <a:custGeom>
              <a:avLst/>
              <a:gdLst>
                <a:gd name="connsiteX0" fmla="*/ 0 w 5760720"/>
                <a:gd name="connsiteY0" fmla="*/ 157443 h 944640"/>
                <a:gd name="connsiteX1" fmla="*/ 157443 w 5760720"/>
                <a:gd name="connsiteY1" fmla="*/ 0 h 944640"/>
                <a:gd name="connsiteX2" fmla="*/ 5603277 w 5760720"/>
                <a:gd name="connsiteY2" fmla="*/ 0 h 944640"/>
                <a:gd name="connsiteX3" fmla="*/ 5760720 w 5760720"/>
                <a:gd name="connsiteY3" fmla="*/ 157443 h 944640"/>
                <a:gd name="connsiteX4" fmla="*/ 5760720 w 5760720"/>
                <a:gd name="connsiteY4" fmla="*/ 787197 h 944640"/>
                <a:gd name="connsiteX5" fmla="*/ 5603277 w 5760720"/>
                <a:gd name="connsiteY5" fmla="*/ 944640 h 944640"/>
                <a:gd name="connsiteX6" fmla="*/ 157443 w 5760720"/>
                <a:gd name="connsiteY6" fmla="*/ 944640 h 944640"/>
                <a:gd name="connsiteX7" fmla="*/ 0 w 5760720"/>
                <a:gd name="connsiteY7" fmla="*/ 787197 h 944640"/>
                <a:gd name="connsiteX8" fmla="*/ 0 w 5760720"/>
                <a:gd name="connsiteY8" fmla="*/ 157443 h 944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944640">
                  <a:moveTo>
                    <a:pt x="0" y="157443"/>
                  </a:moveTo>
                  <a:cubicBezTo>
                    <a:pt x="0" y="70490"/>
                    <a:pt x="70490" y="0"/>
                    <a:pt x="157443" y="0"/>
                  </a:cubicBezTo>
                  <a:lnTo>
                    <a:pt x="5603277" y="0"/>
                  </a:lnTo>
                  <a:cubicBezTo>
                    <a:pt x="5690230" y="0"/>
                    <a:pt x="5760720" y="70490"/>
                    <a:pt x="5760720" y="157443"/>
                  </a:cubicBezTo>
                  <a:lnTo>
                    <a:pt x="5760720" y="787197"/>
                  </a:lnTo>
                  <a:cubicBezTo>
                    <a:pt x="5760720" y="874150"/>
                    <a:pt x="5690230" y="944640"/>
                    <a:pt x="5603277" y="944640"/>
                  </a:cubicBezTo>
                  <a:lnTo>
                    <a:pt x="157443" y="944640"/>
                  </a:lnTo>
                  <a:cubicBezTo>
                    <a:pt x="70490" y="944640"/>
                    <a:pt x="0" y="874150"/>
                    <a:pt x="0" y="787197"/>
                  </a:cubicBezTo>
                  <a:lnTo>
                    <a:pt x="0" y="15744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3856" tIns="46114" rIns="263856" bIns="46114" numCol="1" spcCol="1270" anchor="ctr" anchorCtr="0">
              <a:noAutofit/>
            </a:bodyPr>
            <a:lstStyle/>
            <a:p>
              <a:pPr marL="0" lvl="0" indent="0" algn="l" defTabSz="1422400">
                <a:lnSpc>
                  <a:spcPct val="90000"/>
                </a:lnSpc>
                <a:spcBef>
                  <a:spcPct val="0"/>
                </a:spcBef>
                <a:spcAft>
                  <a:spcPct val="35000"/>
                </a:spcAft>
                <a:buNone/>
              </a:pPr>
              <a:r>
                <a:rPr lang="en-US" sz="3200" kern="1200" dirty="0"/>
                <a:t>Not always practical</a:t>
              </a:r>
            </a:p>
          </p:txBody>
        </p:sp>
        <p:sp>
          <p:nvSpPr>
            <p:cNvPr id="6" name="Rectangle 5">
              <a:extLst>
                <a:ext uri="{FF2B5EF4-FFF2-40B4-BE49-F238E27FC236}">
                  <a16:creationId xmlns:a16="http://schemas.microsoft.com/office/drawing/2014/main" id="{AF1963B3-376D-4687-9CD8-27E3EF88AE58}"/>
                </a:ext>
              </a:extLst>
            </p:cNvPr>
            <p:cNvSpPr/>
            <p:nvPr/>
          </p:nvSpPr>
          <p:spPr>
            <a:xfrm>
              <a:off x="457200" y="3696141"/>
              <a:ext cx="8229600" cy="806400"/>
            </a:xfrm>
            <a:prstGeom prst="rect">
              <a:avLst/>
            </a:prstGeom>
          </p:spPr>
          <p:style>
            <a:lnRef idx="2">
              <a:schemeClr val="accent3">
                <a:hueOff val="5625132"/>
                <a:satOff val="-8440"/>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16966493-0377-45A5-8329-B24AB8495606}"/>
                </a:ext>
              </a:extLst>
            </p:cNvPr>
            <p:cNvSpPr/>
            <p:nvPr/>
          </p:nvSpPr>
          <p:spPr>
            <a:xfrm>
              <a:off x="868680" y="3223821"/>
              <a:ext cx="5760720" cy="944640"/>
            </a:xfrm>
            <a:custGeom>
              <a:avLst/>
              <a:gdLst>
                <a:gd name="connsiteX0" fmla="*/ 0 w 5760720"/>
                <a:gd name="connsiteY0" fmla="*/ 157443 h 944640"/>
                <a:gd name="connsiteX1" fmla="*/ 157443 w 5760720"/>
                <a:gd name="connsiteY1" fmla="*/ 0 h 944640"/>
                <a:gd name="connsiteX2" fmla="*/ 5603277 w 5760720"/>
                <a:gd name="connsiteY2" fmla="*/ 0 h 944640"/>
                <a:gd name="connsiteX3" fmla="*/ 5760720 w 5760720"/>
                <a:gd name="connsiteY3" fmla="*/ 157443 h 944640"/>
                <a:gd name="connsiteX4" fmla="*/ 5760720 w 5760720"/>
                <a:gd name="connsiteY4" fmla="*/ 787197 h 944640"/>
                <a:gd name="connsiteX5" fmla="*/ 5603277 w 5760720"/>
                <a:gd name="connsiteY5" fmla="*/ 944640 h 944640"/>
                <a:gd name="connsiteX6" fmla="*/ 157443 w 5760720"/>
                <a:gd name="connsiteY6" fmla="*/ 944640 h 944640"/>
                <a:gd name="connsiteX7" fmla="*/ 0 w 5760720"/>
                <a:gd name="connsiteY7" fmla="*/ 787197 h 944640"/>
                <a:gd name="connsiteX8" fmla="*/ 0 w 5760720"/>
                <a:gd name="connsiteY8" fmla="*/ 157443 h 944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944640">
                  <a:moveTo>
                    <a:pt x="0" y="157443"/>
                  </a:moveTo>
                  <a:cubicBezTo>
                    <a:pt x="0" y="70490"/>
                    <a:pt x="70490" y="0"/>
                    <a:pt x="157443" y="0"/>
                  </a:cubicBezTo>
                  <a:lnTo>
                    <a:pt x="5603277" y="0"/>
                  </a:lnTo>
                  <a:cubicBezTo>
                    <a:pt x="5690230" y="0"/>
                    <a:pt x="5760720" y="70490"/>
                    <a:pt x="5760720" y="157443"/>
                  </a:cubicBezTo>
                  <a:lnTo>
                    <a:pt x="5760720" y="787197"/>
                  </a:lnTo>
                  <a:cubicBezTo>
                    <a:pt x="5760720" y="874150"/>
                    <a:pt x="5690230" y="944640"/>
                    <a:pt x="5603277" y="944640"/>
                  </a:cubicBezTo>
                  <a:lnTo>
                    <a:pt x="157443" y="944640"/>
                  </a:lnTo>
                  <a:cubicBezTo>
                    <a:pt x="70490" y="944640"/>
                    <a:pt x="0" y="874150"/>
                    <a:pt x="0" y="787197"/>
                  </a:cubicBezTo>
                  <a:lnTo>
                    <a:pt x="0" y="157443"/>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63856" tIns="46114" rIns="263856" bIns="46114" numCol="1" spcCol="1270" anchor="ctr" anchorCtr="0">
              <a:noAutofit/>
            </a:bodyPr>
            <a:lstStyle/>
            <a:p>
              <a:pPr marL="0" lvl="0" indent="0" algn="l" defTabSz="1422400">
                <a:lnSpc>
                  <a:spcPct val="90000"/>
                </a:lnSpc>
                <a:spcBef>
                  <a:spcPct val="0"/>
                </a:spcBef>
                <a:spcAft>
                  <a:spcPct val="35000"/>
                </a:spcAft>
                <a:buNone/>
              </a:pPr>
              <a:r>
                <a:rPr lang="en-US" sz="3200" kern="1200" dirty="0"/>
                <a:t>Consider risk and reward</a:t>
              </a:r>
            </a:p>
          </p:txBody>
        </p:sp>
        <p:sp>
          <p:nvSpPr>
            <p:cNvPr id="8" name="Rectangle 7">
              <a:extLst>
                <a:ext uri="{FF2B5EF4-FFF2-40B4-BE49-F238E27FC236}">
                  <a16:creationId xmlns:a16="http://schemas.microsoft.com/office/drawing/2014/main" id="{1FBEC705-596D-4110-9D7E-68AC6C72BCD2}"/>
                </a:ext>
              </a:extLst>
            </p:cNvPr>
            <p:cNvSpPr/>
            <p:nvPr/>
          </p:nvSpPr>
          <p:spPr>
            <a:xfrm>
              <a:off x="457200" y="5147661"/>
              <a:ext cx="8229600" cy="806400"/>
            </a:xfrm>
            <a:prstGeom prst="rect">
              <a:avLst/>
            </a:prstGeom>
          </p:spPr>
          <p:style>
            <a:lnRef idx="2">
              <a:schemeClr val="accent3">
                <a:hueOff val="11250264"/>
                <a:satOff val="-16880"/>
                <a:lumOff val="-274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C3026927-6551-4391-BD17-E5B3758A0BC6}"/>
                </a:ext>
              </a:extLst>
            </p:cNvPr>
            <p:cNvSpPr/>
            <p:nvPr/>
          </p:nvSpPr>
          <p:spPr>
            <a:xfrm>
              <a:off x="868680" y="4675341"/>
              <a:ext cx="5760720" cy="944640"/>
            </a:xfrm>
            <a:custGeom>
              <a:avLst/>
              <a:gdLst>
                <a:gd name="connsiteX0" fmla="*/ 0 w 5760720"/>
                <a:gd name="connsiteY0" fmla="*/ 157443 h 944640"/>
                <a:gd name="connsiteX1" fmla="*/ 157443 w 5760720"/>
                <a:gd name="connsiteY1" fmla="*/ 0 h 944640"/>
                <a:gd name="connsiteX2" fmla="*/ 5603277 w 5760720"/>
                <a:gd name="connsiteY2" fmla="*/ 0 h 944640"/>
                <a:gd name="connsiteX3" fmla="*/ 5760720 w 5760720"/>
                <a:gd name="connsiteY3" fmla="*/ 157443 h 944640"/>
                <a:gd name="connsiteX4" fmla="*/ 5760720 w 5760720"/>
                <a:gd name="connsiteY4" fmla="*/ 787197 h 944640"/>
                <a:gd name="connsiteX5" fmla="*/ 5603277 w 5760720"/>
                <a:gd name="connsiteY5" fmla="*/ 944640 h 944640"/>
                <a:gd name="connsiteX6" fmla="*/ 157443 w 5760720"/>
                <a:gd name="connsiteY6" fmla="*/ 944640 h 944640"/>
                <a:gd name="connsiteX7" fmla="*/ 0 w 5760720"/>
                <a:gd name="connsiteY7" fmla="*/ 787197 h 944640"/>
                <a:gd name="connsiteX8" fmla="*/ 0 w 5760720"/>
                <a:gd name="connsiteY8" fmla="*/ 157443 h 944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944640">
                  <a:moveTo>
                    <a:pt x="0" y="157443"/>
                  </a:moveTo>
                  <a:cubicBezTo>
                    <a:pt x="0" y="70490"/>
                    <a:pt x="70490" y="0"/>
                    <a:pt x="157443" y="0"/>
                  </a:cubicBezTo>
                  <a:lnTo>
                    <a:pt x="5603277" y="0"/>
                  </a:lnTo>
                  <a:cubicBezTo>
                    <a:pt x="5690230" y="0"/>
                    <a:pt x="5760720" y="70490"/>
                    <a:pt x="5760720" y="157443"/>
                  </a:cubicBezTo>
                  <a:lnTo>
                    <a:pt x="5760720" y="787197"/>
                  </a:lnTo>
                  <a:cubicBezTo>
                    <a:pt x="5760720" y="874150"/>
                    <a:pt x="5690230" y="944640"/>
                    <a:pt x="5603277" y="944640"/>
                  </a:cubicBezTo>
                  <a:lnTo>
                    <a:pt x="157443" y="944640"/>
                  </a:lnTo>
                  <a:cubicBezTo>
                    <a:pt x="70490" y="944640"/>
                    <a:pt x="0" y="874150"/>
                    <a:pt x="0" y="787197"/>
                  </a:cubicBezTo>
                  <a:lnTo>
                    <a:pt x="0" y="157443"/>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63856" tIns="46114" rIns="263856" bIns="46114" numCol="1" spcCol="1270" anchor="ctr" anchorCtr="0">
              <a:noAutofit/>
            </a:bodyPr>
            <a:lstStyle/>
            <a:p>
              <a:pPr marL="0" lvl="0" indent="0" algn="l" defTabSz="1422400">
                <a:lnSpc>
                  <a:spcPct val="90000"/>
                </a:lnSpc>
                <a:spcBef>
                  <a:spcPct val="0"/>
                </a:spcBef>
                <a:spcAft>
                  <a:spcPct val="35000"/>
                </a:spcAft>
                <a:buNone/>
              </a:pPr>
              <a:r>
                <a:rPr lang="en-US" sz="3200" kern="1200" dirty="0"/>
                <a:t>Do not overlook an opportunity</a:t>
              </a:r>
            </a:p>
          </p:txBody>
        </p:sp>
      </p:grpSp>
    </p:spTree>
    <p:extLst>
      <p:ext uri="{BB962C8B-B14F-4D97-AF65-F5344CB8AC3E}">
        <p14:creationId xmlns:p14="http://schemas.microsoft.com/office/powerpoint/2010/main" val="151720637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7F1D4D66-09BA-4279-8E7B-F5C4EFF1E8F0}"/>
              </a:ext>
            </a:extLst>
          </p:cNvPr>
          <p:cNvSpPr>
            <a:spLocks noGrp="1"/>
          </p:cNvSpPr>
          <p:nvPr>
            <p:ph sz="quarter" idx="11"/>
          </p:nvPr>
        </p:nvSpPr>
        <p:spPr/>
        <p:txBody>
          <a:bodyPr/>
          <a:lstStyle/>
          <a:p>
            <a:endParaRPr lang="en-US"/>
          </a:p>
        </p:txBody>
      </p:sp>
      <p:sp>
        <p:nvSpPr>
          <p:cNvPr id="37890" name="Title 1"/>
          <p:cNvSpPr>
            <a:spLocks noGrp="1"/>
          </p:cNvSpPr>
          <p:nvPr>
            <p:ph type="title"/>
          </p:nvPr>
        </p:nvSpPr>
        <p:spPr/>
        <p:txBody>
          <a:bodyPr/>
          <a:lstStyle/>
          <a:p>
            <a:r>
              <a:rPr lang="en-US" dirty="0"/>
              <a:t>Accept the Risk</a:t>
            </a:r>
          </a:p>
        </p:txBody>
      </p:sp>
      <p:grpSp>
        <p:nvGrpSpPr>
          <p:cNvPr id="3" name="Group 2">
            <a:extLst>
              <a:ext uri="{FF2B5EF4-FFF2-40B4-BE49-F238E27FC236}">
                <a16:creationId xmlns:a16="http://schemas.microsoft.com/office/drawing/2014/main" id="{CCB146F8-0983-45A7-9560-6CB14D4B47D6}"/>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6F3D73A2-2932-4F8B-ACC6-2CEF2C97A339}"/>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5200" kern="1200" dirty="0"/>
                <a:t>Small risks</a:t>
              </a:r>
            </a:p>
          </p:txBody>
        </p:sp>
        <p:sp>
          <p:nvSpPr>
            <p:cNvPr id="5" name="Freeform: Shape 4">
              <a:extLst>
                <a:ext uri="{FF2B5EF4-FFF2-40B4-BE49-F238E27FC236}">
                  <a16:creationId xmlns:a16="http://schemas.microsoft.com/office/drawing/2014/main" id="{F0956BCF-1DA8-4DC2-A125-AC33BAF05B93}"/>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5200" kern="1200" dirty="0"/>
                <a:t>Active acceptance</a:t>
              </a:r>
            </a:p>
          </p:txBody>
        </p:sp>
        <p:sp>
          <p:nvSpPr>
            <p:cNvPr id="6" name="Freeform: Shape 5">
              <a:extLst>
                <a:ext uri="{FF2B5EF4-FFF2-40B4-BE49-F238E27FC236}">
                  <a16:creationId xmlns:a16="http://schemas.microsoft.com/office/drawing/2014/main" id="{4DCDB8B1-89CF-430B-A444-28E2519C10B4}"/>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5200" kern="1200" dirty="0"/>
                <a:t>Passive acceptance</a:t>
              </a:r>
            </a:p>
          </p:txBody>
        </p:sp>
      </p:grpSp>
    </p:spTree>
  </p:cSld>
  <p:clrMapOvr>
    <a:masterClrMapping/>
  </p:clrMapOvr>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690</TotalTime>
  <Words>20218</Words>
  <Application>Microsoft Office PowerPoint</Application>
  <PresentationFormat>On-screen Show (4:3)</PresentationFormat>
  <Paragraphs>3397</Paragraphs>
  <Slides>182</Slides>
  <Notes>77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182</vt:i4>
      </vt:variant>
    </vt:vector>
  </HeadingPairs>
  <TitlesOfParts>
    <vt:vector size="191" baseType="lpstr">
      <vt:lpstr>Arial</vt:lpstr>
      <vt:lpstr>Calibri</vt:lpstr>
      <vt:lpstr>Cambria</vt:lpstr>
      <vt:lpstr>Knowledge Medium</vt:lpstr>
      <vt:lpstr>Symbol</vt:lpstr>
      <vt:lpstr>Times New Roman</vt:lpstr>
      <vt:lpstr>Wingdings</vt:lpstr>
      <vt:lpstr>ヒラギノ角ゴ Pro W3</vt:lpstr>
      <vt:lpstr>PowerPoint Slides</vt:lpstr>
      <vt:lpstr>NAME OF COURSE</vt:lpstr>
      <vt:lpstr>Name of course</vt:lpstr>
      <vt:lpstr>Our Virtual Environment</vt:lpstr>
      <vt:lpstr>Setting the Stage</vt:lpstr>
      <vt:lpstr>Session Objectives</vt:lpstr>
      <vt:lpstr>Section 1</vt:lpstr>
      <vt:lpstr>Hello and welcome to the Accelerated Instructional Media Webinar – Course Name.</vt:lpstr>
      <vt:lpstr>PowerPoint Presentation</vt:lpstr>
      <vt:lpstr>Session Objectives</vt:lpstr>
      <vt:lpstr>PowerPoint Presentation</vt:lpstr>
      <vt:lpstr>PowerPoint Presentation</vt:lpstr>
      <vt:lpstr>PowerPoint Presentation</vt:lpstr>
      <vt:lpstr>Module One: Getting Started</vt:lpstr>
      <vt:lpstr>Workshop Objectives</vt:lpstr>
      <vt:lpstr>Module Two: Identifying Hazards and Risks</vt:lpstr>
      <vt:lpstr>What Is a Hazard?</vt:lpstr>
      <vt:lpstr>What Is a Risk?</vt:lpstr>
      <vt:lpstr>Consult with Employees</vt:lpstr>
      <vt:lpstr>Likelihood Scale</vt:lpstr>
      <vt:lpstr>Case Study</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Seeking Out Problems Before They Happen (I)</vt:lpstr>
      <vt:lpstr>Unique to Your Business</vt:lpstr>
      <vt:lpstr>Walk Around</vt:lpstr>
      <vt:lpstr>Long Term and Short Term</vt:lpstr>
      <vt:lpstr>Common Issues</vt:lpstr>
      <vt:lpstr>Case Study</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Seeking Out Problems Before They Happen (II)</vt:lpstr>
      <vt:lpstr>Ask “What would happen if … ?”</vt:lpstr>
      <vt:lpstr>External Events</vt:lpstr>
      <vt:lpstr>Worst Case Scenarios</vt:lpstr>
      <vt:lpstr>Consequence Scale</vt:lpstr>
      <vt:lpstr>Case Study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Everyone’s Responsibility</vt:lpstr>
      <vt:lpstr>See It, Report It!</vt:lpstr>
      <vt:lpstr>If It’s Not Safe, Don’t Do It</vt:lpstr>
      <vt:lpstr>Take Appropriate Precautions</vt:lpstr>
      <vt:lpstr>Communicating to the Organization</vt:lpstr>
      <vt:lpstr>Case Study</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Tracking and Updating Control Measures</vt:lpstr>
      <vt:lpstr>What Is a Control Measure?</vt:lpstr>
      <vt:lpstr>Your Business Procedures</vt:lpstr>
      <vt:lpstr>Are They Adequate?</vt:lpstr>
      <vt:lpstr>Updating and Maintaining</vt:lpstr>
      <vt:lpstr>Case Study</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Risk Management Techniques</vt:lpstr>
      <vt:lpstr>Reduce the Risk</vt:lpstr>
      <vt:lpstr>Transfer the Risk</vt:lpstr>
      <vt:lpstr>Avoid the Risk</vt:lpstr>
      <vt:lpstr>Accept the Risk</vt:lpstr>
      <vt:lpstr>Case Study</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General Office Safety and Reporting</vt:lpstr>
      <vt:lpstr>Accident Reports</vt:lpstr>
      <vt:lpstr>Accident Response Plans</vt:lpstr>
      <vt:lpstr>Emergency Action Plan</vt:lpstr>
      <vt:lpstr>Training and Education</vt:lpstr>
      <vt:lpstr>Case Study</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Business Impact Analysis</vt:lpstr>
      <vt:lpstr>Gather Information</vt:lpstr>
      <vt:lpstr>Identify Vulnerabilities</vt:lpstr>
      <vt:lpstr>Analyze Information</vt:lpstr>
      <vt:lpstr>Implement Recommendations</vt:lpstr>
      <vt:lpstr>Case Study</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Disaster Recovery Plan</vt:lpstr>
      <vt:lpstr>Make It Before You Need It</vt:lpstr>
      <vt:lpstr>Test, Update, and Repeat</vt:lpstr>
      <vt:lpstr>Hot, Warm, and Cold Sites</vt:lpstr>
      <vt:lpstr>Keep Documentation Simple and Clear</vt:lpstr>
      <vt:lpstr>Case Study</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Summary of Risk Assessment</vt:lpstr>
      <vt:lpstr>What are the Hazards?</vt:lpstr>
      <vt:lpstr>Who Might Be Harmed?</vt:lpstr>
      <vt:lpstr>Are Current Control Measures Sufficient?</vt:lpstr>
      <vt:lpstr>If Not, Change Control Measures</vt:lpstr>
      <vt:lpstr>Case Study</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Conclusion</vt:lpstr>
      <vt:lpstr>What of your original response would have changed if you knew the insights provided today? </vt:lpstr>
      <vt:lpstr>Survey</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 Management</dc:title>
  <dc:creator>Kimmi</dc:creator>
  <cp:lastModifiedBy>AIM1</cp:lastModifiedBy>
  <cp:revision>90</cp:revision>
  <dcterms:created xsi:type="dcterms:W3CDTF">2009-05-11T22:15:13Z</dcterms:created>
  <dcterms:modified xsi:type="dcterms:W3CDTF">2017-07-20T18:36:36Z</dcterms:modified>
</cp:coreProperties>
</file>